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4"/>
    <p:sldMasterId id="2147483823" r:id="rId5"/>
  </p:sldMasterIdLst>
  <p:notesMasterIdLst>
    <p:notesMasterId r:id="rId62"/>
  </p:notesMasterIdLst>
  <p:handoutMasterIdLst>
    <p:handoutMasterId r:id="rId63"/>
  </p:handoutMasterIdLst>
  <p:sldIdLst>
    <p:sldId id="340" r:id="rId6"/>
    <p:sldId id="424" r:id="rId7"/>
    <p:sldId id="362" r:id="rId8"/>
    <p:sldId id="336" r:id="rId9"/>
    <p:sldId id="360" r:id="rId10"/>
    <p:sldId id="359" r:id="rId11"/>
    <p:sldId id="353" r:id="rId12"/>
    <p:sldId id="382" r:id="rId13"/>
    <p:sldId id="387" r:id="rId14"/>
    <p:sldId id="354" r:id="rId15"/>
    <p:sldId id="352" r:id="rId16"/>
    <p:sldId id="386" r:id="rId17"/>
    <p:sldId id="358" r:id="rId18"/>
    <p:sldId id="416" r:id="rId19"/>
    <p:sldId id="422" r:id="rId20"/>
    <p:sldId id="423" r:id="rId21"/>
    <p:sldId id="363" r:id="rId22"/>
    <p:sldId id="388" r:id="rId23"/>
    <p:sldId id="418" r:id="rId24"/>
    <p:sldId id="374" r:id="rId25"/>
    <p:sldId id="366" r:id="rId26"/>
    <p:sldId id="378" r:id="rId27"/>
    <p:sldId id="389" r:id="rId28"/>
    <p:sldId id="372" r:id="rId29"/>
    <p:sldId id="375" r:id="rId30"/>
    <p:sldId id="376" r:id="rId31"/>
    <p:sldId id="384" r:id="rId32"/>
    <p:sldId id="365" r:id="rId33"/>
    <p:sldId id="425" r:id="rId34"/>
    <p:sldId id="380" r:id="rId35"/>
    <p:sldId id="379" r:id="rId36"/>
    <p:sldId id="390" r:id="rId37"/>
    <p:sldId id="420" r:id="rId38"/>
    <p:sldId id="421" r:id="rId39"/>
    <p:sldId id="342" r:id="rId40"/>
    <p:sldId id="414" r:id="rId41"/>
    <p:sldId id="394" r:id="rId42"/>
    <p:sldId id="410" r:id="rId43"/>
    <p:sldId id="426" r:id="rId44"/>
    <p:sldId id="427" r:id="rId45"/>
    <p:sldId id="412" r:id="rId46"/>
    <p:sldId id="428" r:id="rId47"/>
    <p:sldId id="396" r:id="rId48"/>
    <p:sldId id="429" r:id="rId49"/>
    <p:sldId id="400" r:id="rId50"/>
    <p:sldId id="398" r:id="rId51"/>
    <p:sldId id="430" r:id="rId52"/>
    <p:sldId id="401" r:id="rId53"/>
    <p:sldId id="431" r:id="rId54"/>
    <p:sldId id="395" r:id="rId55"/>
    <p:sldId id="406" r:id="rId56"/>
    <p:sldId id="432" r:id="rId57"/>
    <p:sldId id="435" r:id="rId58"/>
    <p:sldId id="436" r:id="rId59"/>
    <p:sldId id="385" r:id="rId60"/>
    <p:sldId id="27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C372573D-52AE-40FC-BACC-61DD7F2C502F}">
          <p14:sldIdLst>
            <p14:sldId id="340"/>
          </p14:sldIdLst>
        </p14:section>
        <p14:section name="Body" id="{451F15F6-4D53-410B-A6C4-F4DF3DFEFACF}">
          <p14:sldIdLst>
            <p14:sldId id="424"/>
            <p14:sldId id="362"/>
            <p14:sldId id="336"/>
            <p14:sldId id="360"/>
            <p14:sldId id="359"/>
            <p14:sldId id="353"/>
            <p14:sldId id="382"/>
            <p14:sldId id="387"/>
            <p14:sldId id="354"/>
            <p14:sldId id="352"/>
            <p14:sldId id="386"/>
            <p14:sldId id="358"/>
            <p14:sldId id="416"/>
            <p14:sldId id="422"/>
            <p14:sldId id="423"/>
            <p14:sldId id="363"/>
            <p14:sldId id="388"/>
            <p14:sldId id="418"/>
            <p14:sldId id="374"/>
            <p14:sldId id="366"/>
            <p14:sldId id="378"/>
            <p14:sldId id="389"/>
            <p14:sldId id="372"/>
            <p14:sldId id="375"/>
            <p14:sldId id="376"/>
            <p14:sldId id="384"/>
            <p14:sldId id="365"/>
            <p14:sldId id="425"/>
            <p14:sldId id="380"/>
            <p14:sldId id="379"/>
            <p14:sldId id="390"/>
            <p14:sldId id="420"/>
            <p14:sldId id="421"/>
            <p14:sldId id="342"/>
            <p14:sldId id="414"/>
            <p14:sldId id="394"/>
            <p14:sldId id="410"/>
            <p14:sldId id="426"/>
            <p14:sldId id="427"/>
            <p14:sldId id="412"/>
            <p14:sldId id="428"/>
            <p14:sldId id="396"/>
            <p14:sldId id="429"/>
            <p14:sldId id="400"/>
            <p14:sldId id="398"/>
            <p14:sldId id="430"/>
            <p14:sldId id="401"/>
            <p14:sldId id="431"/>
            <p14:sldId id="395"/>
            <p14:sldId id="406"/>
            <p14:sldId id="432"/>
            <p14:sldId id="435"/>
            <p14:sldId id="436"/>
            <p14:sldId id="385"/>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ssa Fides Krista Socorro" initials="AFKS" lastIdx="1" clrIdx="0">
    <p:extLst>
      <p:ext uri="{19B8F6BF-5375-455C-9EA6-DF929625EA0E}">
        <p15:presenceInfo xmlns:p15="http://schemas.microsoft.com/office/powerpoint/2012/main" userId="S::asocorro@worldbank.org::cdcb4dce-9619-48c4-8142-db4fa78b84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A75"/>
    <a:srgbClr val="1FA29C"/>
    <a:srgbClr val="D8A822"/>
    <a:srgbClr val="4472C4"/>
    <a:srgbClr val="189992"/>
    <a:srgbClr val="CAE6E9"/>
    <a:srgbClr val="1A90C0"/>
    <a:srgbClr val="0C716B"/>
    <a:srgbClr val="D0C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92109" autoAdjust="0"/>
  </p:normalViewPr>
  <p:slideViewPr>
    <p:cSldViewPr snapToGrid="0" snapToObjects="1">
      <p:cViewPr varScale="1">
        <p:scale>
          <a:sx n="78" d="100"/>
          <a:sy n="78" d="100"/>
        </p:scale>
        <p:origin x="184" y="1024"/>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snapToObjects="1">
      <p:cViewPr varScale="1">
        <p:scale>
          <a:sx n="56" d="100"/>
          <a:sy n="56" d="100"/>
        </p:scale>
        <p:origin x="3278"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241C5B-2BCD-40AE-B268-96746C3B6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FE5BA2-77EF-424E-8569-87AF54D505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099B4E-9EC6-4F81-AA76-174FFCC4D1B6}" type="datetimeFigureOut">
              <a:rPr lang="en-US" smtClean="0"/>
              <a:t>3/17/22</a:t>
            </a:fld>
            <a:endParaRPr lang="en-US"/>
          </a:p>
        </p:txBody>
      </p:sp>
      <p:sp>
        <p:nvSpPr>
          <p:cNvPr id="4" name="Footer Placeholder 3">
            <a:extLst>
              <a:ext uri="{FF2B5EF4-FFF2-40B4-BE49-F238E27FC236}">
                <a16:creationId xmlns:a16="http://schemas.microsoft.com/office/drawing/2014/main" id="{A71E209F-AA1A-48D3-8118-4A12FD4893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59D542-C676-4A9F-AAB9-28BF549D4A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6E8BB1-0512-4433-AB4B-1D592E3B6DD5}" type="slidenum">
              <a:rPr lang="en-US" smtClean="0"/>
              <a:t>‹N°›</a:t>
            </a:fld>
            <a:endParaRPr lang="en-US"/>
          </a:p>
        </p:txBody>
      </p:sp>
    </p:spTree>
    <p:extLst>
      <p:ext uri="{BB962C8B-B14F-4D97-AF65-F5344CB8AC3E}">
        <p14:creationId xmlns:p14="http://schemas.microsoft.com/office/powerpoint/2010/main" val="3750405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C4EB6-DC4D-5344-8765-0F4FFFD75F5B}" type="datetimeFigureOut">
              <a:rPr lang="en-US" smtClean="0"/>
              <a:t>3/17/22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926BB-34CC-A547-ABEE-D4DE354B6DC3}" type="slidenum">
              <a:rPr lang="en-US" smtClean="0"/>
              <a:t>‹N°›</a:t>
            </a:fld>
            <a:endParaRPr lang="en-US"/>
          </a:p>
        </p:txBody>
      </p:sp>
    </p:spTree>
    <p:extLst>
      <p:ext uri="{BB962C8B-B14F-4D97-AF65-F5344CB8AC3E}">
        <p14:creationId xmlns:p14="http://schemas.microsoft.com/office/powerpoint/2010/main" val="13012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78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61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972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697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674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757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187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84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11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442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99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E926BB-34CC-A547-ABEE-D4DE354B6DC3}" type="slidenum">
              <a:rPr lang="en-US" smtClean="0"/>
              <a:t>2</a:t>
            </a:fld>
            <a:endParaRPr lang="en-US"/>
          </a:p>
        </p:txBody>
      </p:sp>
    </p:spTree>
    <p:extLst>
      <p:ext uri="{BB962C8B-B14F-4D97-AF65-F5344CB8AC3E}">
        <p14:creationId xmlns:p14="http://schemas.microsoft.com/office/powerpoint/2010/main" val="324654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5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616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E926BB-34CC-A547-ABEE-D4DE354B6DC3}" type="slidenum">
              <a:rPr lang="en-US" smtClean="0"/>
              <a:t>22</a:t>
            </a:fld>
            <a:endParaRPr lang="en-US"/>
          </a:p>
        </p:txBody>
      </p:sp>
    </p:spTree>
    <p:extLst>
      <p:ext uri="{BB962C8B-B14F-4D97-AF65-F5344CB8AC3E}">
        <p14:creationId xmlns:p14="http://schemas.microsoft.com/office/powerpoint/2010/main" val="60791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687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543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235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08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464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E926BB-34CC-A547-ABEE-D4DE354B6DC3}" type="slidenum">
              <a:rPr lang="en-US" smtClean="0"/>
              <a:t>28</a:t>
            </a:fld>
            <a:endParaRPr lang="en-US"/>
          </a:p>
        </p:txBody>
      </p:sp>
    </p:spTree>
    <p:extLst>
      <p:ext uri="{BB962C8B-B14F-4D97-AF65-F5344CB8AC3E}">
        <p14:creationId xmlns:p14="http://schemas.microsoft.com/office/powerpoint/2010/main" val="2678875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22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455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130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E926BB-34CC-A547-ABEE-D4DE354B6DC3}" type="slidenum">
              <a:rPr lang="en-US" smtClean="0"/>
              <a:t>31</a:t>
            </a:fld>
            <a:endParaRPr lang="en-US"/>
          </a:p>
        </p:txBody>
      </p:sp>
    </p:spTree>
    <p:extLst>
      <p:ext uri="{BB962C8B-B14F-4D97-AF65-F5344CB8AC3E}">
        <p14:creationId xmlns:p14="http://schemas.microsoft.com/office/powerpoint/2010/main" val="1223263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958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977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838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E926BB-34CC-A547-ABEE-D4DE354B6DC3}" type="slidenum">
              <a:rPr lang="en-US" smtClean="0"/>
              <a:t>35</a:t>
            </a:fld>
            <a:endParaRPr lang="en-US"/>
          </a:p>
        </p:txBody>
      </p:sp>
    </p:spTree>
    <p:extLst>
      <p:ext uri="{BB962C8B-B14F-4D97-AF65-F5344CB8AC3E}">
        <p14:creationId xmlns:p14="http://schemas.microsoft.com/office/powerpoint/2010/main" val="2809789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747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227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895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86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008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715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036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677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07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575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952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345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181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71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 is perfectly fine to have a programmatic mix with some users of the system and some not. The key is to design and plan for this, so that you know where best to deploy the system with the resources available, and determine which data from the non-system users should be digitized and at what level….)</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12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100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 is perfectly fine to have a programmatic mix with some users of the system and some not. The key is to design and plan for this, so that you know where best to deploy the system with the resources available, and determine which data from the non-system users should be digitized and at what level….)</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4046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E926BB-34CC-A547-ABEE-D4DE354B6DC3}" type="slidenum">
              <a:rPr lang="en-US" smtClean="0"/>
              <a:t>55</a:t>
            </a:fld>
            <a:endParaRPr lang="en-US"/>
          </a:p>
        </p:txBody>
      </p:sp>
    </p:spTree>
    <p:extLst>
      <p:ext uri="{BB962C8B-B14F-4D97-AF65-F5344CB8AC3E}">
        <p14:creationId xmlns:p14="http://schemas.microsoft.com/office/powerpoint/2010/main" val="2097656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82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4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00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70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627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accent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269C2B6-AEC5-4A9E-A623-DB2AB28799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8" y="0"/>
            <a:ext cx="12178564" cy="6858000"/>
          </a:xfrm>
          <a:prstGeom prst="rect">
            <a:avLst/>
          </a:prstGeom>
        </p:spPr>
      </p:pic>
      <p:sp>
        <p:nvSpPr>
          <p:cNvPr id="2" name="Title 1">
            <a:extLst>
              <a:ext uri="{FF2B5EF4-FFF2-40B4-BE49-F238E27FC236}">
                <a16:creationId xmlns:a16="http://schemas.microsoft.com/office/drawing/2014/main" id="{52E1A94B-4034-4C4D-9FCA-E56E4BB6C665}"/>
              </a:ext>
            </a:extLst>
          </p:cNvPr>
          <p:cNvSpPr>
            <a:spLocks noGrp="1"/>
          </p:cNvSpPr>
          <p:nvPr>
            <p:ph type="ctrTitle"/>
          </p:nvPr>
        </p:nvSpPr>
        <p:spPr>
          <a:xfrm>
            <a:off x="414000" y="3070800"/>
            <a:ext cx="6134400" cy="1968560"/>
          </a:xfrm>
        </p:spPr>
        <p:txBody>
          <a:bodyPr tIns="216000" anchor="t" anchorCtr="0"/>
          <a:lstStyle>
            <a:lvl1pPr algn="l">
              <a:lnSpc>
                <a:spcPct val="85000"/>
              </a:lnSpc>
              <a:defRPr sz="6370" spc="-70" baseline="0">
                <a:solidFill>
                  <a:schemeClr val="bg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D0FC425-E40C-4A3F-A382-DDE12B2DEC79}"/>
              </a:ext>
            </a:extLst>
          </p:cNvPr>
          <p:cNvSpPr>
            <a:spLocks noGrp="1"/>
          </p:cNvSpPr>
          <p:nvPr>
            <p:ph type="subTitle" idx="1"/>
          </p:nvPr>
        </p:nvSpPr>
        <p:spPr>
          <a:xfrm>
            <a:off x="414000" y="5317200"/>
            <a:ext cx="6134400" cy="595920"/>
          </a:xfrm>
        </p:spPr>
        <p:txBody>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7C6F22-906A-45E2-8345-B155D5F8A027}"/>
              </a:ext>
            </a:extLst>
          </p:cNvPr>
          <p:cNvSpPr>
            <a:spLocks noGrp="1"/>
          </p:cNvSpPr>
          <p:nvPr>
            <p:ph type="dt" sz="half" idx="10"/>
          </p:nvPr>
        </p:nvSpPr>
        <p:spPr>
          <a:xfrm>
            <a:off x="414000" y="6139520"/>
            <a:ext cx="6134400" cy="365125"/>
          </a:xfrm>
        </p:spPr>
        <p:txBody>
          <a:bodyPr lIns="0" tIns="64800" rIns="0" bIns="0"/>
          <a:lstStyle>
            <a:lvl1pPr>
              <a:defRPr sz="1820" b="1">
                <a:solidFill>
                  <a:schemeClr val="bg1"/>
                </a:solidFill>
              </a:defRPr>
            </a:lvl1pPr>
          </a:lstStyle>
          <a:p>
            <a:endParaRPr lang="en-GB"/>
          </a:p>
        </p:txBody>
      </p:sp>
      <p:sp>
        <p:nvSpPr>
          <p:cNvPr id="16" name="Picture Placeholder 15">
            <a:extLst>
              <a:ext uri="{FF2B5EF4-FFF2-40B4-BE49-F238E27FC236}">
                <a16:creationId xmlns:a16="http://schemas.microsoft.com/office/drawing/2014/main" id="{958D5D46-DBC1-441A-BE7A-91DEE3317877}"/>
              </a:ext>
            </a:extLst>
          </p:cNvPr>
          <p:cNvSpPr>
            <a:spLocks noGrp="1"/>
          </p:cNvSpPr>
          <p:nvPr>
            <p:ph type="pic" sz="quarter" idx="11" hasCustomPrompt="1"/>
          </p:nvPr>
        </p:nvSpPr>
        <p:spPr>
          <a:xfrm>
            <a:off x="406400" y="404813"/>
            <a:ext cx="1760400" cy="529200"/>
          </a:xfrm>
        </p:spPr>
        <p:txBody>
          <a:bodyPr/>
          <a:lstStyle>
            <a:lvl1pPr>
              <a:defRPr>
                <a:solidFill>
                  <a:schemeClr val="bg1"/>
                </a:solidFill>
              </a:defRPr>
            </a:lvl1pPr>
          </a:lstStyle>
          <a:p>
            <a:r>
              <a:rPr lang="en-US" dirty="0"/>
              <a:t>Logo</a:t>
            </a:r>
            <a:endParaRPr lang="en-GB" dirty="0"/>
          </a:p>
        </p:txBody>
      </p:sp>
      <p:sp>
        <p:nvSpPr>
          <p:cNvPr id="8" name="Picture Placeholder 15">
            <a:extLst>
              <a:ext uri="{FF2B5EF4-FFF2-40B4-BE49-F238E27FC236}">
                <a16:creationId xmlns:a16="http://schemas.microsoft.com/office/drawing/2014/main" id="{3BBE5E11-C60C-4B6B-B9AA-F0242AAFD1D0}"/>
              </a:ext>
            </a:extLst>
          </p:cNvPr>
          <p:cNvSpPr>
            <a:spLocks noGrp="1"/>
          </p:cNvSpPr>
          <p:nvPr>
            <p:ph type="pic" sz="quarter" idx="14" hasCustomPrompt="1"/>
          </p:nvPr>
        </p:nvSpPr>
        <p:spPr>
          <a:xfrm>
            <a:off x="2340000" y="404813"/>
            <a:ext cx="2725200" cy="529200"/>
          </a:xfrm>
        </p:spPr>
        <p:txBody>
          <a:bodyPr/>
          <a:lstStyle>
            <a:lvl1pPr>
              <a:defRPr>
                <a:solidFill>
                  <a:schemeClr val="bg1"/>
                </a:solidFill>
              </a:defRPr>
            </a:lvl1pPr>
          </a:lstStyle>
          <a:p>
            <a:r>
              <a:rPr lang="en-US" dirty="0"/>
              <a:t>Logo</a:t>
            </a:r>
            <a:endParaRPr lang="en-GB" dirty="0"/>
          </a:p>
        </p:txBody>
      </p:sp>
      <p:sp>
        <p:nvSpPr>
          <p:cNvPr id="37" name="Picture Placeholder 36">
            <a:extLst>
              <a:ext uri="{FF2B5EF4-FFF2-40B4-BE49-F238E27FC236}">
                <a16:creationId xmlns:a16="http://schemas.microsoft.com/office/drawing/2014/main" id="{2FECAA43-16A9-483C-B14F-39D1BCED96BD}"/>
              </a:ext>
            </a:extLst>
          </p:cNvPr>
          <p:cNvSpPr>
            <a:spLocks noGrp="1"/>
          </p:cNvSpPr>
          <p:nvPr>
            <p:ph type="pic" sz="quarter" idx="15"/>
          </p:nvPr>
        </p:nvSpPr>
        <p:spPr>
          <a:xfrm>
            <a:off x="6960971" y="-262868"/>
            <a:ext cx="5236089" cy="5703614"/>
          </a:xfrm>
          <a:custGeom>
            <a:avLst/>
            <a:gdLst>
              <a:gd name="connsiteX0" fmla="*/ 1312167 w 5236089"/>
              <a:gd name="connsiteY0" fmla="*/ 0 h 5703614"/>
              <a:gd name="connsiteX1" fmla="*/ 5236089 w 5236089"/>
              <a:gd name="connsiteY1" fmla="*/ 0 h 5703614"/>
              <a:gd name="connsiteX2" fmla="*/ 5236089 w 5236089"/>
              <a:gd name="connsiteY2" fmla="*/ 4390173 h 5703614"/>
              <a:gd name="connsiteX3" fmla="*/ 3923921 w 5236089"/>
              <a:gd name="connsiteY3" fmla="*/ 5703614 h 5703614"/>
              <a:gd name="connsiteX4" fmla="*/ 0 w 5236089"/>
              <a:gd name="connsiteY4" fmla="*/ 5703614 h 5703614"/>
              <a:gd name="connsiteX5" fmla="*/ 0 w 5236089"/>
              <a:gd name="connsiteY5" fmla="*/ 1313446 h 5703614"/>
              <a:gd name="connsiteX6" fmla="*/ 1312167 w 5236089"/>
              <a:gd name="connsiteY6" fmla="*/ 0 h 570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6089" h="5703614">
                <a:moveTo>
                  <a:pt x="1312167" y="0"/>
                </a:moveTo>
                <a:lnTo>
                  <a:pt x="5236089" y="0"/>
                </a:lnTo>
                <a:lnTo>
                  <a:pt x="5236089" y="4390173"/>
                </a:lnTo>
                <a:cubicBezTo>
                  <a:pt x="5236089" y="5115562"/>
                  <a:pt x="4648607" y="5703603"/>
                  <a:pt x="3923921" y="5703614"/>
                </a:cubicBezTo>
                <a:lnTo>
                  <a:pt x="0" y="5703614"/>
                </a:lnTo>
                <a:lnTo>
                  <a:pt x="0" y="1313446"/>
                </a:lnTo>
                <a:cubicBezTo>
                  <a:pt x="0" y="588045"/>
                  <a:pt x="587481" y="4"/>
                  <a:pt x="1312167" y="0"/>
                </a:cubicBezTo>
                <a:close/>
              </a:path>
            </a:pathLst>
          </a:custGeom>
          <a:solidFill>
            <a:schemeClr val="accent6">
              <a:lumMod val="20000"/>
              <a:lumOff val="80000"/>
            </a:schemeClr>
          </a:solidFill>
        </p:spPr>
        <p:txBody>
          <a:bodyPr wrap="square">
            <a:noAutofit/>
          </a:bodyPr>
          <a:lstStyle>
            <a:lvl1pPr algn="ctr">
              <a:defRPr/>
            </a:lvl1pPr>
          </a:lstStyle>
          <a:p>
            <a:endParaRPr lang="en-GB" dirty="0"/>
          </a:p>
        </p:txBody>
      </p:sp>
    </p:spTree>
    <p:extLst>
      <p:ext uri="{BB962C8B-B14F-4D97-AF65-F5344CB8AC3E}">
        <p14:creationId xmlns:p14="http://schemas.microsoft.com/office/powerpoint/2010/main" val="75034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0CA6B9E-68A0-4B22-8416-EA89F4827B7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8" y="0"/>
            <a:ext cx="12178564" cy="6858000"/>
          </a:xfrm>
          <a:prstGeom prst="rect">
            <a:avLst/>
          </a:prstGeom>
        </p:spPr>
      </p:pic>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1504800"/>
            <a:ext cx="9248400" cy="3960000"/>
          </a:xfrm>
        </p:spPr>
        <p:txBody>
          <a:bodyPr/>
          <a:lstStyle>
            <a:lvl1pPr>
              <a:defRPr sz="4100" spc="-70" baseline="0">
                <a:solidFill>
                  <a:schemeClr val="bg2"/>
                </a:solidFill>
              </a:defRPr>
            </a:lvl1pPr>
          </a:lstStyle>
          <a:p>
            <a:pPr lvl="0"/>
            <a:r>
              <a:rPr lang="en-US" dirty="0"/>
              <a:t>Click to edit Master text styles</a:t>
            </a:r>
            <a:endParaRPr lang="en-GB" dirty="0"/>
          </a:p>
        </p:txBody>
      </p:sp>
      <p:sp>
        <p:nvSpPr>
          <p:cNvPr id="5" name="Footer Placeholder 4">
            <a:extLst>
              <a:ext uri="{FF2B5EF4-FFF2-40B4-BE49-F238E27FC236}">
                <a16:creationId xmlns:a16="http://schemas.microsoft.com/office/drawing/2014/main" id="{EB1F0643-35E1-463B-BB08-E1307B439E4D}"/>
              </a:ext>
            </a:extLst>
          </p:cNvPr>
          <p:cNvSpPr>
            <a:spLocks noGrp="1"/>
          </p:cNvSpPr>
          <p:nvPr>
            <p:ph type="ftr" sz="quarter" idx="11"/>
          </p:nvPr>
        </p:nvSpPr>
        <p:spPr/>
        <p:txBody>
          <a:bodyPr/>
          <a:lstStyle>
            <a:lvl1pPr>
              <a:defRPr sz="850">
                <a:solidFill>
                  <a:schemeClr val="bg2"/>
                </a:solidFill>
              </a:defRPr>
            </a:lvl1pPr>
          </a:lstStyle>
          <a:p>
            <a:endParaRPr lang="en-GB" dirty="0"/>
          </a:p>
        </p:txBody>
      </p:sp>
      <p:sp>
        <p:nvSpPr>
          <p:cNvPr id="7" name="Slide Number Placeholder 3">
            <a:extLst>
              <a:ext uri="{FF2B5EF4-FFF2-40B4-BE49-F238E27FC236}">
                <a16:creationId xmlns:a16="http://schemas.microsoft.com/office/drawing/2014/main" id="{EC6BBAF6-BA57-4079-AC42-250C3E4C3628}"/>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123443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a:xfrm>
            <a:off x="413998" y="414000"/>
            <a:ext cx="5682002" cy="810000"/>
          </a:xfrm>
        </p:spPr>
        <p:txBody>
          <a:bodyPr/>
          <a:lstStyle>
            <a:lvl1pPr>
              <a:defRPr>
                <a:solidFill>
                  <a:schemeClr val="bg2"/>
                </a:solidFill>
              </a:defRPr>
            </a:lvl1pPr>
          </a:lstStyle>
          <a:p>
            <a:r>
              <a:rPr lang="en-US" dirty="0"/>
              <a:t>Click to edit Master title style</a:t>
            </a:r>
            <a:endParaRPr lang="en-GB" dirty="0"/>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lvl1pPr>
              <a:defRPr>
                <a:solidFill>
                  <a:schemeClr val="bg2"/>
                </a:solidFill>
              </a:defRPr>
            </a:lvl1pPr>
          </a:lstStyle>
          <a:p>
            <a:endParaRPr lang="en-GB"/>
          </a:p>
        </p:txBody>
      </p:sp>
      <p:sp>
        <p:nvSpPr>
          <p:cNvPr id="7" name="Slide Number Placeholder 6">
            <a:extLst>
              <a:ext uri="{FF2B5EF4-FFF2-40B4-BE49-F238E27FC236}">
                <a16:creationId xmlns:a16="http://schemas.microsoft.com/office/drawing/2014/main" id="{765C73BE-A08F-48CE-BFC6-CC154A7F042D}"/>
              </a:ext>
            </a:extLst>
          </p:cNvPr>
          <p:cNvSpPr>
            <a:spLocks noGrp="1"/>
          </p:cNvSpPr>
          <p:nvPr>
            <p:ph type="sldNum" sz="quarter" idx="12"/>
          </p:nvPr>
        </p:nvSpPr>
        <p:spPr/>
        <p:txBody>
          <a:bodyPr/>
          <a:lstStyle>
            <a:lvl1pPr>
              <a:defRPr>
                <a:solidFill>
                  <a:schemeClr val="bg2"/>
                </a:solidFill>
              </a:defRPr>
            </a:lvl1pPr>
          </a:lstStyle>
          <a:p>
            <a:fld id="{6DF1F962-6FCF-4ED9-AB1A-FC8E17859AF0}" type="slidenum">
              <a:rPr lang="en-GB" smtClean="0"/>
              <a:pPr/>
              <a:t>‹N°›</a:t>
            </a:fld>
            <a:endParaRPr lang="en-GB"/>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3686400" cy="35861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C4A5FC8-E905-4E71-8FEC-FACAC5902090}"/>
              </a:ext>
            </a:extLst>
          </p:cNvPr>
          <p:cNvSpPr>
            <a:spLocks noGrp="1"/>
          </p:cNvSpPr>
          <p:nvPr>
            <p:ph sz="half" idx="2"/>
          </p:nvPr>
        </p:nvSpPr>
        <p:spPr>
          <a:xfrm>
            <a:off x="4266000" y="2276475"/>
            <a:ext cx="3686400" cy="35861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Picture Placeholder 18">
            <a:extLst>
              <a:ext uri="{FF2B5EF4-FFF2-40B4-BE49-F238E27FC236}">
                <a16:creationId xmlns:a16="http://schemas.microsoft.com/office/drawing/2014/main" id="{4F565F5D-6E7B-4DAD-9B2B-151C45CDD27C}"/>
              </a:ext>
            </a:extLst>
          </p:cNvPr>
          <p:cNvSpPr>
            <a:spLocks noGrp="1"/>
          </p:cNvSpPr>
          <p:nvPr>
            <p:ph type="pic" sz="quarter" idx="13"/>
          </p:nvPr>
        </p:nvSpPr>
        <p:spPr>
          <a:xfrm>
            <a:off x="7254821" y="0"/>
            <a:ext cx="4937181" cy="6858000"/>
          </a:xfrm>
          <a:custGeom>
            <a:avLst/>
            <a:gdLst>
              <a:gd name="connsiteX0" fmla="*/ 773061 w 4937181"/>
              <a:gd name="connsiteY0" fmla="*/ 0 h 6858000"/>
              <a:gd name="connsiteX1" fmla="*/ 4937181 w 4937181"/>
              <a:gd name="connsiteY1" fmla="*/ 0 h 6858000"/>
              <a:gd name="connsiteX2" fmla="*/ 4937181 w 4937181"/>
              <a:gd name="connsiteY2" fmla="*/ 6858000 h 6858000"/>
              <a:gd name="connsiteX3" fmla="*/ 0 w 4937181"/>
              <a:gd name="connsiteY3" fmla="*/ 6858000 h 6858000"/>
              <a:gd name="connsiteX4" fmla="*/ 82466 w 4937181"/>
              <a:gd name="connsiteY4" fmla="*/ 6836797 h 6858000"/>
              <a:gd name="connsiteX5" fmla="*/ 773061 w 4937181"/>
              <a:gd name="connsiteY5" fmla="*/ 58981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181" h="6858000">
                <a:moveTo>
                  <a:pt x="773061" y="0"/>
                </a:moveTo>
                <a:lnTo>
                  <a:pt x="4937181" y="0"/>
                </a:lnTo>
                <a:lnTo>
                  <a:pt x="4937181" y="6858000"/>
                </a:lnTo>
                <a:lnTo>
                  <a:pt x="0" y="6858000"/>
                </a:lnTo>
                <a:lnTo>
                  <a:pt x="82466" y="6836797"/>
                </a:lnTo>
                <a:cubicBezTo>
                  <a:pt x="482563" y="6712359"/>
                  <a:pt x="773061" y="6339179"/>
                  <a:pt x="773061" y="5898157"/>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241649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 call-out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a:xfrm>
            <a:off x="413998" y="414000"/>
            <a:ext cx="5691527" cy="810000"/>
          </a:xfrm>
        </p:spPr>
        <p:txBody>
          <a:bodyPr/>
          <a:lstStyle>
            <a:lvl1pPr>
              <a:lnSpc>
                <a:spcPct val="95000"/>
              </a:lnSpc>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7538400" cy="3586163"/>
          </a:xfrm>
        </p:spPr>
        <p:txBody>
          <a:bodyPr numCol="2" spcCol="18000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p>
            <a:endParaRPr lang="en-GB" dirty="0"/>
          </a:p>
        </p:txBody>
      </p:sp>
      <p:sp>
        <p:nvSpPr>
          <p:cNvPr id="8" name="Slide Number Placeholder 3">
            <a:extLst>
              <a:ext uri="{FF2B5EF4-FFF2-40B4-BE49-F238E27FC236}">
                <a16:creationId xmlns:a16="http://schemas.microsoft.com/office/drawing/2014/main" id="{993C920D-D553-4410-8828-3EA078BA3303}"/>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270868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 imag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a:xfrm>
            <a:off x="413998" y="414000"/>
            <a:ext cx="5691527" cy="810000"/>
          </a:xfrm>
        </p:spPr>
        <p:txBody>
          <a:bodyPr/>
          <a:lstStyle>
            <a:lvl1pPr>
              <a:defRPr>
                <a:solidFill>
                  <a:schemeClr val="accent4"/>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7538400" cy="3586163"/>
          </a:xfrm>
        </p:spPr>
        <p:txBody>
          <a:bodyPr numCol="2" spcCol="180000"/>
          <a:lstStyle>
            <a:lvl1pPr>
              <a:defRPr sz="1600"/>
            </a:lvl1pPr>
            <a:lvl2pPr>
              <a:defRPr sz="1600"/>
            </a:lvl2pPr>
            <a:lvl3pPr>
              <a:buClr>
                <a:schemeClr val="accent4"/>
              </a:buClr>
              <a:defRPr sz="1600"/>
            </a:lvl3pPr>
            <a:lvl4pPr>
              <a:buClr>
                <a:schemeClr val="accent4"/>
              </a:buClr>
              <a:defRPr sz="1600"/>
            </a:lvl4pPr>
            <a:lvl5pPr>
              <a:buClr>
                <a:schemeClr val="accent4"/>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p>
            <a:endParaRPr lang="en-GB"/>
          </a:p>
        </p:txBody>
      </p:sp>
      <p:sp>
        <p:nvSpPr>
          <p:cNvPr id="13" name="Picture Placeholder 12">
            <a:extLst>
              <a:ext uri="{FF2B5EF4-FFF2-40B4-BE49-F238E27FC236}">
                <a16:creationId xmlns:a16="http://schemas.microsoft.com/office/drawing/2014/main" id="{58792CAC-1B25-4324-89B5-BC0655FE6C6B}"/>
              </a:ext>
            </a:extLst>
          </p:cNvPr>
          <p:cNvSpPr>
            <a:spLocks noGrp="1"/>
          </p:cNvSpPr>
          <p:nvPr>
            <p:ph type="pic" sz="quarter" idx="13"/>
          </p:nvPr>
        </p:nvSpPr>
        <p:spPr>
          <a:xfrm>
            <a:off x="8090822" y="2276272"/>
            <a:ext cx="4097271" cy="3877093"/>
          </a:xfrm>
          <a:custGeom>
            <a:avLst/>
            <a:gdLst>
              <a:gd name="connsiteX0" fmla="*/ 981509 w 4097271"/>
              <a:gd name="connsiteY0" fmla="*/ 0 h 3877093"/>
              <a:gd name="connsiteX1" fmla="*/ 4097271 w 4097271"/>
              <a:gd name="connsiteY1" fmla="*/ 0 h 3877093"/>
              <a:gd name="connsiteX2" fmla="*/ 4097271 w 4097271"/>
              <a:gd name="connsiteY2" fmla="*/ 2894881 h 3877093"/>
              <a:gd name="connsiteX3" fmla="*/ 3115750 w 4097271"/>
              <a:gd name="connsiteY3" fmla="*/ 3877093 h 3877093"/>
              <a:gd name="connsiteX4" fmla="*/ 0 w 4097271"/>
              <a:gd name="connsiteY4" fmla="*/ 3877093 h 3877093"/>
              <a:gd name="connsiteX5" fmla="*/ 0 w 4097271"/>
              <a:gd name="connsiteY5" fmla="*/ 982189 h 3877093"/>
              <a:gd name="connsiteX6" fmla="*/ 981509 w 4097271"/>
              <a:gd name="connsiteY6" fmla="*/ 0 h 387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7271" h="3877093">
                <a:moveTo>
                  <a:pt x="981509" y="0"/>
                </a:moveTo>
                <a:lnTo>
                  <a:pt x="4097271" y="0"/>
                </a:lnTo>
                <a:lnTo>
                  <a:pt x="4097271" y="2894881"/>
                </a:lnTo>
                <a:cubicBezTo>
                  <a:pt x="4097271" y="3437338"/>
                  <a:pt x="3657826" y="3877093"/>
                  <a:pt x="3115750" y="3877093"/>
                </a:cubicBezTo>
                <a:lnTo>
                  <a:pt x="0" y="3877093"/>
                </a:lnTo>
                <a:lnTo>
                  <a:pt x="0" y="982189"/>
                </a:lnTo>
                <a:cubicBezTo>
                  <a:pt x="0" y="439743"/>
                  <a:pt x="439434" y="0"/>
                  <a:pt x="981509"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
        <p:nvSpPr>
          <p:cNvPr id="8" name="Slide Number Placeholder 3">
            <a:extLst>
              <a:ext uri="{FF2B5EF4-FFF2-40B4-BE49-F238E27FC236}">
                <a16:creationId xmlns:a16="http://schemas.microsoft.com/office/drawing/2014/main" id="{C365490A-7A4E-4123-A0FD-AE2BA34483D1}"/>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376042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9E2C-57B8-47F2-9E17-B8A54AA652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245DD3-C5F5-4745-98A3-A1A16D2EAEF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B1F0643-35E1-463B-BB08-E1307B439E4D}"/>
              </a:ext>
            </a:extLst>
          </p:cNvPr>
          <p:cNvSpPr>
            <a:spLocks noGrp="1"/>
          </p:cNvSpPr>
          <p:nvPr>
            <p:ph type="ftr" sz="quarter" idx="11"/>
          </p:nvPr>
        </p:nvSpPr>
        <p:spPr/>
        <p:txBody>
          <a:bodyPr/>
          <a:lstStyle/>
          <a:p>
            <a:endParaRPr lang="en-GB"/>
          </a:p>
        </p:txBody>
      </p:sp>
      <p:sp>
        <p:nvSpPr>
          <p:cNvPr id="7" name="Slide Number Placeholder 3">
            <a:extLst>
              <a:ext uri="{FF2B5EF4-FFF2-40B4-BE49-F238E27FC236}">
                <a16:creationId xmlns:a16="http://schemas.microsoft.com/office/drawing/2014/main" id="{22D82CCB-6037-428E-B401-08E7DEF884B9}"/>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193238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5482800" cy="3586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C4A5FC8-E905-4E71-8FEC-FACAC5902090}"/>
              </a:ext>
            </a:extLst>
          </p:cNvPr>
          <p:cNvSpPr>
            <a:spLocks noGrp="1"/>
          </p:cNvSpPr>
          <p:nvPr>
            <p:ph sz="half" idx="2"/>
          </p:nvPr>
        </p:nvSpPr>
        <p:spPr>
          <a:xfrm>
            <a:off x="6317998" y="2276475"/>
            <a:ext cx="5482800" cy="3586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p>
            <a:endParaRPr lang="en-GB"/>
          </a:p>
        </p:txBody>
      </p:sp>
      <p:sp>
        <p:nvSpPr>
          <p:cNvPr id="8" name="Slide Number Placeholder 3">
            <a:extLst>
              <a:ext uri="{FF2B5EF4-FFF2-40B4-BE49-F238E27FC236}">
                <a16:creationId xmlns:a16="http://schemas.microsoft.com/office/drawing/2014/main" id="{C4B6AE1E-0288-4B04-A5B6-6758AA9066B1}"/>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1438566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545B-E5AF-4AA8-993C-DDFCDB514A9E}"/>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36D2F39-1C1D-4810-9857-3300426E0A76}"/>
              </a:ext>
            </a:extLst>
          </p:cNvPr>
          <p:cNvSpPr>
            <a:spLocks noGrp="1"/>
          </p:cNvSpPr>
          <p:nvPr>
            <p:ph type="ftr" sz="quarter" idx="11"/>
          </p:nvPr>
        </p:nvSpPr>
        <p:spPr/>
        <p:txBody>
          <a:bodyPr/>
          <a:lstStyle/>
          <a:p>
            <a:endParaRPr lang="en-GB"/>
          </a:p>
        </p:txBody>
      </p:sp>
      <p:sp>
        <p:nvSpPr>
          <p:cNvPr id="6" name="Slide Number Placeholder 3">
            <a:extLst>
              <a:ext uri="{FF2B5EF4-FFF2-40B4-BE49-F238E27FC236}">
                <a16:creationId xmlns:a16="http://schemas.microsoft.com/office/drawing/2014/main" id="{90EA8244-57F9-4FC1-8C69-CD58C90369CC}"/>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225635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with heading ru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D7B345-2F76-4534-A992-2F082C3A3FA4}"/>
              </a:ext>
            </a:extLst>
          </p:cNvPr>
          <p:cNvSpPr>
            <a:spLocks noGrp="1"/>
          </p:cNvSpPr>
          <p:nvPr>
            <p:ph type="ftr" sz="quarter" idx="11"/>
          </p:nvPr>
        </p:nvSpPr>
        <p:spPr/>
        <p:txBody>
          <a:bodyPr/>
          <a:lstStyle/>
          <a:p>
            <a:endParaRPr lang="en-GB"/>
          </a:p>
        </p:txBody>
      </p:sp>
      <p:sp>
        <p:nvSpPr>
          <p:cNvPr id="5" name="Slide Number Placeholder 3">
            <a:extLst>
              <a:ext uri="{FF2B5EF4-FFF2-40B4-BE49-F238E27FC236}">
                <a16:creationId xmlns:a16="http://schemas.microsoft.com/office/drawing/2014/main" id="{01167CA7-220C-4910-ABAF-2B1559A5498F}"/>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463129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without heading ru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D7B345-2F76-4534-A992-2F082C3A3F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F9AA12-58EE-42C8-A01C-871D4E0BC59A}"/>
              </a:ext>
            </a:extLst>
          </p:cNvPr>
          <p:cNvSpPr>
            <a:spLocks noGrp="1"/>
          </p:cNvSpPr>
          <p:nvPr>
            <p:ph type="sldNum" sz="quarter" idx="12"/>
          </p:nvPr>
        </p:nvSpPr>
        <p:spPr/>
        <p:txBody>
          <a:bodyPr/>
          <a:lstStyle>
            <a:lvl1pPr>
              <a:defRPr sz="900">
                <a:latin typeface="+mj-lt"/>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326028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_longtitle_no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34566-CC4A-9149-9699-2559B68C4A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8465820"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dirty="0"/>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8465820"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dirty="0"/>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dirty="0"/>
              <a:t>MONTH YEAR  GOES HERE</a:t>
            </a:r>
          </a:p>
        </p:txBody>
      </p:sp>
    </p:spTree>
    <p:extLst>
      <p:ext uri="{BB962C8B-B14F-4D97-AF65-F5344CB8AC3E}">
        <p14:creationId xmlns:p14="http://schemas.microsoft.com/office/powerpoint/2010/main" val="64205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1">
    <p:bg>
      <p:bgPr>
        <a:solidFill>
          <a:schemeClr val="accent4"/>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8" y="0"/>
            <a:ext cx="12178564" cy="6858000"/>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6739200" cy="2491200"/>
          </a:xfrm>
        </p:spPr>
        <p:txBody>
          <a:bodyPr tIns="216000" anchor="t" anchorCtr="0"/>
          <a:lstStyle>
            <a:lvl1pPr>
              <a:lnSpc>
                <a:spcPct val="85000"/>
              </a:lnSpc>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2004"/>
            <a:ext cx="4114800" cy="237600"/>
          </a:xfrm>
        </p:spPr>
        <p:txBody>
          <a:bodyPr tIns="36000"/>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2004"/>
            <a:ext cx="2743200" cy="237600"/>
          </a:xfrm>
        </p:spPr>
        <p:txBody>
          <a:bodyPr tIns="36000"/>
          <a:lstStyle>
            <a:lvl1pPr>
              <a:defRPr>
                <a:solidFill>
                  <a:schemeClr val="bg1"/>
                </a:solidFill>
              </a:defRPr>
            </a:lvl1pPr>
          </a:lstStyle>
          <a:p>
            <a:fld id="{6DF1F962-6FCF-4ED9-AB1A-FC8E17859AF0}" type="slidenum">
              <a:rPr lang="en-GB" smtClean="0"/>
              <a:pPr/>
              <a:t>‹N°›</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
        <p:nvSpPr>
          <p:cNvPr id="16" name="Picture Placeholder 15">
            <a:extLst>
              <a:ext uri="{FF2B5EF4-FFF2-40B4-BE49-F238E27FC236}">
                <a16:creationId xmlns:a16="http://schemas.microsoft.com/office/drawing/2014/main" id="{B5375C38-AFE6-430B-8BA4-834676E84BAE}"/>
              </a:ext>
            </a:extLst>
          </p:cNvPr>
          <p:cNvSpPr>
            <a:spLocks noGrp="1"/>
          </p:cNvSpPr>
          <p:nvPr>
            <p:ph type="pic" sz="quarter" idx="14"/>
          </p:nvPr>
        </p:nvSpPr>
        <p:spPr>
          <a:xfrm>
            <a:off x="8055377" y="811"/>
            <a:ext cx="4136585" cy="4785134"/>
          </a:xfrm>
          <a:custGeom>
            <a:avLst/>
            <a:gdLst>
              <a:gd name="connsiteX0" fmla="*/ 1310083 w 4136585"/>
              <a:gd name="connsiteY0" fmla="*/ 0 h 4785134"/>
              <a:gd name="connsiteX1" fmla="*/ 4136585 w 4136585"/>
              <a:gd name="connsiteY1" fmla="*/ 0 h 4785134"/>
              <a:gd name="connsiteX2" fmla="*/ 4136585 w 4136585"/>
              <a:gd name="connsiteY2" fmla="*/ 3474147 h 4785134"/>
              <a:gd name="connsiteX3" fmla="*/ 2826502 w 4136585"/>
              <a:gd name="connsiteY3" fmla="*/ 4785134 h 4785134"/>
              <a:gd name="connsiteX4" fmla="*/ 0 w 4136585"/>
              <a:gd name="connsiteY4" fmla="*/ 4785134 h 4785134"/>
              <a:gd name="connsiteX5" fmla="*/ 0 w 4136585"/>
              <a:gd name="connsiteY5" fmla="*/ 1310998 h 4785134"/>
              <a:gd name="connsiteX6" fmla="*/ 1310083 w 4136585"/>
              <a:gd name="connsiteY6" fmla="*/ 0 h 4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6585" h="4785134">
                <a:moveTo>
                  <a:pt x="1310083" y="0"/>
                </a:moveTo>
                <a:lnTo>
                  <a:pt x="4136585" y="0"/>
                </a:lnTo>
                <a:lnTo>
                  <a:pt x="4136585" y="3474147"/>
                </a:lnTo>
                <a:cubicBezTo>
                  <a:pt x="4136585" y="4198188"/>
                  <a:pt x="3550036" y="4785134"/>
                  <a:pt x="2826502" y="4785134"/>
                </a:cubicBezTo>
                <a:lnTo>
                  <a:pt x="0" y="4785134"/>
                </a:lnTo>
                <a:lnTo>
                  <a:pt x="0" y="1310998"/>
                </a:lnTo>
                <a:cubicBezTo>
                  <a:pt x="0" y="586957"/>
                  <a:pt x="586548" y="4"/>
                  <a:pt x="1310083"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270541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ody Slide_1 Bullet or 1 Image">
    <p:spTree>
      <p:nvGrpSpPr>
        <p:cNvPr id="1" name=""/>
        <p:cNvGrpSpPr/>
        <p:nvPr/>
      </p:nvGrpSpPr>
      <p:grpSpPr>
        <a:xfrm>
          <a:off x="0" y="0"/>
          <a:ext cx="0" cy="0"/>
          <a:chOff x="0" y="0"/>
          <a:chExt cx="0" cy="0"/>
        </a:xfrm>
      </p:grpSpPr>
      <p:pic>
        <p:nvPicPr>
          <p:cNvPr id="7" name="Picture 6" descr="A picture containing text, device, fan, projector&#10;&#10;Description automatically generated">
            <a:extLst>
              <a:ext uri="{FF2B5EF4-FFF2-40B4-BE49-F238E27FC236}">
                <a16:creationId xmlns:a16="http://schemas.microsoft.com/office/drawing/2014/main" id="{232CC8BA-A0D9-E145-A7D2-1B174DCFC35B}"/>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3" name="Text Placeholder 2">
            <a:extLst>
              <a:ext uri="{FF2B5EF4-FFF2-40B4-BE49-F238E27FC236}">
                <a16:creationId xmlns:a16="http://schemas.microsoft.com/office/drawing/2014/main" id="{AE8E7F0C-CEFB-7847-A359-79E352C3CE23}"/>
              </a:ext>
            </a:extLst>
          </p:cNvPr>
          <p:cNvSpPr>
            <a:spLocks noGrp="1"/>
          </p:cNvSpPr>
          <p:nvPr>
            <p:ph type="body" sz="quarter" idx="10" hasCustomPrompt="1"/>
          </p:nvPr>
        </p:nvSpPr>
        <p:spPr>
          <a:xfrm>
            <a:off x="457200" y="441811"/>
            <a:ext cx="10489842"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a:p>
            <a:pPr lvl="1"/>
            <a:endParaRPr lang="en-US" dirty="0"/>
          </a:p>
        </p:txBody>
      </p:sp>
      <p:sp>
        <p:nvSpPr>
          <p:cNvPr id="14" name="Content Placeholder 2">
            <a:extLst>
              <a:ext uri="{FF2B5EF4-FFF2-40B4-BE49-F238E27FC236}">
                <a16:creationId xmlns:a16="http://schemas.microsoft.com/office/drawing/2014/main" id="{02AE6D12-6085-574C-9DC0-0FFF0D27B146}"/>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dirty="0"/>
          </a:p>
          <a:p>
            <a:pPr lvl="0"/>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lvl="0"/>
            <a:endParaRPr lang="en-US" dirty="0"/>
          </a:p>
        </p:txBody>
      </p:sp>
      <p:sp>
        <p:nvSpPr>
          <p:cNvPr id="8" name="Slide Number Placeholder 3">
            <a:extLst>
              <a:ext uri="{FF2B5EF4-FFF2-40B4-BE49-F238E27FC236}">
                <a16:creationId xmlns:a16="http://schemas.microsoft.com/office/drawing/2014/main" id="{156DEF7D-BD8D-40C7-8D7A-D793A1EF04A0}"/>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870061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_shorttitle_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7ABE2-6894-0D44-AEB5-8B7355FF9D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441D4BAD-08CA-DC4D-813D-5A1D131A1920}"/>
              </a:ext>
            </a:extLst>
          </p:cNvPr>
          <p:cNvSpPr>
            <a:spLocks noGrp="1"/>
          </p:cNvSpPr>
          <p:nvPr>
            <p:ph type="pic" sz="quarter" idx="12"/>
          </p:nvPr>
        </p:nvSpPr>
        <p:spPr>
          <a:xfrm>
            <a:off x="6975475" y="0"/>
            <a:ext cx="5211763" cy="5121275"/>
          </a:xfrm>
          <a:prstGeom prst="rect">
            <a:avLst/>
          </a:prstGeom>
        </p:spPr>
        <p:txBody>
          <a:bodyPr/>
          <a:lstStyle/>
          <a:p>
            <a:endParaRPr lang="en-US"/>
          </a:p>
        </p:txBody>
      </p:sp>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6518635"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dirty="0"/>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6518635"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dirty="0"/>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dirty="0"/>
              <a:t>MONTH YEAR  GOES HERE</a:t>
            </a:r>
          </a:p>
        </p:txBody>
      </p:sp>
    </p:spTree>
    <p:extLst>
      <p:ext uri="{BB962C8B-B14F-4D97-AF65-F5344CB8AC3E}">
        <p14:creationId xmlns:p14="http://schemas.microsoft.com/office/powerpoint/2010/main" val="185394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longtitle_no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34566-CC4A-9149-9699-2559B68C4A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8465820"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dirty="0"/>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8465820"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dirty="0"/>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dirty="0"/>
              <a:t>MONTH YEAR  GOES HERE</a:t>
            </a:r>
          </a:p>
        </p:txBody>
      </p:sp>
    </p:spTree>
    <p:extLst>
      <p:ext uri="{BB962C8B-B14F-4D97-AF65-F5344CB8AC3E}">
        <p14:creationId xmlns:p14="http://schemas.microsoft.com/office/powerpoint/2010/main" val="748287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5" name="Text Placeholder 4">
            <a:extLst>
              <a:ext uri="{FF2B5EF4-FFF2-40B4-BE49-F238E27FC236}">
                <a16:creationId xmlns:a16="http://schemas.microsoft.com/office/drawing/2014/main" id="{E56D9E3A-43C6-864D-AEA2-E993182AE3E5}"/>
              </a:ext>
            </a:extLst>
          </p:cNvPr>
          <p:cNvSpPr>
            <a:spLocks noGrp="1"/>
          </p:cNvSpPr>
          <p:nvPr>
            <p:ph type="body" sz="quarter" idx="11" hasCustomPrompt="1"/>
          </p:nvPr>
        </p:nvSpPr>
        <p:spPr>
          <a:xfrm>
            <a:off x="457200" y="2549784"/>
            <a:ext cx="5876925" cy="25963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a:t>
            </a:r>
            <a:r>
              <a:rPr lang="en-US" sz="1800" dirty="0">
                <a:latin typeface="Verdana" panose="020B0604030504040204" pitchFamily="34" charset="0"/>
                <a:ea typeface="Verdana" panose="020B0604030504040204" pitchFamily="34" charset="0"/>
                <a:cs typeface="Verdana" panose="020B0604030504040204" pitchFamily="34" charset="0"/>
              </a:rPr>
              <a:t>	01</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 </a:t>
            </a:r>
            <a:r>
              <a:rPr lang="en-US" sz="1800" dirty="0">
                <a:latin typeface="Verdana" panose="020B0604030504040204" pitchFamily="34" charset="0"/>
                <a:ea typeface="Verdana" panose="020B0604030504040204" pitchFamily="34" charset="0"/>
                <a:cs typeface="Verdana" panose="020B0604030504040204" pitchFamily="34" charset="0"/>
              </a:rPr>
              <a:t>	02</a:t>
            </a:r>
            <a:r>
              <a:rPr lang="en-US" sz="1800" dirty="0"/>
              <a:t> </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 </a:t>
            </a:r>
            <a:r>
              <a:rPr lang="en-US" sz="1800" dirty="0">
                <a:latin typeface="Verdana" panose="020B0604030504040204" pitchFamily="34" charset="0"/>
                <a:ea typeface="Verdana" panose="020B0604030504040204" pitchFamily="34" charset="0"/>
                <a:cs typeface="Verdana" panose="020B0604030504040204" pitchFamily="34" charset="0"/>
              </a:rPr>
              <a:t>	03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 </a:t>
            </a:r>
            <a:r>
              <a:rPr lang="en-US" sz="1800" dirty="0">
                <a:latin typeface="Verdana" panose="020B0604030504040204" pitchFamily="34" charset="0"/>
                <a:ea typeface="Verdana" panose="020B0604030504040204" pitchFamily="34" charset="0"/>
                <a:cs typeface="Verdana" panose="020B0604030504040204" pitchFamily="34" charset="0"/>
              </a:rPr>
              <a:t>	04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 </a:t>
            </a:r>
            <a:r>
              <a:rPr lang="en-US" sz="1800" dirty="0">
                <a:latin typeface="Verdana" panose="020B0604030504040204" pitchFamily="34" charset="0"/>
                <a:ea typeface="Verdana" panose="020B0604030504040204" pitchFamily="34" charset="0"/>
                <a:cs typeface="Verdana" panose="020B0604030504040204" pitchFamily="34" charset="0"/>
              </a:rPr>
              <a:t>	05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 </a:t>
            </a:r>
            <a:r>
              <a:rPr lang="en-US" sz="1800" dirty="0">
                <a:latin typeface="Verdana" panose="020B0604030504040204" pitchFamily="34" charset="0"/>
                <a:ea typeface="Verdana" panose="020B0604030504040204" pitchFamily="34" charset="0"/>
                <a:cs typeface="Verdana" panose="020B0604030504040204" pitchFamily="34" charset="0"/>
              </a:rPr>
              <a:t>	06</a:t>
            </a:r>
            <a:r>
              <a:rPr lang="en-US" sz="1800" dirty="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 </a:t>
            </a:r>
            <a:r>
              <a:rPr lang="en-US" sz="1800" dirty="0">
                <a:latin typeface="Verdana" panose="020B0604030504040204" pitchFamily="34" charset="0"/>
                <a:ea typeface="Verdana" panose="020B0604030504040204" pitchFamily="34" charset="0"/>
                <a:cs typeface="Verdana" panose="020B0604030504040204" pitchFamily="34" charset="0"/>
              </a:rPr>
              <a:t>	07</a:t>
            </a:r>
            <a:r>
              <a:rPr lang="en-US" sz="1800" dirty="0"/>
              <a:t> </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 </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 </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 </a:t>
            </a:r>
            <a:endParaRPr lang="en-US" dirty="0"/>
          </a:p>
          <a:p>
            <a:pPr lvl="0"/>
            <a:r>
              <a:rPr lang="en-US" sz="1800" dirty="0"/>
              <a:t> </a:t>
            </a:r>
            <a:endParaRPr lang="en-US" dirty="0"/>
          </a:p>
        </p:txBody>
      </p:sp>
      <p:sp>
        <p:nvSpPr>
          <p:cNvPr id="3" name="Text Placeholder 2">
            <a:extLst>
              <a:ext uri="{FF2B5EF4-FFF2-40B4-BE49-F238E27FC236}">
                <a16:creationId xmlns:a16="http://schemas.microsoft.com/office/drawing/2014/main" id="{385AF1AD-6934-704C-B8C8-1C78FE75354C}"/>
              </a:ext>
            </a:extLst>
          </p:cNvPr>
          <p:cNvSpPr>
            <a:spLocks noGrp="1"/>
          </p:cNvSpPr>
          <p:nvPr>
            <p:ph type="body" sz="quarter" idx="10" hasCustomPrompt="1"/>
          </p:nvPr>
        </p:nvSpPr>
        <p:spPr>
          <a:xfrm>
            <a:off x="457200" y="457252"/>
            <a:ext cx="5876925" cy="1453844"/>
          </a:xfrm>
          <a:prstGeom prst="rect">
            <a:avLst/>
          </a:prstGeom>
        </p:spPr>
        <p:txBody>
          <a:bodyPr/>
          <a:lstStyle>
            <a:lvl1pPr marL="0" indent="0">
              <a:buNone/>
              <a:defRPr sz="54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Table of Contents</a:t>
            </a:r>
          </a:p>
          <a:p>
            <a:pPr lvl="1"/>
            <a:endParaRPr lang="en-US" dirty="0"/>
          </a:p>
        </p:txBody>
      </p:sp>
      <p:cxnSp>
        <p:nvCxnSpPr>
          <p:cNvPr id="6" name="Straight Connector 5">
            <a:extLst>
              <a:ext uri="{FF2B5EF4-FFF2-40B4-BE49-F238E27FC236}">
                <a16:creationId xmlns:a16="http://schemas.microsoft.com/office/drawing/2014/main" id="{73C8B77A-6CD8-B341-9BFE-7137C6AF6396}"/>
              </a:ext>
            </a:extLst>
          </p:cNvPr>
          <p:cNvCxnSpPr>
            <a:cxnSpLocks/>
          </p:cNvCxnSpPr>
          <p:nvPr userDrawn="1"/>
        </p:nvCxnSpPr>
        <p:spPr>
          <a:xfrm>
            <a:off x="572030" y="2090524"/>
            <a:ext cx="3626991"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AE0DDECA-DEA6-44BB-8362-C0137D9A9F83}"/>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2529566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_LightBackground">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Slide Number Placeholder 3">
            <a:extLst>
              <a:ext uri="{FF2B5EF4-FFF2-40B4-BE49-F238E27FC236}">
                <a16:creationId xmlns:a16="http://schemas.microsoft.com/office/drawing/2014/main" id="{610C9D2B-6E4B-44F2-998A-8996AC88508C}"/>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924714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_GreenBackgro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F5BC-5995-CE40-8198-BC152858D1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8271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F5BC-5995-CE40-8198-BC152858D1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63A68601-5D61-364B-8519-7EA3FAD9E0F3}"/>
              </a:ext>
            </a:extLst>
          </p:cNvPr>
          <p:cNvSpPr>
            <a:spLocks noGrp="1"/>
          </p:cNvSpPr>
          <p:nvPr>
            <p:ph type="body" sz="quarter" idx="10" hasCustomPrompt="1"/>
          </p:nvPr>
        </p:nvSpPr>
        <p:spPr>
          <a:xfrm>
            <a:off x="456783" y="1918300"/>
            <a:ext cx="11590673" cy="1226184"/>
          </a:xfrm>
          <a:prstGeom prst="rect">
            <a:avLst/>
          </a:prstGeom>
        </p:spPr>
        <p:txBody>
          <a:bodyPr wrap="square">
            <a:normAutofit/>
          </a:bodyPr>
          <a:lstStyle>
            <a:lvl1pPr marL="0" indent="0">
              <a:buNone/>
              <a:defRPr sz="9500" b="1" i="0">
                <a:solidFill>
                  <a:schemeClr val="bg1"/>
                </a:solidFill>
                <a:latin typeface="Poppins" pitchFamily="2" charset="77"/>
                <a:cs typeface="Poppins" pitchFamily="2" charset="77"/>
              </a:defRPr>
            </a:lvl1pPr>
          </a:lstStyle>
          <a:p>
            <a:pPr lvl="0"/>
            <a:r>
              <a:rPr lang="en-US" dirty="0"/>
              <a:t>Section Title Here</a:t>
            </a:r>
          </a:p>
        </p:txBody>
      </p:sp>
      <p:sp>
        <p:nvSpPr>
          <p:cNvPr id="6" name="Text Placeholder 2">
            <a:extLst>
              <a:ext uri="{FF2B5EF4-FFF2-40B4-BE49-F238E27FC236}">
                <a16:creationId xmlns:a16="http://schemas.microsoft.com/office/drawing/2014/main" id="{33B042C3-F992-5C4A-AC1F-80A2E79C53CB}"/>
              </a:ext>
            </a:extLst>
          </p:cNvPr>
          <p:cNvSpPr>
            <a:spLocks noGrp="1"/>
          </p:cNvSpPr>
          <p:nvPr>
            <p:ph type="body" sz="quarter" idx="11" hasCustomPrompt="1"/>
          </p:nvPr>
        </p:nvSpPr>
        <p:spPr>
          <a:xfrm>
            <a:off x="457881" y="3175872"/>
            <a:ext cx="10792311" cy="1226184"/>
          </a:xfrm>
          <a:prstGeom prst="rect">
            <a:avLst/>
          </a:prstGeom>
        </p:spPr>
        <p:txBody>
          <a:bodyPr/>
          <a:lstStyle>
            <a:lvl1pPr marL="0" indent="0">
              <a:buNone/>
              <a:defRPr sz="6000" b="1" i="0">
                <a:solidFill>
                  <a:schemeClr val="bg1"/>
                </a:solidFill>
                <a:latin typeface="Poppins" pitchFamily="2" charset="77"/>
                <a:cs typeface="Poppins" pitchFamily="2" charset="77"/>
              </a:defRPr>
            </a:lvl1pPr>
          </a:lstStyle>
          <a:p>
            <a:pPr lvl="0"/>
            <a:r>
              <a:rPr lang="en-US" dirty="0"/>
              <a:t>Section Subhead Here</a:t>
            </a:r>
          </a:p>
        </p:txBody>
      </p:sp>
    </p:spTree>
    <p:extLst>
      <p:ext uri="{BB962C8B-B14F-4D97-AF65-F5344CB8AC3E}">
        <p14:creationId xmlns:p14="http://schemas.microsoft.com/office/powerpoint/2010/main" val="1709906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Slide_Textonly">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9E53E834-F895-CB45-BC43-4D5BFC5E51D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12187066" cy="6858000"/>
          </a:xfrm>
          <a:prstGeom prst="rect">
            <a:avLst/>
          </a:prstGeom>
        </p:spPr>
      </p:pic>
      <p:sp>
        <p:nvSpPr>
          <p:cNvPr id="6" name="Text Placeholder 2">
            <a:extLst>
              <a:ext uri="{FF2B5EF4-FFF2-40B4-BE49-F238E27FC236}">
                <a16:creationId xmlns:a16="http://schemas.microsoft.com/office/drawing/2014/main" id="{E4DE4C73-F3D5-CF42-B1CA-623B5EF1A374}"/>
              </a:ext>
            </a:extLst>
          </p:cNvPr>
          <p:cNvSpPr>
            <a:spLocks noGrp="1"/>
          </p:cNvSpPr>
          <p:nvPr>
            <p:ph type="body" sz="quarter" idx="10" hasCustomPrompt="1"/>
          </p:nvPr>
        </p:nvSpPr>
        <p:spPr>
          <a:xfrm>
            <a:off x="457200" y="441811"/>
            <a:ext cx="10502721" cy="1027113"/>
          </a:xfrm>
          <a:prstGeom prst="rect">
            <a:avLst/>
          </a:prstGeom>
        </p:spPr>
        <p:txBody>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p:txBody>
      </p:sp>
      <p:sp>
        <p:nvSpPr>
          <p:cNvPr id="3" name="Text Placeholder 2">
            <a:extLst>
              <a:ext uri="{FF2B5EF4-FFF2-40B4-BE49-F238E27FC236}">
                <a16:creationId xmlns:a16="http://schemas.microsoft.com/office/drawing/2014/main" id="{93A07D63-0A7A-B04A-A32E-8A93E25C7683}"/>
              </a:ext>
            </a:extLst>
          </p:cNvPr>
          <p:cNvSpPr>
            <a:spLocks noGrp="1"/>
          </p:cNvSpPr>
          <p:nvPr>
            <p:ph type="body" sz="quarter" idx="11" hasCustomPrompt="1"/>
          </p:nvPr>
        </p:nvSpPr>
        <p:spPr>
          <a:xfrm>
            <a:off x="457200" y="1825624"/>
            <a:ext cx="7431741" cy="337596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mtClean="0">
                <a:solidFill>
                  <a:schemeClr val="tx1">
                    <a:lumMod val="75000"/>
                    <a:lumOff val="25000"/>
                  </a:schemeClr>
                </a:solidFill>
                <a:effect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Body copy goes here</a:t>
            </a:r>
          </a:p>
        </p:txBody>
      </p:sp>
      <p:sp>
        <p:nvSpPr>
          <p:cNvPr id="9" name="Slide Number Placeholder 3">
            <a:extLst>
              <a:ext uri="{FF2B5EF4-FFF2-40B4-BE49-F238E27FC236}">
                <a16:creationId xmlns:a16="http://schemas.microsoft.com/office/drawing/2014/main" id="{2B9C7A4F-1534-4B98-AC7B-338DACA74CE5}"/>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1879577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Slide_Bullets or Images">
    <p:spTree>
      <p:nvGrpSpPr>
        <p:cNvPr id="1" name=""/>
        <p:cNvGrpSpPr/>
        <p:nvPr/>
      </p:nvGrpSpPr>
      <p:grpSpPr>
        <a:xfrm>
          <a:off x="0" y="0"/>
          <a:ext cx="0" cy="0"/>
          <a:chOff x="0" y="0"/>
          <a:chExt cx="0" cy="0"/>
        </a:xfrm>
      </p:grpSpPr>
      <p:pic>
        <p:nvPicPr>
          <p:cNvPr id="9" name="Picture 8" descr="A picture containing text, device, fan, projector&#10;&#10;Description automatically generated">
            <a:extLst>
              <a:ext uri="{FF2B5EF4-FFF2-40B4-BE49-F238E27FC236}">
                <a16:creationId xmlns:a16="http://schemas.microsoft.com/office/drawing/2014/main" id="{45C36C0E-812E-834E-B488-27E58D5EE5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3" name="Content Placeholder 2">
            <a:extLst>
              <a:ext uri="{FF2B5EF4-FFF2-40B4-BE49-F238E27FC236}">
                <a16:creationId xmlns:a16="http://schemas.microsoft.com/office/drawing/2014/main" id="{07672652-E612-8840-9A96-E3A2F4ADF42E}"/>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dirty="0"/>
          </a:p>
          <a:p>
            <a:pPr lvl="0"/>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lvl="0"/>
            <a:endParaRPr lang="en-US" dirty="0"/>
          </a:p>
        </p:txBody>
      </p:sp>
      <p:sp>
        <p:nvSpPr>
          <p:cNvPr id="14" name="Content Placeholder 2">
            <a:extLst>
              <a:ext uri="{FF2B5EF4-FFF2-40B4-BE49-F238E27FC236}">
                <a16:creationId xmlns:a16="http://schemas.microsoft.com/office/drawing/2014/main" id="{881FA81B-D4E6-0741-8024-8C89E0788299}"/>
              </a:ext>
            </a:extLst>
          </p:cNvPr>
          <p:cNvSpPr>
            <a:spLocks noGrp="1"/>
          </p:cNvSpPr>
          <p:nvPr>
            <p:ph sz="quarter" idx="12" hasCustomPrompt="1"/>
          </p:nvPr>
        </p:nvSpPr>
        <p:spPr>
          <a:xfrm>
            <a:off x="6033541"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dirty="0"/>
          </a:p>
          <a:p>
            <a:pPr lvl="0"/>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lvl="0"/>
            <a:endParaRPr lang="en-US" dirty="0"/>
          </a:p>
        </p:txBody>
      </p:sp>
      <p:sp>
        <p:nvSpPr>
          <p:cNvPr id="13" name="Text Placeholder 2">
            <a:extLst>
              <a:ext uri="{FF2B5EF4-FFF2-40B4-BE49-F238E27FC236}">
                <a16:creationId xmlns:a16="http://schemas.microsoft.com/office/drawing/2014/main" id="{3E2F2908-0DF4-AD40-BD32-4879389EE102}"/>
              </a:ext>
            </a:extLst>
          </p:cNvPr>
          <p:cNvSpPr>
            <a:spLocks noGrp="1"/>
          </p:cNvSpPr>
          <p:nvPr>
            <p:ph type="body" sz="quarter" idx="10" hasCustomPrompt="1"/>
          </p:nvPr>
        </p:nvSpPr>
        <p:spPr>
          <a:xfrm>
            <a:off x="457200" y="441811"/>
            <a:ext cx="10495879"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a:p>
            <a:pPr lvl="1"/>
            <a:endParaRPr lang="en-US" dirty="0"/>
          </a:p>
        </p:txBody>
      </p:sp>
      <p:sp>
        <p:nvSpPr>
          <p:cNvPr id="8" name="Slide Number Placeholder 3">
            <a:extLst>
              <a:ext uri="{FF2B5EF4-FFF2-40B4-BE49-F238E27FC236}">
                <a16:creationId xmlns:a16="http://schemas.microsoft.com/office/drawing/2014/main" id="{1B270B48-0EA1-437C-9C5E-57D5ADFDCE02}"/>
              </a:ext>
            </a:extLst>
          </p:cNvPr>
          <p:cNvSpPr>
            <a:spLocks noGrp="1"/>
          </p:cNvSpPr>
          <p:nvPr>
            <p:ph type="sldNum" sz="quarter" idx="13"/>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3219353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Slide_1 Bullet or 1 Image">
    <p:spTree>
      <p:nvGrpSpPr>
        <p:cNvPr id="1" name=""/>
        <p:cNvGrpSpPr/>
        <p:nvPr/>
      </p:nvGrpSpPr>
      <p:grpSpPr>
        <a:xfrm>
          <a:off x="0" y="0"/>
          <a:ext cx="0" cy="0"/>
          <a:chOff x="0" y="0"/>
          <a:chExt cx="0" cy="0"/>
        </a:xfrm>
      </p:grpSpPr>
      <p:pic>
        <p:nvPicPr>
          <p:cNvPr id="7" name="Picture 6" descr="A picture containing text, device, fan, projector&#10;&#10;Description automatically generated">
            <a:extLst>
              <a:ext uri="{FF2B5EF4-FFF2-40B4-BE49-F238E27FC236}">
                <a16:creationId xmlns:a16="http://schemas.microsoft.com/office/drawing/2014/main" id="{232CC8BA-A0D9-E145-A7D2-1B174DCFC35B}"/>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3" name="Text Placeholder 2">
            <a:extLst>
              <a:ext uri="{FF2B5EF4-FFF2-40B4-BE49-F238E27FC236}">
                <a16:creationId xmlns:a16="http://schemas.microsoft.com/office/drawing/2014/main" id="{AE8E7F0C-CEFB-7847-A359-79E352C3CE23}"/>
              </a:ext>
            </a:extLst>
          </p:cNvPr>
          <p:cNvSpPr>
            <a:spLocks noGrp="1"/>
          </p:cNvSpPr>
          <p:nvPr>
            <p:ph type="body" sz="quarter" idx="10" hasCustomPrompt="1"/>
          </p:nvPr>
        </p:nvSpPr>
        <p:spPr>
          <a:xfrm>
            <a:off x="457200" y="441811"/>
            <a:ext cx="10489842"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a:p>
            <a:pPr lvl="1"/>
            <a:endParaRPr lang="en-US" dirty="0"/>
          </a:p>
        </p:txBody>
      </p:sp>
      <p:sp>
        <p:nvSpPr>
          <p:cNvPr id="14" name="Content Placeholder 2">
            <a:extLst>
              <a:ext uri="{FF2B5EF4-FFF2-40B4-BE49-F238E27FC236}">
                <a16:creationId xmlns:a16="http://schemas.microsoft.com/office/drawing/2014/main" id="{02AE6D12-6085-574C-9DC0-0FFF0D27B146}"/>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dirty="0"/>
          </a:p>
          <a:p>
            <a:pPr lvl="0"/>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lvl="0"/>
            <a:endParaRPr lang="en-US" dirty="0"/>
          </a:p>
        </p:txBody>
      </p:sp>
      <p:sp>
        <p:nvSpPr>
          <p:cNvPr id="8" name="Slide Number Placeholder 3">
            <a:extLst>
              <a:ext uri="{FF2B5EF4-FFF2-40B4-BE49-F238E27FC236}">
                <a16:creationId xmlns:a16="http://schemas.microsoft.com/office/drawing/2014/main" id="{156DEF7D-BD8D-40C7-8D7A-D793A1EF04A0}"/>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287510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8" y="0"/>
            <a:ext cx="12178564"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6739200" cy="2491200"/>
          </a:xfrm>
        </p:spPr>
        <p:txBody>
          <a:bodyPr tIns="216000" anchor="t" anchorCtr="0"/>
          <a:lstStyle>
            <a:lvl1pPr>
              <a:lnSpc>
                <a:spcPct val="85000"/>
              </a:lnSpc>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850">
                <a:solidFill>
                  <a:schemeClr val="bg1"/>
                </a:solidFill>
              </a:defRPr>
            </a:lvl1pPr>
          </a:lstStyle>
          <a:p>
            <a:fld id="{6DF1F962-6FCF-4ED9-AB1A-FC8E17859AF0}" type="slidenum">
              <a:rPr lang="en-GB" smtClean="0"/>
              <a:pPr/>
              <a:t>‹N°›</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
        <p:nvSpPr>
          <p:cNvPr id="13" name="Picture Placeholder 12">
            <a:extLst>
              <a:ext uri="{FF2B5EF4-FFF2-40B4-BE49-F238E27FC236}">
                <a16:creationId xmlns:a16="http://schemas.microsoft.com/office/drawing/2014/main" id="{A133EFA7-B7B6-4A5D-986E-E5B1ADA48CA3}"/>
              </a:ext>
            </a:extLst>
          </p:cNvPr>
          <p:cNvSpPr>
            <a:spLocks noGrp="1"/>
          </p:cNvSpPr>
          <p:nvPr>
            <p:ph type="pic" sz="quarter" idx="14"/>
          </p:nvPr>
        </p:nvSpPr>
        <p:spPr>
          <a:xfrm>
            <a:off x="8055377" y="-38517"/>
            <a:ext cx="4136585" cy="4785134"/>
          </a:xfrm>
          <a:custGeom>
            <a:avLst/>
            <a:gdLst>
              <a:gd name="connsiteX0" fmla="*/ 1310083 w 4136585"/>
              <a:gd name="connsiteY0" fmla="*/ 0 h 4785134"/>
              <a:gd name="connsiteX1" fmla="*/ 4136585 w 4136585"/>
              <a:gd name="connsiteY1" fmla="*/ 0 h 4785134"/>
              <a:gd name="connsiteX2" fmla="*/ 4136585 w 4136585"/>
              <a:gd name="connsiteY2" fmla="*/ 3474147 h 4785134"/>
              <a:gd name="connsiteX3" fmla="*/ 2826502 w 4136585"/>
              <a:gd name="connsiteY3" fmla="*/ 4785134 h 4785134"/>
              <a:gd name="connsiteX4" fmla="*/ 0 w 4136585"/>
              <a:gd name="connsiteY4" fmla="*/ 4785134 h 4785134"/>
              <a:gd name="connsiteX5" fmla="*/ 0 w 4136585"/>
              <a:gd name="connsiteY5" fmla="*/ 1310998 h 4785134"/>
              <a:gd name="connsiteX6" fmla="*/ 1310083 w 4136585"/>
              <a:gd name="connsiteY6" fmla="*/ 0 h 4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6585" h="4785134">
                <a:moveTo>
                  <a:pt x="1310083" y="0"/>
                </a:moveTo>
                <a:lnTo>
                  <a:pt x="4136585" y="0"/>
                </a:lnTo>
                <a:lnTo>
                  <a:pt x="4136585" y="3474147"/>
                </a:lnTo>
                <a:cubicBezTo>
                  <a:pt x="4136585" y="4198188"/>
                  <a:pt x="3550036" y="4785134"/>
                  <a:pt x="2826502" y="4785134"/>
                </a:cubicBezTo>
                <a:lnTo>
                  <a:pt x="0" y="4785134"/>
                </a:lnTo>
                <a:lnTo>
                  <a:pt x="0" y="1310998"/>
                </a:lnTo>
                <a:cubicBezTo>
                  <a:pt x="0" y="586957"/>
                  <a:pt x="586548" y="4"/>
                  <a:pt x="1310083"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8055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dy Slide_Bullet &amp; Graph">
    <p:spTree>
      <p:nvGrpSpPr>
        <p:cNvPr id="1" name=""/>
        <p:cNvGrpSpPr/>
        <p:nvPr/>
      </p:nvGrpSpPr>
      <p:grpSpPr>
        <a:xfrm>
          <a:off x="0" y="0"/>
          <a:ext cx="0" cy="0"/>
          <a:chOff x="0" y="0"/>
          <a:chExt cx="0" cy="0"/>
        </a:xfrm>
      </p:grpSpPr>
      <p:pic>
        <p:nvPicPr>
          <p:cNvPr id="12" name="Picture 11" descr="A picture containing text, device, fan, projector&#10;&#10;Description automatically generated">
            <a:extLst>
              <a:ext uri="{FF2B5EF4-FFF2-40B4-BE49-F238E27FC236}">
                <a16:creationId xmlns:a16="http://schemas.microsoft.com/office/drawing/2014/main" id="{18E6A17D-94DB-D44F-BA25-B5EBEA45C046}"/>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76963"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p:txBody>
      </p:sp>
      <p:sp>
        <p:nvSpPr>
          <p:cNvPr id="10" name="Content Placeholder 2">
            <a:extLst>
              <a:ext uri="{FF2B5EF4-FFF2-40B4-BE49-F238E27FC236}">
                <a16:creationId xmlns:a16="http://schemas.microsoft.com/office/drawing/2014/main" id="{A53898A7-77DF-2A44-A1C6-C59C37166D49}"/>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dirty="0"/>
          </a:p>
          <a:p>
            <a:pPr lvl="0"/>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lvl="0"/>
            <a:endParaRPr lang="en-US" dirty="0"/>
          </a:p>
        </p:txBody>
      </p:sp>
      <p:sp>
        <p:nvSpPr>
          <p:cNvPr id="11" name="Content Placeholder 2">
            <a:extLst>
              <a:ext uri="{FF2B5EF4-FFF2-40B4-BE49-F238E27FC236}">
                <a16:creationId xmlns:a16="http://schemas.microsoft.com/office/drawing/2014/main" id="{F7C2144B-AF45-4A4C-8945-7177B2134605}"/>
              </a:ext>
            </a:extLst>
          </p:cNvPr>
          <p:cNvSpPr>
            <a:spLocks noGrp="1"/>
          </p:cNvSpPr>
          <p:nvPr>
            <p:ph sz="quarter" idx="13" hasCustomPrompt="1"/>
          </p:nvPr>
        </p:nvSpPr>
        <p:spPr>
          <a:xfrm>
            <a:off x="5831471"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THIS AREA CAN BE A GRAPH OR AN IMAGE</a:t>
            </a:r>
            <a:endParaRPr lang="en-US" sz="1400" dirty="0"/>
          </a:p>
          <a:p>
            <a:pPr lvl="0"/>
            <a:endParaRPr lang="en-US" dirty="0"/>
          </a:p>
        </p:txBody>
      </p:sp>
      <p:sp>
        <p:nvSpPr>
          <p:cNvPr id="8" name="Slide Number Placeholder 3">
            <a:extLst>
              <a:ext uri="{FF2B5EF4-FFF2-40B4-BE49-F238E27FC236}">
                <a16:creationId xmlns:a16="http://schemas.microsoft.com/office/drawing/2014/main" id="{DA5C7A77-84EA-4B40-BB00-AA5164D26988}"/>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3909655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dy Slide_Insert Graphs">
    <p:spTree>
      <p:nvGrpSpPr>
        <p:cNvPr id="1" name=""/>
        <p:cNvGrpSpPr/>
        <p:nvPr/>
      </p:nvGrpSpPr>
      <p:grpSpPr>
        <a:xfrm>
          <a:off x="0" y="0"/>
          <a:ext cx="0" cy="0"/>
          <a:chOff x="0" y="0"/>
          <a:chExt cx="0" cy="0"/>
        </a:xfrm>
      </p:grpSpPr>
      <p:pic>
        <p:nvPicPr>
          <p:cNvPr id="12" name="Picture 11" descr="A picture containing text, device, fan, projector&#10;&#10;Description automatically generated">
            <a:extLst>
              <a:ext uri="{FF2B5EF4-FFF2-40B4-BE49-F238E27FC236}">
                <a16:creationId xmlns:a16="http://schemas.microsoft.com/office/drawing/2014/main" id="{CD6E6B0C-53A9-C949-8E1E-B1FD62B5DA2C}"/>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76963"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a:p>
            <a:pPr lvl="1"/>
            <a:endParaRPr lang="en-US" dirty="0"/>
          </a:p>
        </p:txBody>
      </p:sp>
      <p:sp>
        <p:nvSpPr>
          <p:cNvPr id="10" name="Content Placeholder 2">
            <a:extLst>
              <a:ext uri="{FF2B5EF4-FFF2-40B4-BE49-F238E27FC236}">
                <a16:creationId xmlns:a16="http://schemas.microsoft.com/office/drawing/2014/main" id="{A53898A7-77DF-2A44-A1C6-C59C37166D49}"/>
              </a:ext>
            </a:extLst>
          </p:cNvPr>
          <p:cNvSpPr>
            <a:spLocks noGrp="1"/>
          </p:cNvSpPr>
          <p:nvPr>
            <p:ph sz="quarter" idx="11" hasCustomPrompt="1"/>
          </p:nvPr>
        </p:nvSpPr>
        <p:spPr>
          <a:xfrm>
            <a:off x="457200"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THIS AREA CAN BE A GRAPH CLICK ON THE ICON BELOW</a:t>
            </a:r>
            <a:endParaRPr lang="en-US" sz="1400" dirty="0"/>
          </a:p>
        </p:txBody>
      </p:sp>
      <p:sp>
        <p:nvSpPr>
          <p:cNvPr id="7" name="Content Placeholder 2">
            <a:extLst>
              <a:ext uri="{FF2B5EF4-FFF2-40B4-BE49-F238E27FC236}">
                <a16:creationId xmlns:a16="http://schemas.microsoft.com/office/drawing/2014/main" id="{7435F97D-0EBE-554A-912F-343E6855D90D}"/>
              </a:ext>
            </a:extLst>
          </p:cNvPr>
          <p:cNvSpPr>
            <a:spLocks noGrp="1"/>
          </p:cNvSpPr>
          <p:nvPr>
            <p:ph sz="quarter" idx="13" hasCustomPrompt="1"/>
          </p:nvPr>
        </p:nvSpPr>
        <p:spPr>
          <a:xfrm>
            <a:off x="5831471"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THIS AREA CAN BE A GRAPH CLICK ON THE ICON BELOW</a:t>
            </a:r>
            <a:endParaRPr lang="en-US" sz="1400" dirty="0"/>
          </a:p>
          <a:p>
            <a:pPr lvl="0"/>
            <a:endParaRPr lang="en-US" dirty="0"/>
          </a:p>
        </p:txBody>
      </p:sp>
      <p:sp>
        <p:nvSpPr>
          <p:cNvPr id="8" name="Slide Number Placeholder 3">
            <a:extLst>
              <a:ext uri="{FF2B5EF4-FFF2-40B4-BE49-F238E27FC236}">
                <a16:creationId xmlns:a16="http://schemas.microsoft.com/office/drawing/2014/main" id="{22A9AA49-CA86-4BF4-8B00-A1EA1071178F}"/>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79686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dy Slide_Table">
    <p:spTree>
      <p:nvGrpSpPr>
        <p:cNvPr id="1" name=""/>
        <p:cNvGrpSpPr/>
        <p:nvPr/>
      </p:nvGrpSpPr>
      <p:grpSpPr>
        <a:xfrm>
          <a:off x="0" y="0"/>
          <a:ext cx="0" cy="0"/>
          <a:chOff x="0" y="0"/>
          <a:chExt cx="0" cy="0"/>
        </a:xfrm>
      </p:grpSpPr>
      <p:pic>
        <p:nvPicPr>
          <p:cNvPr id="7" name="Picture 6" descr="A picture containing text, device, fan, projector&#10;&#10;Description automatically generated">
            <a:extLst>
              <a:ext uri="{FF2B5EF4-FFF2-40B4-BE49-F238E27FC236}">
                <a16:creationId xmlns:a16="http://schemas.microsoft.com/office/drawing/2014/main" id="{2DB727E8-991E-4849-A0C5-6CFBB4B48D55}"/>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0" name="Table Placeholder 5">
            <a:extLst>
              <a:ext uri="{FF2B5EF4-FFF2-40B4-BE49-F238E27FC236}">
                <a16:creationId xmlns:a16="http://schemas.microsoft.com/office/drawing/2014/main" id="{A62F4CB6-A059-0844-A05B-44EB1AAE2E51}"/>
              </a:ext>
            </a:extLst>
          </p:cNvPr>
          <p:cNvSpPr>
            <a:spLocks noGrp="1"/>
          </p:cNvSpPr>
          <p:nvPr>
            <p:ph type="tbl" sz="quarter" idx="13" hasCustomPrompt="1"/>
          </p:nvPr>
        </p:nvSpPr>
        <p:spPr>
          <a:xfrm>
            <a:off x="457200" y="1877748"/>
            <a:ext cx="10451206" cy="4421727"/>
          </a:xfrm>
          <a:prstGeom prst="rect">
            <a:avLst/>
          </a:prstGeom>
        </p:spPr>
        <p:txBody>
          <a:bodyPr>
            <a:normAutofit/>
          </a:bodyPr>
          <a:lstStyle>
            <a:lvl1pPr marL="0" indent="0">
              <a:lnSpc>
                <a:spcPct val="100000"/>
              </a:lnSpc>
              <a:spcBef>
                <a:spcPts val="0"/>
              </a:spcBef>
              <a:buNone/>
              <a:defRPr sz="1200">
                <a:latin typeface="Poppins" pitchFamily="2" charset="77"/>
                <a:cs typeface="Poppins" pitchFamily="2" charset="77"/>
              </a:defRPr>
            </a:lvl1pPr>
          </a:lstStyle>
          <a:p>
            <a:pPr lvl="0"/>
            <a:r>
              <a:rPr lang="en-US" noProof="0" dirty="0"/>
              <a:t>TABLE GOES HERE</a:t>
            </a:r>
          </a:p>
        </p:txBody>
      </p:sp>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51206"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a:p>
            <a:pPr lvl="1"/>
            <a:endParaRPr lang="en-US" dirty="0"/>
          </a:p>
        </p:txBody>
      </p:sp>
      <p:sp>
        <p:nvSpPr>
          <p:cNvPr id="8" name="Slide Number Placeholder 3">
            <a:extLst>
              <a:ext uri="{FF2B5EF4-FFF2-40B4-BE49-F238E27FC236}">
                <a16:creationId xmlns:a16="http://schemas.microsoft.com/office/drawing/2014/main" id="{56972176-B6F1-4791-A4CB-F38A49E7564F}"/>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639697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Slide_Large Copy or Image">
    <p:spTree>
      <p:nvGrpSpPr>
        <p:cNvPr id="1" name=""/>
        <p:cNvGrpSpPr/>
        <p:nvPr/>
      </p:nvGrpSpPr>
      <p:grpSpPr>
        <a:xfrm>
          <a:off x="0" y="0"/>
          <a:ext cx="0" cy="0"/>
          <a:chOff x="0" y="0"/>
          <a:chExt cx="0" cy="0"/>
        </a:xfrm>
      </p:grpSpPr>
      <p:pic>
        <p:nvPicPr>
          <p:cNvPr id="9" name="Picture 8" descr="A picture containing text, device, fan, projector&#10;&#10;Description automatically generated">
            <a:extLst>
              <a:ext uri="{FF2B5EF4-FFF2-40B4-BE49-F238E27FC236}">
                <a16:creationId xmlns:a16="http://schemas.microsoft.com/office/drawing/2014/main" id="{35081469-885C-4543-82EB-4997D9697CA4}"/>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8" name="Text Placeholder 2">
            <a:extLst>
              <a:ext uri="{FF2B5EF4-FFF2-40B4-BE49-F238E27FC236}">
                <a16:creationId xmlns:a16="http://schemas.microsoft.com/office/drawing/2014/main" id="{16523E79-616C-CB45-A740-5B198B5B90C7}"/>
              </a:ext>
            </a:extLst>
          </p:cNvPr>
          <p:cNvSpPr>
            <a:spLocks noGrp="1"/>
          </p:cNvSpPr>
          <p:nvPr>
            <p:ph type="body" sz="quarter" idx="10" hasCustomPrompt="1"/>
          </p:nvPr>
        </p:nvSpPr>
        <p:spPr>
          <a:xfrm>
            <a:off x="457200" y="441811"/>
            <a:ext cx="10489842"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a:p>
            <a:pPr lvl="1"/>
            <a:endParaRPr lang="en-US" dirty="0"/>
          </a:p>
        </p:txBody>
      </p:sp>
      <p:sp>
        <p:nvSpPr>
          <p:cNvPr id="5" name="Content Placeholder 4">
            <a:extLst>
              <a:ext uri="{FF2B5EF4-FFF2-40B4-BE49-F238E27FC236}">
                <a16:creationId xmlns:a16="http://schemas.microsoft.com/office/drawing/2014/main" id="{7B851291-63AB-1A40-B2ED-44C63E639A6E}"/>
              </a:ext>
            </a:extLst>
          </p:cNvPr>
          <p:cNvSpPr>
            <a:spLocks noGrp="1"/>
          </p:cNvSpPr>
          <p:nvPr>
            <p:ph sz="quarter" idx="11" hasCustomPrompt="1"/>
          </p:nvPr>
        </p:nvSpPr>
        <p:spPr>
          <a:xfrm>
            <a:off x="457200" y="1828801"/>
            <a:ext cx="10489842" cy="44706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latin typeface="Verdana" panose="020B0604030504040204" pitchFamily="34" charset="0"/>
                <a:ea typeface="Verdana" panose="020B0604030504040204" pitchFamily="34" charset="0"/>
                <a:cs typeface="Verdana" panose="020B0604030504040204" pitchFamily="34" charset="0"/>
              </a:rPr>
              <a:t>BODY COPY OR IMAGE GOES HERE</a:t>
            </a:r>
            <a:endParaRPr lang="en-US" sz="2800" dirty="0"/>
          </a:p>
        </p:txBody>
      </p:sp>
      <p:sp>
        <p:nvSpPr>
          <p:cNvPr id="6" name="Slide Number Placeholder 3">
            <a:extLst>
              <a:ext uri="{FF2B5EF4-FFF2-40B4-BE49-F238E27FC236}">
                <a16:creationId xmlns:a16="http://schemas.microsoft.com/office/drawing/2014/main" id="{A22CEDAD-7763-46F9-8DD4-FEA013E578FC}"/>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2112806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C88577-7B3F-D14D-A822-1B70F70279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99984170-CF7A-F245-8B22-04AC0A2E3C55}"/>
              </a:ext>
            </a:extLst>
          </p:cNvPr>
          <p:cNvSpPr>
            <a:spLocks noGrp="1"/>
          </p:cNvSpPr>
          <p:nvPr>
            <p:ph type="body" sz="quarter" idx="10" hasCustomPrompt="1"/>
          </p:nvPr>
        </p:nvSpPr>
        <p:spPr>
          <a:xfrm>
            <a:off x="456784" y="1547812"/>
            <a:ext cx="8485188" cy="3762375"/>
          </a:xfrm>
          <a:prstGeom prst="rect">
            <a:avLst/>
          </a:prstGeom>
        </p:spPr>
        <p:txBody>
          <a:bodyPr>
            <a:normAutofit/>
          </a:bodyPr>
          <a:lstStyle>
            <a:lvl1pPr marL="0" indent="0">
              <a:buNone/>
              <a:defRPr sz="6600" b="1" i="0">
                <a:solidFill>
                  <a:schemeClr val="bg1"/>
                </a:solidFill>
                <a:latin typeface="Poppins" pitchFamily="2" charset="77"/>
                <a:cs typeface="Poppins" pitchFamily="2" charset="77"/>
              </a:defRPr>
            </a:lvl1pPr>
          </a:lstStyle>
          <a:p>
            <a:pPr lvl="0"/>
            <a:r>
              <a:rPr lang="en-US" dirty="0"/>
              <a:t>”Call out or pull quote goes here.”</a:t>
            </a:r>
          </a:p>
        </p:txBody>
      </p:sp>
    </p:spTree>
    <p:extLst>
      <p:ext uri="{BB962C8B-B14F-4D97-AF65-F5344CB8AC3E}">
        <p14:creationId xmlns:p14="http://schemas.microsoft.com/office/powerpoint/2010/main" val="1230945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GFF EN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F6E7827-CC7B-A046-8784-B0CF2963456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6621" t="31233" r="17015" b="37980"/>
          <a:stretch/>
        </p:blipFill>
        <p:spPr>
          <a:xfrm>
            <a:off x="457200" y="2755329"/>
            <a:ext cx="3628663" cy="1300800"/>
          </a:xfrm>
          <a:prstGeom prst="rect">
            <a:avLst/>
          </a:prstGeom>
        </p:spPr>
      </p:pic>
      <p:sp>
        <p:nvSpPr>
          <p:cNvPr id="12" name="TextBox 11">
            <a:extLst>
              <a:ext uri="{FF2B5EF4-FFF2-40B4-BE49-F238E27FC236}">
                <a16:creationId xmlns:a16="http://schemas.microsoft.com/office/drawing/2014/main" id="{31D2DFEF-EF92-8A47-ACA7-30D4CAFC856D}"/>
              </a:ext>
            </a:extLst>
          </p:cNvPr>
          <p:cNvSpPr txBox="1"/>
          <p:nvPr userDrawn="1"/>
        </p:nvSpPr>
        <p:spPr>
          <a:xfrm>
            <a:off x="467360" y="4136234"/>
            <a:ext cx="8119641" cy="276999"/>
          </a:xfrm>
          <a:prstGeom prst="rect">
            <a:avLst/>
          </a:prstGeom>
          <a:noFill/>
        </p:spPr>
        <p:txBody>
          <a:bodyPr wrap="square" rtlCol="0">
            <a:spAutoFit/>
          </a:bodyPr>
          <a:lstStyle/>
          <a:p>
            <a:r>
              <a:rPr lang="en-US" sz="1200" b="0" i="0" dirty="0" err="1">
                <a:solidFill>
                  <a:schemeClr val="bg1"/>
                </a:solidFill>
                <a:latin typeface="Poppins Light" pitchFamily="2" charset="77"/>
                <a:cs typeface="Poppins Light" pitchFamily="2" charset="77"/>
              </a:rPr>
              <a:t>www.globalfinancingfacility.org</a:t>
            </a:r>
            <a:r>
              <a:rPr lang="en-US" sz="1200" b="0" i="0" dirty="0">
                <a:solidFill>
                  <a:schemeClr val="bg1"/>
                </a:solidFill>
                <a:latin typeface="Poppins Light" pitchFamily="2" charset="77"/>
                <a:cs typeface="Poppins Light" pitchFamily="2" charset="77"/>
              </a:rPr>
              <a:t>                  </a:t>
            </a:r>
            <a:r>
              <a:rPr lang="en-US" sz="1200" b="0" i="0" dirty="0" err="1">
                <a:solidFill>
                  <a:schemeClr val="bg1"/>
                </a:solidFill>
                <a:latin typeface="Poppins Light" pitchFamily="2" charset="77"/>
                <a:cs typeface="Poppins Light" pitchFamily="2" charset="77"/>
              </a:rPr>
              <a:t>gffsecretariat@worldbank.org</a:t>
            </a:r>
            <a:r>
              <a:rPr lang="en-US" sz="1200" b="0" i="0" dirty="0">
                <a:solidFill>
                  <a:schemeClr val="bg1"/>
                </a:solidFill>
                <a:latin typeface="Poppins Light" pitchFamily="2" charset="77"/>
                <a:cs typeface="Poppins Light" pitchFamily="2" charset="77"/>
              </a:rPr>
              <a:t>                @thegff</a:t>
            </a:r>
          </a:p>
        </p:txBody>
      </p:sp>
      <p:pic>
        <p:nvPicPr>
          <p:cNvPr id="9" name="Picture 8">
            <a:extLst>
              <a:ext uri="{FF2B5EF4-FFF2-40B4-BE49-F238E27FC236}">
                <a16:creationId xmlns:a16="http://schemas.microsoft.com/office/drawing/2014/main" id="{C8B27A74-EF36-6247-9853-39F6E39434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42754" y="4197933"/>
            <a:ext cx="200973" cy="163478"/>
          </a:xfrm>
          <a:prstGeom prst="rect">
            <a:avLst/>
          </a:prstGeom>
        </p:spPr>
      </p:pic>
      <p:cxnSp>
        <p:nvCxnSpPr>
          <p:cNvPr id="11" name="Straight Connector 10">
            <a:extLst>
              <a:ext uri="{FF2B5EF4-FFF2-40B4-BE49-F238E27FC236}">
                <a16:creationId xmlns:a16="http://schemas.microsoft.com/office/drawing/2014/main" id="{1CD96280-9DD3-2043-8A1C-07C41A5F7BF3}"/>
              </a:ext>
            </a:extLst>
          </p:cNvPr>
          <p:cNvCxnSpPr>
            <a:cxnSpLocks/>
          </p:cNvCxnSpPr>
          <p:nvPr userDrawn="1"/>
        </p:nvCxnSpPr>
        <p:spPr>
          <a:xfrm>
            <a:off x="313825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0955AE-B663-3A4E-A620-EF6A6B48D23A}"/>
              </a:ext>
            </a:extLst>
          </p:cNvPr>
          <p:cNvCxnSpPr>
            <a:cxnSpLocks/>
          </p:cNvCxnSpPr>
          <p:nvPr userDrawn="1"/>
        </p:nvCxnSpPr>
        <p:spPr>
          <a:xfrm>
            <a:off x="6104868"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18FD04B3-5FBB-D948-BE74-F2676714172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54940" y="4197933"/>
            <a:ext cx="228660" cy="160883"/>
          </a:xfrm>
          <a:prstGeom prst="rect">
            <a:avLst/>
          </a:prstGeom>
        </p:spPr>
      </p:pic>
    </p:spTree>
    <p:extLst>
      <p:ext uri="{BB962C8B-B14F-4D97-AF65-F5344CB8AC3E}">
        <p14:creationId xmlns:p14="http://schemas.microsoft.com/office/powerpoint/2010/main" val="4147855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GFF/WB EN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1D2DFEF-EF92-8A47-ACA7-30D4CAFC856D}"/>
              </a:ext>
            </a:extLst>
          </p:cNvPr>
          <p:cNvSpPr txBox="1"/>
          <p:nvPr userDrawn="1"/>
        </p:nvSpPr>
        <p:spPr>
          <a:xfrm>
            <a:off x="467360" y="4136234"/>
            <a:ext cx="8119641" cy="276999"/>
          </a:xfrm>
          <a:prstGeom prst="rect">
            <a:avLst/>
          </a:prstGeom>
          <a:noFill/>
        </p:spPr>
        <p:txBody>
          <a:bodyPr wrap="square" rtlCol="0">
            <a:spAutoFit/>
          </a:bodyPr>
          <a:lstStyle/>
          <a:p>
            <a:r>
              <a:rPr lang="en-US" sz="1200" b="0" i="0" dirty="0" err="1">
                <a:solidFill>
                  <a:schemeClr val="bg1"/>
                </a:solidFill>
                <a:latin typeface="Poppins Light" pitchFamily="2" charset="77"/>
                <a:cs typeface="Poppins Light" pitchFamily="2" charset="77"/>
              </a:rPr>
              <a:t>www.globalfinancingfacility.org</a:t>
            </a:r>
            <a:r>
              <a:rPr lang="en-US" sz="1200" b="0" i="0" dirty="0">
                <a:solidFill>
                  <a:schemeClr val="bg1"/>
                </a:solidFill>
                <a:latin typeface="Poppins Light" pitchFamily="2" charset="77"/>
                <a:cs typeface="Poppins Light" pitchFamily="2" charset="77"/>
              </a:rPr>
              <a:t>                  </a:t>
            </a:r>
            <a:r>
              <a:rPr lang="en-US" sz="1200" b="0" i="0" dirty="0" err="1">
                <a:solidFill>
                  <a:schemeClr val="bg1"/>
                </a:solidFill>
                <a:latin typeface="Poppins Light" pitchFamily="2" charset="77"/>
                <a:cs typeface="Poppins Light" pitchFamily="2" charset="77"/>
              </a:rPr>
              <a:t>gffsecretariat@worldbank.org</a:t>
            </a:r>
            <a:r>
              <a:rPr lang="en-US" sz="1200" b="0" i="0" dirty="0">
                <a:solidFill>
                  <a:schemeClr val="bg1"/>
                </a:solidFill>
                <a:latin typeface="Poppins Light" pitchFamily="2" charset="77"/>
                <a:cs typeface="Poppins Light" pitchFamily="2" charset="77"/>
              </a:rPr>
              <a:t>                @thegff</a:t>
            </a:r>
          </a:p>
        </p:txBody>
      </p:sp>
      <p:pic>
        <p:nvPicPr>
          <p:cNvPr id="9" name="Picture 8">
            <a:extLst>
              <a:ext uri="{FF2B5EF4-FFF2-40B4-BE49-F238E27FC236}">
                <a16:creationId xmlns:a16="http://schemas.microsoft.com/office/drawing/2014/main" id="{C8B27A74-EF36-6247-9853-39F6E39434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2754" y="4197933"/>
            <a:ext cx="200973" cy="163478"/>
          </a:xfrm>
          <a:prstGeom prst="rect">
            <a:avLst/>
          </a:prstGeom>
        </p:spPr>
      </p:pic>
      <p:cxnSp>
        <p:nvCxnSpPr>
          <p:cNvPr id="11" name="Straight Connector 10">
            <a:extLst>
              <a:ext uri="{FF2B5EF4-FFF2-40B4-BE49-F238E27FC236}">
                <a16:creationId xmlns:a16="http://schemas.microsoft.com/office/drawing/2014/main" id="{1CD96280-9DD3-2043-8A1C-07C41A5F7BF3}"/>
              </a:ext>
            </a:extLst>
          </p:cNvPr>
          <p:cNvCxnSpPr>
            <a:cxnSpLocks/>
          </p:cNvCxnSpPr>
          <p:nvPr userDrawn="1"/>
        </p:nvCxnSpPr>
        <p:spPr>
          <a:xfrm>
            <a:off x="313825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0955AE-B663-3A4E-A620-EF6A6B48D23A}"/>
              </a:ext>
            </a:extLst>
          </p:cNvPr>
          <p:cNvCxnSpPr>
            <a:cxnSpLocks/>
          </p:cNvCxnSpPr>
          <p:nvPr userDrawn="1"/>
        </p:nvCxnSpPr>
        <p:spPr>
          <a:xfrm>
            <a:off x="6104868"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18FD04B3-5FBB-D948-BE74-F267671417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54940" y="4197933"/>
            <a:ext cx="228660" cy="160883"/>
          </a:xfrm>
          <a:prstGeom prst="rect">
            <a:avLst/>
          </a:prstGeom>
        </p:spPr>
      </p:pic>
      <p:pic>
        <p:nvPicPr>
          <p:cNvPr id="10" name="Picture 9">
            <a:extLst>
              <a:ext uri="{FF2B5EF4-FFF2-40B4-BE49-F238E27FC236}">
                <a16:creationId xmlns:a16="http://schemas.microsoft.com/office/drawing/2014/main" id="{72F4A564-434C-424F-95FC-893E551EDA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7360" y="3042044"/>
            <a:ext cx="6887811" cy="773912"/>
          </a:xfrm>
          <a:prstGeom prst="rect">
            <a:avLst/>
          </a:prstGeom>
        </p:spPr>
      </p:pic>
    </p:spTree>
    <p:extLst>
      <p:ext uri="{BB962C8B-B14F-4D97-AF65-F5344CB8AC3E}">
        <p14:creationId xmlns:p14="http://schemas.microsoft.com/office/powerpoint/2010/main" val="3417866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GFF FR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CF59BA2-6EC7-254D-8011-7BE46B967F7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236" y="2696431"/>
            <a:ext cx="4449017" cy="1413096"/>
          </a:xfrm>
          <a:prstGeom prst="rect">
            <a:avLst/>
          </a:prstGeom>
        </p:spPr>
      </p:pic>
      <p:sp>
        <p:nvSpPr>
          <p:cNvPr id="14" name="TextBox 13">
            <a:extLst>
              <a:ext uri="{FF2B5EF4-FFF2-40B4-BE49-F238E27FC236}">
                <a16:creationId xmlns:a16="http://schemas.microsoft.com/office/drawing/2014/main" id="{948A7604-877D-9042-9F52-E942C1F62933}"/>
              </a:ext>
            </a:extLst>
          </p:cNvPr>
          <p:cNvSpPr txBox="1"/>
          <p:nvPr userDrawn="1"/>
        </p:nvSpPr>
        <p:spPr>
          <a:xfrm>
            <a:off x="467360" y="4136234"/>
            <a:ext cx="8119641" cy="276999"/>
          </a:xfrm>
          <a:prstGeom prst="rect">
            <a:avLst/>
          </a:prstGeom>
          <a:noFill/>
        </p:spPr>
        <p:txBody>
          <a:bodyPr wrap="square" rtlCol="0">
            <a:spAutoFit/>
          </a:bodyPr>
          <a:lstStyle/>
          <a:p>
            <a:r>
              <a:rPr lang="en-US" sz="1200" b="0" i="0" dirty="0" err="1">
                <a:solidFill>
                  <a:schemeClr val="bg1"/>
                </a:solidFill>
                <a:latin typeface="Poppins Light" pitchFamily="2" charset="77"/>
                <a:cs typeface="Poppins Light" pitchFamily="2" charset="77"/>
              </a:rPr>
              <a:t>www.globalfinancingfacility.org</a:t>
            </a:r>
            <a:r>
              <a:rPr lang="en-US" sz="1200" b="0" i="0" dirty="0">
                <a:solidFill>
                  <a:schemeClr val="bg1"/>
                </a:solidFill>
                <a:latin typeface="Poppins Light" pitchFamily="2" charset="77"/>
                <a:cs typeface="Poppins Light" pitchFamily="2" charset="77"/>
              </a:rPr>
              <a:t>/</a:t>
            </a:r>
            <a:r>
              <a:rPr lang="en-US" sz="1200" b="0" i="0" dirty="0" err="1">
                <a:solidFill>
                  <a:schemeClr val="bg1"/>
                </a:solidFill>
                <a:latin typeface="Poppins Light" pitchFamily="2" charset="77"/>
                <a:cs typeface="Poppins Light" pitchFamily="2" charset="77"/>
              </a:rPr>
              <a:t>fr</a:t>
            </a:r>
            <a:r>
              <a:rPr lang="en-US" sz="1200" b="0" i="0" dirty="0">
                <a:solidFill>
                  <a:schemeClr val="bg1"/>
                </a:solidFill>
                <a:latin typeface="Poppins Light" pitchFamily="2" charset="77"/>
                <a:cs typeface="Poppins Light" pitchFamily="2" charset="77"/>
              </a:rPr>
              <a:t>                  </a:t>
            </a:r>
            <a:r>
              <a:rPr lang="en-US" sz="1200" b="0" i="0" dirty="0" err="1">
                <a:solidFill>
                  <a:schemeClr val="bg1"/>
                </a:solidFill>
                <a:latin typeface="Poppins Light" pitchFamily="2" charset="77"/>
                <a:cs typeface="Poppins Light" pitchFamily="2" charset="77"/>
              </a:rPr>
              <a:t>gffsecretariat@worldbank.org</a:t>
            </a:r>
            <a:r>
              <a:rPr lang="en-US" sz="1200" b="0" i="0" dirty="0">
                <a:solidFill>
                  <a:schemeClr val="bg1"/>
                </a:solidFill>
                <a:latin typeface="Poppins Light" pitchFamily="2" charset="77"/>
                <a:cs typeface="Poppins Light" pitchFamily="2" charset="77"/>
              </a:rPr>
              <a:t>                @thegff</a:t>
            </a:r>
          </a:p>
        </p:txBody>
      </p:sp>
      <p:pic>
        <p:nvPicPr>
          <p:cNvPr id="15" name="Picture 14">
            <a:extLst>
              <a:ext uri="{FF2B5EF4-FFF2-40B4-BE49-F238E27FC236}">
                <a16:creationId xmlns:a16="http://schemas.microsoft.com/office/drawing/2014/main" id="{2BD5BDA9-5C03-BC43-9FCE-BA5647F968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31291" y="4197933"/>
            <a:ext cx="200973" cy="163478"/>
          </a:xfrm>
          <a:prstGeom prst="rect">
            <a:avLst/>
          </a:prstGeom>
        </p:spPr>
      </p:pic>
      <p:pic>
        <p:nvPicPr>
          <p:cNvPr id="16" name="Picture 15" descr="Icon&#10;&#10;Description automatically generated">
            <a:extLst>
              <a:ext uri="{FF2B5EF4-FFF2-40B4-BE49-F238E27FC236}">
                <a16:creationId xmlns:a16="http://schemas.microsoft.com/office/drawing/2014/main" id="{B39C7A4A-77C3-A744-90B7-E2D961E6B72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405769" y="4197933"/>
            <a:ext cx="228660" cy="160883"/>
          </a:xfrm>
          <a:prstGeom prst="rect">
            <a:avLst/>
          </a:prstGeom>
        </p:spPr>
      </p:pic>
      <p:cxnSp>
        <p:nvCxnSpPr>
          <p:cNvPr id="18" name="Straight Connector 17">
            <a:extLst>
              <a:ext uri="{FF2B5EF4-FFF2-40B4-BE49-F238E27FC236}">
                <a16:creationId xmlns:a16="http://schemas.microsoft.com/office/drawing/2014/main" id="{2E0E1B34-0B94-E14D-9E99-183B2F256646}"/>
              </a:ext>
            </a:extLst>
          </p:cNvPr>
          <p:cNvCxnSpPr>
            <a:cxnSpLocks/>
          </p:cNvCxnSpPr>
          <p:nvPr userDrawn="1"/>
        </p:nvCxnSpPr>
        <p:spPr>
          <a:xfrm>
            <a:off x="3289084"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FF538AE-8B3A-B24B-B168-F09E270D0459}"/>
              </a:ext>
            </a:extLst>
          </p:cNvPr>
          <p:cNvCxnSpPr>
            <a:cxnSpLocks/>
          </p:cNvCxnSpPr>
          <p:nvPr userDrawn="1"/>
        </p:nvCxnSpPr>
        <p:spPr>
          <a:xfrm>
            <a:off x="629340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0476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GFF/WBG FR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948A7604-877D-9042-9F52-E942C1F62933}"/>
              </a:ext>
            </a:extLst>
          </p:cNvPr>
          <p:cNvSpPr txBox="1"/>
          <p:nvPr userDrawn="1"/>
        </p:nvSpPr>
        <p:spPr>
          <a:xfrm>
            <a:off x="467360" y="4136234"/>
            <a:ext cx="8119641" cy="276999"/>
          </a:xfrm>
          <a:prstGeom prst="rect">
            <a:avLst/>
          </a:prstGeom>
          <a:noFill/>
        </p:spPr>
        <p:txBody>
          <a:bodyPr wrap="square" rtlCol="0">
            <a:spAutoFit/>
          </a:bodyPr>
          <a:lstStyle/>
          <a:p>
            <a:r>
              <a:rPr lang="en-US" sz="1200" b="0" i="0" dirty="0" err="1">
                <a:solidFill>
                  <a:schemeClr val="bg1"/>
                </a:solidFill>
                <a:latin typeface="Poppins Light" pitchFamily="2" charset="77"/>
                <a:cs typeface="Poppins Light" pitchFamily="2" charset="77"/>
              </a:rPr>
              <a:t>www.globalfinancingfacility.org</a:t>
            </a:r>
            <a:r>
              <a:rPr lang="en-US" sz="1200" b="0" i="0" dirty="0">
                <a:solidFill>
                  <a:schemeClr val="bg1"/>
                </a:solidFill>
                <a:latin typeface="Poppins Light" pitchFamily="2" charset="77"/>
                <a:cs typeface="Poppins Light" pitchFamily="2" charset="77"/>
              </a:rPr>
              <a:t>/</a:t>
            </a:r>
            <a:r>
              <a:rPr lang="en-US" sz="1200" b="0" i="0" dirty="0" err="1">
                <a:solidFill>
                  <a:schemeClr val="bg1"/>
                </a:solidFill>
                <a:latin typeface="Poppins Light" pitchFamily="2" charset="77"/>
                <a:cs typeface="Poppins Light" pitchFamily="2" charset="77"/>
              </a:rPr>
              <a:t>fr</a:t>
            </a:r>
            <a:r>
              <a:rPr lang="en-US" sz="1200" b="0" i="0" dirty="0">
                <a:solidFill>
                  <a:schemeClr val="bg1"/>
                </a:solidFill>
                <a:latin typeface="Poppins Light" pitchFamily="2" charset="77"/>
                <a:cs typeface="Poppins Light" pitchFamily="2" charset="77"/>
              </a:rPr>
              <a:t>                  </a:t>
            </a:r>
            <a:r>
              <a:rPr lang="en-US" sz="1200" b="0" i="0" dirty="0" err="1">
                <a:solidFill>
                  <a:schemeClr val="bg1"/>
                </a:solidFill>
                <a:latin typeface="Poppins Light" pitchFamily="2" charset="77"/>
                <a:cs typeface="Poppins Light" pitchFamily="2" charset="77"/>
              </a:rPr>
              <a:t>gffsecretariat@worldbank.org</a:t>
            </a:r>
            <a:r>
              <a:rPr lang="en-US" sz="1200" b="0" i="0" dirty="0">
                <a:solidFill>
                  <a:schemeClr val="bg1"/>
                </a:solidFill>
                <a:latin typeface="Poppins Light" pitchFamily="2" charset="77"/>
                <a:cs typeface="Poppins Light" pitchFamily="2" charset="77"/>
              </a:rPr>
              <a:t>                @thegff</a:t>
            </a:r>
          </a:p>
        </p:txBody>
      </p:sp>
      <p:pic>
        <p:nvPicPr>
          <p:cNvPr id="15" name="Picture 14">
            <a:extLst>
              <a:ext uri="{FF2B5EF4-FFF2-40B4-BE49-F238E27FC236}">
                <a16:creationId xmlns:a16="http://schemas.microsoft.com/office/drawing/2014/main" id="{2BD5BDA9-5C03-BC43-9FCE-BA5647F968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31291" y="4197933"/>
            <a:ext cx="200973" cy="163478"/>
          </a:xfrm>
          <a:prstGeom prst="rect">
            <a:avLst/>
          </a:prstGeom>
        </p:spPr>
      </p:pic>
      <p:pic>
        <p:nvPicPr>
          <p:cNvPr id="16" name="Picture 15" descr="Icon&#10;&#10;Description automatically generated">
            <a:extLst>
              <a:ext uri="{FF2B5EF4-FFF2-40B4-BE49-F238E27FC236}">
                <a16:creationId xmlns:a16="http://schemas.microsoft.com/office/drawing/2014/main" id="{B39C7A4A-77C3-A744-90B7-E2D961E6B7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05769" y="4197933"/>
            <a:ext cx="228660" cy="160883"/>
          </a:xfrm>
          <a:prstGeom prst="rect">
            <a:avLst/>
          </a:prstGeom>
        </p:spPr>
      </p:pic>
      <p:cxnSp>
        <p:nvCxnSpPr>
          <p:cNvPr id="18" name="Straight Connector 17">
            <a:extLst>
              <a:ext uri="{FF2B5EF4-FFF2-40B4-BE49-F238E27FC236}">
                <a16:creationId xmlns:a16="http://schemas.microsoft.com/office/drawing/2014/main" id="{2E0E1B34-0B94-E14D-9E99-183B2F256646}"/>
              </a:ext>
            </a:extLst>
          </p:cNvPr>
          <p:cNvCxnSpPr>
            <a:cxnSpLocks/>
          </p:cNvCxnSpPr>
          <p:nvPr userDrawn="1"/>
        </p:nvCxnSpPr>
        <p:spPr>
          <a:xfrm>
            <a:off x="3289084"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FF538AE-8B3A-B24B-B168-F09E270D0459}"/>
              </a:ext>
            </a:extLst>
          </p:cNvPr>
          <p:cNvCxnSpPr>
            <a:cxnSpLocks/>
          </p:cNvCxnSpPr>
          <p:nvPr userDrawn="1"/>
        </p:nvCxnSpPr>
        <p:spPr>
          <a:xfrm>
            <a:off x="629340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792125F7-49F1-0347-92A8-658F4731531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5152" y="3153243"/>
            <a:ext cx="7947328" cy="631575"/>
          </a:xfrm>
          <a:prstGeom prst="rect">
            <a:avLst/>
          </a:prstGeom>
        </p:spPr>
      </p:pic>
    </p:spTree>
    <p:extLst>
      <p:ext uri="{BB962C8B-B14F-4D97-AF65-F5344CB8AC3E}">
        <p14:creationId xmlns:p14="http://schemas.microsoft.com/office/powerpoint/2010/main" val="420263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Divider slide option 2">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8" y="0"/>
            <a:ext cx="12178564"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6739200" cy="2491200"/>
          </a:xfrm>
        </p:spPr>
        <p:txBody>
          <a:bodyPr tIns="216000" anchor="t" anchorCtr="0"/>
          <a:lstStyle>
            <a:lvl1pPr>
              <a:lnSpc>
                <a:spcPct val="85000"/>
              </a:lnSpc>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850">
                <a:solidFill>
                  <a:schemeClr val="bg1"/>
                </a:solidFill>
              </a:defRPr>
            </a:lvl1pPr>
          </a:lstStyle>
          <a:p>
            <a:fld id="{6DF1F962-6FCF-4ED9-AB1A-FC8E17859AF0}" type="slidenum">
              <a:rPr lang="en-GB" smtClean="0"/>
              <a:pPr/>
              <a:t>‹N°›</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
        <p:nvSpPr>
          <p:cNvPr id="13" name="Picture Placeholder 12">
            <a:extLst>
              <a:ext uri="{FF2B5EF4-FFF2-40B4-BE49-F238E27FC236}">
                <a16:creationId xmlns:a16="http://schemas.microsoft.com/office/drawing/2014/main" id="{A133EFA7-B7B6-4A5D-986E-E5B1ADA48CA3}"/>
              </a:ext>
            </a:extLst>
          </p:cNvPr>
          <p:cNvSpPr>
            <a:spLocks noGrp="1"/>
          </p:cNvSpPr>
          <p:nvPr>
            <p:ph type="pic" sz="quarter" idx="14"/>
          </p:nvPr>
        </p:nvSpPr>
        <p:spPr>
          <a:xfrm>
            <a:off x="8055377" y="-38517"/>
            <a:ext cx="4136585" cy="4785134"/>
          </a:xfrm>
          <a:custGeom>
            <a:avLst/>
            <a:gdLst>
              <a:gd name="connsiteX0" fmla="*/ 1310083 w 4136585"/>
              <a:gd name="connsiteY0" fmla="*/ 0 h 4785134"/>
              <a:gd name="connsiteX1" fmla="*/ 4136585 w 4136585"/>
              <a:gd name="connsiteY1" fmla="*/ 0 h 4785134"/>
              <a:gd name="connsiteX2" fmla="*/ 4136585 w 4136585"/>
              <a:gd name="connsiteY2" fmla="*/ 3474147 h 4785134"/>
              <a:gd name="connsiteX3" fmla="*/ 2826502 w 4136585"/>
              <a:gd name="connsiteY3" fmla="*/ 4785134 h 4785134"/>
              <a:gd name="connsiteX4" fmla="*/ 0 w 4136585"/>
              <a:gd name="connsiteY4" fmla="*/ 4785134 h 4785134"/>
              <a:gd name="connsiteX5" fmla="*/ 0 w 4136585"/>
              <a:gd name="connsiteY5" fmla="*/ 1310998 h 4785134"/>
              <a:gd name="connsiteX6" fmla="*/ 1310083 w 4136585"/>
              <a:gd name="connsiteY6" fmla="*/ 0 h 4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6585" h="4785134">
                <a:moveTo>
                  <a:pt x="1310083" y="0"/>
                </a:moveTo>
                <a:lnTo>
                  <a:pt x="4136585" y="0"/>
                </a:lnTo>
                <a:lnTo>
                  <a:pt x="4136585" y="3474147"/>
                </a:lnTo>
                <a:cubicBezTo>
                  <a:pt x="4136585" y="4198188"/>
                  <a:pt x="3550036" y="4785134"/>
                  <a:pt x="2826502" y="4785134"/>
                </a:cubicBezTo>
                <a:lnTo>
                  <a:pt x="0" y="4785134"/>
                </a:lnTo>
                <a:lnTo>
                  <a:pt x="0" y="1310998"/>
                </a:lnTo>
                <a:cubicBezTo>
                  <a:pt x="0" y="586957"/>
                  <a:pt x="586548" y="4"/>
                  <a:pt x="1310083"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357815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3">
    <p:bg>
      <p:bgPr>
        <a:solidFill>
          <a:srgbClr val="1A90C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8" y="0"/>
            <a:ext cx="12178564"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6739200" cy="2491200"/>
          </a:xfrm>
        </p:spPr>
        <p:txBody>
          <a:bodyPr tIns="216000" anchor="b" anchorCtr="0"/>
          <a:lstStyle>
            <a:lvl1pPr>
              <a:lnSpc>
                <a:spcPct val="85000"/>
              </a:lnSpc>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850">
                <a:solidFill>
                  <a:schemeClr val="bg1"/>
                </a:solidFill>
              </a:defRPr>
            </a:lvl1pPr>
          </a:lstStyle>
          <a:p>
            <a:fld id="{6DF1F962-6FCF-4ED9-AB1A-FC8E17859AF0}" type="slidenum">
              <a:rPr lang="en-GB" smtClean="0"/>
              <a:pPr/>
              <a:t>‹N°›</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
        <p:nvSpPr>
          <p:cNvPr id="13" name="Picture Placeholder 12">
            <a:extLst>
              <a:ext uri="{FF2B5EF4-FFF2-40B4-BE49-F238E27FC236}">
                <a16:creationId xmlns:a16="http://schemas.microsoft.com/office/drawing/2014/main" id="{B5A4A384-EFD8-48AF-9B3D-AB2059D25571}"/>
              </a:ext>
            </a:extLst>
          </p:cNvPr>
          <p:cNvSpPr>
            <a:spLocks noGrp="1"/>
          </p:cNvSpPr>
          <p:nvPr>
            <p:ph type="pic" sz="quarter" idx="14"/>
          </p:nvPr>
        </p:nvSpPr>
        <p:spPr>
          <a:xfrm>
            <a:off x="8055377" y="-38517"/>
            <a:ext cx="4136585" cy="4785134"/>
          </a:xfrm>
          <a:custGeom>
            <a:avLst/>
            <a:gdLst>
              <a:gd name="connsiteX0" fmla="*/ 1310083 w 4136585"/>
              <a:gd name="connsiteY0" fmla="*/ 0 h 4785134"/>
              <a:gd name="connsiteX1" fmla="*/ 4136585 w 4136585"/>
              <a:gd name="connsiteY1" fmla="*/ 0 h 4785134"/>
              <a:gd name="connsiteX2" fmla="*/ 4136585 w 4136585"/>
              <a:gd name="connsiteY2" fmla="*/ 3474147 h 4785134"/>
              <a:gd name="connsiteX3" fmla="*/ 2826502 w 4136585"/>
              <a:gd name="connsiteY3" fmla="*/ 4785134 h 4785134"/>
              <a:gd name="connsiteX4" fmla="*/ 0 w 4136585"/>
              <a:gd name="connsiteY4" fmla="*/ 4785134 h 4785134"/>
              <a:gd name="connsiteX5" fmla="*/ 0 w 4136585"/>
              <a:gd name="connsiteY5" fmla="*/ 1310998 h 4785134"/>
              <a:gd name="connsiteX6" fmla="*/ 1310083 w 4136585"/>
              <a:gd name="connsiteY6" fmla="*/ 0 h 4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6585" h="4785134">
                <a:moveTo>
                  <a:pt x="1310083" y="0"/>
                </a:moveTo>
                <a:lnTo>
                  <a:pt x="4136585" y="0"/>
                </a:lnTo>
                <a:lnTo>
                  <a:pt x="4136585" y="3474147"/>
                </a:lnTo>
                <a:cubicBezTo>
                  <a:pt x="4136585" y="4198188"/>
                  <a:pt x="3550036" y="4785134"/>
                  <a:pt x="2826502" y="4785134"/>
                </a:cubicBezTo>
                <a:lnTo>
                  <a:pt x="0" y="4785134"/>
                </a:lnTo>
                <a:lnTo>
                  <a:pt x="0" y="1310998"/>
                </a:lnTo>
                <a:cubicBezTo>
                  <a:pt x="0" y="586957"/>
                  <a:pt x="586548" y="4"/>
                  <a:pt x="1310083"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169976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4">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9" y="0"/>
            <a:ext cx="12178562"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9852218" cy="2491200"/>
          </a:xfrm>
        </p:spPr>
        <p:txBody>
          <a:bodyPr tIns="216000" anchor="t" anchorCtr="0"/>
          <a:lstStyle>
            <a:lvl1pPr>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850">
                <a:solidFill>
                  <a:schemeClr val="bg1"/>
                </a:solidFill>
              </a:defRPr>
            </a:lvl1pPr>
          </a:lstStyle>
          <a:p>
            <a:fld id="{6DF1F962-6FCF-4ED9-AB1A-FC8E17859AF0}" type="slidenum">
              <a:rPr lang="en-GB" smtClean="0"/>
              <a:pPr/>
              <a:t>‹N°›</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Tree>
    <p:extLst>
      <p:ext uri="{BB962C8B-B14F-4D97-AF65-F5344CB8AC3E}">
        <p14:creationId xmlns:p14="http://schemas.microsoft.com/office/powerpoint/2010/main" val="162747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5">
    <p:bg>
      <p:bgPr>
        <a:solidFill>
          <a:srgbClr val="D8A82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9" y="0"/>
            <a:ext cx="12178562"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9852218" cy="2491200"/>
          </a:xfrm>
        </p:spPr>
        <p:txBody>
          <a:bodyPr tIns="216000" anchor="t" anchorCtr="0"/>
          <a:lstStyle>
            <a:lvl1pPr>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900">
                <a:solidFill>
                  <a:schemeClr val="bg1"/>
                </a:solidFill>
                <a:latin typeface="+mj-lt"/>
              </a:defRPr>
            </a:lvl1pPr>
          </a:lstStyle>
          <a:p>
            <a:fld id="{6DF1F962-6FCF-4ED9-AB1A-FC8E17859AF0}" type="slidenum">
              <a:rPr lang="en-GB" smtClean="0"/>
              <a:pPr/>
              <a:t>‹N°›</a:t>
            </a:fld>
            <a:endParaRPr lang="en-GB" dirty="0"/>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Tree>
    <p:extLst>
      <p:ext uri="{BB962C8B-B14F-4D97-AF65-F5344CB8AC3E}">
        <p14:creationId xmlns:p14="http://schemas.microsoft.com/office/powerpoint/2010/main" val="114372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C14DEA2-CFC1-4F72-8AAC-BBEAAA4E9F96}"/>
              </a:ext>
            </a:extLst>
          </p:cNvPr>
          <p:cNvSpPr>
            <a:spLocks noGrp="1"/>
          </p:cNvSpPr>
          <p:nvPr>
            <p:ph type="pic" sz="quarter" idx="14"/>
          </p:nvPr>
        </p:nvSpPr>
        <p:spPr>
          <a:xfrm>
            <a:off x="0" y="0"/>
            <a:ext cx="12192000" cy="6858000"/>
          </a:xfrm>
          <a:solidFill>
            <a:schemeClr val="accent6"/>
          </a:solidFill>
        </p:spPr>
        <p:txBody>
          <a:bodyPr/>
          <a:lstStyle/>
          <a:p>
            <a:endParaRPr lang="en-GB" dirty="0"/>
          </a:p>
        </p:txBody>
      </p:sp>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1011600"/>
            <a:ext cx="4320000" cy="2599200"/>
          </a:xfrm>
        </p:spPr>
        <p:txBody>
          <a:bodyPr tIns="216000" anchor="t" anchorCtr="0"/>
          <a:lstStyle>
            <a:lvl1pPr>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dirty="0"/>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2962800"/>
            <a:ext cx="3686400" cy="2188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
        <p:nvSpPr>
          <p:cNvPr id="8" name="Slide Number Placeholder 3">
            <a:extLst>
              <a:ext uri="{FF2B5EF4-FFF2-40B4-BE49-F238E27FC236}">
                <a16:creationId xmlns:a16="http://schemas.microsoft.com/office/drawing/2014/main" id="{BB360599-26AD-4C09-A91F-A5CE7FE0D388}"/>
              </a:ext>
            </a:extLst>
          </p:cNvPr>
          <p:cNvSpPr>
            <a:spLocks noGrp="1"/>
          </p:cNvSpPr>
          <p:nvPr>
            <p:ph type="sldNum" sz="quarter" idx="12"/>
          </p:nvPr>
        </p:nvSpPr>
        <p:spPr>
          <a:xfrm>
            <a:off x="9057640" y="6452004"/>
            <a:ext cx="2743200" cy="237600"/>
          </a:xfrm>
        </p:spPr>
        <p:txBody>
          <a:bodyPr/>
          <a:lstStyle>
            <a:lvl1pPr>
              <a:defRPr sz="900">
                <a:solidFill>
                  <a:schemeClr val="bg1"/>
                </a:solidFill>
                <a:latin typeface="+mj-lt"/>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238704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xt + call-ou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9E2C-57B8-47F2-9E17-B8A54AA652A6}"/>
              </a:ext>
            </a:extLst>
          </p:cNvPr>
          <p:cNvSpPr>
            <a:spLocks noGrp="1"/>
          </p:cNvSpPr>
          <p:nvPr>
            <p:ph type="title"/>
          </p:nvPr>
        </p:nvSpPr>
        <p:spPr>
          <a:xfrm>
            <a:off x="413998" y="414000"/>
            <a:ext cx="5682002" cy="8100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2278800"/>
            <a:ext cx="2887200" cy="35838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B1F0643-35E1-463B-BB08-E1307B439E4D}"/>
              </a:ext>
            </a:extLst>
          </p:cNvPr>
          <p:cNvSpPr>
            <a:spLocks noGrp="1"/>
          </p:cNvSpPr>
          <p:nvPr>
            <p:ph type="ftr" sz="quarter" idx="11"/>
          </p:nvPr>
        </p:nvSpPr>
        <p:spPr/>
        <p:txBody>
          <a:bodyPr/>
          <a:lstStyle/>
          <a:p>
            <a:endParaRPr lang="en-GB" dirty="0"/>
          </a:p>
        </p:txBody>
      </p:sp>
      <p:sp>
        <p:nvSpPr>
          <p:cNvPr id="7" name="Slide Number Placeholder 3">
            <a:extLst>
              <a:ext uri="{FF2B5EF4-FFF2-40B4-BE49-F238E27FC236}">
                <a16:creationId xmlns:a16="http://schemas.microsoft.com/office/drawing/2014/main" id="{8929A1B7-AE79-4B07-89F7-20ED1D902B7D}"/>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24562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over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36AAFC2-C8A6-41BB-92F8-80302FEAA2FE}"/>
              </a:ext>
            </a:extLst>
          </p:cNvPr>
          <p:cNvSpPr>
            <a:spLocks noGrp="1"/>
          </p:cNvSpPr>
          <p:nvPr>
            <p:ph type="pic" sz="quarter" idx="13"/>
          </p:nvPr>
        </p:nvSpPr>
        <p:spPr>
          <a:xfrm>
            <a:off x="0" y="0"/>
            <a:ext cx="12192000" cy="6858000"/>
          </a:xfrm>
          <a:solidFill>
            <a:schemeClr val="accent6"/>
          </a:solidFill>
        </p:spPr>
        <p:txBody>
          <a:bodyPr/>
          <a:lstStyle/>
          <a:p>
            <a:endParaRPr lang="en-GB"/>
          </a:p>
        </p:txBody>
      </p:sp>
      <p:sp>
        <p:nvSpPr>
          <p:cNvPr id="3" name="Footer Placeholder 2">
            <a:extLst>
              <a:ext uri="{FF2B5EF4-FFF2-40B4-BE49-F238E27FC236}">
                <a16:creationId xmlns:a16="http://schemas.microsoft.com/office/drawing/2014/main" id="{19D7B345-2F76-4534-A992-2F082C3A3FA4}"/>
              </a:ext>
            </a:extLst>
          </p:cNvPr>
          <p:cNvSpPr>
            <a:spLocks noGrp="1"/>
          </p:cNvSpPr>
          <p:nvPr>
            <p:ph type="ftr" sz="quarter" idx="11"/>
          </p:nvPr>
        </p:nvSpPr>
        <p:spPr/>
        <p:txBody>
          <a:bodyPr/>
          <a:lstStyle>
            <a:lvl1pPr>
              <a:defRPr>
                <a:solidFill>
                  <a:schemeClr val="bg2"/>
                </a:solidFill>
              </a:defRPr>
            </a:lvl1pPr>
          </a:lstStyle>
          <a:p>
            <a:endParaRPr lang="en-GB" dirty="0"/>
          </a:p>
        </p:txBody>
      </p:sp>
      <p:sp>
        <p:nvSpPr>
          <p:cNvPr id="5" name="Slide Number Placeholder 3">
            <a:extLst>
              <a:ext uri="{FF2B5EF4-FFF2-40B4-BE49-F238E27FC236}">
                <a16:creationId xmlns:a16="http://schemas.microsoft.com/office/drawing/2014/main" id="{B6439EA9-F7F3-4DFC-98F7-3E25FD7A72C8}"/>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dirty="0"/>
          </a:p>
        </p:txBody>
      </p:sp>
    </p:spTree>
    <p:extLst>
      <p:ext uri="{BB962C8B-B14F-4D97-AF65-F5344CB8AC3E}">
        <p14:creationId xmlns:p14="http://schemas.microsoft.com/office/powerpoint/2010/main" val="169779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E45C8-4099-4C67-AA52-3BE6004EF7D6}"/>
              </a:ext>
            </a:extLst>
          </p:cNvPr>
          <p:cNvSpPr>
            <a:spLocks noGrp="1"/>
          </p:cNvSpPr>
          <p:nvPr>
            <p:ph type="title"/>
          </p:nvPr>
        </p:nvSpPr>
        <p:spPr>
          <a:xfrm>
            <a:off x="413998" y="414000"/>
            <a:ext cx="11386800" cy="810000"/>
          </a:xfrm>
          <a:prstGeom prst="rect">
            <a:avLst/>
          </a:prstGeom>
        </p:spPr>
        <p:txBody>
          <a:bodyPr vert="horz" lIns="0" tIns="9000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CF0925B-A009-4DB2-A482-91CF17944140}"/>
              </a:ext>
            </a:extLst>
          </p:cNvPr>
          <p:cNvSpPr>
            <a:spLocks noGrp="1"/>
          </p:cNvSpPr>
          <p:nvPr>
            <p:ph type="body" idx="1"/>
          </p:nvPr>
        </p:nvSpPr>
        <p:spPr>
          <a:xfrm>
            <a:off x="414000" y="2278800"/>
            <a:ext cx="11392238" cy="3564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DB747D8-A3B7-4A50-B92D-D6B284F20F1B}"/>
              </a:ext>
            </a:extLst>
          </p:cNvPr>
          <p:cNvSpPr>
            <a:spLocks noGrp="1"/>
          </p:cNvSpPr>
          <p:nvPr>
            <p:ph type="dt" sz="half" idx="2"/>
          </p:nvPr>
        </p:nvSpPr>
        <p:spPr>
          <a:xfrm>
            <a:off x="414000" y="71081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EA22A9B-6BFE-4CA9-9829-A50D735FFD31}"/>
              </a:ext>
            </a:extLst>
          </p:cNvPr>
          <p:cNvSpPr>
            <a:spLocks noGrp="1"/>
          </p:cNvSpPr>
          <p:nvPr>
            <p:ph type="ftr" sz="quarter" idx="3"/>
          </p:nvPr>
        </p:nvSpPr>
        <p:spPr>
          <a:xfrm>
            <a:off x="2052000" y="6452004"/>
            <a:ext cx="4114800" cy="237600"/>
          </a:xfrm>
          <a:prstGeom prst="rect">
            <a:avLst/>
          </a:prstGeom>
        </p:spPr>
        <p:txBody>
          <a:bodyPr vert="horz" lIns="0" tIns="36000" rIns="0" bIns="0" rtlCol="0" anchor="t" anchorCtr="0"/>
          <a:lstStyle>
            <a:lvl1pPr algn="l">
              <a:defRPr sz="850" b="1">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AFA521C-E642-40E3-82FB-509709D9F2F9}"/>
              </a:ext>
            </a:extLst>
          </p:cNvPr>
          <p:cNvSpPr>
            <a:spLocks noGrp="1"/>
          </p:cNvSpPr>
          <p:nvPr>
            <p:ph type="sldNum" sz="quarter" idx="4"/>
          </p:nvPr>
        </p:nvSpPr>
        <p:spPr>
          <a:xfrm>
            <a:off x="9057640" y="6452004"/>
            <a:ext cx="2743200" cy="237600"/>
          </a:xfrm>
          <a:prstGeom prst="rect">
            <a:avLst/>
          </a:prstGeom>
        </p:spPr>
        <p:txBody>
          <a:bodyPr vert="horz" lIns="0" tIns="36000" rIns="0" bIns="0" rtlCol="0" anchor="t" anchorCtr="0"/>
          <a:lstStyle>
            <a:lvl1pPr algn="r">
              <a:defRPr sz="850">
                <a:solidFill>
                  <a:schemeClr val="tx1">
                    <a:tint val="75000"/>
                  </a:schemeClr>
                </a:solidFill>
              </a:defRPr>
            </a:lvl1pPr>
          </a:lstStyle>
          <a:p>
            <a:fld id="{6DF1F962-6FCF-4ED9-AB1A-FC8E17859AF0}" type="slidenum">
              <a:rPr lang="en-GB" smtClean="0"/>
              <a:pPr/>
              <a:t>‹N°›</a:t>
            </a:fld>
            <a:endParaRPr lang="en-GB" dirty="0"/>
          </a:p>
        </p:txBody>
      </p:sp>
      <p:cxnSp>
        <p:nvCxnSpPr>
          <p:cNvPr id="8" name="Straight Connector 7">
            <a:extLst>
              <a:ext uri="{FF2B5EF4-FFF2-40B4-BE49-F238E27FC236}">
                <a16:creationId xmlns:a16="http://schemas.microsoft.com/office/drawing/2014/main" id="{E7A7C60D-8581-4431-9514-30B600569305}"/>
              </a:ext>
            </a:extLst>
          </p:cNvPr>
          <p:cNvCxnSpPr>
            <a:cxnSpLocks/>
          </p:cNvCxnSpPr>
          <p:nvPr userDrawn="1"/>
        </p:nvCxnSpPr>
        <p:spPr>
          <a:xfrm>
            <a:off x="414000" y="1227600"/>
            <a:ext cx="113922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76A6340-9C49-4047-9B18-8231187E30AD}"/>
              </a:ext>
            </a:extLst>
          </p:cNvPr>
          <p:cNvSpPr txBox="1"/>
          <p:nvPr userDrawn="1"/>
        </p:nvSpPr>
        <p:spPr>
          <a:xfrm>
            <a:off x="414000" y="6452004"/>
            <a:ext cx="1620000" cy="248531"/>
          </a:xfrm>
          <a:prstGeom prst="rect">
            <a:avLst/>
          </a:prstGeom>
          <a:noFill/>
        </p:spPr>
        <p:txBody>
          <a:bodyPr wrap="square" lIns="0" tIns="36000" rIns="0" bIns="0" rtlCol="0">
            <a:noAutofit/>
          </a:bodyPr>
          <a:lstStyle/>
          <a:p>
            <a:r>
              <a:rPr lang="en-GB" sz="850" kern="900" spc="-20" baseline="0" dirty="0">
                <a:solidFill>
                  <a:schemeClr val="tx1">
                    <a:tint val="75000"/>
                  </a:schemeClr>
                </a:solidFill>
                <a:latin typeface="+mn-lt"/>
                <a:ea typeface="+mn-ea"/>
                <a:cs typeface="+mn-cs"/>
              </a:rPr>
              <a:t>GLOBAL FINANCING FACILITY</a:t>
            </a:r>
          </a:p>
        </p:txBody>
      </p:sp>
    </p:spTree>
    <p:extLst>
      <p:ext uri="{BB962C8B-B14F-4D97-AF65-F5344CB8AC3E}">
        <p14:creationId xmlns:p14="http://schemas.microsoft.com/office/powerpoint/2010/main" val="549859718"/>
      </p:ext>
    </p:extLst>
  </p:cSld>
  <p:clrMap bg1="lt1" tx1="dk1" bg2="lt2" tx2="dk2" accent1="accent1" accent2="accent2" accent3="accent3" accent4="accent4" accent5="accent5" accent6="accent6" hlink="hlink" folHlink="folHlink"/>
  <p:sldLayoutIdLst>
    <p:sldLayoutId id="2147483781" r:id="rId1"/>
    <p:sldLayoutId id="2147483783" r:id="rId2"/>
    <p:sldLayoutId id="2147483792" r:id="rId3"/>
    <p:sldLayoutId id="2147483793" r:id="rId4"/>
    <p:sldLayoutId id="2147483794" r:id="rId5"/>
    <p:sldLayoutId id="2147483795" r:id="rId6"/>
    <p:sldLayoutId id="2147483815" r:id="rId7"/>
    <p:sldLayoutId id="2147483817" r:id="rId8"/>
    <p:sldLayoutId id="2147483818" r:id="rId9"/>
    <p:sldLayoutId id="2147483819" r:id="rId10"/>
    <p:sldLayoutId id="2147483820" r:id="rId11"/>
    <p:sldLayoutId id="2147483821" r:id="rId12"/>
    <p:sldLayoutId id="2147483822" r:id="rId13"/>
    <p:sldLayoutId id="2147483782" r:id="rId14"/>
    <p:sldLayoutId id="2147483784" r:id="rId15"/>
    <p:sldLayoutId id="2147483786" r:id="rId16"/>
    <p:sldLayoutId id="2147483787" r:id="rId17"/>
    <p:sldLayoutId id="2147483816" r:id="rId18"/>
    <p:sldLayoutId id="2147483842" r:id="rId19"/>
    <p:sldLayoutId id="2147483844" r:id="rId20"/>
  </p:sldLayoutIdLst>
  <p:hf hdr="0" ftr="0" dt="0"/>
  <p:txStyles>
    <p:titleStyle>
      <a:lvl1pPr algn="l" defTabSz="914400" rtl="0" eaLnBrk="1" latinLnBrk="0" hangingPunct="1">
        <a:lnSpc>
          <a:spcPct val="95000"/>
        </a:lnSpc>
        <a:spcBef>
          <a:spcPct val="0"/>
        </a:spcBef>
        <a:buNone/>
        <a:defRPr sz="2417"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55" userDrawn="1">
          <p15:clr>
            <a:srgbClr val="F26B43"/>
          </p15:clr>
        </p15:guide>
        <p15:guide id="6" pos="256" userDrawn="1">
          <p15:clr>
            <a:srgbClr val="F26B43"/>
          </p15:clr>
        </p15:guide>
        <p15:guide id="7" pos="7437" userDrawn="1">
          <p15:clr>
            <a:srgbClr val="F26B43"/>
          </p15:clr>
        </p15:guide>
        <p15:guide id="8" orient="horz" pos="3693" userDrawn="1">
          <p15:clr>
            <a:srgbClr val="F26B43"/>
          </p15:clr>
        </p15:guide>
        <p15:guide id="10" orient="horz" pos="4058" userDrawn="1">
          <p15:clr>
            <a:srgbClr val="F26B43"/>
          </p15:clr>
        </p15:guide>
        <p15:guide id="11" orient="horz" pos="1434" userDrawn="1">
          <p15:clr>
            <a:srgbClr val="F26B43"/>
          </p15:clr>
        </p15:guide>
        <p15:guide id="12" orient="horz" pos="2554" userDrawn="1">
          <p15:clr>
            <a:srgbClr val="F26B43"/>
          </p15:clr>
        </p15:guide>
        <p15:guide id="13" pos="3846" userDrawn="1">
          <p15:clr>
            <a:srgbClr val="F26B43"/>
          </p15:clr>
        </p15:guide>
        <p15:guide id="14" pos="12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4168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3" Type="http://schemas.openxmlformats.org/officeDocument/2006/relationships/image" Target="../media/image43.svg"/><Relationship Id="rId18" Type="http://schemas.openxmlformats.org/officeDocument/2006/relationships/image" Target="../media/image47.png"/><Relationship Id="rId26" Type="http://schemas.openxmlformats.org/officeDocument/2006/relationships/image" Target="../media/image51.png"/><Relationship Id="rId39" Type="http://schemas.microsoft.com/office/2007/relationships/hdphoto" Target="../media/hdphoto8.wdp"/><Relationship Id="rId21" Type="http://schemas.microsoft.com/office/2007/relationships/hdphoto" Target="../media/hdphoto4.wdp"/><Relationship Id="rId34" Type="http://schemas.openxmlformats.org/officeDocument/2006/relationships/image" Target="../media/image58.png"/><Relationship Id="rId42" Type="http://schemas.openxmlformats.org/officeDocument/2006/relationships/image" Target="../media/image64.png"/><Relationship Id="rId7" Type="http://schemas.openxmlformats.org/officeDocument/2006/relationships/image" Target="../media/image38.svg"/><Relationship Id="rId2" Type="http://schemas.openxmlformats.org/officeDocument/2006/relationships/notesSlide" Target="../notesSlides/notesSlide20.xml"/><Relationship Id="rId16" Type="http://schemas.openxmlformats.org/officeDocument/2006/relationships/image" Target="../media/image46.png"/><Relationship Id="rId20" Type="http://schemas.openxmlformats.org/officeDocument/2006/relationships/image" Target="../media/image48.png"/><Relationship Id="rId29" Type="http://schemas.openxmlformats.org/officeDocument/2006/relationships/image" Target="../media/image53.svg"/><Relationship Id="rId41" Type="http://schemas.microsoft.com/office/2007/relationships/hdphoto" Target="../media/hdphoto9.wdp"/><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image" Target="../media/image41.svg"/><Relationship Id="rId24" Type="http://schemas.openxmlformats.org/officeDocument/2006/relationships/image" Target="../media/image50.png"/><Relationship Id="rId32" Type="http://schemas.openxmlformats.org/officeDocument/2006/relationships/image" Target="../media/image56.png"/><Relationship Id="rId37" Type="http://schemas.openxmlformats.org/officeDocument/2006/relationships/image" Target="../media/image61.svg"/><Relationship Id="rId40" Type="http://schemas.openxmlformats.org/officeDocument/2006/relationships/image" Target="../media/image63.png"/><Relationship Id="rId5" Type="http://schemas.openxmlformats.org/officeDocument/2006/relationships/image" Target="../media/image36.svg"/><Relationship Id="rId15" Type="http://schemas.openxmlformats.org/officeDocument/2006/relationships/image" Target="../media/image45.svg"/><Relationship Id="rId23" Type="http://schemas.microsoft.com/office/2007/relationships/hdphoto" Target="../media/hdphoto5.wdp"/><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40.png"/><Relationship Id="rId19" Type="http://schemas.microsoft.com/office/2007/relationships/hdphoto" Target="../media/hdphoto3.wdp"/><Relationship Id="rId31" Type="http://schemas.openxmlformats.org/officeDocument/2006/relationships/image" Target="../media/image55.svg"/><Relationship Id="rId4" Type="http://schemas.openxmlformats.org/officeDocument/2006/relationships/image" Target="../media/image35.png"/><Relationship Id="rId9" Type="http://schemas.microsoft.com/office/2007/relationships/hdphoto" Target="../media/hdphoto1.wdp"/><Relationship Id="rId14" Type="http://schemas.openxmlformats.org/officeDocument/2006/relationships/image" Target="../media/image44.png"/><Relationship Id="rId22" Type="http://schemas.openxmlformats.org/officeDocument/2006/relationships/image" Target="../media/image49.png"/><Relationship Id="rId27" Type="http://schemas.microsoft.com/office/2007/relationships/hdphoto" Target="../media/hdphoto7.wdp"/><Relationship Id="rId30" Type="http://schemas.openxmlformats.org/officeDocument/2006/relationships/image" Target="../media/image54.png"/><Relationship Id="rId35" Type="http://schemas.openxmlformats.org/officeDocument/2006/relationships/image" Target="../media/image59.svg"/><Relationship Id="rId43" Type="http://schemas.microsoft.com/office/2007/relationships/hdphoto" Target="../media/hdphoto10.wdp"/><Relationship Id="rId8" Type="http://schemas.openxmlformats.org/officeDocument/2006/relationships/image" Target="../media/image39.png"/><Relationship Id="rId3" Type="http://schemas.openxmlformats.org/officeDocument/2006/relationships/image" Target="../media/image34.png"/><Relationship Id="rId12" Type="http://schemas.openxmlformats.org/officeDocument/2006/relationships/image" Target="../media/image42.png"/><Relationship Id="rId17" Type="http://schemas.microsoft.com/office/2007/relationships/hdphoto" Target="../media/hdphoto2.wdp"/><Relationship Id="rId25" Type="http://schemas.microsoft.com/office/2007/relationships/hdphoto" Target="../media/hdphoto6.wdp"/><Relationship Id="rId33" Type="http://schemas.openxmlformats.org/officeDocument/2006/relationships/image" Target="../media/image57.svg"/><Relationship Id="rId38" Type="http://schemas.openxmlformats.org/officeDocument/2006/relationships/image" Target="../media/image62.png"/></Relationships>
</file>

<file path=ppt/slides/_rels/slide21.xml.rels><?xml version="1.0" encoding="UTF-8" standalone="yes"?>
<Relationships xmlns="http://schemas.openxmlformats.org/package/2006/relationships"><Relationship Id="rId13" Type="http://schemas.openxmlformats.org/officeDocument/2006/relationships/image" Target="../media/image43.svg"/><Relationship Id="rId18" Type="http://schemas.openxmlformats.org/officeDocument/2006/relationships/image" Target="../media/image47.png"/><Relationship Id="rId26" Type="http://schemas.openxmlformats.org/officeDocument/2006/relationships/image" Target="../media/image51.png"/><Relationship Id="rId39" Type="http://schemas.microsoft.com/office/2007/relationships/hdphoto" Target="../media/hdphoto18.wdp"/><Relationship Id="rId21" Type="http://schemas.microsoft.com/office/2007/relationships/hdphoto" Target="../media/hdphoto14.wdp"/><Relationship Id="rId34" Type="http://schemas.openxmlformats.org/officeDocument/2006/relationships/image" Target="../media/image58.png"/><Relationship Id="rId42" Type="http://schemas.openxmlformats.org/officeDocument/2006/relationships/image" Target="../media/image64.png"/><Relationship Id="rId47" Type="http://schemas.openxmlformats.org/officeDocument/2006/relationships/image" Target="../media/image68.svg"/><Relationship Id="rId7" Type="http://schemas.openxmlformats.org/officeDocument/2006/relationships/image" Target="../media/image38.svg"/><Relationship Id="rId2" Type="http://schemas.openxmlformats.org/officeDocument/2006/relationships/notesSlide" Target="../notesSlides/notesSlide21.xml"/><Relationship Id="rId16" Type="http://schemas.openxmlformats.org/officeDocument/2006/relationships/image" Target="../media/image46.png"/><Relationship Id="rId29" Type="http://schemas.openxmlformats.org/officeDocument/2006/relationships/image" Target="../media/image53.svg"/><Relationship Id="rId11" Type="http://schemas.openxmlformats.org/officeDocument/2006/relationships/image" Target="../media/image41.svg"/><Relationship Id="rId24" Type="http://schemas.openxmlformats.org/officeDocument/2006/relationships/image" Target="../media/image50.png"/><Relationship Id="rId32" Type="http://schemas.openxmlformats.org/officeDocument/2006/relationships/image" Target="../media/image56.png"/><Relationship Id="rId37" Type="http://schemas.openxmlformats.org/officeDocument/2006/relationships/image" Target="../media/image61.svg"/><Relationship Id="rId40" Type="http://schemas.openxmlformats.org/officeDocument/2006/relationships/image" Target="../media/image63.png"/><Relationship Id="rId45" Type="http://schemas.openxmlformats.org/officeDocument/2006/relationships/image" Target="../media/image66.svg"/><Relationship Id="rId5" Type="http://schemas.openxmlformats.org/officeDocument/2006/relationships/image" Target="../media/image36.svg"/><Relationship Id="rId15" Type="http://schemas.openxmlformats.org/officeDocument/2006/relationships/image" Target="../media/image45.svg"/><Relationship Id="rId23" Type="http://schemas.microsoft.com/office/2007/relationships/hdphoto" Target="../media/hdphoto15.wdp"/><Relationship Id="rId28" Type="http://schemas.openxmlformats.org/officeDocument/2006/relationships/image" Target="../media/image52.png"/><Relationship Id="rId36" Type="http://schemas.openxmlformats.org/officeDocument/2006/relationships/image" Target="../media/image60.png"/><Relationship Id="rId49" Type="http://schemas.openxmlformats.org/officeDocument/2006/relationships/image" Target="../media/image70.svg"/><Relationship Id="rId10" Type="http://schemas.openxmlformats.org/officeDocument/2006/relationships/image" Target="../media/image40.png"/><Relationship Id="rId19" Type="http://schemas.microsoft.com/office/2007/relationships/hdphoto" Target="../media/hdphoto13.wdp"/><Relationship Id="rId31" Type="http://schemas.openxmlformats.org/officeDocument/2006/relationships/image" Target="../media/image55.svg"/><Relationship Id="rId44" Type="http://schemas.openxmlformats.org/officeDocument/2006/relationships/image" Target="../media/image65.png"/><Relationship Id="rId4" Type="http://schemas.openxmlformats.org/officeDocument/2006/relationships/image" Target="../media/image35.png"/><Relationship Id="rId9" Type="http://schemas.microsoft.com/office/2007/relationships/hdphoto" Target="../media/hdphoto11.wdp"/><Relationship Id="rId14" Type="http://schemas.openxmlformats.org/officeDocument/2006/relationships/image" Target="../media/image44.png"/><Relationship Id="rId22" Type="http://schemas.openxmlformats.org/officeDocument/2006/relationships/image" Target="../media/image49.png"/><Relationship Id="rId27" Type="http://schemas.microsoft.com/office/2007/relationships/hdphoto" Target="../media/hdphoto17.wdp"/><Relationship Id="rId30" Type="http://schemas.openxmlformats.org/officeDocument/2006/relationships/image" Target="../media/image54.png"/><Relationship Id="rId35" Type="http://schemas.openxmlformats.org/officeDocument/2006/relationships/image" Target="../media/image59.svg"/><Relationship Id="rId43" Type="http://schemas.microsoft.com/office/2007/relationships/hdphoto" Target="../media/hdphoto20.wdp"/><Relationship Id="rId48" Type="http://schemas.openxmlformats.org/officeDocument/2006/relationships/image" Target="../media/image69.png"/><Relationship Id="rId8" Type="http://schemas.openxmlformats.org/officeDocument/2006/relationships/image" Target="../media/image39.png"/><Relationship Id="rId3" Type="http://schemas.openxmlformats.org/officeDocument/2006/relationships/image" Target="../media/image34.png"/><Relationship Id="rId12" Type="http://schemas.openxmlformats.org/officeDocument/2006/relationships/image" Target="../media/image42.png"/><Relationship Id="rId17" Type="http://schemas.microsoft.com/office/2007/relationships/hdphoto" Target="../media/hdphoto12.wdp"/><Relationship Id="rId25" Type="http://schemas.microsoft.com/office/2007/relationships/hdphoto" Target="../media/hdphoto16.wdp"/><Relationship Id="rId33" Type="http://schemas.openxmlformats.org/officeDocument/2006/relationships/image" Target="../media/image57.svg"/><Relationship Id="rId38" Type="http://schemas.openxmlformats.org/officeDocument/2006/relationships/image" Target="../media/image62.png"/><Relationship Id="rId46" Type="http://schemas.openxmlformats.org/officeDocument/2006/relationships/image" Target="../media/image67.png"/><Relationship Id="rId20" Type="http://schemas.openxmlformats.org/officeDocument/2006/relationships/image" Target="../media/image48.png"/><Relationship Id="rId41" Type="http://schemas.microsoft.com/office/2007/relationships/hdphoto" Target="../media/hdphoto19.wdp"/><Relationship Id="rId1" Type="http://schemas.openxmlformats.org/officeDocument/2006/relationships/slideLayout" Target="../slideLayouts/slideLayout20.xml"/><Relationship Id="rId6"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58.png"/><Relationship Id="rId3" Type="http://schemas.openxmlformats.org/officeDocument/2006/relationships/image" Target="../media/image28.png"/><Relationship Id="rId7" Type="http://schemas.openxmlformats.org/officeDocument/2006/relationships/image" Target="../media/image73.png"/><Relationship Id="rId12" Type="http://schemas.openxmlformats.org/officeDocument/2006/relationships/image" Target="../media/image76.svg"/><Relationship Id="rId2" Type="http://schemas.openxmlformats.org/officeDocument/2006/relationships/notesSlide" Target="../notesSlides/notesSlide24.xml"/><Relationship Id="rId16" Type="http://schemas.openxmlformats.org/officeDocument/2006/relationships/image" Target="../media/image57.svg"/><Relationship Id="rId1" Type="http://schemas.openxmlformats.org/officeDocument/2006/relationships/slideLayout" Target="../slideLayouts/slideLayout28.xml"/><Relationship Id="rId6" Type="http://schemas.openxmlformats.org/officeDocument/2006/relationships/image" Target="../media/image72.svg"/><Relationship Id="rId11" Type="http://schemas.openxmlformats.org/officeDocument/2006/relationships/image" Target="../media/image75.png"/><Relationship Id="rId5" Type="http://schemas.openxmlformats.org/officeDocument/2006/relationships/image" Target="../media/image71.png"/><Relationship Id="rId1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29.svg"/><Relationship Id="rId9" Type="http://schemas.openxmlformats.org/officeDocument/2006/relationships/image" Target="../media/image60.png"/><Relationship Id="rId14" Type="http://schemas.openxmlformats.org/officeDocument/2006/relationships/image" Target="../media/image59.svg"/></Relationships>
</file>

<file path=ppt/slides/_rels/slide25.xml.rels><?xml version="1.0" encoding="UTF-8" standalone="yes"?>
<Relationships xmlns="http://schemas.openxmlformats.org/package/2006/relationships"><Relationship Id="rId13" Type="http://schemas.openxmlformats.org/officeDocument/2006/relationships/image" Target="../media/image43.svg"/><Relationship Id="rId18" Type="http://schemas.openxmlformats.org/officeDocument/2006/relationships/image" Target="../media/image47.png"/><Relationship Id="rId26" Type="http://schemas.openxmlformats.org/officeDocument/2006/relationships/image" Target="../media/image51.png"/><Relationship Id="rId39" Type="http://schemas.microsoft.com/office/2007/relationships/hdphoto" Target="../media/hdphoto27.wdp"/><Relationship Id="rId21" Type="http://schemas.microsoft.com/office/2007/relationships/hdphoto" Target="../media/hdphoto23.wdp"/><Relationship Id="rId34" Type="http://schemas.openxmlformats.org/officeDocument/2006/relationships/image" Target="../media/image58.png"/><Relationship Id="rId42" Type="http://schemas.openxmlformats.org/officeDocument/2006/relationships/image" Target="../media/image64.png"/><Relationship Id="rId47" Type="http://schemas.openxmlformats.org/officeDocument/2006/relationships/image" Target="../media/image66.svg"/><Relationship Id="rId7" Type="http://schemas.openxmlformats.org/officeDocument/2006/relationships/image" Target="../media/image38.svg"/><Relationship Id="rId2" Type="http://schemas.openxmlformats.org/officeDocument/2006/relationships/notesSlide" Target="../notesSlides/notesSlide25.xml"/><Relationship Id="rId16" Type="http://schemas.openxmlformats.org/officeDocument/2006/relationships/image" Target="../media/image46.png"/><Relationship Id="rId29" Type="http://schemas.openxmlformats.org/officeDocument/2006/relationships/image" Target="../media/image53.svg"/><Relationship Id="rId11" Type="http://schemas.openxmlformats.org/officeDocument/2006/relationships/image" Target="../media/image41.svg"/><Relationship Id="rId24" Type="http://schemas.openxmlformats.org/officeDocument/2006/relationships/image" Target="../media/image50.png"/><Relationship Id="rId32" Type="http://schemas.openxmlformats.org/officeDocument/2006/relationships/image" Target="../media/image56.png"/><Relationship Id="rId37" Type="http://schemas.openxmlformats.org/officeDocument/2006/relationships/image" Target="../media/image61.svg"/><Relationship Id="rId40" Type="http://schemas.openxmlformats.org/officeDocument/2006/relationships/image" Target="../media/image63.png"/><Relationship Id="rId45" Type="http://schemas.openxmlformats.org/officeDocument/2006/relationships/image" Target="../media/image78.svg"/><Relationship Id="rId5" Type="http://schemas.openxmlformats.org/officeDocument/2006/relationships/image" Target="../media/image36.svg"/><Relationship Id="rId15" Type="http://schemas.openxmlformats.org/officeDocument/2006/relationships/image" Target="../media/image45.svg"/><Relationship Id="rId23" Type="http://schemas.microsoft.com/office/2007/relationships/hdphoto" Target="../media/hdphoto24.wdp"/><Relationship Id="rId28" Type="http://schemas.openxmlformats.org/officeDocument/2006/relationships/image" Target="../media/image52.png"/><Relationship Id="rId36" Type="http://schemas.openxmlformats.org/officeDocument/2006/relationships/image" Target="../media/image60.png"/><Relationship Id="rId49" Type="http://schemas.openxmlformats.org/officeDocument/2006/relationships/image" Target="../media/image80.svg"/><Relationship Id="rId10" Type="http://schemas.openxmlformats.org/officeDocument/2006/relationships/image" Target="../media/image40.png"/><Relationship Id="rId19" Type="http://schemas.microsoft.com/office/2007/relationships/hdphoto" Target="../media/hdphoto22.wdp"/><Relationship Id="rId31" Type="http://schemas.openxmlformats.org/officeDocument/2006/relationships/image" Target="../media/image55.svg"/><Relationship Id="rId44" Type="http://schemas.openxmlformats.org/officeDocument/2006/relationships/image" Target="../media/image77.png"/><Relationship Id="rId4" Type="http://schemas.openxmlformats.org/officeDocument/2006/relationships/image" Target="../media/image35.png"/><Relationship Id="rId9" Type="http://schemas.microsoft.com/office/2007/relationships/hdphoto" Target="../media/hdphoto11.wdp"/><Relationship Id="rId14" Type="http://schemas.openxmlformats.org/officeDocument/2006/relationships/image" Target="../media/image44.png"/><Relationship Id="rId22" Type="http://schemas.openxmlformats.org/officeDocument/2006/relationships/image" Target="../media/image49.png"/><Relationship Id="rId27" Type="http://schemas.microsoft.com/office/2007/relationships/hdphoto" Target="../media/hdphoto26.wdp"/><Relationship Id="rId30" Type="http://schemas.openxmlformats.org/officeDocument/2006/relationships/image" Target="../media/image54.png"/><Relationship Id="rId35" Type="http://schemas.openxmlformats.org/officeDocument/2006/relationships/image" Target="../media/image59.svg"/><Relationship Id="rId43" Type="http://schemas.microsoft.com/office/2007/relationships/hdphoto" Target="../media/hdphoto28.wdp"/><Relationship Id="rId48" Type="http://schemas.openxmlformats.org/officeDocument/2006/relationships/image" Target="../media/image79.png"/><Relationship Id="rId8" Type="http://schemas.openxmlformats.org/officeDocument/2006/relationships/image" Target="../media/image39.png"/><Relationship Id="rId3" Type="http://schemas.openxmlformats.org/officeDocument/2006/relationships/image" Target="../media/image34.png"/><Relationship Id="rId12" Type="http://schemas.openxmlformats.org/officeDocument/2006/relationships/image" Target="../media/image42.png"/><Relationship Id="rId17" Type="http://schemas.microsoft.com/office/2007/relationships/hdphoto" Target="../media/hdphoto21.wdp"/><Relationship Id="rId25" Type="http://schemas.microsoft.com/office/2007/relationships/hdphoto" Target="../media/hdphoto25.wdp"/><Relationship Id="rId33" Type="http://schemas.openxmlformats.org/officeDocument/2006/relationships/image" Target="../media/image57.svg"/><Relationship Id="rId38" Type="http://schemas.openxmlformats.org/officeDocument/2006/relationships/image" Target="../media/image62.png"/><Relationship Id="rId46" Type="http://schemas.openxmlformats.org/officeDocument/2006/relationships/image" Target="../media/image65.png"/><Relationship Id="rId20" Type="http://schemas.openxmlformats.org/officeDocument/2006/relationships/image" Target="../media/image48.png"/><Relationship Id="rId41" Type="http://schemas.microsoft.com/office/2007/relationships/hdphoto" Target="../media/hdphoto19.wdp"/><Relationship Id="rId1" Type="http://schemas.openxmlformats.org/officeDocument/2006/relationships/slideLayout" Target="../slideLayouts/slideLayout29.xml"/><Relationship Id="rId6"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86.png"/><Relationship Id="rId18" Type="http://schemas.openxmlformats.org/officeDocument/2006/relationships/image" Target="../media/image91.svg"/><Relationship Id="rId3" Type="http://schemas.openxmlformats.org/officeDocument/2006/relationships/image" Target="../media/image37.png"/><Relationship Id="rId21" Type="http://schemas.openxmlformats.org/officeDocument/2006/relationships/image" Target="../media/image65.png"/><Relationship Id="rId7" Type="http://schemas.openxmlformats.org/officeDocument/2006/relationships/image" Target="../media/image82.png"/><Relationship Id="rId12" Type="http://schemas.openxmlformats.org/officeDocument/2006/relationships/image" Target="../media/image85.svg"/><Relationship Id="rId17" Type="http://schemas.openxmlformats.org/officeDocument/2006/relationships/image" Target="../media/image90.png"/><Relationship Id="rId2" Type="http://schemas.openxmlformats.org/officeDocument/2006/relationships/notesSlide" Target="../notesSlides/notesSlide26.xml"/><Relationship Id="rId16" Type="http://schemas.openxmlformats.org/officeDocument/2006/relationships/image" Target="../media/image89.svg"/><Relationship Id="rId20" Type="http://schemas.openxmlformats.org/officeDocument/2006/relationships/image" Target="../media/image93.svg"/><Relationship Id="rId1" Type="http://schemas.openxmlformats.org/officeDocument/2006/relationships/slideLayout" Target="../slideLayouts/slideLayout29.xml"/><Relationship Id="rId6" Type="http://schemas.microsoft.com/office/2007/relationships/hdphoto" Target="../media/hdphoto29.wdp"/><Relationship Id="rId11" Type="http://schemas.openxmlformats.org/officeDocument/2006/relationships/image" Target="../media/image84.png"/><Relationship Id="rId24" Type="http://schemas.openxmlformats.org/officeDocument/2006/relationships/image" Target="../media/image78.svg"/><Relationship Id="rId5" Type="http://schemas.openxmlformats.org/officeDocument/2006/relationships/image" Target="../media/image81.png"/><Relationship Id="rId15" Type="http://schemas.openxmlformats.org/officeDocument/2006/relationships/image" Target="../media/image88.png"/><Relationship Id="rId23" Type="http://schemas.openxmlformats.org/officeDocument/2006/relationships/image" Target="../media/image77.png"/><Relationship Id="rId10" Type="http://schemas.openxmlformats.org/officeDocument/2006/relationships/image" Target="../media/image80.svg"/><Relationship Id="rId19" Type="http://schemas.openxmlformats.org/officeDocument/2006/relationships/image" Target="../media/image92.png"/><Relationship Id="rId4" Type="http://schemas.openxmlformats.org/officeDocument/2006/relationships/image" Target="../media/image38.svg"/><Relationship Id="rId9" Type="http://schemas.openxmlformats.org/officeDocument/2006/relationships/image" Target="../media/image79.png"/><Relationship Id="rId14" Type="http://schemas.openxmlformats.org/officeDocument/2006/relationships/image" Target="../media/image87.svg"/><Relationship Id="rId22" Type="http://schemas.openxmlformats.org/officeDocument/2006/relationships/image" Target="../media/image66.svg"/></Relationships>
</file>

<file path=ppt/slides/_rels/slide27.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77.png"/><Relationship Id="rId18" Type="http://schemas.openxmlformats.org/officeDocument/2006/relationships/image" Target="../media/image91.svg"/><Relationship Id="rId3" Type="http://schemas.openxmlformats.org/officeDocument/2006/relationships/image" Target="../media/image86.png"/><Relationship Id="rId21" Type="http://schemas.openxmlformats.org/officeDocument/2006/relationships/image" Target="../media/image81.png"/><Relationship Id="rId7" Type="http://schemas.openxmlformats.org/officeDocument/2006/relationships/image" Target="../media/image79.png"/><Relationship Id="rId12" Type="http://schemas.openxmlformats.org/officeDocument/2006/relationships/image" Target="../media/image66.svg"/><Relationship Id="rId17" Type="http://schemas.openxmlformats.org/officeDocument/2006/relationships/image" Target="../media/image90.png"/><Relationship Id="rId2" Type="http://schemas.openxmlformats.org/officeDocument/2006/relationships/notesSlide" Target="../notesSlides/notesSlide27.xml"/><Relationship Id="rId16" Type="http://schemas.openxmlformats.org/officeDocument/2006/relationships/image" Target="../media/image36.svg"/><Relationship Id="rId20" Type="http://schemas.openxmlformats.org/officeDocument/2006/relationships/image" Target="../media/image38.svg"/><Relationship Id="rId1" Type="http://schemas.openxmlformats.org/officeDocument/2006/relationships/slideLayout" Target="../slideLayouts/slideLayout29.xml"/><Relationship Id="rId6" Type="http://schemas.openxmlformats.org/officeDocument/2006/relationships/image" Target="../media/image89.svg"/><Relationship Id="rId11" Type="http://schemas.openxmlformats.org/officeDocument/2006/relationships/image" Target="../media/image65.png"/><Relationship Id="rId24" Type="http://schemas.openxmlformats.org/officeDocument/2006/relationships/image" Target="../media/image83.svg"/><Relationship Id="rId5" Type="http://schemas.openxmlformats.org/officeDocument/2006/relationships/image" Target="../media/image88.png"/><Relationship Id="rId15" Type="http://schemas.openxmlformats.org/officeDocument/2006/relationships/image" Target="../media/image35.png"/><Relationship Id="rId23" Type="http://schemas.openxmlformats.org/officeDocument/2006/relationships/image" Target="../media/image82.png"/><Relationship Id="rId10" Type="http://schemas.openxmlformats.org/officeDocument/2006/relationships/image" Target="../media/image85.svg"/><Relationship Id="rId19" Type="http://schemas.openxmlformats.org/officeDocument/2006/relationships/image" Target="../media/image37.png"/><Relationship Id="rId4" Type="http://schemas.openxmlformats.org/officeDocument/2006/relationships/image" Target="../media/image87.svg"/><Relationship Id="rId9" Type="http://schemas.openxmlformats.org/officeDocument/2006/relationships/image" Target="../media/image84.png"/><Relationship Id="rId14" Type="http://schemas.openxmlformats.org/officeDocument/2006/relationships/image" Target="../media/image78.svg"/><Relationship Id="rId22" Type="http://schemas.microsoft.com/office/2007/relationships/hdphoto" Target="../media/hdphoto30.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29.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97.sv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8.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29.sv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8.xml"/><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29.svg"/></Relationships>
</file>

<file path=ppt/slides/_rels/slide35.xml.rels><?xml version="1.0" encoding="UTF-8" standalone="yes"?>
<Relationships xmlns="http://schemas.openxmlformats.org/package/2006/relationships"><Relationship Id="rId3" Type="http://schemas.openxmlformats.org/officeDocument/2006/relationships/image" Target="../media/image102.jpeg"/><Relationship Id="rId7" Type="http://schemas.openxmlformats.org/officeDocument/2006/relationships/image" Target="../media/image106.sv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svg"/><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111.svg"/></Relationships>
</file>

<file path=ppt/slides/_rels/slide56.xml.rels><?xml version="1.0" encoding="UTF-8" standalone="yes"?>
<Relationships xmlns="http://schemas.openxmlformats.org/package/2006/relationships"><Relationship Id="rId3" Type="http://schemas.openxmlformats.org/officeDocument/2006/relationships/hyperlink" Target="https://icon-icons.com/pack/Health-Care-and-First-Responders/2292" TargetMode="External"/><Relationship Id="rId2" Type="http://schemas.openxmlformats.org/officeDocument/2006/relationships/notesSlide" Target="../notesSlides/notesSlide52.xml"/><Relationship Id="rId1" Type="http://schemas.openxmlformats.org/officeDocument/2006/relationships/slideLayout" Target="../slideLayouts/slideLayout36.xml"/><Relationship Id="rId4" Type="http://schemas.openxmlformats.org/officeDocument/2006/relationships/hyperlink" Target="https://creativecommons.org/licenses/by/4.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84E3-C1C5-1043-B70E-0C05E989F2B1}"/>
              </a:ext>
            </a:extLst>
          </p:cNvPr>
          <p:cNvSpPr>
            <a:spLocks noGrp="1"/>
          </p:cNvSpPr>
          <p:nvPr>
            <p:ph type="title"/>
          </p:nvPr>
        </p:nvSpPr>
        <p:spPr>
          <a:xfrm>
            <a:off x="457201" y="1636218"/>
            <a:ext cx="6380204" cy="2366564"/>
          </a:xfrm>
        </p:spPr>
        <p:txBody>
          <a:bodyPr>
            <a:normAutofit fontScale="90000"/>
          </a:bodyPr>
          <a:lstStyle/>
          <a:p>
            <a:r>
              <a:rPr lang="en-US" dirty="0"/>
              <a:t>Navigating the </a:t>
            </a:r>
            <a:br>
              <a:rPr lang="en-US" dirty="0"/>
            </a:br>
            <a:r>
              <a:rPr lang="en-US" dirty="0"/>
              <a:t>Health Information Systems (HIS) </a:t>
            </a:r>
            <a:br>
              <a:rPr lang="en-US" dirty="0"/>
            </a:br>
            <a:r>
              <a:rPr lang="en-US" dirty="0"/>
              <a:t>Landscape</a:t>
            </a:r>
          </a:p>
        </p:txBody>
      </p:sp>
      <p:sp>
        <p:nvSpPr>
          <p:cNvPr id="3" name="Content Placeholder 2">
            <a:extLst>
              <a:ext uri="{FF2B5EF4-FFF2-40B4-BE49-F238E27FC236}">
                <a16:creationId xmlns:a16="http://schemas.microsoft.com/office/drawing/2014/main" id="{B429C34E-D9F5-BF46-BF51-EEE0A1A3D8F3}"/>
              </a:ext>
            </a:extLst>
          </p:cNvPr>
          <p:cNvSpPr>
            <a:spLocks noGrp="1"/>
          </p:cNvSpPr>
          <p:nvPr>
            <p:ph sz="quarter" idx="10"/>
          </p:nvPr>
        </p:nvSpPr>
        <p:spPr>
          <a:xfrm>
            <a:off x="457200" y="4374058"/>
            <a:ext cx="6380205" cy="847725"/>
          </a:xfrm>
        </p:spPr>
        <p:txBody>
          <a:bodyPr>
            <a:normAutofit/>
          </a:bodyPr>
          <a:lstStyle/>
          <a:p>
            <a:r>
              <a:rPr lang="en-US" dirty="0"/>
              <a:t>Understanding which solutions meet </a:t>
            </a:r>
            <a:br>
              <a:rPr lang="en-US" dirty="0"/>
            </a:br>
            <a:r>
              <a:rPr lang="en-US" dirty="0"/>
              <a:t>your information needs</a:t>
            </a:r>
          </a:p>
        </p:txBody>
      </p:sp>
      <p:sp>
        <p:nvSpPr>
          <p:cNvPr id="4" name="Text Placeholder 3">
            <a:extLst>
              <a:ext uri="{FF2B5EF4-FFF2-40B4-BE49-F238E27FC236}">
                <a16:creationId xmlns:a16="http://schemas.microsoft.com/office/drawing/2014/main" id="{428410A1-0A29-D049-8F4A-6BDF47DA9D0D}"/>
              </a:ext>
            </a:extLst>
          </p:cNvPr>
          <p:cNvSpPr>
            <a:spLocks noGrp="1"/>
          </p:cNvSpPr>
          <p:nvPr>
            <p:ph type="body" sz="quarter" idx="11"/>
          </p:nvPr>
        </p:nvSpPr>
        <p:spPr/>
        <p:txBody>
          <a:bodyPr/>
          <a:lstStyle/>
          <a:p>
            <a:r>
              <a:rPr lang="en-US" dirty="0"/>
              <a:t>March 2022</a:t>
            </a:r>
          </a:p>
        </p:txBody>
      </p:sp>
      <p:pic>
        <p:nvPicPr>
          <p:cNvPr id="8" name="Picture Placeholder 9">
            <a:extLst>
              <a:ext uri="{FF2B5EF4-FFF2-40B4-BE49-F238E27FC236}">
                <a16:creationId xmlns:a16="http://schemas.microsoft.com/office/drawing/2014/main" id="{F7E74852-7779-4B57-8D77-F6D09A77CD8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998686" y="0"/>
            <a:ext cx="5193314" cy="5121276"/>
          </a:xfrm>
          <a:prstGeom prst="rect">
            <a:avLst/>
          </a:prstGeom>
        </p:spPr>
      </p:pic>
      <p:pic>
        <p:nvPicPr>
          <p:cNvPr id="7" name="Picture 6">
            <a:extLst>
              <a:ext uri="{FF2B5EF4-FFF2-40B4-BE49-F238E27FC236}">
                <a16:creationId xmlns:a16="http://schemas.microsoft.com/office/drawing/2014/main" id="{8298A5B2-C9FD-4BAF-A178-66E3BEA6F2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1" y="498277"/>
            <a:ext cx="4120295" cy="462955"/>
          </a:xfrm>
          <a:prstGeom prst="rect">
            <a:avLst/>
          </a:prstGeom>
        </p:spPr>
      </p:pic>
    </p:spTree>
    <p:extLst>
      <p:ext uri="{BB962C8B-B14F-4D97-AF65-F5344CB8AC3E}">
        <p14:creationId xmlns:p14="http://schemas.microsoft.com/office/powerpoint/2010/main" val="111702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Two key dimensions to consider</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r>
              <a:rPr lang="en-US" sz="3600" dirty="0"/>
              <a:t>Whether a system is based on </a:t>
            </a:r>
            <a:r>
              <a:rPr lang="en-US" sz="3600" b="1" dirty="0"/>
              <a:t>aggregate reporting </a:t>
            </a:r>
            <a:r>
              <a:rPr lang="en-US" sz="3600" dirty="0"/>
              <a:t>or </a:t>
            </a:r>
            <a:r>
              <a:rPr lang="en-US" sz="3600" b="1" dirty="0"/>
              <a:t>individual / personal data</a:t>
            </a:r>
            <a:r>
              <a:rPr lang="en-US" sz="3600" dirty="0"/>
              <a:t>.</a:t>
            </a:r>
          </a:p>
          <a:p>
            <a:endParaRPr lang="en-US" sz="1800" dirty="0"/>
          </a:p>
          <a:p>
            <a:r>
              <a:rPr lang="en-US" sz="3600" dirty="0"/>
              <a:t>Whether it is more a </a:t>
            </a:r>
            <a:r>
              <a:rPr lang="en-US" sz="3600" b="1" dirty="0"/>
              <a:t>strategic system </a:t>
            </a:r>
            <a:r>
              <a:rPr lang="en-US" sz="3600" dirty="0"/>
              <a:t>or more a </a:t>
            </a:r>
            <a:r>
              <a:rPr lang="en-US" sz="3600" b="1" dirty="0"/>
              <a:t>frontline system</a:t>
            </a:r>
            <a:r>
              <a:rPr lang="en-US" sz="3600" dirty="0"/>
              <a:t>.</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414421"/>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10</a:t>
            </a:fld>
            <a:endParaRPr lang="en-GB" dirty="0"/>
          </a:p>
        </p:txBody>
      </p:sp>
    </p:spTree>
    <p:extLst>
      <p:ext uri="{BB962C8B-B14F-4D97-AF65-F5344CB8AC3E}">
        <p14:creationId xmlns:p14="http://schemas.microsoft.com/office/powerpoint/2010/main" val="27642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1000" fill="hold"/>
                                        <p:tgtEl>
                                          <p:spTgt spid="7">
                                            <p:txEl>
                                              <p:pRg st="2" end="2"/>
                                            </p:txEl>
                                          </p:spTgt>
                                        </p:tgtEl>
                                        <p:attrNameLst>
                                          <p:attrName>style.color</p:attrName>
                                        </p:attrNameLst>
                                      </p:cBhvr>
                                      <p:to>
                                        <a:srgbClr val="C0C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DAD1E00-CE59-9442-84FC-1A75793CA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6670" y="2660777"/>
            <a:ext cx="2037849" cy="2236949"/>
          </a:xfrm>
          <a:prstGeom prst="rect">
            <a:avLst/>
          </a:prstGeom>
        </p:spPr>
      </p:pic>
      <p:pic>
        <p:nvPicPr>
          <p:cNvPr id="26" name="Picture 25">
            <a:extLst>
              <a:ext uri="{FF2B5EF4-FFF2-40B4-BE49-F238E27FC236}">
                <a16:creationId xmlns:a16="http://schemas.microsoft.com/office/drawing/2014/main" id="{07E8CA2D-22BD-2D44-B8A0-8D6E4FF8BF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9070" y="2813177"/>
            <a:ext cx="2037849" cy="2236949"/>
          </a:xfrm>
          <a:prstGeom prst="rect">
            <a:avLst/>
          </a:prstGeom>
        </p:spPr>
      </p:pic>
      <p:pic>
        <p:nvPicPr>
          <p:cNvPr id="27" name="Picture 26">
            <a:extLst>
              <a:ext uri="{FF2B5EF4-FFF2-40B4-BE49-F238E27FC236}">
                <a16:creationId xmlns:a16="http://schemas.microsoft.com/office/drawing/2014/main" id="{AAE6D668-203A-434A-9636-56E594D79B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1470" y="2965577"/>
            <a:ext cx="2037849" cy="2236949"/>
          </a:xfrm>
          <a:prstGeom prst="rect">
            <a:avLst/>
          </a:prstGeom>
        </p:spPr>
      </p:pic>
      <p:pic>
        <p:nvPicPr>
          <p:cNvPr id="28" name="Picture 27">
            <a:extLst>
              <a:ext uri="{FF2B5EF4-FFF2-40B4-BE49-F238E27FC236}">
                <a16:creationId xmlns:a16="http://schemas.microsoft.com/office/drawing/2014/main" id="{0BB61BA6-E203-854E-9689-E5696A31AE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83870" y="3117977"/>
            <a:ext cx="2037849" cy="2236949"/>
          </a:xfrm>
          <a:prstGeom prst="rect">
            <a:avLst/>
          </a:prstGeom>
        </p:spPr>
      </p:pic>
      <p:pic>
        <p:nvPicPr>
          <p:cNvPr id="29" name="Picture 28">
            <a:extLst>
              <a:ext uri="{FF2B5EF4-FFF2-40B4-BE49-F238E27FC236}">
                <a16:creationId xmlns:a16="http://schemas.microsoft.com/office/drawing/2014/main" id="{E0BE68DD-147A-2C4E-8C8D-44178556C9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6270" y="3270377"/>
            <a:ext cx="2037849" cy="2236949"/>
          </a:xfrm>
          <a:prstGeom prst="rect">
            <a:avLst/>
          </a:prstGeom>
        </p:spPr>
      </p:pic>
      <p:pic>
        <p:nvPicPr>
          <p:cNvPr id="30" name="Picture 29">
            <a:extLst>
              <a:ext uri="{FF2B5EF4-FFF2-40B4-BE49-F238E27FC236}">
                <a16:creationId xmlns:a16="http://schemas.microsoft.com/office/drawing/2014/main" id="{64A42116-E942-B44E-B5D9-C0DA2FF7DD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8670" y="3422777"/>
            <a:ext cx="2037849" cy="2236949"/>
          </a:xfrm>
          <a:prstGeom prst="rect">
            <a:avLst/>
          </a:prstGeom>
        </p:spPr>
      </p:pic>
      <p:pic>
        <p:nvPicPr>
          <p:cNvPr id="31" name="Picture 30">
            <a:extLst>
              <a:ext uri="{FF2B5EF4-FFF2-40B4-BE49-F238E27FC236}">
                <a16:creationId xmlns:a16="http://schemas.microsoft.com/office/drawing/2014/main" id="{88350393-34D5-5943-9F14-BA9C5418F9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1070" y="3575177"/>
            <a:ext cx="2037849" cy="2236949"/>
          </a:xfrm>
          <a:prstGeom prst="rect">
            <a:avLst/>
          </a:prstGeom>
        </p:spPr>
      </p:pic>
      <p:pic>
        <p:nvPicPr>
          <p:cNvPr id="32" name="Picture 31">
            <a:extLst>
              <a:ext uri="{FF2B5EF4-FFF2-40B4-BE49-F238E27FC236}">
                <a16:creationId xmlns:a16="http://schemas.microsoft.com/office/drawing/2014/main" id="{D8D41A16-1C76-7242-B280-13181774D7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3470" y="3727577"/>
            <a:ext cx="2037849" cy="2236949"/>
          </a:xfrm>
          <a:prstGeom prst="rect">
            <a:avLst/>
          </a:prstGeom>
        </p:spPr>
      </p:pic>
      <p:pic>
        <p:nvPicPr>
          <p:cNvPr id="33" name="Picture 32">
            <a:extLst>
              <a:ext uri="{FF2B5EF4-FFF2-40B4-BE49-F238E27FC236}">
                <a16:creationId xmlns:a16="http://schemas.microsoft.com/office/drawing/2014/main" id="{A188BF08-8A33-EA40-9D21-49F7582F7E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45870" y="3879977"/>
            <a:ext cx="2037849" cy="2236949"/>
          </a:xfrm>
          <a:prstGeom prst="rect">
            <a:avLst/>
          </a:prstGeom>
        </p:spPr>
      </p:pic>
      <p:pic>
        <p:nvPicPr>
          <p:cNvPr id="34" name="Picture 33">
            <a:extLst>
              <a:ext uri="{FF2B5EF4-FFF2-40B4-BE49-F238E27FC236}">
                <a16:creationId xmlns:a16="http://schemas.microsoft.com/office/drawing/2014/main" id="{FE9BF5CB-4B80-EE4D-8E47-F99DD39AB3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8270" y="4032377"/>
            <a:ext cx="2037849" cy="2236949"/>
          </a:xfrm>
          <a:prstGeom prst="rect">
            <a:avLst/>
          </a:prstGeom>
        </p:spPr>
      </p:pic>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p:txBody>
          <a:bodyPr>
            <a:normAutofit/>
          </a:bodyPr>
          <a:lstStyle/>
          <a:p>
            <a:r>
              <a:rPr lang="en-US" sz="4400" dirty="0"/>
              <a:t>Aggregate vs Personal data</a:t>
            </a:r>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11</a:t>
            </a:fld>
            <a:endParaRPr lang="en-GB" dirty="0"/>
          </a:p>
        </p:txBody>
      </p:sp>
      <p:pic>
        <p:nvPicPr>
          <p:cNvPr id="11" name="Picture 10">
            <a:extLst>
              <a:ext uri="{FF2B5EF4-FFF2-40B4-BE49-F238E27FC236}">
                <a16:creationId xmlns:a16="http://schemas.microsoft.com/office/drawing/2014/main" id="{74BEB164-A2C9-D94A-867F-51F104759EA7}"/>
              </a:ext>
            </a:extLst>
          </p:cNvPr>
          <p:cNvPicPr>
            <a:picLocks noChangeAspect="1"/>
          </p:cNvPicPr>
          <p:nvPr/>
        </p:nvPicPr>
        <p:blipFill>
          <a:blip r:embed="rId4"/>
          <a:stretch>
            <a:fillRect/>
          </a:stretch>
        </p:blipFill>
        <p:spPr>
          <a:xfrm>
            <a:off x="3604735" y="3136406"/>
            <a:ext cx="6900754" cy="1285692"/>
          </a:xfrm>
          <a:prstGeom prst="rect">
            <a:avLst/>
          </a:prstGeom>
        </p:spPr>
      </p:pic>
      <p:pic>
        <p:nvPicPr>
          <p:cNvPr id="12" name="Picture 11">
            <a:extLst>
              <a:ext uri="{FF2B5EF4-FFF2-40B4-BE49-F238E27FC236}">
                <a16:creationId xmlns:a16="http://schemas.microsoft.com/office/drawing/2014/main" id="{0E9FC68E-9335-D24B-8B79-688DD6C24A20}"/>
              </a:ext>
            </a:extLst>
          </p:cNvPr>
          <p:cNvPicPr>
            <a:picLocks noChangeAspect="1"/>
          </p:cNvPicPr>
          <p:nvPr/>
        </p:nvPicPr>
        <p:blipFill>
          <a:blip r:embed="rId5"/>
          <a:stretch>
            <a:fillRect/>
          </a:stretch>
        </p:blipFill>
        <p:spPr>
          <a:xfrm>
            <a:off x="6603026" y="1632051"/>
            <a:ext cx="3826214" cy="4200039"/>
          </a:xfrm>
          <a:prstGeom prst="rect">
            <a:avLst/>
          </a:prstGeom>
        </p:spPr>
      </p:pic>
      <p:pic>
        <p:nvPicPr>
          <p:cNvPr id="13" name="Picture 12">
            <a:extLst>
              <a:ext uri="{FF2B5EF4-FFF2-40B4-BE49-F238E27FC236}">
                <a16:creationId xmlns:a16="http://schemas.microsoft.com/office/drawing/2014/main" id="{DA0AB6F2-2125-6644-80FD-2EC8527C2C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4856" y="1554575"/>
            <a:ext cx="4453033" cy="829653"/>
          </a:xfrm>
          <a:prstGeom prst="rect">
            <a:avLst/>
          </a:prstGeom>
        </p:spPr>
      </p:pic>
      <p:pic>
        <p:nvPicPr>
          <p:cNvPr id="14" name="Picture 13">
            <a:extLst>
              <a:ext uri="{FF2B5EF4-FFF2-40B4-BE49-F238E27FC236}">
                <a16:creationId xmlns:a16="http://schemas.microsoft.com/office/drawing/2014/main" id="{3332991C-FE8E-CE42-ADF5-15FD6FF7C5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4856" y="2660777"/>
            <a:ext cx="2037849" cy="2236949"/>
          </a:xfrm>
          <a:prstGeom prst="rect">
            <a:avLst/>
          </a:prstGeom>
        </p:spPr>
      </p:pic>
      <p:pic>
        <p:nvPicPr>
          <p:cNvPr id="15" name="Picture 14">
            <a:extLst>
              <a:ext uri="{FF2B5EF4-FFF2-40B4-BE49-F238E27FC236}">
                <a16:creationId xmlns:a16="http://schemas.microsoft.com/office/drawing/2014/main" id="{C56BCD27-5341-B243-8AE4-09C84781C8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256" y="2813177"/>
            <a:ext cx="2037849" cy="2236949"/>
          </a:xfrm>
          <a:prstGeom prst="rect">
            <a:avLst/>
          </a:prstGeom>
        </p:spPr>
      </p:pic>
      <p:pic>
        <p:nvPicPr>
          <p:cNvPr id="16" name="Picture 15">
            <a:extLst>
              <a:ext uri="{FF2B5EF4-FFF2-40B4-BE49-F238E27FC236}">
                <a16:creationId xmlns:a16="http://schemas.microsoft.com/office/drawing/2014/main" id="{D6CA5A01-BA96-2842-BAA5-91855140C2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9656" y="2965577"/>
            <a:ext cx="2037849" cy="2236949"/>
          </a:xfrm>
          <a:prstGeom prst="rect">
            <a:avLst/>
          </a:prstGeom>
        </p:spPr>
      </p:pic>
      <p:pic>
        <p:nvPicPr>
          <p:cNvPr id="17" name="Picture 16">
            <a:extLst>
              <a:ext uri="{FF2B5EF4-FFF2-40B4-BE49-F238E27FC236}">
                <a16:creationId xmlns:a16="http://schemas.microsoft.com/office/drawing/2014/main" id="{D4B4EA47-1988-824F-B9F4-071CAB5FC7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2056" y="3117977"/>
            <a:ext cx="2037849" cy="2236949"/>
          </a:xfrm>
          <a:prstGeom prst="rect">
            <a:avLst/>
          </a:prstGeom>
        </p:spPr>
      </p:pic>
      <p:pic>
        <p:nvPicPr>
          <p:cNvPr id="18" name="Picture 17">
            <a:extLst>
              <a:ext uri="{FF2B5EF4-FFF2-40B4-BE49-F238E27FC236}">
                <a16:creationId xmlns:a16="http://schemas.microsoft.com/office/drawing/2014/main" id="{692F1810-104A-5B4D-B37C-26288D19B5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456" y="3270377"/>
            <a:ext cx="2037849" cy="2236949"/>
          </a:xfrm>
          <a:prstGeom prst="rect">
            <a:avLst/>
          </a:prstGeom>
        </p:spPr>
      </p:pic>
      <p:pic>
        <p:nvPicPr>
          <p:cNvPr id="19" name="Picture 18">
            <a:extLst>
              <a:ext uri="{FF2B5EF4-FFF2-40B4-BE49-F238E27FC236}">
                <a16:creationId xmlns:a16="http://schemas.microsoft.com/office/drawing/2014/main" id="{EB829582-7D5B-7949-A684-D6C6B3FA7D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6856" y="3422777"/>
            <a:ext cx="2037849" cy="2236949"/>
          </a:xfrm>
          <a:prstGeom prst="rect">
            <a:avLst/>
          </a:prstGeom>
        </p:spPr>
      </p:pic>
      <p:pic>
        <p:nvPicPr>
          <p:cNvPr id="20" name="Picture 19">
            <a:extLst>
              <a:ext uri="{FF2B5EF4-FFF2-40B4-BE49-F238E27FC236}">
                <a16:creationId xmlns:a16="http://schemas.microsoft.com/office/drawing/2014/main" id="{7D20FEFB-4200-3441-9AD9-1F68A6064D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9256" y="3575177"/>
            <a:ext cx="2037849" cy="2236949"/>
          </a:xfrm>
          <a:prstGeom prst="rect">
            <a:avLst/>
          </a:prstGeom>
        </p:spPr>
      </p:pic>
      <p:pic>
        <p:nvPicPr>
          <p:cNvPr id="21" name="Picture 20">
            <a:extLst>
              <a:ext uri="{FF2B5EF4-FFF2-40B4-BE49-F238E27FC236}">
                <a16:creationId xmlns:a16="http://schemas.microsoft.com/office/drawing/2014/main" id="{D1FB4DA6-E676-514C-8803-78D3A69F90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1656" y="3727577"/>
            <a:ext cx="2037849" cy="2236949"/>
          </a:xfrm>
          <a:prstGeom prst="rect">
            <a:avLst/>
          </a:prstGeom>
        </p:spPr>
      </p:pic>
      <p:pic>
        <p:nvPicPr>
          <p:cNvPr id="22" name="Picture 21">
            <a:extLst>
              <a:ext uri="{FF2B5EF4-FFF2-40B4-BE49-F238E27FC236}">
                <a16:creationId xmlns:a16="http://schemas.microsoft.com/office/drawing/2014/main" id="{2196E9B0-B2AD-9044-A7EB-DF7BE2E4E4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4056" y="3879977"/>
            <a:ext cx="2037849" cy="2236949"/>
          </a:xfrm>
          <a:prstGeom prst="rect">
            <a:avLst/>
          </a:prstGeom>
        </p:spPr>
      </p:pic>
      <p:pic>
        <p:nvPicPr>
          <p:cNvPr id="23" name="Picture 22">
            <a:extLst>
              <a:ext uri="{FF2B5EF4-FFF2-40B4-BE49-F238E27FC236}">
                <a16:creationId xmlns:a16="http://schemas.microsoft.com/office/drawing/2014/main" id="{6C13BB87-1A4F-6543-B115-95E73D2A52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6456" y="4032377"/>
            <a:ext cx="2037849" cy="2236949"/>
          </a:xfrm>
          <a:prstGeom prst="rect">
            <a:avLst/>
          </a:prstGeom>
        </p:spPr>
      </p:pic>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406399" y="1637908"/>
            <a:ext cx="5798457" cy="4479018"/>
          </a:xfrm>
          <a:prstGeom prst="rect">
            <a:avLst/>
          </a:prstGeom>
          <a:noFill/>
        </p:spPr>
        <p:txBody>
          <a:bodyPr vert="horz" lIns="0" tIns="0" rIns="0" bIns="0" numCol="2"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b="1" dirty="0">
                <a:solidFill>
                  <a:srgbClr val="00B050"/>
                </a:solidFill>
                <a:latin typeface="Poppins" pitchFamily="2" charset="77"/>
                <a:cs typeface="Poppins" pitchFamily="2" charset="77"/>
              </a:rPr>
              <a:t>Aggregate / anonymized reporting</a:t>
            </a:r>
            <a:endParaRPr kumimoji="0" lang="en-GB" sz="1800" b="1" i="0" u="none" strike="noStrike" kern="1200" cap="none" spc="0" normalizeH="0" baseline="0" noProof="0" dirty="0">
              <a:ln>
                <a:noFill/>
              </a:ln>
              <a:solidFill>
                <a:srgbClr val="00B050"/>
              </a:solidFill>
              <a:effectLst/>
              <a:uLnTx/>
              <a:uFillTx/>
              <a:latin typeface="Poppins" pitchFamily="2" charset="77"/>
              <a:cs typeface="Poppins" pitchFamily="2" charset="77"/>
            </a:endParaRPr>
          </a:p>
          <a:p>
            <a:pPr marL="144000" marR="0" lvl="2" indent="-144000" algn="l" defTabSz="914400" rtl="0" eaLnBrk="1" fontAlgn="auto" latinLnBrk="0" hangingPunct="1">
              <a:lnSpc>
                <a:spcPct val="100000"/>
              </a:lnSpc>
              <a:spcBef>
                <a:spcPts val="0"/>
              </a:spcBef>
              <a:spcAft>
                <a:spcPts val="1417"/>
              </a:spcAft>
              <a:buClr>
                <a:srgbClr val="1FA29C"/>
              </a:buClr>
              <a:buSzPct val="110000"/>
              <a:buFont typeface="Poppins" panose="00000500000000000000" pitchFamily="2" charset="0"/>
              <a:buChar char="•"/>
              <a:tabLst/>
              <a:defRPr/>
            </a:pPr>
            <a:r>
              <a:rPr lang="en-GB" sz="1800" b="1" dirty="0">
                <a:solidFill>
                  <a:sysClr val="windowText" lastClr="000000">
                    <a:lumMod val="75000"/>
                    <a:lumOff val="25000"/>
                  </a:sysClr>
                </a:solidFill>
                <a:latin typeface="Verdana"/>
              </a:rPr>
              <a:t>Total numbers</a:t>
            </a:r>
            <a:r>
              <a:rPr lang="en-GB" sz="1800" dirty="0">
                <a:solidFill>
                  <a:sysClr val="windowText" lastClr="000000">
                    <a:lumMod val="75000"/>
                    <a:lumOff val="25000"/>
                  </a:sysClr>
                </a:solidFill>
                <a:latin typeface="Verdana"/>
              </a:rPr>
              <a:t>, for example 20 malaria cases, 10 face masks.</a:t>
            </a:r>
          </a:p>
          <a:p>
            <a:pPr marL="144000" marR="0" lvl="2" indent="-144000" algn="l" defTabSz="914400" rtl="0" eaLnBrk="1" fontAlgn="auto" latinLnBrk="0" hangingPunct="1">
              <a:lnSpc>
                <a:spcPct val="100000"/>
              </a:lnSpc>
              <a:spcBef>
                <a:spcPts val="0"/>
              </a:spcBef>
              <a:spcAft>
                <a:spcPts val="1417"/>
              </a:spcAft>
              <a:buClr>
                <a:srgbClr val="1FA29C"/>
              </a:buClr>
              <a:buSzPct val="110000"/>
              <a:buFont typeface="Poppins" panose="00000500000000000000" pitchFamily="2" charset="0"/>
              <a:buChar char="•"/>
              <a:tabLst/>
              <a:defRPr/>
            </a:pPr>
            <a:r>
              <a:rPr lang="en-GB" sz="1800" dirty="0">
                <a:solidFill>
                  <a:sysClr val="windowText" lastClr="000000">
                    <a:lumMod val="75000"/>
                    <a:lumOff val="25000"/>
                  </a:sysClr>
                </a:solidFill>
                <a:latin typeface="Verdana"/>
              </a:rPr>
              <a:t>Often disaggregated (split) into categories, (for example, different ages), but still just total numbers.</a:t>
            </a:r>
          </a:p>
          <a:p>
            <a:pPr marL="144000" marR="0" lvl="2" indent="-144000" algn="l" defTabSz="914400" rtl="0" eaLnBrk="1" fontAlgn="auto" latinLnBrk="0" hangingPunct="1">
              <a:lnSpc>
                <a:spcPct val="100000"/>
              </a:lnSpc>
              <a:spcBef>
                <a:spcPts val="0"/>
              </a:spcBef>
              <a:spcAft>
                <a:spcPts val="1417"/>
              </a:spcAft>
              <a:buClr>
                <a:srgbClr val="1FA29C"/>
              </a:buClr>
              <a:buSzPct val="110000"/>
              <a:buFont typeface="Poppins" panose="00000500000000000000" pitchFamily="2" charset="0"/>
              <a:buChar char="•"/>
              <a:tabLst/>
              <a:defRPr/>
            </a:pPr>
            <a:r>
              <a:rPr lang="en-GB" sz="1800" dirty="0">
                <a:solidFill>
                  <a:sysClr val="windowText" lastClr="000000">
                    <a:lumMod val="75000"/>
                    <a:lumOff val="25000"/>
                  </a:sysClr>
                </a:solidFill>
                <a:latin typeface="Verdana"/>
              </a:rPr>
              <a:t>Limited ability to drill-down into the data.</a:t>
            </a:r>
          </a:p>
          <a:p>
            <a:pPr marL="144000" marR="0" lvl="2" indent="-144000" algn="l" defTabSz="914400" rtl="0" eaLnBrk="1" fontAlgn="auto" latinLnBrk="0" hangingPunct="1">
              <a:lnSpc>
                <a:spcPct val="100000"/>
              </a:lnSpc>
              <a:spcBef>
                <a:spcPts val="0"/>
              </a:spcBef>
              <a:spcAft>
                <a:spcPts val="1417"/>
              </a:spcAft>
              <a:buClr>
                <a:srgbClr val="1FA29C"/>
              </a:buClr>
              <a:buSzPct val="110000"/>
              <a:buFont typeface="Poppins" panose="00000500000000000000" pitchFamily="2" charset="0"/>
              <a:buChar char="•"/>
              <a:tabLst/>
              <a:defRPr/>
            </a:pPr>
            <a:r>
              <a:rPr lang="en-GB" sz="1800" b="1" dirty="0">
                <a:solidFill>
                  <a:sysClr val="windowText" lastClr="000000">
                    <a:lumMod val="75000"/>
                    <a:lumOff val="25000"/>
                  </a:sysClr>
                </a:solidFill>
                <a:latin typeface="Verdana"/>
              </a:rPr>
              <a:t>Small volumes </a:t>
            </a:r>
            <a:br>
              <a:rPr lang="en-GB" sz="1800" b="1" dirty="0">
                <a:solidFill>
                  <a:sysClr val="windowText" lastClr="000000">
                    <a:lumMod val="75000"/>
                    <a:lumOff val="25000"/>
                  </a:sysClr>
                </a:solidFill>
                <a:latin typeface="Verdana"/>
              </a:rPr>
            </a:br>
            <a:r>
              <a:rPr lang="en-GB" sz="1800" b="1" dirty="0">
                <a:solidFill>
                  <a:sysClr val="windowText" lastClr="000000">
                    <a:lumMod val="75000"/>
                    <a:lumOff val="25000"/>
                  </a:sysClr>
                </a:solidFill>
                <a:latin typeface="Verdana"/>
              </a:rPr>
              <a:t>of data reported </a:t>
            </a:r>
            <a:br>
              <a:rPr lang="en-GB" sz="1800" b="1" dirty="0">
                <a:solidFill>
                  <a:sysClr val="windowText" lastClr="000000">
                    <a:lumMod val="75000"/>
                    <a:lumOff val="25000"/>
                  </a:sysClr>
                </a:solidFill>
                <a:latin typeface="Verdana"/>
              </a:rPr>
            </a:br>
            <a:r>
              <a:rPr lang="en-GB" sz="1800" b="1" dirty="0">
                <a:solidFill>
                  <a:sysClr val="windowText" lastClr="000000">
                    <a:lumMod val="75000"/>
                    <a:lumOff val="25000"/>
                  </a:sysClr>
                </a:solidFill>
                <a:latin typeface="Verdana"/>
              </a:rPr>
              <a:t>or captured electronically.</a:t>
            </a:r>
            <a:endParaRPr kumimoji="0" lang="en-GB" sz="1800" b="1" i="0" u="none" strike="noStrike" kern="1200" cap="none" spc="0" normalizeH="0" baseline="0" noProof="0" dirty="0">
              <a:ln>
                <a:noFill/>
              </a:ln>
              <a:solidFill>
                <a:sysClr val="windowText" lastClr="000000">
                  <a:lumMod val="75000"/>
                  <a:lumOff val="25000"/>
                </a:sysClr>
              </a:solidFill>
              <a:effectLst/>
              <a:uLnTx/>
              <a:uFillTx/>
              <a:latin typeface="Verdana"/>
            </a:endParaRPr>
          </a:p>
          <a:p>
            <a:pPr marL="0" lvl="2" indent="0">
              <a:buClr>
                <a:srgbClr val="1FA29C"/>
              </a:buClr>
              <a:buNone/>
              <a:defRPr/>
            </a:pPr>
            <a:r>
              <a:rPr lang="en-US" sz="1800" b="1" dirty="0">
                <a:solidFill>
                  <a:srgbClr val="FF0000"/>
                </a:solidFill>
                <a:latin typeface="Poppins" pitchFamily="2" charset="77"/>
                <a:cs typeface="Poppins" pitchFamily="2" charset="77"/>
              </a:rPr>
              <a:t>Individual / personal data</a:t>
            </a:r>
            <a:endParaRPr lang="en-GB" sz="1800" b="1" dirty="0">
              <a:solidFill>
                <a:srgbClr val="FF0000"/>
              </a:solidFill>
              <a:latin typeface="Poppins" pitchFamily="2" charset="77"/>
              <a:cs typeface="Poppins" pitchFamily="2" charset="77"/>
            </a:endParaRPr>
          </a:p>
          <a:p>
            <a:pPr marL="144000" marR="0" lvl="2" indent="-144000" algn="l" defTabSz="914400" rtl="0" eaLnBrk="1" fontAlgn="auto" latinLnBrk="0" hangingPunct="1">
              <a:lnSpc>
                <a:spcPct val="100000"/>
              </a:lnSpc>
              <a:spcBef>
                <a:spcPts val="0"/>
              </a:spcBef>
              <a:spcAft>
                <a:spcPts val="1417"/>
              </a:spcAft>
              <a:buClr>
                <a:srgbClr val="1FA29C"/>
              </a:buClr>
              <a:buSzPct val="110000"/>
              <a:buFont typeface="Poppins" panose="00000500000000000000" pitchFamily="2" charset="0"/>
              <a:buChar char="•"/>
              <a:tabLst/>
              <a:defRPr/>
            </a:pPr>
            <a:r>
              <a:rPr lang="en-GB" sz="1800" b="1" dirty="0">
                <a:solidFill>
                  <a:sysClr val="windowText" lastClr="000000">
                    <a:lumMod val="75000"/>
                    <a:lumOff val="25000"/>
                  </a:sysClr>
                </a:solidFill>
                <a:latin typeface="Verdana"/>
              </a:rPr>
              <a:t>Each client’s individual personal data </a:t>
            </a:r>
            <a:r>
              <a:rPr lang="en-GB" sz="1800" dirty="0">
                <a:solidFill>
                  <a:sysClr val="windowText" lastClr="000000">
                    <a:lumMod val="75000"/>
                    <a:lumOff val="25000"/>
                  </a:sysClr>
                </a:solidFill>
                <a:latin typeface="Verdana"/>
              </a:rPr>
              <a:t>is reported or captured electronically.</a:t>
            </a:r>
          </a:p>
          <a:p>
            <a:pPr marL="144000" marR="0" lvl="2" indent="-144000" algn="l" defTabSz="914400" rtl="0" eaLnBrk="1" fontAlgn="auto" latinLnBrk="0" hangingPunct="1">
              <a:lnSpc>
                <a:spcPct val="100000"/>
              </a:lnSpc>
              <a:spcBef>
                <a:spcPts val="0"/>
              </a:spcBef>
              <a:spcAft>
                <a:spcPts val="1417"/>
              </a:spcAft>
              <a:buClr>
                <a:srgbClr val="1FA29C"/>
              </a:buClr>
              <a:buSzPct val="110000"/>
              <a:buFont typeface="Poppins" panose="00000500000000000000" pitchFamily="2" charset="0"/>
              <a:buChar char="•"/>
              <a:tabLst/>
              <a:defRPr/>
            </a:pPr>
            <a:r>
              <a:rPr lang="en-GB" sz="1800" dirty="0">
                <a:solidFill>
                  <a:sysClr val="windowText" lastClr="000000">
                    <a:lumMod val="75000"/>
                    <a:lumOff val="25000"/>
                  </a:sysClr>
                </a:solidFill>
                <a:latin typeface="Verdana"/>
              </a:rPr>
              <a:t>(Personal data is </a:t>
            </a:r>
            <a:r>
              <a:rPr lang="en-GB" sz="1800" b="1" i="1" dirty="0">
                <a:solidFill>
                  <a:sysClr val="windowText" lastClr="000000">
                    <a:lumMod val="75000"/>
                    <a:lumOff val="25000"/>
                  </a:sysClr>
                </a:solidFill>
                <a:latin typeface="Verdana"/>
              </a:rPr>
              <a:t>any </a:t>
            </a:r>
            <a:r>
              <a:rPr lang="en-GB" sz="1800" dirty="0">
                <a:solidFill>
                  <a:sysClr val="windowText" lastClr="000000">
                    <a:lumMod val="75000"/>
                    <a:lumOff val="25000"/>
                  </a:sysClr>
                </a:solidFill>
                <a:latin typeface="Verdana"/>
              </a:rPr>
              <a:t>data that can lead to the identification of an individual.)</a:t>
            </a:r>
          </a:p>
          <a:p>
            <a:pPr marL="144000" marR="0" lvl="2" indent="-144000" algn="l" defTabSz="914400" rtl="0" eaLnBrk="1" fontAlgn="auto" latinLnBrk="0" hangingPunct="1">
              <a:lnSpc>
                <a:spcPct val="100000"/>
              </a:lnSpc>
              <a:spcBef>
                <a:spcPts val="0"/>
              </a:spcBef>
              <a:spcAft>
                <a:spcPts val="1417"/>
              </a:spcAft>
              <a:buClr>
                <a:srgbClr val="1FA29C"/>
              </a:buClr>
              <a:buSzPct val="110000"/>
              <a:buFont typeface="Poppins" panose="00000500000000000000" pitchFamily="2" charset="0"/>
              <a:buChar char="•"/>
              <a:tabLst/>
              <a:defRPr/>
            </a:pPr>
            <a:r>
              <a:rPr lang="en-GB" sz="1800" dirty="0">
                <a:solidFill>
                  <a:sysClr val="windowText" lastClr="000000">
                    <a:lumMod val="75000"/>
                    <a:lumOff val="25000"/>
                  </a:sysClr>
                </a:solidFill>
                <a:latin typeface="Verdana"/>
              </a:rPr>
              <a:t>Rich body of data available for analysis.</a:t>
            </a:r>
          </a:p>
          <a:p>
            <a:pPr marL="144000" marR="0" lvl="2" indent="-144000" algn="l" defTabSz="914400" rtl="0" eaLnBrk="1" fontAlgn="auto" latinLnBrk="0" hangingPunct="1">
              <a:lnSpc>
                <a:spcPct val="100000"/>
              </a:lnSpc>
              <a:spcBef>
                <a:spcPts val="0"/>
              </a:spcBef>
              <a:spcAft>
                <a:spcPts val="1417"/>
              </a:spcAft>
              <a:buClr>
                <a:srgbClr val="1FA29C"/>
              </a:buClr>
              <a:buSzPct val="110000"/>
              <a:buFont typeface="Poppins" panose="00000500000000000000" pitchFamily="2" charset="0"/>
              <a:buChar char="•"/>
              <a:tabLst/>
              <a:defRPr/>
            </a:pPr>
            <a:r>
              <a:rPr kumimoji="0" lang="en-GB" sz="1800" b="1" i="0" u="none" strike="noStrike" kern="1200" cap="none" spc="0" normalizeH="0" baseline="0" noProof="0" dirty="0">
                <a:ln>
                  <a:noFill/>
                </a:ln>
                <a:solidFill>
                  <a:sysClr val="windowText" lastClr="000000">
                    <a:lumMod val="75000"/>
                    <a:lumOff val="25000"/>
                  </a:sysClr>
                </a:solidFill>
                <a:effectLst/>
                <a:uLnTx/>
                <a:uFillTx/>
                <a:latin typeface="Verdana"/>
                <a:ea typeface="+mn-ea"/>
                <a:cs typeface="+mn-cs"/>
              </a:rPr>
              <a:t>High volumes </a:t>
            </a:r>
            <a:br>
              <a:rPr kumimoji="0" lang="en-GB" sz="1800" b="1" i="0" u="none" strike="noStrike" kern="1200" cap="none" spc="0" normalizeH="0" baseline="0" noProof="0" dirty="0">
                <a:ln>
                  <a:noFill/>
                </a:ln>
                <a:solidFill>
                  <a:sysClr val="windowText" lastClr="000000">
                    <a:lumMod val="75000"/>
                    <a:lumOff val="25000"/>
                  </a:sysClr>
                </a:solidFill>
                <a:effectLst/>
                <a:uLnTx/>
                <a:uFillTx/>
                <a:latin typeface="Verdana"/>
                <a:ea typeface="+mn-ea"/>
                <a:cs typeface="+mn-cs"/>
              </a:rPr>
            </a:br>
            <a:r>
              <a:rPr kumimoji="0" lang="en-GB" sz="1800" b="1" i="0" u="none" strike="noStrike" kern="1200" cap="none" spc="0" normalizeH="0" baseline="0" noProof="0" dirty="0">
                <a:ln>
                  <a:noFill/>
                </a:ln>
                <a:solidFill>
                  <a:sysClr val="windowText" lastClr="000000">
                    <a:lumMod val="75000"/>
                    <a:lumOff val="25000"/>
                  </a:sysClr>
                </a:solidFill>
                <a:effectLst/>
                <a:uLnTx/>
                <a:uFillTx/>
                <a:latin typeface="Verdana"/>
                <a:ea typeface="+mn-ea"/>
                <a:cs typeface="+mn-cs"/>
              </a:rPr>
              <a:t>of data reported </a:t>
            </a:r>
            <a:br>
              <a:rPr kumimoji="0" lang="en-GB" sz="1800" b="1" i="0" u="none" strike="noStrike" kern="1200" cap="none" spc="0" normalizeH="0" baseline="0" noProof="0" dirty="0">
                <a:ln>
                  <a:noFill/>
                </a:ln>
                <a:solidFill>
                  <a:sysClr val="windowText" lastClr="000000">
                    <a:lumMod val="75000"/>
                    <a:lumOff val="25000"/>
                  </a:sysClr>
                </a:solidFill>
                <a:effectLst/>
                <a:uLnTx/>
                <a:uFillTx/>
                <a:latin typeface="Verdana"/>
                <a:ea typeface="+mn-ea"/>
                <a:cs typeface="+mn-cs"/>
              </a:rPr>
            </a:br>
            <a:r>
              <a:rPr kumimoji="0" lang="en-GB" sz="1800" b="1" i="0" u="none" strike="noStrike" kern="1200" cap="none" spc="0" normalizeH="0" baseline="0" noProof="0" dirty="0">
                <a:ln>
                  <a:noFill/>
                </a:ln>
                <a:solidFill>
                  <a:sysClr val="windowText" lastClr="000000">
                    <a:lumMod val="75000"/>
                    <a:lumOff val="25000"/>
                  </a:sysClr>
                </a:solidFill>
                <a:effectLst/>
                <a:uLnTx/>
                <a:uFillTx/>
                <a:latin typeface="Verdana"/>
                <a:ea typeface="+mn-ea"/>
                <a:cs typeface="+mn-cs"/>
              </a:rPr>
              <a:t>or captured electronically.</a:t>
            </a:r>
          </a:p>
        </p:txBody>
      </p:sp>
    </p:spTree>
    <p:extLst>
      <p:ext uri="{BB962C8B-B14F-4D97-AF65-F5344CB8AC3E}">
        <p14:creationId xmlns:p14="http://schemas.microsoft.com/office/powerpoint/2010/main" val="36824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ssolve">
                                      <p:cBhvr>
                                        <p:cTn id="10" dur="500"/>
                                        <p:tgtEl>
                                          <p:spTgt spid="9">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ssolve">
                                      <p:cBhvr>
                                        <p:cTn id="13" dur="500"/>
                                        <p:tgtEl>
                                          <p:spTgt spid="9">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dissolve">
                                      <p:cBhvr>
                                        <p:cTn id="16" dur="500"/>
                                        <p:tgtEl>
                                          <p:spTgt spid="9">
                                            <p:txEl>
                                              <p:pRg st="3" end="3"/>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dissolve">
                                      <p:cBhvr>
                                        <p:cTn id="29" dur="500"/>
                                        <p:tgtEl>
                                          <p:spTgt spid="9">
                                            <p:txEl>
                                              <p:pRg st="5" end="5"/>
                                            </p:txEl>
                                          </p:spTgt>
                                        </p:tgtEl>
                                      </p:cBhvr>
                                    </p:animEffect>
                                  </p:childTnLst>
                                </p:cTn>
                              </p:par>
                            </p:childTnLst>
                          </p:cTn>
                        </p:par>
                        <p:par>
                          <p:cTn id="30" fill="hold">
                            <p:stCondLst>
                              <p:cond delay="1000"/>
                            </p:stCondLst>
                            <p:childTnLst>
                              <p:par>
                                <p:cTn id="31" presetID="9" presetClass="entr" presetSubtype="0" fill="hold" nodeType="after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dissolve">
                                      <p:cBhvr>
                                        <p:cTn id="33" dur="500"/>
                                        <p:tgtEl>
                                          <p:spTgt spid="9">
                                            <p:txEl>
                                              <p:pRg st="6" end="6"/>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dissolve">
                                      <p:cBhvr>
                                        <p:cTn id="36" dur="500"/>
                                        <p:tgtEl>
                                          <p:spTgt spid="9">
                                            <p:txEl>
                                              <p:pRg st="7" end="7"/>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dissolve">
                                      <p:cBhvr>
                                        <p:cTn id="39" dur="500"/>
                                        <p:tgtEl>
                                          <p:spTgt spid="9">
                                            <p:txEl>
                                              <p:pRg st="8" end="8"/>
                                            </p:txEl>
                                          </p:spTgt>
                                        </p:tgtEl>
                                      </p:cBhvr>
                                    </p:animEffect>
                                  </p:childTnLst>
                                </p:cTn>
                              </p:par>
                            </p:childTnLst>
                          </p:cTn>
                        </p:par>
                        <p:par>
                          <p:cTn id="40" fill="hold">
                            <p:stCondLst>
                              <p:cond delay="1500"/>
                            </p:stCondLst>
                            <p:childTnLst>
                              <p:par>
                                <p:cTn id="41" presetID="9"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par>
                          <p:cTn id="49" fill="hold">
                            <p:stCondLst>
                              <p:cond delay="500"/>
                            </p:stCondLst>
                            <p:childTnLst>
                              <p:par>
                                <p:cTn id="50" presetID="9" presetClass="entr" presetSubtype="0" fill="hold" nodeType="after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Effect transition="in" filter="dissolve">
                                      <p:cBhvr>
                                        <p:cTn id="52" dur="500"/>
                                        <p:tgtEl>
                                          <p:spTgt spid="9">
                                            <p:txEl>
                                              <p:pRg st="4" end="4"/>
                                            </p:txEl>
                                          </p:spTgt>
                                        </p:tgtEl>
                                      </p:cBhvr>
                                    </p:animEffect>
                                  </p:childTnLst>
                                </p:cTn>
                              </p:par>
                            </p:childTnLst>
                          </p:cTn>
                        </p:par>
                        <p:par>
                          <p:cTn id="53" fill="hold">
                            <p:stCondLst>
                              <p:cond delay="1000"/>
                            </p:stCondLst>
                            <p:childTnLst>
                              <p:par>
                                <p:cTn id="54" presetID="9"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animEffect transition="in" filter="dissolve">
                                      <p:cBhvr>
                                        <p:cTn id="61" dur="500"/>
                                        <p:tgtEl>
                                          <p:spTgt spid="9">
                                            <p:txEl>
                                              <p:pRg st="9" end="9"/>
                                            </p:txEl>
                                          </p:spTgt>
                                        </p:tgtEl>
                                      </p:cBhvr>
                                    </p:animEffect>
                                  </p:childTnLst>
                                </p:cTn>
                              </p:par>
                            </p:childTnLst>
                          </p:cTn>
                        </p:par>
                        <p:par>
                          <p:cTn id="62" fill="hold">
                            <p:stCondLst>
                              <p:cond delay="500"/>
                            </p:stCondLst>
                            <p:childTnLst>
                              <p:par>
                                <p:cTn id="63" presetID="9" presetClass="entr" presetSubtype="0"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dissolve">
                                      <p:cBhvr>
                                        <p:cTn id="65" dur="250"/>
                                        <p:tgtEl>
                                          <p:spTgt spid="14"/>
                                        </p:tgtEl>
                                      </p:cBhvr>
                                    </p:animEffect>
                                  </p:childTnLst>
                                </p:cTn>
                              </p:par>
                            </p:childTnLst>
                          </p:cTn>
                        </p:par>
                        <p:par>
                          <p:cTn id="66" fill="hold">
                            <p:stCondLst>
                              <p:cond delay="750"/>
                            </p:stCondLst>
                            <p:childTnLst>
                              <p:par>
                                <p:cTn id="67" presetID="9" presetClass="entr" presetSubtype="0"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dissolve">
                                      <p:cBhvr>
                                        <p:cTn id="69" dur="250"/>
                                        <p:tgtEl>
                                          <p:spTgt spid="15"/>
                                        </p:tgtEl>
                                      </p:cBhvr>
                                    </p:animEffect>
                                  </p:childTnLst>
                                </p:cTn>
                              </p:par>
                            </p:childTnLst>
                          </p:cTn>
                        </p:par>
                        <p:par>
                          <p:cTn id="70" fill="hold">
                            <p:stCondLst>
                              <p:cond delay="1000"/>
                            </p:stCondLst>
                            <p:childTnLst>
                              <p:par>
                                <p:cTn id="71" presetID="9" presetClass="entr" presetSubtype="0" fill="hold"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dissolve">
                                      <p:cBhvr>
                                        <p:cTn id="73" dur="250"/>
                                        <p:tgtEl>
                                          <p:spTgt spid="16"/>
                                        </p:tgtEl>
                                      </p:cBhvr>
                                    </p:animEffect>
                                  </p:childTnLst>
                                </p:cTn>
                              </p:par>
                            </p:childTnLst>
                          </p:cTn>
                        </p:par>
                        <p:par>
                          <p:cTn id="74" fill="hold">
                            <p:stCondLst>
                              <p:cond delay="1250"/>
                            </p:stCondLst>
                            <p:childTnLst>
                              <p:par>
                                <p:cTn id="75" presetID="9" presetClass="entr" presetSubtype="0"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dissolve">
                                      <p:cBhvr>
                                        <p:cTn id="77" dur="250"/>
                                        <p:tgtEl>
                                          <p:spTgt spid="17"/>
                                        </p:tgtEl>
                                      </p:cBhvr>
                                    </p:animEffect>
                                  </p:childTnLst>
                                </p:cTn>
                              </p:par>
                            </p:childTnLst>
                          </p:cTn>
                        </p:par>
                        <p:par>
                          <p:cTn id="78" fill="hold">
                            <p:stCondLst>
                              <p:cond delay="1500"/>
                            </p:stCondLst>
                            <p:childTnLst>
                              <p:par>
                                <p:cTn id="79" presetID="9" presetClass="entr" presetSubtype="0"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dissolve">
                                      <p:cBhvr>
                                        <p:cTn id="81" dur="250"/>
                                        <p:tgtEl>
                                          <p:spTgt spid="18"/>
                                        </p:tgtEl>
                                      </p:cBhvr>
                                    </p:animEffect>
                                  </p:childTnLst>
                                </p:cTn>
                              </p:par>
                            </p:childTnLst>
                          </p:cTn>
                        </p:par>
                        <p:par>
                          <p:cTn id="82" fill="hold">
                            <p:stCondLst>
                              <p:cond delay="1750"/>
                            </p:stCondLst>
                            <p:childTnLst>
                              <p:par>
                                <p:cTn id="83" presetID="9" presetClass="entr" presetSubtype="0"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dissolve">
                                      <p:cBhvr>
                                        <p:cTn id="85" dur="250"/>
                                        <p:tgtEl>
                                          <p:spTgt spid="19"/>
                                        </p:tgtEl>
                                      </p:cBhvr>
                                    </p:animEffect>
                                  </p:childTnLst>
                                </p:cTn>
                              </p:par>
                            </p:childTnLst>
                          </p:cTn>
                        </p:par>
                        <p:par>
                          <p:cTn id="86" fill="hold">
                            <p:stCondLst>
                              <p:cond delay="2000"/>
                            </p:stCondLst>
                            <p:childTnLst>
                              <p:par>
                                <p:cTn id="87" presetID="9" presetClass="entr" presetSubtype="0" fill="hold"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dissolve">
                                      <p:cBhvr>
                                        <p:cTn id="89" dur="250"/>
                                        <p:tgtEl>
                                          <p:spTgt spid="20"/>
                                        </p:tgtEl>
                                      </p:cBhvr>
                                    </p:animEffect>
                                  </p:childTnLst>
                                </p:cTn>
                              </p:par>
                            </p:childTnLst>
                          </p:cTn>
                        </p:par>
                        <p:par>
                          <p:cTn id="90" fill="hold">
                            <p:stCondLst>
                              <p:cond delay="2250"/>
                            </p:stCondLst>
                            <p:childTnLst>
                              <p:par>
                                <p:cTn id="91" presetID="9" presetClass="entr" presetSubtype="0" fill="hold"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dissolve">
                                      <p:cBhvr>
                                        <p:cTn id="93" dur="250"/>
                                        <p:tgtEl>
                                          <p:spTgt spid="21"/>
                                        </p:tgtEl>
                                      </p:cBhvr>
                                    </p:animEffect>
                                  </p:childTnLst>
                                </p:cTn>
                              </p:par>
                            </p:childTnLst>
                          </p:cTn>
                        </p:par>
                        <p:par>
                          <p:cTn id="94" fill="hold">
                            <p:stCondLst>
                              <p:cond delay="2500"/>
                            </p:stCondLst>
                            <p:childTnLst>
                              <p:par>
                                <p:cTn id="95" presetID="9"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dissolve">
                                      <p:cBhvr>
                                        <p:cTn id="97" dur="250"/>
                                        <p:tgtEl>
                                          <p:spTgt spid="22"/>
                                        </p:tgtEl>
                                      </p:cBhvr>
                                    </p:animEffect>
                                  </p:childTnLst>
                                </p:cTn>
                              </p:par>
                            </p:childTnLst>
                          </p:cTn>
                        </p:par>
                        <p:par>
                          <p:cTn id="98" fill="hold">
                            <p:stCondLst>
                              <p:cond delay="2750"/>
                            </p:stCondLst>
                            <p:childTnLst>
                              <p:par>
                                <p:cTn id="99" presetID="9" presetClass="entr" presetSubtype="0" fill="hold"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dissolve">
                                      <p:cBhvr>
                                        <p:cTn id="101" dur="250"/>
                                        <p:tgtEl>
                                          <p:spTgt spid="23"/>
                                        </p:tgtEl>
                                      </p:cBhvr>
                                    </p:animEffect>
                                  </p:childTnLst>
                                </p:cTn>
                              </p:par>
                            </p:childTnLst>
                          </p:cTn>
                        </p:par>
                        <p:par>
                          <p:cTn id="102" fill="hold">
                            <p:stCondLst>
                              <p:cond delay="3000"/>
                            </p:stCondLst>
                            <p:childTnLst>
                              <p:par>
                                <p:cTn id="103" presetID="9" presetClass="entr" presetSubtype="0"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dissolve">
                                      <p:cBhvr>
                                        <p:cTn id="105" dur="250"/>
                                        <p:tgtEl>
                                          <p:spTgt spid="25"/>
                                        </p:tgtEl>
                                      </p:cBhvr>
                                    </p:animEffect>
                                  </p:childTnLst>
                                </p:cTn>
                              </p:par>
                            </p:childTnLst>
                          </p:cTn>
                        </p:par>
                        <p:par>
                          <p:cTn id="106" fill="hold">
                            <p:stCondLst>
                              <p:cond delay="3250"/>
                            </p:stCondLst>
                            <p:childTnLst>
                              <p:par>
                                <p:cTn id="107" presetID="9"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dissolve">
                                      <p:cBhvr>
                                        <p:cTn id="109" dur="250"/>
                                        <p:tgtEl>
                                          <p:spTgt spid="26"/>
                                        </p:tgtEl>
                                      </p:cBhvr>
                                    </p:animEffect>
                                  </p:childTnLst>
                                </p:cTn>
                              </p:par>
                            </p:childTnLst>
                          </p:cTn>
                        </p:par>
                        <p:par>
                          <p:cTn id="110" fill="hold">
                            <p:stCondLst>
                              <p:cond delay="3500"/>
                            </p:stCondLst>
                            <p:childTnLst>
                              <p:par>
                                <p:cTn id="111" presetID="9" presetClass="entr" presetSubtype="0" fill="hold" nodeType="after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dissolve">
                                      <p:cBhvr>
                                        <p:cTn id="113" dur="250"/>
                                        <p:tgtEl>
                                          <p:spTgt spid="27"/>
                                        </p:tgtEl>
                                      </p:cBhvr>
                                    </p:animEffect>
                                  </p:childTnLst>
                                </p:cTn>
                              </p:par>
                            </p:childTnLst>
                          </p:cTn>
                        </p:par>
                        <p:par>
                          <p:cTn id="114" fill="hold">
                            <p:stCondLst>
                              <p:cond delay="3750"/>
                            </p:stCondLst>
                            <p:childTnLst>
                              <p:par>
                                <p:cTn id="115" presetID="9" presetClass="entr" presetSubtype="0" fill="hold" nodeType="after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dissolve">
                                      <p:cBhvr>
                                        <p:cTn id="117" dur="250"/>
                                        <p:tgtEl>
                                          <p:spTgt spid="28"/>
                                        </p:tgtEl>
                                      </p:cBhvr>
                                    </p:animEffect>
                                  </p:childTnLst>
                                </p:cTn>
                              </p:par>
                            </p:childTnLst>
                          </p:cTn>
                        </p:par>
                        <p:par>
                          <p:cTn id="118" fill="hold">
                            <p:stCondLst>
                              <p:cond delay="4000"/>
                            </p:stCondLst>
                            <p:childTnLst>
                              <p:par>
                                <p:cTn id="119" presetID="9" presetClass="entr" presetSubtype="0" fill="hold"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dissolve">
                                      <p:cBhvr>
                                        <p:cTn id="121" dur="250"/>
                                        <p:tgtEl>
                                          <p:spTgt spid="29"/>
                                        </p:tgtEl>
                                      </p:cBhvr>
                                    </p:animEffect>
                                  </p:childTnLst>
                                </p:cTn>
                              </p:par>
                            </p:childTnLst>
                          </p:cTn>
                        </p:par>
                        <p:par>
                          <p:cTn id="122" fill="hold">
                            <p:stCondLst>
                              <p:cond delay="4250"/>
                            </p:stCondLst>
                            <p:childTnLst>
                              <p:par>
                                <p:cTn id="123" presetID="9" presetClass="entr" presetSubtype="0" fill="hold" nodeType="after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dissolve">
                                      <p:cBhvr>
                                        <p:cTn id="125" dur="250"/>
                                        <p:tgtEl>
                                          <p:spTgt spid="30"/>
                                        </p:tgtEl>
                                      </p:cBhvr>
                                    </p:animEffect>
                                  </p:childTnLst>
                                </p:cTn>
                              </p:par>
                            </p:childTnLst>
                          </p:cTn>
                        </p:par>
                        <p:par>
                          <p:cTn id="126" fill="hold">
                            <p:stCondLst>
                              <p:cond delay="4500"/>
                            </p:stCondLst>
                            <p:childTnLst>
                              <p:par>
                                <p:cTn id="127" presetID="9" presetClass="entr" presetSubtype="0" fill="hold" nodeType="afterEffect">
                                  <p:stCondLst>
                                    <p:cond delay="0"/>
                                  </p:stCondLst>
                                  <p:childTnLst>
                                    <p:set>
                                      <p:cBhvr>
                                        <p:cTn id="128" dur="1" fill="hold">
                                          <p:stCondLst>
                                            <p:cond delay="0"/>
                                          </p:stCondLst>
                                        </p:cTn>
                                        <p:tgtEl>
                                          <p:spTgt spid="31"/>
                                        </p:tgtEl>
                                        <p:attrNameLst>
                                          <p:attrName>style.visibility</p:attrName>
                                        </p:attrNameLst>
                                      </p:cBhvr>
                                      <p:to>
                                        <p:strVal val="visible"/>
                                      </p:to>
                                    </p:set>
                                    <p:animEffect transition="in" filter="dissolve">
                                      <p:cBhvr>
                                        <p:cTn id="129" dur="250"/>
                                        <p:tgtEl>
                                          <p:spTgt spid="31"/>
                                        </p:tgtEl>
                                      </p:cBhvr>
                                    </p:animEffect>
                                  </p:childTnLst>
                                </p:cTn>
                              </p:par>
                            </p:childTnLst>
                          </p:cTn>
                        </p:par>
                        <p:par>
                          <p:cTn id="130" fill="hold">
                            <p:stCondLst>
                              <p:cond delay="4750"/>
                            </p:stCondLst>
                            <p:childTnLst>
                              <p:par>
                                <p:cTn id="131" presetID="9" presetClass="entr" presetSubtype="0" fill="hold"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dissolve">
                                      <p:cBhvr>
                                        <p:cTn id="133" dur="250"/>
                                        <p:tgtEl>
                                          <p:spTgt spid="32"/>
                                        </p:tgtEl>
                                      </p:cBhvr>
                                    </p:animEffect>
                                  </p:childTnLst>
                                </p:cTn>
                              </p:par>
                            </p:childTnLst>
                          </p:cTn>
                        </p:par>
                        <p:par>
                          <p:cTn id="134" fill="hold">
                            <p:stCondLst>
                              <p:cond delay="5000"/>
                            </p:stCondLst>
                            <p:childTnLst>
                              <p:par>
                                <p:cTn id="135" presetID="9" presetClass="entr" presetSubtype="0" fill="hold" nodeType="after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dissolve">
                                      <p:cBhvr>
                                        <p:cTn id="137" dur="250"/>
                                        <p:tgtEl>
                                          <p:spTgt spid="33"/>
                                        </p:tgtEl>
                                      </p:cBhvr>
                                    </p:animEffect>
                                  </p:childTnLst>
                                </p:cTn>
                              </p:par>
                            </p:childTnLst>
                          </p:cTn>
                        </p:par>
                        <p:par>
                          <p:cTn id="138" fill="hold">
                            <p:stCondLst>
                              <p:cond delay="5250"/>
                            </p:stCondLst>
                            <p:childTnLst>
                              <p:par>
                                <p:cTn id="139" presetID="9" presetClass="entr" presetSubtype="0" fill="hold"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dissolve">
                                      <p:cBhvr>
                                        <p:cTn id="141"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33409" y="1831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dirty="0"/>
              <a:t>The HIS Landscape</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94329DE-157F-3E45-AFFC-B42C9D18AF02}"/>
              </a:ext>
            </a:extLst>
          </p:cNvPr>
          <p:cNvSpPr/>
          <p:nvPr/>
        </p:nvSpPr>
        <p:spPr>
          <a:xfrm>
            <a:off x="1665939" y="2101553"/>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HMIS</a:t>
            </a:r>
            <a:endParaRPr lang="en-GB" sz="1200" b="1" dirty="0">
              <a:solidFill>
                <a:schemeClr val="bg1"/>
              </a:solidFill>
              <a:effectLst/>
              <a:ea typeface="Calibri" panose="020F0502020204030204" pitchFamily="34" charset="0"/>
              <a:cs typeface="Times New Roman" panose="02020603050405020304" pitchFamily="18" charset="0"/>
            </a:endParaRPr>
          </a:p>
          <a:p>
            <a:pPr algn="ctr"/>
            <a:r>
              <a:rPr lang="en-GB" sz="1800" dirty="0">
                <a:solidFill>
                  <a:schemeClr val="bg1"/>
                </a:solidFill>
                <a:effectLst/>
                <a:ea typeface="Calibri" panose="020F0502020204030204" pitchFamily="34" charset="0"/>
                <a:cs typeface="Times New Roman" panose="02020603050405020304" pitchFamily="18" charset="0"/>
              </a:rPr>
              <a:t>Hea</a:t>
            </a:r>
            <a:r>
              <a:rPr lang="en-GB" sz="1800" dirty="0">
                <a:effectLst/>
                <a:ea typeface="Calibri" panose="020F0502020204030204" pitchFamily="34" charset="0"/>
                <a:cs typeface="Times New Roman" panose="02020603050405020304" pitchFamily="18" charset="0"/>
              </a:rPr>
              <a:t>lth Management Information System</a:t>
            </a:r>
            <a:endParaRPr lang="en-GB" sz="1200" dirty="0">
              <a:effectLst/>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0C6F4798-B8AF-3B46-8534-A96CDB204A1F}"/>
              </a:ext>
            </a:extLst>
          </p:cNvPr>
          <p:cNvSpPr/>
          <p:nvPr/>
        </p:nvSpPr>
        <p:spPr>
          <a:xfrm>
            <a:off x="4460621" y="2521883"/>
            <a:ext cx="1525852" cy="1751077"/>
          </a:xfrm>
          <a:prstGeom prst="roundRect">
            <a:avLst>
              <a:gd name="adj" fmla="val 97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ffectLst/>
                <a:ea typeface="Calibri" panose="020F0502020204030204" pitchFamily="34" charset="0"/>
                <a:cs typeface="Times New Roman" panose="02020603050405020304" pitchFamily="18" charset="0"/>
              </a:rPr>
              <a:t>LMIS</a:t>
            </a:r>
            <a:endParaRPr lang="en-GB" sz="1200" b="1" dirty="0">
              <a:effectLst/>
              <a:ea typeface="Calibri" panose="020F0502020204030204" pitchFamily="34" charset="0"/>
              <a:cs typeface="Times New Roman" panose="02020603050405020304" pitchFamily="18" charset="0"/>
            </a:endParaRPr>
          </a:p>
          <a:p>
            <a:pPr algn="ctr"/>
            <a:r>
              <a:rPr lang="en-GB" sz="1800" dirty="0">
                <a:effectLst/>
                <a:ea typeface="Calibri" panose="020F0502020204030204" pitchFamily="34" charset="0"/>
                <a:cs typeface="Times New Roman" panose="02020603050405020304" pitchFamily="18" charset="0"/>
              </a:rPr>
              <a:t>Logistics Management Information System</a:t>
            </a:r>
            <a:endParaRPr lang="en-GB" sz="1200" dirty="0">
              <a:effectLst/>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4A770375-B8DD-7848-A1AB-EF410F37552E}"/>
              </a:ext>
            </a:extLst>
          </p:cNvPr>
          <p:cNvSpPr/>
          <p:nvPr/>
        </p:nvSpPr>
        <p:spPr>
          <a:xfrm>
            <a:off x="1665941" y="3655259"/>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Trackers</a:t>
            </a:r>
            <a:endParaRPr lang="en-GB" sz="1200" b="1" dirty="0">
              <a:solidFill>
                <a:schemeClr val="bg1"/>
              </a:solidFill>
              <a:effectLst/>
              <a:ea typeface="Calibri" panose="020F0502020204030204" pitchFamily="34"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6EF245AF-9829-954B-A786-8F726C470E90}"/>
              </a:ext>
            </a:extLst>
          </p:cNvPr>
          <p:cNvSpPr/>
          <p:nvPr/>
        </p:nvSpPr>
        <p:spPr>
          <a:xfrm>
            <a:off x="1665940" y="4804508"/>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a typeface="Calibri" panose="020F0502020204030204" pitchFamily="34" charset="0"/>
                <a:cs typeface="Times New Roman" panose="02020603050405020304" pitchFamily="18" charset="0"/>
              </a:rPr>
              <a:t>EMR</a:t>
            </a:r>
            <a:br>
              <a:rPr lang="en-GB" sz="36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Electronic Medical Record</a:t>
            </a:r>
          </a:p>
        </p:txBody>
      </p:sp>
      <p:sp>
        <p:nvSpPr>
          <p:cNvPr id="14" name="Rounded Rectangle 13">
            <a:extLst>
              <a:ext uri="{FF2B5EF4-FFF2-40B4-BE49-F238E27FC236}">
                <a16:creationId xmlns:a16="http://schemas.microsoft.com/office/drawing/2014/main" id="{18FAFCA5-2863-A542-8EC2-E0486DA8E472}"/>
              </a:ext>
            </a:extLst>
          </p:cNvPr>
          <p:cNvSpPr/>
          <p:nvPr/>
        </p:nvSpPr>
        <p:spPr>
          <a:xfrm>
            <a:off x="4460621" y="5245341"/>
            <a:ext cx="1525852" cy="82998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Pharmacy</a:t>
            </a:r>
            <a:br>
              <a:rPr lang="en-GB" sz="17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Management System</a:t>
            </a:r>
          </a:p>
        </p:txBody>
      </p:sp>
      <p:sp>
        <p:nvSpPr>
          <p:cNvPr id="15" name="Rounded Rectangle 14">
            <a:extLst>
              <a:ext uri="{FF2B5EF4-FFF2-40B4-BE49-F238E27FC236}">
                <a16:creationId xmlns:a16="http://schemas.microsoft.com/office/drawing/2014/main" id="{2FCEAA3C-FDF5-D949-A78F-1F0AC8A4C45E}"/>
              </a:ext>
            </a:extLst>
          </p:cNvPr>
          <p:cNvSpPr/>
          <p:nvPr/>
        </p:nvSpPr>
        <p:spPr>
          <a:xfrm>
            <a:off x="6061860" y="5245341"/>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HR / Payroll </a:t>
            </a:r>
            <a:br>
              <a:rPr lang="en-GB" sz="17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System</a:t>
            </a:r>
          </a:p>
        </p:txBody>
      </p:sp>
      <p:sp>
        <p:nvSpPr>
          <p:cNvPr id="16" name="Up-down Arrow 15">
            <a:extLst>
              <a:ext uri="{FF2B5EF4-FFF2-40B4-BE49-F238E27FC236}">
                <a16:creationId xmlns:a16="http://schemas.microsoft.com/office/drawing/2014/main" id="{DCB89036-FDA1-914F-AC14-66F6E9093FA4}"/>
              </a:ext>
            </a:extLst>
          </p:cNvPr>
          <p:cNvSpPr/>
          <p:nvPr/>
        </p:nvSpPr>
        <p:spPr>
          <a:xfrm>
            <a:off x="670527" y="4313302"/>
            <a:ext cx="434009" cy="1762027"/>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a:extLst>
              <a:ext uri="{FF2B5EF4-FFF2-40B4-BE49-F238E27FC236}">
                <a16:creationId xmlns:a16="http://schemas.microsoft.com/office/drawing/2014/main" id="{FF3436F3-9401-9343-BCCA-7626589EEAB0}"/>
              </a:ext>
            </a:extLst>
          </p:cNvPr>
          <p:cNvSpPr/>
          <p:nvPr/>
        </p:nvSpPr>
        <p:spPr>
          <a:xfrm>
            <a:off x="670526" y="2101551"/>
            <a:ext cx="434009" cy="2201811"/>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18FF02B-0406-4644-BE76-0B21BBE3B2A8}"/>
              </a:ext>
            </a:extLst>
          </p:cNvPr>
          <p:cNvSpPr txBox="1"/>
          <p:nvPr/>
        </p:nvSpPr>
        <p:spPr>
          <a:xfrm>
            <a:off x="1669461" y="1612660"/>
            <a:ext cx="2721760" cy="369332"/>
          </a:xfrm>
          <a:prstGeom prst="rect">
            <a:avLst/>
          </a:prstGeom>
          <a:noFill/>
          <a:ln>
            <a:noFill/>
          </a:ln>
        </p:spPr>
        <p:txBody>
          <a:bodyPr wrap="square" rtlCol="0">
            <a:spAutoFit/>
          </a:bodyPr>
          <a:lstStyle/>
          <a:p>
            <a:pPr algn="ctr"/>
            <a:r>
              <a:rPr lang="en-US" dirty="0"/>
              <a:t>Health Services</a:t>
            </a:r>
          </a:p>
        </p:txBody>
      </p:sp>
      <p:sp>
        <p:nvSpPr>
          <p:cNvPr id="19" name="TextBox 18">
            <a:extLst>
              <a:ext uri="{FF2B5EF4-FFF2-40B4-BE49-F238E27FC236}">
                <a16:creationId xmlns:a16="http://schemas.microsoft.com/office/drawing/2014/main" id="{81773FB6-E911-6646-9697-F30E7D9D584E}"/>
              </a:ext>
            </a:extLst>
          </p:cNvPr>
          <p:cNvSpPr txBox="1"/>
          <p:nvPr/>
        </p:nvSpPr>
        <p:spPr>
          <a:xfrm>
            <a:off x="4270466" y="1437849"/>
            <a:ext cx="1931159" cy="646331"/>
          </a:xfrm>
          <a:prstGeom prst="rect">
            <a:avLst/>
          </a:prstGeom>
          <a:noFill/>
          <a:ln>
            <a:noFill/>
          </a:ln>
        </p:spPr>
        <p:txBody>
          <a:bodyPr wrap="square" rtlCol="0">
            <a:spAutoFit/>
          </a:bodyPr>
          <a:lstStyle/>
          <a:p>
            <a:pPr algn="ctr"/>
            <a:r>
              <a:rPr lang="en-US" dirty="0"/>
              <a:t>Medicines </a:t>
            </a:r>
            <a:br>
              <a:rPr lang="en-US" dirty="0"/>
            </a:br>
            <a:r>
              <a:rPr lang="en-US" dirty="0"/>
              <a:t>&amp; supplies</a:t>
            </a:r>
          </a:p>
        </p:txBody>
      </p:sp>
      <p:sp>
        <p:nvSpPr>
          <p:cNvPr id="20" name="TextBox 19">
            <a:extLst>
              <a:ext uri="{FF2B5EF4-FFF2-40B4-BE49-F238E27FC236}">
                <a16:creationId xmlns:a16="http://schemas.microsoft.com/office/drawing/2014/main" id="{6D92643F-FAF3-2749-89C8-00CD75E7811E}"/>
              </a:ext>
            </a:extLst>
          </p:cNvPr>
          <p:cNvSpPr txBox="1"/>
          <p:nvPr/>
        </p:nvSpPr>
        <p:spPr>
          <a:xfrm>
            <a:off x="6061861" y="1446358"/>
            <a:ext cx="1525852" cy="646331"/>
          </a:xfrm>
          <a:prstGeom prst="rect">
            <a:avLst/>
          </a:prstGeom>
          <a:noFill/>
          <a:ln>
            <a:noFill/>
          </a:ln>
        </p:spPr>
        <p:txBody>
          <a:bodyPr wrap="square" rtlCol="0">
            <a:spAutoFit/>
          </a:bodyPr>
          <a:lstStyle/>
          <a:p>
            <a:pPr algn="ctr"/>
            <a:r>
              <a:rPr lang="en-US" dirty="0"/>
              <a:t>Human Resources</a:t>
            </a:r>
          </a:p>
        </p:txBody>
      </p:sp>
      <p:sp>
        <p:nvSpPr>
          <p:cNvPr id="24" name="TextBox 23">
            <a:extLst>
              <a:ext uri="{FF2B5EF4-FFF2-40B4-BE49-F238E27FC236}">
                <a16:creationId xmlns:a16="http://schemas.microsoft.com/office/drawing/2014/main" id="{02D92819-DC19-CD46-BF56-398E2F9C34A0}"/>
              </a:ext>
            </a:extLst>
          </p:cNvPr>
          <p:cNvSpPr txBox="1"/>
          <p:nvPr/>
        </p:nvSpPr>
        <p:spPr>
          <a:xfrm>
            <a:off x="33409" y="1466965"/>
            <a:ext cx="1802711" cy="646331"/>
          </a:xfrm>
          <a:prstGeom prst="rect">
            <a:avLst/>
          </a:prstGeom>
          <a:noFill/>
        </p:spPr>
        <p:txBody>
          <a:bodyPr wrap="square" rtlCol="0">
            <a:spAutoFit/>
          </a:bodyPr>
          <a:lstStyle/>
          <a:p>
            <a:pPr algn="ctr"/>
            <a:r>
              <a:rPr lang="en-US" dirty="0">
                <a:solidFill>
                  <a:srgbClr val="00B050"/>
                </a:solidFill>
              </a:rPr>
              <a:t>Aggregate / </a:t>
            </a:r>
            <a:r>
              <a:rPr lang="en-US" dirty="0" err="1">
                <a:solidFill>
                  <a:srgbClr val="00B050"/>
                </a:solidFill>
              </a:rPr>
              <a:t>anonymised</a:t>
            </a:r>
            <a:r>
              <a:rPr lang="en-US" dirty="0">
                <a:solidFill>
                  <a:srgbClr val="00B050"/>
                </a:solidFill>
              </a:rPr>
              <a:t> data</a:t>
            </a:r>
          </a:p>
        </p:txBody>
      </p:sp>
      <p:sp>
        <p:nvSpPr>
          <p:cNvPr id="25" name="TextBox 24">
            <a:extLst>
              <a:ext uri="{FF2B5EF4-FFF2-40B4-BE49-F238E27FC236}">
                <a16:creationId xmlns:a16="http://schemas.microsoft.com/office/drawing/2014/main" id="{6E6E4904-C11D-1D47-A701-9799CE5D2F77}"/>
              </a:ext>
            </a:extLst>
          </p:cNvPr>
          <p:cNvSpPr txBox="1"/>
          <p:nvPr/>
        </p:nvSpPr>
        <p:spPr>
          <a:xfrm>
            <a:off x="33409" y="6081786"/>
            <a:ext cx="1802711" cy="646331"/>
          </a:xfrm>
          <a:prstGeom prst="rect">
            <a:avLst/>
          </a:prstGeom>
          <a:noFill/>
        </p:spPr>
        <p:txBody>
          <a:bodyPr wrap="square" rtlCol="0">
            <a:spAutoFit/>
          </a:bodyPr>
          <a:lstStyle/>
          <a:p>
            <a:pPr algn="ctr"/>
            <a:r>
              <a:rPr lang="en-US" dirty="0">
                <a:solidFill>
                  <a:srgbClr val="FF0000"/>
                </a:solidFill>
              </a:rPr>
              <a:t>Individual / personal data</a:t>
            </a:r>
          </a:p>
        </p:txBody>
      </p:sp>
      <p:sp>
        <p:nvSpPr>
          <p:cNvPr id="26" name="Rounded Rectangle 25">
            <a:extLst>
              <a:ext uri="{FF2B5EF4-FFF2-40B4-BE49-F238E27FC236}">
                <a16:creationId xmlns:a16="http://schemas.microsoft.com/office/drawing/2014/main" id="{B35E5F26-BA6F-804B-957F-D7B4C0BE26A2}"/>
              </a:ext>
            </a:extLst>
          </p:cNvPr>
          <p:cNvSpPr/>
          <p:nvPr/>
        </p:nvSpPr>
        <p:spPr>
          <a:xfrm>
            <a:off x="4016375" y="2101199"/>
            <a:ext cx="1967573"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effectLst/>
                <a:ea typeface="Calibri" panose="020F0502020204030204" pitchFamily="34" charset="0"/>
                <a:cs typeface="Times New Roman" panose="02020603050405020304" pitchFamily="18" charset="0"/>
              </a:rPr>
              <a:t>     </a:t>
            </a:r>
          </a:p>
        </p:txBody>
      </p:sp>
      <p:sp>
        <p:nvSpPr>
          <p:cNvPr id="27" name="Rounded Rectangle 26">
            <a:extLst>
              <a:ext uri="{FF2B5EF4-FFF2-40B4-BE49-F238E27FC236}">
                <a16:creationId xmlns:a16="http://schemas.microsoft.com/office/drawing/2014/main" id="{837E8EBB-48B4-C849-8983-F922956C8568}"/>
              </a:ext>
            </a:extLst>
          </p:cNvPr>
          <p:cNvSpPr/>
          <p:nvPr/>
        </p:nvSpPr>
        <p:spPr>
          <a:xfrm>
            <a:off x="5785003" y="2101552"/>
            <a:ext cx="1802710"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effectLst/>
                <a:ea typeface="Calibri" panose="020F0502020204030204" pitchFamily="34" charset="0"/>
                <a:cs typeface="Times New Roman" panose="02020603050405020304" pitchFamily="18" charset="0"/>
              </a:rPr>
              <a:t>    </a:t>
            </a:r>
          </a:p>
        </p:txBody>
      </p:sp>
      <p:sp>
        <p:nvSpPr>
          <p:cNvPr id="28" name="Rounded Rectangle 27">
            <a:extLst>
              <a:ext uri="{FF2B5EF4-FFF2-40B4-BE49-F238E27FC236}">
                <a16:creationId xmlns:a16="http://schemas.microsoft.com/office/drawing/2014/main" id="{256ACD7A-6EA7-CD4D-896C-980903F96188}"/>
              </a:ext>
            </a:extLst>
          </p:cNvPr>
          <p:cNvSpPr/>
          <p:nvPr/>
        </p:nvSpPr>
        <p:spPr>
          <a:xfrm>
            <a:off x="6049842" y="3447315"/>
            <a:ext cx="1525852" cy="1730234"/>
          </a:xfrm>
          <a:prstGeom prst="roundRect">
            <a:avLst>
              <a:gd name="adj" fmla="val 972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HRIS</a:t>
            </a:r>
          </a:p>
          <a:p>
            <a:pPr algn="ctr"/>
            <a:r>
              <a:rPr lang="en-GB" dirty="0">
                <a:ea typeface="Calibri" panose="020F0502020204030204" pitchFamily="34" charset="0"/>
                <a:cs typeface="Times New Roman" panose="02020603050405020304" pitchFamily="18" charset="0"/>
              </a:rPr>
              <a:t>Human Resources Information System</a:t>
            </a:r>
          </a:p>
        </p:txBody>
      </p:sp>
      <p:sp>
        <p:nvSpPr>
          <p:cNvPr id="29" name="Rounded Rectangle 28">
            <a:extLst>
              <a:ext uri="{FF2B5EF4-FFF2-40B4-BE49-F238E27FC236}">
                <a16:creationId xmlns:a16="http://schemas.microsoft.com/office/drawing/2014/main" id="{68F93507-82DE-5147-A054-D7A5E2154B33}"/>
              </a:ext>
            </a:extLst>
          </p:cNvPr>
          <p:cNvSpPr/>
          <p:nvPr/>
        </p:nvSpPr>
        <p:spPr>
          <a:xfrm>
            <a:off x="7664400" y="4036398"/>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Accounting system</a:t>
            </a:r>
          </a:p>
        </p:txBody>
      </p:sp>
      <p:sp>
        <p:nvSpPr>
          <p:cNvPr id="30" name="TextBox 29">
            <a:extLst>
              <a:ext uri="{FF2B5EF4-FFF2-40B4-BE49-F238E27FC236}">
                <a16:creationId xmlns:a16="http://schemas.microsoft.com/office/drawing/2014/main" id="{412BC2DB-26C6-7F42-A7B5-B36EF4A2F0CE}"/>
              </a:ext>
            </a:extLst>
          </p:cNvPr>
          <p:cNvSpPr txBox="1"/>
          <p:nvPr/>
        </p:nvSpPr>
        <p:spPr>
          <a:xfrm>
            <a:off x="7663099" y="1610954"/>
            <a:ext cx="1525851" cy="369332"/>
          </a:xfrm>
          <a:prstGeom prst="rect">
            <a:avLst/>
          </a:prstGeom>
          <a:noFill/>
          <a:ln>
            <a:noFill/>
          </a:ln>
        </p:spPr>
        <p:txBody>
          <a:bodyPr wrap="square" rtlCol="0">
            <a:spAutoFit/>
          </a:bodyPr>
          <a:lstStyle/>
          <a:p>
            <a:pPr algn="ctr"/>
            <a:r>
              <a:rPr lang="en-US" dirty="0"/>
              <a:t>Finances</a:t>
            </a:r>
          </a:p>
        </p:txBody>
      </p:sp>
      <p:sp>
        <p:nvSpPr>
          <p:cNvPr id="32" name="Rounded Rectangle 31">
            <a:extLst>
              <a:ext uri="{FF2B5EF4-FFF2-40B4-BE49-F238E27FC236}">
                <a16:creationId xmlns:a16="http://schemas.microsoft.com/office/drawing/2014/main" id="{E043E449-FE15-BC40-BDCA-94503BB6DF3A}"/>
              </a:ext>
            </a:extLst>
          </p:cNvPr>
          <p:cNvSpPr/>
          <p:nvPr/>
        </p:nvSpPr>
        <p:spPr>
          <a:xfrm>
            <a:off x="7665077" y="2782727"/>
            <a:ext cx="1525852" cy="1184156"/>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IFMIS</a:t>
            </a:r>
          </a:p>
          <a:p>
            <a:pPr algn="ctr"/>
            <a:r>
              <a:rPr lang="en-GB" dirty="0">
                <a:ea typeface="Calibri" panose="020F0502020204030204" pitchFamily="34" charset="0"/>
                <a:cs typeface="Times New Roman" panose="02020603050405020304" pitchFamily="18" charset="0"/>
              </a:rPr>
              <a:t>Integrated Financial MIS</a:t>
            </a:r>
          </a:p>
        </p:txBody>
      </p:sp>
      <p:sp>
        <p:nvSpPr>
          <p:cNvPr id="33" name="Rounded Rectangle 32">
            <a:extLst>
              <a:ext uri="{FF2B5EF4-FFF2-40B4-BE49-F238E27FC236}">
                <a16:creationId xmlns:a16="http://schemas.microsoft.com/office/drawing/2014/main" id="{529C6B0B-C06B-484D-9D99-466C7DBB39F1}"/>
              </a:ext>
            </a:extLst>
          </p:cNvPr>
          <p:cNvSpPr/>
          <p:nvPr/>
        </p:nvSpPr>
        <p:spPr>
          <a:xfrm>
            <a:off x="4016375" y="4361209"/>
            <a:ext cx="1967573" cy="360000"/>
          </a:xfrm>
          <a:prstGeom prst="roundRect">
            <a:avLst>
              <a:gd name="adj" fmla="val 31568"/>
            </a:avLst>
          </a:prstGeom>
          <a:pattFill prst="pct20">
            <a:fgClr>
              <a:srgbClr val="00B0F0"/>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dirty="0">
              <a:effectLst/>
              <a:ea typeface="Calibri" panose="020F0502020204030204" pitchFamily="34" charset="0"/>
              <a:cs typeface="Times New Roman" panose="02020603050405020304" pitchFamily="18" charset="0"/>
            </a:endParaRPr>
          </a:p>
        </p:txBody>
      </p:sp>
      <p:sp>
        <p:nvSpPr>
          <p:cNvPr id="34" name="Rounded Rectangle 33">
            <a:extLst>
              <a:ext uri="{FF2B5EF4-FFF2-40B4-BE49-F238E27FC236}">
                <a16:creationId xmlns:a16="http://schemas.microsoft.com/office/drawing/2014/main" id="{926F3A3E-0122-C343-BAA3-2350D235E2D1}"/>
              </a:ext>
            </a:extLst>
          </p:cNvPr>
          <p:cNvSpPr/>
          <p:nvPr/>
        </p:nvSpPr>
        <p:spPr>
          <a:xfrm>
            <a:off x="4016375" y="4804508"/>
            <a:ext cx="1967574" cy="360000"/>
          </a:xfrm>
          <a:prstGeom prst="roundRect">
            <a:avLst>
              <a:gd name="adj" fmla="val 31568"/>
            </a:avLst>
          </a:prstGeom>
          <a:pattFill prst="pct20">
            <a:fgClr>
              <a:srgbClr val="FF0000"/>
            </a:fgClr>
            <a:bgClr>
              <a:srgbClr val="FF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dirty="0">
              <a:effectLst/>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12F3154-3219-EA4A-89CE-70FCDA4732B8}"/>
              </a:ext>
            </a:extLst>
          </p:cNvPr>
          <p:cNvSpPr txBox="1"/>
          <p:nvPr/>
        </p:nvSpPr>
        <p:spPr>
          <a:xfrm>
            <a:off x="9257810" y="1619463"/>
            <a:ext cx="1525851" cy="369332"/>
          </a:xfrm>
          <a:prstGeom prst="rect">
            <a:avLst/>
          </a:prstGeom>
          <a:noFill/>
          <a:ln>
            <a:noFill/>
          </a:ln>
        </p:spPr>
        <p:txBody>
          <a:bodyPr wrap="square" rtlCol="0">
            <a:spAutoFit/>
          </a:bodyPr>
          <a:lstStyle/>
          <a:p>
            <a:pPr algn="ctr"/>
            <a:r>
              <a:rPr lang="en-US" dirty="0"/>
              <a:t>CRVS</a:t>
            </a:r>
          </a:p>
        </p:txBody>
      </p:sp>
      <p:sp>
        <p:nvSpPr>
          <p:cNvPr id="37" name="Rounded Rectangle 36">
            <a:extLst>
              <a:ext uri="{FF2B5EF4-FFF2-40B4-BE49-F238E27FC236}">
                <a16:creationId xmlns:a16="http://schemas.microsoft.com/office/drawing/2014/main" id="{4D5E5A68-2C4E-E140-B27C-A2B406F5306D}"/>
              </a:ext>
            </a:extLst>
          </p:cNvPr>
          <p:cNvSpPr/>
          <p:nvPr/>
        </p:nvSpPr>
        <p:spPr>
          <a:xfrm>
            <a:off x="9266688" y="4712331"/>
            <a:ext cx="1525852" cy="1386946"/>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CR</a:t>
            </a:r>
          </a:p>
          <a:p>
            <a:pPr algn="ctr"/>
            <a:r>
              <a:rPr lang="en-GB" dirty="0">
                <a:ea typeface="Calibri" panose="020F0502020204030204" pitchFamily="34" charset="0"/>
                <a:cs typeface="Times New Roman" panose="02020603050405020304" pitchFamily="18" charset="0"/>
              </a:rPr>
              <a:t>Civil Registration</a:t>
            </a:r>
          </a:p>
          <a:p>
            <a:pPr algn="ctr"/>
            <a:endParaRPr lang="en-GB" sz="1200" dirty="0">
              <a:effectLst/>
              <a:ea typeface="Calibri" panose="020F0502020204030204" pitchFamily="34" charset="0"/>
              <a:cs typeface="Times New Roman" panose="02020603050405020304" pitchFamily="18" charset="0"/>
            </a:endParaRPr>
          </a:p>
        </p:txBody>
      </p:sp>
      <p:sp>
        <p:nvSpPr>
          <p:cNvPr id="38" name="Rounded Rectangle 37">
            <a:extLst>
              <a:ext uri="{FF2B5EF4-FFF2-40B4-BE49-F238E27FC236}">
                <a16:creationId xmlns:a16="http://schemas.microsoft.com/office/drawing/2014/main" id="{273999DE-CE18-0E4F-A5DF-E08885938073}"/>
              </a:ext>
            </a:extLst>
          </p:cNvPr>
          <p:cNvSpPr/>
          <p:nvPr/>
        </p:nvSpPr>
        <p:spPr>
          <a:xfrm>
            <a:off x="7663554" y="2084181"/>
            <a:ext cx="1525852" cy="631447"/>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b="1" dirty="0">
                <a:ea typeface="Calibri" panose="020F0502020204030204" pitchFamily="34" charset="0"/>
                <a:cs typeface="Times New Roman" panose="02020603050405020304" pitchFamily="18" charset="0"/>
              </a:rPr>
              <a:t>Resource Mapping</a:t>
            </a:r>
          </a:p>
        </p:txBody>
      </p:sp>
      <p:sp>
        <p:nvSpPr>
          <p:cNvPr id="39" name="Rounded Rectangle 38">
            <a:extLst>
              <a:ext uri="{FF2B5EF4-FFF2-40B4-BE49-F238E27FC236}">
                <a16:creationId xmlns:a16="http://schemas.microsoft.com/office/drawing/2014/main" id="{3831F95C-5135-4A41-9C9E-F5B9DA7E9D50}"/>
              </a:ext>
            </a:extLst>
          </p:cNvPr>
          <p:cNvSpPr/>
          <p:nvPr/>
        </p:nvSpPr>
        <p:spPr>
          <a:xfrm>
            <a:off x="9267232" y="2084400"/>
            <a:ext cx="1525852" cy="1386000"/>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VS</a:t>
            </a:r>
          </a:p>
          <a:p>
            <a:pPr algn="ctr"/>
            <a:r>
              <a:rPr lang="en-GB" dirty="0">
                <a:ea typeface="Calibri" panose="020F0502020204030204" pitchFamily="34" charset="0"/>
                <a:cs typeface="Times New Roman" panose="02020603050405020304" pitchFamily="18" charset="0"/>
              </a:rPr>
              <a:t>Vital Statistics</a:t>
            </a:r>
          </a:p>
          <a:p>
            <a:pPr algn="ctr"/>
            <a:endParaRPr lang="en-GB"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65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20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2000"/>
                                        <p:tgtEl>
                                          <p:spTgt spid="17"/>
                                        </p:tgtEl>
                                      </p:cBhvr>
                                    </p:animEffect>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2000"/>
                                        <p:tgtEl>
                                          <p:spTgt spid="1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Aggregate vs Personal data</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pPr marL="0" indent="0">
              <a:buNone/>
            </a:pPr>
            <a:r>
              <a:rPr lang="en-US" sz="3200" b="1" dirty="0">
                <a:solidFill>
                  <a:srgbClr val="FF0000"/>
                </a:solidFill>
              </a:rPr>
              <a:t>Important:</a:t>
            </a:r>
            <a:r>
              <a:rPr lang="en-US" sz="3200" dirty="0">
                <a:solidFill>
                  <a:srgbClr val="FF0000"/>
                </a:solidFill>
              </a:rPr>
              <a:t> there are significant implications to reporting personal data upwards or capturing it electronically.</a:t>
            </a:r>
          </a:p>
          <a:p>
            <a:pPr marL="0" indent="0">
              <a:buNone/>
            </a:pPr>
            <a:r>
              <a:rPr lang="en-US" sz="3200" dirty="0">
                <a:solidFill>
                  <a:srgbClr val="FF0000"/>
                </a:solidFill>
              </a:rPr>
              <a:t>Personal data is strictly confidential, and robust measures therefore need to be put in place to protect it and restrict access.</a:t>
            </a:r>
          </a:p>
          <a:p>
            <a:pPr marL="0" indent="0">
              <a:buNone/>
            </a:pPr>
            <a:r>
              <a:rPr lang="en-US" sz="3200" dirty="0">
                <a:solidFill>
                  <a:schemeClr val="tx1"/>
                </a:solidFill>
              </a:rPr>
              <a:t>Systems that report/capture personal data are therefore usually more complex and expensive to implement.</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414421"/>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13</a:t>
            </a:fld>
            <a:endParaRPr lang="en-GB" dirty="0"/>
          </a:p>
        </p:txBody>
      </p:sp>
    </p:spTree>
    <p:extLst>
      <p:ext uri="{BB962C8B-B14F-4D97-AF65-F5344CB8AC3E}">
        <p14:creationId xmlns:p14="http://schemas.microsoft.com/office/powerpoint/2010/main" val="295214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Two key dimensions to consider</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r>
              <a:rPr lang="en-US" sz="3600" dirty="0"/>
              <a:t>Whether a system is based on </a:t>
            </a:r>
            <a:r>
              <a:rPr lang="en-US" sz="3600" b="1" dirty="0"/>
              <a:t>aggregate reporting </a:t>
            </a:r>
            <a:r>
              <a:rPr lang="en-US" sz="3600" dirty="0"/>
              <a:t>or </a:t>
            </a:r>
            <a:r>
              <a:rPr lang="en-US" sz="3600" b="1" dirty="0"/>
              <a:t>individual / personal data</a:t>
            </a:r>
            <a:r>
              <a:rPr lang="en-US" sz="3600" dirty="0"/>
              <a:t>.</a:t>
            </a:r>
          </a:p>
          <a:p>
            <a:endParaRPr lang="en-US" sz="1800" dirty="0"/>
          </a:p>
          <a:p>
            <a:r>
              <a:rPr lang="en-US" sz="3600" dirty="0"/>
              <a:t>Whether it is more a </a:t>
            </a:r>
            <a:r>
              <a:rPr lang="en-US" sz="3600" b="1" dirty="0"/>
              <a:t>strategic system </a:t>
            </a:r>
            <a:r>
              <a:rPr lang="en-US" sz="3600" dirty="0"/>
              <a:t>or more a </a:t>
            </a:r>
            <a:r>
              <a:rPr lang="en-US" sz="3600" b="1" dirty="0"/>
              <a:t>frontline system</a:t>
            </a:r>
            <a:r>
              <a:rPr lang="en-US" sz="3600" dirty="0"/>
              <a:t>.</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414421"/>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14</a:t>
            </a:fld>
            <a:endParaRPr lang="en-GB" dirty="0"/>
          </a:p>
        </p:txBody>
      </p:sp>
    </p:spTree>
    <p:extLst>
      <p:ext uri="{BB962C8B-B14F-4D97-AF65-F5344CB8AC3E}">
        <p14:creationId xmlns:p14="http://schemas.microsoft.com/office/powerpoint/2010/main" val="345125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500"/>
                                  </p:stCondLst>
                                  <p:childTnLst>
                                    <p:animClr clrSpc="rgb" dir="cw">
                                      <p:cBhvr override="childStyle">
                                        <p:cTn id="6" dur="1000" fill="hold"/>
                                        <p:tgtEl>
                                          <p:spTgt spid="7">
                                            <p:txEl>
                                              <p:pRg st="0" end="0"/>
                                            </p:txEl>
                                          </p:spTgt>
                                        </p:tgtEl>
                                        <p:attrNameLst>
                                          <p:attrName>style.color</p:attrName>
                                        </p:attrNameLst>
                                      </p:cBhvr>
                                      <p:to>
                                        <a:srgbClr val="C0C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p:txBody>
          <a:bodyPr>
            <a:normAutofit/>
          </a:bodyPr>
          <a:lstStyle/>
          <a:p>
            <a:r>
              <a:rPr lang="en-US" dirty="0"/>
              <a:t>Strategic vs Frontline systems</a:t>
            </a:r>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406399" y="1498426"/>
            <a:ext cx="5798457" cy="4980252"/>
          </a:xfrm>
          <a:prstGeom prst="rect">
            <a:avLst/>
          </a:prstGeom>
        </p:spPr>
        <p:txBody>
          <a:bodyPr vert="horz" lIns="0" tIns="0" rIns="0" bIns="0" numCol="2"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b="1" dirty="0">
                <a:solidFill>
                  <a:srgbClr val="00B050"/>
                </a:solidFill>
                <a:latin typeface="Poppins" pitchFamily="2" charset="77"/>
                <a:cs typeface="Poppins" pitchFamily="2" charset="77"/>
              </a:rPr>
              <a:t>Strategic systems</a:t>
            </a:r>
            <a:endParaRPr kumimoji="0" lang="en-GB" sz="1800" b="1" i="0" u="none" strike="noStrike" kern="1200" cap="none" spc="0" normalizeH="0" baseline="0" noProof="0" dirty="0">
              <a:ln>
                <a:noFill/>
              </a:ln>
              <a:effectLst/>
              <a:uLnTx/>
              <a:uFillTx/>
              <a:latin typeface="Poppins" pitchFamily="2" charset="77"/>
              <a:cs typeface="Poppins" pitchFamily="2" charset="77"/>
            </a:endParaRPr>
          </a:p>
          <a:p>
            <a:pPr lvl="2">
              <a:buClr>
                <a:srgbClr val="1FA29C"/>
              </a:buClr>
              <a:defRPr/>
            </a:pPr>
            <a:r>
              <a:rPr lang="en-GB" sz="1800" dirty="0">
                <a:solidFill>
                  <a:sysClr val="windowText" lastClr="000000">
                    <a:lumMod val="75000"/>
                    <a:lumOff val="25000"/>
                  </a:sysClr>
                </a:solidFill>
                <a:latin typeface="Verdana"/>
              </a:rPr>
              <a:t>Used to inform </a:t>
            </a:r>
            <a:r>
              <a:rPr lang="en-GB" sz="1800" b="1" dirty="0">
                <a:solidFill>
                  <a:sysClr val="windowText" lastClr="000000">
                    <a:lumMod val="75000"/>
                    <a:lumOff val="25000"/>
                  </a:sysClr>
                </a:solidFill>
                <a:latin typeface="Verdana"/>
              </a:rPr>
              <a:t>policy, planning</a:t>
            </a:r>
            <a:r>
              <a:rPr lang="en-GB" sz="1800" dirty="0">
                <a:solidFill>
                  <a:sysClr val="windowText" lastClr="000000">
                    <a:lumMod val="75000"/>
                    <a:lumOff val="25000"/>
                  </a:sysClr>
                </a:solidFill>
                <a:latin typeface="Verdana"/>
              </a:rPr>
              <a:t> (incl. M&amp;E) and </a:t>
            </a:r>
            <a:r>
              <a:rPr lang="en-GB" sz="1800" b="1" dirty="0">
                <a:solidFill>
                  <a:sysClr val="windowText" lastClr="000000">
                    <a:lumMod val="75000"/>
                    <a:lumOff val="25000"/>
                  </a:sysClr>
                </a:solidFill>
                <a:latin typeface="Verdana"/>
              </a:rPr>
              <a:t>management decision-making</a:t>
            </a:r>
            <a:r>
              <a:rPr lang="en-GB" sz="1800" dirty="0">
                <a:solidFill>
                  <a:sysClr val="windowText" lastClr="000000">
                    <a:lumMod val="75000"/>
                    <a:lumOff val="25000"/>
                  </a:sysClr>
                </a:solidFill>
                <a:latin typeface="Verdana"/>
              </a:rPr>
              <a:t>.</a:t>
            </a:r>
          </a:p>
          <a:p>
            <a:pPr lvl="2">
              <a:buClr>
                <a:srgbClr val="1FA29C"/>
              </a:buClr>
              <a:defRPr/>
            </a:pPr>
            <a:r>
              <a:rPr kumimoji="0" lang="en-GB" sz="1800" b="0" i="0" u="none" strike="noStrike" kern="1200" cap="none" spc="0" normalizeH="0" baseline="0" noProof="0" dirty="0">
                <a:ln>
                  <a:noFill/>
                </a:ln>
                <a:solidFill>
                  <a:sysClr val="windowText" lastClr="000000">
                    <a:lumMod val="75000"/>
                    <a:lumOff val="25000"/>
                  </a:sysClr>
                </a:solidFill>
                <a:effectLst/>
                <a:uLnTx/>
                <a:uFillTx/>
                <a:latin typeface="Verdana"/>
                <a:ea typeface="+mn-ea"/>
                <a:cs typeface="+mn-cs"/>
              </a:rPr>
              <a:t>Mostly used by </a:t>
            </a:r>
            <a:r>
              <a:rPr kumimoji="0" lang="en-GB" sz="1800" b="1" i="0" u="none" strike="noStrike" kern="1200" cap="none" spc="0" normalizeH="0" noProof="0" dirty="0">
                <a:ln>
                  <a:noFill/>
                </a:ln>
                <a:solidFill>
                  <a:sysClr val="windowText" lastClr="000000">
                    <a:lumMod val="75000"/>
                    <a:lumOff val="25000"/>
                  </a:sysClr>
                </a:solidFill>
                <a:effectLst/>
                <a:uLnTx/>
                <a:uFillTx/>
                <a:latin typeface="Verdana"/>
                <a:ea typeface="+mn-ea"/>
                <a:cs typeface="+mn-cs"/>
              </a:rPr>
              <a:t>managers </a:t>
            </a:r>
            <a:r>
              <a:rPr kumimoji="0" lang="en-GB" sz="1800" i="0" u="none" strike="noStrike" kern="1200" cap="none" spc="0" normalizeH="0" noProof="0" dirty="0">
                <a:ln>
                  <a:noFill/>
                </a:ln>
                <a:solidFill>
                  <a:sysClr val="windowText" lastClr="000000">
                    <a:lumMod val="75000"/>
                    <a:lumOff val="25000"/>
                  </a:sysClr>
                </a:solidFill>
                <a:effectLst/>
                <a:uLnTx/>
                <a:uFillTx/>
                <a:latin typeface="Verdana"/>
                <a:ea typeface="+mn-ea"/>
                <a:cs typeface="+mn-cs"/>
              </a:rPr>
              <a:t>(including clinical managers).</a:t>
            </a:r>
          </a:p>
          <a:p>
            <a:pPr lvl="2">
              <a:buClr>
                <a:srgbClr val="1FA29C"/>
              </a:buClr>
              <a:defRPr/>
            </a:pPr>
            <a:r>
              <a:rPr lang="en-GB" sz="1800" baseline="0" dirty="0">
                <a:solidFill>
                  <a:sysClr val="windowText" lastClr="000000">
                    <a:lumMod val="75000"/>
                    <a:lumOff val="25000"/>
                  </a:sysClr>
                </a:solidFill>
                <a:latin typeface="Verdana"/>
              </a:rPr>
              <a:t>Only summary data </a:t>
            </a:r>
            <a:br>
              <a:rPr lang="en-GB" sz="1800" baseline="0" dirty="0">
                <a:solidFill>
                  <a:sysClr val="windowText" lastClr="000000">
                    <a:lumMod val="75000"/>
                    <a:lumOff val="25000"/>
                  </a:sysClr>
                </a:solidFill>
                <a:latin typeface="Verdana"/>
              </a:rPr>
            </a:br>
            <a:r>
              <a:rPr lang="en-GB" sz="1800" baseline="0" dirty="0">
                <a:solidFill>
                  <a:sysClr val="windowText" lastClr="000000">
                    <a:lumMod val="75000"/>
                    <a:lumOff val="25000"/>
                  </a:sysClr>
                </a:solidFill>
                <a:latin typeface="Verdana"/>
              </a:rPr>
              <a:t>is </a:t>
            </a:r>
            <a:r>
              <a:rPr lang="en-GB" sz="1800" baseline="0">
                <a:solidFill>
                  <a:sysClr val="windowText" lastClr="000000">
                    <a:lumMod val="75000"/>
                    <a:lumOff val="25000"/>
                  </a:sysClr>
                </a:solidFill>
                <a:latin typeface="Verdana"/>
              </a:rPr>
              <a:t>usually</a:t>
            </a:r>
            <a:r>
              <a:rPr lang="en-GB" sz="1800">
                <a:solidFill>
                  <a:sysClr val="windowText" lastClr="000000">
                    <a:lumMod val="75000"/>
                    <a:lumOff val="25000"/>
                  </a:sysClr>
                </a:solidFill>
                <a:latin typeface="Verdana"/>
              </a:rPr>
              <a:t> derived</a:t>
            </a:r>
            <a:r>
              <a:rPr lang="en-GB" sz="1800" baseline="0">
                <a:solidFill>
                  <a:sysClr val="windowText" lastClr="000000">
                    <a:lumMod val="75000"/>
                    <a:lumOff val="25000"/>
                  </a:sysClr>
                </a:solidFill>
                <a:latin typeface="Verdana"/>
              </a:rPr>
              <a:t>.</a:t>
            </a:r>
            <a:endParaRPr kumimoji="0" lang="en-GB" sz="1800" i="0" u="none" strike="noStrike" kern="1200" cap="none" spc="0" normalizeH="0" baseline="0" noProof="0" dirty="0">
              <a:ln>
                <a:noFill/>
              </a:ln>
              <a:solidFill>
                <a:sysClr val="windowText" lastClr="000000">
                  <a:lumMod val="75000"/>
                  <a:lumOff val="25000"/>
                </a:sysClr>
              </a:solidFill>
              <a:effectLst/>
              <a:uLnTx/>
              <a:uFillTx/>
              <a:latin typeface="Verdana"/>
              <a:ea typeface="+mn-ea"/>
              <a:cs typeface="+mn-cs"/>
            </a:endParaRPr>
          </a:p>
          <a:p>
            <a:pPr lvl="2">
              <a:buClr>
                <a:srgbClr val="1FA29C"/>
              </a:buClr>
              <a:defRPr/>
            </a:pPr>
            <a:r>
              <a:rPr lang="en-GB" sz="1800" dirty="0">
                <a:solidFill>
                  <a:sysClr val="windowText" lastClr="000000">
                    <a:lumMod val="75000"/>
                    <a:lumOff val="25000"/>
                  </a:sysClr>
                </a:solidFill>
                <a:latin typeface="Verdana"/>
              </a:rPr>
              <a:t>Less time-critical </a:t>
            </a:r>
            <a:br>
              <a:rPr lang="en-GB" sz="1800" dirty="0">
                <a:solidFill>
                  <a:sysClr val="windowText" lastClr="000000">
                    <a:lumMod val="75000"/>
                    <a:lumOff val="25000"/>
                  </a:sysClr>
                </a:solidFill>
                <a:latin typeface="Verdana"/>
              </a:rPr>
            </a:br>
            <a:r>
              <a:rPr lang="en-GB" sz="1800" dirty="0">
                <a:solidFill>
                  <a:sysClr val="windowText" lastClr="000000">
                    <a:lumMod val="75000"/>
                    <a:lumOff val="25000"/>
                  </a:sysClr>
                </a:solidFill>
                <a:latin typeface="Verdana"/>
              </a:rPr>
              <a:t>(</a:t>
            </a:r>
            <a:r>
              <a:rPr lang="en-GB" sz="1800" dirty="0" err="1">
                <a:solidFill>
                  <a:sysClr val="windowText" lastClr="000000">
                    <a:lumMod val="75000"/>
                    <a:lumOff val="25000"/>
                  </a:sysClr>
                </a:solidFill>
                <a:latin typeface="Verdana"/>
              </a:rPr>
              <a:t>eg</a:t>
            </a:r>
            <a:r>
              <a:rPr lang="en-GB" sz="1800" dirty="0">
                <a:solidFill>
                  <a:sysClr val="windowText" lastClr="000000">
                    <a:lumMod val="75000"/>
                    <a:lumOff val="25000"/>
                  </a:sysClr>
                </a:solidFill>
                <a:latin typeface="Verdana"/>
              </a:rPr>
              <a:t> weekly/monthly meetings, annual planning), data is</a:t>
            </a:r>
            <a:br>
              <a:rPr lang="en-GB" sz="1800" dirty="0">
                <a:solidFill>
                  <a:sysClr val="windowText" lastClr="000000">
                    <a:lumMod val="75000"/>
                    <a:lumOff val="25000"/>
                  </a:sysClr>
                </a:solidFill>
                <a:latin typeface="Verdana"/>
              </a:rPr>
            </a:br>
            <a:r>
              <a:rPr lang="en-GB" sz="1800" dirty="0">
                <a:solidFill>
                  <a:sysClr val="windowText" lastClr="000000">
                    <a:lumMod val="75000"/>
                    <a:lumOff val="25000"/>
                  </a:sysClr>
                </a:solidFill>
                <a:latin typeface="Verdana"/>
              </a:rPr>
              <a:t>periodically compiled.</a:t>
            </a:r>
            <a:endParaRPr kumimoji="0" lang="en-GB" sz="1800" i="0" u="none" strike="noStrike" kern="1200" cap="none" spc="0" normalizeH="0" baseline="0" noProof="0" dirty="0">
              <a:ln>
                <a:noFill/>
              </a:ln>
              <a:solidFill>
                <a:sysClr val="windowText" lastClr="000000">
                  <a:lumMod val="75000"/>
                  <a:lumOff val="25000"/>
                </a:sysClr>
              </a:solidFill>
              <a:effectLst/>
              <a:uLnTx/>
              <a:uFillTx/>
              <a:latin typeface="Verdana"/>
            </a:endParaRPr>
          </a:p>
          <a:p>
            <a:pPr marL="0" lvl="2" indent="0">
              <a:buClr>
                <a:srgbClr val="1FA29C"/>
              </a:buClr>
              <a:buNone/>
              <a:defRPr/>
            </a:pPr>
            <a:r>
              <a:rPr lang="en-GB" sz="1800" b="1" dirty="0">
                <a:solidFill>
                  <a:srgbClr val="FF0000"/>
                </a:solidFill>
                <a:latin typeface="Poppins" pitchFamily="2" charset="77"/>
                <a:cs typeface="Poppins" pitchFamily="2" charset="77"/>
              </a:rPr>
              <a:t>Frontline systems</a:t>
            </a:r>
          </a:p>
          <a:p>
            <a:pPr marL="144000" marR="0" lvl="2" indent="-144000" algn="l" defTabSz="914400" rtl="0" eaLnBrk="1" fontAlgn="auto" latinLnBrk="0" hangingPunct="1">
              <a:lnSpc>
                <a:spcPct val="100000"/>
              </a:lnSpc>
              <a:spcBef>
                <a:spcPts val="0"/>
              </a:spcBef>
              <a:spcAft>
                <a:spcPts val="1417"/>
              </a:spcAft>
              <a:buClr>
                <a:srgbClr val="1FA29C"/>
              </a:buClr>
              <a:buSzPct val="110000"/>
              <a:buFont typeface="Poppins" panose="00000500000000000000" pitchFamily="2" charset="0"/>
              <a:buChar char="•"/>
              <a:tabLst/>
              <a:defRPr/>
            </a:pPr>
            <a:r>
              <a:rPr lang="en-GB" sz="1800" dirty="0">
                <a:latin typeface="Verdana"/>
              </a:rPr>
              <a:t>Used to manage the day-to-day </a:t>
            </a:r>
            <a:r>
              <a:rPr lang="en-GB" sz="1800" b="1" dirty="0">
                <a:latin typeface="Verdana"/>
              </a:rPr>
              <a:t>delivery of services</a:t>
            </a:r>
            <a:r>
              <a:rPr lang="en-GB" sz="1800" dirty="0">
                <a:latin typeface="Verdana"/>
              </a:rPr>
              <a:t>, usually at the point-of-care.</a:t>
            </a:r>
          </a:p>
          <a:p>
            <a:pPr lvl="2">
              <a:buClr>
                <a:srgbClr val="1FA29C"/>
              </a:buClr>
              <a:defRPr/>
            </a:pPr>
            <a:r>
              <a:rPr lang="en-GB" sz="1800" dirty="0">
                <a:latin typeface="Verdana"/>
              </a:rPr>
              <a:t>Mostly used by </a:t>
            </a:r>
            <a:r>
              <a:rPr lang="en-GB" sz="1800" b="1" dirty="0">
                <a:latin typeface="Verdana"/>
              </a:rPr>
              <a:t>providers and other frontline workers</a:t>
            </a:r>
            <a:r>
              <a:rPr lang="en-GB" sz="1800" dirty="0">
                <a:latin typeface="Verdana"/>
              </a:rPr>
              <a:t>.</a:t>
            </a:r>
          </a:p>
          <a:p>
            <a:pPr lvl="2">
              <a:buClr>
                <a:srgbClr val="1FA29C"/>
              </a:buClr>
              <a:defRPr/>
            </a:pPr>
            <a:r>
              <a:rPr lang="en-GB" sz="1800" dirty="0">
                <a:latin typeface="Verdana"/>
              </a:rPr>
              <a:t>Detailed ‘transactional’ data is processed.</a:t>
            </a:r>
          </a:p>
          <a:p>
            <a:pPr lvl="2">
              <a:buClr>
                <a:srgbClr val="1FA29C"/>
              </a:buClr>
              <a:defRPr/>
            </a:pPr>
            <a:r>
              <a:rPr lang="en-GB" sz="1800" dirty="0">
                <a:latin typeface="Verdana"/>
              </a:rPr>
              <a:t>More time-critical, as they are used in real-time (</a:t>
            </a:r>
            <a:r>
              <a:rPr lang="en-GB" sz="1800" dirty="0" err="1">
                <a:latin typeface="Verdana"/>
              </a:rPr>
              <a:t>eg</a:t>
            </a:r>
            <a:r>
              <a:rPr lang="en-GB" sz="1800" dirty="0">
                <a:latin typeface="Verdana"/>
              </a:rPr>
              <a:t> reports are viewed at the time a patient is seen or stock is ordered).</a:t>
            </a:r>
          </a:p>
        </p:txBody>
      </p: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15</a:t>
            </a:fld>
            <a:endParaRPr lang="en-GB" dirty="0"/>
          </a:p>
        </p:txBody>
      </p:sp>
      <p:pic>
        <p:nvPicPr>
          <p:cNvPr id="10" name="Graphic 9">
            <a:extLst>
              <a:ext uri="{FF2B5EF4-FFF2-40B4-BE49-F238E27FC236}">
                <a16:creationId xmlns:a16="http://schemas.microsoft.com/office/drawing/2014/main" id="{58202B2C-3360-CF46-9E2A-FF157FF02E3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294" y="1468924"/>
            <a:ext cx="4814510" cy="4546537"/>
          </a:xfrm>
          <a:prstGeom prst="rect">
            <a:avLst/>
          </a:prstGeom>
        </p:spPr>
      </p:pic>
      <p:sp>
        <p:nvSpPr>
          <p:cNvPr id="12" name="TextBox 11">
            <a:extLst>
              <a:ext uri="{FF2B5EF4-FFF2-40B4-BE49-F238E27FC236}">
                <a16:creationId xmlns:a16="http://schemas.microsoft.com/office/drawing/2014/main" id="{C875C45D-62AB-FE46-ABDF-ADBD594D4585}"/>
              </a:ext>
            </a:extLst>
          </p:cNvPr>
          <p:cNvSpPr txBox="1"/>
          <p:nvPr/>
        </p:nvSpPr>
        <p:spPr>
          <a:xfrm>
            <a:off x="6726264" y="1717482"/>
            <a:ext cx="4215539" cy="4130162"/>
          </a:xfrm>
          <a:prstGeom prst="rect">
            <a:avLst/>
          </a:prstGeom>
          <a:noFill/>
        </p:spPr>
        <p:txBody>
          <a:bodyPr wrap="square" lIns="0" tIns="0" rIns="0" bIns="0" rtlCol="0">
            <a:noAutofit/>
          </a:bodyPr>
          <a:lstStyle/>
          <a:p>
            <a:pPr>
              <a:spcAft>
                <a:spcPts val="1134"/>
              </a:spcAft>
            </a:pPr>
            <a:r>
              <a:rPr lang="fr-FR" b="1" dirty="0">
                <a:solidFill>
                  <a:srgbClr val="FFFFFF"/>
                </a:solidFill>
                <a:latin typeface="Verdana"/>
              </a:rPr>
              <a:t>A </a:t>
            </a:r>
            <a:r>
              <a:rPr lang="fr-FR" b="1" dirty="0" err="1">
                <a:solidFill>
                  <a:srgbClr val="FFFFFF"/>
                </a:solidFill>
                <a:latin typeface="Verdana"/>
              </a:rPr>
              <a:t>sliding</a:t>
            </a:r>
            <a:r>
              <a:rPr lang="fr-FR" b="1" dirty="0">
                <a:solidFill>
                  <a:srgbClr val="FFFFFF"/>
                </a:solidFill>
                <a:latin typeface="Verdana"/>
              </a:rPr>
              <a:t> </a:t>
            </a:r>
            <a:r>
              <a:rPr lang="fr-FR" b="1" dirty="0" err="1">
                <a:solidFill>
                  <a:srgbClr val="FFFFFF"/>
                </a:solidFill>
                <a:latin typeface="Verdana"/>
              </a:rPr>
              <a:t>scale</a:t>
            </a:r>
            <a:r>
              <a:rPr lang="fr-FR" b="1" dirty="0">
                <a:solidFill>
                  <a:srgbClr val="FFFFFF"/>
                </a:solidFill>
                <a:latin typeface="Verdana"/>
              </a:rPr>
              <a:t> </a:t>
            </a:r>
            <a:r>
              <a:rPr lang="fr-FR" b="1" dirty="0" err="1">
                <a:solidFill>
                  <a:srgbClr val="FFFFFF"/>
                </a:solidFill>
                <a:latin typeface="Verdana"/>
              </a:rPr>
              <a:t>rather</a:t>
            </a:r>
            <a:r>
              <a:rPr lang="fr-FR" b="1" dirty="0">
                <a:solidFill>
                  <a:srgbClr val="FFFFFF"/>
                </a:solidFill>
                <a:latin typeface="Verdana"/>
              </a:rPr>
              <a:t> </a:t>
            </a:r>
            <a:r>
              <a:rPr lang="fr-FR" b="1" dirty="0" err="1">
                <a:solidFill>
                  <a:srgbClr val="FFFFFF"/>
                </a:solidFill>
                <a:latin typeface="Verdana"/>
              </a:rPr>
              <a:t>than</a:t>
            </a:r>
            <a:r>
              <a:rPr lang="fr-FR" b="1" dirty="0">
                <a:solidFill>
                  <a:srgbClr val="FFFFFF"/>
                </a:solidFill>
                <a:latin typeface="Verdana"/>
              </a:rPr>
              <a:t> ‘</a:t>
            </a:r>
            <a:r>
              <a:rPr lang="fr-FR" b="1" dirty="0" err="1">
                <a:solidFill>
                  <a:srgbClr val="FFFFFF"/>
                </a:solidFill>
                <a:latin typeface="Verdana"/>
              </a:rPr>
              <a:t>either</a:t>
            </a:r>
            <a:r>
              <a:rPr lang="fr-FR" b="1" dirty="0">
                <a:solidFill>
                  <a:srgbClr val="FFFFFF"/>
                </a:solidFill>
                <a:latin typeface="Verdana"/>
              </a:rPr>
              <a:t>/or’ – a system </a:t>
            </a:r>
            <a:r>
              <a:rPr lang="fr-FR" b="1" dirty="0" err="1">
                <a:solidFill>
                  <a:srgbClr val="FFFFFF"/>
                </a:solidFill>
                <a:latin typeface="Verdana"/>
              </a:rPr>
              <a:t>might</a:t>
            </a:r>
            <a:r>
              <a:rPr lang="fr-FR" b="1" dirty="0">
                <a:solidFill>
                  <a:srgbClr val="FFFFFF"/>
                </a:solidFill>
                <a:latin typeface="Verdana"/>
              </a:rPr>
              <a:t> </a:t>
            </a:r>
            <a:r>
              <a:rPr lang="fr-FR" b="1" dirty="0" err="1">
                <a:solidFill>
                  <a:srgbClr val="FFFFFF"/>
                </a:solidFill>
                <a:latin typeface="Verdana"/>
              </a:rPr>
              <a:t>involve</a:t>
            </a:r>
            <a:r>
              <a:rPr lang="fr-FR" b="1" dirty="0">
                <a:solidFill>
                  <a:srgbClr val="FFFFFF"/>
                </a:solidFill>
                <a:latin typeface="Verdana"/>
              </a:rPr>
              <a:t> a mixture of </a:t>
            </a:r>
            <a:r>
              <a:rPr lang="fr-FR" b="1" dirty="0" err="1">
                <a:solidFill>
                  <a:srgbClr val="FFFFFF"/>
                </a:solidFill>
                <a:latin typeface="Verdana"/>
              </a:rPr>
              <a:t>both</a:t>
            </a:r>
            <a:r>
              <a:rPr lang="fr-FR" b="1" dirty="0">
                <a:solidFill>
                  <a:srgbClr val="FFFFFF"/>
                </a:solidFill>
                <a:latin typeface="Verdana"/>
              </a:rPr>
              <a:t>…</a:t>
            </a:r>
          </a:p>
          <a:p>
            <a:r>
              <a:rPr lang="nn-NO" sz="1600" dirty="0">
                <a:solidFill>
                  <a:srgbClr val="FFFFFF"/>
                </a:solidFill>
                <a:latin typeface="Verdana"/>
              </a:rPr>
              <a:t>For </a:t>
            </a:r>
            <a:r>
              <a:rPr lang="nn-NO" sz="1600" dirty="0" err="1">
                <a:solidFill>
                  <a:srgbClr val="FFFFFF"/>
                </a:solidFill>
                <a:latin typeface="Verdana"/>
              </a:rPr>
              <a:t>example</a:t>
            </a:r>
            <a:r>
              <a:rPr lang="nn-NO" sz="1600" dirty="0">
                <a:solidFill>
                  <a:srgbClr val="FFFFFF"/>
                </a:solidFill>
                <a:latin typeface="Verdana"/>
              </a:rPr>
              <a:t>, a COVID-19 </a:t>
            </a:r>
            <a:r>
              <a:rPr lang="nn-NO" sz="1600" dirty="0" err="1">
                <a:solidFill>
                  <a:srgbClr val="FFFFFF"/>
                </a:solidFill>
                <a:latin typeface="Verdana"/>
              </a:rPr>
              <a:t>Vaccine</a:t>
            </a:r>
            <a:r>
              <a:rPr lang="nn-NO" sz="1600" dirty="0">
                <a:solidFill>
                  <a:srgbClr val="FFFFFF"/>
                </a:solidFill>
                <a:latin typeface="Verdana"/>
              </a:rPr>
              <a:t> Tracker, </a:t>
            </a:r>
            <a:r>
              <a:rPr lang="nn-NO" sz="1600" dirty="0" err="1">
                <a:solidFill>
                  <a:srgbClr val="FFFFFF"/>
                </a:solidFill>
                <a:latin typeface="Verdana"/>
              </a:rPr>
              <a:t>which</a:t>
            </a:r>
            <a:r>
              <a:rPr lang="nn-NO" sz="1600" dirty="0">
                <a:solidFill>
                  <a:srgbClr val="FFFFFF"/>
                </a:solidFill>
                <a:latin typeface="Verdana"/>
              </a:rPr>
              <a:t> </a:t>
            </a:r>
            <a:r>
              <a:rPr lang="nn-NO" sz="1600" dirty="0" err="1">
                <a:solidFill>
                  <a:srgbClr val="FFFFFF"/>
                </a:solidFill>
                <a:latin typeface="Verdana"/>
              </a:rPr>
              <a:t>captures</a:t>
            </a:r>
            <a:r>
              <a:rPr lang="nn-NO" sz="1600" dirty="0">
                <a:solidFill>
                  <a:srgbClr val="FFFFFF"/>
                </a:solidFill>
                <a:latin typeface="Verdana"/>
              </a:rPr>
              <a:t> </a:t>
            </a:r>
            <a:r>
              <a:rPr lang="nn-NO" sz="1600" dirty="0" err="1">
                <a:solidFill>
                  <a:srgbClr val="FFFFFF"/>
                </a:solidFill>
                <a:latin typeface="Verdana"/>
              </a:rPr>
              <a:t>each</a:t>
            </a:r>
            <a:r>
              <a:rPr lang="nn-NO" sz="1600" dirty="0">
                <a:solidFill>
                  <a:srgbClr val="FFFFFF"/>
                </a:solidFill>
                <a:latin typeface="Verdana"/>
              </a:rPr>
              <a:t> </a:t>
            </a:r>
            <a:r>
              <a:rPr lang="nn-NO" sz="1600" dirty="0" err="1">
                <a:solidFill>
                  <a:srgbClr val="FFFFFF"/>
                </a:solidFill>
                <a:latin typeface="Verdana"/>
              </a:rPr>
              <a:t>client</a:t>
            </a:r>
            <a:r>
              <a:rPr lang="nn-NO" sz="1600" dirty="0">
                <a:solidFill>
                  <a:srgbClr val="FFFFFF"/>
                </a:solidFill>
                <a:latin typeface="Verdana"/>
              </a:rPr>
              <a:t> </a:t>
            </a:r>
            <a:r>
              <a:rPr lang="nn-NO" sz="1600" dirty="0" err="1">
                <a:solidFill>
                  <a:srgbClr val="FFFFFF"/>
                </a:solidFill>
                <a:latin typeface="Verdana"/>
              </a:rPr>
              <a:t>that</a:t>
            </a:r>
            <a:r>
              <a:rPr lang="nn-NO" sz="1600" dirty="0">
                <a:solidFill>
                  <a:srgbClr val="FFFFFF"/>
                </a:solidFill>
                <a:latin typeface="Verdana"/>
              </a:rPr>
              <a:t> is given a </a:t>
            </a:r>
            <a:r>
              <a:rPr lang="nn-NO" sz="1600" dirty="0" err="1">
                <a:solidFill>
                  <a:srgbClr val="FFFFFF"/>
                </a:solidFill>
                <a:latin typeface="Verdana"/>
              </a:rPr>
              <a:t>vaccine</a:t>
            </a:r>
            <a:r>
              <a:rPr lang="nn-NO" sz="1600" dirty="0">
                <a:solidFill>
                  <a:srgbClr val="FFFFFF"/>
                </a:solidFill>
                <a:latin typeface="Verdana"/>
              </a:rPr>
              <a:t>, </a:t>
            </a:r>
            <a:r>
              <a:rPr lang="nn-NO" sz="1600" dirty="0" err="1">
                <a:solidFill>
                  <a:srgbClr val="FFFFFF"/>
                </a:solidFill>
                <a:latin typeface="Verdana"/>
              </a:rPr>
              <a:t>might</a:t>
            </a:r>
            <a:r>
              <a:rPr lang="nn-NO" sz="1600" dirty="0">
                <a:solidFill>
                  <a:srgbClr val="FFFFFF"/>
                </a:solidFill>
                <a:latin typeface="Verdana"/>
              </a:rPr>
              <a:t> be used:</a:t>
            </a:r>
            <a:br>
              <a:rPr lang="nn-NO" sz="1600" dirty="0">
                <a:solidFill>
                  <a:srgbClr val="FFFFFF"/>
                </a:solidFill>
                <a:latin typeface="Verdana"/>
              </a:rPr>
            </a:br>
            <a:endParaRPr lang="nn-NO" sz="1600" dirty="0">
              <a:solidFill>
                <a:srgbClr val="FFFFFF"/>
              </a:solidFill>
              <a:latin typeface="Verdana"/>
            </a:endParaRPr>
          </a:p>
          <a:p>
            <a:pPr marL="285750" indent="-285750">
              <a:buFont typeface="Arial" panose="020B0604020202020204" pitchFamily="34" charset="0"/>
              <a:buChar char="•"/>
            </a:pPr>
            <a:r>
              <a:rPr lang="nn-NO" sz="1600" dirty="0">
                <a:solidFill>
                  <a:srgbClr val="FFFFFF"/>
                </a:solidFill>
                <a:latin typeface="Verdana"/>
              </a:rPr>
              <a:t>As </a:t>
            </a:r>
            <a:r>
              <a:rPr lang="nn-NO" sz="1600" b="1" dirty="0">
                <a:solidFill>
                  <a:srgbClr val="FFFFFF"/>
                </a:solidFill>
                <a:latin typeface="Verdana"/>
              </a:rPr>
              <a:t>a frontline system </a:t>
            </a:r>
            <a:r>
              <a:rPr lang="nn-NO" sz="1600" dirty="0">
                <a:solidFill>
                  <a:srgbClr val="FFFFFF"/>
                </a:solidFill>
                <a:latin typeface="Verdana"/>
              </a:rPr>
              <a:t>to </a:t>
            </a:r>
            <a:r>
              <a:rPr lang="nn-NO" sz="1600" dirty="0" err="1">
                <a:solidFill>
                  <a:srgbClr val="FFFFFF"/>
                </a:solidFill>
                <a:latin typeface="Verdana"/>
              </a:rPr>
              <a:t>help</a:t>
            </a:r>
            <a:r>
              <a:rPr lang="nn-NO" sz="1600" dirty="0">
                <a:solidFill>
                  <a:srgbClr val="FFFFFF"/>
                </a:solidFill>
                <a:latin typeface="Verdana"/>
              </a:rPr>
              <a:t> </a:t>
            </a:r>
            <a:r>
              <a:rPr lang="nn-NO" sz="1600" dirty="0" err="1">
                <a:solidFill>
                  <a:srgbClr val="FFFFFF"/>
                </a:solidFill>
                <a:latin typeface="Verdana"/>
              </a:rPr>
              <a:t>health</a:t>
            </a:r>
            <a:r>
              <a:rPr lang="nn-NO" sz="1600" dirty="0">
                <a:solidFill>
                  <a:srgbClr val="FFFFFF"/>
                </a:solidFill>
                <a:latin typeface="Verdana"/>
              </a:rPr>
              <a:t> </a:t>
            </a:r>
            <a:r>
              <a:rPr lang="nn-NO" sz="1600" dirty="0" err="1">
                <a:solidFill>
                  <a:srgbClr val="FFFFFF"/>
                </a:solidFill>
                <a:latin typeface="Verdana"/>
              </a:rPr>
              <a:t>workers</a:t>
            </a:r>
            <a:r>
              <a:rPr lang="nn-NO" sz="1600" dirty="0">
                <a:solidFill>
                  <a:srgbClr val="FFFFFF"/>
                </a:solidFill>
                <a:latin typeface="Verdana"/>
              </a:rPr>
              <a:t> </a:t>
            </a:r>
            <a:r>
              <a:rPr lang="nn-NO" sz="1600" dirty="0" err="1">
                <a:solidFill>
                  <a:srgbClr val="FFFFFF"/>
                </a:solidFill>
                <a:latin typeface="Verdana"/>
              </a:rPr>
              <a:t>follow</a:t>
            </a:r>
            <a:r>
              <a:rPr lang="nn-NO" sz="1600" dirty="0">
                <a:solidFill>
                  <a:srgbClr val="FFFFFF"/>
                </a:solidFill>
                <a:latin typeface="Verdana"/>
              </a:rPr>
              <a:t>-up </a:t>
            </a:r>
            <a:r>
              <a:rPr lang="nn-NO" sz="1600" dirty="0" err="1">
                <a:solidFill>
                  <a:srgbClr val="FFFFFF"/>
                </a:solidFill>
                <a:latin typeface="Verdana"/>
              </a:rPr>
              <a:t>on</a:t>
            </a:r>
            <a:r>
              <a:rPr lang="nn-NO" sz="1600" dirty="0">
                <a:solidFill>
                  <a:srgbClr val="FFFFFF"/>
                </a:solidFill>
                <a:latin typeface="Verdana"/>
              </a:rPr>
              <a:t> individual </a:t>
            </a:r>
            <a:r>
              <a:rPr lang="nn-NO" sz="1600" dirty="0" err="1">
                <a:solidFill>
                  <a:srgbClr val="FFFFFF"/>
                </a:solidFill>
                <a:latin typeface="Verdana"/>
              </a:rPr>
              <a:t>patients</a:t>
            </a:r>
            <a:r>
              <a:rPr lang="nn-NO" sz="1600" dirty="0">
                <a:solidFill>
                  <a:srgbClr val="FFFFFF"/>
                </a:solidFill>
                <a:latin typeface="Verdana"/>
              </a:rPr>
              <a:t> </a:t>
            </a:r>
            <a:r>
              <a:rPr lang="nn-NO" sz="1600" dirty="0" err="1">
                <a:solidFill>
                  <a:srgbClr val="FFFFFF"/>
                </a:solidFill>
                <a:latin typeface="Verdana"/>
              </a:rPr>
              <a:t>that</a:t>
            </a:r>
            <a:r>
              <a:rPr lang="nn-NO" sz="1600" dirty="0">
                <a:solidFill>
                  <a:srgbClr val="FFFFFF"/>
                </a:solidFill>
                <a:latin typeface="Verdana"/>
              </a:rPr>
              <a:t> </a:t>
            </a:r>
            <a:r>
              <a:rPr lang="nn-NO" sz="1600" dirty="0" err="1">
                <a:solidFill>
                  <a:srgbClr val="FFFFFF"/>
                </a:solidFill>
                <a:latin typeface="Verdana"/>
              </a:rPr>
              <a:t>haven’t</a:t>
            </a:r>
            <a:r>
              <a:rPr lang="nn-NO" sz="1600" dirty="0">
                <a:solidFill>
                  <a:srgbClr val="FFFFFF"/>
                </a:solidFill>
                <a:latin typeface="Verdana"/>
              </a:rPr>
              <a:t> </a:t>
            </a:r>
            <a:r>
              <a:rPr lang="nn-NO" sz="1600" dirty="0" err="1">
                <a:solidFill>
                  <a:srgbClr val="FFFFFF"/>
                </a:solidFill>
                <a:latin typeface="Verdana"/>
              </a:rPr>
              <a:t>yet</a:t>
            </a:r>
            <a:r>
              <a:rPr lang="nn-NO" sz="1600" dirty="0">
                <a:solidFill>
                  <a:srgbClr val="FFFFFF"/>
                </a:solidFill>
                <a:latin typeface="Verdana"/>
              </a:rPr>
              <a:t> </a:t>
            </a:r>
            <a:r>
              <a:rPr lang="nn-NO" sz="1600" dirty="0" err="1">
                <a:solidFill>
                  <a:srgbClr val="FFFFFF"/>
                </a:solidFill>
                <a:latin typeface="Verdana"/>
              </a:rPr>
              <a:t>had</a:t>
            </a:r>
            <a:r>
              <a:rPr lang="nn-NO" sz="1600" dirty="0">
                <a:solidFill>
                  <a:srgbClr val="FFFFFF"/>
                </a:solidFill>
                <a:latin typeface="Verdana"/>
              </a:rPr>
              <a:t> </a:t>
            </a:r>
            <a:r>
              <a:rPr lang="nn-NO" sz="1600" dirty="0" err="1">
                <a:solidFill>
                  <a:srgbClr val="FFFFFF"/>
                </a:solidFill>
                <a:latin typeface="Verdana"/>
              </a:rPr>
              <a:t>their</a:t>
            </a:r>
            <a:r>
              <a:rPr lang="nn-NO" sz="1600" dirty="0">
                <a:solidFill>
                  <a:srgbClr val="FFFFFF"/>
                </a:solidFill>
                <a:latin typeface="Verdana"/>
              </a:rPr>
              <a:t> </a:t>
            </a:r>
            <a:r>
              <a:rPr lang="nn-NO" sz="1600" dirty="0" err="1">
                <a:solidFill>
                  <a:srgbClr val="FFFFFF"/>
                </a:solidFill>
                <a:latin typeface="Verdana"/>
              </a:rPr>
              <a:t>second</a:t>
            </a:r>
            <a:r>
              <a:rPr lang="nn-NO" sz="1600" dirty="0">
                <a:solidFill>
                  <a:srgbClr val="FFFFFF"/>
                </a:solidFill>
                <a:latin typeface="Verdana"/>
              </a:rPr>
              <a:t> dose.</a:t>
            </a:r>
            <a:br>
              <a:rPr lang="nn-NO" sz="1600" dirty="0">
                <a:solidFill>
                  <a:srgbClr val="FFFFFF"/>
                </a:solidFill>
                <a:latin typeface="Verdana"/>
              </a:rPr>
            </a:br>
            <a:endParaRPr lang="nn-NO" sz="1600" dirty="0">
              <a:solidFill>
                <a:srgbClr val="FFFFFF"/>
              </a:solidFill>
              <a:latin typeface="Verdana"/>
            </a:endParaRPr>
          </a:p>
          <a:p>
            <a:pPr marL="285750" indent="-285750">
              <a:buFont typeface="Arial" panose="020B0604020202020204" pitchFamily="34" charset="0"/>
              <a:buChar char="•"/>
            </a:pPr>
            <a:r>
              <a:rPr lang="nn-NO" sz="1600" dirty="0">
                <a:solidFill>
                  <a:srgbClr val="FFFFFF"/>
                </a:solidFill>
                <a:latin typeface="Verdana"/>
              </a:rPr>
              <a:t>As a </a:t>
            </a:r>
            <a:r>
              <a:rPr lang="nn-NO" sz="1600" b="1" dirty="0" err="1">
                <a:solidFill>
                  <a:srgbClr val="FFFFFF"/>
                </a:solidFill>
                <a:latin typeface="Verdana"/>
              </a:rPr>
              <a:t>strategic</a:t>
            </a:r>
            <a:r>
              <a:rPr lang="nn-NO" sz="1600" b="1" dirty="0">
                <a:solidFill>
                  <a:srgbClr val="FFFFFF"/>
                </a:solidFill>
                <a:latin typeface="Verdana"/>
              </a:rPr>
              <a:t> system </a:t>
            </a:r>
            <a:r>
              <a:rPr lang="nn-NO" sz="1600" dirty="0">
                <a:solidFill>
                  <a:srgbClr val="FFFFFF"/>
                </a:solidFill>
                <a:latin typeface="Verdana"/>
              </a:rPr>
              <a:t>to </a:t>
            </a:r>
            <a:r>
              <a:rPr lang="nn-NO" sz="1600" dirty="0" err="1">
                <a:solidFill>
                  <a:srgbClr val="FFFFFF"/>
                </a:solidFill>
                <a:latin typeface="Verdana"/>
              </a:rPr>
              <a:t>help</a:t>
            </a:r>
            <a:r>
              <a:rPr lang="nn-NO" sz="1600" dirty="0">
                <a:solidFill>
                  <a:srgbClr val="FFFFFF"/>
                </a:solidFill>
                <a:latin typeface="Verdana"/>
              </a:rPr>
              <a:t> managers monitor </a:t>
            </a:r>
            <a:r>
              <a:rPr lang="nn-NO" sz="1600" dirty="0" err="1">
                <a:solidFill>
                  <a:srgbClr val="FFFFFF"/>
                </a:solidFill>
                <a:latin typeface="Verdana"/>
              </a:rPr>
              <a:t>the</a:t>
            </a:r>
            <a:r>
              <a:rPr lang="nn-NO" sz="1600" dirty="0">
                <a:solidFill>
                  <a:srgbClr val="FFFFFF"/>
                </a:solidFill>
                <a:latin typeface="Verdana"/>
              </a:rPr>
              <a:t> </a:t>
            </a:r>
            <a:r>
              <a:rPr lang="nn-NO" sz="1600" dirty="0" err="1">
                <a:solidFill>
                  <a:srgbClr val="FFFFFF"/>
                </a:solidFill>
                <a:latin typeface="Verdana"/>
              </a:rPr>
              <a:t>progress</a:t>
            </a:r>
            <a:r>
              <a:rPr lang="nn-NO" sz="1600" dirty="0">
                <a:solidFill>
                  <a:srgbClr val="FFFFFF"/>
                </a:solidFill>
                <a:latin typeface="Verdana"/>
              </a:rPr>
              <a:t> </a:t>
            </a:r>
            <a:r>
              <a:rPr lang="nn-NO" sz="1600" dirty="0" err="1">
                <a:solidFill>
                  <a:srgbClr val="FFFFFF"/>
                </a:solidFill>
                <a:latin typeface="Verdana"/>
              </a:rPr>
              <a:t>of</a:t>
            </a:r>
            <a:r>
              <a:rPr lang="nn-NO" sz="1600" dirty="0">
                <a:solidFill>
                  <a:srgbClr val="FFFFFF"/>
                </a:solidFill>
                <a:latin typeface="Verdana"/>
              </a:rPr>
              <a:t> </a:t>
            </a:r>
            <a:r>
              <a:rPr lang="nn-NO" sz="1600" dirty="0" err="1">
                <a:solidFill>
                  <a:srgbClr val="FFFFFF"/>
                </a:solidFill>
                <a:latin typeface="Verdana"/>
              </a:rPr>
              <a:t>the</a:t>
            </a:r>
            <a:r>
              <a:rPr lang="nn-NO" sz="1600" dirty="0">
                <a:solidFill>
                  <a:srgbClr val="FFFFFF"/>
                </a:solidFill>
                <a:latin typeface="Verdana"/>
              </a:rPr>
              <a:t> </a:t>
            </a:r>
            <a:r>
              <a:rPr lang="nn-NO" sz="1600" dirty="0" err="1">
                <a:solidFill>
                  <a:srgbClr val="FFFFFF"/>
                </a:solidFill>
                <a:latin typeface="Verdana"/>
              </a:rPr>
              <a:t>national</a:t>
            </a:r>
            <a:r>
              <a:rPr lang="nn-NO" sz="1600" dirty="0">
                <a:solidFill>
                  <a:srgbClr val="FFFFFF"/>
                </a:solidFill>
                <a:latin typeface="Verdana"/>
              </a:rPr>
              <a:t> COVID-19 </a:t>
            </a:r>
            <a:r>
              <a:rPr lang="nn-NO" sz="1600" dirty="0" err="1">
                <a:solidFill>
                  <a:srgbClr val="FFFFFF"/>
                </a:solidFill>
                <a:latin typeface="Verdana"/>
              </a:rPr>
              <a:t>vaccine</a:t>
            </a:r>
            <a:r>
              <a:rPr lang="nn-NO" sz="1600" dirty="0">
                <a:solidFill>
                  <a:srgbClr val="FFFFFF"/>
                </a:solidFill>
                <a:latin typeface="Verdana"/>
              </a:rPr>
              <a:t> roll-</a:t>
            </a:r>
            <a:r>
              <a:rPr lang="nn-NO" sz="1600" dirty="0" err="1">
                <a:solidFill>
                  <a:srgbClr val="FFFFFF"/>
                </a:solidFill>
                <a:latin typeface="Verdana"/>
              </a:rPr>
              <a:t>out</a:t>
            </a:r>
            <a:r>
              <a:rPr lang="nn-NO" sz="1600" dirty="0">
                <a:solidFill>
                  <a:srgbClr val="FFFFFF"/>
                </a:solidFill>
                <a:latin typeface="Verdana"/>
              </a:rPr>
              <a:t>.</a:t>
            </a:r>
          </a:p>
        </p:txBody>
      </p:sp>
    </p:spTree>
    <p:extLst>
      <p:ext uri="{BB962C8B-B14F-4D97-AF65-F5344CB8AC3E}">
        <p14:creationId xmlns:p14="http://schemas.microsoft.com/office/powerpoint/2010/main" val="1726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ssolve">
                                      <p:cBhvr>
                                        <p:cTn id="10" dur="500"/>
                                        <p:tgtEl>
                                          <p:spTgt spid="9">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ssolv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dissolve">
                                      <p:cBhvr>
                                        <p:cTn id="18" dur="500"/>
                                        <p:tgtEl>
                                          <p:spTgt spid="9">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dissolve">
                                      <p:cBhvr>
                                        <p:cTn id="21" dur="500"/>
                                        <p:tgtEl>
                                          <p:spTgt spid="9">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animEffect transition="in" filter="dissolve">
                                      <p:cBhvr>
                                        <p:cTn id="24" dur="500"/>
                                        <p:tgtEl>
                                          <p:spTgt spid="9">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dissolve">
                                      <p:cBhvr>
                                        <p:cTn id="29" dur="5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
                                            <p:txEl>
                                              <p:pRg st="8" end="8"/>
                                            </p:txEl>
                                          </p:spTgt>
                                        </p:tgtEl>
                                        <p:attrNameLst>
                                          <p:attrName>style.visibility</p:attrName>
                                        </p:attrNameLst>
                                      </p:cBhvr>
                                      <p:to>
                                        <p:strVal val="visible"/>
                                      </p:to>
                                    </p:set>
                                    <p:animEffect transition="in" filter="dissolve">
                                      <p:cBhvr>
                                        <p:cTn id="34" dur="500"/>
                                        <p:tgtEl>
                                          <p:spTgt spid="9">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dissolve">
                                      <p:cBhvr>
                                        <p:cTn id="39" dur="500"/>
                                        <p:tgtEl>
                                          <p:spTgt spid="9">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dissolve">
                                      <p:cBhvr>
                                        <p:cTn id="44" dur="500"/>
                                        <p:tgtEl>
                                          <p:spTgt spid="9">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ssolve">
                                      <p:cBhvr>
                                        <p:cTn id="49" dur="500"/>
                                        <p:tgtEl>
                                          <p:spTgt spid="1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33409" y="1831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dirty="0"/>
              <a:t>The HIS Landscape</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94329DE-157F-3E45-AFFC-B42C9D18AF02}"/>
              </a:ext>
            </a:extLst>
          </p:cNvPr>
          <p:cNvSpPr/>
          <p:nvPr/>
        </p:nvSpPr>
        <p:spPr>
          <a:xfrm>
            <a:off x="1665939" y="2101553"/>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HMIS</a:t>
            </a:r>
            <a:endParaRPr lang="en-GB" sz="1200" b="1" dirty="0">
              <a:solidFill>
                <a:schemeClr val="bg1"/>
              </a:solidFill>
              <a:effectLst/>
              <a:ea typeface="Calibri" panose="020F0502020204030204" pitchFamily="34" charset="0"/>
              <a:cs typeface="Times New Roman" panose="02020603050405020304" pitchFamily="18" charset="0"/>
            </a:endParaRPr>
          </a:p>
          <a:p>
            <a:pPr algn="ctr"/>
            <a:r>
              <a:rPr lang="en-GB" sz="1800" dirty="0">
                <a:solidFill>
                  <a:schemeClr val="bg1"/>
                </a:solidFill>
                <a:effectLst/>
                <a:ea typeface="Calibri" panose="020F0502020204030204" pitchFamily="34" charset="0"/>
                <a:cs typeface="Times New Roman" panose="02020603050405020304" pitchFamily="18" charset="0"/>
              </a:rPr>
              <a:t>Hea</a:t>
            </a:r>
            <a:r>
              <a:rPr lang="en-GB" sz="1800" dirty="0">
                <a:effectLst/>
                <a:ea typeface="Calibri" panose="020F0502020204030204" pitchFamily="34" charset="0"/>
                <a:cs typeface="Times New Roman" panose="02020603050405020304" pitchFamily="18" charset="0"/>
              </a:rPr>
              <a:t>lth Management Information System</a:t>
            </a:r>
            <a:endParaRPr lang="en-GB" sz="1200" dirty="0">
              <a:effectLst/>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0C6F4798-B8AF-3B46-8534-A96CDB204A1F}"/>
              </a:ext>
            </a:extLst>
          </p:cNvPr>
          <p:cNvSpPr/>
          <p:nvPr/>
        </p:nvSpPr>
        <p:spPr>
          <a:xfrm>
            <a:off x="4460621" y="2521883"/>
            <a:ext cx="1525852" cy="1751077"/>
          </a:xfrm>
          <a:prstGeom prst="roundRect">
            <a:avLst>
              <a:gd name="adj" fmla="val 97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ffectLst/>
                <a:ea typeface="Calibri" panose="020F0502020204030204" pitchFamily="34" charset="0"/>
                <a:cs typeface="Times New Roman" panose="02020603050405020304" pitchFamily="18" charset="0"/>
              </a:rPr>
              <a:t>LMIS</a:t>
            </a:r>
            <a:endParaRPr lang="en-GB" sz="1200" b="1" dirty="0">
              <a:effectLst/>
              <a:ea typeface="Calibri" panose="020F0502020204030204" pitchFamily="34" charset="0"/>
              <a:cs typeface="Times New Roman" panose="02020603050405020304" pitchFamily="18" charset="0"/>
            </a:endParaRPr>
          </a:p>
          <a:p>
            <a:pPr algn="ctr"/>
            <a:r>
              <a:rPr lang="en-GB" sz="1800" dirty="0">
                <a:effectLst/>
                <a:ea typeface="Calibri" panose="020F0502020204030204" pitchFamily="34" charset="0"/>
                <a:cs typeface="Times New Roman" panose="02020603050405020304" pitchFamily="18" charset="0"/>
              </a:rPr>
              <a:t>Logistics Management Information System</a:t>
            </a:r>
            <a:endParaRPr lang="en-GB" sz="1200" dirty="0">
              <a:effectLst/>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4A770375-B8DD-7848-A1AB-EF410F37552E}"/>
              </a:ext>
            </a:extLst>
          </p:cNvPr>
          <p:cNvSpPr/>
          <p:nvPr/>
        </p:nvSpPr>
        <p:spPr>
          <a:xfrm>
            <a:off x="1665941" y="3655259"/>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Trackers</a:t>
            </a:r>
            <a:endParaRPr lang="en-GB" sz="1200" b="1" dirty="0">
              <a:solidFill>
                <a:schemeClr val="bg1"/>
              </a:solidFill>
              <a:effectLst/>
              <a:ea typeface="Calibri" panose="020F0502020204030204" pitchFamily="34"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6EF245AF-9829-954B-A786-8F726C470E90}"/>
              </a:ext>
            </a:extLst>
          </p:cNvPr>
          <p:cNvSpPr/>
          <p:nvPr/>
        </p:nvSpPr>
        <p:spPr>
          <a:xfrm>
            <a:off x="1665940" y="4804508"/>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a typeface="Calibri" panose="020F0502020204030204" pitchFamily="34" charset="0"/>
                <a:cs typeface="Times New Roman" panose="02020603050405020304" pitchFamily="18" charset="0"/>
              </a:rPr>
              <a:t>EMR</a:t>
            </a:r>
            <a:br>
              <a:rPr lang="en-GB" sz="36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Electronic Medical Record</a:t>
            </a:r>
          </a:p>
        </p:txBody>
      </p:sp>
      <p:sp>
        <p:nvSpPr>
          <p:cNvPr id="14" name="Rounded Rectangle 13">
            <a:extLst>
              <a:ext uri="{FF2B5EF4-FFF2-40B4-BE49-F238E27FC236}">
                <a16:creationId xmlns:a16="http://schemas.microsoft.com/office/drawing/2014/main" id="{18FAFCA5-2863-A542-8EC2-E0486DA8E472}"/>
              </a:ext>
            </a:extLst>
          </p:cNvPr>
          <p:cNvSpPr/>
          <p:nvPr/>
        </p:nvSpPr>
        <p:spPr>
          <a:xfrm>
            <a:off x="4460621" y="5245341"/>
            <a:ext cx="1525852" cy="82998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Pharmacy</a:t>
            </a:r>
            <a:br>
              <a:rPr lang="en-GB" sz="17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Management System</a:t>
            </a:r>
          </a:p>
        </p:txBody>
      </p:sp>
      <p:sp>
        <p:nvSpPr>
          <p:cNvPr id="15" name="Rounded Rectangle 14">
            <a:extLst>
              <a:ext uri="{FF2B5EF4-FFF2-40B4-BE49-F238E27FC236}">
                <a16:creationId xmlns:a16="http://schemas.microsoft.com/office/drawing/2014/main" id="{2FCEAA3C-FDF5-D949-A78F-1F0AC8A4C45E}"/>
              </a:ext>
            </a:extLst>
          </p:cNvPr>
          <p:cNvSpPr/>
          <p:nvPr/>
        </p:nvSpPr>
        <p:spPr>
          <a:xfrm>
            <a:off x="6061860" y="5245341"/>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HR / Payroll </a:t>
            </a:r>
            <a:br>
              <a:rPr lang="en-GB" sz="17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System</a:t>
            </a:r>
          </a:p>
        </p:txBody>
      </p:sp>
      <p:sp>
        <p:nvSpPr>
          <p:cNvPr id="16" name="Up-down Arrow 15">
            <a:extLst>
              <a:ext uri="{FF2B5EF4-FFF2-40B4-BE49-F238E27FC236}">
                <a16:creationId xmlns:a16="http://schemas.microsoft.com/office/drawing/2014/main" id="{DCB89036-FDA1-914F-AC14-66F6E9093FA4}"/>
              </a:ext>
            </a:extLst>
          </p:cNvPr>
          <p:cNvSpPr/>
          <p:nvPr/>
        </p:nvSpPr>
        <p:spPr>
          <a:xfrm>
            <a:off x="670527" y="4313302"/>
            <a:ext cx="434009" cy="1762027"/>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a:extLst>
              <a:ext uri="{FF2B5EF4-FFF2-40B4-BE49-F238E27FC236}">
                <a16:creationId xmlns:a16="http://schemas.microsoft.com/office/drawing/2014/main" id="{FF3436F3-9401-9343-BCCA-7626589EEAB0}"/>
              </a:ext>
            </a:extLst>
          </p:cNvPr>
          <p:cNvSpPr/>
          <p:nvPr/>
        </p:nvSpPr>
        <p:spPr>
          <a:xfrm>
            <a:off x="670526" y="2101551"/>
            <a:ext cx="434009" cy="2201811"/>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18FF02B-0406-4644-BE76-0B21BBE3B2A8}"/>
              </a:ext>
            </a:extLst>
          </p:cNvPr>
          <p:cNvSpPr txBox="1"/>
          <p:nvPr/>
        </p:nvSpPr>
        <p:spPr>
          <a:xfrm>
            <a:off x="1669461" y="1612660"/>
            <a:ext cx="2721760" cy="369332"/>
          </a:xfrm>
          <a:prstGeom prst="rect">
            <a:avLst/>
          </a:prstGeom>
          <a:noFill/>
          <a:ln>
            <a:noFill/>
          </a:ln>
        </p:spPr>
        <p:txBody>
          <a:bodyPr wrap="square" rtlCol="0">
            <a:spAutoFit/>
          </a:bodyPr>
          <a:lstStyle/>
          <a:p>
            <a:pPr algn="ctr"/>
            <a:r>
              <a:rPr lang="en-US" dirty="0"/>
              <a:t>Health Services</a:t>
            </a:r>
          </a:p>
        </p:txBody>
      </p:sp>
      <p:sp>
        <p:nvSpPr>
          <p:cNvPr id="19" name="TextBox 18">
            <a:extLst>
              <a:ext uri="{FF2B5EF4-FFF2-40B4-BE49-F238E27FC236}">
                <a16:creationId xmlns:a16="http://schemas.microsoft.com/office/drawing/2014/main" id="{81773FB6-E911-6646-9697-F30E7D9D584E}"/>
              </a:ext>
            </a:extLst>
          </p:cNvPr>
          <p:cNvSpPr txBox="1"/>
          <p:nvPr/>
        </p:nvSpPr>
        <p:spPr>
          <a:xfrm>
            <a:off x="4270466" y="1437849"/>
            <a:ext cx="1931159" cy="646331"/>
          </a:xfrm>
          <a:prstGeom prst="rect">
            <a:avLst/>
          </a:prstGeom>
          <a:noFill/>
          <a:ln>
            <a:noFill/>
          </a:ln>
        </p:spPr>
        <p:txBody>
          <a:bodyPr wrap="square" rtlCol="0">
            <a:spAutoFit/>
          </a:bodyPr>
          <a:lstStyle/>
          <a:p>
            <a:pPr algn="ctr"/>
            <a:r>
              <a:rPr lang="en-US" dirty="0"/>
              <a:t>Medicines </a:t>
            </a:r>
            <a:br>
              <a:rPr lang="en-US" dirty="0"/>
            </a:br>
            <a:r>
              <a:rPr lang="en-US" dirty="0"/>
              <a:t>&amp; supplies</a:t>
            </a:r>
          </a:p>
        </p:txBody>
      </p:sp>
      <p:sp>
        <p:nvSpPr>
          <p:cNvPr id="20" name="TextBox 19">
            <a:extLst>
              <a:ext uri="{FF2B5EF4-FFF2-40B4-BE49-F238E27FC236}">
                <a16:creationId xmlns:a16="http://schemas.microsoft.com/office/drawing/2014/main" id="{6D92643F-FAF3-2749-89C8-00CD75E7811E}"/>
              </a:ext>
            </a:extLst>
          </p:cNvPr>
          <p:cNvSpPr txBox="1"/>
          <p:nvPr/>
        </p:nvSpPr>
        <p:spPr>
          <a:xfrm>
            <a:off x="6061861" y="1446358"/>
            <a:ext cx="1525852" cy="646331"/>
          </a:xfrm>
          <a:prstGeom prst="rect">
            <a:avLst/>
          </a:prstGeom>
          <a:noFill/>
          <a:ln>
            <a:noFill/>
          </a:ln>
        </p:spPr>
        <p:txBody>
          <a:bodyPr wrap="square" rtlCol="0">
            <a:spAutoFit/>
          </a:bodyPr>
          <a:lstStyle/>
          <a:p>
            <a:pPr algn="ctr"/>
            <a:r>
              <a:rPr lang="en-US" dirty="0"/>
              <a:t>Human Resources</a:t>
            </a:r>
          </a:p>
        </p:txBody>
      </p:sp>
      <p:sp>
        <p:nvSpPr>
          <p:cNvPr id="21" name="Up-down Arrow 20">
            <a:extLst>
              <a:ext uri="{FF2B5EF4-FFF2-40B4-BE49-F238E27FC236}">
                <a16:creationId xmlns:a16="http://schemas.microsoft.com/office/drawing/2014/main" id="{01A750EF-1BA9-C44D-832A-ED5137675A55}"/>
              </a:ext>
            </a:extLst>
          </p:cNvPr>
          <p:cNvSpPr/>
          <p:nvPr/>
        </p:nvSpPr>
        <p:spPr>
          <a:xfrm>
            <a:off x="11197191" y="2101551"/>
            <a:ext cx="434009" cy="3973777"/>
          </a:xfrm>
          <a:prstGeom prst="upDownArrow">
            <a:avLst/>
          </a:prstGeom>
          <a:gradFill flip="none" rotWithShape="1">
            <a:gsLst>
              <a:gs pos="70000">
                <a:srgbClr val="803860"/>
              </a:gs>
              <a:gs pos="0">
                <a:srgbClr val="FF0000"/>
              </a:gs>
              <a:gs pos="100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123FAFA-1047-6C4A-9675-4328F1ED2A6B}"/>
              </a:ext>
            </a:extLst>
          </p:cNvPr>
          <p:cNvSpPr txBox="1"/>
          <p:nvPr/>
        </p:nvSpPr>
        <p:spPr>
          <a:xfrm>
            <a:off x="10701387" y="1363318"/>
            <a:ext cx="1338890" cy="646331"/>
          </a:xfrm>
          <a:prstGeom prst="rect">
            <a:avLst/>
          </a:prstGeom>
          <a:noFill/>
        </p:spPr>
        <p:txBody>
          <a:bodyPr wrap="square" rtlCol="0">
            <a:spAutoFit/>
          </a:bodyPr>
          <a:lstStyle/>
          <a:p>
            <a:pPr algn="ctr"/>
            <a:r>
              <a:rPr lang="en-US" dirty="0">
                <a:solidFill>
                  <a:srgbClr val="0070C0"/>
                </a:solidFill>
              </a:rPr>
              <a:t>Strategic systems</a:t>
            </a:r>
          </a:p>
        </p:txBody>
      </p:sp>
      <p:sp>
        <p:nvSpPr>
          <p:cNvPr id="23" name="TextBox 22">
            <a:extLst>
              <a:ext uri="{FF2B5EF4-FFF2-40B4-BE49-F238E27FC236}">
                <a16:creationId xmlns:a16="http://schemas.microsoft.com/office/drawing/2014/main" id="{967C0923-5452-404A-B447-EA7FBC319063}"/>
              </a:ext>
            </a:extLst>
          </p:cNvPr>
          <p:cNvSpPr txBox="1"/>
          <p:nvPr/>
        </p:nvSpPr>
        <p:spPr>
          <a:xfrm>
            <a:off x="10741845" y="6075328"/>
            <a:ext cx="1338890" cy="646331"/>
          </a:xfrm>
          <a:prstGeom prst="rect">
            <a:avLst/>
          </a:prstGeom>
          <a:noFill/>
        </p:spPr>
        <p:txBody>
          <a:bodyPr wrap="square" rtlCol="0">
            <a:spAutoFit/>
          </a:bodyPr>
          <a:lstStyle/>
          <a:p>
            <a:pPr algn="ctr"/>
            <a:r>
              <a:rPr lang="en-US" dirty="0">
                <a:solidFill>
                  <a:schemeClr val="accent2">
                    <a:lumMod val="75000"/>
                  </a:schemeClr>
                </a:solidFill>
              </a:rPr>
              <a:t>Frontline systems</a:t>
            </a:r>
          </a:p>
        </p:txBody>
      </p:sp>
      <p:sp>
        <p:nvSpPr>
          <p:cNvPr id="24" name="TextBox 23">
            <a:extLst>
              <a:ext uri="{FF2B5EF4-FFF2-40B4-BE49-F238E27FC236}">
                <a16:creationId xmlns:a16="http://schemas.microsoft.com/office/drawing/2014/main" id="{02D92819-DC19-CD46-BF56-398E2F9C34A0}"/>
              </a:ext>
            </a:extLst>
          </p:cNvPr>
          <p:cNvSpPr txBox="1"/>
          <p:nvPr/>
        </p:nvSpPr>
        <p:spPr>
          <a:xfrm>
            <a:off x="33409" y="1466965"/>
            <a:ext cx="1802711" cy="646331"/>
          </a:xfrm>
          <a:prstGeom prst="rect">
            <a:avLst/>
          </a:prstGeom>
          <a:noFill/>
        </p:spPr>
        <p:txBody>
          <a:bodyPr wrap="square" rtlCol="0">
            <a:spAutoFit/>
          </a:bodyPr>
          <a:lstStyle/>
          <a:p>
            <a:pPr algn="ctr"/>
            <a:r>
              <a:rPr lang="en-US" dirty="0">
                <a:solidFill>
                  <a:srgbClr val="00B050"/>
                </a:solidFill>
              </a:rPr>
              <a:t>Aggregate / </a:t>
            </a:r>
            <a:r>
              <a:rPr lang="en-US" dirty="0" err="1">
                <a:solidFill>
                  <a:srgbClr val="00B050"/>
                </a:solidFill>
              </a:rPr>
              <a:t>anonymised</a:t>
            </a:r>
            <a:r>
              <a:rPr lang="en-US" dirty="0">
                <a:solidFill>
                  <a:srgbClr val="00B050"/>
                </a:solidFill>
              </a:rPr>
              <a:t> data</a:t>
            </a:r>
          </a:p>
        </p:txBody>
      </p:sp>
      <p:sp>
        <p:nvSpPr>
          <p:cNvPr id="25" name="TextBox 24">
            <a:extLst>
              <a:ext uri="{FF2B5EF4-FFF2-40B4-BE49-F238E27FC236}">
                <a16:creationId xmlns:a16="http://schemas.microsoft.com/office/drawing/2014/main" id="{6E6E4904-C11D-1D47-A701-9799CE5D2F77}"/>
              </a:ext>
            </a:extLst>
          </p:cNvPr>
          <p:cNvSpPr txBox="1"/>
          <p:nvPr/>
        </p:nvSpPr>
        <p:spPr>
          <a:xfrm>
            <a:off x="33409" y="6081786"/>
            <a:ext cx="1802711" cy="646331"/>
          </a:xfrm>
          <a:prstGeom prst="rect">
            <a:avLst/>
          </a:prstGeom>
          <a:noFill/>
        </p:spPr>
        <p:txBody>
          <a:bodyPr wrap="square" rtlCol="0">
            <a:spAutoFit/>
          </a:bodyPr>
          <a:lstStyle/>
          <a:p>
            <a:pPr algn="ctr"/>
            <a:r>
              <a:rPr lang="en-US" dirty="0">
                <a:solidFill>
                  <a:srgbClr val="FF0000"/>
                </a:solidFill>
              </a:rPr>
              <a:t>Individual / personal data</a:t>
            </a:r>
          </a:p>
        </p:txBody>
      </p:sp>
      <p:sp>
        <p:nvSpPr>
          <p:cNvPr id="26" name="Rounded Rectangle 25">
            <a:extLst>
              <a:ext uri="{FF2B5EF4-FFF2-40B4-BE49-F238E27FC236}">
                <a16:creationId xmlns:a16="http://schemas.microsoft.com/office/drawing/2014/main" id="{B35E5F26-BA6F-804B-957F-D7B4C0BE26A2}"/>
              </a:ext>
            </a:extLst>
          </p:cNvPr>
          <p:cNvSpPr/>
          <p:nvPr/>
        </p:nvSpPr>
        <p:spPr>
          <a:xfrm>
            <a:off x="4016375" y="2101199"/>
            <a:ext cx="1967573"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effectLst/>
                <a:ea typeface="Calibri" panose="020F0502020204030204" pitchFamily="34" charset="0"/>
                <a:cs typeface="Times New Roman" panose="02020603050405020304" pitchFamily="18" charset="0"/>
              </a:rPr>
              <a:t>     </a:t>
            </a:r>
          </a:p>
        </p:txBody>
      </p:sp>
      <p:sp>
        <p:nvSpPr>
          <p:cNvPr id="27" name="Rounded Rectangle 26">
            <a:extLst>
              <a:ext uri="{FF2B5EF4-FFF2-40B4-BE49-F238E27FC236}">
                <a16:creationId xmlns:a16="http://schemas.microsoft.com/office/drawing/2014/main" id="{837E8EBB-48B4-C849-8983-F922956C8568}"/>
              </a:ext>
            </a:extLst>
          </p:cNvPr>
          <p:cNvSpPr/>
          <p:nvPr/>
        </p:nvSpPr>
        <p:spPr>
          <a:xfrm>
            <a:off x="5785003" y="2101552"/>
            <a:ext cx="1802710"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effectLst/>
                <a:ea typeface="Calibri" panose="020F0502020204030204" pitchFamily="34" charset="0"/>
                <a:cs typeface="Times New Roman" panose="02020603050405020304" pitchFamily="18" charset="0"/>
              </a:rPr>
              <a:t>    </a:t>
            </a:r>
          </a:p>
        </p:txBody>
      </p:sp>
      <p:sp>
        <p:nvSpPr>
          <p:cNvPr id="28" name="Rounded Rectangle 27">
            <a:extLst>
              <a:ext uri="{FF2B5EF4-FFF2-40B4-BE49-F238E27FC236}">
                <a16:creationId xmlns:a16="http://schemas.microsoft.com/office/drawing/2014/main" id="{256ACD7A-6EA7-CD4D-896C-980903F96188}"/>
              </a:ext>
            </a:extLst>
          </p:cNvPr>
          <p:cNvSpPr/>
          <p:nvPr/>
        </p:nvSpPr>
        <p:spPr>
          <a:xfrm>
            <a:off x="6049842" y="3447315"/>
            <a:ext cx="1525852" cy="1730234"/>
          </a:xfrm>
          <a:prstGeom prst="roundRect">
            <a:avLst>
              <a:gd name="adj" fmla="val 972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HRIS</a:t>
            </a:r>
          </a:p>
          <a:p>
            <a:pPr algn="ctr"/>
            <a:r>
              <a:rPr lang="en-GB" dirty="0">
                <a:ea typeface="Calibri" panose="020F0502020204030204" pitchFamily="34" charset="0"/>
                <a:cs typeface="Times New Roman" panose="02020603050405020304" pitchFamily="18" charset="0"/>
              </a:rPr>
              <a:t>Human Resources Information System</a:t>
            </a:r>
          </a:p>
        </p:txBody>
      </p:sp>
      <p:sp>
        <p:nvSpPr>
          <p:cNvPr id="29" name="Rounded Rectangle 28">
            <a:extLst>
              <a:ext uri="{FF2B5EF4-FFF2-40B4-BE49-F238E27FC236}">
                <a16:creationId xmlns:a16="http://schemas.microsoft.com/office/drawing/2014/main" id="{68F93507-82DE-5147-A054-D7A5E2154B33}"/>
              </a:ext>
            </a:extLst>
          </p:cNvPr>
          <p:cNvSpPr/>
          <p:nvPr/>
        </p:nvSpPr>
        <p:spPr>
          <a:xfrm>
            <a:off x="7664400" y="4036398"/>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Accounting system</a:t>
            </a:r>
          </a:p>
        </p:txBody>
      </p:sp>
      <p:sp>
        <p:nvSpPr>
          <p:cNvPr id="30" name="TextBox 29">
            <a:extLst>
              <a:ext uri="{FF2B5EF4-FFF2-40B4-BE49-F238E27FC236}">
                <a16:creationId xmlns:a16="http://schemas.microsoft.com/office/drawing/2014/main" id="{412BC2DB-26C6-7F42-A7B5-B36EF4A2F0CE}"/>
              </a:ext>
            </a:extLst>
          </p:cNvPr>
          <p:cNvSpPr txBox="1"/>
          <p:nvPr/>
        </p:nvSpPr>
        <p:spPr>
          <a:xfrm>
            <a:off x="7663099" y="1610954"/>
            <a:ext cx="1525851" cy="369332"/>
          </a:xfrm>
          <a:prstGeom prst="rect">
            <a:avLst/>
          </a:prstGeom>
          <a:noFill/>
          <a:ln>
            <a:noFill/>
          </a:ln>
        </p:spPr>
        <p:txBody>
          <a:bodyPr wrap="square" rtlCol="0">
            <a:spAutoFit/>
          </a:bodyPr>
          <a:lstStyle/>
          <a:p>
            <a:pPr algn="ctr"/>
            <a:r>
              <a:rPr lang="en-US" dirty="0"/>
              <a:t>Finances</a:t>
            </a:r>
          </a:p>
        </p:txBody>
      </p:sp>
      <p:sp>
        <p:nvSpPr>
          <p:cNvPr id="32" name="Rounded Rectangle 31">
            <a:extLst>
              <a:ext uri="{FF2B5EF4-FFF2-40B4-BE49-F238E27FC236}">
                <a16:creationId xmlns:a16="http://schemas.microsoft.com/office/drawing/2014/main" id="{E043E449-FE15-BC40-BDCA-94503BB6DF3A}"/>
              </a:ext>
            </a:extLst>
          </p:cNvPr>
          <p:cNvSpPr/>
          <p:nvPr/>
        </p:nvSpPr>
        <p:spPr>
          <a:xfrm>
            <a:off x="7665077" y="2782727"/>
            <a:ext cx="1525852" cy="1184156"/>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IFMIS</a:t>
            </a:r>
          </a:p>
          <a:p>
            <a:pPr algn="ctr"/>
            <a:r>
              <a:rPr lang="en-GB" dirty="0">
                <a:ea typeface="Calibri" panose="020F0502020204030204" pitchFamily="34" charset="0"/>
                <a:cs typeface="Times New Roman" panose="02020603050405020304" pitchFamily="18" charset="0"/>
              </a:rPr>
              <a:t>Integrated Financial MIS</a:t>
            </a:r>
          </a:p>
        </p:txBody>
      </p:sp>
      <p:sp>
        <p:nvSpPr>
          <p:cNvPr id="33" name="Rounded Rectangle 32">
            <a:extLst>
              <a:ext uri="{FF2B5EF4-FFF2-40B4-BE49-F238E27FC236}">
                <a16:creationId xmlns:a16="http://schemas.microsoft.com/office/drawing/2014/main" id="{529C6B0B-C06B-484D-9D99-466C7DBB39F1}"/>
              </a:ext>
            </a:extLst>
          </p:cNvPr>
          <p:cNvSpPr/>
          <p:nvPr/>
        </p:nvSpPr>
        <p:spPr>
          <a:xfrm>
            <a:off x="4016375" y="4361209"/>
            <a:ext cx="1967573" cy="360000"/>
          </a:xfrm>
          <a:prstGeom prst="roundRect">
            <a:avLst>
              <a:gd name="adj" fmla="val 31568"/>
            </a:avLst>
          </a:prstGeom>
          <a:pattFill prst="pct20">
            <a:fgClr>
              <a:srgbClr val="00B0F0"/>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dirty="0">
              <a:effectLst/>
              <a:ea typeface="Calibri" panose="020F0502020204030204" pitchFamily="34" charset="0"/>
              <a:cs typeface="Times New Roman" panose="02020603050405020304" pitchFamily="18" charset="0"/>
            </a:endParaRPr>
          </a:p>
        </p:txBody>
      </p:sp>
      <p:sp>
        <p:nvSpPr>
          <p:cNvPr id="34" name="Rounded Rectangle 33">
            <a:extLst>
              <a:ext uri="{FF2B5EF4-FFF2-40B4-BE49-F238E27FC236}">
                <a16:creationId xmlns:a16="http://schemas.microsoft.com/office/drawing/2014/main" id="{926F3A3E-0122-C343-BAA3-2350D235E2D1}"/>
              </a:ext>
            </a:extLst>
          </p:cNvPr>
          <p:cNvSpPr/>
          <p:nvPr/>
        </p:nvSpPr>
        <p:spPr>
          <a:xfrm>
            <a:off x="4016375" y="4804508"/>
            <a:ext cx="1967574" cy="360000"/>
          </a:xfrm>
          <a:prstGeom prst="roundRect">
            <a:avLst>
              <a:gd name="adj" fmla="val 31568"/>
            </a:avLst>
          </a:prstGeom>
          <a:pattFill prst="pct20">
            <a:fgClr>
              <a:srgbClr val="FF0000"/>
            </a:fgClr>
            <a:bgClr>
              <a:srgbClr val="FF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dirty="0">
              <a:effectLst/>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12F3154-3219-EA4A-89CE-70FCDA4732B8}"/>
              </a:ext>
            </a:extLst>
          </p:cNvPr>
          <p:cNvSpPr txBox="1"/>
          <p:nvPr/>
        </p:nvSpPr>
        <p:spPr>
          <a:xfrm>
            <a:off x="9257810" y="1619463"/>
            <a:ext cx="1525851" cy="369332"/>
          </a:xfrm>
          <a:prstGeom prst="rect">
            <a:avLst/>
          </a:prstGeom>
          <a:noFill/>
          <a:ln>
            <a:noFill/>
          </a:ln>
        </p:spPr>
        <p:txBody>
          <a:bodyPr wrap="square" rtlCol="0">
            <a:spAutoFit/>
          </a:bodyPr>
          <a:lstStyle/>
          <a:p>
            <a:pPr algn="ctr"/>
            <a:r>
              <a:rPr lang="en-US" dirty="0"/>
              <a:t>CRVS</a:t>
            </a:r>
          </a:p>
        </p:txBody>
      </p:sp>
      <p:sp>
        <p:nvSpPr>
          <p:cNvPr id="37" name="Rounded Rectangle 36">
            <a:extLst>
              <a:ext uri="{FF2B5EF4-FFF2-40B4-BE49-F238E27FC236}">
                <a16:creationId xmlns:a16="http://schemas.microsoft.com/office/drawing/2014/main" id="{4D5E5A68-2C4E-E140-B27C-A2B406F5306D}"/>
              </a:ext>
            </a:extLst>
          </p:cNvPr>
          <p:cNvSpPr/>
          <p:nvPr/>
        </p:nvSpPr>
        <p:spPr>
          <a:xfrm>
            <a:off x="9266688" y="4712331"/>
            <a:ext cx="1525852" cy="1386946"/>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CR</a:t>
            </a:r>
          </a:p>
          <a:p>
            <a:pPr algn="ctr"/>
            <a:r>
              <a:rPr lang="en-GB" dirty="0">
                <a:ea typeface="Calibri" panose="020F0502020204030204" pitchFamily="34" charset="0"/>
                <a:cs typeface="Times New Roman" panose="02020603050405020304" pitchFamily="18" charset="0"/>
              </a:rPr>
              <a:t>Civil Registration</a:t>
            </a:r>
          </a:p>
          <a:p>
            <a:pPr algn="ctr"/>
            <a:endParaRPr lang="en-GB" sz="1200" dirty="0">
              <a:effectLst/>
              <a:ea typeface="Calibri" panose="020F0502020204030204" pitchFamily="34" charset="0"/>
              <a:cs typeface="Times New Roman" panose="02020603050405020304" pitchFamily="18" charset="0"/>
            </a:endParaRPr>
          </a:p>
        </p:txBody>
      </p:sp>
      <p:sp>
        <p:nvSpPr>
          <p:cNvPr id="38" name="Rounded Rectangle 37">
            <a:extLst>
              <a:ext uri="{FF2B5EF4-FFF2-40B4-BE49-F238E27FC236}">
                <a16:creationId xmlns:a16="http://schemas.microsoft.com/office/drawing/2014/main" id="{273999DE-CE18-0E4F-A5DF-E08885938073}"/>
              </a:ext>
            </a:extLst>
          </p:cNvPr>
          <p:cNvSpPr/>
          <p:nvPr/>
        </p:nvSpPr>
        <p:spPr>
          <a:xfrm>
            <a:off x="7663554" y="2084181"/>
            <a:ext cx="1525852" cy="631447"/>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b="1" dirty="0">
                <a:ea typeface="Calibri" panose="020F0502020204030204" pitchFamily="34" charset="0"/>
                <a:cs typeface="Times New Roman" panose="02020603050405020304" pitchFamily="18" charset="0"/>
              </a:rPr>
              <a:t>Resource Mapping</a:t>
            </a:r>
          </a:p>
        </p:txBody>
      </p:sp>
      <p:sp>
        <p:nvSpPr>
          <p:cNvPr id="39" name="Rounded Rectangle 38">
            <a:extLst>
              <a:ext uri="{FF2B5EF4-FFF2-40B4-BE49-F238E27FC236}">
                <a16:creationId xmlns:a16="http://schemas.microsoft.com/office/drawing/2014/main" id="{3831F95C-5135-4A41-9C9E-F5B9DA7E9D50}"/>
              </a:ext>
            </a:extLst>
          </p:cNvPr>
          <p:cNvSpPr/>
          <p:nvPr/>
        </p:nvSpPr>
        <p:spPr>
          <a:xfrm>
            <a:off x="9267232" y="2084400"/>
            <a:ext cx="1525852" cy="1386000"/>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VS</a:t>
            </a:r>
          </a:p>
          <a:p>
            <a:pPr algn="ctr"/>
            <a:r>
              <a:rPr lang="en-GB" dirty="0">
                <a:ea typeface="Calibri" panose="020F0502020204030204" pitchFamily="34" charset="0"/>
                <a:cs typeface="Times New Roman" panose="02020603050405020304" pitchFamily="18" charset="0"/>
              </a:rPr>
              <a:t>Vital Statistics</a:t>
            </a:r>
          </a:p>
          <a:p>
            <a:pPr algn="ctr"/>
            <a:endParaRPr lang="en-GB"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56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20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20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15C47D-8762-4261-B83F-9BB1F0C901DB}"/>
              </a:ext>
            </a:extLst>
          </p:cNvPr>
          <p:cNvSpPr>
            <a:spLocks noGrp="1"/>
          </p:cNvSpPr>
          <p:nvPr>
            <p:ph type="title"/>
          </p:nvPr>
        </p:nvSpPr>
        <p:spPr>
          <a:xfrm>
            <a:off x="414000" y="874800"/>
            <a:ext cx="6739200" cy="2491200"/>
          </a:xfrm>
        </p:spPr>
        <p:txBody>
          <a:bodyPr/>
          <a:lstStyle/>
          <a:p>
            <a:r>
              <a:rPr lang="pt-BR" b="1" dirty="0">
                <a:latin typeface="Poppins" pitchFamily="2" charset="77"/>
                <a:cs typeface="Poppins" pitchFamily="2" charset="77"/>
              </a:rPr>
              <a:t>2. </a:t>
            </a:r>
            <a:r>
              <a:rPr lang="en-US" b="1" dirty="0">
                <a:latin typeface="Poppins" pitchFamily="2" charset="77"/>
                <a:cs typeface="Poppins" pitchFamily="2" charset="77"/>
              </a:rPr>
              <a:t>HMIS, EMRs and Trackers</a:t>
            </a:r>
            <a:endParaRPr lang="en-GB" b="1" dirty="0">
              <a:latin typeface="Poppins" pitchFamily="2" charset="77"/>
              <a:cs typeface="Poppins" pitchFamily="2" charset="77"/>
            </a:endParaRPr>
          </a:p>
        </p:txBody>
      </p:sp>
      <p:sp>
        <p:nvSpPr>
          <p:cNvPr id="12" name="Slide Number Placeholder 11">
            <a:extLst>
              <a:ext uri="{FF2B5EF4-FFF2-40B4-BE49-F238E27FC236}">
                <a16:creationId xmlns:a16="http://schemas.microsoft.com/office/drawing/2014/main" id="{5E67442A-1E98-4714-A679-FE22AC310B07}"/>
              </a:ext>
            </a:extLst>
          </p:cNvPr>
          <p:cNvSpPr>
            <a:spLocks noGrp="1"/>
          </p:cNvSpPr>
          <p:nvPr>
            <p:ph type="sldNum" sz="quarter" idx="12"/>
          </p:nvPr>
        </p:nvSpPr>
        <p:spPr>
          <a:xfrm>
            <a:off x="9057640" y="6451840"/>
            <a:ext cx="2743200" cy="237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1F962-6FCF-4ED9-AB1A-FC8E17859AF0}" type="slidenum">
              <a:rPr kumimoji="0" lang="en-GB" sz="85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850" b="0" i="0" u="none" strike="noStrike" kern="1200" cap="none" spc="0" normalizeH="0" baseline="0" noProof="0">
              <a:ln>
                <a:noFill/>
              </a:ln>
              <a:solidFill>
                <a:prstClr val="white"/>
              </a:solidFill>
              <a:effectLst/>
              <a:uLnTx/>
              <a:uFillTx/>
              <a:latin typeface="Verdana"/>
              <a:ea typeface="+mn-ea"/>
              <a:cs typeface="+mn-cs"/>
            </a:endParaRPr>
          </a:p>
        </p:txBody>
      </p:sp>
      <p:sp>
        <p:nvSpPr>
          <p:cNvPr id="5" name="Text Placeholder 4">
            <a:extLst>
              <a:ext uri="{FF2B5EF4-FFF2-40B4-BE49-F238E27FC236}">
                <a16:creationId xmlns:a16="http://schemas.microsoft.com/office/drawing/2014/main" id="{6FA60AF2-18CB-8E49-B893-83F7B26CC67D}"/>
              </a:ext>
            </a:extLst>
          </p:cNvPr>
          <p:cNvSpPr>
            <a:spLocks noGrp="1"/>
          </p:cNvSpPr>
          <p:nvPr>
            <p:ph type="body" sz="quarter" idx="13"/>
          </p:nvPr>
        </p:nvSpPr>
        <p:spPr>
          <a:xfrm>
            <a:off x="414336" y="3779838"/>
            <a:ext cx="4038393" cy="2082800"/>
          </a:xfrm>
        </p:spPr>
        <p:txBody>
          <a:bodyPr/>
          <a:lstStyle/>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Understanding which solutions best meet your information needs</a:t>
            </a:r>
          </a:p>
        </p:txBody>
      </p:sp>
    </p:spTree>
    <p:extLst>
      <p:ext uri="{BB962C8B-B14F-4D97-AF65-F5344CB8AC3E}">
        <p14:creationId xmlns:p14="http://schemas.microsoft.com/office/powerpoint/2010/main" val="1695488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33409" y="1831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dirty="0"/>
              <a:t>The HIS Landscape</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0C6F4798-B8AF-3B46-8534-A96CDB204A1F}"/>
              </a:ext>
            </a:extLst>
          </p:cNvPr>
          <p:cNvSpPr/>
          <p:nvPr/>
        </p:nvSpPr>
        <p:spPr>
          <a:xfrm>
            <a:off x="4460621" y="2521883"/>
            <a:ext cx="1525852" cy="1751077"/>
          </a:xfrm>
          <a:prstGeom prst="roundRect">
            <a:avLst>
              <a:gd name="adj" fmla="val 97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ffectLst/>
                <a:ea typeface="Calibri" panose="020F0502020204030204" pitchFamily="34" charset="0"/>
                <a:cs typeface="Times New Roman" panose="02020603050405020304" pitchFamily="18" charset="0"/>
              </a:rPr>
              <a:t>LMIS</a:t>
            </a:r>
            <a:endParaRPr lang="en-GB" sz="1200" b="1" dirty="0">
              <a:effectLst/>
              <a:ea typeface="Calibri" panose="020F0502020204030204" pitchFamily="34" charset="0"/>
              <a:cs typeface="Times New Roman" panose="02020603050405020304" pitchFamily="18" charset="0"/>
            </a:endParaRPr>
          </a:p>
          <a:p>
            <a:pPr algn="ctr"/>
            <a:r>
              <a:rPr lang="en-GB" sz="1800" dirty="0">
                <a:effectLst/>
                <a:ea typeface="Calibri" panose="020F0502020204030204" pitchFamily="34" charset="0"/>
                <a:cs typeface="Times New Roman" panose="02020603050405020304" pitchFamily="18" charset="0"/>
              </a:rPr>
              <a:t>Logistics Management Information System</a:t>
            </a:r>
            <a:endParaRPr lang="en-GB" sz="1200" dirty="0">
              <a:effectLst/>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4A770375-B8DD-7848-A1AB-EF410F37552E}"/>
              </a:ext>
            </a:extLst>
          </p:cNvPr>
          <p:cNvSpPr/>
          <p:nvPr/>
        </p:nvSpPr>
        <p:spPr>
          <a:xfrm>
            <a:off x="1665941" y="3655259"/>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Trackers</a:t>
            </a:r>
            <a:endParaRPr lang="en-GB" sz="1200" b="1" dirty="0">
              <a:solidFill>
                <a:schemeClr val="bg1"/>
              </a:solidFill>
              <a:effectLst/>
              <a:ea typeface="Calibri" panose="020F0502020204030204" pitchFamily="34"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6EF245AF-9829-954B-A786-8F726C470E90}"/>
              </a:ext>
            </a:extLst>
          </p:cNvPr>
          <p:cNvSpPr/>
          <p:nvPr/>
        </p:nvSpPr>
        <p:spPr>
          <a:xfrm>
            <a:off x="1665940" y="4804508"/>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a typeface="Calibri" panose="020F0502020204030204" pitchFamily="34" charset="0"/>
                <a:cs typeface="Times New Roman" panose="02020603050405020304" pitchFamily="18" charset="0"/>
              </a:rPr>
              <a:t>EMR</a:t>
            </a:r>
            <a:br>
              <a:rPr lang="en-GB" sz="36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Electronic Medical Record</a:t>
            </a:r>
          </a:p>
        </p:txBody>
      </p:sp>
      <p:sp>
        <p:nvSpPr>
          <p:cNvPr id="14" name="Rounded Rectangle 13">
            <a:extLst>
              <a:ext uri="{FF2B5EF4-FFF2-40B4-BE49-F238E27FC236}">
                <a16:creationId xmlns:a16="http://schemas.microsoft.com/office/drawing/2014/main" id="{18FAFCA5-2863-A542-8EC2-E0486DA8E472}"/>
              </a:ext>
            </a:extLst>
          </p:cNvPr>
          <p:cNvSpPr/>
          <p:nvPr/>
        </p:nvSpPr>
        <p:spPr>
          <a:xfrm>
            <a:off x="4460621" y="5245341"/>
            <a:ext cx="1525852" cy="82998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Pharmacy</a:t>
            </a:r>
            <a:br>
              <a:rPr lang="en-GB" sz="17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Management System</a:t>
            </a:r>
          </a:p>
        </p:txBody>
      </p:sp>
      <p:sp>
        <p:nvSpPr>
          <p:cNvPr id="15" name="Rounded Rectangle 14">
            <a:extLst>
              <a:ext uri="{FF2B5EF4-FFF2-40B4-BE49-F238E27FC236}">
                <a16:creationId xmlns:a16="http://schemas.microsoft.com/office/drawing/2014/main" id="{2FCEAA3C-FDF5-D949-A78F-1F0AC8A4C45E}"/>
              </a:ext>
            </a:extLst>
          </p:cNvPr>
          <p:cNvSpPr/>
          <p:nvPr/>
        </p:nvSpPr>
        <p:spPr>
          <a:xfrm>
            <a:off x="6061860" y="5245341"/>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HR / Payroll </a:t>
            </a:r>
            <a:br>
              <a:rPr lang="en-GB" sz="17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System</a:t>
            </a:r>
          </a:p>
        </p:txBody>
      </p:sp>
      <p:sp>
        <p:nvSpPr>
          <p:cNvPr id="16" name="Up-down Arrow 15">
            <a:extLst>
              <a:ext uri="{FF2B5EF4-FFF2-40B4-BE49-F238E27FC236}">
                <a16:creationId xmlns:a16="http://schemas.microsoft.com/office/drawing/2014/main" id="{DCB89036-FDA1-914F-AC14-66F6E9093FA4}"/>
              </a:ext>
            </a:extLst>
          </p:cNvPr>
          <p:cNvSpPr/>
          <p:nvPr/>
        </p:nvSpPr>
        <p:spPr>
          <a:xfrm>
            <a:off x="670527" y="4313302"/>
            <a:ext cx="434009" cy="1762027"/>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a:extLst>
              <a:ext uri="{FF2B5EF4-FFF2-40B4-BE49-F238E27FC236}">
                <a16:creationId xmlns:a16="http://schemas.microsoft.com/office/drawing/2014/main" id="{FF3436F3-9401-9343-BCCA-7626589EEAB0}"/>
              </a:ext>
            </a:extLst>
          </p:cNvPr>
          <p:cNvSpPr/>
          <p:nvPr/>
        </p:nvSpPr>
        <p:spPr>
          <a:xfrm>
            <a:off x="670526" y="2101551"/>
            <a:ext cx="434009" cy="2201811"/>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18FF02B-0406-4644-BE76-0B21BBE3B2A8}"/>
              </a:ext>
            </a:extLst>
          </p:cNvPr>
          <p:cNvSpPr txBox="1"/>
          <p:nvPr/>
        </p:nvSpPr>
        <p:spPr>
          <a:xfrm>
            <a:off x="1669461" y="1612660"/>
            <a:ext cx="2721760" cy="369332"/>
          </a:xfrm>
          <a:prstGeom prst="rect">
            <a:avLst/>
          </a:prstGeom>
          <a:noFill/>
          <a:ln>
            <a:noFill/>
          </a:ln>
        </p:spPr>
        <p:txBody>
          <a:bodyPr wrap="square" rtlCol="0">
            <a:spAutoFit/>
          </a:bodyPr>
          <a:lstStyle/>
          <a:p>
            <a:pPr algn="ctr"/>
            <a:r>
              <a:rPr lang="en-US" dirty="0"/>
              <a:t>Health Services</a:t>
            </a:r>
          </a:p>
        </p:txBody>
      </p:sp>
      <p:sp>
        <p:nvSpPr>
          <p:cNvPr id="19" name="TextBox 18">
            <a:extLst>
              <a:ext uri="{FF2B5EF4-FFF2-40B4-BE49-F238E27FC236}">
                <a16:creationId xmlns:a16="http://schemas.microsoft.com/office/drawing/2014/main" id="{81773FB6-E911-6646-9697-F30E7D9D584E}"/>
              </a:ext>
            </a:extLst>
          </p:cNvPr>
          <p:cNvSpPr txBox="1"/>
          <p:nvPr/>
        </p:nvSpPr>
        <p:spPr>
          <a:xfrm>
            <a:off x="4270466" y="1437849"/>
            <a:ext cx="1931159" cy="646331"/>
          </a:xfrm>
          <a:prstGeom prst="rect">
            <a:avLst/>
          </a:prstGeom>
          <a:noFill/>
          <a:ln>
            <a:noFill/>
          </a:ln>
        </p:spPr>
        <p:txBody>
          <a:bodyPr wrap="square" rtlCol="0">
            <a:spAutoFit/>
          </a:bodyPr>
          <a:lstStyle/>
          <a:p>
            <a:pPr algn="ctr"/>
            <a:r>
              <a:rPr lang="en-US" dirty="0"/>
              <a:t>Medicines </a:t>
            </a:r>
            <a:br>
              <a:rPr lang="en-US" dirty="0"/>
            </a:br>
            <a:r>
              <a:rPr lang="en-US" dirty="0"/>
              <a:t>&amp; supplies</a:t>
            </a:r>
          </a:p>
        </p:txBody>
      </p:sp>
      <p:sp>
        <p:nvSpPr>
          <p:cNvPr id="20" name="TextBox 19">
            <a:extLst>
              <a:ext uri="{FF2B5EF4-FFF2-40B4-BE49-F238E27FC236}">
                <a16:creationId xmlns:a16="http://schemas.microsoft.com/office/drawing/2014/main" id="{6D92643F-FAF3-2749-89C8-00CD75E7811E}"/>
              </a:ext>
            </a:extLst>
          </p:cNvPr>
          <p:cNvSpPr txBox="1"/>
          <p:nvPr/>
        </p:nvSpPr>
        <p:spPr>
          <a:xfrm>
            <a:off x="6061861" y="1446358"/>
            <a:ext cx="1525852" cy="646331"/>
          </a:xfrm>
          <a:prstGeom prst="rect">
            <a:avLst/>
          </a:prstGeom>
          <a:noFill/>
          <a:ln>
            <a:noFill/>
          </a:ln>
        </p:spPr>
        <p:txBody>
          <a:bodyPr wrap="square" rtlCol="0">
            <a:spAutoFit/>
          </a:bodyPr>
          <a:lstStyle/>
          <a:p>
            <a:pPr algn="ctr"/>
            <a:r>
              <a:rPr lang="en-US" dirty="0"/>
              <a:t>Human Resources</a:t>
            </a:r>
          </a:p>
        </p:txBody>
      </p:sp>
      <p:sp>
        <p:nvSpPr>
          <p:cNvPr id="21" name="Up-down Arrow 20">
            <a:extLst>
              <a:ext uri="{FF2B5EF4-FFF2-40B4-BE49-F238E27FC236}">
                <a16:creationId xmlns:a16="http://schemas.microsoft.com/office/drawing/2014/main" id="{01A750EF-1BA9-C44D-832A-ED5137675A55}"/>
              </a:ext>
            </a:extLst>
          </p:cNvPr>
          <p:cNvSpPr/>
          <p:nvPr/>
        </p:nvSpPr>
        <p:spPr>
          <a:xfrm>
            <a:off x="11197191" y="2101551"/>
            <a:ext cx="434009" cy="3973777"/>
          </a:xfrm>
          <a:prstGeom prst="upDownArrow">
            <a:avLst/>
          </a:prstGeom>
          <a:gradFill flip="none" rotWithShape="1">
            <a:gsLst>
              <a:gs pos="70000">
                <a:srgbClr val="803860"/>
              </a:gs>
              <a:gs pos="0">
                <a:srgbClr val="FF0000"/>
              </a:gs>
              <a:gs pos="100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123FAFA-1047-6C4A-9675-4328F1ED2A6B}"/>
              </a:ext>
            </a:extLst>
          </p:cNvPr>
          <p:cNvSpPr txBox="1"/>
          <p:nvPr/>
        </p:nvSpPr>
        <p:spPr>
          <a:xfrm>
            <a:off x="10701387" y="1363318"/>
            <a:ext cx="1338890" cy="646331"/>
          </a:xfrm>
          <a:prstGeom prst="rect">
            <a:avLst/>
          </a:prstGeom>
          <a:noFill/>
        </p:spPr>
        <p:txBody>
          <a:bodyPr wrap="square" rtlCol="0">
            <a:spAutoFit/>
          </a:bodyPr>
          <a:lstStyle/>
          <a:p>
            <a:pPr algn="ctr"/>
            <a:r>
              <a:rPr lang="en-US" dirty="0">
                <a:solidFill>
                  <a:srgbClr val="0070C0"/>
                </a:solidFill>
              </a:rPr>
              <a:t>Strategic systems</a:t>
            </a:r>
          </a:p>
        </p:txBody>
      </p:sp>
      <p:sp>
        <p:nvSpPr>
          <p:cNvPr id="23" name="TextBox 22">
            <a:extLst>
              <a:ext uri="{FF2B5EF4-FFF2-40B4-BE49-F238E27FC236}">
                <a16:creationId xmlns:a16="http://schemas.microsoft.com/office/drawing/2014/main" id="{967C0923-5452-404A-B447-EA7FBC319063}"/>
              </a:ext>
            </a:extLst>
          </p:cNvPr>
          <p:cNvSpPr txBox="1"/>
          <p:nvPr/>
        </p:nvSpPr>
        <p:spPr>
          <a:xfrm>
            <a:off x="10741845" y="6075328"/>
            <a:ext cx="1338890" cy="646331"/>
          </a:xfrm>
          <a:prstGeom prst="rect">
            <a:avLst/>
          </a:prstGeom>
          <a:noFill/>
        </p:spPr>
        <p:txBody>
          <a:bodyPr wrap="square" rtlCol="0">
            <a:spAutoFit/>
          </a:bodyPr>
          <a:lstStyle/>
          <a:p>
            <a:pPr algn="ctr"/>
            <a:r>
              <a:rPr lang="en-US" dirty="0">
                <a:solidFill>
                  <a:schemeClr val="accent2">
                    <a:lumMod val="75000"/>
                  </a:schemeClr>
                </a:solidFill>
              </a:rPr>
              <a:t>Frontline systems</a:t>
            </a:r>
          </a:p>
        </p:txBody>
      </p:sp>
      <p:sp>
        <p:nvSpPr>
          <p:cNvPr id="24" name="TextBox 23">
            <a:extLst>
              <a:ext uri="{FF2B5EF4-FFF2-40B4-BE49-F238E27FC236}">
                <a16:creationId xmlns:a16="http://schemas.microsoft.com/office/drawing/2014/main" id="{02D92819-DC19-CD46-BF56-398E2F9C34A0}"/>
              </a:ext>
            </a:extLst>
          </p:cNvPr>
          <p:cNvSpPr txBox="1"/>
          <p:nvPr/>
        </p:nvSpPr>
        <p:spPr>
          <a:xfrm>
            <a:off x="33409" y="1466965"/>
            <a:ext cx="1802711" cy="646331"/>
          </a:xfrm>
          <a:prstGeom prst="rect">
            <a:avLst/>
          </a:prstGeom>
          <a:noFill/>
        </p:spPr>
        <p:txBody>
          <a:bodyPr wrap="square" rtlCol="0">
            <a:spAutoFit/>
          </a:bodyPr>
          <a:lstStyle/>
          <a:p>
            <a:pPr algn="ctr"/>
            <a:r>
              <a:rPr lang="en-US" dirty="0">
                <a:solidFill>
                  <a:srgbClr val="00B050"/>
                </a:solidFill>
              </a:rPr>
              <a:t>Aggregate / </a:t>
            </a:r>
            <a:r>
              <a:rPr lang="en-US" dirty="0" err="1">
                <a:solidFill>
                  <a:srgbClr val="00B050"/>
                </a:solidFill>
              </a:rPr>
              <a:t>anonymised</a:t>
            </a:r>
            <a:r>
              <a:rPr lang="en-US" dirty="0">
                <a:solidFill>
                  <a:srgbClr val="00B050"/>
                </a:solidFill>
              </a:rPr>
              <a:t> data</a:t>
            </a:r>
          </a:p>
        </p:txBody>
      </p:sp>
      <p:sp>
        <p:nvSpPr>
          <p:cNvPr id="25" name="TextBox 24">
            <a:extLst>
              <a:ext uri="{FF2B5EF4-FFF2-40B4-BE49-F238E27FC236}">
                <a16:creationId xmlns:a16="http://schemas.microsoft.com/office/drawing/2014/main" id="{6E6E4904-C11D-1D47-A701-9799CE5D2F77}"/>
              </a:ext>
            </a:extLst>
          </p:cNvPr>
          <p:cNvSpPr txBox="1"/>
          <p:nvPr/>
        </p:nvSpPr>
        <p:spPr>
          <a:xfrm>
            <a:off x="33409" y="6081786"/>
            <a:ext cx="1802711" cy="646331"/>
          </a:xfrm>
          <a:prstGeom prst="rect">
            <a:avLst/>
          </a:prstGeom>
          <a:noFill/>
        </p:spPr>
        <p:txBody>
          <a:bodyPr wrap="square" rtlCol="0">
            <a:spAutoFit/>
          </a:bodyPr>
          <a:lstStyle/>
          <a:p>
            <a:pPr algn="ctr"/>
            <a:r>
              <a:rPr lang="en-US" dirty="0">
                <a:solidFill>
                  <a:srgbClr val="FF0000"/>
                </a:solidFill>
              </a:rPr>
              <a:t>Individual / personal data</a:t>
            </a:r>
          </a:p>
        </p:txBody>
      </p:sp>
      <p:sp>
        <p:nvSpPr>
          <p:cNvPr id="26" name="Rounded Rectangle 25">
            <a:extLst>
              <a:ext uri="{FF2B5EF4-FFF2-40B4-BE49-F238E27FC236}">
                <a16:creationId xmlns:a16="http://schemas.microsoft.com/office/drawing/2014/main" id="{B35E5F26-BA6F-804B-957F-D7B4C0BE26A2}"/>
              </a:ext>
            </a:extLst>
          </p:cNvPr>
          <p:cNvSpPr/>
          <p:nvPr/>
        </p:nvSpPr>
        <p:spPr>
          <a:xfrm>
            <a:off x="4016375" y="2101199"/>
            <a:ext cx="1967573"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effectLst/>
                <a:ea typeface="Calibri" panose="020F0502020204030204" pitchFamily="34" charset="0"/>
                <a:cs typeface="Times New Roman" panose="02020603050405020304" pitchFamily="18" charset="0"/>
              </a:rPr>
              <a:t>     </a:t>
            </a:r>
          </a:p>
        </p:txBody>
      </p:sp>
      <p:sp>
        <p:nvSpPr>
          <p:cNvPr id="27" name="Rounded Rectangle 26">
            <a:extLst>
              <a:ext uri="{FF2B5EF4-FFF2-40B4-BE49-F238E27FC236}">
                <a16:creationId xmlns:a16="http://schemas.microsoft.com/office/drawing/2014/main" id="{837E8EBB-48B4-C849-8983-F922956C8568}"/>
              </a:ext>
            </a:extLst>
          </p:cNvPr>
          <p:cNvSpPr/>
          <p:nvPr/>
        </p:nvSpPr>
        <p:spPr>
          <a:xfrm>
            <a:off x="5785003" y="2101552"/>
            <a:ext cx="1802710"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effectLst/>
                <a:ea typeface="Calibri" panose="020F0502020204030204" pitchFamily="34" charset="0"/>
                <a:cs typeface="Times New Roman" panose="02020603050405020304" pitchFamily="18" charset="0"/>
              </a:rPr>
              <a:t>    </a:t>
            </a:r>
          </a:p>
        </p:txBody>
      </p:sp>
      <p:sp>
        <p:nvSpPr>
          <p:cNvPr id="28" name="Rounded Rectangle 27">
            <a:extLst>
              <a:ext uri="{FF2B5EF4-FFF2-40B4-BE49-F238E27FC236}">
                <a16:creationId xmlns:a16="http://schemas.microsoft.com/office/drawing/2014/main" id="{256ACD7A-6EA7-CD4D-896C-980903F96188}"/>
              </a:ext>
            </a:extLst>
          </p:cNvPr>
          <p:cNvSpPr/>
          <p:nvPr/>
        </p:nvSpPr>
        <p:spPr>
          <a:xfrm>
            <a:off x="6049842" y="3447315"/>
            <a:ext cx="1525852" cy="1730234"/>
          </a:xfrm>
          <a:prstGeom prst="roundRect">
            <a:avLst>
              <a:gd name="adj" fmla="val 972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HRIS</a:t>
            </a:r>
          </a:p>
          <a:p>
            <a:pPr algn="ctr"/>
            <a:r>
              <a:rPr lang="en-GB" dirty="0">
                <a:ea typeface="Calibri" panose="020F0502020204030204" pitchFamily="34" charset="0"/>
                <a:cs typeface="Times New Roman" panose="02020603050405020304" pitchFamily="18" charset="0"/>
              </a:rPr>
              <a:t>Human Resources Information System</a:t>
            </a:r>
          </a:p>
        </p:txBody>
      </p:sp>
      <p:sp>
        <p:nvSpPr>
          <p:cNvPr id="30" name="TextBox 29">
            <a:extLst>
              <a:ext uri="{FF2B5EF4-FFF2-40B4-BE49-F238E27FC236}">
                <a16:creationId xmlns:a16="http://schemas.microsoft.com/office/drawing/2014/main" id="{412BC2DB-26C6-7F42-A7B5-B36EF4A2F0CE}"/>
              </a:ext>
            </a:extLst>
          </p:cNvPr>
          <p:cNvSpPr txBox="1"/>
          <p:nvPr/>
        </p:nvSpPr>
        <p:spPr>
          <a:xfrm>
            <a:off x="7663099" y="1610954"/>
            <a:ext cx="1525851" cy="369332"/>
          </a:xfrm>
          <a:prstGeom prst="rect">
            <a:avLst/>
          </a:prstGeom>
          <a:noFill/>
          <a:ln>
            <a:noFill/>
          </a:ln>
        </p:spPr>
        <p:txBody>
          <a:bodyPr wrap="square" rtlCol="0">
            <a:spAutoFit/>
          </a:bodyPr>
          <a:lstStyle/>
          <a:p>
            <a:pPr algn="ctr"/>
            <a:r>
              <a:rPr lang="en-US" dirty="0"/>
              <a:t>Finances</a:t>
            </a:r>
          </a:p>
        </p:txBody>
      </p:sp>
      <p:sp>
        <p:nvSpPr>
          <p:cNvPr id="33" name="Rounded Rectangle 32">
            <a:extLst>
              <a:ext uri="{FF2B5EF4-FFF2-40B4-BE49-F238E27FC236}">
                <a16:creationId xmlns:a16="http://schemas.microsoft.com/office/drawing/2014/main" id="{529C6B0B-C06B-484D-9D99-466C7DBB39F1}"/>
              </a:ext>
            </a:extLst>
          </p:cNvPr>
          <p:cNvSpPr/>
          <p:nvPr/>
        </p:nvSpPr>
        <p:spPr>
          <a:xfrm>
            <a:off x="4016375" y="4361209"/>
            <a:ext cx="1967573" cy="360000"/>
          </a:xfrm>
          <a:prstGeom prst="roundRect">
            <a:avLst>
              <a:gd name="adj" fmla="val 31568"/>
            </a:avLst>
          </a:prstGeom>
          <a:pattFill prst="pct20">
            <a:fgClr>
              <a:srgbClr val="00B0F0"/>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dirty="0">
              <a:effectLst/>
              <a:ea typeface="Calibri" panose="020F0502020204030204" pitchFamily="34" charset="0"/>
              <a:cs typeface="Times New Roman" panose="02020603050405020304" pitchFamily="18" charset="0"/>
            </a:endParaRPr>
          </a:p>
        </p:txBody>
      </p:sp>
      <p:sp>
        <p:nvSpPr>
          <p:cNvPr id="34" name="Rounded Rectangle 33">
            <a:extLst>
              <a:ext uri="{FF2B5EF4-FFF2-40B4-BE49-F238E27FC236}">
                <a16:creationId xmlns:a16="http://schemas.microsoft.com/office/drawing/2014/main" id="{926F3A3E-0122-C343-BAA3-2350D235E2D1}"/>
              </a:ext>
            </a:extLst>
          </p:cNvPr>
          <p:cNvSpPr/>
          <p:nvPr/>
        </p:nvSpPr>
        <p:spPr>
          <a:xfrm>
            <a:off x="4016375" y="4804508"/>
            <a:ext cx="1967574" cy="360000"/>
          </a:xfrm>
          <a:prstGeom prst="roundRect">
            <a:avLst>
              <a:gd name="adj" fmla="val 31568"/>
            </a:avLst>
          </a:prstGeom>
          <a:pattFill prst="pct20">
            <a:fgClr>
              <a:srgbClr val="FF0000"/>
            </a:fgClr>
            <a:bgClr>
              <a:srgbClr val="FF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dirty="0">
              <a:effectLst/>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12F3154-3219-EA4A-89CE-70FCDA4732B8}"/>
              </a:ext>
            </a:extLst>
          </p:cNvPr>
          <p:cNvSpPr txBox="1"/>
          <p:nvPr/>
        </p:nvSpPr>
        <p:spPr>
          <a:xfrm>
            <a:off x="9257810" y="1619463"/>
            <a:ext cx="1525851" cy="369332"/>
          </a:xfrm>
          <a:prstGeom prst="rect">
            <a:avLst/>
          </a:prstGeom>
          <a:noFill/>
          <a:ln>
            <a:noFill/>
          </a:ln>
        </p:spPr>
        <p:txBody>
          <a:bodyPr wrap="square" rtlCol="0">
            <a:spAutoFit/>
          </a:bodyPr>
          <a:lstStyle/>
          <a:p>
            <a:pPr algn="ctr"/>
            <a:r>
              <a:rPr lang="en-US" dirty="0"/>
              <a:t>CRVS</a:t>
            </a:r>
          </a:p>
        </p:txBody>
      </p:sp>
      <p:sp>
        <p:nvSpPr>
          <p:cNvPr id="37" name="Rounded Rectangle 36">
            <a:extLst>
              <a:ext uri="{FF2B5EF4-FFF2-40B4-BE49-F238E27FC236}">
                <a16:creationId xmlns:a16="http://schemas.microsoft.com/office/drawing/2014/main" id="{4D5E5A68-2C4E-E140-B27C-A2B406F5306D}"/>
              </a:ext>
            </a:extLst>
          </p:cNvPr>
          <p:cNvSpPr/>
          <p:nvPr/>
        </p:nvSpPr>
        <p:spPr>
          <a:xfrm>
            <a:off x="9266688" y="4712331"/>
            <a:ext cx="1525852" cy="1386946"/>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CR</a:t>
            </a:r>
          </a:p>
          <a:p>
            <a:pPr algn="ctr"/>
            <a:r>
              <a:rPr lang="en-GB" dirty="0">
                <a:ea typeface="Calibri" panose="020F0502020204030204" pitchFamily="34" charset="0"/>
                <a:cs typeface="Times New Roman" panose="02020603050405020304" pitchFamily="18" charset="0"/>
              </a:rPr>
              <a:t>Civil Registration</a:t>
            </a:r>
          </a:p>
          <a:p>
            <a:pPr algn="ctr"/>
            <a:endParaRPr lang="en-GB" sz="1200" dirty="0">
              <a:effectLst/>
              <a:ea typeface="Calibri" panose="020F0502020204030204" pitchFamily="34" charset="0"/>
              <a:cs typeface="Times New Roman" panose="02020603050405020304" pitchFamily="18" charset="0"/>
            </a:endParaRPr>
          </a:p>
        </p:txBody>
      </p:sp>
      <p:sp>
        <p:nvSpPr>
          <p:cNvPr id="39" name="Rounded Rectangle 38">
            <a:extLst>
              <a:ext uri="{FF2B5EF4-FFF2-40B4-BE49-F238E27FC236}">
                <a16:creationId xmlns:a16="http://schemas.microsoft.com/office/drawing/2014/main" id="{3831F95C-5135-4A41-9C9E-F5B9DA7E9D50}"/>
              </a:ext>
            </a:extLst>
          </p:cNvPr>
          <p:cNvSpPr/>
          <p:nvPr/>
        </p:nvSpPr>
        <p:spPr>
          <a:xfrm>
            <a:off x="9267232" y="2084400"/>
            <a:ext cx="1525852" cy="1386000"/>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VS</a:t>
            </a:r>
          </a:p>
          <a:p>
            <a:pPr algn="ctr"/>
            <a:r>
              <a:rPr lang="en-GB" dirty="0">
                <a:ea typeface="Calibri" panose="020F0502020204030204" pitchFamily="34" charset="0"/>
                <a:cs typeface="Times New Roman" panose="02020603050405020304" pitchFamily="18" charset="0"/>
              </a:rPr>
              <a:t>Vital Statistics</a:t>
            </a:r>
          </a:p>
          <a:p>
            <a:pPr algn="ctr"/>
            <a:endParaRPr lang="en-GB" sz="1200" dirty="0">
              <a:effectLst/>
              <a:ea typeface="Calibri" panose="020F0502020204030204" pitchFamily="34"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994329DE-157F-3E45-AFFC-B42C9D18AF02}"/>
              </a:ext>
            </a:extLst>
          </p:cNvPr>
          <p:cNvSpPr/>
          <p:nvPr/>
        </p:nvSpPr>
        <p:spPr>
          <a:xfrm>
            <a:off x="1665939" y="2101553"/>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HMIS</a:t>
            </a:r>
            <a:endParaRPr lang="en-GB" sz="1200" b="1" dirty="0">
              <a:solidFill>
                <a:schemeClr val="bg1"/>
              </a:solidFill>
              <a:effectLst/>
              <a:ea typeface="Calibri" panose="020F0502020204030204" pitchFamily="34" charset="0"/>
              <a:cs typeface="Times New Roman" panose="02020603050405020304" pitchFamily="18" charset="0"/>
            </a:endParaRPr>
          </a:p>
          <a:p>
            <a:pPr algn="ctr"/>
            <a:r>
              <a:rPr lang="en-GB" sz="1800" dirty="0">
                <a:solidFill>
                  <a:schemeClr val="bg1"/>
                </a:solidFill>
                <a:effectLst/>
                <a:ea typeface="Calibri" panose="020F0502020204030204" pitchFamily="34" charset="0"/>
                <a:cs typeface="Times New Roman" panose="02020603050405020304" pitchFamily="18" charset="0"/>
              </a:rPr>
              <a:t>Hea</a:t>
            </a:r>
            <a:r>
              <a:rPr lang="en-GB" sz="1800" dirty="0">
                <a:effectLst/>
                <a:ea typeface="Calibri" panose="020F0502020204030204" pitchFamily="34" charset="0"/>
                <a:cs typeface="Times New Roman" panose="02020603050405020304" pitchFamily="18" charset="0"/>
              </a:rPr>
              <a:t>lth Management Information System</a:t>
            </a:r>
            <a:endParaRPr lang="en-GB" sz="1200" dirty="0">
              <a:effectLst/>
              <a:ea typeface="Calibri" panose="020F0502020204030204" pitchFamily="34" charset="0"/>
              <a:cs typeface="Times New Roman" panose="02020603050405020304" pitchFamily="18" charset="0"/>
            </a:endParaRPr>
          </a:p>
        </p:txBody>
      </p:sp>
      <p:sp>
        <p:nvSpPr>
          <p:cNvPr id="41" name="Rounded Rectangle 40">
            <a:extLst>
              <a:ext uri="{FF2B5EF4-FFF2-40B4-BE49-F238E27FC236}">
                <a16:creationId xmlns:a16="http://schemas.microsoft.com/office/drawing/2014/main" id="{3156F8F9-7158-7749-8118-7822BBFDA638}"/>
              </a:ext>
            </a:extLst>
          </p:cNvPr>
          <p:cNvSpPr/>
          <p:nvPr/>
        </p:nvSpPr>
        <p:spPr>
          <a:xfrm>
            <a:off x="7664400" y="4036398"/>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Accounting system</a:t>
            </a:r>
          </a:p>
        </p:txBody>
      </p:sp>
      <p:sp>
        <p:nvSpPr>
          <p:cNvPr id="42" name="Rounded Rectangle 41">
            <a:extLst>
              <a:ext uri="{FF2B5EF4-FFF2-40B4-BE49-F238E27FC236}">
                <a16:creationId xmlns:a16="http://schemas.microsoft.com/office/drawing/2014/main" id="{A1627A99-2219-A243-A441-A7628B5B41D8}"/>
              </a:ext>
            </a:extLst>
          </p:cNvPr>
          <p:cNvSpPr/>
          <p:nvPr/>
        </p:nvSpPr>
        <p:spPr>
          <a:xfrm>
            <a:off x="7665077" y="2782727"/>
            <a:ext cx="1525852" cy="1184156"/>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IFMIS</a:t>
            </a:r>
          </a:p>
          <a:p>
            <a:pPr algn="ctr"/>
            <a:r>
              <a:rPr lang="en-GB" dirty="0">
                <a:ea typeface="Calibri" panose="020F0502020204030204" pitchFamily="34" charset="0"/>
                <a:cs typeface="Times New Roman" panose="02020603050405020304" pitchFamily="18" charset="0"/>
              </a:rPr>
              <a:t>Integrated Financial MIS</a:t>
            </a:r>
          </a:p>
        </p:txBody>
      </p:sp>
      <p:sp>
        <p:nvSpPr>
          <p:cNvPr id="43" name="Rounded Rectangle 42">
            <a:extLst>
              <a:ext uri="{FF2B5EF4-FFF2-40B4-BE49-F238E27FC236}">
                <a16:creationId xmlns:a16="http://schemas.microsoft.com/office/drawing/2014/main" id="{5D6FB012-0B94-4F46-8AA6-3F2BE354FC7F}"/>
              </a:ext>
            </a:extLst>
          </p:cNvPr>
          <p:cNvSpPr/>
          <p:nvPr/>
        </p:nvSpPr>
        <p:spPr>
          <a:xfrm>
            <a:off x="7663554" y="2084181"/>
            <a:ext cx="1525852" cy="631447"/>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b="1" dirty="0">
                <a:ea typeface="Calibri" panose="020F0502020204030204" pitchFamily="34" charset="0"/>
                <a:cs typeface="Times New Roman" panose="02020603050405020304" pitchFamily="18" charset="0"/>
              </a:rPr>
              <a:t>Resource Mapping</a:t>
            </a:r>
          </a:p>
        </p:txBody>
      </p:sp>
    </p:spTree>
    <p:extLst>
      <p:ext uri="{BB962C8B-B14F-4D97-AF65-F5344CB8AC3E}">
        <p14:creationId xmlns:p14="http://schemas.microsoft.com/office/powerpoint/2010/main" val="324419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000"/>
                                        <p:tgtEl>
                                          <p:spTgt spid="26"/>
                                        </p:tgtEl>
                                      </p:cBhvr>
                                    </p:animEffect>
                                    <p:set>
                                      <p:cBhvr>
                                        <p:cTn id="7" dur="1" fill="hold">
                                          <p:stCondLst>
                                            <p:cond delay="1999"/>
                                          </p:stCondLst>
                                        </p:cTn>
                                        <p:tgtEl>
                                          <p:spTgt spid="2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2000"/>
                                        <p:tgtEl>
                                          <p:spTgt spid="19"/>
                                        </p:tgtEl>
                                      </p:cBhvr>
                                    </p:animEffect>
                                    <p:set>
                                      <p:cBhvr>
                                        <p:cTn id="10" dur="1" fill="hold">
                                          <p:stCondLst>
                                            <p:cond delay="1999"/>
                                          </p:stCondLst>
                                        </p:cTn>
                                        <p:tgtEl>
                                          <p:spTgt spid="1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2000"/>
                                        <p:tgtEl>
                                          <p:spTgt spid="20"/>
                                        </p:tgtEl>
                                      </p:cBhvr>
                                    </p:animEffect>
                                    <p:set>
                                      <p:cBhvr>
                                        <p:cTn id="13" dur="1" fill="hold">
                                          <p:stCondLst>
                                            <p:cond delay="1999"/>
                                          </p:stCondLst>
                                        </p:cTn>
                                        <p:tgtEl>
                                          <p:spTgt spid="20"/>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000"/>
                                        <p:tgtEl>
                                          <p:spTgt spid="27"/>
                                        </p:tgtEl>
                                      </p:cBhvr>
                                    </p:animEffect>
                                    <p:set>
                                      <p:cBhvr>
                                        <p:cTn id="16" dur="1" fill="hold">
                                          <p:stCondLst>
                                            <p:cond delay="1999"/>
                                          </p:stCondLst>
                                        </p:cTn>
                                        <p:tgtEl>
                                          <p:spTgt spid="27"/>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000"/>
                                        <p:tgtEl>
                                          <p:spTgt spid="33"/>
                                        </p:tgtEl>
                                      </p:cBhvr>
                                    </p:animEffect>
                                    <p:set>
                                      <p:cBhvr>
                                        <p:cTn id="22" dur="1" fill="hold">
                                          <p:stCondLst>
                                            <p:cond delay="1999"/>
                                          </p:stCondLst>
                                        </p:cTn>
                                        <p:tgtEl>
                                          <p:spTgt spid="33"/>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2000"/>
                                        <p:tgtEl>
                                          <p:spTgt spid="34"/>
                                        </p:tgtEl>
                                      </p:cBhvr>
                                    </p:animEffect>
                                    <p:set>
                                      <p:cBhvr>
                                        <p:cTn id="25" dur="1" fill="hold">
                                          <p:stCondLst>
                                            <p:cond delay="1999"/>
                                          </p:stCondLst>
                                        </p:cTn>
                                        <p:tgtEl>
                                          <p:spTgt spid="34"/>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2000"/>
                                        <p:tgtEl>
                                          <p:spTgt spid="14"/>
                                        </p:tgtEl>
                                      </p:cBhvr>
                                    </p:animEffect>
                                    <p:set>
                                      <p:cBhvr>
                                        <p:cTn id="28" dur="1" fill="hold">
                                          <p:stCondLst>
                                            <p:cond delay="1999"/>
                                          </p:stCondLst>
                                        </p:cTn>
                                        <p:tgtEl>
                                          <p:spTgt spid="14"/>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2000"/>
                                        <p:tgtEl>
                                          <p:spTgt spid="15"/>
                                        </p:tgtEl>
                                      </p:cBhvr>
                                    </p:animEffect>
                                    <p:set>
                                      <p:cBhvr>
                                        <p:cTn id="31" dur="1" fill="hold">
                                          <p:stCondLst>
                                            <p:cond delay="1999"/>
                                          </p:stCondLst>
                                        </p:cTn>
                                        <p:tgtEl>
                                          <p:spTgt spid="15"/>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2000"/>
                                        <p:tgtEl>
                                          <p:spTgt spid="28"/>
                                        </p:tgtEl>
                                      </p:cBhvr>
                                    </p:animEffect>
                                    <p:set>
                                      <p:cBhvr>
                                        <p:cTn id="34" dur="1" fill="hold">
                                          <p:stCondLst>
                                            <p:cond delay="1999"/>
                                          </p:stCondLst>
                                        </p:cTn>
                                        <p:tgtEl>
                                          <p:spTgt spid="28"/>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2000"/>
                                        <p:tgtEl>
                                          <p:spTgt spid="39"/>
                                        </p:tgtEl>
                                      </p:cBhvr>
                                    </p:animEffect>
                                    <p:set>
                                      <p:cBhvr>
                                        <p:cTn id="37" dur="1" fill="hold">
                                          <p:stCondLst>
                                            <p:cond delay="1999"/>
                                          </p:stCondLst>
                                        </p:cTn>
                                        <p:tgtEl>
                                          <p:spTgt spid="39"/>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2000"/>
                                        <p:tgtEl>
                                          <p:spTgt spid="37"/>
                                        </p:tgtEl>
                                      </p:cBhvr>
                                    </p:animEffect>
                                    <p:set>
                                      <p:cBhvr>
                                        <p:cTn id="40" dur="1" fill="hold">
                                          <p:stCondLst>
                                            <p:cond delay="1999"/>
                                          </p:stCondLst>
                                        </p:cTn>
                                        <p:tgtEl>
                                          <p:spTgt spid="37"/>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2000"/>
                                        <p:tgtEl>
                                          <p:spTgt spid="30"/>
                                        </p:tgtEl>
                                      </p:cBhvr>
                                    </p:animEffect>
                                    <p:set>
                                      <p:cBhvr>
                                        <p:cTn id="43" dur="1" fill="hold">
                                          <p:stCondLst>
                                            <p:cond delay="1999"/>
                                          </p:stCondLst>
                                        </p:cTn>
                                        <p:tgtEl>
                                          <p:spTgt spid="30"/>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2000"/>
                                        <p:tgtEl>
                                          <p:spTgt spid="36"/>
                                        </p:tgtEl>
                                      </p:cBhvr>
                                    </p:animEffect>
                                    <p:set>
                                      <p:cBhvr>
                                        <p:cTn id="46" dur="1" fill="hold">
                                          <p:stCondLst>
                                            <p:cond delay="1999"/>
                                          </p:stCondLst>
                                        </p:cTn>
                                        <p:tgtEl>
                                          <p:spTgt spid="36"/>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2000"/>
                                        <p:tgtEl>
                                          <p:spTgt spid="43"/>
                                        </p:tgtEl>
                                      </p:cBhvr>
                                    </p:animEffect>
                                    <p:set>
                                      <p:cBhvr>
                                        <p:cTn id="49" dur="1" fill="hold">
                                          <p:stCondLst>
                                            <p:cond delay="1999"/>
                                          </p:stCondLst>
                                        </p:cTn>
                                        <p:tgtEl>
                                          <p:spTgt spid="43"/>
                                        </p:tgtEl>
                                        <p:attrNameLst>
                                          <p:attrName>style.visibility</p:attrName>
                                        </p:attrNameLst>
                                      </p:cBhvr>
                                      <p:to>
                                        <p:strVal val="hidden"/>
                                      </p:to>
                                    </p:set>
                                  </p:childTnLst>
                                </p:cTn>
                              </p:par>
                              <p:par>
                                <p:cTn id="50" presetID="9" presetClass="exit" presetSubtype="0" fill="hold" grpId="0" nodeType="withEffect">
                                  <p:stCondLst>
                                    <p:cond delay="0"/>
                                  </p:stCondLst>
                                  <p:childTnLst>
                                    <p:animEffect transition="out" filter="dissolve">
                                      <p:cBhvr>
                                        <p:cTn id="51" dur="2000"/>
                                        <p:tgtEl>
                                          <p:spTgt spid="42"/>
                                        </p:tgtEl>
                                      </p:cBhvr>
                                    </p:animEffect>
                                    <p:set>
                                      <p:cBhvr>
                                        <p:cTn id="52" dur="1" fill="hold">
                                          <p:stCondLst>
                                            <p:cond delay="1999"/>
                                          </p:stCondLst>
                                        </p:cTn>
                                        <p:tgtEl>
                                          <p:spTgt spid="42"/>
                                        </p:tgtEl>
                                        <p:attrNameLst>
                                          <p:attrName>style.visibility</p:attrName>
                                        </p:attrNameLst>
                                      </p:cBhvr>
                                      <p:to>
                                        <p:strVal val="hidden"/>
                                      </p:to>
                                    </p:set>
                                  </p:childTnLst>
                                </p:cTn>
                              </p:par>
                              <p:par>
                                <p:cTn id="53" presetID="9" presetClass="exit" presetSubtype="0" fill="hold" grpId="0" nodeType="withEffect">
                                  <p:stCondLst>
                                    <p:cond delay="0"/>
                                  </p:stCondLst>
                                  <p:childTnLst>
                                    <p:animEffect transition="out" filter="dissolve">
                                      <p:cBhvr>
                                        <p:cTn id="54" dur="2000"/>
                                        <p:tgtEl>
                                          <p:spTgt spid="41"/>
                                        </p:tgtEl>
                                      </p:cBhvr>
                                    </p:animEffect>
                                    <p:set>
                                      <p:cBhvr>
                                        <p:cTn id="55" dur="1" fill="hold">
                                          <p:stCondLst>
                                            <p:cond delay="1999"/>
                                          </p:stCondLst>
                                        </p:cTn>
                                        <p:tgtEl>
                                          <p:spTgt spid="41"/>
                                        </p:tgtEl>
                                        <p:attrNameLst>
                                          <p:attrName>style.visibility</p:attrName>
                                        </p:attrNameLst>
                                      </p:cBhvr>
                                      <p:to>
                                        <p:strVal val="hidden"/>
                                      </p:to>
                                    </p:set>
                                  </p:childTnLst>
                                </p:cTn>
                              </p:par>
                            </p:childTnLst>
                          </p:cTn>
                        </p:par>
                        <p:par>
                          <p:cTn id="56" fill="hold">
                            <p:stCondLst>
                              <p:cond delay="2000"/>
                            </p:stCondLst>
                            <p:childTnLst>
                              <p:par>
                                <p:cTn id="57" presetID="0" presetClass="path" presetSubtype="0" accel="50000" decel="50000" fill="hold" grpId="0" nodeType="afterEffect">
                                  <p:stCondLst>
                                    <p:cond delay="0"/>
                                  </p:stCondLst>
                                  <p:childTnLst>
                                    <p:animMotion origin="layout" path="M -2.70833E-6 3.7037E-7 L 0.24206 3.7037E-7 " pathEditMode="relative" rAng="0" ptsTypes="AA">
                                      <p:cBhvr>
                                        <p:cTn id="58" dur="2000" fill="hold"/>
                                        <p:tgtEl>
                                          <p:spTgt spid="24"/>
                                        </p:tgtEl>
                                        <p:attrNameLst>
                                          <p:attrName>ppt_x</p:attrName>
                                          <p:attrName>ppt_y</p:attrName>
                                        </p:attrNameLst>
                                      </p:cBhvr>
                                      <p:rCtr x="12096" y="0"/>
                                    </p:animMotion>
                                  </p:childTnLst>
                                </p:cTn>
                              </p:par>
                              <p:par>
                                <p:cTn id="59" presetID="0" presetClass="path" presetSubtype="0" accel="50000" decel="50000" fill="hold" grpId="0" nodeType="withEffect">
                                  <p:stCondLst>
                                    <p:cond delay="0"/>
                                  </p:stCondLst>
                                  <p:childTnLst>
                                    <p:animMotion origin="layout" path="M 0 0 L 0.25013 0 " pathEditMode="relative" ptsTypes="AA">
                                      <p:cBhvr>
                                        <p:cTn id="60" dur="2000" fill="hold"/>
                                        <p:tgtEl>
                                          <p:spTgt spid="17"/>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0 0 L 0.25013 0 " pathEditMode="relative" ptsTypes="AA">
                                      <p:cBhvr>
                                        <p:cTn id="62" dur="2000" fill="hold"/>
                                        <p:tgtEl>
                                          <p:spTgt spid="16"/>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2.70833E-6 3.7037E-6 L 0.2405 3.7037E-6 " pathEditMode="relative" rAng="0" ptsTypes="AA">
                                      <p:cBhvr>
                                        <p:cTn id="64" dur="2000" fill="hold"/>
                                        <p:tgtEl>
                                          <p:spTgt spid="25"/>
                                        </p:tgtEl>
                                        <p:attrNameLst>
                                          <p:attrName>ppt_x</p:attrName>
                                          <p:attrName>ppt_y</p:attrName>
                                        </p:attrNameLst>
                                      </p:cBhvr>
                                      <p:rCtr x="12018" y="0"/>
                                    </p:animMotion>
                                  </p:childTnLst>
                                </p:cTn>
                              </p:par>
                              <p:par>
                                <p:cTn id="65" presetID="0" presetClass="path" presetSubtype="0" accel="50000" decel="50000" fill="hold" grpId="0" nodeType="withEffect">
                                  <p:stCondLst>
                                    <p:cond delay="0"/>
                                  </p:stCondLst>
                                  <p:childTnLst>
                                    <p:animMotion origin="layout" path="M 0 0 L 0.25013 0 " pathEditMode="relative" ptsTypes="AA">
                                      <p:cBhvr>
                                        <p:cTn id="66" dur="2000" fill="hold"/>
                                        <p:tgtEl>
                                          <p:spTgt spid="18"/>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0 0 L 0.25013 0 " pathEditMode="relative" ptsTypes="AA">
                                      <p:cBhvr>
                                        <p:cTn id="68" dur="2000" fill="hold"/>
                                        <p:tgtEl>
                                          <p:spTgt spid="9"/>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0 0 L 0.25013 0 " pathEditMode="relative" ptsTypes="AA">
                                      <p:cBhvr>
                                        <p:cTn id="70" dur="2000" fill="hold"/>
                                        <p:tgtEl>
                                          <p:spTgt spid="12"/>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0 0 L 0.25013 0 " pathEditMode="relative" ptsTypes="AA">
                                      <p:cBhvr>
                                        <p:cTn id="72" dur="2000" fill="hold"/>
                                        <p:tgtEl>
                                          <p:spTgt spid="13"/>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2.08333E-6 -3.33333E-6 L -0.24857 -3.33333E-6 " pathEditMode="relative" rAng="0" ptsTypes="AA">
                                      <p:cBhvr>
                                        <p:cTn id="74" dur="2000" fill="hold"/>
                                        <p:tgtEl>
                                          <p:spTgt spid="22"/>
                                        </p:tgtEl>
                                        <p:attrNameLst>
                                          <p:attrName>ppt_x</p:attrName>
                                          <p:attrName>ppt_y</p:attrName>
                                        </p:attrNameLst>
                                      </p:cBhvr>
                                      <p:rCtr x="-12435" y="0"/>
                                    </p:animMotion>
                                  </p:childTnLst>
                                </p:cTn>
                              </p:par>
                              <p:par>
                                <p:cTn id="75" presetID="0" presetClass="path" presetSubtype="0" accel="50000" decel="50000" fill="hold" grpId="0" nodeType="withEffect">
                                  <p:stCondLst>
                                    <p:cond delay="0"/>
                                  </p:stCondLst>
                                  <p:childTnLst>
                                    <p:animMotion origin="layout" path="M 2.08333E-6 -4.81481E-6 L -0.25143 0.00024 " pathEditMode="relative" rAng="0" ptsTypes="AA">
                                      <p:cBhvr>
                                        <p:cTn id="76" dur="2000" fill="hold"/>
                                        <p:tgtEl>
                                          <p:spTgt spid="21"/>
                                        </p:tgtEl>
                                        <p:attrNameLst>
                                          <p:attrName>ppt_x</p:attrName>
                                          <p:attrName>ppt_y</p:attrName>
                                        </p:attrNameLst>
                                      </p:cBhvr>
                                      <p:rCtr x="-12578" y="0"/>
                                    </p:animMotion>
                                  </p:childTnLst>
                                </p:cTn>
                              </p:par>
                              <p:par>
                                <p:cTn id="77" presetID="0" presetClass="path" presetSubtype="0" accel="50000" decel="50000" fill="hold" grpId="0" nodeType="withEffect">
                                  <p:stCondLst>
                                    <p:cond delay="0"/>
                                  </p:stCondLst>
                                  <p:childTnLst>
                                    <p:animMotion origin="layout" path="M 2.5E-6 -3.7037E-7 L -0.25039 0.00278 " pathEditMode="relative" rAng="0" ptsTypes="AA">
                                      <p:cBhvr>
                                        <p:cTn id="78" dur="2000" fill="hold"/>
                                        <p:tgtEl>
                                          <p:spTgt spid="23"/>
                                        </p:tgtEl>
                                        <p:attrNameLst>
                                          <p:attrName>ppt_x</p:attrName>
                                          <p:attrName>ppt_y</p:attrName>
                                        </p:attrNameLst>
                                      </p:cBhvr>
                                      <p:rCtr x="-12526" y="139"/>
                                    </p:animMotion>
                                  </p:childTnLst>
                                </p:cTn>
                              </p:par>
                            </p:childTnLst>
                          </p:cTn>
                        </p:par>
                      </p:childTnLst>
                    </p:cTn>
                  </p:par>
                  <p:par>
                    <p:cTn id="79" fill="hold">
                      <p:stCondLst>
                        <p:cond delay="indefinite"/>
                      </p:stCondLst>
                      <p:childTnLst>
                        <p:par>
                          <p:cTn id="80" fill="hold">
                            <p:stCondLst>
                              <p:cond delay="0"/>
                            </p:stCondLst>
                            <p:childTnLst>
                              <p:par>
                                <p:cTn id="81" presetID="6" presetClass="emph" presetSubtype="0" fill="hold" grpId="1" nodeType="clickEffect">
                                  <p:stCondLst>
                                    <p:cond delay="0"/>
                                  </p:stCondLst>
                                  <p:childTnLst>
                                    <p:animScale>
                                      <p:cBhvr>
                                        <p:cTn id="82" dur="2000" fill="hold"/>
                                        <p:tgtEl>
                                          <p:spTgt spid="9"/>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p:bldP spid="19" grpId="0"/>
      <p:bldP spid="20" grpId="0"/>
      <p:bldP spid="21" grpId="0" animBg="1"/>
      <p:bldP spid="22" grpId="0"/>
      <p:bldP spid="23" grpId="0"/>
      <p:bldP spid="24" grpId="0"/>
      <p:bldP spid="25" grpId="0"/>
      <p:bldP spid="26" grpId="0" animBg="1"/>
      <p:bldP spid="27" grpId="0" animBg="1"/>
      <p:bldP spid="28" grpId="0" animBg="1"/>
      <p:bldP spid="30" grpId="0"/>
      <p:bldP spid="33" grpId="0" animBg="1"/>
      <p:bldP spid="34" grpId="0" animBg="1"/>
      <p:bldP spid="36" grpId="0"/>
      <p:bldP spid="37" grpId="0" animBg="1"/>
      <p:bldP spid="39" grpId="0" animBg="1"/>
      <p:bldP spid="9" grpId="0" animBg="1"/>
      <p:bldP spid="9" grpId="1"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a:xfrm>
            <a:off x="457201" y="441811"/>
            <a:ext cx="6621744" cy="1027113"/>
          </a:xfrm>
        </p:spPr>
        <p:txBody>
          <a:bodyPr>
            <a:normAutofit/>
          </a:bodyPr>
          <a:lstStyle/>
          <a:p>
            <a:r>
              <a:rPr lang="en-US" dirty="0"/>
              <a:t>What is a HMIS?</a:t>
            </a:r>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4864943"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406399" y="1514791"/>
            <a:ext cx="5689601" cy="4865031"/>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A Health </a:t>
            </a:r>
            <a:r>
              <a:rPr lang="en-GB" sz="1800" u="sng" dirty="0">
                <a:latin typeface="Verdana" panose="020B0604030504040204" pitchFamily="34" charset="0"/>
                <a:ea typeface="Verdana" panose="020B0604030504040204" pitchFamily="34" charset="0"/>
                <a:cs typeface="Verdana" panose="020B0604030504040204" pitchFamily="34" charset="0"/>
              </a:rPr>
              <a:t>Management</a:t>
            </a:r>
            <a:r>
              <a:rPr lang="en-GB" sz="1800" dirty="0">
                <a:latin typeface="Verdana" panose="020B0604030504040204" pitchFamily="34" charset="0"/>
                <a:ea typeface="Verdana" panose="020B0604030504040204" pitchFamily="34" charset="0"/>
                <a:cs typeface="Verdana" panose="020B0604030504040204" pitchFamily="34" charset="0"/>
              </a:rPr>
              <a:t> Information System (HMIS) is a </a:t>
            </a:r>
            <a:r>
              <a:rPr lang="en-GB" sz="1800" b="1" dirty="0">
                <a:latin typeface="Verdana" panose="020B0604030504040204" pitchFamily="34" charset="0"/>
                <a:ea typeface="Verdana" panose="020B0604030504040204" pitchFamily="34" charset="0"/>
                <a:cs typeface="Verdana" panose="020B0604030504040204" pitchFamily="34" charset="0"/>
              </a:rPr>
              <a:t>routine</a:t>
            </a:r>
            <a:r>
              <a:rPr lang="en-GB" sz="1800" dirty="0">
                <a:latin typeface="Verdana" panose="020B0604030504040204" pitchFamily="34" charset="0"/>
                <a:ea typeface="Verdana" panose="020B0604030504040204" pitchFamily="34" charset="0"/>
                <a:cs typeface="Verdana" panose="020B0604030504040204" pitchFamily="34" charset="0"/>
              </a:rPr>
              <a:t> information system designed to support </a:t>
            </a:r>
            <a:r>
              <a:rPr lang="en-GB" sz="1800" b="1" dirty="0">
                <a:latin typeface="Verdana" panose="020B0604030504040204" pitchFamily="34" charset="0"/>
                <a:ea typeface="Verdana" panose="020B0604030504040204" pitchFamily="34" charset="0"/>
                <a:cs typeface="Verdana" panose="020B0604030504040204" pitchFamily="34" charset="0"/>
              </a:rPr>
              <a:t>decision-making by managers </a:t>
            </a:r>
            <a:r>
              <a:rPr lang="en-GB" sz="1800" dirty="0">
                <a:latin typeface="Verdana" panose="020B0604030504040204" pitchFamily="34" charset="0"/>
                <a:ea typeface="Verdana" panose="020B0604030504040204" pitchFamily="34" charset="0"/>
                <a:cs typeface="Verdana" panose="020B0604030504040204" pitchFamily="34" charset="0"/>
              </a:rPr>
              <a:t>in the health sector.</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This includes all levels of management – from clinic managers planning their weekly staffing to planners drafting a five-year strategic plan.</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It compiles data from a range of sources to provide summaries to inform decision-making.</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It is very much a strategic/management system – a HMIS </a:t>
            </a:r>
            <a:r>
              <a:rPr lang="en-GB" sz="1800" b="1" i="1" dirty="0">
                <a:latin typeface="Verdana" panose="020B0604030504040204" pitchFamily="34" charset="0"/>
                <a:ea typeface="Verdana" panose="020B0604030504040204" pitchFamily="34" charset="0"/>
                <a:cs typeface="Verdana" panose="020B0604030504040204" pitchFamily="34" charset="0"/>
              </a:rPr>
              <a:t>isn’t </a:t>
            </a:r>
            <a:r>
              <a:rPr lang="en-GB" sz="1800" dirty="0">
                <a:latin typeface="Verdana" panose="020B0604030504040204" pitchFamily="34" charset="0"/>
                <a:ea typeface="Verdana" panose="020B0604030504040204" pitchFamily="34" charset="0"/>
                <a:cs typeface="Verdana" panose="020B0604030504040204" pitchFamily="34" charset="0"/>
              </a:rPr>
              <a:t>used for frontline care </a:t>
            </a:r>
            <a:br>
              <a:rPr lang="en-GB" sz="1800" dirty="0">
                <a:latin typeface="Verdana" panose="020B0604030504040204" pitchFamily="34" charset="0"/>
                <a:ea typeface="Verdana" panose="020B0604030504040204" pitchFamily="34" charset="0"/>
                <a:cs typeface="Verdana" panose="020B0604030504040204" pitchFamily="34" charset="0"/>
              </a:rPr>
            </a:br>
            <a:r>
              <a:rPr lang="en-GB" sz="1800" dirty="0">
                <a:latin typeface="Verdana" panose="020B0604030504040204" pitchFamily="34" charset="0"/>
                <a:ea typeface="Verdana" panose="020B0604030504040204" pitchFamily="34" charset="0"/>
                <a:cs typeface="Verdana" panose="020B0604030504040204" pitchFamily="34" charset="0"/>
              </a:rPr>
              <a:t>of individual patients.</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(Although the term ‘HMIS’ can sometimes just mean health facility data, we use its wider definition here, covering community health workers and other service delivery settings.)</a:t>
            </a:r>
          </a:p>
        </p:txBody>
      </p: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19</a:t>
            </a:fld>
            <a:endParaRPr lang="en-GB" dirty="0"/>
          </a:p>
        </p:txBody>
      </p:sp>
      <p:pic>
        <p:nvPicPr>
          <p:cNvPr id="17" name="Graphic 16">
            <a:extLst>
              <a:ext uri="{FF2B5EF4-FFF2-40B4-BE49-F238E27FC236}">
                <a16:creationId xmlns:a16="http://schemas.microsoft.com/office/drawing/2014/main" id="{497E901A-9A19-4241-BBE6-995F64A80E4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293" y="2059978"/>
            <a:ext cx="5338307" cy="3955483"/>
          </a:xfrm>
          <a:prstGeom prst="rect">
            <a:avLst/>
          </a:prstGeom>
        </p:spPr>
      </p:pic>
      <p:sp>
        <p:nvSpPr>
          <p:cNvPr id="19" name="Rounded Rectangle 18">
            <a:extLst>
              <a:ext uri="{FF2B5EF4-FFF2-40B4-BE49-F238E27FC236}">
                <a16:creationId xmlns:a16="http://schemas.microsoft.com/office/drawing/2014/main" id="{EB8F070B-15BF-2A4C-8F58-09AF08F4796A}"/>
              </a:ext>
            </a:extLst>
          </p:cNvPr>
          <p:cNvSpPr/>
          <p:nvPr/>
        </p:nvSpPr>
        <p:spPr>
          <a:xfrm>
            <a:off x="8154709" y="180000"/>
            <a:ext cx="3746528" cy="1288800"/>
          </a:xfrm>
          <a:prstGeom prst="roundRect">
            <a:avLst>
              <a:gd name="adj" fmla="val 942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HMIS</a:t>
            </a:r>
            <a:endParaRPr lang="en-GB" sz="12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algn="ctr"/>
            <a:r>
              <a:rPr lang="en-GB" sz="18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Hea</a:t>
            </a:r>
            <a:r>
              <a:rPr lang="en-GB" sz="1800" dirty="0">
                <a:effectLst/>
                <a:latin typeface="Verdana" panose="020B0604030504040204" pitchFamily="34" charset="0"/>
                <a:ea typeface="Verdana" panose="020B0604030504040204" pitchFamily="34" charset="0"/>
                <a:cs typeface="Verdana" panose="020B0604030504040204" pitchFamily="34" charset="0"/>
              </a:rPr>
              <a:t>lth Management </a:t>
            </a:r>
            <a:br>
              <a:rPr lang="en-GB" sz="1800" dirty="0">
                <a:effectLst/>
                <a:latin typeface="Verdana" panose="020B0604030504040204" pitchFamily="34" charset="0"/>
                <a:ea typeface="Verdana" panose="020B0604030504040204" pitchFamily="34" charset="0"/>
                <a:cs typeface="Verdana" panose="020B0604030504040204" pitchFamily="34" charset="0"/>
              </a:rPr>
            </a:br>
            <a:r>
              <a:rPr lang="en-GB" sz="1800" dirty="0">
                <a:effectLst/>
                <a:latin typeface="Verdana" panose="020B0604030504040204" pitchFamily="34" charset="0"/>
                <a:ea typeface="Verdana" panose="020B0604030504040204" pitchFamily="34" charset="0"/>
                <a:cs typeface="Verdana" panose="020B0604030504040204" pitchFamily="34" charset="0"/>
              </a:rPr>
              <a:t>Information System</a:t>
            </a:r>
            <a:endParaRPr lang="en-GB" sz="12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21" name="Graphic 20" descr="Meeting with solid fill">
            <a:extLst>
              <a:ext uri="{FF2B5EF4-FFF2-40B4-BE49-F238E27FC236}">
                <a16:creationId xmlns:a16="http://schemas.microsoft.com/office/drawing/2014/main" id="{CEF05493-F9FE-7044-B2CA-E4A2F7D616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7600" y="3795998"/>
            <a:ext cx="2157691" cy="2157691"/>
          </a:xfrm>
          <a:prstGeom prst="rect">
            <a:avLst/>
          </a:prstGeom>
        </p:spPr>
      </p:pic>
      <p:pic>
        <p:nvPicPr>
          <p:cNvPr id="23" name="Graphic 22" descr="Presentation with bar chart with solid fill">
            <a:extLst>
              <a:ext uri="{FF2B5EF4-FFF2-40B4-BE49-F238E27FC236}">
                <a16:creationId xmlns:a16="http://schemas.microsoft.com/office/drawing/2014/main" id="{EE514D5A-B7E0-6141-9B47-BEED3508C6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26283" y="2638838"/>
            <a:ext cx="1580323" cy="1580323"/>
          </a:xfrm>
          <a:prstGeom prst="rect">
            <a:avLst/>
          </a:prstGeom>
        </p:spPr>
      </p:pic>
    </p:spTree>
    <p:extLst>
      <p:ext uri="{BB962C8B-B14F-4D97-AF65-F5344CB8AC3E}">
        <p14:creationId xmlns:p14="http://schemas.microsoft.com/office/powerpoint/2010/main" val="7642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dissolv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dissolv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dissolve">
                                      <p:cBhvr>
                                        <p:cTn id="2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0BA049-F066-4325-8485-92116533FDCB}"/>
              </a:ext>
            </a:extLst>
          </p:cNvPr>
          <p:cNvSpPr>
            <a:spLocks noGrp="1"/>
          </p:cNvSpPr>
          <p:nvPr>
            <p:ph type="body" sz="quarter" idx="11"/>
          </p:nvPr>
        </p:nvSpPr>
        <p:spPr>
          <a:xfrm>
            <a:off x="457200" y="2549784"/>
            <a:ext cx="5876925" cy="2961330"/>
          </a:xfrm>
        </p:spPr>
        <p:txBody>
          <a:bodyPr/>
          <a:lstStyle/>
          <a:p>
            <a:pPr marL="342900" indent="-342900">
              <a:buAutoNum type="arabicPeriod"/>
            </a:pPr>
            <a:r>
              <a:rPr lang="en-US" dirty="0"/>
              <a:t>Navigating Health Information Systems: </a:t>
            </a:r>
            <a:r>
              <a:rPr lang="en-US" b="0" dirty="0"/>
              <a:t>exploring the different types of health information system.</a:t>
            </a:r>
          </a:p>
          <a:p>
            <a:pPr marL="342900" indent="-342900">
              <a:buAutoNum type="arabicPeriod"/>
            </a:pPr>
            <a:r>
              <a:rPr lang="en-US" dirty="0"/>
              <a:t>HMIS, EMRs and Trackers:</a:t>
            </a:r>
            <a:r>
              <a:rPr lang="en-US" b="0" dirty="0"/>
              <a:t> understanding which solutions best meet your information needs.</a:t>
            </a:r>
          </a:p>
          <a:p>
            <a:pPr marL="342900" indent="-342900">
              <a:buAutoNum type="arabicPeriod"/>
            </a:pPr>
            <a:r>
              <a:rPr lang="en-US" dirty="0"/>
              <a:t>Sharing experience: </a:t>
            </a:r>
            <a:r>
              <a:rPr lang="en-US" b="0" dirty="0"/>
              <a:t>experts advise on how to select a HIS solution, and what to consider when embarking on a new project</a:t>
            </a:r>
          </a:p>
          <a:p>
            <a:pPr marL="342900" indent="-342900">
              <a:buAutoNum type="arabicPeriod"/>
            </a:pPr>
            <a:endParaRPr lang="en-US" b="0" dirty="0"/>
          </a:p>
        </p:txBody>
      </p:sp>
      <p:sp>
        <p:nvSpPr>
          <p:cNvPr id="2" name="Text Placeholder 1">
            <a:extLst>
              <a:ext uri="{FF2B5EF4-FFF2-40B4-BE49-F238E27FC236}">
                <a16:creationId xmlns:a16="http://schemas.microsoft.com/office/drawing/2014/main" id="{899C93AC-B734-4702-9A6D-7396878DA2D6}"/>
              </a:ext>
            </a:extLst>
          </p:cNvPr>
          <p:cNvSpPr>
            <a:spLocks noGrp="1"/>
          </p:cNvSpPr>
          <p:nvPr>
            <p:ph type="body" sz="quarter" idx="10"/>
          </p:nvPr>
        </p:nvSpPr>
        <p:spPr/>
        <p:txBody>
          <a:bodyPr/>
          <a:lstStyle/>
          <a:p>
            <a:r>
              <a:rPr lang="en-US" dirty="0"/>
              <a:t>Overview</a:t>
            </a:r>
          </a:p>
        </p:txBody>
      </p:sp>
      <p:sp>
        <p:nvSpPr>
          <p:cNvPr id="4" name="Slide Number Placeholder 3">
            <a:extLst>
              <a:ext uri="{FF2B5EF4-FFF2-40B4-BE49-F238E27FC236}">
                <a16:creationId xmlns:a16="http://schemas.microsoft.com/office/drawing/2014/main" id="{9981F138-C204-4B62-91C9-408379FB69A0}"/>
              </a:ext>
            </a:extLst>
          </p:cNvPr>
          <p:cNvSpPr>
            <a:spLocks noGrp="1"/>
          </p:cNvSpPr>
          <p:nvPr>
            <p:ph type="sldNum" sz="quarter" idx="12"/>
          </p:nvPr>
        </p:nvSpPr>
        <p:spPr/>
        <p:txBody>
          <a:bodyPr/>
          <a:lstStyle/>
          <a:p>
            <a:fld id="{6DF1F962-6FCF-4ED9-AB1A-FC8E17859AF0}" type="slidenum">
              <a:rPr lang="en-GB" smtClean="0"/>
              <a:pPr/>
              <a:t>2</a:t>
            </a:fld>
            <a:endParaRPr lang="en-GB" dirty="0"/>
          </a:p>
        </p:txBody>
      </p:sp>
    </p:spTree>
    <p:extLst>
      <p:ext uri="{BB962C8B-B14F-4D97-AF65-F5344CB8AC3E}">
        <p14:creationId xmlns:p14="http://schemas.microsoft.com/office/powerpoint/2010/main" val="2747188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196" y="2112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43A298B2-9162-924B-BA23-81E29FE73C55}"/>
              </a:ext>
            </a:extLst>
          </p:cNvPr>
          <p:cNvGrpSpPr/>
          <p:nvPr/>
        </p:nvGrpSpPr>
        <p:grpSpPr>
          <a:xfrm>
            <a:off x="-361916" y="1926389"/>
            <a:ext cx="6565900" cy="5664200"/>
            <a:chOff x="-361916" y="1926389"/>
            <a:chExt cx="6565900" cy="5664200"/>
          </a:xfrm>
        </p:grpSpPr>
        <p:pic>
          <p:nvPicPr>
            <p:cNvPr id="41" name="Picture 40" descr="Icon&#10;&#10;Description automatically generated">
              <a:extLst>
                <a:ext uri="{FF2B5EF4-FFF2-40B4-BE49-F238E27FC236}">
                  <a16:creationId xmlns:a16="http://schemas.microsoft.com/office/drawing/2014/main" id="{9281120D-7BBF-3A43-AB18-2C7CD022547C}"/>
                </a:ext>
              </a:extLst>
            </p:cNvPr>
            <p:cNvPicPr>
              <a:picLocks noChangeAspect="1"/>
            </p:cNvPicPr>
            <p:nvPr/>
          </p:nvPicPr>
          <p:blipFill>
            <a:blip r:embed="rId3"/>
            <a:stretch>
              <a:fillRect/>
            </a:stretch>
          </p:blipFill>
          <p:spPr>
            <a:xfrm>
              <a:off x="-361916" y="1926389"/>
              <a:ext cx="6565900" cy="5664200"/>
            </a:xfrm>
            <a:prstGeom prst="rect">
              <a:avLst/>
            </a:prstGeom>
          </p:spPr>
        </p:pic>
        <p:sp>
          <p:nvSpPr>
            <p:cNvPr id="95" name="TextBox 94">
              <a:extLst>
                <a:ext uri="{FF2B5EF4-FFF2-40B4-BE49-F238E27FC236}">
                  <a16:creationId xmlns:a16="http://schemas.microsoft.com/office/drawing/2014/main" id="{6EE1525A-3A94-CD42-AC13-234366702C1A}"/>
                </a:ext>
              </a:extLst>
            </p:cNvPr>
            <p:cNvSpPr txBox="1"/>
            <p:nvPr/>
          </p:nvSpPr>
          <p:spPr>
            <a:xfrm>
              <a:off x="217926" y="3443878"/>
              <a:ext cx="2074924" cy="457200"/>
            </a:xfrm>
            <a:prstGeom prst="rect">
              <a:avLst/>
            </a:prstGeom>
            <a:noFill/>
          </p:spPr>
          <p:txBody>
            <a:bodyPr wrap="square" lIns="0" tIns="0" rIns="0" bIns="0" rtlCol="0">
              <a:noAutofit/>
            </a:bodyPr>
            <a:lstStyle/>
            <a:p>
              <a:pPr algn="l"/>
              <a:r>
                <a:rPr lang="en-US" sz="2400" b="1" dirty="0">
                  <a:solidFill>
                    <a:schemeClr val="bg1">
                      <a:lumMod val="50000"/>
                    </a:schemeClr>
                  </a:solidFill>
                </a:rPr>
                <a:t>Health Facility</a:t>
              </a:r>
            </a:p>
          </p:txBody>
        </p:sp>
      </p:grpSp>
      <p:grpSp>
        <p:nvGrpSpPr>
          <p:cNvPr id="23" name="Group 22">
            <a:extLst>
              <a:ext uri="{FF2B5EF4-FFF2-40B4-BE49-F238E27FC236}">
                <a16:creationId xmlns:a16="http://schemas.microsoft.com/office/drawing/2014/main" id="{34C24072-C3D1-7A4D-B3F9-F764DF2660B6}"/>
              </a:ext>
            </a:extLst>
          </p:cNvPr>
          <p:cNvGrpSpPr/>
          <p:nvPr/>
        </p:nvGrpSpPr>
        <p:grpSpPr>
          <a:xfrm>
            <a:off x="6100051" y="1954902"/>
            <a:ext cx="3956073" cy="2739528"/>
            <a:chOff x="6100051" y="1954902"/>
            <a:chExt cx="3956073" cy="2739528"/>
          </a:xfrm>
        </p:grpSpPr>
        <p:pic>
          <p:nvPicPr>
            <p:cNvPr id="78" name="Graphic 77" descr="Modern architecture with solid fill">
              <a:extLst>
                <a:ext uri="{FF2B5EF4-FFF2-40B4-BE49-F238E27FC236}">
                  <a16:creationId xmlns:a16="http://schemas.microsoft.com/office/drawing/2014/main" id="{0B2A0ABC-1B1D-9244-BD48-B70C21552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0051" y="1954902"/>
              <a:ext cx="2739528" cy="2739528"/>
            </a:xfrm>
            <a:prstGeom prst="rect">
              <a:avLst/>
            </a:prstGeom>
          </p:spPr>
        </p:pic>
        <p:sp>
          <p:nvSpPr>
            <p:cNvPr id="96" name="TextBox 95">
              <a:extLst>
                <a:ext uri="{FF2B5EF4-FFF2-40B4-BE49-F238E27FC236}">
                  <a16:creationId xmlns:a16="http://schemas.microsoft.com/office/drawing/2014/main" id="{0C354FD3-CE1C-FB43-AA4C-4ED2637D4169}"/>
                </a:ext>
              </a:extLst>
            </p:cNvPr>
            <p:cNvSpPr txBox="1"/>
            <p:nvPr/>
          </p:nvSpPr>
          <p:spPr>
            <a:xfrm>
              <a:off x="7981200" y="2104490"/>
              <a:ext cx="2074924" cy="988425"/>
            </a:xfrm>
            <a:prstGeom prst="rect">
              <a:avLst/>
            </a:prstGeom>
            <a:noFill/>
          </p:spPr>
          <p:txBody>
            <a:bodyPr wrap="square" lIns="0" tIns="0" rIns="0" bIns="0" rtlCol="0">
              <a:noAutofit/>
            </a:bodyPr>
            <a:lstStyle/>
            <a:p>
              <a:pPr algn="l"/>
              <a:r>
                <a:rPr lang="en-US" sz="2400" b="1" dirty="0">
                  <a:solidFill>
                    <a:schemeClr val="bg1">
                      <a:lumMod val="50000"/>
                    </a:schemeClr>
                  </a:solidFill>
                </a:rPr>
                <a:t>District Office</a:t>
              </a:r>
            </a:p>
          </p:txBody>
        </p:sp>
      </p:grpSp>
      <p:grpSp>
        <p:nvGrpSpPr>
          <p:cNvPr id="24" name="Group 23">
            <a:extLst>
              <a:ext uri="{FF2B5EF4-FFF2-40B4-BE49-F238E27FC236}">
                <a16:creationId xmlns:a16="http://schemas.microsoft.com/office/drawing/2014/main" id="{1469AE1B-C265-114E-87C9-CDA0AD468B2C}"/>
              </a:ext>
            </a:extLst>
          </p:cNvPr>
          <p:cNvGrpSpPr/>
          <p:nvPr/>
        </p:nvGrpSpPr>
        <p:grpSpPr>
          <a:xfrm>
            <a:off x="4300347" y="-27997"/>
            <a:ext cx="3876242" cy="2739528"/>
            <a:chOff x="4300347" y="-27997"/>
            <a:chExt cx="3876242" cy="2739528"/>
          </a:xfrm>
        </p:grpSpPr>
        <p:pic>
          <p:nvPicPr>
            <p:cNvPr id="98" name="Graphic 97" descr="Modern architecture with solid fill">
              <a:extLst>
                <a:ext uri="{FF2B5EF4-FFF2-40B4-BE49-F238E27FC236}">
                  <a16:creationId xmlns:a16="http://schemas.microsoft.com/office/drawing/2014/main" id="{ABE4799C-CB5F-7B4C-B354-7EEB12E915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0347" y="-27997"/>
              <a:ext cx="2739528" cy="2739528"/>
            </a:xfrm>
            <a:prstGeom prst="rect">
              <a:avLst/>
            </a:prstGeom>
          </p:spPr>
        </p:pic>
        <p:sp>
          <p:nvSpPr>
            <p:cNvPr id="103" name="TextBox 102">
              <a:extLst>
                <a:ext uri="{FF2B5EF4-FFF2-40B4-BE49-F238E27FC236}">
                  <a16:creationId xmlns:a16="http://schemas.microsoft.com/office/drawing/2014/main" id="{7649F117-83A8-7B40-A18D-28740AAFA06D}"/>
                </a:ext>
              </a:extLst>
            </p:cNvPr>
            <p:cNvSpPr txBox="1"/>
            <p:nvPr/>
          </p:nvSpPr>
          <p:spPr>
            <a:xfrm>
              <a:off x="6376884" y="67083"/>
              <a:ext cx="1799705" cy="908391"/>
            </a:xfrm>
            <a:prstGeom prst="rect">
              <a:avLst/>
            </a:prstGeom>
            <a:noFill/>
          </p:spPr>
          <p:txBody>
            <a:bodyPr wrap="square" lIns="0" tIns="0" rIns="0" bIns="0" rtlCol="0">
              <a:noAutofit/>
            </a:bodyPr>
            <a:lstStyle/>
            <a:p>
              <a:pPr algn="l"/>
              <a:r>
                <a:rPr lang="en-US" sz="2400" b="1" dirty="0">
                  <a:solidFill>
                    <a:schemeClr val="bg1">
                      <a:lumMod val="50000"/>
                    </a:schemeClr>
                  </a:solidFill>
                </a:rPr>
                <a:t>National Office</a:t>
              </a:r>
            </a:p>
          </p:txBody>
        </p:sp>
      </p:gr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a:xfrm>
            <a:off x="457200" y="441811"/>
            <a:ext cx="10781818" cy="1027113"/>
          </a:xfrm>
        </p:spPr>
        <p:txBody>
          <a:bodyPr>
            <a:noAutofit/>
          </a:bodyPr>
          <a:lstStyle/>
          <a:p>
            <a:r>
              <a:rPr lang="en-US" sz="4400" dirty="0"/>
              <a:t>HMIS Tools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472877" y="1159779"/>
            <a:ext cx="2948549"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9" name="Rounded Rectangle 68">
            <a:extLst>
              <a:ext uri="{FF2B5EF4-FFF2-40B4-BE49-F238E27FC236}">
                <a16:creationId xmlns:a16="http://schemas.microsoft.com/office/drawing/2014/main" id="{55CF1AB1-E8E8-AC45-91E0-C779D2CC12E2}"/>
              </a:ext>
            </a:extLst>
          </p:cNvPr>
          <p:cNvSpPr/>
          <p:nvPr/>
        </p:nvSpPr>
        <p:spPr>
          <a:xfrm>
            <a:off x="8154000" y="180000"/>
            <a:ext cx="3746528" cy="1288800"/>
          </a:xfrm>
          <a:prstGeom prst="roundRect">
            <a:avLst>
              <a:gd name="adj" fmla="val 942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dirty="0">
                <a:solidFill>
                  <a:schemeClr val="bg1"/>
                </a:solidFill>
                <a:effectLst/>
                <a:ea typeface="Calibri" panose="020F0502020204030204" pitchFamily="34" charset="0"/>
                <a:cs typeface="Times New Roman" panose="02020603050405020304" pitchFamily="18" charset="0"/>
              </a:rPr>
              <a:t>HMIS</a:t>
            </a:r>
            <a:endParaRPr lang="en-GB" sz="1200" dirty="0">
              <a:solidFill>
                <a:schemeClr val="bg1"/>
              </a:solidFill>
              <a:effectLst/>
              <a:ea typeface="Calibri" panose="020F0502020204030204" pitchFamily="34" charset="0"/>
              <a:cs typeface="Times New Roman" panose="02020603050405020304" pitchFamily="18" charset="0"/>
            </a:endParaRPr>
          </a:p>
          <a:p>
            <a:pPr algn="ctr"/>
            <a:r>
              <a:rPr lang="en-GB" sz="1800" dirty="0">
                <a:solidFill>
                  <a:schemeClr val="bg1"/>
                </a:solidFill>
                <a:effectLst/>
                <a:ea typeface="Calibri" panose="020F0502020204030204" pitchFamily="34" charset="0"/>
                <a:cs typeface="Times New Roman" panose="02020603050405020304" pitchFamily="18" charset="0"/>
              </a:rPr>
              <a:t>Hea</a:t>
            </a:r>
            <a:r>
              <a:rPr lang="en-GB" sz="1800" dirty="0">
                <a:effectLst/>
                <a:ea typeface="Calibri" panose="020F0502020204030204" pitchFamily="34" charset="0"/>
                <a:cs typeface="Times New Roman" panose="02020603050405020304" pitchFamily="18" charset="0"/>
              </a:rPr>
              <a:t>lth Management </a:t>
            </a:r>
            <a:br>
              <a:rPr lang="en-GB" sz="1800" dirty="0">
                <a:effectLst/>
                <a:ea typeface="Calibri" panose="020F0502020204030204" pitchFamily="34" charset="0"/>
                <a:cs typeface="Times New Roman" panose="02020603050405020304" pitchFamily="18" charset="0"/>
              </a:rPr>
            </a:br>
            <a:r>
              <a:rPr lang="en-GB" sz="1800" dirty="0">
                <a:effectLst/>
                <a:ea typeface="Calibri" panose="020F0502020204030204" pitchFamily="34" charset="0"/>
                <a:cs typeface="Times New Roman" panose="02020603050405020304" pitchFamily="18" charset="0"/>
              </a:rPr>
              <a:t>Information System</a:t>
            </a:r>
            <a:endParaRPr lang="en-GB" sz="1200" dirty="0">
              <a:effectLst/>
              <a:ea typeface="Calibri" panose="020F0502020204030204"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94FB5803-163F-4F48-A763-49AB63FB563F}"/>
              </a:ext>
            </a:extLst>
          </p:cNvPr>
          <p:cNvGrpSpPr/>
          <p:nvPr/>
        </p:nvGrpSpPr>
        <p:grpSpPr>
          <a:xfrm>
            <a:off x="8491066" y="4311703"/>
            <a:ext cx="3573729" cy="2517172"/>
            <a:chOff x="8491066" y="4311703"/>
            <a:chExt cx="3573729" cy="2517172"/>
          </a:xfrm>
        </p:grpSpPr>
        <p:pic>
          <p:nvPicPr>
            <p:cNvPr id="61" name="Graphic 60" descr="Cabin with solid fill">
              <a:extLst>
                <a:ext uri="{FF2B5EF4-FFF2-40B4-BE49-F238E27FC236}">
                  <a16:creationId xmlns:a16="http://schemas.microsoft.com/office/drawing/2014/main" id="{7151490C-721A-BD4A-9C29-32AAF47694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50395" y="5182071"/>
              <a:ext cx="914400" cy="914400"/>
            </a:xfrm>
            <a:prstGeom prst="rect">
              <a:avLst/>
            </a:prstGeom>
          </p:spPr>
        </p:pic>
        <p:pic>
          <p:nvPicPr>
            <p:cNvPr id="65" name="Graphic 64" descr="Cabin with solid fill">
              <a:extLst>
                <a:ext uri="{FF2B5EF4-FFF2-40B4-BE49-F238E27FC236}">
                  <a16:creationId xmlns:a16="http://schemas.microsoft.com/office/drawing/2014/main" id="{06C40ACC-E1CB-0642-89A0-EB011A272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1000" y="5811267"/>
              <a:ext cx="914400" cy="914400"/>
            </a:xfrm>
            <a:prstGeom prst="rect">
              <a:avLst/>
            </a:prstGeom>
          </p:spPr>
        </p:pic>
        <p:pic>
          <p:nvPicPr>
            <p:cNvPr id="66" name="Graphic 65" descr="Cabin with solid fill">
              <a:extLst>
                <a:ext uri="{FF2B5EF4-FFF2-40B4-BE49-F238E27FC236}">
                  <a16:creationId xmlns:a16="http://schemas.microsoft.com/office/drawing/2014/main" id="{727EBEAC-2B87-5240-B5DD-F4E2E46531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1723" y="5914475"/>
              <a:ext cx="914400" cy="914400"/>
            </a:xfrm>
            <a:prstGeom prst="rect">
              <a:avLst/>
            </a:prstGeom>
          </p:spPr>
        </p:pic>
        <p:pic>
          <p:nvPicPr>
            <p:cNvPr id="67" name="Graphic 66" descr="Cabin with solid fill">
              <a:extLst>
                <a:ext uri="{FF2B5EF4-FFF2-40B4-BE49-F238E27FC236}">
                  <a16:creationId xmlns:a16="http://schemas.microsoft.com/office/drawing/2014/main" id="{350D69B6-5224-FB4C-9153-295B8DB4F3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990" y="4311703"/>
              <a:ext cx="914400" cy="914400"/>
            </a:xfrm>
            <a:prstGeom prst="rect">
              <a:avLst/>
            </a:prstGeom>
          </p:spPr>
        </p:pic>
        <p:sp>
          <p:nvSpPr>
            <p:cNvPr id="94" name="TextBox 93">
              <a:extLst>
                <a:ext uri="{FF2B5EF4-FFF2-40B4-BE49-F238E27FC236}">
                  <a16:creationId xmlns:a16="http://schemas.microsoft.com/office/drawing/2014/main" id="{18B42FC2-2550-FB4D-84FC-241C15E7C531}"/>
                </a:ext>
              </a:extLst>
            </p:cNvPr>
            <p:cNvSpPr txBox="1"/>
            <p:nvPr/>
          </p:nvSpPr>
          <p:spPr>
            <a:xfrm>
              <a:off x="8491066" y="4529889"/>
              <a:ext cx="2074924" cy="457200"/>
            </a:xfrm>
            <a:prstGeom prst="rect">
              <a:avLst/>
            </a:prstGeom>
            <a:noFill/>
          </p:spPr>
          <p:txBody>
            <a:bodyPr wrap="square" lIns="0" tIns="0" rIns="0" bIns="0" rtlCol="0">
              <a:noAutofit/>
            </a:bodyPr>
            <a:lstStyle/>
            <a:p>
              <a:pPr algn="l"/>
              <a:r>
                <a:rPr lang="en-US" sz="2400" b="1" dirty="0">
                  <a:solidFill>
                    <a:schemeClr val="bg1">
                      <a:lumMod val="50000"/>
                    </a:schemeClr>
                  </a:solidFill>
                </a:rPr>
                <a:t>Community</a:t>
              </a:r>
            </a:p>
          </p:txBody>
        </p:sp>
      </p:grpSp>
      <p:grpSp>
        <p:nvGrpSpPr>
          <p:cNvPr id="19" name="Group 18">
            <a:extLst>
              <a:ext uri="{FF2B5EF4-FFF2-40B4-BE49-F238E27FC236}">
                <a16:creationId xmlns:a16="http://schemas.microsoft.com/office/drawing/2014/main" id="{C45CE3E0-A5AF-7249-A893-E0B160A99810}"/>
              </a:ext>
            </a:extLst>
          </p:cNvPr>
          <p:cNvGrpSpPr/>
          <p:nvPr/>
        </p:nvGrpSpPr>
        <p:grpSpPr>
          <a:xfrm>
            <a:off x="9951393" y="4898472"/>
            <a:ext cx="982062" cy="1604306"/>
            <a:chOff x="9951393" y="4898472"/>
            <a:chExt cx="982062" cy="1604306"/>
          </a:xfrm>
        </p:grpSpPr>
        <p:pic>
          <p:nvPicPr>
            <p:cNvPr id="34" name="Picture 33" descr="Logo&#10;&#10;Description automatically generated with medium confidence">
              <a:extLst>
                <a:ext uri="{FF2B5EF4-FFF2-40B4-BE49-F238E27FC236}">
                  <a16:creationId xmlns:a16="http://schemas.microsoft.com/office/drawing/2014/main" id="{FE9D7E41-2B58-C446-8B58-6B5EB884103F}"/>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9951393" y="4898472"/>
              <a:ext cx="982062" cy="982062"/>
            </a:xfrm>
            <a:prstGeom prst="rect">
              <a:avLst/>
            </a:prstGeom>
          </p:spPr>
        </p:pic>
        <p:pic>
          <p:nvPicPr>
            <p:cNvPr id="32" name="Graphic 31" descr="Clipboard Mixed with solid fill">
              <a:extLst>
                <a:ext uri="{FF2B5EF4-FFF2-40B4-BE49-F238E27FC236}">
                  <a16:creationId xmlns:a16="http://schemas.microsoft.com/office/drawing/2014/main" id="{3E4E4DD8-798F-5D44-A729-C2AAD78B7E16}"/>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98044" y="5792333"/>
              <a:ext cx="710445" cy="710445"/>
            </a:xfrm>
            <a:prstGeom prst="rect">
              <a:avLst/>
            </a:prstGeom>
          </p:spPr>
        </p:pic>
      </p:grpSp>
      <p:grpSp>
        <p:nvGrpSpPr>
          <p:cNvPr id="29" name="Group 28">
            <a:extLst>
              <a:ext uri="{FF2B5EF4-FFF2-40B4-BE49-F238E27FC236}">
                <a16:creationId xmlns:a16="http://schemas.microsoft.com/office/drawing/2014/main" id="{3AA01D47-2B38-7146-BB44-2DAD99578669}"/>
              </a:ext>
            </a:extLst>
          </p:cNvPr>
          <p:cNvGrpSpPr/>
          <p:nvPr/>
        </p:nvGrpSpPr>
        <p:grpSpPr>
          <a:xfrm>
            <a:off x="4643349" y="620329"/>
            <a:ext cx="2203249" cy="1551568"/>
            <a:chOff x="4643349" y="620329"/>
            <a:chExt cx="2203249" cy="1551568"/>
          </a:xfrm>
        </p:grpSpPr>
        <p:pic>
          <p:nvPicPr>
            <p:cNvPr id="101" name="Graphic 100" descr="Bar chart with solid fill">
              <a:extLst>
                <a:ext uri="{FF2B5EF4-FFF2-40B4-BE49-F238E27FC236}">
                  <a16:creationId xmlns:a16="http://schemas.microsoft.com/office/drawing/2014/main" id="{07768494-0220-D742-A503-DA5132C790CA}"/>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666440" y="1461452"/>
              <a:ext cx="710445" cy="710445"/>
            </a:xfrm>
            <a:prstGeom prst="rect">
              <a:avLst/>
            </a:prstGeom>
          </p:spPr>
        </p:pic>
        <p:pic>
          <p:nvPicPr>
            <p:cNvPr id="102" name="Graphic 101" descr="Hierarchy with solid fill">
              <a:extLst>
                <a:ext uri="{FF2B5EF4-FFF2-40B4-BE49-F238E27FC236}">
                  <a16:creationId xmlns:a16="http://schemas.microsoft.com/office/drawing/2014/main" id="{7D5A6288-9DC8-2449-A52A-4BF8C171FD36}"/>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796461" y="1461451"/>
              <a:ext cx="710445" cy="710445"/>
            </a:xfrm>
            <a:prstGeom prst="rect">
              <a:avLst/>
            </a:prstGeom>
          </p:spPr>
        </p:pic>
        <p:pic>
          <p:nvPicPr>
            <p:cNvPr id="16" name="Picture 15" descr="Logo&#10;&#10;Description automatically generated">
              <a:extLst>
                <a:ext uri="{FF2B5EF4-FFF2-40B4-BE49-F238E27FC236}">
                  <a16:creationId xmlns:a16="http://schemas.microsoft.com/office/drawing/2014/main" id="{C1B5C28E-0F96-0641-BE8A-DF92B642568B}"/>
                </a:ext>
              </a:extLst>
            </p:cNvPr>
            <p:cNvPicPr>
              <a:picLocks noChangeAspect="1"/>
            </p:cNvPicPr>
            <p:nvPr/>
          </p:nvPicPr>
          <p:blipFill>
            <a:blip r:embed="rId16" cstate="email">
              <a:extLst>
                <a:ext uri="{BEBA8EAE-BF5A-486C-A8C5-ECC9F3942E4B}">
                  <a14:imgProps xmlns:a14="http://schemas.microsoft.com/office/drawing/2010/main">
                    <a14:imgLayer r:embed="rId17">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4643349" y="640687"/>
              <a:ext cx="985484" cy="985484"/>
            </a:xfrm>
            <a:prstGeom prst="rect">
              <a:avLst/>
            </a:prstGeom>
          </p:spPr>
        </p:pic>
        <p:pic>
          <p:nvPicPr>
            <p:cNvPr id="43" name="Picture 42" descr="Icon&#10;&#10;Description automatically generated">
              <a:extLst>
                <a:ext uri="{FF2B5EF4-FFF2-40B4-BE49-F238E27FC236}">
                  <a16:creationId xmlns:a16="http://schemas.microsoft.com/office/drawing/2014/main" id="{A7256E2B-4586-6041-AC8F-98BE2F7D485F}"/>
                </a:ext>
              </a:extLst>
            </p:cNvPr>
            <p:cNvPicPr>
              <a:picLocks noChangeAspect="1"/>
            </p:cNvPicPr>
            <p:nvPr/>
          </p:nvPicPr>
          <p:blipFill>
            <a:blip r:embed="rId18" cstate="email">
              <a:extLst>
                <a:ext uri="{BEBA8EAE-BF5A-486C-A8C5-ECC9F3942E4B}">
                  <a14:imgProps xmlns:a14="http://schemas.microsoft.com/office/drawing/2010/main">
                    <a14:imgLayer r:embed="rId1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5511757" y="620329"/>
              <a:ext cx="1334841" cy="976341"/>
            </a:xfrm>
            <a:prstGeom prst="rect">
              <a:avLst/>
            </a:prstGeom>
          </p:spPr>
        </p:pic>
      </p:grpSp>
      <p:grpSp>
        <p:nvGrpSpPr>
          <p:cNvPr id="27" name="Group 26">
            <a:extLst>
              <a:ext uri="{FF2B5EF4-FFF2-40B4-BE49-F238E27FC236}">
                <a16:creationId xmlns:a16="http://schemas.microsoft.com/office/drawing/2014/main" id="{A751AA51-AF98-214B-882A-FF308F26E63E}"/>
              </a:ext>
            </a:extLst>
          </p:cNvPr>
          <p:cNvGrpSpPr/>
          <p:nvPr/>
        </p:nvGrpSpPr>
        <p:grpSpPr>
          <a:xfrm>
            <a:off x="6475230" y="2576098"/>
            <a:ext cx="1837677" cy="1578698"/>
            <a:chOff x="6475230" y="2576098"/>
            <a:chExt cx="1837677" cy="1578698"/>
          </a:xfrm>
        </p:grpSpPr>
        <p:pic>
          <p:nvPicPr>
            <p:cNvPr id="91" name="Graphic 90" descr="Bar chart with solid fill">
              <a:extLst>
                <a:ext uri="{FF2B5EF4-FFF2-40B4-BE49-F238E27FC236}">
                  <a16:creationId xmlns:a16="http://schemas.microsoft.com/office/drawing/2014/main" id="{96612BB1-DB7A-A64C-9E4D-5AEBD8950776}"/>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466144" y="3444351"/>
              <a:ext cx="710445" cy="710445"/>
            </a:xfrm>
            <a:prstGeom prst="rect">
              <a:avLst/>
            </a:prstGeom>
          </p:spPr>
        </p:pic>
        <p:pic>
          <p:nvPicPr>
            <p:cNvPr id="93" name="Graphic 92" descr="Hierarchy with solid fill">
              <a:extLst>
                <a:ext uri="{FF2B5EF4-FFF2-40B4-BE49-F238E27FC236}">
                  <a16:creationId xmlns:a16="http://schemas.microsoft.com/office/drawing/2014/main" id="{30E15C20-7108-AE4E-8711-D95DD8B50D2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596165" y="3444350"/>
              <a:ext cx="710445" cy="710445"/>
            </a:xfrm>
            <a:prstGeom prst="rect">
              <a:avLst/>
            </a:prstGeom>
          </p:spPr>
        </p:pic>
        <p:pic>
          <p:nvPicPr>
            <p:cNvPr id="22" name="Picture 21" descr="Icon&#10;&#10;Description automatically generated">
              <a:extLst>
                <a:ext uri="{FF2B5EF4-FFF2-40B4-BE49-F238E27FC236}">
                  <a16:creationId xmlns:a16="http://schemas.microsoft.com/office/drawing/2014/main" id="{D732615E-01C2-6641-AEFC-33D5C99878D5}"/>
                </a:ext>
              </a:extLst>
            </p:cNvPr>
            <p:cNvPicPr>
              <a:picLocks noChangeAspect="1"/>
            </p:cNvPicPr>
            <p:nvPr/>
          </p:nvPicPr>
          <p:blipFill>
            <a:blip r:embed="rId20" cstate="email">
              <a:extLst>
                <a:ext uri="{BEBA8EAE-BF5A-486C-A8C5-ECC9F3942E4B}">
                  <a14:imgProps xmlns:a14="http://schemas.microsoft.com/office/drawing/2010/main">
                    <a14:imgLayer r:embed="rId21">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6475230" y="2576098"/>
              <a:ext cx="1039690" cy="1033634"/>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B170917E-F73D-F545-BDF7-85B1516E4DEA}"/>
                </a:ext>
              </a:extLst>
            </p:cNvPr>
            <p:cNvPicPr>
              <a:picLocks noChangeAspect="1"/>
            </p:cNvPicPr>
            <p:nvPr/>
          </p:nvPicPr>
          <p:blipFill>
            <a:blip r:embed="rId22" cstate="email">
              <a:extLst>
                <a:ext uri="{BEBA8EAE-BF5A-486C-A8C5-ECC9F3942E4B}">
                  <a14:imgProps xmlns:a14="http://schemas.microsoft.com/office/drawing/2010/main">
                    <a14:imgLayer r:embed="rId23">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7333757" y="2603340"/>
              <a:ext cx="979150" cy="979150"/>
            </a:xfrm>
            <a:prstGeom prst="rect">
              <a:avLst/>
            </a:prstGeom>
          </p:spPr>
        </p:pic>
      </p:grpSp>
      <p:grpSp>
        <p:nvGrpSpPr>
          <p:cNvPr id="25" name="Group 24">
            <a:extLst>
              <a:ext uri="{FF2B5EF4-FFF2-40B4-BE49-F238E27FC236}">
                <a16:creationId xmlns:a16="http://schemas.microsoft.com/office/drawing/2014/main" id="{556E6FF4-B9DE-A94E-B933-B6CB5D623E3E}"/>
              </a:ext>
            </a:extLst>
          </p:cNvPr>
          <p:cNvGrpSpPr/>
          <p:nvPr/>
        </p:nvGrpSpPr>
        <p:grpSpPr>
          <a:xfrm>
            <a:off x="325581" y="3260904"/>
            <a:ext cx="5190761" cy="3007563"/>
            <a:chOff x="325581" y="3260904"/>
            <a:chExt cx="5190761" cy="3007563"/>
          </a:xfrm>
        </p:grpSpPr>
        <p:pic>
          <p:nvPicPr>
            <p:cNvPr id="14" name="Picture 13">
              <a:extLst>
                <a:ext uri="{FF2B5EF4-FFF2-40B4-BE49-F238E27FC236}">
                  <a16:creationId xmlns:a16="http://schemas.microsoft.com/office/drawing/2014/main" id="{4E480458-C77F-9E49-A1F7-1BF4F6A83ABB}"/>
                </a:ext>
              </a:extLst>
            </p:cNvPr>
            <p:cNvPicPr>
              <a:picLocks noChangeAspect="1"/>
            </p:cNvPicPr>
            <p:nvPr/>
          </p:nvPicPr>
          <p:blipFill>
            <a:blip r:embed="rId24" cstate="email">
              <a:extLst>
                <a:ext uri="{BEBA8EAE-BF5A-486C-A8C5-ECC9F3942E4B}">
                  <a14:imgProps xmlns:a14="http://schemas.microsoft.com/office/drawing/2010/main">
                    <a14:imgLayer r:embed="rId25">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325581" y="4573497"/>
              <a:ext cx="985484" cy="985484"/>
            </a:xfrm>
            <a:prstGeom prst="rect">
              <a:avLst/>
            </a:prstGeom>
          </p:spPr>
        </p:pic>
        <p:pic>
          <p:nvPicPr>
            <p:cNvPr id="12" name="Picture 11" descr="Icon&#10;&#10;Description automatically generated">
              <a:extLst>
                <a:ext uri="{FF2B5EF4-FFF2-40B4-BE49-F238E27FC236}">
                  <a16:creationId xmlns:a16="http://schemas.microsoft.com/office/drawing/2014/main" id="{943E1C99-AC4E-4044-8F96-65CBD0FABBCE}"/>
                </a:ext>
              </a:extLst>
            </p:cNvPr>
            <p:cNvPicPr>
              <a:picLocks noChangeAspect="1"/>
            </p:cNvPicPr>
            <p:nvPr/>
          </p:nvPicPr>
          <p:blipFill>
            <a:blip r:embed="rId26" cstate="email">
              <a:extLst>
                <a:ext uri="{BEBA8EAE-BF5A-486C-A8C5-ECC9F3942E4B}">
                  <a14:imgProps xmlns:a14="http://schemas.microsoft.com/office/drawing/2010/main">
                    <a14:imgLayer r:embed="rId27">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1576961" y="4582877"/>
              <a:ext cx="984200" cy="984200"/>
            </a:xfrm>
            <a:prstGeom prst="rect">
              <a:avLst/>
            </a:prstGeom>
          </p:spPr>
        </p:pic>
        <p:pic>
          <p:nvPicPr>
            <p:cNvPr id="36" name="Graphic 35" descr="Desk with solid fill">
              <a:extLst>
                <a:ext uri="{FF2B5EF4-FFF2-40B4-BE49-F238E27FC236}">
                  <a16:creationId xmlns:a16="http://schemas.microsoft.com/office/drawing/2014/main" id="{4F02859B-8178-7344-B0F3-C0E5FE32883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419112" y="4020648"/>
              <a:ext cx="914400" cy="914400"/>
            </a:xfrm>
            <a:prstGeom prst="rect">
              <a:avLst/>
            </a:prstGeom>
          </p:spPr>
        </p:pic>
        <p:pic>
          <p:nvPicPr>
            <p:cNvPr id="52" name="Graphic 51" descr="Microscope with solid fill">
              <a:extLst>
                <a:ext uri="{FF2B5EF4-FFF2-40B4-BE49-F238E27FC236}">
                  <a16:creationId xmlns:a16="http://schemas.microsoft.com/office/drawing/2014/main" id="{058EFC70-A245-8C4B-8FF0-4953198C9982}"/>
                </a:ext>
              </a:extLst>
            </p:cNvPr>
            <p:cNvPicPr>
              <a:picLocks noChangeAspect="1"/>
            </p:cNvPicPr>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4720874" y="5510334"/>
              <a:ext cx="710445" cy="710445"/>
            </a:xfrm>
            <a:prstGeom prst="rect">
              <a:avLst/>
            </a:prstGeom>
          </p:spPr>
        </p:pic>
        <p:pic>
          <p:nvPicPr>
            <p:cNvPr id="54" name="Graphic 53" descr="Inpatient with solid fill">
              <a:extLst>
                <a:ext uri="{FF2B5EF4-FFF2-40B4-BE49-F238E27FC236}">
                  <a16:creationId xmlns:a16="http://schemas.microsoft.com/office/drawing/2014/main" id="{4ECC6782-DE15-1941-A00D-CBCC2243E47A}"/>
                </a:ext>
              </a:extLst>
            </p:cNvPr>
            <p:cNvPicPr>
              <a:picLocks noChangeAspect="1"/>
            </p:cNvPicPr>
            <p:nvPr/>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451198" y="5558022"/>
              <a:ext cx="710445" cy="710445"/>
            </a:xfrm>
            <a:prstGeom prst="rect">
              <a:avLst/>
            </a:prstGeom>
          </p:spPr>
        </p:pic>
        <p:pic>
          <p:nvPicPr>
            <p:cNvPr id="59" name="Graphic 58" descr="Medicine with solid fill">
              <a:extLst>
                <a:ext uri="{FF2B5EF4-FFF2-40B4-BE49-F238E27FC236}">
                  <a16:creationId xmlns:a16="http://schemas.microsoft.com/office/drawing/2014/main" id="{A6C11817-8AEE-4D44-A7AB-0CD40827367F}"/>
                </a:ext>
              </a:extLst>
            </p:cNvPr>
            <p:cNvPicPr>
              <a:picLocks noChangeAspect="1"/>
            </p:cNvPicPr>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3526777" y="5558022"/>
              <a:ext cx="710445" cy="710445"/>
            </a:xfrm>
            <a:prstGeom prst="rect">
              <a:avLst/>
            </a:prstGeom>
          </p:spPr>
        </p:pic>
        <p:pic>
          <p:nvPicPr>
            <p:cNvPr id="71" name="Graphic 70" descr="Stethoscope with solid fill">
              <a:extLst>
                <a:ext uri="{FF2B5EF4-FFF2-40B4-BE49-F238E27FC236}">
                  <a16:creationId xmlns:a16="http://schemas.microsoft.com/office/drawing/2014/main" id="{356C70CF-82D5-8549-9246-E0BFA49CE864}"/>
                </a:ext>
              </a:extLst>
            </p:cNvPr>
            <p:cNvPicPr>
              <a:picLocks noChangeAspect="1"/>
            </p:cNvPicPr>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1648507" y="5510334"/>
              <a:ext cx="710445" cy="710445"/>
            </a:xfrm>
            <a:prstGeom prst="rect">
              <a:avLst/>
            </a:prstGeom>
          </p:spPr>
        </p:pic>
        <p:pic>
          <p:nvPicPr>
            <p:cNvPr id="28" name="Picture 27" descr="Logo&#10;&#10;Description automatically generated">
              <a:extLst>
                <a:ext uri="{FF2B5EF4-FFF2-40B4-BE49-F238E27FC236}">
                  <a16:creationId xmlns:a16="http://schemas.microsoft.com/office/drawing/2014/main" id="{40FC03F3-AC3A-5746-A708-662D2530CDB3}"/>
                </a:ext>
              </a:extLst>
            </p:cNvPr>
            <p:cNvPicPr>
              <a:picLocks noChangeAspect="1"/>
            </p:cNvPicPr>
            <p:nvPr/>
          </p:nvPicPr>
          <p:blipFill>
            <a:blip r:embed="rId38" cstate="email">
              <a:extLst>
                <a:ext uri="{BEBA8EAE-BF5A-486C-A8C5-ECC9F3942E4B}">
                  <a14:imgProps xmlns:a14="http://schemas.microsoft.com/office/drawing/2010/main">
                    <a14:imgLayer r:embed="rId3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3340603" y="4573497"/>
              <a:ext cx="982062" cy="982062"/>
            </a:xfrm>
            <a:prstGeom prst="rect">
              <a:avLst/>
            </a:prstGeom>
          </p:spPr>
        </p:pic>
        <p:pic>
          <p:nvPicPr>
            <p:cNvPr id="30" name="Picture 29" descr="Icon&#10;&#10;Description automatically generated">
              <a:extLst>
                <a:ext uri="{FF2B5EF4-FFF2-40B4-BE49-F238E27FC236}">
                  <a16:creationId xmlns:a16="http://schemas.microsoft.com/office/drawing/2014/main" id="{C565C04A-CA21-2940-AE82-7597612D21ED}"/>
                </a:ext>
              </a:extLst>
            </p:cNvPr>
            <p:cNvPicPr>
              <a:picLocks noChangeAspect="1"/>
            </p:cNvPicPr>
            <p:nvPr/>
          </p:nvPicPr>
          <p:blipFill>
            <a:blip r:embed="rId40" cstate="email">
              <a:extLst>
                <a:ext uri="{BEBA8EAE-BF5A-486C-A8C5-ECC9F3942E4B}">
                  <a14:imgProps xmlns:a14="http://schemas.microsoft.com/office/drawing/2010/main">
                    <a14:imgLayer r:embed="rId41">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4534280" y="4579218"/>
              <a:ext cx="982062" cy="976341"/>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38D5C4C8-4460-3C45-B0E4-7BE7C5DCC340}"/>
                </a:ext>
              </a:extLst>
            </p:cNvPr>
            <p:cNvPicPr>
              <a:picLocks noChangeAspect="1"/>
            </p:cNvPicPr>
            <p:nvPr/>
          </p:nvPicPr>
          <p:blipFill>
            <a:blip r:embed="rId42" cstate="email">
              <a:extLst>
                <a:ext uri="{BEBA8EAE-BF5A-486C-A8C5-ECC9F3942E4B}">
                  <a14:imgProps xmlns:a14="http://schemas.microsoft.com/office/drawing/2010/main">
                    <a14:imgLayer r:embed="rId43">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2343645" y="3260904"/>
              <a:ext cx="2020561" cy="1222971"/>
            </a:xfrm>
            <a:prstGeom prst="rect">
              <a:avLst/>
            </a:prstGeom>
          </p:spPr>
        </p:pic>
      </p:grpSp>
    </p:spTree>
    <p:extLst>
      <p:ext uri="{BB962C8B-B14F-4D97-AF65-F5344CB8AC3E}">
        <p14:creationId xmlns:p14="http://schemas.microsoft.com/office/powerpoint/2010/main" val="288386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oup 132">
            <a:extLst>
              <a:ext uri="{FF2B5EF4-FFF2-40B4-BE49-F238E27FC236}">
                <a16:creationId xmlns:a16="http://schemas.microsoft.com/office/drawing/2014/main" id="{09249F26-D240-6E42-BED9-ED1818B8354F}"/>
              </a:ext>
            </a:extLst>
          </p:cNvPr>
          <p:cNvGrpSpPr/>
          <p:nvPr/>
        </p:nvGrpSpPr>
        <p:grpSpPr>
          <a:xfrm>
            <a:off x="-361916" y="1926389"/>
            <a:ext cx="6565900" cy="5664200"/>
            <a:chOff x="-361916" y="1926389"/>
            <a:chExt cx="6565900" cy="5664200"/>
          </a:xfrm>
        </p:grpSpPr>
        <p:pic>
          <p:nvPicPr>
            <p:cNvPr id="134" name="Picture 133" descr="Icon&#10;&#10;Description automatically generated">
              <a:extLst>
                <a:ext uri="{FF2B5EF4-FFF2-40B4-BE49-F238E27FC236}">
                  <a16:creationId xmlns:a16="http://schemas.microsoft.com/office/drawing/2014/main" id="{B13E3845-9EE5-0040-9A30-1A0FFCC77076}"/>
                </a:ext>
              </a:extLst>
            </p:cNvPr>
            <p:cNvPicPr>
              <a:picLocks noChangeAspect="1"/>
            </p:cNvPicPr>
            <p:nvPr/>
          </p:nvPicPr>
          <p:blipFill>
            <a:blip r:embed="rId3"/>
            <a:stretch>
              <a:fillRect/>
            </a:stretch>
          </p:blipFill>
          <p:spPr>
            <a:xfrm>
              <a:off x="-361916" y="1926389"/>
              <a:ext cx="6565900" cy="5664200"/>
            </a:xfrm>
            <a:prstGeom prst="rect">
              <a:avLst/>
            </a:prstGeom>
          </p:spPr>
        </p:pic>
        <p:sp>
          <p:nvSpPr>
            <p:cNvPr id="135" name="TextBox 134">
              <a:extLst>
                <a:ext uri="{FF2B5EF4-FFF2-40B4-BE49-F238E27FC236}">
                  <a16:creationId xmlns:a16="http://schemas.microsoft.com/office/drawing/2014/main" id="{494301E8-EB9A-0C49-932F-0CA59F466635}"/>
                </a:ext>
              </a:extLst>
            </p:cNvPr>
            <p:cNvSpPr txBox="1"/>
            <p:nvPr/>
          </p:nvSpPr>
          <p:spPr>
            <a:xfrm>
              <a:off x="217926" y="3443878"/>
              <a:ext cx="2074924" cy="457200"/>
            </a:xfrm>
            <a:prstGeom prst="rect">
              <a:avLst/>
            </a:prstGeom>
            <a:noFill/>
          </p:spPr>
          <p:txBody>
            <a:bodyPr wrap="square" lIns="0" tIns="0" rIns="0" bIns="0" rtlCol="0">
              <a:noAutofit/>
            </a:bodyPr>
            <a:lstStyle/>
            <a:p>
              <a:pPr algn="l"/>
              <a:r>
                <a:rPr lang="en-US" sz="2400" b="1" dirty="0">
                  <a:solidFill>
                    <a:schemeClr val="bg1">
                      <a:lumMod val="50000"/>
                    </a:schemeClr>
                  </a:solidFill>
                </a:rPr>
                <a:t>Health Facility</a:t>
              </a:r>
            </a:p>
          </p:txBody>
        </p:sp>
      </p:grpSp>
      <p:grpSp>
        <p:nvGrpSpPr>
          <p:cNvPr id="136" name="Group 135">
            <a:extLst>
              <a:ext uri="{FF2B5EF4-FFF2-40B4-BE49-F238E27FC236}">
                <a16:creationId xmlns:a16="http://schemas.microsoft.com/office/drawing/2014/main" id="{0CCBAADD-B5EA-534B-A4B6-01AA25A2D44F}"/>
              </a:ext>
            </a:extLst>
          </p:cNvPr>
          <p:cNvGrpSpPr/>
          <p:nvPr/>
        </p:nvGrpSpPr>
        <p:grpSpPr>
          <a:xfrm>
            <a:off x="6100051" y="1954902"/>
            <a:ext cx="3956073" cy="2739528"/>
            <a:chOff x="6100051" y="1954902"/>
            <a:chExt cx="3956073" cy="2739528"/>
          </a:xfrm>
        </p:grpSpPr>
        <p:pic>
          <p:nvPicPr>
            <p:cNvPr id="137" name="Graphic 136" descr="Modern architecture with solid fill">
              <a:extLst>
                <a:ext uri="{FF2B5EF4-FFF2-40B4-BE49-F238E27FC236}">
                  <a16:creationId xmlns:a16="http://schemas.microsoft.com/office/drawing/2014/main" id="{840BC84B-794C-8D4B-B5DB-A858DF9AF8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0051" y="1954902"/>
              <a:ext cx="2739528" cy="2739528"/>
            </a:xfrm>
            <a:prstGeom prst="rect">
              <a:avLst/>
            </a:prstGeom>
          </p:spPr>
        </p:pic>
        <p:sp>
          <p:nvSpPr>
            <p:cNvPr id="138" name="TextBox 137">
              <a:extLst>
                <a:ext uri="{FF2B5EF4-FFF2-40B4-BE49-F238E27FC236}">
                  <a16:creationId xmlns:a16="http://schemas.microsoft.com/office/drawing/2014/main" id="{508DD402-D161-B94B-B5B6-7D2F3F429FAF}"/>
                </a:ext>
              </a:extLst>
            </p:cNvPr>
            <p:cNvSpPr txBox="1"/>
            <p:nvPr/>
          </p:nvSpPr>
          <p:spPr>
            <a:xfrm>
              <a:off x="7981200" y="2104490"/>
              <a:ext cx="2074924" cy="988425"/>
            </a:xfrm>
            <a:prstGeom prst="rect">
              <a:avLst/>
            </a:prstGeom>
            <a:noFill/>
          </p:spPr>
          <p:txBody>
            <a:bodyPr wrap="square" lIns="0" tIns="0" rIns="0" bIns="0" rtlCol="0">
              <a:noAutofit/>
            </a:bodyPr>
            <a:lstStyle/>
            <a:p>
              <a:pPr algn="l"/>
              <a:r>
                <a:rPr lang="en-US" sz="2400" b="1" dirty="0">
                  <a:solidFill>
                    <a:schemeClr val="bg1">
                      <a:lumMod val="50000"/>
                    </a:schemeClr>
                  </a:solidFill>
                </a:rPr>
                <a:t>District Office</a:t>
              </a:r>
            </a:p>
          </p:txBody>
        </p:sp>
      </p:grpSp>
      <p:grpSp>
        <p:nvGrpSpPr>
          <p:cNvPr id="139" name="Group 138">
            <a:extLst>
              <a:ext uri="{FF2B5EF4-FFF2-40B4-BE49-F238E27FC236}">
                <a16:creationId xmlns:a16="http://schemas.microsoft.com/office/drawing/2014/main" id="{9B20628F-C1A5-E04F-9279-9C894E6CB889}"/>
              </a:ext>
            </a:extLst>
          </p:cNvPr>
          <p:cNvGrpSpPr/>
          <p:nvPr/>
        </p:nvGrpSpPr>
        <p:grpSpPr>
          <a:xfrm>
            <a:off x="4300347" y="-27997"/>
            <a:ext cx="3876242" cy="2739528"/>
            <a:chOff x="4300347" y="-27997"/>
            <a:chExt cx="3876242" cy="2739528"/>
          </a:xfrm>
        </p:grpSpPr>
        <p:pic>
          <p:nvPicPr>
            <p:cNvPr id="149" name="Graphic 148" descr="Modern architecture with solid fill">
              <a:extLst>
                <a:ext uri="{FF2B5EF4-FFF2-40B4-BE49-F238E27FC236}">
                  <a16:creationId xmlns:a16="http://schemas.microsoft.com/office/drawing/2014/main" id="{34714B27-2E88-6F4F-BF8E-CC5A90CB92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0347" y="-27997"/>
              <a:ext cx="2739528" cy="2739528"/>
            </a:xfrm>
            <a:prstGeom prst="rect">
              <a:avLst/>
            </a:prstGeom>
          </p:spPr>
        </p:pic>
        <p:sp>
          <p:nvSpPr>
            <p:cNvPr id="150" name="TextBox 149">
              <a:extLst>
                <a:ext uri="{FF2B5EF4-FFF2-40B4-BE49-F238E27FC236}">
                  <a16:creationId xmlns:a16="http://schemas.microsoft.com/office/drawing/2014/main" id="{EC7E3938-50D4-E848-8365-320DB8B36818}"/>
                </a:ext>
              </a:extLst>
            </p:cNvPr>
            <p:cNvSpPr txBox="1"/>
            <p:nvPr/>
          </p:nvSpPr>
          <p:spPr>
            <a:xfrm>
              <a:off x="6376884" y="67083"/>
              <a:ext cx="1799705" cy="908391"/>
            </a:xfrm>
            <a:prstGeom prst="rect">
              <a:avLst/>
            </a:prstGeom>
            <a:noFill/>
          </p:spPr>
          <p:txBody>
            <a:bodyPr wrap="square" lIns="0" tIns="0" rIns="0" bIns="0" rtlCol="0">
              <a:noAutofit/>
            </a:bodyPr>
            <a:lstStyle/>
            <a:p>
              <a:pPr algn="l"/>
              <a:r>
                <a:rPr lang="en-US" sz="2400" b="1" dirty="0">
                  <a:solidFill>
                    <a:schemeClr val="bg1">
                      <a:lumMod val="50000"/>
                    </a:schemeClr>
                  </a:solidFill>
                </a:rPr>
                <a:t>National Office</a:t>
              </a:r>
            </a:p>
          </p:txBody>
        </p:sp>
      </p:grpSp>
      <p:grpSp>
        <p:nvGrpSpPr>
          <p:cNvPr id="151" name="Group 150">
            <a:extLst>
              <a:ext uri="{FF2B5EF4-FFF2-40B4-BE49-F238E27FC236}">
                <a16:creationId xmlns:a16="http://schemas.microsoft.com/office/drawing/2014/main" id="{85D7B6D9-5182-6E46-9E4D-6A35752CD9A0}"/>
              </a:ext>
            </a:extLst>
          </p:cNvPr>
          <p:cNvGrpSpPr/>
          <p:nvPr/>
        </p:nvGrpSpPr>
        <p:grpSpPr>
          <a:xfrm>
            <a:off x="8491066" y="4311703"/>
            <a:ext cx="3573729" cy="2517172"/>
            <a:chOff x="8491066" y="4311703"/>
            <a:chExt cx="3573729" cy="2517172"/>
          </a:xfrm>
        </p:grpSpPr>
        <p:pic>
          <p:nvPicPr>
            <p:cNvPr id="152" name="Graphic 151" descr="Cabin with solid fill">
              <a:extLst>
                <a:ext uri="{FF2B5EF4-FFF2-40B4-BE49-F238E27FC236}">
                  <a16:creationId xmlns:a16="http://schemas.microsoft.com/office/drawing/2014/main" id="{C248FE4B-7836-1146-A03B-C408824A7B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50395" y="5182071"/>
              <a:ext cx="914400" cy="914400"/>
            </a:xfrm>
            <a:prstGeom prst="rect">
              <a:avLst/>
            </a:prstGeom>
          </p:spPr>
        </p:pic>
        <p:pic>
          <p:nvPicPr>
            <p:cNvPr id="153" name="Graphic 152" descr="Cabin with solid fill">
              <a:extLst>
                <a:ext uri="{FF2B5EF4-FFF2-40B4-BE49-F238E27FC236}">
                  <a16:creationId xmlns:a16="http://schemas.microsoft.com/office/drawing/2014/main" id="{88FB23E3-2452-1742-9610-256FBEA926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1000" y="5811267"/>
              <a:ext cx="914400" cy="914400"/>
            </a:xfrm>
            <a:prstGeom prst="rect">
              <a:avLst/>
            </a:prstGeom>
          </p:spPr>
        </p:pic>
        <p:pic>
          <p:nvPicPr>
            <p:cNvPr id="154" name="Graphic 153" descr="Cabin with solid fill">
              <a:extLst>
                <a:ext uri="{FF2B5EF4-FFF2-40B4-BE49-F238E27FC236}">
                  <a16:creationId xmlns:a16="http://schemas.microsoft.com/office/drawing/2014/main" id="{3B96F689-76FA-C048-8E26-D9CDC487BB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1723" y="5914475"/>
              <a:ext cx="914400" cy="914400"/>
            </a:xfrm>
            <a:prstGeom prst="rect">
              <a:avLst/>
            </a:prstGeom>
          </p:spPr>
        </p:pic>
        <p:pic>
          <p:nvPicPr>
            <p:cNvPr id="155" name="Graphic 154" descr="Cabin with solid fill">
              <a:extLst>
                <a:ext uri="{FF2B5EF4-FFF2-40B4-BE49-F238E27FC236}">
                  <a16:creationId xmlns:a16="http://schemas.microsoft.com/office/drawing/2014/main" id="{3B58F3BD-61CA-BF49-8346-DD42880D76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990" y="4311703"/>
              <a:ext cx="914400" cy="914400"/>
            </a:xfrm>
            <a:prstGeom prst="rect">
              <a:avLst/>
            </a:prstGeom>
          </p:spPr>
        </p:pic>
        <p:sp>
          <p:nvSpPr>
            <p:cNvPr id="156" name="TextBox 155">
              <a:extLst>
                <a:ext uri="{FF2B5EF4-FFF2-40B4-BE49-F238E27FC236}">
                  <a16:creationId xmlns:a16="http://schemas.microsoft.com/office/drawing/2014/main" id="{EBED7DCF-2C6E-6B47-819B-7C6422C8E37D}"/>
                </a:ext>
              </a:extLst>
            </p:cNvPr>
            <p:cNvSpPr txBox="1"/>
            <p:nvPr/>
          </p:nvSpPr>
          <p:spPr>
            <a:xfrm>
              <a:off x="8491066" y="4529889"/>
              <a:ext cx="2074924" cy="457200"/>
            </a:xfrm>
            <a:prstGeom prst="rect">
              <a:avLst/>
            </a:prstGeom>
            <a:noFill/>
          </p:spPr>
          <p:txBody>
            <a:bodyPr wrap="square" lIns="0" tIns="0" rIns="0" bIns="0" rtlCol="0">
              <a:noAutofit/>
            </a:bodyPr>
            <a:lstStyle/>
            <a:p>
              <a:pPr algn="l"/>
              <a:r>
                <a:rPr lang="en-US" sz="2400" b="1" dirty="0">
                  <a:solidFill>
                    <a:schemeClr val="bg1">
                      <a:lumMod val="50000"/>
                    </a:schemeClr>
                  </a:solidFill>
                </a:rPr>
                <a:t>Community</a:t>
              </a:r>
            </a:p>
          </p:txBody>
        </p:sp>
      </p:grpSp>
      <p:grpSp>
        <p:nvGrpSpPr>
          <p:cNvPr id="157" name="Group 156">
            <a:extLst>
              <a:ext uri="{FF2B5EF4-FFF2-40B4-BE49-F238E27FC236}">
                <a16:creationId xmlns:a16="http://schemas.microsoft.com/office/drawing/2014/main" id="{6A040AE0-5C60-2345-8F68-9DAAC60E3DF5}"/>
              </a:ext>
            </a:extLst>
          </p:cNvPr>
          <p:cNvGrpSpPr/>
          <p:nvPr/>
        </p:nvGrpSpPr>
        <p:grpSpPr>
          <a:xfrm>
            <a:off x="9951393" y="4898472"/>
            <a:ext cx="982062" cy="1604306"/>
            <a:chOff x="9951393" y="4898472"/>
            <a:chExt cx="982062" cy="1604306"/>
          </a:xfrm>
        </p:grpSpPr>
        <p:pic>
          <p:nvPicPr>
            <p:cNvPr id="158" name="Picture 157" descr="Logo&#10;&#10;Description automatically generated with medium confidence">
              <a:extLst>
                <a:ext uri="{FF2B5EF4-FFF2-40B4-BE49-F238E27FC236}">
                  <a16:creationId xmlns:a16="http://schemas.microsoft.com/office/drawing/2014/main" id="{E0B195F1-F4C5-5440-80EB-3A6D3853E6CC}"/>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9951393" y="4898472"/>
              <a:ext cx="982062" cy="982062"/>
            </a:xfrm>
            <a:prstGeom prst="rect">
              <a:avLst/>
            </a:prstGeom>
          </p:spPr>
        </p:pic>
        <p:pic>
          <p:nvPicPr>
            <p:cNvPr id="159" name="Graphic 158" descr="Clipboard Mixed with solid fill">
              <a:extLst>
                <a:ext uri="{FF2B5EF4-FFF2-40B4-BE49-F238E27FC236}">
                  <a16:creationId xmlns:a16="http://schemas.microsoft.com/office/drawing/2014/main" id="{0EA4F1CE-F5BE-0E4B-88B7-8B4560ACDF57}"/>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98044" y="5792333"/>
              <a:ext cx="710445" cy="710445"/>
            </a:xfrm>
            <a:prstGeom prst="rect">
              <a:avLst/>
            </a:prstGeom>
          </p:spPr>
        </p:pic>
      </p:grpSp>
      <p:grpSp>
        <p:nvGrpSpPr>
          <p:cNvPr id="160" name="Group 159">
            <a:extLst>
              <a:ext uri="{FF2B5EF4-FFF2-40B4-BE49-F238E27FC236}">
                <a16:creationId xmlns:a16="http://schemas.microsoft.com/office/drawing/2014/main" id="{1F206A4D-AB51-C847-BF96-CC524DA1FCDB}"/>
              </a:ext>
            </a:extLst>
          </p:cNvPr>
          <p:cNvGrpSpPr/>
          <p:nvPr/>
        </p:nvGrpSpPr>
        <p:grpSpPr>
          <a:xfrm>
            <a:off x="4643349" y="620329"/>
            <a:ext cx="2203249" cy="1551568"/>
            <a:chOff x="4643349" y="620329"/>
            <a:chExt cx="2203249" cy="1551568"/>
          </a:xfrm>
        </p:grpSpPr>
        <p:pic>
          <p:nvPicPr>
            <p:cNvPr id="161" name="Graphic 160" descr="Bar chart with solid fill">
              <a:extLst>
                <a:ext uri="{FF2B5EF4-FFF2-40B4-BE49-F238E27FC236}">
                  <a16:creationId xmlns:a16="http://schemas.microsoft.com/office/drawing/2014/main" id="{E3A6CE1B-B8AD-484C-AFE5-22F59F5FAE97}"/>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666440" y="1461452"/>
              <a:ext cx="710445" cy="710445"/>
            </a:xfrm>
            <a:prstGeom prst="rect">
              <a:avLst/>
            </a:prstGeom>
          </p:spPr>
        </p:pic>
        <p:pic>
          <p:nvPicPr>
            <p:cNvPr id="162" name="Graphic 161" descr="Hierarchy with solid fill">
              <a:extLst>
                <a:ext uri="{FF2B5EF4-FFF2-40B4-BE49-F238E27FC236}">
                  <a16:creationId xmlns:a16="http://schemas.microsoft.com/office/drawing/2014/main" id="{74D6945A-1A43-DF4A-8327-D2FB48E22C6B}"/>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796461" y="1461451"/>
              <a:ext cx="710445" cy="710445"/>
            </a:xfrm>
            <a:prstGeom prst="rect">
              <a:avLst/>
            </a:prstGeom>
          </p:spPr>
        </p:pic>
        <p:pic>
          <p:nvPicPr>
            <p:cNvPr id="163" name="Picture 162" descr="Logo&#10;&#10;Description automatically generated">
              <a:extLst>
                <a:ext uri="{FF2B5EF4-FFF2-40B4-BE49-F238E27FC236}">
                  <a16:creationId xmlns:a16="http://schemas.microsoft.com/office/drawing/2014/main" id="{83D22CEE-E53B-9243-BE20-4F846B925EF1}"/>
                </a:ext>
              </a:extLst>
            </p:cNvPr>
            <p:cNvPicPr>
              <a:picLocks noChangeAspect="1"/>
            </p:cNvPicPr>
            <p:nvPr/>
          </p:nvPicPr>
          <p:blipFill>
            <a:blip r:embed="rId16" cstate="email">
              <a:extLst>
                <a:ext uri="{BEBA8EAE-BF5A-486C-A8C5-ECC9F3942E4B}">
                  <a14:imgProps xmlns:a14="http://schemas.microsoft.com/office/drawing/2010/main">
                    <a14:imgLayer r:embed="rId17">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4643349" y="640687"/>
              <a:ext cx="985484" cy="985484"/>
            </a:xfrm>
            <a:prstGeom prst="rect">
              <a:avLst/>
            </a:prstGeom>
          </p:spPr>
        </p:pic>
        <p:pic>
          <p:nvPicPr>
            <p:cNvPr id="164" name="Picture 163" descr="Icon&#10;&#10;Description automatically generated">
              <a:extLst>
                <a:ext uri="{FF2B5EF4-FFF2-40B4-BE49-F238E27FC236}">
                  <a16:creationId xmlns:a16="http://schemas.microsoft.com/office/drawing/2014/main" id="{D8F4F283-6AE7-CE4C-9CFA-8EE40E5D60C5}"/>
                </a:ext>
              </a:extLst>
            </p:cNvPr>
            <p:cNvPicPr>
              <a:picLocks noChangeAspect="1"/>
            </p:cNvPicPr>
            <p:nvPr/>
          </p:nvPicPr>
          <p:blipFill>
            <a:blip r:embed="rId18" cstate="email">
              <a:extLst>
                <a:ext uri="{BEBA8EAE-BF5A-486C-A8C5-ECC9F3942E4B}">
                  <a14:imgProps xmlns:a14="http://schemas.microsoft.com/office/drawing/2010/main">
                    <a14:imgLayer r:embed="rId1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5511757" y="620329"/>
              <a:ext cx="1334841" cy="976341"/>
            </a:xfrm>
            <a:prstGeom prst="rect">
              <a:avLst/>
            </a:prstGeom>
          </p:spPr>
        </p:pic>
      </p:grpSp>
      <p:grpSp>
        <p:nvGrpSpPr>
          <p:cNvPr id="165" name="Group 164">
            <a:extLst>
              <a:ext uri="{FF2B5EF4-FFF2-40B4-BE49-F238E27FC236}">
                <a16:creationId xmlns:a16="http://schemas.microsoft.com/office/drawing/2014/main" id="{5D5C2D9B-15EC-B042-80A5-BCB8E1C35D75}"/>
              </a:ext>
            </a:extLst>
          </p:cNvPr>
          <p:cNvGrpSpPr/>
          <p:nvPr/>
        </p:nvGrpSpPr>
        <p:grpSpPr>
          <a:xfrm>
            <a:off x="6475230" y="2576098"/>
            <a:ext cx="1837677" cy="1578698"/>
            <a:chOff x="6475230" y="2576098"/>
            <a:chExt cx="1837677" cy="1578698"/>
          </a:xfrm>
        </p:grpSpPr>
        <p:pic>
          <p:nvPicPr>
            <p:cNvPr id="166" name="Graphic 165" descr="Bar chart with solid fill">
              <a:extLst>
                <a:ext uri="{FF2B5EF4-FFF2-40B4-BE49-F238E27FC236}">
                  <a16:creationId xmlns:a16="http://schemas.microsoft.com/office/drawing/2014/main" id="{233CE2AD-92C8-F844-B870-B91137CECBF7}"/>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466144" y="3444351"/>
              <a:ext cx="710445" cy="710445"/>
            </a:xfrm>
            <a:prstGeom prst="rect">
              <a:avLst/>
            </a:prstGeom>
          </p:spPr>
        </p:pic>
        <p:pic>
          <p:nvPicPr>
            <p:cNvPr id="167" name="Graphic 166" descr="Hierarchy with solid fill">
              <a:extLst>
                <a:ext uri="{FF2B5EF4-FFF2-40B4-BE49-F238E27FC236}">
                  <a16:creationId xmlns:a16="http://schemas.microsoft.com/office/drawing/2014/main" id="{62A97E1F-47EA-0544-BFF9-4AA8D74F04B0}"/>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596165" y="3444350"/>
              <a:ext cx="710445" cy="710445"/>
            </a:xfrm>
            <a:prstGeom prst="rect">
              <a:avLst/>
            </a:prstGeom>
          </p:spPr>
        </p:pic>
        <p:pic>
          <p:nvPicPr>
            <p:cNvPr id="168" name="Picture 167" descr="Icon&#10;&#10;Description automatically generated">
              <a:extLst>
                <a:ext uri="{FF2B5EF4-FFF2-40B4-BE49-F238E27FC236}">
                  <a16:creationId xmlns:a16="http://schemas.microsoft.com/office/drawing/2014/main" id="{D47E24E2-761C-5248-B325-C662F8FE8705}"/>
                </a:ext>
              </a:extLst>
            </p:cNvPr>
            <p:cNvPicPr>
              <a:picLocks noChangeAspect="1"/>
            </p:cNvPicPr>
            <p:nvPr/>
          </p:nvPicPr>
          <p:blipFill>
            <a:blip r:embed="rId20" cstate="email">
              <a:extLst>
                <a:ext uri="{BEBA8EAE-BF5A-486C-A8C5-ECC9F3942E4B}">
                  <a14:imgProps xmlns:a14="http://schemas.microsoft.com/office/drawing/2010/main">
                    <a14:imgLayer r:embed="rId21">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6475230" y="2576098"/>
              <a:ext cx="1039690" cy="1033634"/>
            </a:xfrm>
            <a:prstGeom prst="rect">
              <a:avLst/>
            </a:prstGeom>
          </p:spPr>
        </p:pic>
        <p:pic>
          <p:nvPicPr>
            <p:cNvPr id="169" name="Picture 168" descr="Icon&#10;&#10;Description automatically generated with medium confidence">
              <a:extLst>
                <a:ext uri="{FF2B5EF4-FFF2-40B4-BE49-F238E27FC236}">
                  <a16:creationId xmlns:a16="http://schemas.microsoft.com/office/drawing/2014/main" id="{FB67DA1D-5888-2F47-A324-14A745F65C84}"/>
                </a:ext>
              </a:extLst>
            </p:cNvPr>
            <p:cNvPicPr>
              <a:picLocks noChangeAspect="1"/>
            </p:cNvPicPr>
            <p:nvPr/>
          </p:nvPicPr>
          <p:blipFill>
            <a:blip r:embed="rId22" cstate="email">
              <a:extLst>
                <a:ext uri="{BEBA8EAE-BF5A-486C-A8C5-ECC9F3942E4B}">
                  <a14:imgProps xmlns:a14="http://schemas.microsoft.com/office/drawing/2010/main">
                    <a14:imgLayer r:embed="rId23">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7333757" y="2603340"/>
              <a:ext cx="979150" cy="979150"/>
            </a:xfrm>
            <a:prstGeom prst="rect">
              <a:avLst/>
            </a:prstGeom>
          </p:spPr>
        </p:pic>
      </p:grpSp>
      <p:grpSp>
        <p:nvGrpSpPr>
          <p:cNvPr id="170" name="Group 169">
            <a:extLst>
              <a:ext uri="{FF2B5EF4-FFF2-40B4-BE49-F238E27FC236}">
                <a16:creationId xmlns:a16="http://schemas.microsoft.com/office/drawing/2014/main" id="{782C4411-80C8-A549-83BE-CABF7AB9E379}"/>
              </a:ext>
            </a:extLst>
          </p:cNvPr>
          <p:cNvGrpSpPr/>
          <p:nvPr/>
        </p:nvGrpSpPr>
        <p:grpSpPr>
          <a:xfrm>
            <a:off x="325581" y="3260904"/>
            <a:ext cx="5190761" cy="3007563"/>
            <a:chOff x="325581" y="3260904"/>
            <a:chExt cx="5190761" cy="3007563"/>
          </a:xfrm>
        </p:grpSpPr>
        <p:pic>
          <p:nvPicPr>
            <p:cNvPr id="171" name="Picture 170">
              <a:extLst>
                <a:ext uri="{FF2B5EF4-FFF2-40B4-BE49-F238E27FC236}">
                  <a16:creationId xmlns:a16="http://schemas.microsoft.com/office/drawing/2014/main" id="{7CCC17C1-491F-D54F-897A-F3C72182BEA9}"/>
                </a:ext>
              </a:extLst>
            </p:cNvPr>
            <p:cNvPicPr>
              <a:picLocks noChangeAspect="1"/>
            </p:cNvPicPr>
            <p:nvPr/>
          </p:nvPicPr>
          <p:blipFill>
            <a:blip r:embed="rId24" cstate="email">
              <a:extLst>
                <a:ext uri="{BEBA8EAE-BF5A-486C-A8C5-ECC9F3942E4B}">
                  <a14:imgProps xmlns:a14="http://schemas.microsoft.com/office/drawing/2010/main">
                    <a14:imgLayer r:embed="rId25">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325581" y="4573497"/>
              <a:ext cx="985484" cy="985484"/>
            </a:xfrm>
            <a:prstGeom prst="rect">
              <a:avLst/>
            </a:prstGeom>
          </p:spPr>
        </p:pic>
        <p:pic>
          <p:nvPicPr>
            <p:cNvPr id="172" name="Picture 171" descr="Icon&#10;&#10;Description automatically generated">
              <a:extLst>
                <a:ext uri="{FF2B5EF4-FFF2-40B4-BE49-F238E27FC236}">
                  <a16:creationId xmlns:a16="http://schemas.microsoft.com/office/drawing/2014/main" id="{B592DF4C-56BB-6A4C-96A4-AA37FC21DE6F}"/>
                </a:ext>
              </a:extLst>
            </p:cNvPr>
            <p:cNvPicPr>
              <a:picLocks noChangeAspect="1"/>
            </p:cNvPicPr>
            <p:nvPr/>
          </p:nvPicPr>
          <p:blipFill>
            <a:blip r:embed="rId26" cstate="email">
              <a:extLst>
                <a:ext uri="{BEBA8EAE-BF5A-486C-A8C5-ECC9F3942E4B}">
                  <a14:imgProps xmlns:a14="http://schemas.microsoft.com/office/drawing/2010/main">
                    <a14:imgLayer r:embed="rId27">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1576961" y="4582877"/>
              <a:ext cx="984200" cy="984200"/>
            </a:xfrm>
            <a:prstGeom prst="rect">
              <a:avLst/>
            </a:prstGeom>
          </p:spPr>
        </p:pic>
        <p:pic>
          <p:nvPicPr>
            <p:cNvPr id="173" name="Graphic 172" descr="Desk with solid fill">
              <a:extLst>
                <a:ext uri="{FF2B5EF4-FFF2-40B4-BE49-F238E27FC236}">
                  <a16:creationId xmlns:a16="http://schemas.microsoft.com/office/drawing/2014/main" id="{DB0CB56A-F189-2143-988F-0ABFD4EADC7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419112" y="4020648"/>
              <a:ext cx="914400" cy="914400"/>
            </a:xfrm>
            <a:prstGeom prst="rect">
              <a:avLst/>
            </a:prstGeom>
          </p:spPr>
        </p:pic>
        <p:pic>
          <p:nvPicPr>
            <p:cNvPr id="174" name="Graphic 173" descr="Microscope with solid fill">
              <a:extLst>
                <a:ext uri="{FF2B5EF4-FFF2-40B4-BE49-F238E27FC236}">
                  <a16:creationId xmlns:a16="http://schemas.microsoft.com/office/drawing/2014/main" id="{AA4C2EB5-1A77-2D48-BC3E-35E308BAAA9D}"/>
                </a:ext>
              </a:extLst>
            </p:cNvPr>
            <p:cNvPicPr>
              <a:picLocks noChangeAspect="1"/>
            </p:cNvPicPr>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4720874" y="5510334"/>
              <a:ext cx="710445" cy="710445"/>
            </a:xfrm>
            <a:prstGeom prst="rect">
              <a:avLst/>
            </a:prstGeom>
          </p:spPr>
        </p:pic>
        <p:pic>
          <p:nvPicPr>
            <p:cNvPr id="175" name="Graphic 174" descr="Inpatient with solid fill">
              <a:extLst>
                <a:ext uri="{FF2B5EF4-FFF2-40B4-BE49-F238E27FC236}">
                  <a16:creationId xmlns:a16="http://schemas.microsoft.com/office/drawing/2014/main" id="{35BB87A0-1076-1646-8FBA-ABB3F6816BC1}"/>
                </a:ext>
              </a:extLst>
            </p:cNvPr>
            <p:cNvPicPr>
              <a:picLocks noChangeAspect="1"/>
            </p:cNvPicPr>
            <p:nvPr/>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451198" y="5558022"/>
              <a:ext cx="710445" cy="710445"/>
            </a:xfrm>
            <a:prstGeom prst="rect">
              <a:avLst/>
            </a:prstGeom>
          </p:spPr>
        </p:pic>
        <p:pic>
          <p:nvPicPr>
            <p:cNvPr id="176" name="Graphic 175" descr="Medicine with solid fill">
              <a:extLst>
                <a:ext uri="{FF2B5EF4-FFF2-40B4-BE49-F238E27FC236}">
                  <a16:creationId xmlns:a16="http://schemas.microsoft.com/office/drawing/2014/main" id="{59EA923A-D11E-4943-9B60-D6000AB50C15}"/>
                </a:ext>
              </a:extLst>
            </p:cNvPr>
            <p:cNvPicPr>
              <a:picLocks noChangeAspect="1"/>
            </p:cNvPicPr>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3526777" y="5558022"/>
              <a:ext cx="710445" cy="710445"/>
            </a:xfrm>
            <a:prstGeom prst="rect">
              <a:avLst/>
            </a:prstGeom>
          </p:spPr>
        </p:pic>
        <p:pic>
          <p:nvPicPr>
            <p:cNvPr id="177" name="Graphic 176" descr="Stethoscope with solid fill">
              <a:extLst>
                <a:ext uri="{FF2B5EF4-FFF2-40B4-BE49-F238E27FC236}">
                  <a16:creationId xmlns:a16="http://schemas.microsoft.com/office/drawing/2014/main" id="{603A106A-83FF-C143-9471-F44EF87A4E8D}"/>
                </a:ext>
              </a:extLst>
            </p:cNvPr>
            <p:cNvPicPr>
              <a:picLocks noChangeAspect="1"/>
            </p:cNvPicPr>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1648507" y="5510334"/>
              <a:ext cx="710445" cy="710445"/>
            </a:xfrm>
            <a:prstGeom prst="rect">
              <a:avLst/>
            </a:prstGeom>
          </p:spPr>
        </p:pic>
        <p:pic>
          <p:nvPicPr>
            <p:cNvPr id="178" name="Picture 177" descr="Logo&#10;&#10;Description automatically generated">
              <a:extLst>
                <a:ext uri="{FF2B5EF4-FFF2-40B4-BE49-F238E27FC236}">
                  <a16:creationId xmlns:a16="http://schemas.microsoft.com/office/drawing/2014/main" id="{EB3E1960-F1C1-614D-B10E-DA1208CF8A19}"/>
                </a:ext>
              </a:extLst>
            </p:cNvPr>
            <p:cNvPicPr>
              <a:picLocks noChangeAspect="1"/>
            </p:cNvPicPr>
            <p:nvPr/>
          </p:nvPicPr>
          <p:blipFill>
            <a:blip r:embed="rId38" cstate="email">
              <a:extLst>
                <a:ext uri="{BEBA8EAE-BF5A-486C-A8C5-ECC9F3942E4B}">
                  <a14:imgProps xmlns:a14="http://schemas.microsoft.com/office/drawing/2010/main">
                    <a14:imgLayer r:embed="rId3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3340603" y="4573497"/>
              <a:ext cx="982062" cy="982062"/>
            </a:xfrm>
            <a:prstGeom prst="rect">
              <a:avLst/>
            </a:prstGeom>
          </p:spPr>
        </p:pic>
        <p:pic>
          <p:nvPicPr>
            <p:cNvPr id="179" name="Picture 178" descr="Icon&#10;&#10;Description automatically generated">
              <a:extLst>
                <a:ext uri="{FF2B5EF4-FFF2-40B4-BE49-F238E27FC236}">
                  <a16:creationId xmlns:a16="http://schemas.microsoft.com/office/drawing/2014/main" id="{2D9A6284-348E-7B45-8F10-0E81A9F5329A}"/>
                </a:ext>
              </a:extLst>
            </p:cNvPr>
            <p:cNvPicPr>
              <a:picLocks noChangeAspect="1"/>
            </p:cNvPicPr>
            <p:nvPr/>
          </p:nvPicPr>
          <p:blipFill>
            <a:blip r:embed="rId40" cstate="email">
              <a:extLst>
                <a:ext uri="{BEBA8EAE-BF5A-486C-A8C5-ECC9F3942E4B}">
                  <a14:imgProps xmlns:a14="http://schemas.microsoft.com/office/drawing/2010/main">
                    <a14:imgLayer r:embed="rId41">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4534280" y="4579218"/>
              <a:ext cx="982062" cy="976341"/>
            </a:xfrm>
            <a:prstGeom prst="rect">
              <a:avLst/>
            </a:prstGeom>
          </p:spPr>
        </p:pic>
        <p:pic>
          <p:nvPicPr>
            <p:cNvPr id="180" name="Picture 179" descr="Logo&#10;&#10;Description automatically generated with low confidence">
              <a:extLst>
                <a:ext uri="{FF2B5EF4-FFF2-40B4-BE49-F238E27FC236}">
                  <a16:creationId xmlns:a16="http://schemas.microsoft.com/office/drawing/2014/main" id="{4D918CC0-FCC1-C540-AF24-6EF1540BCC5F}"/>
                </a:ext>
              </a:extLst>
            </p:cNvPr>
            <p:cNvPicPr>
              <a:picLocks noChangeAspect="1"/>
            </p:cNvPicPr>
            <p:nvPr/>
          </p:nvPicPr>
          <p:blipFill>
            <a:blip r:embed="rId42" cstate="email">
              <a:extLst>
                <a:ext uri="{BEBA8EAE-BF5A-486C-A8C5-ECC9F3942E4B}">
                  <a14:imgProps xmlns:a14="http://schemas.microsoft.com/office/drawing/2010/main">
                    <a14:imgLayer r:embed="rId43">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2343645" y="3260904"/>
              <a:ext cx="2020561" cy="1222971"/>
            </a:xfrm>
            <a:prstGeom prst="rect">
              <a:avLst/>
            </a:prstGeom>
          </p:spPr>
        </p:pic>
      </p:gr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a:xfrm>
            <a:off x="457200" y="441811"/>
            <a:ext cx="10781818" cy="1027113"/>
          </a:xfrm>
        </p:spPr>
        <p:txBody>
          <a:bodyPr>
            <a:noAutofit/>
          </a:bodyPr>
          <a:lstStyle/>
          <a:p>
            <a:r>
              <a:rPr lang="en-US" sz="4400" dirty="0"/>
              <a:t>HMIS Tools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472877" y="1159779"/>
            <a:ext cx="2948549"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pic>
        <p:nvPicPr>
          <p:cNvPr id="117" name="Graphic 116" descr="Computer with solid fill">
            <a:extLst>
              <a:ext uri="{FF2B5EF4-FFF2-40B4-BE49-F238E27FC236}">
                <a16:creationId xmlns:a16="http://schemas.microsoft.com/office/drawing/2014/main" id="{7DD3058A-228D-A548-AA95-F9B6739915AB}"/>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8132783" y="3037559"/>
            <a:ext cx="908302" cy="908302"/>
          </a:xfrm>
          <a:prstGeom prst="rect">
            <a:avLst/>
          </a:prstGeom>
        </p:spPr>
      </p:pic>
      <p:pic>
        <p:nvPicPr>
          <p:cNvPr id="118" name="Graphic 117" descr="Computer with solid fill">
            <a:extLst>
              <a:ext uri="{FF2B5EF4-FFF2-40B4-BE49-F238E27FC236}">
                <a16:creationId xmlns:a16="http://schemas.microsoft.com/office/drawing/2014/main" id="{EF62FFA6-CDF5-7D40-A203-9FCEDA4A80D8}"/>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6336746" y="1030058"/>
            <a:ext cx="908302" cy="908302"/>
          </a:xfrm>
          <a:prstGeom prst="rect">
            <a:avLst/>
          </a:prstGeom>
        </p:spPr>
      </p:pic>
      <p:pic>
        <p:nvPicPr>
          <p:cNvPr id="125" name="Graphic 124" descr="Document with solid fill">
            <a:extLst>
              <a:ext uri="{FF2B5EF4-FFF2-40B4-BE49-F238E27FC236}">
                <a16:creationId xmlns:a16="http://schemas.microsoft.com/office/drawing/2014/main" id="{07642535-0BE4-1541-B8E3-66440E3F41D6}"/>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9232200" y="4903401"/>
            <a:ext cx="612000" cy="612000"/>
          </a:xfrm>
          <a:prstGeom prst="rect">
            <a:avLst/>
          </a:prstGeom>
        </p:spPr>
      </p:pic>
      <p:sp>
        <p:nvSpPr>
          <p:cNvPr id="130" name="Rounded Rectangle 129">
            <a:extLst>
              <a:ext uri="{FF2B5EF4-FFF2-40B4-BE49-F238E27FC236}">
                <a16:creationId xmlns:a16="http://schemas.microsoft.com/office/drawing/2014/main" id="{6553E034-A4C9-5844-8C0B-42FA5F9D4A7B}"/>
              </a:ext>
            </a:extLst>
          </p:cNvPr>
          <p:cNvSpPr/>
          <p:nvPr/>
        </p:nvSpPr>
        <p:spPr>
          <a:xfrm>
            <a:off x="8154000" y="180000"/>
            <a:ext cx="3746528" cy="1288800"/>
          </a:xfrm>
          <a:prstGeom prst="roundRect">
            <a:avLst>
              <a:gd name="adj" fmla="val 942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dirty="0">
                <a:solidFill>
                  <a:schemeClr val="bg1"/>
                </a:solidFill>
                <a:effectLst/>
                <a:ea typeface="Calibri" panose="020F0502020204030204" pitchFamily="34" charset="0"/>
                <a:cs typeface="Times New Roman" panose="02020603050405020304" pitchFamily="18" charset="0"/>
              </a:rPr>
              <a:t>HMIS</a:t>
            </a:r>
            <a:endParaRPr lang="en-GB" sz="1200" dirty="0">
              <a:solidFill>
                <a:schemeClr val="bg1"/>
              </a:solidFill>
              <a:effectLst/>
              <a:ea typeface="Calibri" panose="020F0502020204030204" pitchFamily="34" charset="0"/>
              <a:cs typeface="Times New Roman" panose="02020603050405020304" pitchFamily="18" charset="0"/>
            </a:endParaRPr>
          </a:p>
          <a:p>
            <a:pPr algn="ctr"/>
            <a:r>
              <a:rPr lang="en-GB" sz="1800" dirty="0">
                <a:solidFill>
                  <a:schemeClr val="bg1"/>
                </a:solidFill>
                <a:effectLst/>
                <a:ea typeface="Calibri" panose="020F0502020204030204" pitchFamily="34" charset="0"/>
                <a:cs typeface="Times New Roman" panose="02020603050405020304" pitchFamily="18" charset="0"/>
              </a:rPr>
              <a:t>Hea</a:t>
            </a:r>
            <a:r>
              <a:rPr lang="en-GB" sz="1800" dirty="0">
                <a:effectLst/>
                <a:ea typeface="Calibri" panose="020F0502020204030204" pitchFamily="34" charset="0"/>
                <a:cs typeface="Times New Roman" panose="02020603050405020304" pitchFamily="18" charset="0"/>
              </a:rPr>
              <a:t>lth Management </a:t>
            </a:r>
            <a:br>
              <a:rPr lang="en-GB" sz="1800" dirty="0">
                <a:effectLst/>
                <a:ea typeface="Calibri" panose="020F0502020204030204" pitchFamily="34" charset="0"/>
                <a:cs typeface="Times New Roman" panose="02020603050405020304" pitchFamily="18" charset="0"/>
              </a:rPr>
            </a:br>
            <a:r>
              <a:rPr lang="en-GB" sz="1800" dirty="0">
                <a:effectLst/>
                <a:ea typeface="Calibri" panose="020F0502020204030204" pitchFamily="34" charset="0"/>
                <a:cs typeface="Times New Roman" panose="02020603050405020304" pitchFamily="18" charset="0"/>
              </a:rPr>
              <a:t>Information System</a:t>
            </a:r>
            <a:endParaRPr lang="en-GB" sz="1200" dirty="0">
              <a:effectLst/>
              <a:ea typeface="Calibri" panose="020F0502020204030204" pitchFamily="34" charset="0"/>
              <a:cs typeface="Times New Roman" panose="02020603050405020304" pitchFamily="18" charset="0"/>
            </a:endParaRPr>
          </a:p>
        </p:txBody>
      </p:sp>
      <p:pic>
        <p:nvPicPr>
          <p:cNvPr id="131" name="Graphic 130" descr="Document with solid fill">
            <a:extLst>
              <a:ext uri="{FF2B5EF4-FFF2-40B4-BE49-F238E27FC236}">
                <a16:creationId xmlns:a16="http://schemas.microsoft.com/office/drawing/2014/main" id="{71686A17-BA61-0945-9E23-4C7EF2CADDAA}"/>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3147681" y="3875065"/>
            <a:ext cx="612000" cy="612000"/>
          </a:xfrm>
          <a:prstGeom prst="rect">
            <a:avLst/>
          </a:prstGeom>
        </p:spPr>
      </p:pic>
      <p:grpSp>
        <p:nvGrpSpPr>
          <p:cNvPr id="1028" name="Group 1027">
            <a:extLst>
              <a:ext uri="{FF2B5EF4-FFF2-40B4-BE49-F238E27FC236}">
                <a16:creationId xmlns:a16="http://schemas.microsoft.com/office/drawing/2014/main" id="{4AFF9A73-D446-BA40-97EA-C9D1BA29A7F2}"/>
              </a:ext>
            </a:extLst>
          </p:cNvPr>
          <p:cNvGrpSpPr/>
          <p:nvPr/>
        </p:nvGrpSpPr>
        <p:grpSpPr>
          <a:xfrm>
            <a:off x="5153586" y="5409836"/>
            <a:ext cx="612000" cy="421173"/>
            <a:chOff x="5907011" y="5646767"/>
            <a:chExt cx="612000" cy="421173"/>
          </a:xfrm>
          <a:solidFill>
            <a:srgbClr val="D8A822"/>
          </a:solidFill>
        </p:grpSpPr>
        <p:pic>
          <p:nvPicPr>
            <p:cNvPr id="1024" name="Graphic 1023" descr="Storytelling with solid fill">
              <a:extLst>
                <a:ext uri="{FF2B5EF4-FFF2-40B4-BE49-F238E27FC236}">
                  <a16:creationId xmlns:a16="http://schemas.microsoft.com/office/drawing/2014/main" id="{D8B021D5-52C3-0440-94BB-ACAA92553B06}"/>
                </a:ext>
              </a:extLst>
            </p:cNvPr>
            <p:cNvPicPr>
              <a:picLocks noChangeAspect="1"/>
            </p:cNvPicPr>
            <p:nvPr/>
          </p:nvPicPr>
          <p:blipFill rotWithShape="1">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rcRect t="37369"/>
            <a:stretch/>
          </p:blipFill>
          <p:spPr>
            <a:xfrm>
              <a:off x="5907011" y="5684644"/>
              <a:ext cx="612000" cy="383296"/>
            </a:xfrm>
            <a:prstGeom prst="rect">
              <a:avLst/>
            </a:prstGeom>
          </p:spPr>
        </p:pic>
        <p:sp>
          <p:nvSpPr>
            <p:cNvPr id="1025" name="Rectangle 1024">
              <a:extLst>
                <a:ext uri="{FF2B5EF4-FFF2-40B4-BE49-F238E27FC236}">
                  <a16:creationId xmlns:a16="http://schemas.microsoft.com/office/drawing/2014/main" id="{CD203096-5B9E-584E-A3C1-C3913A8FE679}"/>
                </a:ext>
              </a:extLst>
            </p:cNvPr>
            <p:cNvSpPr/>
            <p:nvPr/>
          </p:nvSpPr>
          <p:spPr>
            <a:xfrm>
              <a:off x="6193743" y="5646767"/>
              <a:ext cx="45719" cy="613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0" name="Group 139">
            <a:extLst>
              <a:ext uri="{FF2B5EF4-FFF2-40B4-BE49-F238E27FC236}">
                <a16:creationId xmlns:a16="http://schemas.microsoft.com/office/drawing/2014/main" id="{6B0E0E27-D6C4-1042-B118-2C0FC526F10E}"/>
              </a:ext>
            </a:extLst>
          </p:cNvPr>
          <p:cNvGrpSpPr/>
          <p:nvPr/>
        </p:nvGrpSpPr>
        <p:grpSpPr>
          <a:xfrm>
            <a:off x="3994825" y="5409836"/>
            <a:ext cx="612000" cy="421173"/>
            <a:chOff x="5907011" y="5646767"/>
            <a:chExt cx="612000" cy="421173"/>
          </a:xfrm>
          <a:solidFill>
            <a:srgbClr val="D8A822"/>
          </a:solidFill>
        </p:grpSpPr>
        <p:pic>
          <p:nvPicPr>
            <p:cNvPr id="141" name="Graphic 140" descr="Storytelling with solid fill">
              <a:extLst>
                <a:ext uri="{FF2B5EF4-FFF2-40B4-BE49-F238E27FC236}">
                  <a16:creationId xmlns:a16="http://schemas.microsoft.com/office/drawing/2014/main" id="{1420CB4E-34FB-3143-8020-EB8DDDCC00B5}"/>
                </a:ext>
              </a:extLst>
            </p:cNvPr>
            <p:cNvPicPr>
              <a:picLocks noChangeAspect="1"/>
            </p:cNvPicPr>
            <p:nvPr/>
          </p:nvPicPr>
          <p:blipFill rotWithShape="1">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rcRect t="37369"/>
            <a:stretch/>
          </p:blipFill>
          <p:spPr>
            <a:xfrm>
              <a:off x="5907011" y="5684644"/>
              <a:ext cx="612000" cy="383296"/>
            </a:xfrm>
            <a:prstGeom prst="rect">
              <a:avLst/>
            </a:prstGeom>
          </p:spPr>
        </p:pic>
        <p:sp>
          <p:nvSpPr>
            <p:cNvPr id="142" name="Rectangle 141">
              <a:extLst>
                <a:ext uri="{FF2B5EF4-FFF2-40B4-BE49-F238E27FC236}">
                  <a16:creationId xmlns:a16="http://schemas.microsoft.com/office/drawing/2014/main" id="{54AEF7B3-A81B-B249-ACEC-F9C103812401}"/>
                </a:ext>
              </a:extLst>
            </p:cNvPr>
            <p:cNvSpPr/>
            <p:nvPr/>
          </p:nvSpPr>
          <p:spPr>
            <a:xfrm>
              <a:off x="6193743" y="5646767"/>
              <a:ext cx="45719" cy="613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3" name="Group 142">
            <a:extLst>
              <a:ext uri="{FF2B5EF4-FFF2-40B4-BE49-F238E27FC236}">
                <a16:creationId xmlns:a16="http://schemas.microsoft.com/office/drawing/2014/main" id="{BC266FCB-F319-6F41-8E94-927969297628}"/>
              </a:ext>
            </a:extLst>
          </p:cNvPr>
          <p:cNvGrpSpPr/>
          <p:nvPr/>
        </p:nvGrpSpPr>
        <p:grpSpPr>
          <a:xfrm>
            <a:off x="2149389" y="5403178"/>
            <a:ext cx="612000" cy="421173"/>
            <a:chOff x="5907011" y="5646767"/>
            <a:chExt cx="612000" cy="421173"/>
          </a:xfrm>
          <a:solidFill>
            <a:srgbClr val="D8A822"/>
          </a:solidFill>
        </p:grpSpPr>
        <p:pic>
          <p:nvPicPr>
            <p:cNvPr id="144" name="Graphic 143" descr="Storytelling with solid fill">
              <a:extLst>
                <a:ext uri="{FF2B5EF4-FFF2-40B4-BE49-F238E27FC236}">
                  <a16:creationId xmlns:a16="http://schemas.microsoft.com/office/drawing/2014/main" id="{D9382175-85E2-B044-B611-BFA914D6631D}"/>
                </a:ext>
              </a:extLst>
            </p:cNvPr>
            <p:cNvPicPr>
              <a:picLocks noChangeAspect="1"/>
            </p:cNvPicPr>
            <p:nvPr/>
          </p:nvPicPr>
          <p:blipFill rotWithShape="1">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rcRect t="37369"/>
            <a:stretch/>
          </p:blipFill>
          <p:spPr>
            <a:xfrm>
              <a:off x="5907011" y="5684644"/>
              <a:ext cx="612000" cy="383296"/>
            </a:xfrm>
            <a:prstGeom prst="rect">
              <a:avLst/>
            </a:prstGeom>
          </p:spPr>
        </p:pic>
        <p:sp>
          <p:nvSpPr>
            <p:cNvPr id="145" name="Rectangle 144">
              <a:extLst>
                <a:ext uri="{FF2B5EF4-FFF2-40B4-BE49-F238E27FC236}">
                  <a16:creationId xmlns:a16="http://schemas.microsoft.com/office/drawing/2014/main" id="{702BCEEA-8BE5-D547-BF0F-5801290B8EC8}"/>
                </a:ext>
              </a:extLst>
            </p:cNvPr>
            <p:cNvSpPr/>
            <p:nvPr/>
          </p:nvSpPr>
          <p:spPr>
            <a:xfrm>
              <a:off x="6193743" y="5646767"/>
              <a:ext cx="45719" cy="613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6" name="Group 145">
            <a:extLst>
              <a:ext uri="{FF2B5EF4-FFF2-40B4-BE49-F238E27FC236}">
                <a16:creationId xmlns:a16="http://schemas.microsoft.com/office/drawing/2014/main" id="{C3526186-6993-A94D-87D9-14C68A697CB2}"/>
              </a:ext>
            </a:extLst>
          </p:cNvPr>
          <p:cNvGrpSpPr/>
          <p:nvPr/>
        </p:nvGrpSpPr>
        <p:grpSpPr>
          <a:xfrm>
            <a:off x="905435" y="5409836"/>
            <a:ext cx="612000" cy="421173"/>
            <a:chOff x="5907011" y="5646767"/>
            <a:chExt cx="612000" cy="421173"/>
          </a:xfrm>
          <a:solidFill>
            <a:srgbClr val="D8A822"/>
          </a:solidFill>
        </p:grpSpPr>
        <p:pic>
          <p:nvPicPr>
            <p:cNvPr id="147" name="Graphic 146" descr="Storytelling with solid fill">
              <a:extLst>
                <a:ext uri="{FF2B5EF4-FFF2-40B4-BE49-F238E27FC236}">
                  <a16:creationId xmlns:a16="http://schemas.microsoft.com/office/drawing/2014/main" id="{AD3132A5-6D46-6044-97D3-021A27075912}"/>
                </a:ext>
              </a:extLst>
            </p:cNvPr>
            <p:cNvPicPr>
              <a:picLocks noChangeAspect="1"/>
            </p:cNvPicPr>
            <p:nvPr/>
          </p:nvPicPr>
          <p:blipFill rotWithShape="1">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rcRect t="37369"/>
            <a:stretch/>
          </p:blipFill>
          <p:spPr>
            <a:xfrm>
              <a:off x="5907011" y="5684644"/>
              <a:ext cx="612000" cy="383296"/>
            </a:xfrm>
            <a:prstGeom prst="rect">
              <a:avLst/>
            </a:prstGeom>
          </p:spPr>
        </p:pic>
        <p:sp>
          <p:nvSpPr>
            <p:cNvPr id="148" name="Rectangle 147">
              <a:extLst>
                <a:ext uri="{FF2B5EF4-FFF2-40B4-BE49-F238E27FC236}">
                  <a16:creationId xmlns:a16="http://schemas.microsoft.com/office/drawing/2014/main" id="{A09F771E-CD47-CE44-BA57-3B62111BCB5D}"/>
                </a:ext>
              </a:extLst>
            </p:cNvPr>
            <p:cNvSpPr/>
            <p:nvPr/>
          </p:nvSpPr>
          <p:spPr>
            <a:xfrm>
              <a:off x="6193743" y="5646767"/>
              <a:ext cx="45719" cy="613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2" name="Graphic 61" descr="Computer with solid fill">
            <a:extLst>
              <a:ext uri="{FF2B5EF4-FFF2-40B4-BE49-F238E27FC236}">
                <a16:creationId xmlns:a16="http://schemas.microsoft.com/office/drawing/2014/main" id="{FC4EC705-E181-E146-9AC7-5E0A5F98345A}"/>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3182039" y="3760724"/>
            <a:ext cx="907200" cy="907200"/>
          </a:xfrm>
          <a:prstGeom prst="rect">
            <a:avLst/>
          </a:prstGeom>
        </p:spPr>
      </p:pic>
      <p:sp>
        <p:nvSpPr>
          <p:cNvPr id="74" name="Content Placeholder 2">
            <a:extLst>
              <a:ext uri="{FF2B5EF4-FFF2-40B4-BE49-F238E27FC236}">
                <a16:creationId xmlns:a16="http://schemas.microsoft.com/office/drawing/2014/main" id="{B9CA6501-005B-BA4A-83B3-BCB4DD6FE71B}"/>
              </a:ext>
            </a:extLst>
          </p:cNvPr>
          <p:cNvSpPr txBox="1">
            <a:spLocks/>
          </p:cNvSpPr>
          <p:nvPr/>
        </p:nvSpPr>
        <p:spPr>
          <a:xfrm>
            <a:off x="406400" y="1392427"/>
            <a:ext cx="3689004" cy="1222937"/>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dirty="0">
                <a:latin typeface="Poppins" pitchFamily="2" charset="77"/>
                <a:cs typeface="Poppins" pitchFamily="2" charset="77"/>
              </a:rPr>
              <a:t>A HMIS is often paper-based at the frontline, and computerized only at district levels or higher.</a:t>
            </a:r>
            <a:endParaRPr kumimoji="0" lang="en-GB" sz="1800" i="0" u="none" strike="noStrike" kern="1200" cap="none" spc="0" normalizeH="0" baseline="0" noProof="0" dirty="0">
              <a:ln>
                <a:noFill/>
              </a:ln>
              <a:effectLst/>
              <a:uLnTx/>
              <a:uFillTx/>
              <a:latin typeface="Verdana"/>
            </a:endParaRPr>
          </a:p>
        </p:txBody>
      </p:sp>
      <p:sp>
        <p:nvSpPr>
          <p:cNvPr id="76" name="Content Placeholder 2">
            <a:extLst>
              <a:ext uri="{FF2B5EF4-FFF2-40B4-BE49-F238E27FC236}">
                <a16:creationId xmlns:a16="http://schemas.microsoft.com/office/drawing/2014/main" id="{54B2FD69-D1B4-F64E-AC0B-D739397912C2}"/>
              </a:ext>
            </a:extLst>
          </p:cNvPr>
          <p:cNvSpPr txBox="1">
            <a:spLocks/>
          </p:cNvSpPr>
          <p:nvPr/>
        </p:nvSpPr>
        <p:spPr>
          <a:xfrm>
            <a:off x="406399" y="2342510"/>
            <a:ext cx="5424797" cy="1222937"/>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dirty="0">
                <a:latin typeface="Poppins" pitchFamily="2" charset="77"/>
                <a:cs typeface="Poppins" pitchFamily="2" charset="77"/>
              </a:rPr>
              <a:t>Many countries are digitizing the HMIS at facility level; but as a strategic system, usually only management/admin staff need direct access.</a:t>
            </a:r>
            <a:endParaRPr kumimoji="0" lang="en-GB" sz="1800" i="0" u="none" strike="noStrike" kern="1200" cap="none" spc="0" normalizeH="0" baseline="0" noProof="0" dirty="0">
              <a:ln>
                <a:noFill/>
              </a:ln>
              <a:effectLst/>
              <a:uLnTx/>
              <a:uFillTx/>
              <a:latin typeface="Verdana"/>
            </a:endParaRPr>
          </a:p>
        </p:txBody>
      </p:sp>
      <p:sp>
        <p:nvSpPr>
          <p:cNvPr id="11" name="Oval 10">
            <a:extLst>
              <a:ext uri="{FF2B5EF4-FFF2-40B4-BE49-F238E27FC236}">
                <a16:creationId xmlns:a16="http://schemas.microsoft.com/office/drawing/2014/main" id="{E535E669-1064-7444-8461-205F4B46F27C}"/>
              </a:ext>
            </a:extLst>
          </p:cNvPr>
          <p:cNvSpPr/>
          <p:nvPr/>
        </p:nvSpPr>
        <p:spPr>
          <a:xfrm>
            <a:off x="3025341" y="3526637"/>
            <a:ext cx="1269684" cy="12696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2744ED7C-99A9-C141-8C1C-97BF5017B02A}"/>
              </a:ext>
            </a:extLst>
          </p:cNvPr>
          <p:cNvGrpSpPr/>
          <p:nvPr/>
        </p:nvGrpSpPr>
        <p:grpSpPr>
          <a:xfrm>
            <a:off x="9410918" y="5528037"/>
            <a:ext cx="612000" cy="421173"/>
            <a:chOff x="5907011" y="5646767"/>
            <a:chExt cx="612000" cy="421173"/>
          </a:xfrm>
          <a:solidFill>
            <a:srgbClr val="D8A822"/>
          </a:solidFill>
        </p:grpSpPr>
        <p:pic>
          <p:nvPicPr>
            <p:cNvPr id="79" name="Graphic 78" descr="Storytelling with solid fill">
              <a:extLst>
                <a:ext uri="{FF2B5EF4-FFF2-40B4-BE49-F238E27FC236}">
                  <a16:creationId xmlns:a16="http://schemas.microsoft.com/office/drawing/2014/main" id="{30AB8B36-2AB0-3C48-92DE-A390ED652D9F}"/>
                </a:ext>
              </a:extLst>
            </p:cNvPr>
            <p:cNvPicPr>
              <a:picLocks noChangeAspect="1"/>
            </p:cNvPicPr>
            <p:nvPr/>
          </p:nvPicPr>
          <p:blipFill rotWithShape="1">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rcRect t="37369"/>
            <a:stretch/>
          </p:blipFill>
          <p:spPr>
            <a:xfrm>
              <a:off x="5907011" y="5684644"/>
              <a:ext cx="612000" cy="383296"/>
            </a:xfrm>
            <a:prstGeom prst="rect">
              <a:avLst/>
            </a:prstGeom>
          </p:spPr>
        </p:pic>
        <p:sp>
          <p:nvSpPr>
            <p:cNvPr id="80" name="Rectangle 79">
              <a:extLst>
                <a:ext uri="{FF2B5EF4-FFF2-40B4-BE49-F238E27FC236}">
                  <a16:creationId xmlns:a16="http://schemas.microsoft.com/office/drawing/2014/main" id="{2ED4A751-693C-CD49-A102-7CFBA1F7B52A}"/>
                </a:ext>
              </a:extLst>
            </p:cNvPr>
            <p:cNvSpPr/>
            <p:nvPr/>
          </p:nvSpPr>
          <p:spPr>
            <a:xfrm>
              <a:off x="6193743" y="5646767"/>
              <a:ext cx="45719" cy="613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39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dissolve">
                                      <p:cBhvr>
                                        <p:cTn id="7" dur="500"/>
                                        <p:tgtEl>
                                          <p:spTgt spid="7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dissolve">
                                      <p:cBhvr>
                                        <p:cTn id="11" dur="500"/>
                                        <p:tgtEl>
                                          <p:spTgt spid="146"/>
                                        </p:tgtEl>
                                      </p:cBhvr>
                                    </p:animEffect>
                                  </p:childTnLst>
                                </p:cTn>
                              </p:par>
                              <p:par>
                                <p:cTn id="12" presetID="9" presetClass="entr" presetSubtype="0" fill="hold" nodeType="withEffect">
                                  <p:stCondLst>
                                    <p:cond delay="0"/>
                                  </p:stCondLst>
                                  <p:childTnLst>
                                    <p:set>
                                      <p:cBhvr>
                                        <p:cTn id="13" dur="1" fill="hold">
                                          <p:stCondLst>
                                            <p:cond delay="0"/>
                                          </p:stCondLst>
                                        </p:cTn>
                                        <p:tgtEl>
                                          <p:spTgt spid="143"/>
                                        </p:tgtEl>
                                        <p:attrNameLst>
                                          <p:attrName>style.visibility</p:attrName>
                                        </p:attrNameLst>
                                      </p:cBhvr>
                                      <p:to>
                                        <p:strVal val="visible"/>
                                      </p:to>
                                    </p:set>
                                    <p:animEffect transition="in" filter="dissolve">
                                      <p:cBhvr>
                                        <p:cTn id="14" dur="500"/>
                                        <p:tgtEl>
                                          <p:spTgt spid="143"/>
                                        </p:tgtEl>
                                      </p:cBhvr>
                                    </p:animEffect>
                                  </p:childTnLst>
                                </p:cTn>
                              </p:par>
                              <p:par>
                                <p:cTn id="15" presetID="9" presetClass="entr" presetSubtype="0" fill="hold" nodeType="with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dissolve">
                                      <p:cBhvr>
                                        <p:cTn id="17" dur="500"/>
                                        <p:tgtEl>
                                          <p:spTgt spid="140"/>
                                        </p:tgtEl>
                                      </p:cBhvr>
                                    </p:animEffect>
                                  </p:childTnLst>
                                </p:cTn>
                              </p:par>
                              <p:par>
                                <p:cTn id="18" presetID="9"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dissolve">
                                      <p:cBhvr>
                                        <p:cTn id="20" dur="500"/>
                                        <p:tgtEl>
                                          <p:spTgt spid="1028"/>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dissolve">
                                      <p:cBhvr>
                                        <p:cTn id="24" dur="500"/>
                                        <p:tgtEl>
                                          <p:spTgt spid="131"/>
                                        </p:tgtEl>
                                      </p:cBhvr>
                                    </p:animEffect>
                                  </p:childTnLst>
                                </p:cTn>
                              </p:par>
                            </p:childTnLst>
                          </p:cTn>
                        </p:par>
                        <p:par>
                          <p:cTn id="25" fill="hold">
                            <p:stCondLst>
                              <p:cond delay="1500"/>
                            </p:stCondLst>
                            <p:childTnLst>
                              <p:par>
                                <p:cTn id="26" presetID="9" presetClass="entr" presetSubtype="0" fill="hold" nodeType="after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dissolve">
                                      <p:cBhvr>
                                        <p:cTn id="28" dur="500"/>
                                        <p:tgtEl>
                                          <p:spTgt spid="125"/>
                                        </p:tgtEl>
                                      </p:cBhvr>
                                    </p:animEffect>
                                  </p:childTnLst>
                                </p:cTn>
                              </p:par>
                            </p:childTnLst>
                          </p:cTn>
                        </p:par>
                        <p:par>
                          <p:cTn id="29" fill="hold">
                            <p:stCondLst>
                              <p:cond delay="2000"/>
                            </p:stCondLst>
                            <p:childTnLst>
                              <p:par>
                                <p:cTn id="30" presetID="9" presetClass="entr" presetSubtype="0" fill="hold" nodeType="after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dissolve">
                                      <p:cBhvr>
                                        <p:cTn id="32" dur="500"/>
                                        <p:tgtEl>
                                          <p:spTgt spid="117"/>
                                        </p:tgtEl>
                                      </p:cBhvr>
                                    </p:animEffect>
                                  </p:childTnLst>
                                </p:cTn>
                              </p:par>
                            </p:childTnLst>
                          </p:cTn>
                        </p:par>
                        <p:par>
                          <p:cTn id="33" fill="hold">
                            <p:stCondLst>
                              <p:cond delay="2500"/>
                            </p:stCondLst>
                            <p:childTnLst>
                              <p:par>
                                <p:cTn id="34" presetID="9" presetClass="entr" presetSubtype="0" fill="hold" nodeType="after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dissolve">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6">
                                            <p:txEl>
                                              <p:pRg st="0" end="0"/>
                                            </p:txEl>
                                          </p:spTgt>
                                        </p:tgtEl>
                                        <p:attrNameLst>
                                          <p:attrName>style.visibility</p:attrName>
                                        </p:attrNameLst>
                                      </p:cBhvr>
                                      <p:to>
                                        <p:strVal val="visible"/>
                                      </p:to>
                                    </p:set>
                                    <p:animEffect transition="in" filter="dissolve">
                                      <p:cBhvr>
                                        <p:cTn id="41" dur="500"/>
                                        <p:tgtEl>
                                          <p:spTgt spid="76">
                                            <p:txEl>
                                              <p:pRg st="0" end="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par>
                          <p:cTn id="45" fill="hold">
                            <p:stCondLst>
                              <p:cond delay="500"/>
                            </p:stCondLst>
                            <p:childTnLst>
                              <p:par>
                                <p:cTn id="46" presetID="9" presetClass="exit" presetSubtype="0" fill="hold" nodeType="afterEffect">
                                  <p:stCondLst>
                                    <p:cond delay="0"/>
                                  </p:stCondLst>
                                  <p:childTnLst>
                                    <p:animEffect transition="out" filter="dissolve">
                                      <p:cBhvr>
                                        <p:cTn id="47" dur="500"/>
                                        <p:tgtEl>
                                          <p:spTgt spid="131"/>
                                        </p:tgtEl>
                                      </p:cBhvr>
                                    </p:animEffect>
                                    <p:set>
                                      <p:cBhvr>
                                        <p:cTn id="48" dur="1" fill="hold">
                                          <p:stCondLst>
                                            <p:cond delay="499"/>
                                          </p:stCondLst>
                                        </p:cTn>
                                        <p:tgtEl>
                                          <p:spTgt spid="131"/>
                                        </p:tgtEl>
                                        <p:attrNameLst>
                                          <p:attrName>style.visibility</p:attrName>
                                        </p:attrNameLst>
                                      </p:cBhvr>
                                      <p:to>
                                        <p:strVal val="hidden"/>
                                      </p:to>
                                    </p:set>
                                  </p:childTnLst>
                                </p:cTn>
                              </p:par>
                            </p:childTnLst>
                          </p:cTn>
                        </p:par>
                        <p:par>
                          <p:cTn id="49" fill="hold">
                            <p:stCondLst>
                              <p:cond delay="1000"/>
                            </p:stCondLst>
                            <p:childTnLst>
                              <p:par>
                                <p:cTn id="50" presetID="9" presetClass="entr" presetSubtype="0" fill="hold"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dissolve">
                                      <p:cBhvr>
                                        <p:cTn id="52" dur="500"/>
                                        <p:tgtEl>
                                          <p:spTgt spid="62"/>
                                        </p:tgtEl>
                                      </p:cBhvr>
                                    </p:animEffect>
                                  </p:childTnLst>
                                </p:cTn>
                              </p:par>
                            </p:childTnLst>
                          </p:cTn>
                        </p:par>
                        <p:par>
                          <p:cTn id="53" fill="hold">
                            <p:stCondLst>
                              <p:cond delay="1500"/>
                            </p:stCondLst>
                            <p:childTnLst>
                              <p:par>
                                <p:cTn id="54" presetID="9" presetClass="exit" presetSubtype="0" fill="hold" grpId="1" nodeType="afterEffect">
                                  <p:stCondLst>
                                    <p:cond delay="0"/>
                                  </p:stCondLst>
                                  <p:childTnLst>
                                    <p:animEffect transition="out" filter="dissolv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par>
                          <p:cTn id="57" fill="hold">
                            <p:stCondLst>
                              <p:cond delay="2000"/>
                            </p:stCondLst>
                            <p:childTnLst>
                              <p:par>
                                <p:cTn id="58" presetID="9" presetClass="entr" presetSubtype="0" fill="hold" nodeType="after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dissolve">
                                      <p:cBhvr>
                                        <p:cTn id="6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allAtOnce"/>
      <p:bldP spid="76" grpId="0" build="allAtOnce"/>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D34D-3671-4F94-B7DA-FDBF82B839BF}"/>
              </a:ext>
            </a:extLst>
          </p:cNvPr>
          <p:cNvSpPr>
            <a:spLocks noGrp="1"/>
          </p:cNvSpPr>
          <p:nvPr>
            <p:ph type="title"/>
          </p:nvPr>
        </p:nvSpPr>
        <p:spPr>
          <a:xfrm>
            <a:off x="413997" y="414000"/>
            <a:ext cx="7671912" cy="810000"/>
          </a:xfrm>
        </p:spPr>
        <p:txBody>
          <a:bodyPr/>
          <a:lstStyle/>
          <a:p>
            <a:r>
              <a:rPr lang="pt-BR" sz="4800" dirty="0" err="1"/>
              <a:t>Is</a:t>
            </a:r>
            <a:r>
              <a:rPr lang="pt-BR" sz="4800" dirty="0"/>
              <a:t> a HMIS </a:t>
            </a:r>
            <a:r>
              <a:rPr lang="pt-BR" sz="4800" dirty="0" err="1"/>
              <a:t>the</a:t>
            </a:r>
            <a:r>
              <a:rPr lang="pt-BR" sz="4800" dirty="0"/>
              <a:t> </a:t>
            </a:r>
            <a:r>
              <a:rPr lang="pt-BR" sz="4800" dirty="0" err="1"/>
              <a:t>right</a:t>
            </a:r>
            <a:r>
              <a:rPr lang="pt-BR" sz="4800" dirty="0"/>
              <a:t> </a:t>
            </a:r>
            <a:r>
              <a:rPr lang="pt-BR" sz="4800" dirty="0" err="1"/>
              <a:t>solution</a:t>
            </a:r>
            <a:r>
              <a:rPr lang="pt-BR" sz="4800" dirty="0"/>
              <a:t>?</a:t>
            </a:r>
            <a:endParaRPr lang="en-GB" sz="2400" dirty="0"/>
          </a:p>
        </p:txBody>
      </p:sp>
      <p:sp>
        <p:nvSpPr>
          <p:cNvPr id="7" name="Slide Number Placeholder 6">
            <a:extLst>
              <a:ext uri="{FF2B5EF4-FFF2-40B4-BE49-F238E27FC236}">
                <a16:creationId xmlns:a16="http://schemas.microsoft.com/office/drawing/2014/main" id="{11C19F75-173F-4345-895A-D786F7E9CC3E}"/>
              </a:ext>
            </a:extLst>
          </p:cNvPr>
          <p:cNvSpPr>
            <a:spLocks noGrp="1"/>
          </p:cNvSpPr>
          <p:nvPr>
            <p:ph type="sldNum" sz="quarter" idx="12"/>
          </p:nvPr>
        </p:nvSpPr>
        <p:spPr>
          <a:xfrm>
            <a:off x="9057640" y="6452004"/>
            <a:ext cx="2743200" cy="237600"/>
          </a:xfrm>
        </p:spPr>
        <p:txBody>
          <a:bodyPr/>
          <a:lstStyle/>
          <a:p>
            <a:fld id="{6DF1F962-6FCF-4ED9-AB1A-FC8E17859AF0}" type="slidenum">
              <a:rPr lang="en-GB" smtClean="0"/>
              <a:pPr/>
              <a:t>22</a:t>
            </a:fld>
            <a:endParaRPr lang="en-GB"/>
          </a:p>
        </p:txBody>
      </p:sp>
      <p:sp>
        <p:nvSpPr>
          <p:cNvPr id="4" name="Content Placeholder 3">
            <a:extLst>
              <a:ext uri="{FF2B5EF4-FFF2-40B4-BE49-F238E27FC236}">
                <a16:creationId xmlns:a16="http://schemas.microsoft.com/office/drawing/2014/main" id="{102537D5-6F40-426E-ACB5-30A3233A270F}"/>
              </a:ext>
            </a:extLst>
          </p:cNvPr>
          <p:cNvSpPr>
            <a:spLocks noGrp="1"/>
          </p:cNvSpPr>
          <p:nvPr>
            <p:ph sz="half" idx="1"/>
          </p:nvPr>
        </p:nvSpPr>
        <p:spPr>
          <a:xfrm>
            <a:off x="367697" y="2162755"/>
            <a:ext cx="8132248" cy="4269670"/>
          </a:xfrm>
        </p:spPr>
        <p:txBody>
          <a:bodyPr/>
          <a:lstStyle/>
          <a:p>
            <a:pPr marL="285750" indent="-285750">
              <a:spcAft>
                <a:spcPts val="800"/>
              </a:spcAft>
              <a:buFont typeface="Arial" panose="020B0604020202020204" pitchFamily="34" charset="0"/>
              <a:buChar char="•"/>
            </a:pPr>
            <a:r>
              <a:rPr lang="nn-NO" sz="2400" b="0" dirty="0">
                <a:solidFill>
                  <a:srgbClr val="FFFFFF"/>
                </a:solidFill>
              </a:rPr>
              <a:t>Do </a:t>
            </a:r>
            <a:r>
              <a:rPr lang="nn-NO" sz="2400" b="0" dirty="0" err="1">
                <a:solidFill>
                  <a:srgbClr val="FFFFFF"/>
                </a:solidFill>
              </a:rPr>
              <a:t>you</a:t>
            </a:r>
            <a:r>
              <a:rPr lang="nn-NO" sz="2400" b="0" dirty="0">
                <a:solidFill>
                  <a:srgbClr val="FFFFFF"/>
                </a:solidFill>
              </a:rPr>
              <a:t> just </a:t>
            </a:r>
            <a:r>
              <a:rPr lang="nn-NO" sz="2400" b="0" dirty="0" err="1">
                <a:solidFill>
                  <a:srgbClr val="FFFFFF"/>
                </a:solidFill>
              </a:rPr>
              <a:t>need</a:t>
            </a:r>
            <a:r>
              <a:rPr lang="nn-NO" sz="2400" b="0" dirty="0">
                <a:solidFill>
                  <a:srgbClr val="FFFFFF"/>
                </a:solidFill>
              </a:rPr>
              <a:t> </a:t>
            </a:r>
            <a:r>
              <a:rPr lang="nn-NO" sz="2400" b="0" dirty="0" err="1">
                <a:solidFill>
                  <a:srgbClr val="FFFFFF"/>
                </a:solidFill>
              </a:rPr>
              <a:t>summary</a:t>
            </a:r>
            <a:r>
              <a:rPr lang="nn-NO" sz="2400" b="0" dirty="0">
                <a:solidFill>
                  <a:srgbClr val="FFFFFF"/>
                </a:solidFill>
              </a:rPr>
              <a:t> data for </a:t>
            </a:r>
            <a:r>
              <a:rPr lang="nn-NO" sz="2400" b="0" dirty="0" err="1">
                <a:solidFill>
                  <a:srgbClr val="FFFFFF"/>
                </a:solidFill>
              </a:rPr>
              <a:t>planning</a:t>
            </a:r>
            <a:r>
              <a:rPr lang="nn-NO" sz="2400" b="0" dirty="0">
                <a:solidFill>
                  <a:srgbClr val="FFFFFF"/>
                </a:solidFill>
              </a:rPr>
              <a:t>, </a:t>
            </a:r>
            <a:r>
              <a:rPr lang="nn-NO" sz="2400" b="0" dirty="0" err="1">
                <a:solidFill>
                  <a:srgbClr val="FFFFFF"/>
                </a:solidFill>
              </a:rPr>
              <a:t>monitoring</a:t>
            </a:r>
            <a:r>
              <a:rPr lang="nn-NO" sz="2400" b="0" dirty="0">
                <a:solidFill>
                  <a:srgbClr val="FFFFFF"/>
                </a:solidFill>
              </a:rPr>
              <a:t> or </a:t>
            </a:r>
            <a:r>
              <a:rPr lang="nn-NO" sz="2400" b="0" dirty="0" err="1">
                <a:solidFill>
                  <a:srgbClr val="FFFFFF"/>
                </a:solidFill>
              </a:rPr>
              <a:t>other</a:t>
            </a:r>
            <a:r>
              <a:rPr lang="nn-NO" sz="2400" b="0" dirty="0">
                <a:solidFill>
                  <a:srgbClr val="FFFFFF"/>
                </a:solidFill>
              </a:rPr>
              <a:t> </a:t>
            </a:r>
            <a:r>
              <a:rPr lang="nn-NO" sz="2400" dirty="0" err="1">
                <a:solidFill>
                  <a:srgbClr val="FFFFFF"/>
                </a:solidFill>
              </a:rPr>
              <a:t>management</a:t>
            </a:r>
            <a:r>
              <a:rPr lang="nn-NO" sz="2400" dirty="0">
                <a:solidFill>
                  <a:srgbClr val="FFFFFF"/>
                </a:solidFill>
              </a:rPr>
              <a:t> purposes </a:t>
            </a:r>
            <a:r>
              <a:rPr lang="nn-NO" sz="2400" b="0" dirty="0">
                <a:solidFill>
                  <a:srgbClr val="FFFFFF"/>
                </a:solidFill>
              </a:rPr>
              <a:t>(</a:t>
            </a:r>
            <a:r>
              <a:rPr lang="nn-NO" sz="2400" b="0" dirty="0" err="1">
                <a:solidFill>
                  <a:srgbClr val="FFFFFF"/>
                </a:solidFill>
              </a:rPr>
              <a:t>not</a:t>
            </a:r>
            <a:r>
              <a:rPr lang="nn-NO" sz="2400" b="0" dirty="0">
                <a:solidFill>
                  <a:srgbClr val="FFFFFF"/>
                </a:solidFill>
              </a:rPr>
              <a:t> </a:t>
            </a:r>
            <a:r>
              <a:rPr lang="nn-NO" sz="2400" b="0" dirty="0" err="1">
                <a:solidFill>
                  <a:srgbClr val="FFFFFF"/>
                </a:solidFill>
              </a:rPr>
              <a:t>detailed</a:t>
            </a:r>
            <a:r>
              <a:rPr lang="nn-NO" sz="2400" b="0" dirty="0">
                <a:solidFill>
                  <a:srgbClr val="FFFFFF"/>
                </a:solidFill>
              </a:rPr>
              <a:t> </a:t>
            </a:r>
            <a:r>
              <a:rPr lang="nn-NO" sz="2400" b="0" dirty="0" err="1">
                <a:solidFill>
                  <a:srgbClr val="FFFFFF"/>
                </a:solidFill>
              </a:rPr>
              <a:t>patient-level</a:t>
            </a:r>
            <a:r>
              <a:rPr lang="nn-NO" sz="2400" b="0" dirty="0">
                <a:solidFill>
                  <a:srgbClr val="FFFFFF"/>
                </a:solidFill>
              </a:rPr>
              <a:t> or </a:t>
            </a:r>
            <a:r>
              <a:rPr lang="nn-NO" sz="2400" b="0" dirty="0" err="1">
                <a:solidFill>
                  <a:srgbClr val="FFFFFF"/>
                </a:solidFill>
              </a:rPr>
              <a:t>transactional</a:t>
            </a:r>
            <a:r>
              <a:rPr lang="nn-NO" sz="2400" b="0" dirty="0">
                <a:solidFill>
                  <a:srgbClr val="FFFFFF"/>
                </a:solidFill>
              </a:rPr>
              <a:t> data)?</a:t>
            </a:r>
          </a:p>
          <a:p>
            <a:pPr marL="285750" indent="-285750">
              <a:spcAft>
                <a:spcPts val="800"/>
              </a:spcAft>
              <a:buFont typeface="Arial" panose="020B0604020202020204" pitchFamily="34" charset="0"/>
              <a:buChar char="•"/>
            </a:pPr>
            <a:r>
              <a:rPr lang="nn-NO" sz="2400" b="0" dirty="0">
                <a:solidFill>
                  <a:srgbClr val="FFFFFF"/>
                </a:solidFill>
              </a:rPr>
              <a:t>Are </a:t>
            </a:r>
            <a:r>
              <a:rPr lang="nn-NO" sz="2400" b="0" dirty="0" err="1">
                <a:solidFill>
                  <a:srgbClr val="FFFFFF"/>
                </a:solidFill>
              </a:rPr>
              <a:t>your</a:t>
            </a:r>
            <a:r>
              <a:rPr lang="nn-NO" sz="2400" b="0" dirty="0">
                <a:solidFill>
                  <a:srgbClr val="FFFFFF"/>
                </a:solidFill>
              </a:rPr>
              <a:t> </a:t>
            </a:r>
            <a:r>
              <a:rPr lang="nn-NO" sz="2400" b="0" dirty="0" err="1">
                <a:solidFill>
                  <a:srgbClr val="FFFFFF"/>
                </a:solidFill>
              </a:rPr>
              <a:t>resources</a:t>
            </a:r>
            <a:r>
              <a:rPr lang="nn-NO" sz="2400" b="0" dirty="0">
                <a:solidFill>
                  <a:srgbClr val="FFFFFF"/>
                </a:solidFill>
              </a:rPr>
              <a:t> or </a:t>
            </a:r>
            <a:r>
              <a:rPr lang="nn-NO" sz="2400" b="0" dirty="0" err="1">
                <a:solidFill>
                  <a:srgbClr val="FFFFFF"/>
                </a:solidFill>
              </a:rPr>
              <a:t>staff</a:t>
            </a:r>
            <a:r>
              <a:rPr lang="nn-NO" sz="2400" b="0" dirty="0">
                <a:solidFill>
                  <a:srgbClr val="FFFFFF"/>
                </a:solidFill>
              </a:rPr>
              <a:t> </a:t>
            </a:r>
            <a:r>
              <a:rPr lang="nn-NO" sz="2400" b="0" dirty="0" err="1">
                <a:solidFill>
                  <a:srgbClr val="FFFFFF"/>
                </a:solidFill>
              </a:rPr>
              <a:t>capacity</a:t>
            </a:r>
            <a:r>
              <a:rPr lang="nn-NO" sz="2400" b="0" dirty="0">
                <a:solidFill>
                  <a:srgbClr val="FFFFFF"/>
                </a:solidFill>
              </a:rPr>
              <a:t> </a:t>
            </a:r>
            <a:r>
              <a:rPr lang="nn-NO" sz="2400" dirty="0" err="1">
                <a:solidFill>
                  <a:srgbClr val="FFFFFF"/>
                </a:solidFill>
              </a:rPr>
              <a:t>constrained</a:t>
            </a:r>
            <a:r>
              <a:rPr lang="nn-NO" sz="2400" b="0" dirty="0">
                <a:solidFill>
                  <a:srgbClr val="FFFFFF"/>
                </a:solidFill>
              </a:rPr>
              <a:t>?</a:t>
            </a:r>
          </a:p>
          <a:p>
            <a:pPr marL="285750" indent="-285750">
              <a:spcAft>
                <a:spcPts val="800"/>
              </a:spcAft>
              <a:buFont typeface="Arial" panose="020B0604020202020204" pitchFamily="34" charset="0"/>
              <a:buChar char="•"/>
            </a:pPr>
            <a:r>
              <a:rPr lang="nn-NO" sz="2400" b="0" dirty="0">
                <a:solidFill>
                  <a:srgbClr val="FFFFFF"/>
                </a:solidFill>
              </a:rPr>
              <a:t>Do </a:t>
            </a:r>
            <a:r>
              <a:rPr lang="nn-NO" sz="2400" b="0" dirty="0" err="1">
                <a:solidFill>
                  <a:srgbClr val="FFFFFF"/>
                </a:solidFill>
              </a:rPr>
              <a:t>you</a:t>
            </a:r>
            <a:r>
              <a:rPr lang="nn-NO" sz="2400" b="0" dirty="0">
                <a:solidFill>
                  <a:srgbClr val="FFFFFF"/>
                </a:solidFill>
              </a:rPr>
              <a:t> </a:t>
            </a:r>
            <a:r>
              <a:rPr lang="nn-NO" sz="2400" b="0" dirty="0" err="1">
                <a:solidFill>
                  <a:srgbClr val="FFFFFF"/>
                </a:solidFill>
              </a:rPr>
              <a:t>need</a:t>
            </a:r>
            <a:r>
              <a:rPr lang="nn-NO" sz="2400" b="0" dirty="0">
                <a:solidFill>
                  <a:srgbClr val="FFFFFF"/>
                </a:solidFill>
              </a:rPr>
              <a:t> </a:t>
            </a:r>
            <a:r>
              <a:rPr lang="nn-NO" sz="2400" dirty="0" err="1">
                <a:solidFill>
                  <a:srgbClr val="FFFFFF"/>
                </a:solidFill>
              </a:rPr>
              <a:t>routine</a:t>
            </a:r>
            <a:r>
              <a:rPr lang="nn-NO" sz="2400" b="0" dirty="0">
                <a:solidFill>
                  <a:srgbClr val="FFFFFF"/>
                </a:solidFill>
              </a:rPr>
              <a:t> (</a:t>
            </a:r>
            <a:r>
              <a:rPr lang="nn-NO" sz="2400" b="0" dirty="0" err="1">
                <a:solidFill>
                  <a:srgbClr val="FFFFFF"/>
                </a:solidFill>
              </a:rPr>
              <a:t>weekly</a:t>
            </a:r>
            <a:r>
              <a:rPr lang="nn-NO" sz="2400" b="0" dirty="0">
                <a:solidFill>
                  <a:srgbClr val="FFFFFF"/>
                </a:solidFill>
              </a:rPr>
              <a:t>/</a:t>
            </a:r>
            <a:r>
              <a:rPr lang="nn-NO" sz="2400" b="0" dirty="0" err="1">
                <a:solidFill>
                  <a:srgbClr val="FFFFFF"/>
                </a:solidFill>
              </a:rPr>
              <a:t>monthly</a:t>
            </a:r>
            <a:r>
              <a:rPr lang="nn-NO" sz="2400" b="0" dirty="0">
                <a:solidFill>
                  <a:srgbClr val="FFFFFF"/>
                </a:solidFill>
              </a:rPr>
              <a:t>) </a:t>
            </a:r>
            <a:r>
              <a:rPr lang="nn-NO" sz="2400" b="0" dirty="0" err="1">
                <a:solidFill>
                  <a:srgbClr val="FFFFFF"/>
                </a:solidFill>
              </a:rPr>
              <a:t>reporting</a:t>
            </a:r>
            <a:r>
              <a:rPr lang="nn-NO" sz="2400" b="0" dirty="0">
                <a:solidFill>
                  <a:srgbClr val="FFFFFF"/>
                </a:solidFill>
              </a:rPr>
              <a:t>? (If </a:t>
            </a:r>
            <a:r>
              <a:rPr lang="nn-NO" sz="2400" b="0" dirty="0" err="1">
                <a:solidFill>
                  <a:srgbClr val="FFFFFF"/>
                </a:solidFill>
              </a:rPr>
              <a:t>your</a:t>
            </a:r>
            <a:r>
              <a:rPr lang="nn-NO" sz="2400" b="0" dirty="0">
                <a:solidFill>
                  <a:srgbClr val="FFFFFF"/>
                </a:solidFill>
              </a:rPr>
              <a:t> data </a:t>
            </a:r>
            <a:r>
              <a:rPr lang="nn-NO" sz="2400" b="0" dirty="0" err="1">
                <a:solidFill>
                  <a:srgbClr val="FFFFFF"/>
                </a:solidFill>
              </a:rPr>
              <a:t>only</a:t>
            </a:r>
            <a:r>
              <a:rPr lang="nn-NO" sz="2400" b="0" dirty="0">
                <a:solidFill>
                  <a:srgbClr val="FFFFFF"/>
                </a:solidFill>
              </a:rPr>
              <a:t> changes </a:t>
            </a:r>
            <a:r>
              <a:rPr lang="nn-NO" sz="2400" b="0" dirty="0" err="1">
                <a:solidFill>
                  <a:srgbClr val="FFFFFF"/>
                </a:solidFill>
              </a:rPr>
              <a:t>slowly</a:t>
            </a:r>
            <a:r>
              <a:rPr lang="nn-NO" sz="2400" b="0" dirty="0">
                <a:solidFill>
                  <a:srgbClr val="FFFFFF"/>
                </a:solidFill>
              </a:rPr>
              <a:t> over time, </a:t>
            </a:r>
            <a:r>
              <a:rPr lang="nn-NO" sz="2400" b="0" dirty="0" err="1">
                <a:solidFill>
                  <a:srgbClr val="FFFFFF"/>
                </a:solidFill>
              </a:rPr>
              <a:t>consider</a:t>
            </a:r>
            <a:r>
              <a:rPr lang="nn-NO" sz="2400" b="0" dirty="0">
                <a:solidFill>
                  <a:srgbClr val="FFFFFF"/>
                </a:solidFill>
              </a:rPr>
              <a:t> a </a:t>
            </a:r>
            <a:r>
              <a:rPr lang="nn-NO" sz="2400" b="0" dirty="0" err="1">
                <a:solidFill>
                  <a:srgbClr val="FFFFFF"/>
                </a:solidFill>
              </a:rPr>
              <a:t>survey</a:t>
            </a:r>
            <a:r>
              <a:rPr lang="nn-NO" sz="2400" b="0" dirty="0">
                <a:solidFill>
                  <a:srgbClr val="FFFFFF"/>
                </a:solidFill>
              </a:rPr>
              <a:t> or </a:t>
            </a:r>
            <a:r>
              <a:rPr lang="nn-NO" sz="2400" b="0" dirty="0" err="1">
                <a:solidFill>
                  <a:srgbClr val="FFFFFF"/>
                </a:solidFill>
              </a:rPr>
              <a:t>other</a:t>
            </a:r>
            <a:r>
              <a:rPr lang="nn-NO" sz="2400" b="0" dirty="0">
                <a:solidFill>
                  <a:srgbClr val="FFFFFF"/>
                </a:solidFill>
              </a:rPr>
              <a:t> data </a:t>
            </a:r>
            <a:r>
              <a:rPr lang="nn-NO" sz="2400" b="0" dirty="0" err="1">
                <a:solidFill>
                  <a:srgbClr val="FFFFFF"/>
                </a:solidFill>
              </a:rPr>
              <a:t>source</a:t>
            </a:r>
            <a:r>
              <a:rPr lang="nn-NO" sz="2400" b="0" dirty="0">
                <a:solidFill>
                  <a:srgbClr val="FFFFFF"/>
                </a:solidFill>
              </a:rPr>
              <a:t> to </a:t>
            </a:r>
            <a:r>
              <a:rPr lang="nn-NO" sz="2400" b="0" dirty="0" err="1">
                <a:solidFill>
                  <a:srgbClr val="FFFFFF"/>
                </a:solidFill>
              </a:rPr>
              <a:t>reduce</a:t>
            </a:r>
            <a:r>
              <a:rPr lang="nn-NO" sz="2400" b="0" dirty="0">
                <a:solidFill>
                  <a:srgbClr val="FFFFFF"/>
                </a:solidFill>
              </a:rPr>
              <a:t> </a:t>
            </a:r>
            <a:r>
              <a:rPr lang="nn-NO" sz="2400" b="0" dirty="0" err="1">
                <a:solidFill>
                  <a:srgbClr val="FFFFFF"/>
                </a:solidFill>
              </a:rPr>
              <a:t>the</a:t>
            </a:r>
            <a:r>
              <a:rPr lang="nn-NO" sz="2400" b="0" dirty="0">
                <a:solidFill>
                  <a:srgbClr val="FFFFFF"/>
                </a:solidFill>
              </a:rPr>
              <a:t> HMIS burden </a:t>
            </a:r>
            <a:r>
              <a:rPr lang="nn-NO" sz="2400" b="0" dirty="0" err="1">
                <a:solidFill>
                  <a:srgbClr val="FFFFFF"/>
                </a:solidFill>
              </a:rPr>
              <a:t>on</a:t>
            </a:r>
            <a:r>
              <a:rPr lang="nn-NO" sz="2400" b="0" dirty="0">
                <a:solidFill>
                  <a:srgbClr val="FFFFFF"/>
                </a:solidFill>
              </a:rPr>
              <a:t> </a:t>
            </a:r>
            <a:r>
              <a:rPr lang="nn-NO" sz="2400" b="0" dirty="0" err="1">
                <a:solidFill>
                  <a:srgbClr val="FFFFFF"/>
                </a:solidFill>
              </a:rPr>
              <a:t>staff</a:t>
            </a:r>
            <a:r>
              <a:rPr lang="nn-NO" sz="2400" b="0" dirty="0">
                <a:solidFill>
                  <a:srgbClr val="FFFFFF"/>
                </a:solidFill>
              </a:rPr>
              <a:t>.)</a:t>
            </a:r>
          </a:p>
          <a:p>
            <a:pPr>
              <a:spcAft>
                <a:spcPts val="800"/>
              </a:spcAft>
            </a:pPr>
            <a:r>
              <a:rPr lang="nn-NO" sz="2400" dirty="0">
                <a:solidFill>
                  <a:srgbClr val="FFFFFF"/>
                </a:solidFill>
              </a:rPr>
              <a:t>If </a:t>
            </a:r>
            <a:r>
              <a:rPr lang="nn-NO" sz="2400" dirty="0" err="1">
                <a:solidFill>
                  <a:srgbClr val="FFFFFF"/>
                </a:solidFill>
              </a:rPr>
              <a:t>you</a:t>
            </a:r>
            <a:r>
              <a:rPr lang="nn-NO" sz="2400" dirty="0">
                <a:solidFill>
                  <a:srgbClr val="FFFFFF"/>
                </a:solidFill>
              </a:rPr>
              <a:t> </a:t>
            </a:r>
            <a:r>
              <a:rPr lang="nn-NO" sz="2400" dirty="0" err="1">
                <a:solidFill>
                  <a:srgbClr val="FFFFFF"/>
                </a:solidFill>
              </a:rPr>
              <a:t>answered</a:t>
            </a:r>
            <a:r>
              <a:rPr lang="nn-NO" sz="2400" dirty="0">
                <a:solidFill>
                  <a:srgbClr val="FFFFFF"/>
                </a:solidFill>
              </a:rPr>
              <a:t> ‘</a:t>
            </a:r>
            <a:r>
              <a:rPr lang="nn-NO" sz="2400" dirty="0" err="1">
                <a:solidFill>
                  <a:srgbClr val="FFFFFF"/>
                </a:solidFill>
              </a:rPr>
              <a:t>yes</a:t>
            </a:r>
            <a:r>
              <a:rPr lang="nn-NO" sz="2400" dirty="0">
                <a:solidFill>
                  <a:srgbClr val="FFFFFF"/>
                </a:solidFill>
              </a:rPr>
              <a:t>’ to all </a:t>
            </a:r>
            <a:r>
              <a:rPr lang="nn-NO" sz="2400" dirty="0" err="1">
                <a:solidFill>
                  <a:srgbClr val="FFFFFF"/>
                </a:solidFill>
              </a:rPr>
              <a:t>of</a:t>
            </a:r>
            <a:r>
              <a:rPr lang="nn-NO" sz="2400" dirty="0">
                <a:solidFill>
                  <a:srgbClr val="FFFFFF"/>
                </a:solidFill>
              </a:rPr>
              <a:t> </a:t>
            </a:r>
            <a:r>
              <a:rPr lang="nn-NO" sz="2400" dirty="0" err="1">
                <a:solidFill>
                  <a:srgbClr val="FFFFFF"/>
                </a:solidFill>
              </a:rPr>
              <a:t>these</a:t>
            </a:r>
            <a:r>
              <a:rPr lang="nn-NO" sz="2400" dirty="0">
                <a:solidFill>
                  <a:srgbClr val="FFFFFF"/>
                </a:solidFill>
              </a:rPr>
              <a:t>, </a:t>
            </a:r>
            <a:r>
              <a:rPr lang="nn-NO" sz="2400" dirty="0" err="1">
                <a:solidFill>
                  <a:srgbClr val="FFFFFF"/>
                </a:solidFill>
              </a:rPr>
              <a:t>you</a:t>
            </a:r>
            <a:r>
              <a:rPr lang="nn-NO" sz="2400" dirty="0">
                <a:solidFill>
                  <a:srgbClr val="FFFFFF"/>
                </a:solidFill>
              </a:rPr>
              <a:t> </a:t>
            </a:r>
            <a:r>
              <a:rPr lang="nn-NO" sz="2400" dirty="0" err="1">
                <a:solidFill>
                  <a:srgbClr val="FFFFFF"/>
                </a:solidFill>
              </a:rPr>
              <a:t>might</a:t>
            </a:r>
            <a:r>
              <a:rPr lang="nn-NO" sz="2400" dirty="0">
                <a:solidFill>
                  <a:srgbClr val="FFFFFF"/>
                </a:solidFill>
              </a:rPr>
              <a:t> be </a:t>
            </a:r>
            <a:r>
              <a:rPr lang="nn-NO" sz="2400" dirty="0" err="1">
                <a:solidFill>
                  <a:srgbClr val="FFFFFF"/>
                </a:solidFill>
              </a:rPr>
              <a:t>able</a:t>
            </a:r>
            <a:r>
              <a:rPr lang="nn-NO" sz="2400" dirty="0">
                <a:solidFill>
                  <a:srgbClr val="FFFFFF"/>
                </a:solidFill>
              </a:rPr>
              <a:t> to </a:t>
            </a:r>
            <a:r>
              <a:rPr lang="nn-NO" sz="2400" dirty="0" err="1">
                <a:solidFill>
                  <a:srgbClr val="FFFFFF"/>
                </a:solidFill>
              </a:rPr>
              <a:t>get</a:t>
            </a:r>
            <a:r>
              <a:rPr lang="nn-NO" sz="2400" dirty="0">
                <a:solidFill>
                  <a:srgbClr val="FFFFFF"/>
                </a:solidFill>
              </a:rPr>
              <a:t> </a:t>
            </a:r>
            <a:r>
              <a:rPr lang="nn-NO" sz="2400" dirty="0" err="1">
                <a:solidFill>
                  <a:srgbClr val="FFFFFF"/>
                </a:solidFill>
              </a:rPr>
              <a:t>the</a:t>
            </a:r>
            <a:r>
              <a:rPr lang="nn-NO" sz="2400" dirty="0">
                <a:solidFill>
                  <a:srgbClr val="FFFFFF"/>
                </a:solidFill>
              </a:rPr>
              <a:t> </a:t>
            </a:r>
            <a:r>
              <a:rPr lang="nn-NO" sz="2400" dirty="0" err="1">
                <a:solidFill>
                  <a:srgbClr val="FFFFFF"/>
                </a:solidFill>
              </a:rPr>
              <a:t>information</a:t>
            </a:r>
            <a:r>
              <a:rPr lang="nn-NO" sz="2400" dirty="0">
                <a:solidFill>
                  <a:srgbClr val="FFFFFF"/>
                </a:solidFill>
              </a:rPr>
              <a:t> </a:t>
            </a:r>
            <a:r>
              <a:rPr lang="nn-NO" sz="2400" dirty="0" err="1">
                <a:solidFill>
                  <a:srgbClr val="FFFFFF"/>
                </a:solidFill>
              </a:rPr>
              <a:t>you</a:t>
            </a:r>
            <a:r>
              <a:rPr lang="nn-NO" sz="2400" dirty="0">
                <a:solidFill>
                  <a:srgbClr val="FFFFFF"/>
                </a:solidFill>
              </a:rPr>
              <a:t> </a:t>
            </a:r>
            <a:r>
              <a:rPr lang="nn-NO" sz="2400" dirty="0" err="1">
                <a:solidFill>
                  <a:srgbClr val="FFFFFF"/>
                </a:solidFill>
              </a:rPr>
              <a:t>need</a:t>
            </a:r>
            <a:r>
              <a:rPr lang="nn-NO" sz="2400" dirty="0">
                <a:solidFill>
                  <a:srgbClr val="FFFFFF"/>
                </a:solidFill>
              </a:rPr>
              <a:t> </a:t>
            </a:r>
            <a:r>
              <a:rPr lang="nn-NO" sz="2400" dirty="0" err="1">
                <a:solidFill>
                  <a:srgbClr val="FFFFFF"/>
                </a:solidFill>
              </a:rPr>
              <a:t>simply</a:t>
            </a:r>
            <a:r>
              <a:rPr lang="nn-NO" sz="2400" dirty="0">
                <a:solidFill>
                  <a:srgbClr val="FFFFFF"/>
                </a:solidFill>
              </a:rPr>
              <a:t> by </a:t>
            </a:r>
            <a:r>
              <a:rPr lang="nn-NO" sz="2400" dirty="0" err="1">
                <a:solidFill>
                  <a:srgbClr val="FFFFFF"/>
                </a:solidFill>
              </a:rPr>
              <a:t>strengthening</a:t>
            </a:r>
            <a:r>
              <a:rPr lang="nn-NO" sz="2400" dirty="0">
                <a:solidFill>
                  <a:srgbClr val="FFFFFF"/>
                </a:solidFill>
              </a:rPr>
              <a:t> </a:t>
            </a:r>
            <a:r>
              <a:rPr lang="nn-NO" sz="2400" dirty="0" err="1">
                <a:solidFill>
                  <a:srgbClr val="FFFFFF"/>
                </a:solidFill>
              </a:rPr>
              <a:t>your</a:t>
            </a:r>
            <a:r>
              <a:rPr lang="nn-NO" sz="2400" dirty="0">
                <a:solidFill>
                  <a:srgbClr val="FFFFFF"/>
                </a:solidFill>
              </a:rPr>
              <a:t> HMIS.</a:t>
            </a:r>
          </a:p>
          <a:p>
            <a:pPr marL="285750" indent="-285750">
              <a:spcAft>
                <a:spcPts val="600"/>
              </a:spcAft>
              <a:buFont typeface="Arial" panose="020B0604020202020204" pitchFamily="34" charset="0"/>
              <a:buChar char="•"/>
            </a:pPr>
            <a:endParaRPr lang="nn-NO" sz="2400" b="0" dirty="0">
              <a:solidFill>
                <a:srgbClr val="FFFFFF"/>
              </a:solidFill>
            </a:endParaRPr>
          </a:p>
        </p:txBody>
      </p:sp>
      <p:sp>
        <p:nvSpPr>
          <p:cNvPr id="6" name="Rounded Rectangle 5">
            <a:extLst>
              <a:ext uri="{FF2B5EF4-FFF2-40B4-BE49-F238E27FC236}">
                <a16:creationId xmlns:a16="http://schemas.microsoft.com/office/drawing/2014/main" id="{A578CE17-F92A-7E46-85CF-976930EC1737}"/>
              </a:ext>
            </a:extLst>
          </p:cNvPr>
          <p:cNvSpPr/>
          <p:nvPr/>
        </p:nvSpPr>
        <p:spPr>
          <a:xfrm>
            <a:off x="8154000" y="180000"/>
            <a:ext cx="3746528" cy="1288800"/>
          </a:xfrm>
          <a:prstGeom prst="roundRect">
            <a:avLst>
              <a:gd name="adj" fmla="val 942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dirty="0">
                <a:solidFill>
                  <a:schemeClr val="bg1"/>
                </a:solidFill>
                <a:effectLst/>
                <a:ea typeface="Calibri" panose="020F0502020204030204" pitchFamily="34" charset="0"/>
                <a:cs typeface="Times New Roman" panose="02020603050405020304" pitchFamily="18" charset="0"/>
              </a:rPr>
              <a:t>HMIS</a:t>
            </a:r>
            <a:endParaRPr lang="en-GB" sz="1200" dirty="0">
              <a:solidFill>
                <a:schemeClr val="bg1"/>
              </a:solidFill>
              <a:effectLst/>
              <a:ea typeface="Calibri" panose="020F0502020204030204" pitchFamily="34" charset="0"/>
              <a:cs typeface="Times New Roman" panose="02020603050405020304" pitchFamily="18" charset="0"/>
            </a:endParaRPr>
          </a:p>
          <a:p>
            <a:pPr algn="ctr"/>
            <a:r>
              <a:rPr lang="en-GB" sz="1800" dirty="0">
                <a:solidFill>
                  <a:schemeClr val="bg1"/>
                </a:solidFill>
                <a:effectLst/>
                <a:ea typeface="Calibri" panose="020F0502020204030204" pitchFamily="34" charset="0"/>
                <a:cs typeface="Times New Roman" panose="02020603050405020304" pitchFamily="18" charset="0"/>
              </a:rPr>
              <a:t>Hea</a:t>
            </a:r>
            <a:r>
              <a:rPr lang="en-GB" sz="1800" dirty="0">
                <a:effectLst/>
                <a:ea typeface="Calibri" panose="020F0502020204030204" pitchFamily="34" charset="0"/>
                <a:cs typeface="Times New Roman" panose="02020603050405020304" pitchFamily="18" charset="0"/>
              </a:rPr>
              <a:t>lth Management </a:t>
            </a:r>
            <a:br>
              <a:rPr lang="en-GB" sz="1800" dirty="0">
                <a:effectLst/>
                <a:ea typeface="Calibri" panose="020F0502020204030204" pitchFamily="34" charset="0"/>
                <a:cs typeface="Times New Roman" panose="02020603050405020304" pitchFamily="18" charset="0"/>
              </a:rPr>
            </a:br>
            <a:r>
              <a:rPr lang="en-GB" sz="1800" dirty="0">
                <a:effectLst/>
                <a:ea typeface="Calibri" panose="020F0502020204030204" pitchFamily="34" charset="0"/>
                <a:cs typeface="Times New Roman" panose="02020603050405020304" pitchFamily="18" charset="0"/>
              </a:rPr>
              <a:t>Information System</a:t>
            </a:r>
            <a:endParaRPr lang="en-GB" sz="1200" dirty="0">
              <a:effectLst/>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6A7E1276-0121-A248-8E4D-411BCFF26B31}"/>
              </a:ext>
            </a:extLst>
          </p:cNvPr>
          <p:cNvSpPr txBox="1">
            <a:spLocks/>
          </p:cNvSpPr>
          <p:nvPr/>
        </p:nvSpPr>
        <p:spPr>
          <a:xfrm>
            <a:off x="9432089" y="2045342"/>
            <a:ext cx="1707677" cy="3210469"/>
          </a:xfrm>
          <a:prstGeom prst="rect">
            <a:avLst/>
          </a:prstGeom>
        </p:spPr>
        <p:txBody>
          <a:bodyPr vert="horz" lIns="0" tIns="90000" rIns="0" bIns="0" rtlCol="0" anchor="t" anchorCtr="0">
            <a:noAutofit/>
          </a:bodyPr>
          <a:lstStyle>
            <a:lvl1pPr algn="l" defTabSz="914400" rtl="0" eaLnBrk="1" latinLnBrk="0" hangingPunct="1">
              <a:lnSpc>
                <a:spcPct val="95000"/>
              </a:lnSpc>
              <a:spcBef>
                <a:spcPct val="0"/>
              </a:spcBef>
              <a:buNone/>
              <a:defRPr sz="2417" b="1" kern="1200">
                <a:solidFill>
                  <a:schemeClr val="bg2"/>
                </a:solidFill>
                <a:latin typeface="+mj-lt"/>
                <a:ea typeface="+mj-ea"/>
                <a:cs typeface="+mj-cs"/>
              </a:defRPr>
            </a:lvl1pPr>
          </a:lstStyle>
          <a:p>
            <a:r>
              <a:rPr lang="fr-FR" sz="24000" dirty="0">
                <a:solidFill>
                  <a:srgbClr val="FFFFFF"/>
                </a:solidFill>
              </a:rPr>
              <a:t>?</a:t>
            </a:r>
            <a:endParaRPr lang="en-GB" sz="24000" dirty="0"/>
          </a:p>
        </p:txBody>
      </p:sp>
    </p:spTree>
    <p:extLst>
      <p:ext uri="{BB962C8B-B14F-4D97-AF65-F5344CB8AC3E}">
        <p14:creationId xmlns:p14="http://schemas.microsoft.com/office/powerpoint/2010/main" val="274948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8200" y="25128"/>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dirty="0"/>
              <a:t>The HIS Landscape</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4A770375-B8DD-7848-A1AB-EF410F37552E}"/>
              </a:ext>
            </a:extLst>
          </p:cNvPr>
          <p:cNvSpPr/>
          <p:nvPr/>
        </p:nvSpPr>
        <p:spPr>
          <a:xfrm>
            <a:off x="4657693" y="3648801"/>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Trackers</a:t>
            </a:r>
            <a:endParaRPr lang="en-GB" sz="1200" b="1" dirty="0">
              <a:solidFill>
                <a:schemeClr val="bg1"/>
              </a:solidFill>
              <a:effectLst/>
              <a:ea typeface="Calibri" panose="020F0502020204030204" pitchFamily="34" charset="0"/>
              <a:cs typeface="Times New Roman" panose="02020603050405020304" pitchFamily="18" charset="0"/>
            </a:endParaRPr>
          </a:p>
        </p:txBody>
      </p:sp>
      <p:sp>
        <p:nvSpPr>
          <p:cNvPr id="16" name="Up-down Arrow 15">
            <a:extLst>
              <a:ext uri="{FF2B5EF4-FFF2-40B4-BE49-F238E27FC236}">
                <a16:creationId xmlns:a16="http://schemas.microsoft.com/office/drawing/2014/main" id="{DCB89036-FDA1-914F-AC14-66F6E9093FA4}"/>
              </a:ext>
            </a:extLst>
          </p:cNvPr>
          <p:cNvSpPr/>
          <p:nvPr/>
        </p:nvSpPr>
        <p:spPr>
          <a:xfrm>
            <a:off x="3579983" y="4306844"/>
            <a:ext cx="434009" cy="1762027"/>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a:extLst>
              <a:ext uri="{FF2B5EF4-FFF2-40B4-BE49-F238E27FC236}">
                <a16:creationId xmlns:a16="http://schemas.microsoft.com/office/drawing/2014/main" id="{FF3436F3-9401-9343-BCCA-7626589EEAB0}"/>
              </a:ext>
            </a:extLst>
          </p:cNvPr>
          <p:cNvSpPr/>
          <p:nvPr/>
        </p:nvSpPr>
        <p:spPr>
          <a:xfrm>
            <a:off x="3579982" y="2095093"/>
            <a:ext cx="434009" cy="2201811"/>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18FF02B-0406-4644-BE76-0B21BBE3B2A8}"/>
              </a:ext>
            </a:extLst>
          </p:cNvPr>
          <p:cNvSpPr txBox="1"/>
          <p:nvPr/>
        </p:nvSpPr>
        <p:spPr>
          <a:xfrm>
            <a:off x="4661213" y="1606202"/>
            <a:ext cx="2721760" cy="369332"/>
          </a:xfrm>
          <a:prstGeom prst="rect">
            <a:avLst/>
          </a:prstGeom>
          <a:noFill/>
          <a:ln>
            <a:noFill/>
          </a:ln>
        </p:spPr>
        <p:txBody>
          <a:bodyPr wrap="square" rtlCol="0">
            <a:spAutoFit/>
          </a:bodyPr>
          <a:lstStyle/>
          <a:p>
            <a:pPr algn="ctr"/>
            <a:r>
              <a:rPr lang="en-US" dirty="0"/>
              <a:t>Health Services</a:t>
            </a:r>
          </a:p>
        </p:txBody>
      </p:sp>
      <p:sp>
        <p:nvSpPr>
          <p:cNvPr id="21" name="Up-down Arrow 20">
            <a:extLst>
              <a:ext uri="{FF2B5EF4-FFF2-40B4-BE49-F238E27FC236}">
                <a16:creationId xmlns:a16="http://schemas.microsoft.com/office/drawing/2014/main" id="{01A750EF-1BA9-C44D-832A-ED5137675A55}"/>
              </a:ext>
            </a:extLst>
          </p:cNvPr>
          <p:cNvSpPr/>
          <p:nvPr/>
        </p:nvSpPr>
        <p:spPr>
          <a:xfrm>
            <a:off x="8077869" y="2101551"/>
            <a:ext cx="434009" cy="3973777"/>
          </a:xfrm>
          <a:prstGeom prst="upDownArrow">
            <a:avLst/>
          </a:prstGeom>
          <a:gradFill flip="none" rotWithShape="1">
            <a:gsLst>
              <a:gs pos="70000">
                <a:srgbClr val="803860"/>
              </a:gs>
              <a:gs pos="0">
                <a:srgbClr val="FF0000"/>
              </a:gs>
              <a:gs pos="100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123FAFA-1047-6C4A-9675-4328F1ED2A6B}"/>
              </a:ext>
            </a:extLst>
          </p:cNvPr>
          <p:cNvSpPr txBox="1"/>
          <p:nvPr/>
        </p:nvSpPr>
        <p:spPr>
          <a:xfrm>
            <a:off x="7582065" y="1363318"/>
            <a:ext cx="1338890" cy="646331"/>
          </a:xfrm>
          <a:prstGeom prst="rect">
            <a:avLst/>
          </a:prstGeom>
          <a:noFill/>
        </p:spPr>
        <p:txBody>
          <a:bodyPr wrap="square" rtlCol="0">
            <a:spAutoFit/>
          </a:bodyPr>
          <a:lstStyle/>
          <a:p>
            <a:pPr algn="ctr"/>
            <a:r>
              <a:rPr lang="en-US" dirty="0">
                <a:solidFill>
                  <a:srgbClr val="0070C0"/>
                </a:solidFill>
              </a:rPr>
              <a:t>Strategic systems</a:t>
            </a:r>
          </a:p>
        </p:txBody>
      </p:sp>
      <p:sp>
        <p:nvSpPr>
          <p:cNvPr id="23" name="TextBox 22">
            <a:extLst>
              <a:ext uri="{FF2B5EF4-FFF2-40B4-BE49-F238E27FC236}">
                <a16:creationId xmlns:a16="http://schemas.microsoft.com/office/drawing/2014/main" id="{967C0923-5452-404A-B447-EA7FBC319063}"/>
              </a:ext>
            </a:extLst>
          </p:cNvPr>
          <p:cNvSpPr txBox="1"/>
          <p:nvPr/>
        </p:nvSpPr>
        <p:spPr>
          <a:xfrm>
            <a:off x="7622523" y="6075328"/>
            <a:ext cx="1338890" cy="646331"/>
          </a:xfrm>
          <a:prstGeom prst="rect">
            <a:avLst/>
          </a:prstGeom>
          <a:noFill/>
        </p:spPr>
        <p:txBody>
          <a:bodyPr wrap="square" rtlCol="0">
            <a:spAutoFit/>
          </a:bodyPr>
          <a:lstStyle/>
          <a:p>
            <a:pPr algn="ctr"/>
            <a:r>
              <a:rPr lang="en-US" dirty="0">
                <a:solidFill>
                  <a:schemeClr val="accent2">
                    <a:lumMod val="75000"/>
                  </a:schemeClr>
                </a:solidFill>
              </a:rPr>
              <a:t>Frontline systems</a:t>
            </a:r>
          </a:p>
        </p:txBody>
      </p:sp>
      <p:sp>
        <p:nvSpPr>
          <p:cNvPr id="24" name="TextBox 23">
            <a:extLst>
              <a:ext uri="{FF2B5EF4-FFF2-40B4-BE49-F238E27FC236}">
                <a16:creationId xmlns:a16="http://schemas.microsoft.com/office/drawing/2014/main" id="{02D92819-DC19-CD46-BF56-398E2F9C34A0}"/>
              </a:ext>
            </a:extLst>
          </p:cNvPr>
          <p:cNvSpPr txBox="1"/>
          <p:nvPr/>
        </p:nvSpPr>
        <p:spPr>
          <a:xfrm>
            <a:off x="2833137" y="1460507"/>
            <a:ext cx="1802711" cy="646331"/>
          </a:xfrm>
          <a:prstGeom prst="rect">
            <a:avLst/>
          </a:prstGeom>
          <a:noFill/>
        </p:spPr>
        <p:txBody>
          <a:bodyPr wrap="square" rtlCol="0">
            <a:spAutoFit/>
          </a:bodyPr>
          <a:lstStyle/>
          <a:p>
            <a:pPr algn="ctr"/>
            <a:r>
              <a:rPr lang="en-US" dirty="0">
                <a:solidFill>
                  <a:srgbClr val="00B050"/>
                </a:solidFill>
              </a:rPr>
              <a:t>Aggregate / </a:t>
            </a:r>
            <a:r>
              <a:rPr lang="en-US" dirty="0" err="1">
                <a:solidFill>
                  <a:srgbClr val="00B050"/>
                </a:solidFill>
              </a:rPr>
              <a:t>anonymised</a:t>
            </a:r>
            <a:r>
              <a:rPr lang="en-US" dirty="0">
                <a:solidFill>
                  <a:srgbClr val="00B050"/>
                </a:solidFill>
              </a:rPr>
              <a:t> data</a:t>
            </a:r>
          </a:p>
        </p:txBody>
      </p:sp>
      <p:sp>
        <p:nvSpPr>
          <p:cNvPr id="25" name="TextBox 24">
            <a:extLst>
              <a:ext uri="{FF2B5EF4-FFF2-40B4-BE49-F238E27FC236}">
                <a16:creationId xmlns:a16="http://schemas.microsoft.com/office/drawing/2014/main" id="{6E6E4904-C11D-1D47-A701-9799CE5D2F77}"/>
              </a:ext>
            </a:extLst>
          </p:cNvPr>
          <p:cNvSpPr txBox="1"/>
          <p:nvPr/>
        </p:nvSpPr>
        <p:spPr>
          <a:xfrm>
            <a:off x="2851425" y="6075328"/>
            <a:ext cx="1802711" cy="646331"/>
          </a:xfrm>
          <a:prstGeom prst="rect">
            <a:avLst/>
          </a:prstGeom>
          <a:noFill/>
        </p:spPr>
        <p:txBody>
          <a:bodyPr wrap="square" rtlCol="0">
            <a:spAutoFit/>
          </a:bodyPr>
          <a:lstStyle/>
          <a:p>
            <a:pPr algn="ctr"/>
            <a:r>
              <a:rPr lang="en-US" dirty="0">
                <a:solidFill>
                  <a:srgbClr val="FF0000"/>
                </a:solidFill>
              </a:rPr>
              <a:t>Individual / personal data</a:t>
            </a:r>
          </a:p>
        </p:txBody>
      </p:sp>
      <p:sp>
        <p:nvSpPr>
          <p:cNvPr id="9" name="Rounded Rectangle 8">
            <a:extLst>
              <a:ext uri="{FF2B5EF4-FFF2-40B4-BE49-F238E27FC236}">
                <a16:creationId xmlns:a16="http://schemas.microsoft.com/office/drawing/2014/main" id="{994329DE-157F-3E45-AFFC-B42C9D18AF02}"/>
              </a:ext>
            </a:extLst>
          </p:cNvPr>
          <p:cNvSpPr/>
          <p:nvPr/>
        </p:nvSpPr>
        <p:spPr>
          <a:xfrm>
            <a:off x="4657691" y="2095095"/>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HMIS</a:t>
            </a:r>
            <a:endParaRPr lang="en-GB" sz="1200" b="1" dirty="0">
              <a:solidFill>
                <a:schemeClr val="bg1"/>
              </a:solidFill>
              <a:effectLst/>
              <a:ea typeface="Calibri" panose="020F0502020204030204" pitchFamily="34" charset="0"/>
              <a:cs typeface="Times New Roman" panose="02020603050405020304" pitchFamily="18" charset="0"/>
            </a:endParaRPr>
          </a:p>
          <a:p>
            <a:pPr algn="ctr"/>
            <a:r>
              <a:rPr lang="en-GB" sz="1800" dirty="0">
                <a:solidFill>
                  <a:schemeClr val="bg1"/>
                </a:solidFill>
                <a:effectLst/>
                <a:ea typeface="Calibri" panose="020F0502020204030204" pitchFamily="34" charset="0"/>
                <a:cs typeface="Times New Roman" panose="02020603050405020304" pitchFamily="18" charset="0"/>
              </a:rPr>
              <a:t>Hea</a:t>
            </a:r>
            <a:r>
              <a:rPr lang="en-GB" sz="1800" dirty="0">
                <a:effectLst/>
                <a:ea typeface="Calibri" panose="020F0502020204030204" pitchFamily="34" charset="0"/>
                <a:cs typeface="Times New Roman" panose="02020603050405020304" pitchFamily="18" charset="0"/>
              </a:rPr>
              <a:t>lth Management Information System</a:t>
            </a:r>
            <a:endParaRPr lang="en-GB" sz="1200" dirty="0">
              <a:effectLst/>
              <a:ea typeface="Calibri" panose="020F0502020204030204" pitchFamily="34"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6EF245AF-9829-954B-A786-8F726C470E90}"/>
              </a:ext>
            </a:extLst>
          </p:cNvPr>
          <p:cNvSpPr/>
          <p:nvPr/>
        </p:nvSpPr>
        <p:spPr>
          <a:xfrm>
            <a:off x="4657692" y="4798050"/>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a typeface="Calibri" panose="020F0502020204030204" pitchFamily="34" charset="0"/>
                <a:cs typeface="Times New Roman" panose="02020603050405020304" pitchFamily="18" charset="0"/>
              </a:rPr>
              <a:t>EMR</a:t>
            </a:r>
            <a:br>
              <a:rPr lang="en-GB" sz="36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Electronic Medical Record</a:t>
            </a:r>
          </a:p>
        </p:txBody>
      </p:sp>
    </p:spTree>
    <p:extLst>
      <p:ext uri="{BB962C8B-B14F-4D97-AF65-F5344CB8AC3E}">
        <p14:creationId xmlns:p14="http://schemas.microsoft.com/office/powerpoint/2010/main" val="12973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3"/>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a:xfrm>
            <a:off x="457201" y="441811"/>
            <a:ext cx="6621744" cy="1027113"/>
          </a:xfrm>
        </p:spPr>
        <p:txBody>
          <a:bodyPr>
            <a:normAutofit/>
          </a:bodyPr>
          <a:lstStyle/>
          <a:p>
            <a:r>
              <a:rPr lang="en-US" dirty="0"/>
              <a:t>What is an EMR?</a:t>
            </a:r>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5875264"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406399" y="1613647"/>
            <a:ext cx="5689601" cy="4865031"/>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An </a:t>
            </a:r>
            <a:r>
              <a:rPr lang="en-GB" sz="1800" b="1" dirty="0">
                <a:latin typeface="Verdana" panose="020B0604030504040204" pitchFamily="34" charset="0"/>
                <a:ea typeface="Verdana" panose="020B0604030504040204" pitchFamily="34" charset="0"/>
                <a:cs typeface="Verdana" panose="020B0604030504040204" pitchFamily="34" charset="0"/>
              </a:rPr>
              <a:t>Electronic Medical Record </a:t>
            </a:r>
            <a:r>
              <a:rPr lang="en-GB" sz="1800" dirty="0">
                <a:latin typeface="Verdana" panose="020B0604030504040204" pitchFamily="34" charset="0"/>
                <a:ea typeface="Verdana" panose="020B0604030504040204" pitchFamily="34" charset="0"/>
                <a:cs typeface="Verdana" panose="020B0604030504040204" pitchFamily="34" charset="0"/>
              </a:rPr>
              <a:t>(</a:t>
            </a:r>
            <a:r>
              <a:rPr lang="en-GB" sz="1800" b="1" dirty="0">
                <a:latin typeface="Verdana" panose="020B0604030504040204" pitchFamily="34" charset="0"/>
                <a:ea typeface="Verdana" panose="020B0604030504040204" pitchFamily="34" charset="0"/>
                <a:cs typeface="Verdana" panose="020B0604030504040204" pitchFamily="34" charset="0"/>
              </a:rPr>
              <a:t>EMR</a:t>
            </a:r>
            <a:r>
              <a:rPr lang="en-GB" sz="1800" dirty="0">
                <a:latin typeface="Verdana" panose="020B0604030504040204" pitchFamily="34" charset="0"/>
                <a:ea typeface="Verdana" panose="020B0604030504040204" pitchFamily="34" charset="0"/>
                <a:cs typeface="Verdana" panose="020B0604030504040204" pitchFamily="34" charset="0"/>
              </a:rPr>
              <a:t>) is a digital version of the patient folder which providers traditionally used to store paper files.</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It is a frontline tool, used at the point of patient care, and is comprehensive, capturing all aspects of patient care including diagnostics, consultations, treatments and medications.</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Importantly, it is ‘longitudinal’ – it tracks a patient over time, linking all visits into a single electronic record. It should ideally cover all services, but in reality can be program-specific (</a:t>
            </a:r>
            <a:r>
              <a:rPr lang="en-GB" sz="1800" dirty="0" err="1">
                <a:latin typeface="Verdana" panose="020B0604030504040204" pitchFamily="34" charset="0"/>
                <a:ea typeface="Verdana" panose="020B0604030504040204" pitchFamily="34" charset="0"/>
                <a:cs typeface="Verdana" panose="020B0604030504040204" pitchFamily="34" charset="0"/>
              </a:rPr>
              <a:t>eg</a:t>
            </a:r>
            <a:r>
              <a:rPr lang="en-GB" sz="1800" dirty="0">
                <a:latin typeface="Verdana" panose="020B0604030504040204" pitchFamily="34" charset="0"/>
                <a:ea typeface="Verdana" panose="020B0604030504040204" pitchFamily="34" charset="0"/>
                <a:cs typeface="Verdana" panose="020B0604030504040204" pitchFamily="34" charset="0"/>
              </a:rPr>
              <a:t> only HIV care).</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An EMR is usually specific to a facility or organisation; if it is shared more widely, it may be called an </a:t>
            </a:r>
            <a:r>
              <a:rPr lang="en-GB" sz="1800" b="1" dirty="0">
                <a:latin typeface="Verdana" panose="020B0604030504040204" pitchFamily="34" charset="0"/>
                <a:ea typeface="Verdana" panose="020B0604030504040204" pitchFamily="34" charset="0"/>
                <a:cs typeface="Verdana" panose="020B0604030504040204" pitchFamily="34" charset="0"/>
              </a:rPr>
              <a:t>Electronic Health Record</a:t>
            </a:r>
            <a:r>
              <a:rPr lang="en-GB" sz="1800" dirty="0">
                <a:latin typeface="Verdana" panose="020B0604030504040204" pitchFamily="34" charset="0"/>
                <a:ea typeface="Verdana" panose="020B0604030504040204" pitchFamily="34" charset="0"/>
                <a:cs typeface="Verdana" panose="020B0604030504040204" pitchFamily="34" charset="0"/>
              </a:rPr>
              <a:t> (</a:t>
            </a:r>
            <a:r>
              <a:rPr lang="en-GB" sz="1800" b="1" dirty="0">
                <a:latin typeface="Verdana" panose="020B0604030504040204" pitchFamily="34" charset="0"/>
                <a:ea typeface="Verdana" panose="020B0604030504040204" pitchFamily="34" charset="0"/>
                <a:cs typeface="Verdana" panose="020B0604030504040204" pitchFamily="34" charset="0"/>
              </a:rPr>
              <a:t>EHR</a:t>
            </a:r>
            <a:r>
              <a:rPr lang="en-GB" sz="1800" dirty="0">
                <a:latin typeface="Verdana" panose="020B0604030504040204" pitchFamily="34" charset="0"/>
                <a:ea typeface="Verdana" panose="020B0604030504040204" pitchFamily="34" charset="0"/>
                <a:cs typeface="Verdana" panose="020B0604030504040204" pitchFamily="34" charset="0"/>
              </a:rPr>
              <a:t>).</a:t>
            </a:r>
          </a:p>
          <a:p>
            <a:pPr lvl="2">
              <a:buClr>
                <a:srgbClr val="1FA29C"/>
              </a:buClr>
              <a:defRPr/>
            </a:pPr>
            <a:endParaRPr lang="en-GB" sz="1800" dirty="0">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24</a:t>
            </a:fld>
            <a:endParaRPr lang="en-GB" dirty="0"/>
          </a:p>
        </p:txBody>
      </p:sp>
      <p:sp>
        <p:nvSpPr>
          <p:cNvPr id="13" name="Rounded Rectangle 12">
            <a:extLst>
              <a:ext uri="{FF2B5EF4-FFF2-40B4-BE49-F238E27FC236}">
                <a16:creationId xmlns:a16="http://schemas.microsoft.com/office/drawing/2014/main" id="{57DF7AE5-FFE6-1146-90EA-5FD7AF830584}"/>
              </a:ext>
            </a:extLst>
          </p:cNvPr>
          <p:cNvSpPr/>
          <p:nvPr/>
        </p:nvSpPr>
        <p:spPr>
          <a:xfrm>
            <a:off x="8154000" y="180000"/>
            <a:ext cx="3747600" cy="12927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dirty="0">
                <a:solidFill>
                  <a:schemeClr val="bg1"/>
                </a:solidFill>
                <a:ea typeface="Calibri" panose="020F0502020204030204" pitchFamily="34" charset="0"/>
                <a:cs typeface="Times New Roman" panose="02020603050405020304" pitchFamily="18" charset="0"/>
              </a:rPr>
              <a:t>EMR</a:t>
            </a:r>
            <a:br>
              <a:rPr lang="en-GB" sz="3600" dirty="0">
                <a:solidFill>
                  <a:schemeClr val="bg1"/>
                </a:solidFill>
                <a:effectLst/>
                <a:ea typeface="Calibri" panose="020F0502020204030204" pitchFamily="34" charset="0"/>
                <a:cs typeface="Times New Roman" panose="02020603050405020304" pitchFamily="18" charset="0"/>
              </a:rPr>
            </a:br>
            <a:r>
              <a:rPr lang="en-GB" dirty="0">
                <a:solidFill>
                  <a:schemeClr val="bg1"/>
                </a:solidFill>
                <a:effectLst/>
                <a:ea typeface="Calibri" panose="020F0502020204030204" pitchFamily="34" charset="0"/>
                <a:cs typeface="Times New Roman" panose="02020603050405020304" pitchFamily="18" charset="0"/>
              </a:rPr>
              <a:t>Electronic Medical Record</a:t>
            </a:r>
          </a:p>
        </p:txBody>
      </p:sp>
      <p:pic>
        <p:nvPicPr>
          <p:cNvPr id="17" name="Graphic 16">
            <a:extLst>
              <a:ext uri="{FF2B5EF4-FFF2-40B4-BE49-F238E27FC236}">
                <a16:creationId xmlns:a16="http://schemas.microsoft.com/office/drawing/2014/main" id="{497E901A-9A19-4241-BBE6-995F64A80E4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293" y="2059978"/>
            <a:ext cx="5338307" cy="3955483"/>
          </a:xfrm>
          <a:prstGeom prst="rect">
            <a:avLst/>
          </a:prstGeom>
        </p:spPr>
      </p:pic>
      <p:sp>
        <p:nvSpPr>
          <p:cNvPr id="18" name="TextBox 17">
            <a:extLst>
              <a:ext uri="{FF2B5EF4-FFF2-40B4-BE49-F238E27FC236}">
                <a16:creationId xmlns:a16="http://schemas.microsoft.com/office/drawing/2014/main" id="{898CC075-D88F-EF4B-9A92-FD4874BA6390}"/>
              </a:ext>
            </a:extLst>
          </p:cNvPr>
          <p:cNvSpPr txBox="1"/>
          <p:nvPr/>
        </p:nvSpPr>
        <p:spPr>
          <a:xfrm>
            <a:off x="6726264" y="2302889"/>
            <a:ext cx="4691809" cy="3589028"/>
          </a:xfrm>
          <a:prstGeom prst="rect">
            <a:avLst/>
          </a:prstGeom>
          <a:noFill/>
        </p:spPr>
        <p:txBody>
          <a:bodyPr wrap="square" lIns="0" tIns="0" rIns="0" bIns="0" rtlCol="0">
            <a:noAutofit/>
          </a:bodyPr>
          <a:lstStyle/>
          <a:p>
            <a:pPr>
              <a:spcAft>
                <a:spcPts val="1134"/>
              </a:spcAft>
            </a:pPr>
            <a:endParaRPr lang="fr-FR" b="1" dirty="0">
              <a:solidFill>
                <a:srgbClr val="FFFFFF"/>
              </a:solidFill>
              <a:latin typeface="Verdana"/>
            </a:endParaRPr>
          </a:p>
          <a:p>
            <a:pPr marL="285750" indent="-285750">
              <a:spcAft>
                <a:spcPts val="600"/>
              </a:spcAft>
              <a:buFont typeface="Arial" panose="020B0604020202020204" pitchFamily="34" charset="0"/>
              <a:buChar char="•"/>
            </a:pPr>
            <a:endParaRPr lang="nn-NO" dirty="0">
              <a:solidFill>
                <a:srgbClr val="FFFFFF"/>
              </a:solidFill>
              <a:latin typeface="Verdana"/>
            </a:endParaRPr>
          </a:p>
        </p:txBody>
      </p:sp>
      <p:pic>
        <p:nvPicPr>
          <p:cNvPr id="3" name="Graphic 2" descr="Open folder with solid fill">
            <a:extLst>
              <a:ext uri="{FF2B5EF4-FFF2-40B4-BE49-F238E27FC236}">
                <a16:creationId xmlns:a16="http://schemas.microsoft.com/office/drawing/2014/main" id="{A93EBAF3-9345-5C44-9AE5-722B6B9AFC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4564" y="3334033"/>
            <a:ext cx="2743200" cy="2743200"/>
          </a:xfrm>
          <a:prstGeom prst="rect">
            <a:avLst/>
          </a:prstGeom>
        </p:spPr>
      </p:pic>
      <p:pic>
        <p:nvPicPr>
          <p:cNvPr id="11" name="Graphic 10" descr="Man with solid fill">
            <a:extLst>
              <a:ext uri="{FF2B5EF4-FFF2-40B4-BE49-F238E27FC236}">
                <a16:creationId xmlns:a16="http://schemas.microsoft.com/office/drawing/2014/main" id="{F506F556-B0DD-1642-A08F-94A8F05B6C5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890000" y="4582089"/>
            <a:ext cx="749300" cy="749300"/>
          </a:xfrm>
          <a:prstGeom prst="rect">
            <a:avLst/>
          </a:prstGeom>
        </p:spPr>
      </p:pic>
      <p:pic>
        <p:nvPicPr>
          <p:cNvPr id="14" name="Graphic 13" descr="Stethoscope with solid fill">
            <a:extLst>
              <a:ext uri="{FF2B5EF4-FFF2-40B4-BE49-F238E27FC236}">
                <a16:creationId xmlns:a16="http://schemas.microsoft.com/office/drawing/2014/main" id="{38A8DD9D-2623-204D-AAA7-8770FCC738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0164" y="2616200"/>
            <a:ext cx="914400" cy="914400"/>
          </a:xfrm>
          <a:prstGeom prst="rect">
            <a:avLst/>
          </a:prstGeom>
        </p:spPr>
      </p:pic>
      <p:pic>
        <p:nvPicPr>
          <p:cNvPr id="16" name="Graphic 15" descr="Needle with solid fill">
            <a:extLst>
              <a:ext uri="{FF2B5EF4-FFF2-40B4-BE49-F238E27FC236}">
                <a16:creationId xmlns:a16="http://schemas.microsoft.com/office/drawing/2014/main" id="{A3C029AF-81B6-1944-96B0-2BE78B8D22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23228" y="2613248"/>
            <a:ext cx="914400" cy="914400"/>
          </a:xfrm>
          <a:prstGeom prst="rect">
            <a:avLst/>
          </a:prstGeom>
        </p:spPr>
      </p:pic>
      <p:pic>
        <p:nvPicPr>
          <p:cNvPr id="20" name="Graphic 19" descr="Medicine with solid fill">
            <a:extLst>
              <a:ext uri="{FF2B5EF4-FFF2-40B4-BE49-F238E27FC236}">
                <a16:creationId xmlns:a16="http://schemas.microsoft.com/office/drawing/2014/main" id="{ADF5C9ED-F21B-4348-A938-322499114DA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53391" y="2616200"/>
            <a:ext cx="914400" cy="914400"/>
          </a:xfrm>
          <a:prstGeom prst="rect">
            <a:avLst/>
          </a:prstGeom>
        </p:spPr>
      </p:pic>
      <p:pic>
        <p:nvPicPr>
          <p:cNvPr id="22" name="Graphic 21" descr="Inpatient with solid fill">
            <a:extLst>
              <a:ext uri="{FF2B5EF4-FFF2-40B4-BE49-F238E27FC236}">
                <a16:creationId xmlns:a16="http://schemas.microsoft.com/office/drawing/2014/main" id="{C4CF0475-1EFF-5C40-8845-716C0C0BD38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33535" y="2613248"/>
            <a:ext cx="914400" cy="914400"/>
          </a:xfrm>
          <a:prstGeom prst="rect">
            <a:avLst/>
          </a:prstGeom>
        </p:spPr>
      </p:pic>
    </p:spTree>
    <p:extLst>
      <p:ext uri="{BB962C8B-B14F-4D97-AF65-F5344CB8AC3E}">
        <p14:creationId xmlns:p14="http://schemas.microsoft.com/office/powerpoint/2010/main" val="244391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0" name="Group 169">
            <a:extLst>
              <a:ext uri="{FF2B5EF4-FFF2-40B4-BE49-F238E27FC236}">
                <a16:creationId xmlns:a16="http://schemas.microsoft.com/office/drawing/2014/main" id="{691A3186-4D7E-D04A-9142-D59C1F8F1743}"/>
              </a:ext>
            </a:extLst>
          </p:cNvPr>
          <p:cNvGrpSpPr/>
          <p:nvPr/>
        </p:nvGrpSpPr>
        <p:grpSpPr>
          <a:xfrm>
            <a:off x="-361916" y="1926389"/>
            <a:ext cx="6565900" cy="5664200"/>
            <a:chOff x="-361916" y="1926389"/>
            <a:chExt cx="6565900" cy="5664200"/>
          </a:xfrm>
        </p:grpSpPr>
        <p:pic>
          <p:nvPicPr>
            <p:cNvPr id="171" name="Picture 170" descr="Icon&#10;&#10;Description automatically generated">
              <a:extLst>
                <a:ext uri="{FF2B5EF4-FFF2-40B4-BE49-F238E27FC236}">
                  <a16:creationId xmlns:a16="http://schemas.microsoft.com/office/drawing/2014/main" id="{D41DD5BA-C908-4443-8FBB-D47268A3D02A}"/>
                </a:ext>
              </a:extLst>
            </p:cNvPr>
            <p:cNvPicPr>
              <a:picLocks noChangeAspect="1"/>
            </p:cNvPicPr>
            <p:nvPr/>
          </p:nvPicPr>
          <p:blipFill>
            <a:blip r:embed="rId3"/>
            <a:stretch>
              <a:fillRect/>
            </a:stretch>
          </p:blipFill>
          <p:spPr>
            <a:xfrm>
              <a:off x="-361916" y="1926389"/>
              <a:ext cx="6565900" cy="5664200"/>
            </a:xfrm>
            <a:prstGeom prst="rect">
              <a:avLst/>
            </a:prstGeom>
          </p:spPr>
        </p:pic>
        <p:sp>
          <p:nvSpPr>
            <p:cNvPr id="172" name="TextBox 171">
              <a:extLst>
                <a:ext uri="{FF2B5EF4-FFF2-40B4-BE49-F238E27FC236}">
                  <a16:creationId xmlns:a16="http://schemas.microsoft.com/office/drawing/2014/main" id="{AA21E5C8-AD1A-CE49-8516-FCE779C01419}"/>
                </a:ext>
              </a:extLst>
            </p:cNvPr>
            <p:cNvSpPr txBox="1"/>
            <p:nvPr/>
          </p:nvSpPr>
          <p:spPr>
            <a:xfrm>
              <a:off x="217926" y="3443878"/>
              <a:ext cx="2074924" cy="457200"/>
            </a:xfrm>
            <a:prstGeom prst="rect">
              <a:avLst/>
            </a:prstGeom>
            <a:noFill/>
          </p:spPr>
          <p:txBody>
            <a:bodyPr wrap="square" lIns="0" tIns="0" rIns="0" bIns="0" rtlCol="0">
              <a:noAutofit/>
            </a:bodyPr>
            <a:lstStyle/>
            <a:p>
              <a:pPr algn="l"/>
              <a:r>
                <a:rPr lang="en-US" sz="24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Health Facility</a:t>
              </a:r>
            </a:p>
          </p:txBody>
        </p:sp>
      </p:grpSp>
      <p:grpSp>
        <p:nvGrpSpPr>
          <p:cNvPr id="173" name="Group 172">
            <a:extLst>
              <a:ext uri="{FF2B5EF4-FFF2-40B4-BE49-F238E27FC236}">
                <a16:creationId xmlns:a16="http://schemas.microsoft.com/office/drawing/2014/main" id="{999E18E2-F817-3347-88F4-035F55ABC632}"/>
              </a:ext>
            </a:extLst>
          </p:cNvPr>
          <p:cNvGrpSpPr/>
          <p:nvPr/>
        </p:nvGrpSpPr>
        <p:grpSpPr>
          <a:xfrm>
            <a:off x="6100051" y="1954902"/>
            <a:ext cx="4118841" cy="2739528"/>
            <a:chOff x="6100051" y="1954902"/>
            <a:chExt cx="4118841" cy="2739528"/>
          </a:xfrm>
        </p:grpSpPr>
        <p:pic>
          <p:nvPicPr>
            <p:cNvPr id="174" name="Graphic 173" descr="Modern architecture with solid fill">
              <a:extLst>
                <a:ext uri="{FF2B5EF4-FFF2-40B4-BE49-F238E27FC236}">
                  <a16:creationId xmlns:a16="http://schemas.microsoft.com/office/drawing/2014/main" id="{A2DDBA9A-6B3C-F24E-A095-B84BD46712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0051" y="1954902"/>
              <a:ext cx="2739528" cy="2739528"/>
            </a:xfrm>
            <a:prstGeom prst="rect">
              <a:avLst/>
            </a:prstGeom>
          </p:spPr>
        </p:pic>
        <p:sp>
          <p:nvSpPr>
            <p:cNvPr id="175" name="TextBox 174">
              <a:extLst>
                <a:ext uri="{FF2B5EF4-FFF2-40B4-BE49-F238E27FC236}">
                  <a16:creationId xmlns:a16="http://schemas.microsoft.com/office/drawing/2014/main" id="{353AFFEB-67FC-2842-8393-E282954AE4DF}"/>
                </a:ext>
              </a:extLst>
            </p:cNvPr>
            <p:cNvSpPr txBox="1"/>
            <p:nvPr/>
          </p:nvSpPr>
          <p:spPr>
            <a:xfrm>
              <a:off x="7981370" y="2104490"/>
              <a:ext cx="2237522" cy="988425"/>
            </a:xfrm>
            <a:prstGeom prst="rect">
              <a:avLst/>
            </a:prstGeom>
            <a:noFill/>
          </p:spPr>
          <p:txBody>
            <a:bodyPr wrap="square" lIns="0" tIns="0" rIns="0" bIns="0" rtlCol="0">
              <a:noAutofit/>
            </a:bodyPr>
            <a:lstStyle/>
            <a:p>
              <a:pPr algn="l"/>
              <a:r>
                <a:rPr lang="en-US" sz="24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District Office</a:t>
              </a:r>
            </a:p>
          </p:txBody>
        </p:sp>
      </p:grpSp>
      <p:grpSp>
        <p:nvGrpSpPr>
          <p:cNvPr id="176" name="Group 175">
            <a:extLst>
              <a:ext uri="{FF2B5EF4-FFF2-40B4-BE49-F238E27FC236}">
                <a16:creationId xmlns:a16="http://schemas.microsoft.com/office/drawing/2014/main" id="{7855971F-8478-0A40-A3A6-74B6C1FE73CD}"/>
              </a:ext>
            </a:extLst>
          </p:cNvPr>
          <p:cNvGrpSpPr/>
          <p:nvPr/>
        </p:nvGrpSpPr>
        <p:grpSpPr>
          <a:xfrm>
            <a:off x="4300347" y="-27997"/>
            <a:ext cx="3876242" cy="2739528"/>
            <a:chOff x="4300347" y="-27997"/>
            <a:chExt cx="3876242" cy="2739528"/>
          </a:xfrm>
        </p:grpSpPr>
        <p:pic>
          <p:nvPicPr>
            <p:cNvPr id="177" name="Graphic 176" descr="Modern architecture with solid fill">
              <a:extLst>
                <a:ext uri="{FF2B5EF4-FFF2-40B4-BE49-F238E27FC236}">
                  <a16:creationId xmlns:a16="http://schemas.microsoft.com/office/drawing/2014/main" id="{BC081767-50D3-6F45-8ACE-16818F1CFD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0347" y="-27997"/>
              <a:ext cx="2739528" cy="2739528"/>
            </a:xfrm>
            <a:prstGeom prst="rect">
              <a:avLst/>
            </a:prstGeom>
          </p:spPr>
        </p:pic>
        <p:sp>
          <p:nvSpPr>
            <p:cNvPr id="178" name="TextBox 177">
              <a:extLst>
                <a:ext uri="{FF2B5EF4-FFF2-40B4-BE49-F238E27FC236}">
                  <a16:creationId xmlns:a16="http://schemas.microsoft.com/office/drawing/2014/main" id="{730A8996-6C38-964F-A69C-606E3946D8AC}"/>
                </a:ext>
              </a:extLst>
            </p:cNvPr>
            <p:cNvSpPr txBox="1"/>
            <p:nvPr/>
          </p:nvSpPr>
          <p:spPr>
            <a:xfrm>
              <a:off x="6376884" y="67083"/>
              <a:ext cx="1799705" cy="908391"/>
            </a:xfrm>
            <a:prstGeom prst="rect">
              <a:avLst/>
            </a:prstGeom>
            <a:noFill/>
          </p:spPr>
          <p:txBody>
            <a:bodyPr wrap="square" lIns="0" tIns="0" rIns="0" bIns="0" rtlCol="0">
              <a:noAutofit/>
            </a:bodyPr>
            <a:lstStyle/>
            <a:p>
              <a:pPr algn="l"/>
              <a:r>
                <a:rPr lang="en-US" sz="24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National Office</a:t>
              </a:r>
            </a:p>
          </p:txBody>
        </p:sp>
      </p:grpSp>
      <p:grpSp>
        <p:nvGrpSpPr>
          <p:cNvPr id="179" name="Group 178">
            <a:extLst>
              <a:ext uri="{FF2B5EF4-FFF2-40B4-BE49-F238E27FC236}">
                <a16:creationId xmlns:a16="http://schemas.microsoft.com/office/drawing/2014/main" id="{96B73B72-4DFF-3C4E-A20D-21A027C7E846}"/>
              </a:ext>
            </a:extLst>
          </p:cNvPr>
          <p:cNvGrpSpPr/>
          <p:nvPr/>
        </p:nvGrpSpPr>
        <p:grpSpPr>
          <a:xfrm>
            <a:off x="8491066" y="4311703"/>
            <a:ext cx="3573729" cy="2517172"/>
            <a:chOff x="8491066" y="4311703"/>
            <a:chExt cx="3573729" cy="2517172"/>
          </a:xfrm>
        </p:grpSpPr>
        <p:pic>
          <p:nvPicPr>
            <p:cNvPr id="180" name="Graphic 179" descr="Cabin with solid fill">
              <a:extLst>
                <a:ext uri="{FF2B5EF4-FFF2-40B4-BE49-F238E27FC236}">
                  <a16:creationId xmlns:a16="http://schemas.microsoft.com/office/drawing/2014/main" id="{7AC492DA-6F7D-F14B-80D4-B6F2D90C30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50395" y="5182071"/>
              <a:ext cx="914400" cy="914400"/>
            </a:xfrm>
            <a:prstGeom prst="rect">
              <a:avLst/>
            </a:prstGeom>
          </p:spPr>
        </p:pic>
        <p:pic>
          <p:nvPicPr>
            <p:cNvPr id="181" name="Graphic 180" descr="Cabin with solid fill">
              <a:extLst>
                <a:ext uri="{FF2B5EF4-FFF2-40B4-BE49-F238E27FC236}">
                  <a16:creationId xmlns:a16="http://schemas.microsoft.com/office/drawing/2014/main" id="{35B3E42A-DDE3-A948-86BA-23A7F5E8F9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1000" y="5811267"/>
              <a:ext cx="914400" cy="914400"/>
            </a:xfrm>
            <a:prstGeom prst="rect">
              <a:avLst/>
            </a:prstGeom>
          </p:spPr>
        </p:pic>
        <p:pic>
          <p:nvPicPr>
            <p:cNvPr id="182" name="Graphic 181" descr="Cabin with solid fill">
              <a:extLst>
                <a:ext uri="{FF2B5EF4-FFF2-40B4-BE49-F238E27FC236}">
                  <a16:creationId xmlns:a16="http://schemas.microsoft.com/office/drawing/2014/main" id="{F1E15591-D575-D144-BC46-6D2D620D56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1723" y="5914475"/>
              <a:ext cx="914400" cy="914400"/>
            </a:xfrm>
            <a:prstGeom prst="rect">
              <a:avLst/>
            </a:prstGeom>
          </p:spPr>
        </p:pic>
        <p:pic>
          <p:nvPicPr>
            <p:cNvPr id="183" name="Graphic 182" descr="Cabin with solid fill">
              <a:extLst>
                <a:ext uri="{FF2B5EF4-FFF2-40B4-BE49-F238E27FC236}">
                  <a16:creationId xmlns:a16="http://schemas.microsoft.com/office/drawing/2014/main" id="{3511DE12-88C7-5947-B691-EBCC71C587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990" y="4311703"/>
              <a:ext cx="914400" cy="914400"/>
            </a:xfrm>
            <a:prstGeom prst="rect">
              <a:avLst/>
            </a:prstGeom>
          </p:spPr>
        </p:pic>
        <p:sp>
          <p:nvSpPr>
            <p:cNvPr id="184" name="TextBox 183">
              <a:extLst>
                <a:ext uri="{FF2B5EF4-FFF2-40B4-BE49-F238E27FC236}">
                  <a16:creationId xmlns:a16="http://schemas.microsoft.com/office/drawing/2014/main" id="{330ED8E7-CF98-954B-BB8A-4443AAB2720F}"/>
                </a:ext>
              </a:extLst>
            </p:cNvPr>
            <p:cNvSpPr txBox="1"/>
            <p:nvPr/>
          </p:nvSpPr>
          <p:spPr>
            <a:xfrm>
              <a:off x="8491066" y="4529889"/>
              <a:ext cx="2074924" cy="457200"/>
            </a:xfrm>
            <a:prstGeom prst="rect">
              <a:avLst/>
            </a:prstGeom>
            <a:noFill/>
          </p:spPr>
          <p:txBody>
            <a:bodyPr wrap="square" lIns="0" tIns="0" rIns="0" bIns="0" rtlCol="0">
              <a:noAutofit/>
            </a:bodyPr>
            <a:lstStyle/>
            <a:p>
              <a:pPr algn="l"/>
              <a:r>
                <a:rPr lang="en-US" sz="24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Community</a:t>
              </a:r>
            </a:p>
          </p:txBody>
        </p:sp>
      </p:grpSp>
      <p:grpSp>
        <p:nvGrpSpPr>
          <p:cNvPr id="185" name="Group 184">
            <a:extLst>
              <a:ext uri="{FF2B5EF4-FFF2-40B4-BE49-F238E27FC236}">
                <a16:creationId xmlns:a16="http://schemas.microsoft.com/office/drawing/2014/main" id="{53E767F6-728D-8741-94E6-DAEC4126A262}"/>
              </a:ext>
            </a:extLst>
          </p:cNvPr>
          <p:cNvGrpSpPr/>
          <p:nvPr/>
        </p:nvGrpSpPr>
        <p:grpSpPr>
          <a:xfrm>
            <a:off x="9951393" y="4898472"/>
            <a:ext cx="982062" cy="1604306"/>
            <a:chOff x="9951393" y="4898472"/>
            <a:chExt cx="982062" cy="1604306"/>
          </a:xfrm>
        </p:grpSpPr>
        <p:pic>
          <p:nvPicPr>
            <p:cNvPr id="186" name="Picture 185" descr="Logo&#10;&#10;Description automatically generated with medium confidence">
              <a:extLst>
                <a:ext uri="{FF2B5EF4-FFF2-40B4-BE49-F238E27FC236}">
                  <a16:creationId xmlns:a16="http://schemas.microsoft.com/office/drawing/2014/main" id="{61F726D9-BBA9-2944-AB51-708CB7F8CD68}"/>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9951393" y="4898472"/>
              <a:ext cx="982062" cy="982062"/>
            </a:xfrm>
            <a:prstGeom prst="rect">
              <a:avLst/>
            </a:prstGeom>
          </p:spPr>
        </p:pic>
        <p:pic>
          <p:nvPicPr>
            <p:cNvPr id="187" name="Graphic 186" descr="Clipboard Mixed with solid fill">
              <a:extLst>
                <a:ext uri="{FF2B5EF4-FFF2-40B4-BE49-F238E27FC236}">
                  <a16:creationId xmlns:a16="http://schemas.microsoft.com/office/drawing/2014/main" id="{2E8F853B-8B2D-C443-AC9E-A967FC79355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98044" y="5792333"/>
              <a:ext cx="710445" cy="710445"/>
            </a:xfrm>
            <a:prstGeom prst="rect">
              <a:avLst/>
            </a:prstGeom>
          </p:spPr>
        </p:pic>
      </p:grpSp>
      <p:grpSp>
        <p:nvGrpSpPr>
          <p:cNvPr id="188" name="Group 187">
            <a:extLst>
              <a:ext uri="{FF2B5EF4-FFF2-40B4-BE49-F238E27FC236}">
                <a16:creationId xmlns:a16="http://schemas.microsoft.com/office/drawing/2014/main" id="{05035C80-25F6-D148-93EB-7979691AFE5D}"/>
              </a:ext>
            </a:extLst>
          </p:cNvPr>
          <p:cNvGrpSpPr/>
          <p:nvPr/>
        </p:nvGrpSpPr>
        <p:grpSpPr>
          <a:xfrm>
            <a:off x="4643349" y="620329"/>
            <a:ext cx="2203249" cy="1551568"/>
            <a:chOff x="4643349" y="620329"/>
            <a:chExt cx="2203249" cy="1551568"/>
          </a:xfrm>
        </p:grpSpPr>
        <p:pic>
          <p:nvPicPr>
            <p:cNvPr id="189" name="Graphic 188" descr="Bar chart with solid fill">
              <a:extLst>
                <a:ext uri="{FF2B5EF4-FFF2-40B4-BE49-F238E27FC236}">
                  <a16:creationId xmlns:a16="http://schemas.microsoft.com/office/drawing/2014/main" id="{B44055F0-A20D-1D43-8831-7617BFB34C86}"/>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666440" y="1461452"/>
              <a:ext cx="710445" cy="710445"/>
            </a:xfrm>
            <a:prstGeom prst="rect">
              <a:avLst/>
            </a:prstGeom>
          </p:spPr>
        </p:pic>
        <p:pic>
          <p:nvPicPr>
            <p:cNvPr id="190" name="Graphic 189" descr="Hierarchy with solid fill">
              <a:extLst>
                <a:ext uri="{FF2B5EF4-FFF2-40B4-BE49-F238E27FC236}">
                  <a16:creationId xmlns:a16="http://schemas.microsoft.com/office/drawing/2014/main" id="{A2EAEA03-59D6-8B4E-BD83-CE7EAB5D674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796461" y="1461451"/>
              <a:ext cx="710445" cy="710445"/>
            </a:xfrm>
            <a:prstGeom prst="rect">
              <a:avLst/>
            </a:prstGeom>
          </p:spPr>
        </p:pic>
        <p:pic>
          <p:nvPicPr>
            <p:cNvPr id="191" name="Picture 190" descr="Logo&#10;&#10;Description automatically generated">
              <a:extLst>
                <a:ext uri="{FF2B5EF4-FFF2-40B4-BE49-F238E27FC236}">
                  <a16:creationId xmlns:a16="http://schemas.microsoft.com/office/drawing/2014/main" id="{3459439C-A902-134F-968E-A45657D576D8}"/>
                </a:ext>
              </a:extLst>
            </p:cNvPr>
            <p:cNvPicPr>
              <a:picLocks noChangeAspect="1"/>
            </p:cNvPicPr>
            <p:nvPr/>
          </p:nvPicPr>
          <p:blipFill>
            <a:blip r:embed="rId16" cstate="email">
              <a:extLst>
                <a:ext uri="{BEBA8EAE-BF5A-486C-A8C5-ECC9F3942E4B}">
                  <a14:imgProps xmlns:a14="http://schemas.microsoft.com/office/drawing/2010/main">
                    <a14:imgLayer r:embed="rId17">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4643349" y="640687"/>
              <a:ext cx="985484" cy="985484"/>
            </a:xfrm>
            <a:prstGeom prst="rect">
              <a:avLst/>
            </a:prstGeom>
          </p:spPr>
        </p:pic>
        <p:pic>
          <p:nvPicPr>
            <p:cNvPr id="192" name="Picture 191" descr="Icon&#10;&#10;Description automatically generated">
              <a:extLst>
                <a:ext uri="{FF2B5EF4-FFF2-40B4-BE49-F238E27FC236}">
                  <a16:creationId xmlns:a16="http://schemas.microsoft.com/office/drawing/2014/main" id="{E5DC0AB9-ABE4-0942-B50D-98C111D0D001}"/>
                </a:ext>
              </a:extLst>
            </p:cNvPr>
            <p:cNvPicPr>
              <a:picLocks noChangeAspect="1"/>
            </p:cNvPicPr>
            <p:nvPr/>
          </p:nvPicPr>
          <p:blipFill>
            <a:blip r:embed="rId18" cstate="email">
              <a:extLst>
                <a:ext uri="{BEBA8EAE-BF5A-486C-A8C5-ECC9F3942E4B}">
                  <a14:imgProps xmlns:a14="http://schemas.microsoft.com/office/drawing/2010/main">
                    <a14:imgLayer r:embed="rId1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5511757" y="620329"/>
              <a:ext cx="1334841" cy="976341"/>
            </a:xfrm>
            <a:prstGeom prst="rect">
              <a:avLst/>
            </a:prstGeom>
          </p:spPr>
        </p:pic>
      </p:grpSp>
      <p:grpSp>
        <p:nvGrpSpPr>
          <p:cNvPr id="193" name="Group 192">
            <a:extLst>
              <a:ext uri="{FF2B5EF4-FFF2-40B4-BE49-F238E27FC236}">
                <a16:creationId xmlns:a16="http://schemas.microsoft.com/office/drawing/2014/main" id="{743A5A34-1DAE-FB43-9047-2D34740E9BC1}"/>
              </a:ext>
            </a:extLst>
          </p:cNvPr>
          <p:cNvGrpSpPr/>
          <p:nvPr/>
        </p:nvGrpSpPr>
        <p:grpSpPr>
          <a:xfrm>
            <a:off x="6475230" y="2576098"/>
            <a:ext cx="1837677" cy="1578698"/>
            <a:chOff x="6475230" y="2576098"/>
            <a:chExt cx="1837677" cy="1578698"/>
          </a:xfrm>
        </p:grpSpPr>
        <p:pic>
          <p:nvPicPr>
            <p:cNvPr id="194" name="Graphic 193" descr="Bar chart with solid fill">
              <a:extLst>
                <a:ext uri="{FF2B5EF4-FFF2-40B4-BE49-F238E27FC236}">
                  <a16:creationId xmlns:a16="http://schemas.microsoft.com/office/drawing/2014/main" id="{BB24F724-7397-B84E-AF2D-8631AD5A0A75}"/>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466144" y="3444351"/>
              <a:ext cx="710445" cy="710445"/>
            </a:xfrm>
            <a:prstGeom prst="rect">
              <a:avLst/>
            </a:prstGeom>
          </p:spPr>
        </p:pic>
        <p:pic>
          <p:nvPicPr>
            <p:cNvPr id="195" name="Graphic 194" descr="Hierarchy with solid fill">
              <a:extLst>
                <a:ext uri="{FF2B5EF4-FFF2-40B4-BE49-F238E27FC236}">
                  <a16:creationId xmlns:a16="http://schemas.microsoft.com/office/drawing/2014/main" id="{C2E75906-A3F9-7441-A2A9-D8375F182CE7}"/>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596165" y="3444350"/>
              <a:ext cx="710445" cy="710445"/>
            </a:xfrm>
            <a:prstGeom prst="rect">
              <a:avLst/>
            </a:prstGeom>
          </p:spPr>
        </p:pic>
        <p:pic>
          <p:nvPicPr>
            <p:cNvPr id="196" name="Picture 195" descr="Icon&#10;&#10;Description automatically generated">
              <a:extLst>
                <a:ext uri="{FF2B5EF4-FFF2-40B4-BE49-F238E27FC236}">
                  <a16:creationId xmlns:a16="http://schemas.microsoft.com/office/drawing/2014/main" id="{F662F133-B50D-2A40-9E4B-DCDC649A5807}"/>
                </a:ext>
              </a:extLst>
            </p:cNvPr>
            <p:cNvPicPr>
              <a:picLocks noChangeAspect="1"/>
            </p:cNvPicPr>
            <p:nvPr/>
          </p:nvPicPr>
          <p:blipFill>
            <a:blip r:embed="rId20" cstate="email">
              <a:extLst>
                <a:ext uri="{BEBA8EAE-BF5A-486C-A8C5-ECC9F3942E4B}">
                  <a14:imgProps xmlns:a14="http://schemas.microsoft.com/office/drawing/2010/main">
                    <a14:imgLayer r:embed="rId21">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6475230" y="2576098"/>
              <a:ext cx="1039690" cy="1033634"/>
            </a:xfrm>
            <a:prstGeom prst="rect">
              <a:avLst/>
            </a:prstGeom>
          </p:spPr>
        </p:pic>
        <p:pic>
          <p:nvPicPr>
            <p:cNvPr id="197" name="Picture 196" descr="Icon&#10;&#10;Description automatically generated with medium confidence">
              <a:extLst>
                <a:ext uri="{FF2B5EF4-FFF2-40B4-BE49-F238E27FC236}">
                  <a16:creationId xmlns:a16="http://schemas.microsoft.com/office/drawing/2014/main" id="{E81F9DDC-F4FB-8343-9B22-E9BDE4C60A02}"/>
                </a:ext>
              </a:extLst>
            </p:cNvPr>
            <p:cNvPicPr>
              <a:picLocks noChangeAspect="1"/>
            </p:cNvPicPr>
            <p:nvPr/>
          </p:nvPicPr>
          <p:blipFill>
            <a:blip r:embed="rId22" cstate="email">
              <a:extLst>
                <a:ext uri="{BEBA8EAE-BF5A-486C-A8C5-ECC9F3942E4B}">
                  <a14:imgProps xmlns:a14="http://schemas.microsoft.com/office/drawing/2010/main">
                    <a14:imgLayer r:embed="rId23">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7333757" y="2603340"/>
              <a:ext cx="979150" cy="979150"/>
            </a:xfrm>
            <a:prstGeom prst="rect">
              <a:avLst/>
            </a:prstGeom>
          </p:spPr>
        </p:pic>
      </p:grpSp>
      <p:grpSp>
        <p:nvGrpSpPr>
          <p:cNvPr id="198" name="Group 197">
            <a:extLst>
              <a:ext uri="{FF2B5EF4-FFF2-40B4-BE49-F238E27FC236}">
                <a16:creationId xmlns:a16="http://schemas.microsoft.com/office/drawing/2014/main" id="{89164F7E-9D4B-8E49-8D28-DA0D9EAB1FF5}"/>
              </a:ext>
            </a:extLst>
          </p:cNvPr>
          <p:cNvGrpSpPr/>
          <p:nvPr/>
        </p:nvGrpSpPr>
        <p:grpSpPr>
          <a:xfrm>
            <a:off x="325581" y="3260904"/>
            <a:ext cx="5190761" cy="3007563"/>
            <a:chOff x="325581" y="3260904"/>
            <a:chExt cx="5190761" cy="3007563"/>
          </a:xfrm>
        </p:grpSpPr>
        <p:pic>
          <p:nvPicPr>
            <p:cNvPr id="199" name="Picture 198">
              <a:extLst>
                <a:ext uri="{FF2B5EF4-FFF2-40B4-BE49-F238E27FC236}">
                  <a16:creationId xmlns:a16="http://schemas.microsoft.com/office/drawing/2014/main" id="{8F3AE8A0-D973-F843-850C-0F38BD137C31}"/>
                </a:ext>
              </a:extLst>
            </p:cNvPr>
            <p:cNvPicPr>
              <a:picLocks noChangeAspect="1"/>
            </p:cNvPicPr>
            <p:nvPr/>
          </p:nvPicPr>
          <p:blipFill>
            <a:blip r:embed="rId24" cstate="email">
              <a:extLst>
                <a:ext uri="{BEBA8EAE-BF5A-486C-A8C5-ECC9F3942E4B}">
                  <a14:imgProps xmlns:a14="http://schemas.microsoft.com/office/drawing/2010/main">
                    <a14:imgLayer r:embed="rId25">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325581" y="4573497"/>
              <a:ext cx="985484" cy="985484"/>
            </a:xfrm>
            <a:prstGeom prst="rect">
              <a:avLst/>
            </a:prstGeom>
          </p:spPr>
        </p:pic>
        <p:pic>
          <p:nvPicPr>
            <p:cNvPr id="200" name="Picture 199" descr="Icon&#10;&#10;Description automatically generated">
              <a:extLst>
                <a:ext uri="{FF2B5EF4-FFF2-40B4-BE49-F238E27FC236}">
                  <a16:creationId xmlns:a16="http://schemas.microsoft.com/office/drawing/2014/main" id="{D0AEF851-4830-C144-AA6F-92E628A7FD9D}"/>
                </a:ext>
              </a:extLst>
            </p:cNvPr>
            <p:cNvPicPr>
              <a:picLocks noChangeAspect="1"/>
            </p:cNvPicPr>
            <p:nvPr/>
          </p:nvPicPr>
          <p:blipFill>
            <a:blip r:embed="rId26" cstate="email">
              <a:extLst>
                <a:ext uri="{BEBA8EAE-BF5A-486C-A8C5-ECC9F3942E4B}">
                  <a14:imgProps xmlns:a14="http://schemas.microsoft.com/office/drawing/2010/main">
                    <a14:imgLayer r:embed="rId27">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1576961" y="4582877"/>
              <a:ext cx="984200" cy="984200"/>
            </a:xfrm>
            <a:prstGeom prst="rect">
              <a:avLst/>
            </a:prstGeom>
          </p:spPr>
        </p:pic>
        <p:pic>
          <p:nvPicPr>
            <p:cNvPr id="201" name="Graphic 200" descr="Desk with solid fill">
              <a:extLst>
                <a:ext uri="{FF2B5EF4-FFF2-40B4-BE49-F238E27FC236}">
                  <a16:creationId xmlns:a16="http://schemas.microsoft.com/office/drawing/2014/main" id="{58C6EA0A-198A-7746-B13A-779E1EB3977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419112" y="4020648"/>
              <a:ext cx="914400" cy="914400"/>
            </a:xfrm>
            <a:prstGeom prst="rect">
              <a:avLst/>
            </a:prstGeom>
          </p:spPr>
        </p:pic>
        <p:pic>
          <p:nvPicPr>
            <p:cNvPr id="202" name="Graphic 201" descr="Microscope with solid fill">
              <a:extLst>
                <a:ext uri="{FF2B5EF4-FFF2-40B4-BE49-F238E27FC236}">
                  <a16:creationId xmlns:a16="http://schemas.microsoft.com/office/drawing/2014/main" id="{90B9E55F-CF0F-0845-B7B7-5E4A16F6F86C}"/>
                </a:ext>
              </a:extLst>
            </p:cNvPr>
            <p:cNvPicPr>
              <a:picLocks noChangeAspect="1"/>
            </p:cNvPicPr>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4720874" y="5510334"/>
              <a:ext cx="710445" cy="710445"/>
            </a:xfrm>
            <a:prstGeom prst="rect">
              <a:avLst/>
            </a:prstGeom>
          </p:spPr>
        </p:pic>
        <p:pic>
          <p:nvPicPr>
            <p:cNvPr id="203" name="Graphic 202" descr="Inpatient with solid fill">
              <a:extLst>
                <a:ext uri="{FF2B5EF4-FFF2-40B4-BE49-F238E27FC236}">
                  <a16:creationId xmlns:a16="http://schemas.microsoft.com/office/drawing/2014/main" id="{0F0E6605-0D96-6C44-8A63-771FD87EA5BB}"/>
                </a:ext>
              </a:extLst>
            </p:cNvPr>
            <p:cNvPicPr>
              <a:picLocks noChangeAspect="1"/>
            </p:cNvPicPr>
            <p:nvPr/>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451198" y="5558022"/>
              <a:ext cx="710445" cy="710445"/>
            </a:xfrm>
            <a:prstGeom prst="rect">
              <a:avLst/>
            </a:prstGeom>
          </p:spPr>
        </p:pic>
        <p:pic>
          <p:nvPicPr>
            <p:cNvPr id="204" name="Graphic 203" descr="Medicine with solid fill">
              <a:extLst>
                <a:ext uri="{FF2B5EF4-FFF2-40B4-BE49-F238E27FC236}">
                  <a16:creationId xmlns:a16="http://schemas.microsoft.com/office/drawing/2014/main" id="{EDE00F8B-3B33-7740-A93E-D7D7529D1E5F}"/>
                </a:ext>
              </a:extLst>
            </p:cNvPr>
            <p:cNvPicPr>
              <a:picLocks noChangeAspect="1"/>
            </p:cNvPicPr>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3526777" y="5558022"/>
              <a:ext cx="710445" cy="710445"/>
            </a:xfrm>
            <a:prstGeom prst="rect">
              <a:avLst/>
            </a:prstGeom>
          </p:spPr>
        </p:pic>
        <p:pic>
          <p:nvPicPr>
            <p:cNvPr id="205" name="Graphic 204" descr="Stethoscope with solid fill">
              <a:extLst>
                <a:ext uri="{FF2B5EF4-FFF2-40B4-BE49-F238E27FC236}">
                  <a16:creationId xmlns:a16="http://schemas.microsoft.com/office/drawing/2014/main" id="{E138022B-EC4A-954D-AFF6-DDB6A6B03C9B}"/>
                </a:ext>
              </a:extLst>
            </p:cNvPr>
            <p:cNvPicPr>
              <a:picLocks noChangeAspect="1"/>
            </p:cNvPicPr>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1648507" y="5510334"/>
              <a:ext cx="710445" cy="710445"/>
            </a:xfrm>
            <a:prstGeom prst="rect">
              <a:avLst/>
            </a:prstGeom>
          </p:spPr>
        </p:pic>
        <p:pic>
          <p:nvPicPr>
            <p:cNvPr id="206" name="Picture 205" descr="Logo&#10;&#10;Description automatically generated">
              <a:extLst>
                <a:ext uri="{FF2B5EF4-FFF2-40B4-BE49-F238E27FC236}">
                  <a16:creationId xmlns:a16="http://schemas.microsoft.com/office/drawing/2014/main" id="{6519407D-FF9C-C34A-8DEF-00436B599033}"/>
                </a:ext>
              </a:extLst>
            </p:cNvPr>
            <p:cNvPicPr>
              <a:picLocks noChangeAspect="1"/>
            </p:cNvPicPr>
            <p:nvPr/>
          </p:nvPicPr>
          <p:blipFill>
            <a:blip r:embed="rId38" cstate="email">
              <a:extLst>
                <a:ext uri="{BEBA8EAE-BF5A-486C-A8C5-ECC9F3942E4B}">
                  <a14:imgProps xmlns:a14="http://schemas.microsoft.com/office/drawing/2010/main">
                    <a14:imgLayer r:embed="rId3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3340603" y="4573497"/>
              <a:ext cx="982062" cy="982062"/>
            </a:xfrm>
            <a:prstGeom prst="rect">
              <a:avLst/>
            </a:prstGeom>
          </p:spPr>
        </p:pic>
        <p:pic>
          <p:nvPicPr>
            <p:cNvPr id="207" name="Picture 206" descr="Icon&#10;&#10;Description automatically generated">
              <a:extLst>
                <a:ext uri="{FF2B5EF4-FFF2-40B4-BE49-F238E27FC236}">
                  <a16:creationId xmlns:a16="http://schemas.microsoft.com/office/drawing/2014/main" id="{69015DD1-5AC2-7E45-9AFC-B7E9D8687A5F}"/>
                </a:ext>
              </a:extLst>
            </p:cNvPr>
            <p:cNvPicPr>
              <a:picLocks noChangeAspect="1"/>
            </p:cNvPicPr>
            <p:nvPr/>
          </p:nvPicPr>
          <p:blipFill>
            <a:blip r:embed="rId40" cstate="email">
              <a:extLst>
                <a:ext uri="{BEBA8EAE-BF5A-486C-A8C5-ECC9F3942E4B}">
                  <a14:imgProps xmlns:a14="http://schemas.microsoft.com/office/drawing/2010/main">
                    <a14:imgLayer r:embed="rId41">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4534280" y="4579218"/>
              <a:ext cx="982062" cy="976341"/>
            </a:xfrm>
            <a:prstGeom prst="rect">
              <a:avLst/>
            </a:prstGeom>
          </p:spPr>
        </p:pic>
        <p:pic>
          <p:nvPicPr>
            <p:cNvPr id="208" name="Picture 207" descr="Logo&#10;&#10;Description automatically generated with low confidence">
              <a:extLst>
                <a:ext uri="{FF2B5EF4-FFF2-40B4-BE49-F238E27FC236}">
                  <a16:creationId xmlns:a16="http://schemas.microsoft.com/office/drawing/2014/main" id="{DD9A176C-0275-9B48-AEE0-AC5C3B4E5264}"/>
                </a:ext>
              </a:extLst>
            </p:cNvPr>
            <p:cNvPicPr>
              <a:picLocks noChangeAspect="1"/>
            </p:cNvPicPr>
            <p:nvPr/>
          </p:nvPicPr>
          <p:blipFill>
            <a:blip r:embed="rId42" cstate="email">
              <a:extLst>
                <a:ext uri="{BEBA8EAE-BF5A-486C-A8C5-ECC9F3942E4B}">
                  <a14:imgProps xmlns:a14="http://schemas.microsoft.com/office/drawing/2010/main">
                    <a14:imgLayer r:embed="rId43">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2343645" y="3260904"/>
              <a:ext cx="2020561" cy="1222971"/>
            </a:xfrm>
            <a:prstGeom prst="rect">
              <a:avLst/>
            </a:prstGeom>
          </p:spPr>
        </p:pic>
      </p:gr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a:xfrm>
            <a:off x="457200" y="441811"/>
            <a:ext cx="10781818" cy="1027113"/>
          </a:xfrm>
        </p:spPr>
        <p:txBody>
          <a:bodyPr>
            <a:noAutofit/>
          </a:bodyPr>
          <a:lstStyle/>
          <a:p>
            <a:r>
              <a:rPr lang="en-US" sz="4400" dirty="0"/>
              <a:t>EMR Tools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472877" y="1159779"/>
            <a:ext cx="2948549"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pic>
        <p:nvPicPr>
          <p:cNvPr id="60" name="Graphic 59" descr="Tablet with solid fill">
            <a:extLst>
              <a:ext uri="{FF2B5EF4-FFF2-40B4-BE49-F238E27FC236}">
                <a16:creationId xmlns:a16="http://schemas.microsoft.com/office/drawing/2014/main" id="{4C1F668E-E944-9649-8197-913B51BD0A1C}"/>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67929" y="5324779"/>
            <a:ext cx="612000" cy="612000"/>
          </a:xfrm>
          <a:prstGeom prst="rect">
            <a:avLst/>
          </a:prstGeom>
        </p:spPr>
      </p:pic>
      <p:pic>
        <p:nvPicPr>
          <p:cNvPr id="62" name="Graphic 61" descr="Computer with solid fill">
            <a:extLst>
              <a:ext uri="{FF2B5EF4-FFF2-40B4-BE49-F238E27FC236}">
                <a16:creationId xmlns:a16="http://schemas.microsoft.com/office/drawing/2014/main" id="{FC4EC705-E181-E146-9AC7-5E0A5F98345A}"/>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3196528" y="3767736"/>
            <a:ext cx="907200" cy="907200"/>
          </a:xfrm>
          <a:prstGeom prst="rect">
            <a:avLst/>
          </a:prstGeom>
        </p:spPr>
      </p:pic>
      <p:sp>
        <p:nvSpPr>
          <p:cNvPr id="74" name="Content Placeholder 2">
            <a:extLst>
              <a:ext uri="{FF2B5EF4-FFF2-40B4-BE49-F238E27FC236}">
                <a16:creationId xmlns:a16="http://schemas.microsoft.com/office/drawing/2014/main" id="{B9CA6501-005B-BA4A-83B3-BCB4DD6FE71B}"/>
              </a:ext>
            </a:extLst>
          </p:cNvPr>
          <p:cNvSpPr txBox="1">
            <a:spLocks/>
          </p:cNvSpPr>
          <p:nvPr/>
        </p:nvSpPr>
        <p:spPr>
          <a:xfrm>
            <a:off x="406400" y="1392427"/>
            <a:ext cx="3830822" cy="1222937"/>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dirty="0">
                <a:latin typeface="Poppins" pitchFamily="2" charset="77"/>
                <a:cs typeface="Poppins" pitchFamily="2" charset="77"/>
              </a:rPr>
              <a:t>As a frontline system, an EMR is used by healthcare staff in their daily interactions with patients.</a:t>
            </a:r>
            <a:endParaRPr kumimoji="0" lang="en-GB" sz="1800" i="0" u="none" strike="noStrike" kern="1200" cap="none" spc="0" normalizeH="0" baseline="0" noProof="0" dirty="0">
              <a:ln>
                <a:noFill/>
              </a:ln>
              <a:effectLst/>
              <a:uLnTx/>
              <a:uFillTx/>
              <a:latin typeface="Verdana"/>
            </a:endParaRPr>
          </a:p>
        </p:txBody>
      </p:sp>
      <p:sp>
        <p:nvSpPr>
          <p:cNvPr id="76" name="Content Placeholder 2">
            <a:extLst>
              <a:ext uri="{FF2B5EF4-FFF2-40B4-BE49-F238E27FC236}">
                <a16:creationId xmlns:a16="http://schemas.microsoft.com/office/drawing/2014/main" id="{54B2FD69-D1B4-F64E-AC0B-D739397912C2}"/>
              </a:ext>
            </a:extLst>
          </p:cNvPr>
          <p:cNvSpPr txBox="1">
            <a:spLocks/>
          </p:cNvSpPr>
          <p:nvPr/>
        </p:nvSpPr>
        <p:spPr>
          <a:xfrm>
            <a:off x="406399" y="2342510"/>
            <a:ext cx="5424797" cy="1054363"/>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dirty="0">
                <a:latin typeface="Poppins" pitchFamily="2" charset="77"/>
                <a:cs typeface="Poppins" pitchFamily="2" charset="77"/>
              </a:rPr>
              <a:t>Depending on the system, pharmacy and laboratory staff may also be connected (or they may have their own separate systems).</a:t>
            </a:r>
            <a:endParaRPr kumimoji="0" lang="en-GB" sz="1800" i="0" u="none" strike="noStrike" kern="1200" cap="none" spc="0" normalizeH="0" baseline="0" noProof="0" dirty="0">
              <a:ln>
                <a:noFill/>
              </a:ln>
              <a:effectLst/>
              <a:uLnTx/>
              <a:uFillTx/>
              <a:latin typeface="Verdana"/>
            </a:endParaRPr>
          </a:p>
        </p:txBody>
      </p:sp>
      <p:sp>
        <p:nvSpPr>
          <p:cNvPr id="69" name="Rounded Rectangle 68">
            <a:extLst>
              <a:ext uri="{FF2B5EF4-FFF2-40B4-BE49-F238E27FC236}">
                <a16:creationId xmlns:a16="http://schemas.microsoft.com/office/drawing/2014/main" id="{B960F3C5-C2D6-BF47-BDB5-111050A7F442}"/>
              </a:ext>
            </a:extLst>
          </p:cNvPr>
          <p:cNvSpPr/>
          <p:nvPr/>
        </p:nvSpPr>
        <p:spPr>
          <a:xfrm>
            <a:off x="8154000" y="180000"/>
            <a:ext cx="3747600" cy="12927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dirty="0">
                <a:solidFill>
                  <a:schemeClr val="bg1"/>
                </a:solidFill>
                <a:ea typeface="Calibri" panose="020F0502020204030204" pitchFamily="34" charset="0"/>
                <a:cs typeface="Times New Roman" panose="02020603050405020304" pitchFamily="18" charset="0"/>
              </a:rPr>
              <a:t>EMR</a:t>
            </a:r>
            <a:br>
              <a:rPr lang="en-GB" sz="3600" dirty="0">
                <a:solidFill>
                  <a:schemeClr val="bg1"/>
                </a:solidFill>
                <a:effectLst/>
                <a:ea typeface="Calibri" panose="020F0502020204030204" pitchFamily="34" charset="0"/>
                <a:cs typeface="Times New Roman" panose="02020603050405020304" pitchFamily="18" charset="0"/>
              </a:rPr>
            </a:br>
            <a:r>
              <a:rPr lang="en-GB" dirty="0">
                <a:solidFill>
                  <a:schemeClr val="bg1"/>
                </a:solidFill>
                <a:effectLst/>
                <a:ea typeface="Calibri" panose="020F0502020204030204" pitchFamily="34" charset="0"/>
                <a:cs typeface="Times New Roman" panose="02020603050405020304" pitchFamily="18" charset="0"/>
              </a:rPr>
              <a:t>Electronic Medical Record</a:t>
            </a:r>
          </a:p>
        </p:txBody>
      </p:sp>
      <p:sp>
        <p:nvSpPr>
          <p:cNvPr id="75" name="Content Placeholder 2">
            <a:extLst>
              <a:ext uri="{FF2B5EF4-FFF2-40B4-BE49-F238E27FC236}">
                <a16:creationId xmlns:a16="http://schemas.microsoft.com/office/drawing/2014/main" id="{2D9F4129-B751-FF47-8D71-6901BE0D2A82}"/>
              </a:ext>
            </a:extLst>
          </p:cNvPr>
          <p:cNvSpPr txBox="1">
            <a:spLocks/>
          </p:cNvSpPr>
          <p:nvPr/>
        </p:nvSpPr>
        <p:spPr>
          <a:xfrm>
            <a:off x="5108870" y="444516"/>
            <a:ext cx="1544093" cy="1944869"/>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kumimoji="0" lang="en-GB" sz="12000" i="0" u="none" strike="noStrike" kern="1200" cap="none" spc="0" normalizeH="0" baseline="0" noProof="0" dirty="0">
                <a:ln>
                  <a:noFill/>
                </a:ln>
                <a:solidFill>
                  <a:srgbClr val="FF0000"/>
                </a:solidFill>
                <a:effectLst/>
                <a:uLnTx/>
                <a:uFillTx/>
                <a:latin typeface="Verdana"/>
              </a:rPr>
              <a:t>X</a:t>
            </a:r>
          </a:p>
        </p:txBody>
      </p:sp>
      <p:sp>
        <p:nvSpPr>
          <p:cNvPr id="77" name="Content Placeholder 2">
            <a:extLst>
              <a:ext uri="{FF2B5EF4-FFF2-40B4-BE49-F238E27FC236}">
                <a16:creationId xmlns:a16="http://schemas.microsoft.com/office/drawing/2014/main" id="{6D25008A-23BE-434F-8545-5C5FE65D3516}"/>
              </a:ext>
            </a:extLst>
          </p:cNvPr>
          <p:cNvSpPr txBox="1">
            <a:spLocks/>
          </p:cNvSpPr>
          <p:nvPr/>
        </p:nvSpPr>
        <p:spPr>
          <a:xfrm>
            <a:off x="6839709" y="2416546"/>
            <a:ext cx="1544093" cy="1944869"/>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kumimoji="0" lang="en-GB" sz="12000" i="0" u="none" strike="noStrike" kern="1200" cap="none" spc="0" normalizeH="0" baseline="0" noProof="0" dirty="0">
                <a:ln>
                  <a:noFill/>
                </a:ln>
                <a:solidFill>
                  <a:srgbClr val="FF0000"/>
                </a:solidFill>
                <a:effectLst/>
                <a:uLnTx/>
                <a:uFillTx/>
                <a:latin typeface="Verdana"/>
              </a:rPr>
              <a:t>X</a:t>
            </a:r>
          </a:p>
        </p:txBody>
      </p:sp>
      <p:sp>
        <p:nvSpPr>
          <p:cNvPr id="79" name="Content Placeholder 2">
            <a:extLst>
              <a:ext uri="{FF2B5EF4-FFF2-40B4-BE49-F238E27FC236}">
                <a16:creationId xmlns:a16="http://schemas.microsoft.com/office/drawing/2014/main" id="{D864AF9C-FC91-1946-9243-72F30062029B}"/>
              </a:ext>
            </a:extLst>
          </p:cNvPr>
          <p:cNvSpPr txBox="1">
            <a:spLocks/>
          </p:cNvSpPr>
          <p:nvPr/>
        </p:nvSpPr>
        <p:spPr>
          <a:xfrm>
            <a:off x="9423718" y="1636657"/>
            <a:ext cx="2419022" cy="1747660"/>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dirty="0">
                <a:latin typeface="Poppins" pitchFamily="2" charset="77"/>
                <a:cs typeface="Poppins" pitchFamily="2" charset="77"/>
              </a:rPr>
              <a:t>For confidentiality reasons, district and national staff will not usually have access to an EMR.</a:t>
            </a:r>
            <a:endParaRPr kumimoji="0" lang="en-GB" sz="1800" i="0" u="none" strike="noStrike" kern="1200" cap="none" spc="0" normalizeH="0" baseline="0" noProof="0" dirty="0">
              <a:ln>
                <a:noFill/>
              </a:ln>
              <a:effectLst/>
              <a:uLnTx/>
              <a:uFillTx/>
              <a:latin typeface="Verdana"/>
            </a:endParaRPr>
          </a:p>
        </p:txBody>
      </p:sp>
      <p:pic>
        <p:nvPicPr>
          <p:cNvPr id="80" name="Graphic 79" descr="Computer with solid fill">
            <a:extLst>
              <a:ext uri="{FF2B5EF4-FFF2-40B4-BE49-F238E27FC236}">
                <a16:creationId xmlns:a16="http://schemas.microsoft.com/office/drawing/2014/main" id="{E08D473D-AB26-C04B-9146-83C48D46AF06}"/>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2233275" y="5287631"/>
            <a:ext cx="720000" cy="720000"/>
          </a:xfrm>
          <a:prstGeom prst="rect">
            <a:avLst/>
          </a:prstGeom>
        </p:spPr>
      </p:pic>
      <p:pic>
        <p:nvPicPr>
          <p:cNvPr id="81" name="Graphic 80" descr="Computer with solid fill">
            <a:extLst>
              <a:ext uri="{FF2B5EF4-FFF2-40B4-BE49-F238E27FC236}">
                <a16:creationId xmlns:a16="http://schemas.microsoft.com/office/drawing/2014/main" id="{73FF5927-BCEF-0641-B3B6-A5AA57AF9942}"/>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5258875" y="5287631"/>
            <a:ext cx="720000" cy="720000"/>
          </a:xfrm>
          <a:prstGeom prst="rect">
            <a:avLst/>
          </a:prstGeom>
        </p:spPr>
      </p:pic>
      <p:pic>
        <p:nvPicPr>
          <p:cNvPr id="82" name="Graphic 81" descr="Tablet with solid fill">
            <a:extLst>
              <a:ext uri="{FF2B5EF4-FFF2-40B4-BE49-F238E27FC236}">
                <a16:creationId xmlns:a16="http://schemas.microsoft.com/office/drawing/2014/main" id="{D21B6902-4ED1-E342-83EC-2E9D0499D47C}"/>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3993936" y="5314832"/>
            <a:ext cx="612000" cy="612000"/>
          </a:xfrm>
          <a:prstGeom prst="rect">
            <a:avLst/>
          </a:prstGeom>
        </p:spPr>
      </p:pic>
      <p:sp>
        <p:nvSpPr>
          <p:cNvPr id="83" name="Content Placeholder 2">
            <a:extLst>
              <a:ext uri="{FF2B5EF4-FFF2-40B4-BE49-F238E27FC236}">
                <a16:creationId xmlns:a16="http://schemas.microsoft.com/office/drawing/2014/main" id="{D8BAA851-AC45-244B-99C0-027E232CD139}"/>
              </a:ext>
            </a:extLst>
          </p:cNvPr>
          <p:cNvSpPr txBox="1">
            <a:spLocks/>
          </p:cNvSpPr>
          <p:nvPr/>
        </p:nvSpPr>
        <p:spPr>
          <a:xfrm>
            <a:off x="6593659" y="4966916"/>
            <a:ext cx="2687112" cy="1747660"/>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dirty="0">
                <a:latin typeface="Poppins" pitchFamily="2" charset="77"/>
                <a:cs typeface="Poppins" pitchFamily="2" charset="77"/>
              </a:rPr>
              <a:t>Community workers only rarely have mobile access to an EMR (they are more likely to use Trackers).</a:t>
            </a:r>
            <a:endParaRPr kumimoji="0" lang="en-GB" sz="1800" i="0" u="none" strike="noStrike" kern="1200" cap="none" spc="0" normalizeH="0" baseline="0" noProof="0" dirty="0">
              <a:ln>
                <a:noFill/>
              </a:ln>
              <a:effectLst/>
              <a:uLnTx/>
              <a:uFillTx/>
              <a:latin typeface="Verdana"/>
            </a:endParaRPr>
          </a:p>
        </p:txBody>
      </p:sp>
      <p:pic>
        <p:nvPicPr>
          <p:cNvPr id="86" name="Graphic 85" descr="Phone Vibration with solid fill">
            <a:extLst>
              <a:ext uri="{FF2B5EF4-FFF2-40B4-BE49-F238E27FC236}">
                <a16:creationId xmlns:a16="http://schemas.microsoft.com/office/drawing/2014/main" id="{ED52B11E-0FBD-A144-98DC-89061D7D21B6}"/>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9341505" y="5253556"/>
            <a:ext cx="612000" cy="612000"/>
          </a:xfrm>
          <a:prstGeom prst="rect">
            <a:avLst/>
          </a:prstGeom>
        </p:spPr>
      </p:pic>
    </p:spTree>
    <p:extLst>
      <p:ext uri="{BB962C8B-B14F-4D97-AF65-F5344CB8AC3E}">
        <p14:creationId xmlns:p14="http://schemas.microsoft.com/office/powerpoint/2010/main" val="269826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1000"/>
                                        <p:tgtEl>
                                          <p:spTgt spid="74"/>
                                        </p:tgtEl>
                                      </p:cBhvr>
                                    </p:animEffect>
                                  </p:childTnLst>
                                </p:cTn>
                              </p:par>
                              <p:par>
                                <p:cTn id="8" presetID="9"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dissolve">
                                      <p:cBhvr>
                                        <p:cTn id="10" dur="500"/>
                                        <p:tgtEl>
                                          <p:spTgt spid="62"/>
                                        </p:tgtEl>
                                      </p:cBhvr>
                                    </p:animEffect>
                                  </p:childTnLst>
                                </p:cTn>
                              </p:par>
                              <p:par>
                                <p:cTn id="11" presetID="9"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dissolve">
                                      <p:cBhvr>
                                        <p:cTn id="13" dur="500"/>
                                        <p:tgtEl>
                                          <p:spTgt spid="60"/>
                                        </p:tgtEl>
                                      </p:cBhvr>
                                    </p:animEffect>
                                  </p:childTnLst>
                                </p:cTn>
                              </p:par>
                              <p:par>
                                <p:cTn id="14" presetID="9" presetClass="entr" presetSubtype="0"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dissolve">
                                      <p:cBhvr>
                                        <p:cTn id="16" dur="500"/>
                                        <p:tgtEl>
                                          <p:spTgt spid="8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dissolve">
                                      <p:cBhvr>
                                        <p:cTn id="21" dur="500"/>
                                        <p:tgtEl>
                                          <p:spTgt spid="76"/>
                                        </p:tgtEl>
                                      </p:cBhvr>
                                    </p:animEffect>
                                  </p:childTnLst>
                                </p:cTn>
                              </p:par>
                              <p:par>
                                <p:cTn id="22" presetID="9" presetClass="entr" presetSubtype="0" fill="hold" nodeType="with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dissolve">
                                      <p:cBhvr>
                                        <p:cTn id="24" dur="500"/>
                                        <p:tgtEl>
                                          <p:spTgt spid="82"/>
                                        </p:tgtEl>
                                      </p:cBhvr>
                                    </p:animEffect>
                                  </p:childTnLst>
                                </p:cTn>
                              </p:par>
                              <p:par>
                                <p:cTn id="25" presetID="9"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dissolve">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dissolve">
                                      <p:cBhvr>
                                        <p:cTn id="32" dur="500"/>
                                        <p:tgtEl>
                                          <p:spTgt spid="83"/>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dissolve">
                                      <p:cBhvr>
                                        <p:cTn id="36" dur="500"/>
                                        <p:tgtEl>
                                          <p:spTgt spid="8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dissolve">
                                      <p:cBhvr>
                                        <p:cTn id="41" dur="500"/>
                                        <p:tgtEl>
                                          <p:spTgt spid="7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dissolve">
                                      <p:cBhvr>
                                        <p:cTn id="44" dur="500"/>
                                        <p:tgtEl>
                                          <p:spTgt spid="7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dissolve">
                                      <p:cBhvr>
                                        <p:cTn id="4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6" grpId="0"/>
      <p:bldP spid="75" grpId="0"/>
      <p:bldP spid="77" grpId="0"/>
      <p:bldP spid="79" grpId="0"/>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3822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814F7AF1-5335-E542-BE82-E4121E746EF8}"/>
              </a:ext>
            </a:extLst>
          </p:cNvPr>
          <p:cNvGrpSpPr/>
          <p:nvPr/>
        </p:nvGrpSpPr>
        <p:grpSpPr>
          <a:xfrm>
            <a:off x="7529014" y="4993908"/>
            <a:ext cx="2087124" cy="1692719"/>
            <a:chOff x="7529014" y="4993908"/>
            <a:chExt cx="2087124" cy="1692719"/>
          </a:xfrm>
        </p:grpSpPr>
        <p:pic>
          <p:nvPicPr>
            <p:cNvPr id="61" name="Graphic 60" descr="Cabin with solid fill">
              <a:extLst>
                <a:ext uri="{FF2B5EF4-FFF2-40B4-BE49-F238E27FC236}">
                  <a16:creationId xmlns:a16="http://schemas.microsoft.com/office/drawing/2014/main" id="{7151490C-721A-BD4A-9C29-32AAF476946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233" y="5579203"/>
              <a:ext cx="614905" cy="614905"/>
            </a:xfrm>
            <a:prstGeom prst="rect">
              <a:avLst/>
            </a:prstGeom>
          </p:spPr>
        </p:pic>
        <p:pic>
          <p:nvPicPr>
            <p:cNvPr id="65" name="Graphic 64" descr="Cabin with solid fill">
              <a:extLst>
                <a:ext uri="{FF2B5EF4-FFF2-40B4-BE49-F238E27FC236}">
                  <a16:creationId xmlns:a16="http://schemas.microsoft.com/office/drawing/2014/main" id="{06C40ACC-E1CB-0642-89A0-EB011A2726D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09630" y="6002318"/>
              <a:ext cx="614905" cy="614905"/>
            </a:xfrm>
            <a:prstGeom prst="rect">
              <a:avLst/>
            </a:prstGeom>
          </p:spPr>
        </p:pic>
        <p:pic>
          <p:nvPicPr>
            <p:cNvPr id="66" name="Graphic 65" descr="Cabin with solid fill">
              <a:extLst>
                <a:ext uri="{FF2B5EF4-FFF2-40B4-BE49-F238E27FC236}">
                  <a16:creationId xmlns:a16="http://schemas.microsoft.com/office/drawing/2014/main" id="{727EBEAC-2B87-5240-B5DD-F4E2E46531E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83455" y="6071722"/>
              <a:ext cx="614905" cy="614905"/>
            </a:xfrm>
            <a:prstGeom prst="rect">
              <a:avLst/>
            </a:prstGeom>
          </p:spPr>
        </p:pic>
        <p:pic>
          <p:nvPicPr>
            <p:cNvPr id="67" name="Graphic 66" descr="Cabin with solid fill">
              <a:extLst>
                <a:ext uri="{FF2B5EF4-FFF2-40B4-BE49-F238E27FC236}">
                  <a16:creationId xmlns:a16="http://schemas.microsoft.com/office/drawing/2014/main" id="{350D69B6-5224-FB4C-9153-295B8DB4F38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08239" y="4993908"/>
              <a:ext cx="614905" cy="614905"/>
            </a:xfrm>
            <a:prstGeom prst="rect">
              <a:avLst/>
            </a:prstGeom>
          </p:spPr>
        </p:pic>
        <p:sp>
          <p:nvSpPr>
            <p:cNvPr id="94" name="TextBox 93">
              <a:extLst>
                <a:ext uri="{FF2B5EF4-FFF2-40B4-BE49-F238E27FC236}">
                  <a16:creationId xmlns:a16="http://schemas.microsoft.com/office/drawing/2014/main" id="{18B42FC2-2550-FB4D-84FC-241C15E7C531}"/>
                </a:ext>
              </a:extLst>
            </p:cNvPr>
            <p:cNvSpPr txBox="1"/>
            <p:nvPr/>
          </p:nvSpPr>
          <p:spPr>
            <a:xfrm>
              <a:off x="7529014" y="5140631"/>
              <a:ext cx="1079225" cy="307453"/>
            </a:xfrm>
            <a:prstGeom prst="rect">
              <a:avLst/>
            </a:prstGeom>
            <a:noFill/>
          </p:spPr>
          <p:txBody>
            <a:bodyPr wrap="square" lIns="0" tIns="0" rIns="0" bIns="0" rtlCol="0">
              <a:noAutofit/>
            </a:bodyPr>
            <a:lstStyle/>
            <a:p>
              <a:pPr algn="l"/>
              <a:r>
                <a:rPr lang="en-US" sz="1600" b="1" dirty="0">
                  <a:solidFill>
                    <a:schemeClr val="bg1">
                      <a:lumMod val="65000"/>
                    </a:schemeClr>
                  </a:solidFill>
                </a:rPr>
                <a:t>Community</a:t>
              </a:r>
            </a:p>
          </p:txBody>
        </p:sp>
        <p:grpSp>
          <p:nvGrpSpPr>
            <p:cNvPr id="37" name="Group 36">
              <a:extLst>
                <a:ext uri="{FF2B5EF4-FFF2-40B4-BE49-F238E27FC236}">
                  <a16:creationId xmlns:a16="http://schemas.microsoft.com/office/drawing/2014/main" id="{88166A48-A8CD-C743-BFE1-B3FCD7D70DC1}"/>
                </a:ext>
              </a:extLst>
            </p:cNvPr>
            <p:cNvGrpSpPr>
              <a:grpSpLocks noChangeAspect="1"/>
            </p:cNvGrpSpPr>
            <p:nvPr/>
          </p:nvGrpSpPr>
          <p:grpSpPr>
            <a:xfrm>
              <a:off x="8105008" y="5401039"/>
              <a:ext cx="662400" cy="1081291"/>
              <a:chOff x="9951393" y="4898472"/>
              <a:chExt cx="982062" cy="1604306"/>
            </a:xfrm>
          </p:grpSpPr>
          <p:pic>
            <p:nvPicPr>
              <p:cNvPr id="38" name="Picture 37" descr="Logo&#10;&#10;Description automatically generated with medium confidence">
                <a:extLst>
                  <a:ext uri="{FF2B5EF4-FFF2-40B4-BE49-F238E27FC236}">
                    <a16:creationId xmlns:a16="http://schemas.microsoft.com/office/drawing/2014/main" id="{1EE5B313-E668-D844-9E97-047CE0639483}"/>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9951393" y="4898472"/>
                <a:ext cx="982062" cy="982062"/>
              </a:xfrm>
              <a:prstGeom prst="rect">
                <a:avLst/>
              </a:prstGeom>
            </p:spPr>
          </p:pic>
          <p:pic>
            <p:nvPicPr>
              <p:cNvPr id="39" name="Graphic 38" descr="Clipboard Mixed with solid fill">
                <a:extLst>
                  <a:ext uri="{FF2B5EF4-FFF2-40B4-BE49-F238E27FC236}">
                    <a16:creationId xmlns:a16="http://schemas.microsoft.com/office/drawing/2014/main" id="{B650DED0-B571-0E42-A880-3CA0F84AD07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98044" y="5792333"/>
                <a:ext cx="710445" cy="710445"/>
              </a:xfrm>
              <a:prstGeom prst="rect">
                <a:avLst/>
              </a:prstGeom>
            </p:spPr>
          </p:pic>
        </p:grpSp>
      </p:grpSp>
      <p:pic>
        <p:nvPicPr>
          <p:cNvPr id="13" name="Graphic 12" descr="Phone Vibration with solid fill">
            <a:extLst>
              <a:ext uri="{FF2B5EF4-FFF2-40B4-BE49-F238E27FC236}">
                <a16:creationId xmlns:a16="http://schemas.microsoft.com/office/drawing/2014/main" id="{23B764EF-A065-334C-A4ED-848C32AF42D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592125" y="5467669"/>
            <a:ext cx="612000" cy="612000"/>
          </a:xfrm>
          <a:prstGeom prst="rect">
            <a:avLst/>
          </a:prstGeom>
        </p:spPr>
      </p:pic>
      <p:pic>
        <p:nvPicPr>
          <p:cNvPr id="115" name="Graphic 114" descr="Wireless with solid fill">
            <a:extLst>
              <a:ext uri="{FF2B5EF4-FFF2-40B4-BE49-F238E27FC236}">
                <a16:creationId xmlns:a16="http://schemas.microsoft.com/office/drawing/2014/main" id="{800EFE66-6E21-3C44-B2A3-34EB7D40C09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8099928" flipV="1">
            <a:off x="7565053" y="4717024"/>
            <a:ext cx="914400" cy="914400"/>
          </a:xfrm>
          <a:prstGeom prst="rect">
            <a:avLst/>
          </a:prstGeom>
        </p:spPr>
      </p:pic>
      <p:pic>
        <p:nvPicPr>
          <p:cNvPr id="11" name="Graphic 10" descr="Syncing cloud with solid fill">
            <a:extLst>
              <a:ext uri="{FF2B5EF4-FFF2-40B4-BE49-F238E27FC236}">
                <a16:creationId xmlns:a16="http://schemas.microsoft.com/office/drawing/2014/main" id="{58B5ACAF-42E9-1445-A4C7-070EF68FA3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98860" y="2630188"/>
            <a:ext cx="1938933" cy="1938933"/>
          </a:xfrm>
          <a:prstGeom prst="rect">
            <a:avLst/>
          </a:prstGeom>
        </p:spPr>
      </p:pic>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a:xfrm>
            <a:off x="457200" y="441811"/>
            <a:ext cx="10781818" cy="1027113"/>
          </a:xfrm>
        </p:spPr>
        <p:txBody>
          <a:bodyPr>
            <a:noAutofit/>
          </a:bodyPr>
          <a:lstStyle/>
          <a:p>
            <a:r>
              <a:rPr lang="en-US" sz="4400" dirty="0"/>
              <a:t>EMR Tools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472877" y="1159779"/>
            <a:ext cx="2948549"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pic>
        <p:nvPicPr>
          <p:cNvPr id="56" name="Graphic 55" descr="Hospital outline">
            <a:extLst>
              <a:ext uri="{FF2B5EF4-FFF2-40B4-BE49-F238E27FC236}">
                <a16:creationId xmlns:a16="http://schemas.microsoft.com/office/drawing/2014/main" id="{1F7CF7A7-40BE-4B41-8D98-04C3C07A8B9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57006" y="4482077"/>
            <a:ext cx="2886405" cy="2489563"/>
          </a:xfrm>
          <a:prstGeom prst="rect">
            <a:avLst/>
          </a:prstGeom>
        </p:spPr>
      </p:pic>
      <p:sp>
        <p:nvSpPr>
          <p:cNvPr id="95" name="TextBox 94">
            <a:extLst>
              <a:ext uri="{FF2B5EF4-FFF2-40B4-BE49-F238E27FC236}">
                <a16:creationId xmlns:a16="http://schemas.microsoft.com/office/drawing/2014/main" id="{6EE1525A-3A94-CD42-AC13-234366702C1A}"/>
              </a:ext>
            </a:extLst>
          </p:cNvPr>
          <p:cNvSpPr txBox="1"/>
          <p:nvPr/>
        </p:nvSpPr>
        <p:spPr>
          <a:xfrm>
            <a:off x="1632200" y="4994065"/>
            <a:ext cx="2074924" cy="457200"/>
          </a:xfrm>
          <a:prstGeom prst="rect">
            <a:avLst/>
          </a:prstGeom>
          <a:noFill/>
        </p:spPr>
        <p:txBody>
          <a:bodyPr wrap="square" lIns="0" tIns="0" rIns="0" bIns="0" rtlCol="0">
            <a:noAutofit/>
          </a:bodyPr>
          <a:lstStyle/>
          <a:p>
            <a:pPr algn="l"/>
            <a:r>
              <a:rPr lang="en-US" sz="1600" b="1" dirty="0">
                <a:solidFill>
                  <a:schemeClr val="bg1">
                    <a:lumMod val="65000"/>
                  </a:schemeClr>
                </a:solidFill>
              </a:rPr>
              <a:t>Health </a:t>
            </a:r>
            <a:br>
              <a:rPr lang="en-US" sz="1600" b="1" dirty="0">
                <a:solidFill>
                  <a:schemeClr val="bg1">
                    <a:lumMod val="65000"/>
                  </a:schemeClr>
                </a:solidFill>
              </a:rPr>
            </a:br>
            <a:r>
              <a:rPr lang="en-US" sz="1600" b="1" dirty="0">
                <a:solidFill>
                  <a:schemeClr val="bg1">
                    <a:lumMod val="65000"/>
                  </a:schemeClr>
                </a:solidFill>
              </a:rPr>
              <a:t>Facility</a:t>
            </a:r>
          </a:p>
        </p:txBody>
      </p:sp>
      <p:sp>
        <p:nvSpPr>
          <p:cNvPr id="74" name="Content Placeholder 2">
            <a:extLst>
              <a:ext uri="{FF2B5EF4-FFF2-40B4-BE49-F238E27FC236}">
                <a16:creationId xmlns:a16="http://schemas.microsoft.com/office/drawing/2014/main" id="{B9CA6501-005B-BA4A-83B3-BCB4DD6FE71B}"/>
              </a:ext>
            </a:extLst>
          </p:cNvPr>
          <p:cNvSpPr txBox="1">
            <a:spLocks/>
          </p:cNvSpPr>
          <p:nvPr/>
        </p:nvSpPr>
        <p:spPr>
          <a:xfrm>
            <a:off x="406400" y="1392427"/>
            <a:ext cx="5424796" cy="1222937"/>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dirty="0">
                <a:latin typeface="Poppins" pitchFamily="2" charset="77"/>
                <a:cs typeface="Poppins" pitchFamily="2" charset="77"/>
              </a:rPr>
              <a:t>Often each facility will have its own EMR patient database, with facilities not not sharing records electronically with each other.</a:t>
            </a:r>
            <a:endParaRPr kumimoji="0" lang="en-GB" sz="1800" i="0" u="none" strike="noStrike" kern="1200" cap="none" spc="0" normalizeH="0" baseline="0" noProof="0" dirty="0">
              <a:ln>
                <a:noFill/>
              </a:ln>
              <a:effectLst/>
              <a:uLnTx/>
              <a:uFillTx/>
              <a:latin typeface="Verdana"/>
            </a:endParaRPr>
          </a:p>
        </p:txBody>
      </p:sp>
      <p:sp>
        <p:nvSpPr>
          <p:cNvPr id="76" name="Content Placeholder 2">
            <a:extLst>
              <a:ext uri="{FF2B5EF4-FFF2-40B4-BE49-F238E27FC236}">
                <a16:creationId xmlns:a16="http://schemas.microsoft.com/office/drawing/2014/main" id="{54B2FD69-D1B4-F64E-AC0B-D739397912C2}"/>
              </a:ext>
            </a:extLst>
          </p:cNvPr>
          <p:cNvSpPr txBox="1">
            <a:spLocks/>
          </p:cNvSpPr>
          <p:nvPr/>
        </p:nvSpPr>
        <p:spPr>
          <a:xfrm>
            <a:off x="6372713" y="1681835"/>
            <a:ext cx="5877885" cy="1556687"/>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Aft>
                <a:spcPts val="0"/>
              </a:spcAft>
              <a:buClr>
                <a:srgbClr val="1FA29C"/>
              </a:buClr>
              <a:buNone/>
              <a:defRPr/>
            </a:pPr>
            <a:r>
              <a:rPr lang="en-US" sz="1800" dirty="0">
                <a:latin typeface="Poppins" pitchFamily="2" charset="77"/>
                <a:cs typeface="Poppins" pitchFamily="2" charset="77"/>
              </a:rPr>
              <a:t>An alternative solution is to put the core EMR patient database in </a:t>
            </a:r>
            <a:r>
              <a:rPr lang="en-US" sz="1800" b="1" dirty="0">
                <a:latin typeface="Poppins" pitchFamily="2" charset="77"/>
                <a:cs typeface="Poppins" pitchFamily="2" charset="77"/>
              </a:rPr>
              <a:t>‘the Cloud’</a:t>
            </a:r>
            <a:r>
              <a:rPr lang="en-US" sz="1800" dirty="0">
                <a:latin typeface="Poppins" pitchFamily="2" charset="77"/>
                <a:cs typeface="Poppins" pitchFamily="2" charset="77"/>
              </a:rPr>
              <a:t> (internet servers).</a:t>
            </a:r>
          </a:p>
          <a:p>
            <a:pPr marL="0" lvl="2" indent="0">
              <a:spcAft>
                <a:spcPts val="0"/>
              </a:spcAft>
              <a:buClr>
                <a:srgbClr val="1FA29C"/>
              </a:buClr>
              <a:buNone/>
              <a:defRPr/>
            </a:pPr>
            <a:r>
              <a:rPr lang="en-US" sz="1800" dirty="0">
                <a:latin typeface="Poppins" pitchFamily="2" charset="77"/>
                <a:cs typeface="Poppins" pitchFamily="2" charset="77"/>
              </a:rPr>
              <a:t>But the challenge is that because this is a frontline operational system, sites then need to have </a:t>
            </a:r>
            <a:r>
              <a:rPr lang="en-US" sz="1800" u="sng" dirty="0">
                <a:latin typeface="Poppins" pitchFamily="2" charset="77"/>
                <a:cs typeface="Poppins" pitchFamily="2" charset="77"/>
              </a:rPr>
              <a:t>constant</a:t>
            </a:r>
            <a:r>
              <a:rPr lang="en-US" sz="1800" dirty="0">
                <a:latin typeface="Poppins" pitchFamily="2" charset="77"/>
                <a:cs typeface="Poppins" pitchFamily="2" charset="77"/>
              </a:rPr>
              <a:t> internet access.</a:t>
            </a:r>
            <a:endParaRPr kumimoji="0" lang="en-GB" sz="1800" i="0" u="none" strike="noStrike" kern="1200" cap="none" spc="0" normalizeH="0" baseline="0" noProof="0" dirty="0">
              <a:ln>
                <a:noFill/>
              </a:ln>
              <a:effectLst/>
              <a:uLnTx/>
              <a:uFillTx/>
              <a:latin typeface="Verdana"/>
            </a:endParaRPr>
          </a:p>
        </p:txBody>
      </p:sp>
      <p:sp>
        <p:nvSpPr>
          <p:cNvPr id="69" name="Rounded Rectangle 68">
            <a:extLst>
              <a:ext uri="{FF2B5EF4-FFF2-40B4-BE49-F238E27FC236}">
                <a16:creationId xmlns:a16="http://schemas.microsoft.com/office/drawing/2014/main" id="{B960F3C5-C2D6-BF47-BDB5-111050A7F442}"/>
              </a:ext>
            </a:extLst>
          </p:cNvPr>
          <p:cNvSpPr/>
          <p:nvPr/>
        </p:nvSpPr>
        <p:spPr>
          <a:xfrm>
            <a:off x="8154000" y="180000"/>
            <a:ext cx="3747600" cy="12927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dirty="0">
                <a:solidFill>
                  <a:schemeClr val="bg1"/>
                </a:solidFill>
                <a:ea typeface="Calibri" panose="020F0502020204030204" pitchFamily="34" charset="0"/>
                <a:cs typeface="Times New Roman" panose="02020603050405020304" pitchFamily="18" charset="0"/>
              </a:rPr>
              <a:t>EMR</a:t>
            </a:r>
            <a:br>
              <a:rPr lang="en-GB" sz="3600" dirty="0">
                <a:solidFill>
                  <a:schemeClr val="bg1"/>
                </a:solidFill>
                <a:effectLst/>
                <a:ea typeface="Calibri" panose="020F0502020204030204" pitchFamily="34" charset="0"/>
                <a:cs typeface="Times New Roman" panose="02020603050405020304" pitchFamily="18" charset="0"/>
              </a:rPr>
            </a:br>
            <a:r>
              <a:rPr lang="en-GB" dirty="0">
                <a:solidFill>
                  <a:schemeClr val="bg1"/>
                </a:solidFill>
                <a:effectLst/>
                <a:ea typeface="Calibri" panose="020F0502020204030204" pitchFamily="34" charset="0"/>
                <a:cs typeface="Times New Roman" panose="02020603050405020304" pitchFamily="18" charset="0"/>
              </a:rPr>
              <a:t>Electronic Medical Record</a:t>
            </a:r>
          </a:p>
        </p:txBody>
      </p:sp>
      <p:sp>
        <p:nvSpPr>
          <p:cNvPr id="83" name="Content Placeholder 2">
            <a:extLst>
              <a:ext uri="{FF2B5EF4-FFF2-40B4-BE49-F238E27FC236}">
                <a16:creationId xmlns:a16="http://schemas.microsoft.com/office/drawing/2014/main" id="{D8BAA851-AC45-244B-99C0-027E232CD139}"/>
              </a:ext>
            </a:extLst>
          </p:cNvPr>
          <p:cNvSpPr txBox="1">
            <a:spLocks/>
          </p:cNvSpPr>
          <p:nvPr/>
        </p:nvSpPr>
        <p:spPr>
          <a:xfrm>
            <a:off x="406397" y="2318422"/>
            <a:ext cx="3129573" cy="2510066"/>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dirty="0">
                <a:latin typeface="Poppins" pitchFamily="2" charset="77"/>
                <a:cs typeface="Poppins" pitchFamily="2" charset="77"/>
              </a:rPr>
              <a:t>In order to overcome this, </a:t>
            </a:r>
            <a:r>
              <a:rPr lang="en-US" sz="1800" b="1" dirty="0">
                <a:latin typeface="Poppins" pitchFamily="2" charset="77"/>
                <a:cs typeface="Poppins" pitchFamily="2" charset="77"/>
              </a:rPr>
              <a:t>‘interoperability’</a:t>
            </a:r>
            <a:r>
              <a:rPr lang="en-US" sz="1800" dirty="0">
                <a:latin typeface="Poppins" pitchFamily="2" charset="77"/>
                <a:cs typeface="Poppins" pitchFamily="2" charset="77"/>
              </a:rPr>
              <a:t> solutions may be used, such as a </a:t>
            </a:r>
            <a:r>
              <a:rPr lang="en-US" sz="1800" b="1" dirty="0">
                <a:latin typeface="Poppins" pitchFamily="2" charset="77"/>
                <a:cs typeface="Poppins" pitchFamily="2" charset="77"/>
              </a:rPr>
              <a:t>Client Registry </a:t>
            </a:r>
            <a:r>
              <a:rPr lang="en-US" sz="1800" dirty="0">
                <a:latin typeface="Poppins" pitchFamily="2" charset="77"/>
                <a:cs typeface="Poppins" pitchFamily="2" charset="77"/>
              </a:rPr>
              <a:t>and </a:t>
            </a:r>
            <a:r>
              <a:rPr lang="en-US" sz="1800" b="1" dirty="0">
                <a:latin typeface="Poppins" pitchFamily="2" charset="77"/>
                <a:cs typeface="Poppins" pitchFamily="2" charset="77"/>
              </a:rPr>
              <a:t>Shared Health Record (SHR)</a:t>
            </a:r>
            <a:r>
              <a:rPr lang="en-US" sz="1800" dirty="0">
                <a:latin typeface="Poppins" pitchFamily="2" charset="77"/>
                <a:cs typeface="Poppins" pitchFamily="2" charset="77"/>
              </a:rPr>
              <a:t> which share summaries of key patient information between sites.</a:t>
            </a:r>
            <a:endParaRPr kumimoji="0" lang="en-GB" sz="1800" i="0" u="none" strike="noStrike" kern="1200" cap="none" spc="0" normalizeH="0" baseline="0" noProof="0" dirty="0">
              <a:ln>
                <a:noFill/>
              </a:ln>
              <a:effectLst/>
              <a:uLnTx/>
              <a:uFillTx/>
              <a:latin typeface="Verdana"/>
            </a:endParaRPr>
          </a:p>
        </p:txBody>
      </p:sp>
      <p:pic>
        <p:nvPicPr>
          <p:cNvPr id="9" name="Graphic 8" descr="Database with solid fill">
            <a:extLst>
              <a:ext uri="{FF2B5EF4-FFF2-40B4-BE49-F238E27FC236}">
                <a16:creationId xmlns:a16="http://schemas.microsoft.com/office/drawing/2014/main" id="{CBD36475-856F-F04A-90A4-F763C400E890}"/>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538847" y="5659174"/>
            <a:ext cx="720000" cy="720000"/>
          </a:xfrm>
          <a:prstGeom prst="rect">
            <a:avLst/>
          </a:prstGeom>
        </p:spPr>
      </p:pic>
      <p:pic>
        <p:nvPicPr>
          <p:cNvPr id="70" name="Graphic 69" descr="Hospital outline">
            <a:extLst>
              <a:ext uri="{FF2B5EF4-FFF2-40B4-BE49-F238E27FC236}">
                <a16:creationId xmlns:a16="http://schemas.microsoft.com/office/drawing/2014/main" id="{6BD1341E-B9A9-E245-B2AA-12E0A83B371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87413" y="4477483"/>
            <a:ext cx="2886405" cy="2489563"/>
          </a:xfrm>
          <a:prstGeom prst="rect">
            <a:avLst/>
          </a:prstGeom>
        </p:spPr>
      </p:pic>
      <p:sp>
        <p:nvSpPr>
          <p:cNvPr id="72" name="TextBox 71">
            <a:extLst>
              <a:ext uri="{FF2B5EF4-FFF2-40B4-BE49-F238E27FC236}">
                <a16:creationId xmlns:a16="http://schemas.microsoft.com/office/drawing/2014/main" id="{5F976C72-4357-AF44-BB9E-482A574D41F9}"/>
              </a:ext>
            </a:extLst>
          </p:cNvPr>
          <p:cNvSpPr txBox="1"/>
          <p:nvPr/>
        </p:nvSpPr>
        <p:spPr>
          <a:xfrm>
            <a:off x="4563968" y="5121065"/>
            <a:ext cx="2074924" cy="457200"/>
          </a:xfrm>
          <a:prstGeom prst="rect">
            <a:avLst/>
          </a:prstGeom>
          <a:noFill/>
        </p:spPr>
        <p:txBody>
          <a:bodyPr wrap="square" lIns="0" tIns="0" rIns="0" bIns="0" rtlCol="0">
            <a:noAutofit/>
          </a:bodyPr>
          <a:lstStyle/>
          <a:p>
            <a:pPr algn="l"/>
            <a:r>
              <a:rPr lang="en-US" sz="1600" b="1" dirty="0">
                <a:solidFill>
                  <a:schemeClr val="bg1">
                    <a:lumMod val="65000"/>
                  </a:schemeClr>
                </a:solidFill>
              </a:rPr>
              <a:t>Facility</a:t>
            </a:r>
          </a:p>
        </p:txBody>
      </p:sp>
      <p:pic>
        <p:nvPicPr>
          <p:cNvPr id="73" name="Graphic 72" descr="Database with solid fill">
            <a:extLst>
              <a:ext uri="{FF2B5EF4-FFF2-40B4-BE49-F238E27FC236}">
                <a16:creationId xmlns:a16="http://schemas.microsoft.com/office/drawing/2014/main" id="{114152F3-97C7-A448-98B1-D92613F700B5}"/>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470615" y="5659174"/>
            <a:ext cx="720000" cy="720000"/>
          </a:xfrm>
          <a:prstGeom prst="rect">
            <a:avLst/>
          </a:prstGeom>
        </p:spPr>
      </p:pic>
      <p:pic>
        <p:nvPicPr>
          <p:cNvPr id="104" name="Graphic 103" descr="Database with solid fill">
            <a:extLst>
              <a:ext uri="{FF2B5EF4-FFF2-40B4-BE49-F238E27FC236}">
                <a16:creationId xmlns:a16="http://schemas.microsoft.com/office/drawing/2014/main" id="{A63AB0C4-5E90-A94F-B185-09786CED3B0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404308" y="2648085"/>
            <a:ext cx="1594552" cy="1594552"/>
          </a:xfrm>
          <a:prstGeom prst="rect">
            <a:avLst/>
          </a:prstGeom>
        </p:spPr>
      </p:pic>
      <p:cxnSp>
        <p:nvCxnSpPr>
          <p:cNvPr id="17" name="Straight Arrow Connector 16">
            <a:extLst>
              <a:ext uri="{FF2B5EF4-FFF2-40B4-BE49-F238E27FC236}">
                <a16:creationId xmlns:a16="http://schemas.microsoft.com/office/drawing/2014/main" id="{D37F8029-2C43-7749-ADC5-63744A72592C}"/>
              </a:ext>
            </a:extLst>
          </p:cNvPr>
          <p:cNvCxnSpPr>
            <a:cxnSpLocks/>
          </p:cNvCxnSpPr>
          <p:nvPr/>
        </p:nvCxnSpPr>
        <p:spPr>
          <a:xfrm flipV="1">
            <a:off x="3135829" y="4257911"/>
            <a:ext cx="888289" cy="1320354"/>
          </a:xfrm>
          <a:prstGeom prst="straightConnector1">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35561EB-E608-2D47-931B-133D82D0029A}"/>
              </a:ext>
            </a:extLst>
          </p:cNvPr>
          <p:cNvCxnSpPr>
            <a:cxnSpLocks/>
          </p:cNvCxnSpPr>
          <p:nvPr/>
        </p:nvCxnSpPr>
        <p:spPr>
          <a:xfrm flipH="1" flipV="1">
            <a:off x="4215528" y="4242637"/>
            <a:ext cx="1323182" cy="1366176"/>
          </a:xfrm>
          <a:prstGeom prst="straightConnector1">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AB57CEF-3888-DA4B-9153-7E428EBA8037}"/>
              </a:ext>
            </a:extLst>
          </p:cNvPr>
          <p:cNvCxnSpPr>
            <a:cxnSpLocks/>
          </p:cNvCxnSpPr>
          <p:nvPr/>
        </p:nvCxnSpPr>
        <p:spPr>
          <a:xfrm flipH="1" flipV="1">
            <a:off x="4457343" y="4242637"/>
            <a:ext cx="3172418" cy="1225032"/>
          </a:xfrm>
          <a:prstGeom prst="straightConnector1">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E5BC8D4-3A8D-5C45-83A2-63CA3B0961E3}"/>
              </a:ext>
            </a:extLst>
          </p:cNvPr>
          <p:cNvSpPr txBox="1"/>
          <p:nvPr/>
        </p:nvSpPr>
        <p:spPr>
          <a:xfrm>
            <a:off x="3579973" y="3422308"/>
            <a:ext cx="1194013" cy="369332"/>
          </a:xfrm>
          <a:prstGeom prst="rect">
            <a:avLst/>
          </a:prstGeom>
          <a:noFill/>
        </p:spPr>
        <p:txBody>
          <a:bodyPr wrap="square" rtlCol="0">
            <a:spAutoFit/>
          </a:bodyPr>
          <a:lstStyle/>
          <a:p>
            <a:pPr algn="ctr"/>
            <a:r>
              <a:rPr lang="en-US" dirty="0">
                <a:solidFill>
                  <a:schemeClr val="bg1"/>
                </a:solidFill>
              </a:rPr>
              <a:t>SHR</a:t>
            </a:r>
          </a:p>
        </p:txBody>
      </p:sp>
      <p:pic>
        <p:nvPicPr>
          <p:cNvPr id="23" name="Graphic 22" descr="Wireless with solid fill">
            <a:extLst>
              <a:ext uri="{FF2B5EF4-FFF2-40B4-BE49-F238E27FC236}">
                <a16:creationId xmlns:a16="http://schemas.microsoft.com/office/drawing/2014/main" id="{281343D8-20D4-9544-9B4E-E0D0E26A8C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3500072">
            <a:off x="5479402" y="4012792"/>
            <a:ext cx="914400" cy="914400"/>
          </a:xfrm>
          <a:prstGeom prst="rect">
            <a:avLst/>
          </a:prstGeom>
        </p:spPr>
      </p:pic>
      <p:pic>
        <p:nvPicPr>
          <p:cNvPr id="109" name="Graphic 108" descr="Wireless with solid fill">
            <a:extLst>
              <a:ext uri="{FF2B5EF4-FFF2-40B4-BE49-F238E27FC236}">
                <a16:creationId xmlns:a16="http://schemas.microsoft.com/office/drawing/2014/main" id="{9B7F9660-7B5C-CE49-B24D-DE5C9B09B9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8099928" flipV="1">
            <a:off x="5377775" y="4825380"/>
            <a:ext cx="914400" cy="914400"/>
          </a:xfrm>
          <a:prstGeom prst="rect">
            <a:avLst/>
          </a:prstGeom>
        </p:spPr>
      </p:pic>
      <p:pic>
        <p:nvPicPr>
          <p:cNvPr id="110" name="Graphic 109" descr="Wireless with solid fill">
            <a:extLst>
              <a:ext uri="{FF2B5EF4-FFF2-40B4-BE49-F238E27FC236}">
                <a16:creationId xmlns:a16="http://schemas.microsoft.com/office/drawing/2014/main" id="{DA90F69A-7D8B-6541-8214-5B1AEDFCC12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8099928" flipV="1">
            <a:off x="2439376" y="4833867"/>
            <a:ext cx="914400" cy="914400"/>
          </a:xfrm>
          <a:prstGeom prst="rect">
            <a:avLst/>
          </a:prstGeom>
        </p:spPr>
      </p:pic>
      <p:pic>
        <p:nvPicPr>
          <p:cNvPr id="112" name="Graphic 111" descr="Computer with solid fill">
            <a:extLst>
              <a:ext uri="{FF2B5EF4-FFF2-40B4-BE49-F238E27FC236}">
                <a16:creationId xmlns:a16="http://schemas.microsoft.com/office/drawing/2014/main" id="{DA5603C2-0695-1A48-A7FB-C8DD4A3623C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5470615" y="5653884"/>
            <a:ext cx="720000" cy="720000"/>
          </a:xfrm>
          <a:prstGeom prst="rect">
            <a:avLst/>
          </a:prstGeom>
        </p:spPr>
      </p:pic>
      <p:pic>
        <p:nvPicPr>
          <p:cNvPr id="113" name="Graphic 112" descr="Tablet with solid fill">
            <a:extLst>
              <a:ext uri="{FF2B5EF4-FFF2-40B4-BE49-F238E27FC236}">
                <a16:creationId xmlns:a16="http://schemas.microsoft.com/office/drawing/2014/main" id="{E99F193F-7E23-AB40-B639-7D7774DF9CD6}"/>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594209" y="5696318"/>
            <a:ext cx="612000" cy="612000"/>
          </a:xfrm>
          <a:prstGeom prst="rect">
            <a:avLst/>
          </a:prstGeom>
        </p:spPr>
      </p:pic>
    </p:spTree>
    <p:extLst>
      <p:ext uri="{BB962C8B-B14F-4D97-AF65-F5344CB8AC3E}">
        <p14:creationId xmlns:p14="http://schemas.microsoft.com/office/powerpoint/2010/main" val="339132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1000"/>
                                        <p:tgtEl>
                                          <p:spTgt spid="7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1000"/>
                                        <p:tgtEl>
                                          <p:spTgt spid="9"/>
                                        </p:tgtEl>
                                      </p:cBhvr>
                                    </p:animEffect>
                                  </p:childTnLst>
                                </p:cTn>
                              </p:par>
                              <p:par>
                                <p:cTn id="12" presetID="9" presetClass="entr" presetSubtype="0" fill="hold" nodeType="with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dissolve">
                                      <p:cBhvr>
                                        <p:cTn id="14" dur="1000"/>
                                        <p:tgtEl>
                                          <p:spTgt spid="7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dissolve">
                                      <p:cBhvr>
                                        <p:cTn id="19" dur="1000"/>
                                        <p:tgtEl>
                                          <p:spTgt spid="83"/>
                                        </p:tgtEl>
                                      </p:cBhvr>
                                    </p:animEffect>
                                  </p:childTnLst>
                                </p:cTn>
                              </p:par>
                              <p:par>
                                <p:cTn id="20" presetID="9" presetClass="entr" presetSubtype="0"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dissolve">
                                      <p:cBhvr>
                                        <p:cTn id="22" dur="1000"/>
                                        <p:tgtEl>
                                          <p:spTgt spid="104"/>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1000"/>
                                        <p:tgtEl>
                                          <p:spTgt spid="17"/>
                                        </p:tgtEl>
                                      </p:cBhvr>
                                    </p:animEffect>
                                  </p:childTnLst>
                                </p:cTn>
                              </p:par>
                              <p:par>
                                <p:cTn id="27" presetID="9" presetClass="entr" presetSubtype="0" fill="hold" nodeType="with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dissolve">
                                      <p:cBhvr>
                                        <p:cTn id="29" dur="1000"/>
                                        <p:tgtEl>
                                          <p:spTgt spid="105"/>
                                        </p:tgtEl>
                                      </p:cBhvr>
                                    </p:animEffect>
                                  </p:childTnLst>
                                </p:cTn>
                              </p:par>
                              <p:par>
                                <p:cTn id="30" presetID="9" presetClass="entr" presetSubtype="0" fill="hold" nodeType="with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dissolve">
                                      <p:cBhvr>
                                        <p:cTn id="32" dur="1000"/>
                                        <p:tgtEl>
                                          <p:spTgt spid="106"/>
                                        </p:tgtEl>
                                      </p:cBhvr>
                                    </p:animEffect>
                                  </p:childTnLst>
                                </p:cTn>
                              </p:par>
                              <p:par>
                                <p:cTn id="33" presetID="9"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104"/>
                                        </p:tgtEl>
                                      </p:cBhvr>
                                    </p:animEffect>
                                    <p:set>
                                      <p:cBhvr>
                                        <p:cTn id="40" dur="1" fill="hold">
                                          <p:stCondLst>
                                            <p:cond delay="499"/>
                                          </p:stCondLst>
                                        </p:cTn>
                                        <p:tgtEl>
                                          <p:spTgt spid="104"/>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05"/>
                                        </p:tgtEl>
                                      </p:cBhvr>
                                    </p:animEffect>
                                    <p:set>
                                      <p:cBhvr>
                                        <p:cTn id="46" dur="1" fill="hold">
                                          <p:stCondLst>
                                            <p:cond delay="499"/>
                                          </p:stCondLst>
                                        </p:cTn>
                                        <p:tgtEl>
                                          <p:spTgt spid="105"/>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106"/>
                                        </p:tgtEl>
                                      </p:cBhvr>
                                    </p:animEffect>
                                    <p:set>
                                      <p:cBhvr>
                                        <p:cTn id="49" dur="1" fill="hold">
                                          <p:stCondLst>
                                            <p:cond delay="499"/>
                                          </p:stCondLst>
                                        </p:cTn>
                                        <p:tgtEl>
                                          <p:spTgt spid="106"/>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83"/>
                                        </p:tgtEl>
                                      </p:cBhvr>
                                    </p:animEffect>
                                    <p:set>
                                      <p:cBhvr>
                                        <p:cTn id="55" dur="1" fill="hold">
                                          <p:stCondLst>
                                            <p:cond delay="499"/>
                                          </p:stCondLst>
                                        </p:cTn>
                                        <p:tgtEl>
                                          <p:spTgt spid="83"/>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74"/>
                                        </p:tgtEl>
                                      </p:cBhvr>
                                    </p:animEffect>
                                    <p:set>
                                      <p:cBhvr>
                                        <p:cTn id="58" dur="1" fill="hold">
                                          <p:stCondLst>
                                            <p:cond delay="499"/>
                                          </p:stCondLst>
                                        </p:cTn>
                                        <p:tgtEl>
                                          <p:spTgt spid="74"/>
                                        </p:tgtEl>
                                        <p:attrNameLst>
                                          <p:attrName>style.visibility</p:attrName>
                                        </p:attrNameLst>
                                      </p:cBhvr>
                                      <p:to>
                                        <p:strVal val="hidden"/>
                                      </p:to>
                                    </p:set>
                                  </p:childTnLst>
                                </p:cTn>
                              </p:par>
                            </p:childTnLst>
                          </p:cTn>
                        </p:par>
                        <p:par>
                          <p:cTn id="59" fill="hold">
                            <p:stCondLst>
                              <p:cond delay="500"/>
                            </p:stCondLst>
                            <p:childTnLst>
                              <p:par>
                                <p:cTn id="60" presetID="9" presetClass="entr" presetSubtype="0" fill="hold" nodeType="afterEffect">
                                  <p:stCondLst>
                                    <p:cond delay="0"/>
                                  </p:stCondLst>
                                  <p:childTnLst>
                                    <p:set>
                                      <p:cBhvr>
                                        <p:cTn id="61" dur="1" fill="hold">
                                          <p:stCondLst>
                                            <p:cond delay="0"/>
                                          </p:stCondLst>
                                        </p:cTn>
                                        <p:tgtEl>
                                          <p:spTgt spid="76">
                                            <p:txEl>
                                              <p:pRg st="0" end="0"/>
                                            </p:txEl>
                                          </p:spTgt>
                                        </p:tgtEl>
                                        <p:attrNameLst>
                                          <p:attrName>style.visibility</p:attrName>
                                        </p:attrNameLst>
                                      </p:cBhvr>
                                      <p:to>
                                        <p:strVal val="visible"/>
                                      </p:to>
                                    </p:set>
                                    <p:animEffect transition="in" filter="dissolve">
                                      <p:cBhvr>
                                        <p:cTn id="62" dur="1000"/>
                                        <p:tgtEl>
                                          <p:spTgt spid="76">
                                            <p:txEl>
                                              <p:pRg st="0" end="0"/>
                                            </p:txEl>
                                          </p:spTgt>
                                        </p:tgtEl>
                                      </p:cBhvr>
                                    </p:animEffect>
                                  </p:childTnLst>
                                </p:cTn>
                              </p:par>
                              <p:par>
                                <p:cTn id="63" presetID="9"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dissolve">
                                      <p:cBhvr>
                                        <p:cTn id="65" dur="1000"/>
                                        <p:tgtEl>
                                          <p:spTgt spid="11"/>
                                        </p:tgtEl>
                                      </p:cBhvr>
                                    </p:animEffect>
                                  </p:childTnLst>
                                </p:cTn>
                              </p:par>
                            </p:childTnLst>
                          </p:cTn>
                        </p:par>
                        <p:par>
                          <p:cTn id="66" fill="hold">
                            <p:stCondLst>
                              <p:cond delay="1500"/>
                            </p:stCondLst>
                            <p:childTnLst>
                              <p:par>
                                <p:cTn id="67" presetID="0" presetClass="path" presetSubtype="0" accel="50000" decel="50000" fill="hold" nodeType="afterEffect">
                                  <p:stCondLst>
                                    <p:cond delay="0"/>
                                  </p:stCondLst>
                                  <p:childTnLst>
                                    <p:animMotion origin="layout" path="M -0.00208 -0.00232 L 0.24883 -0.34144 " pathEditMode="relative" rAng="0" ptsTypes="AA">
                                      <p:cBhvr>
                                        <p:cTn id="68" dur="2000" fill="hold"/>
                                        <p:tgtEl>
                                          <p:spTgt spid="9"/>
                                        </p:tgtEl>
                                        <p:attrNameLst>
                                          <p:attrName>ppt_x</p:attrName>
                                          <p:attrName>ppt_y</p:attrName>
                                        </p:attrNameLst>
                                      </p:cBhvr>
                                      <p:rCtr x="12539" y="-16968"/>
                                    </p:animMotion>
                                  </p:childTnLst>
                                </p:cTn>
                              </p:par>
                              <p:par>
                                <p:cTn id="69" presetID="0" presetClass="path" presetSubtype="0" accel="50000" decel="50000" fill="hold" nodeType="withEffect">
                                  <p:stCondLst>
                                    <p:cond delay="0"/>
                                  </p:stCondLst>
                                  <p:childTnLst>
                                    <p:animMotion origin="layout" path="M -0.00378 -0.00232 L 0.00755 -0.34329 " pathEditMode="relative" rAng="0" ptsTypes="AA">
                                      <p:cBhvr>
                                        <p:cTn id="70" dur="2000" fill="hold"/>
                                        <p:tgtEl>
                                          <p:spTgt spid="73"/>
                                        </p:tgtEl>
                                        <p:attrNameLst>
                                          <p:attrName>ppt_x</p:attrName>
                                          <p:attrName>ppt_y</p:attrName>
                                        </p:attrNameLst>
                                      </p:cBhvr>
                                      <p:rCtr x="560" y="-17060"/>
                                    </p:animMotion>
                                  </p:childTnLst>
                                </p:cTn>
                              </p:par>
                            </p:childTnLst>
                          </p:cTn>
                        </p:par>
                        <p:par>
                          <p:cTn id="71" fill="hold">
                            <p:stCondLst>
                              <p:cond delay="3500"/>
                            </p:stCondLst>
                            <p:childTnLst>
                              <p:par>
                                <p:cTn id="72" presetID="9" presetClass="entr" presetSubtype="0" fill="hold" nodeType="afterEffect">
                                  <p:stCondLst>
                                    <p:cond delay="1000"/>
                                  </p:stCondLst>
                                  <p:childTnLst>
                                    <p:set>
                                      <p:cBhvr>
                                        <p:cTn id="73" dur="1" fill="hold">
                                          <p:stCondLst>
                                            <p:cond delay="0"/>
                                          </p:stCondLst>
                                        </p:cTn>
                                        <p:tgtEl>
                                          <p:spTgt spid="113"/>
                                        </p:tgtEl>
                                        <p:attrNameLst>
                                          <p:attrName>style.visibility</p:attrName>
                                        </p:attrNameLst>
                                      </p:cBhvr>
                                      <p:to>
                                        <p:strVal val="visible"/>
                                      </p:to>
                                    </p:set>
                                    <p:animEffect transition="in" filter="dissolve">
                                      <p:cBhvr>
                                        <p:cTn id="74" dur="500"/>
                                        <p:tgtEl>
                                          <p:spTgt spid="113"/>
                                        </p:tgtEl>
                                      </p:cBhvr>
                                    </p:animEffect>
                                  </p:childTnLst>
                                </p:cTn>
                              </p:par>
                              <p:par>
                                <p:cTn id="75" presetID="9" presetClass="entr" presetSubtype="0" fill="hold" nodeType="withEffect">
                                  <p:stCondLst>
                                    <p:cond delay="0"/>
                                  </p:stCondLst>
                                  <p:childTnLst>
                                    <p:set>
                                      <p:cBhvr>
                                        <p:cTn id="76" dur="1" fill="hold">
                                          <p:stCondLst>
                                            <p:cond delay="0"/>
                                          </p:stCondLst>
                                        </p:cTn>
                                        <p:tgtEl>
                                          <p:spTgt spid="112"/>
                                        </p:tgtEl>
                                        <p:attrNameLst>
                                          <p:attrName>style.visibility</p:attrName>
                                        </p:attrNameLst>
                                      </p:cBhvr>
                                      <p:to>
                                        <p:strVal val="visible"/>
                                      </p:to>
                                    </p:set>
                                    <p:animEffect transition="in" filter="dissolve">
                                      <p:cBhvr>
                                        <p:cTn id="77" dur="500"/>
                                        <p:tgtEl>
                                          <p:spTgt spid="112"/>
                                        </p:tgtEl>
                                      </p:cBhvr>
                                    </p:animEffect>
                                  </p:childTnLst>
                                </p:cTn>
                              </p:par>
                              <p:par>
                                <p:cTn id="78" presetID="9" presetClass="entr" presetSubtype="0" fill="hold"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dissolve">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76">
                                            <p:txEl>
                                              <p:pRg st="1" end="1"/>
                                            </p:txEl>
                                          </p:spTgt>
                                        </p:tgtEl>
                                        <p:attrNameLst>
                                          <p:attrName>style.visibility</p:attrName>
                                        </p:attrNameLst>
                                      </p:cBhvr>
                                      <p:to>
                                        <p:strVal val="visible"/>
                                      </p:to>
                                    </p:set>
                                    <p:animEffect transition="in" filter="dissolve">
                                      <p:cBhvr>
                                        <p:cTn id="85" dur="1000"/>
                                        <p:tgtEl>
                                          <p:spTgt spid="76">
                                            <p:txEl>
                                              <p:pRg st="1" end="1"/>
                                            </p:txEl>
                                          </p:spTgt>
                                        </p:tgtEl>
                                      </p:cBhvr>
                                    </p:animEffect>
                                  </p:childTnLst>
                                </p:cTn>
                              </p:par>
                            </p:childTnLst>
                          </p:cTn>
                        </p:par>
                        <p:par>
                          <p:cTn id="86" fill="hold">
                            <p:stCondLst>
                              <p:cond delay="1000"/>
                            </p:stCondLst>
                            <p:childTnLst>
                              <p:par>
                                <p:cTn id="87" presetID="22" presetClass="entr" presetSubtype="1"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1000"/>
                                        <p:tgtEl>
                                          <p:spTgt spid="23"/>
                                        </p:tgtEl>
                                      </p:cBhvr>
                                    </p:animEffect>
                                  </p:childTnLst>
                                </p:cTn>
                              </p:par>
                            </p:childTnLst>
                          </p:cTn>
                        </p:par>
                        <p:par>
                          <p:cTn id="90" fill="hold">
                            <p:stCondLst>
                              <p:cond delay="2000"/>
                            </p:stCondLst>
                            <p:childTnLst>
                              <p:par>
                                <p:cTn id="91" presetID="22" presetClass="entr" presetSubtype="4" fill="hold" nodeType="afterEffect">
                                  <p:stCondLst>
                                    <p:cond delay="0"/>
                                  </p:stCondLst>
                                  <p:childTnLst>
                                    <p:set>
                                      <p:cBhvr>
                                        <p:cTn id="92" dur="1" fill="hold">
                                          <p:stCondLst>
                                            <p:cond delay="0"/>
                                          </p:stCondLst>
                                        </p:cTn>
                                        <p:tgtEl>
                                          <p:spTgt spid="110"/>
                                        </p:tgtEl>
                                        <p:attrNameLst>
                                          <p:attrName>style.visibility</p:attrName>
                                        </p:attrNameLst>
                                      </p:cBhvr>
                                      <p:to>
                                        <p:strVal val="visible"/>
                                      </p:to>
                                    </p:set>
                                    <p:animEffect transition="in" filter="wipe(down)">
                                      <p:cBhvr>
                                        <p:cTn id="93" dur="1000"/>
                                        <p:tgtEl>
                                          <p:spTgt spid="110"/>
                                        </p:tgtEl>
                                      </p:cBhvr>
                                    </p:animEffect>
                                  </p:childTnLst>
                                </p:cTn>
                              </p:par>
                              <p:par>
                                <p:cTn id="94" presetID="22" presetClass="entr" presetSubtype="4" fill="hold" nodeType="with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wipe(down)">
                                      <p:cBhvr>
                                        <p:cTn id="96" dur="1000"/>
                                        <p:tgtEl>
                                          <p:spTgt spid="109"/>
                                        </p:tgtEl>
                                      </p:cBhvr>
                                    </p:animEffect>
                                  </p:childTnLst>
                                </p:cTn>
                              </p:par>
                              <p:par>
                                <p:cTn id="97" presetID="22" presetClass="entr" presetSubtype="4" fill="hold" nodeType="withEffect">
                                  <p:stCondLst>
                                    <p:cond delay="0"/>
                                  </p:stCondLst>
                                  <p:childTnLst>
                                    <p:set>
                                      <p:cBhvr>
                                        <p:cTn id="98" dur="1" fill="hold">
                                          <p:stCondLst>
                                            <p:cond delay="0"/>
                                          </p:stCondLst>
                                        </p:cTn>
                                        <p:tgtEl>
                                          <p:spTgt spid="115"/>
                                        </p:tgtEl>
                                        <p:attrNameLst>
                                          <p:attrName>style.visibility</p:attrName>
                                        </p:attrNameLst>
                                      </p:cBhvr>
                                      <p:to>
                                        <p:strVal val="visible"/>
                                      </p:to>
                                    </p:set>
                                    <p:animEffect transition="in" filter="wipe(down)">
                                      <p:cBhvr>
                                        <p:cTn id="99"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4" grpId="1"/>
      <p:bldP spid="83" grpId="0"/>
      <p:bldP spid="8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3822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Syncing cloud with solid fill">
            <a:extLst>
              <a:ext uri="{FF2B5EF4-FFF2-40B4-BE49-F238E27FC236}">
                <a16:creationId xmlns:a16="http://schemas.microsoft.com/office/drawing/2014/main" id="{58B5ACAF-42E9-1445-A4C7-070EF68FA3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8860" y="2630188"/>
            <a:ext cx="1938933" cy="1938933"/>
          </a:xfrm>
          <a:prstGeom prst="rect">
            <a:avLst/>
          </a:prstGeom>
        </p:spPr>
      </p:pic>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a:xfrm>
            <a:off x="457200" y="441811"/>
            <a:ext cx="10781818" cy="1027113"/>
          </a:xfrm>
        </p:spPr>
        <p:txBody>
          <a:bodyPr>
            <a:noAutofit/>
          </a:bodyPr>
          <a:lstStyle/>
          <a:p>
            <a:r>
              <a:rPr lang="en-US" sz="4400" dirty="0"/>
              <a:t>EMR Tools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472877" y="1159779"/>
            <a:ext cx="2948549"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pic>
        <p:nvPicPr>
          <p:cNvPr id="56" name="Graphic 55" descr="Hospital outline">
            <a:extLst>
              <a:ext uri="{FF2B5EF4-FFF2-40B4-BE49-F238E27FC236}">
                <a16:creationId xmlns:a16="http://schemas.microsoft.com/office/drawing/2014/main" id="{1F7CF7A7-40BE-4B41-8D98-04C3C07A8B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7006" y="4482077"/>
            <a:ext cx="2886405" cy="2489563"/>
          </a:xfrm>
          <a:prstGeom prst="rect">
            <a:avLst/>
          </a:prstGeom>
        </p:spPr>
      </p:pic>
      <p:sp>
        <p:nvSpPr>
          <p:cNvPr id="95" name="TextBox 94">
            <a:extLst>
              <a:ext uri="{FF2B5EF4-FFF2-40B4-BE49-F238E27FC236}">
                <a16:creationId xmlns:a16="http://schemas.microsoft.com/office/drawing/2014/main" id="{6EE1525A-3A94-CD42-AC13-234366702C1A}"/>
              </a:ext>
            </a:extLst>
          </p:cNvPr>
          <p:cNvSpPr txBox="1"/>
          <p:nvPr/>
        </p:nvSpPr>
        <p:spPr>
          <a:xfrm>
            <a:off x="1632200" y="4994065"/>
            <a:ext cx="2074924" cy="457200"/>
          </a:xfrm>
          <a:prstGeom prst="rect">
            <a:avLst/>
          </a:prstGeom>
          <a:noFill/>
        </p:spPr>
        <p:txBody>
          <a:bodyPr wrap="square" lIns="0" tIns="0" rIns="0" bIns="0" rtlCol="0">
            <a:noAutofit/>
          </a:bodyPr>
          <a:lstStyle/>
          <a:p>
            <a:pPr algn="l"/>
            <a:r>
              <a:rPr lang="en-US" sz="1600" b="1" dirty="0">
                <a:solidFill>
                  <a:schemeClr val="bg1">
                    <a:lumMod val="65000"/>
                  </a:schemeClr>
                </a:solidFill>
              </a:rPr>
              <a:t>Health </a:t>
            </a:r>
            <a:br>
              <a:rPr lang="en-US" sz="1600" b="1" dirty="0">
                <a:solidFill>
                  <a:schemeClr val="bg1">
                    <a:lumMod val="65000"/>
                  </a:schemeClr>
                </a:solidFill>
              </a:rPr>
            </a:br>
            <a:r>
              <a:rPr lang="en-US" sz="1600" b="1" dirty="0">
                <a:solidFill>
                  <a:schemeClr val="bg1">
                    <a:lumMod val="65000"/>
                  </a:schemeClr>
                </a:solidFill>
              </a:rPr>
              <a:t>Facility</a:t>
            </a:r>
          </a:p>
        </p:txBody>
      </p:sp>
      <p:sp>
        <p:nvSpPr>
          <p:cNvPr id="69" name="Rounded Rectangle 68">
            <a:extLst>
              <a:ext uri="{FF2B5EF4-FFF2-40B4-BE49-F238E27FC236}">
                <a16:creationId xmlns:a16="http://schemas.microsoft.com/office/drawing/2014/main" id="{B960F3C5-C2D6-BF47-BDB5-111050A7F442}"/>
              </a:ext>
            </a:extLst>
          </p:cNvPr>
          <p:cNvSpPr/>
          <p:nvPr/>
        </p:nvSpPr>
        <p:spPr>
          <a:xfrm>
            <a:off x="8154000" y="180000"/>
            <a:ext cx="3747600" cy="12927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dirty="0">
                <a:solidFill>
                  <a:schemeClr val="bg1"/>
                </a:solidFill>
                <a:ea typeface="Calibri" panose="020F0502020204030204" pitchFamily="34" charset="0"/>
                <a:cs typeface="Times New Roman" panose="02020603050405020304" pitchFamily="18" charset="0"/>
              </a:rPr>
              <a:t>EMR</a:t>
            </a:r>
            <a:br>
              <a:rPr lang="en-GB" sz="3600" dirty="0">
                <a:solidFill>
                  <a:schemeClr val="bg1"/>
                </a:solidFill>
                <a:effectLst/>
                <a:ea typeface="Calibri" panose="020F0502020204030204" pitchFamily="34" charset="0"/>
                <a:cs typeface="Times New Roman" panose="02020603050405020304" pitchFamily="18" charset="0"/>
              </a:rPr>
            </a:br>
            <a:r>
              <a:rPr lang="en-GB" dirty="0">
                <a:solidFill>
                  <a:schemeClr val="bg1"/>
                </a:solidFill>
                <a:effectLst/>
                <a:ea typeface="Calibri" panose="020F0502020204030204" pitchFamily="34" charset="0"/>
                <a:cs typeface="Times New Roman" panose="02020603050405020304" pitchFamily="18" charset="0"/>
              </a:rPr>
              <a:t>Electronic Medical Record</a:t>
            </a:r>
          </a:p>
        </p:txBody>
      </p:sp>
      <p:pic>
        <p:nvPicPr>
          <p:cNvPr id="70" name="Graphic 69" descr="Hospital outline">
            <a:extLst>
              <a:ext uri="{FF2B5EF4-FFF2-40B4-BE49-F238E27FC236}">
                <a16:creationId xmlns:a16="http://schemas.microsoft.com/office/drawing/2014/main" id="{6BD1341E-B9A9-E245-B2AA-12E0A83B37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7413" y="4477483"/>
            <a:ext cx="2886405" cy="2489563"/>
          </a:xfrm>
          <a:prstGeom prst="rect">
            <a:avLst/>
          </a:prstGeom>
        </p:spPr>
      </p:pic>
      <p:sp>
        <p:nvSpPr>
          <p:cNvPr id="72" name="TextBox 71">
            <a:extLst>
              <a:ext uri="{FF2B5EF4-FFF2-40B4-BE49-F238E27FC236}">
                <a16:creationId xmlns:a16="http://schemas.microsoft.com/office/drawing/2014/main" id="{5F976C72-4357-AF44-BB9E-482A574D41F9}"/>
              </a:ext>
            </a:extLst>
          </p:cNvPr>
          <p:cNvSpPr txBox="1"/>
          <p:nvPr/>
        </p:nvSpPr>
        <p:spPr>
          <a:xfrm>
            <a:off x="4563968" y="5121065"/>
            <a:ext cx="2074924" cy="457200"/>
          </a:xfrm>
          <a:prstGeom prst="rect">
            <a:avLst/>
          </a:prstGeom>
          <a:noFill/>
        </p:spPr>
        <p:txBody>
          <a:bodyPr wrap="square" lIns="0" tIns="0" rIns="0" bIns="0" rtlCol="0">
            <a:noAutofit/>
          </a:bodyPr>
          <a:lstStyle/>
          <a:p>
            <a:pPr algn="l"/>
            <a:r>
              <a:rPr lang="en-US" sz="1600" b="1" dirty="0">
                <a:solidFill>
                  <a:schemeClr val="bg1">
                    <a:lumMod val="65000"/>
                  </a:schemeClr>
                </a:solidFill>
              </a:rPr>
              <a:t>Facility</a:t>
            </a:r>
          </a:p>
        </p:txBody>
      </p:sp>
      <p:pic>
        <p:nvPicPr>
          <p:cNvPr id="13" name="Graphic 12" descr="Phone Vibration with solid fill">
            <a:extLst>
              <a:ext uri="{FF2B5EF4-FFF2-40B4-BE49-F238E27FC236}">
                <a16:creationId xmlns:a16="http://schemas.microsoft.com/office/drawing/2014/main" id="{23B764EF-A065-334C-A4ED-848C32AF42D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92125" y="5467669"/>
            <a:ext cx="612000" cy="612000"/>
          </a:xfrm>
          <a:prstGeom prst="rect">
            <a:avLst/>
          </a:prstGeom>
        </p:spPr>
      </p:pic>
      <p:sp>
        <p:nvSpPr>
          <p:cNvPr id="21" name="TextBox 20">
            <a:extLst>
              <a:ext uri="{FF2B5EF4-FFF2-40B4-BE49-F238E27FC236}">
                <a16:creationId xmlns:a16="http://schemas.microsoft.com/office/drawing/2014/main" id="{8E5BC8D4-3A8D-5C45-83A2-63CA3B0961E3}"/>
              </a:ext>
            </a:extLst>
          </p:cNvPr>
          <p:cNvSpPr txBox="1"/>
          <p:nvPr/>
        </p:nvSpPr>
        <p:spPr>
          <a:xfrm>
            <a:off x="3579973" y="3422308"/>
            <a:ext cx="1194013" cy="369332"/>
          </a:xfrm>
          <a:prstGeom prst="rect">
            <a:avLst/>
          </a:prstGeom>
          <a:noFill/>
        </p:spPr>
        <p:txBody>
          <a:bodyPr wrap="square" rtlCol="0">
            <a:spAutoFit/>
          </a:bodyPr>
          <a:lstStyle/>
          <a:p>
            <a:pPr algn="ctr"/>
            <a:r>
              <a:rPr lang="en-US" dirty="0">
                <a:solidFill>
                  <a:schemeClr val="bg1"/>
                </a:solidFill>
              </a:rPr>
              <a:t>SHR</a:t>
            </a:r>
          </a:p>
        </p:txBody>
      </p:sp>
      <p:pic>
        <p:nvPicPr>
          <p:cNvPr id="23" name="Graphic 22" descr="Wireless with solid fill">
            <a:extLst>
              <a:ext uri="{FF2B5EF4-FFF2-40B4-BE49-F238E27FC236}">
                <a16:creationId xmlns:a16="http://schemas.microsoft.com/office/drawing/2014/main" id="{281343D8-20D4-9544-9B4E-E0D0E26A8C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3500072">
            <a:off x="5479402" y="4012792"/>
            <a:ext cx="914400" cy="914400"/>
          </a:xfrm>
          <a:prstGeom prst="rect">
            <a:avLst/>
          </a:prstGeom>
        </p:spPr>
      </p:pic>
      <p:pic>
        <p:nvPicPr>
          <p:cNvPr id="109" name="Graphic 108" descr="Wireless with solid fill">
            <a:extLst>
              <a:ext uri="{FF2B5EF4-FFF2-40B4-BE49-F238E27FC236}">
                <a16:creationId xmlns:a16="http://schemas.microsoft.com/office/drawing/2014/main" id="{9B7F9660-7B5C-CE49-B24D-DE5C9B09B9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8099928" flipV="1">
            <a:off x="5377775" y="4825380"/>
            <a:ext cx="914400" cy="914400"/>
          </a:xfrm>
          <a:prstGeom prst="rect">
            <a:avLst/>
          </a:prstGeom>
        </p:spPr>
      </p:pic>
      <p:pic>
        <p:nvPicPr>
          <p:cNvPr id="110" name="Graphic 109" descr="Wireless with solid fill">
            <a:extLst>
              <a:ext uri="{FF2B5EF4-FFF2-40B4-BE49-F238E27FC236}">
                <a16:creationId xmlns:a16="http://schemas.microsoft.com/office/drawing/2014/main" id="{DA90F69A-7D8B-6541-8214-5B1AEDFCC1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8099928" flipV="1">
            <a:off x="2439376" y="4833867"/>
            <a:ext cx="914400" cy="914400"/>
          </a:xfrm>
          <a:prstGeom prst="rect">
            <a:avLst/>
          </a:prstGeom>
        </p:spPr>
      </p:pic>
      <p:pic>
        <p:nvPicPr>
          <p:cNvPr id="112" name="Graphic 111" descr="Computer with solid fill">
            <a:extLst>
              <a:ext uri="{FF2B5EF4-FFF2-40B4-BE49-F238E27FC236}">
                <a16:creationId xmlns:a16="http://schemas.microsoft.com/office/drawing/2014/main" id="{DA5603C2-0695-1A48-A7FB-C8DD4A3623C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470615" y="5653884"/>
            <a:ext cx="720000" cy="720000"/>
          </a:xfrm>
          <a:prstGeom prst="rect">
            <a:avLst/>
          </a:prstGeom>
        </p:spPr>
      </p:pic>
      <p:pic>
        <p:nvPicPr>
          <p:cNvPr id="113" name="Graphic 112" descr="Tablet with solid fill">
            <a:extLst>
              <a:ext uri="{FF2B5EF4-FFF2-40B4-BE49-F238E27FC236}">
                <a16:creationId xmlns:a16="http://schemas.microsoft.com/office/drawing/2014/main" id="{E99F193F-7E23-AB40-B639-7D7774DF9CD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594209" y="5696318"/>
            <a:ext cx="612000" cy="612000"/>
          </a:xfrm>
          <a:prstGeom prst="rect">
            <a:avLst/>
          </a:prstGeom>
        </p:spPr>
      </p:pic>
      <p:pic>
        <p:nvPicPr>
          <p:cNvPr id="115" name="Graphic 114" descr="Wireless with solid fill">
            <a:extLst>
              <a:ext uri="{FF2B5EF4-FFF2-40B4-BE49-F238E27FC236}">
                <a16:creationId xmlns:a16="http://schemas.microsoft.com/office/drawing/2014/main" id="{800EFE66-6E21-3C44-B2A3-34EB7D40C0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8099928" flipV="1">
            <a:off x="7565053" y="4717024"/>
            <a:ext cx="914400" cy="914400"/>
          </a:xfrm>
          <a:prstGeom prst="rect">
            <a:avLst/>
          </a:prstGeom>
        </p:spPr>
      </p:pic>
      <p:grpSp>
        <p:nvGrpSpPr>
          <p:cNvPr id="37" name="Group 36">
            <a:extLst>
              <a:ext uri="{FF2B5EF4-FFF2-40B4-BE49-F238E27FC236}">
                <a16:creationId xmlns:a16="http://schemas.microsoft.com/office/drawing/2014/main" id="{CBEC56E4-B302-124F-8B5F-DB28B6E12C34}"/>
              </a:ext>
            </a:extLst>
          </p:cNvPr>
          <p:cNvGrpSpPr/>
          <p:nvPr/>
        </p:nvGrpSpPr>
        <p:grpSpPr>
          <a:xfrm>
            <a:off x="6777686" y="1604936"/>
            <a:ext cx="2445458" cy="1697008"/>
            <a:chOff x="12598760" y="-83382"/>
            <a:chExt cx="3947773" cy="2739528"/>
          </a:xfrm>
        </p:grpSpPr>
        <p:pic>
          <p:nvPicPr>
            <p:cNvPr id="38" name="Graphic 37" descr="Modern architecture with solid fill">
              <a:extLst>
                <a:ext uri="{FF2B5EF4-FFF2-40B4-BE49-F238E27FC236}">
                  <a16:creationId xmlns:a16="http://schemas.microsoft.com/office/drawing/2014/main" id="{A549CF25-21C8-8747-814B-758C1B43BA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598760" y="-83382"/>
              <a:ext cx="2739528" cy="2739528"/>
            </a:xfrm>
            <a:prstGeom prst="rect">
              <a:avLst/>
            </a:prstGeom>
          </p:spPr>
        </p:pic>
        <p:sp>
          <p:nvSpPr>
            <p:cNvPr id="39" name="TextBox 38">
              <a:extLst>
                <a:ext uri="{FF2B5EF4-FFF2-40B4-BE49-F238E27FC236}">
                  <a16:creationId xmlns:a16="http://schemas.microsoft.com/office/drawing/2014/main" id="{70ABD05A-9741-654A-BD3F-4BB290E90031}"/>
                </a:ext>
              </a:extLst>
            </p:cNvPr>
            <p:cNvSpPr txBox="1"/>
            <p:nvPr/>
          </p:nvSpPr>
          <p:spPr>
            <a:xfrm>
              <a:off x="15297861" y="746191"/>
              <a:ext cx="1248672" cy="1701751"/>
            </a:xfrm>
            <a:prstGeom prst="rect">
              <a:avLst/>
            </a:prstGeom>
            <a:noFill/>
          </p:spPr>
          <p:txBody>
            <a:bodyPr wrap="square" lIns="0" tIns="0" rIns="0" bIns="0" rtlCol="0">
              <a:noAutofit/>
            </a:bodyPr>
            <a:lstStyle/>
            <a:p>
              <a:pPr algn="l"/>
              <a:r>
                <a:rPr lang="en-US" sz="1600" b="1" dirty="0">
                  <a:solidFill>
                    <a:schemeClr val="bg1">
                      <a:lumMod val="65000"/>
                    </a:schemeClr>
                  </a:solidFill>
                </a:rPr>
                <a:t>District/</a:t>
              </a:r>
              <a:br>
                <a:rPr lang="en-US" sz="1600" b="1" dirty="0">
                  <a:solidFill>
                    <a:schemeClr val="bg1">
                      <a:lumMod val="65000"/>
                    </a:schemeClr>
                  </a:solidFill>
                </a:rPr>
              </a:br>
              <a:r>
                <a:rPr lang="en-US" sz="1600" b="1" dirty="0">
                  <a:solidFill>
                    <a:schemeClr val="bg1">
                      <a:lumMod val="65000"/>
                    </a:schemeClr>
                  </a:solidFill>
                </a:rPr>
                <a:t>National Offices</a:t>
              </a:r>
            </a:p>
          </p:txBody>
        </p:sp>
      </p:grpSp>
      <p:sp>
        <p:nvSpPr>
          <p:cNvPr id="40" name="Content Placeholder 2">
            <a:extLst>
              <a:ext uri="{FF2B5EF4-FFF2-40B4-BE49-F238E27FC236}">
                <a16:creationId xmlns:a16="http://schemas.microsoft.com/office/drawing/2014/main" id="{F1DE9C84-5F81-AF4B-805B-B54DFDC55369}"/>
              </a:ext>
            </a:extLst>
          </p:cNvPr>
          <p:cNvSpPr txBox="1">
            <a:spLocks/>
          </p:cNvSpPr>
          <p:nvPr/>
        </p:nvSpPr>
        <p:spPr>
          <a:xfrm>
            <a:off x="7231798" y="1826323"/>
            <a:ext cx="1226425" cy="1413065"/>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kumimoji="0" lang="en-GB" sz="9000" i="0" u="none" strike="noStrike" kern="1200" cap="none" spc="0" normalizeH="0" baseline="0" noProof="0" dirty="0">
                <a:ln>
                  <a:noFill/>
                </a:ln>
                <a:solidFill>
                  <a:srgbClr val="FF0000"/>
                </a:solidFill>
                <a:effectLst/>
                <a:uLnTx/>
                <a:uFillTx/>
                <a:latin typeface="Verdana"/>
              </a:rPr>
              <a:t>X</a:t>
            </a:r>
          </a:p>
        </p:txBody>
      </p:sp>
      <p:sp>
        <p:nvSpPr>
          <p:cNvPr id="41" name="Content Placeholder 2">
            <a:extLst>
              <a:ext uri="{FF2B5EF4-FFF2-40B4-BE49-F238E27FC236}">
                <a16:creationId xmlns:a16="http://schemas.microsoft.com/office/drawing/2014/main" id="{63C09876-C102-9F47-8DCD-BB89A86AA31E}"/>
              </a:ext>
            </a:extLst>
          </p:cNvPr>
          <p:cNvSpPr txBox="1">
            <a:spLocks/>
          </p:cNvSpPr>
          <p:nvPr/>
        </p:nvSpPr>
        <p:spPr>
          <a:xfrm>
            <a:off x="9303760" y="1730736"/>
            <a:ext cx="2734640" cy="3355948"/>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dirty="0">
                <a:latin typeface="Poppins" pitchFamily="2" charset="77"/>
                <a:cs typeface="Poppins" pitchFamily="2" charset="77"/>
              </a:rPr>
              <a:t>For confidentiality reasons, district and higher offices will usually still not have full access. However, this EMR (or EHR) might produce summary reports they can use, or might share aggregate data with the HMIS (which they can access).</a:t>
            </a:r>
            <a:endParaRPr kumimoji="0" lang="en-GB" sz="1800" i="0" u="none" strike="noStrike" kern="1200" cap="none" spc="0" normalizeH="0" baseline="0" noProof="0" dirty="0">
              <a:ln>
                <a:noFill/>
              </a:ln>
              <a:effectLst/>
              <a:uLnTx/>
              <a:uFillTx/>
              <a:latin typeface="Verdana"/>
            </a:endParaRPr>
          </a:p>
        </p:txBody>
      </p:sp>
      <p:pic>
        <p:nvPicPr>
          <p:cNvPr id="42" name="Graphic 41" descr="Database with solid fill">
            <a:extLst>
              <a:ext uri="{FF2B5EF4-FFF2-40B4-BE49-F238E27FC236}">
                <a16:creationId xmlns:a16="http://schemas.microsoft.com/office/drawing/2014/main" id="{F28EB58D-2EC7-0D45-86AB-657A71935824}"/>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572326" y="3308623"/>
            <a:ext cx="720000" cy="720000"/>
          </a:xfrm>
          <a:prstGeom prst="rect">
            <a:avLst/>
          </a:prstGeom>
        </p:spPr>
      </p:pic>
      <p:grpSp>
        <p:nvGrpSpPr>
          <p:cNvPr id="35" name="Group 34">
            <a:extLst>
              <a:ext uri="{FF2B5EF4-FFF2-40B4-BE49-F238E27FC236}">
                <a16:creationId xmlns:a16="http://schemas.microsoft.com/office/drawing/2014/main" id="{B6C07537-D16E-4A4D-A9A8-9719015DEA12}"/>
              </a:ext>
            </a:extLst>
          </p:cNvPr>
          <p:cNvGrpSpPr/>
          <p:nvPr/>
        </p:nvGrpSpPr>
        <p:grpSpPr>
          <a:xfrm>
            <a:off x="7529014" y="4993908"/>
            <a:ext cx="2087124" cy="1692719"/>
            <a:chOff x="7529014" y="4993908"/>
            <a:chExt cx="2087124" cy="1692719"/>
          </a:xfrm>
        </p:grpSpPr>
        <p:pic>
          <p:nvPicPr>
            <p:cNvPr id="36" name="Graphic 35" descr="Cabin with solid fill">
              <a:extLst>
                <a:ext uri="{FF2B5EF4-FFF2-40B4-BE49-F238E27FC236}">
                  <a16:creationId xmlns:a16="http://schemas.microsoft.com/office/drawing/2014/main" id="{A21A86E8-2F75-F740-A9D0-FA5668ED120B}"/>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001233" y="5579203"/>
              <a:ext cx="614905" cy="614905"/>
            </a:xfrm>
            <a:prstGeom prst="rect">
              <a:avLst/>
            </a:prstGeom>
          </p:spPr>
        </p:pic>
        <p:pic>
          <p:nvPicPr>
            <p:cNvPr id="43" name="Graphic 42" descr="Cabin with solid fill">
              <a:extLst>
                <a:ext uri="{FF2B5EF4-FFF2-40B4-BE49-F238E27FC236}">
                  <a16:creationId xmlns:a16="http://schemas.microsoft.com/office/drawing/2014/main" id="{FD98D178-BBBF-0641-BD2A-73B1D8739370}"/>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609630" y="6002318"/>
              <a:ext cx="614905" cy="614905"/>
            </a:xfrm>
            <a:prstGeom prst="rect">
              <a:avLst/>
            </a:prstGeom>
          </p:spPr>
        </p:pic>
        <p:pic>
          <p:nvPicPr>
            <p:cNvPr id="44" name="Graphic 43" descr="Cabin with solid fill">
              <a:extLst>
                <a:ext uri="{FF2B5EF4-FFF2-40B4-BE49-F238E27FC236}">
                  <a16:creationId xmlns:a16="http://schemas.microsoft.com/office/drawing/2014/main" id="{868B0929-385B-C546-A4A2-6FE7E7403722}"/>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383455" y="6071722"/>
              <a:ext cx="614905" cy="614905"/>
            </a:xfrm>
            <a:prstGeom prst="rect">
              <a:avLst/>
            </a:prstGeom>
          </p:spPr>
        </p:pic>
        <p:pic>
          <p:nvPicPr>
            <p:cNvPr id="45" name="Graphic 44" descr="Cabin with solid fill">
              <a:extLst>
                <a:ext uri="{FF2B5EF4-FFF2-40B4-BE49-F238E27FC236}">
                  <a16:creationId xmlns:a16="http://schemas.microsoft.com/office/drawing/2014/main" id="{3F272BE6-D401-A747-BFE6-40D795190757}"/>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608239" y="4993908"/>
              <a:ext cx="614905" cy="614905"/>
            </a:xfrm>
            <a:prstGeom prst="rect">
              <a:avLst/>
            </a:prstGeom>
          </p:spPr>
        </p:pic>
        <p:sp>
          <p:nvSpPr>
            <p:cNvPr id="46" name="TextBox 45">
              <a:extLst>
                <a:ext uri="{FF2B5EF4-FFF2-40B4-BE49-F238E27FC236}">
                  <a16:creationId xmlns:a16="http://schemas.microsoft.com/office/drawing/2014/main" id="{76E2BB24-9F45-DA40-B7C2-77C45E432B93}"/>
                </a:ext>
              </a:extLst>
            </p:cNvPr>
            <p:cNvSpPr txBox="1"/>
            <p:nvPr/>
          </p:nvSpPr>
          <p:spPr>
            <a:xfrm>
              <a:off x="7529014" y="5140631"/>
              <a:ext cx="1079225" cy="307453"/>
            </a:xfrm>
            <a:prstGeom prst="rect">
              <a:avLst/>
            </a:prstGeom>
            <a:noFill/>
          </p:spPr>
          <p:txBody>
            <a:bodyPr wrap="square" lIns="0" tIns="0" rIns="0" bIns="0" rtlCol="0">
              <a:noAutofit/>
            </a:bodyPr>
            <a:lstStyle/>
            <a:p>
              <a:pPr algn="l"/>
              <a:r>
                <a:rPr lang="en-US" sz="1600" b="1" dirty="0">
                  <a:solidFill>
                    <a:schemeClr val="bg1">
                      <a:lumMod val="65000"/>
                    </a:schemeClr>
                  </a:solidFill>
                </a:rPr>
                <a:t>Community</a:t>
              </a:r>
            </a:p>
          </p:txBody>
        </p:sp>
        <p:grpSp>
          <p:nvGrpSpPr>
            <p:cNvPr id="47" name="Group 46">
              <a:extLst>
                <a:ext uri="{FF2B5EF4-FFF2-40B4-BE49-F238E27FC236}">
                  <a16:creationId xmlns:a16="http://schemas.microsoft.com/office/drawing/2014/main" id="{7878DB48-4D6E-3F4D-AA5B-B64A23CDDF62}"/>
                </a:ext>
              </a:extLst>
            </p:cNvPr>
            <p:cNvGrpSpPr>
              <a:grpSpLocks noChangeAspect="1"/>
            </p:cNvGrpSpPr>
            <p:nvPr/>
          </p:nvGrpSpPr>
          <p:grpSpPr>
            <a:xfrm>
              <a:off x="8105008" y="5401039"/>
              <a:ext cx="662400" cy="1081291"/>
              <a:chOff x="9951393" y="4898472"/>
              <a:chExt cx="982062" cy="1604306"/>
            </a:xfrm>
          </p:grpSpPr>
          <p:pic>
            <p:nvPicPr>
              <p:cNvPr id="49" name="Picture 48" descr="Logo&#10;&#10;Description automatically generated with medium confidence">
                <a:extLst>
                  <a:ext uri="{FF2B5EF4-FFF2-40B4-BE49-F238E27FC236}">
                    <a16:creationId xmlns:a16="http://schemas.microsoft.com/office/drawing/2014/main" id="{DF835E14-DA3E-6644-A5AD-3594EABF27E1}"/>
                  </a:ext>
                </a:extLst>
              </p:cNvPr>
              <p:cNvPicPr>
                <a:picLocks noChangeAspect="1"/>
              </p:cNvPicPr>
              <p:nvPr/>
            </p:nvPicPr>
            <p:blipFill>
              <a:blip r:embed="rId21" cstate="email">
                <a:extLst>
                  <a:ext uri="{BEBA8EAE-BF5A-486C-A8C5-ECC9F3942E4B}">
                    <a14:imgProps xmlns:a14="http://schemas.microsoft.com/office/drawing/2010/main">
                      <a14:imgLayer r:embed="rId22">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9951393" y="4898472"/>
                <a:ext cx="982062" cy="982062"/>
              </a:xfrm>
              <a:prstGeom prst="rect">
                <a:avLst/>
              </a:prstGeom>
            </p:spPr>
          </p:pic>
          <p:pic>
            <p:nvPicPr>
              <p:cNvPr id="50" name="Graphic 49" descr="Clipboard Mixed with solid fill">
                <a:extLst>
                  <a:ext uri="{FF2B5EF4-FFF2-40B4-BE49-F238E27FC236}">
                    <a16:creationId xmlns:a16="http://schemas.microsoft.com/office/drawing/2014/main" id="{9B305229-604B-3A49-9604-233CBD4D373F}"/>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998044" y="5792333"/>
                <a:ext cx="710445" cy="710445"/>
              </a:xfrm>
              <a:prstGeom prst="rect">
                <a:avLst/>
              </a:prstGeom>
            </p:spPr>
          </p:pic>
        </p:grpSp>
      </p:grpSp>
    </p:spTree>
    <p:extLst>
      <p:ext uri="{BB962C8B-B14F-4D97-AF65-F5344CB8AC3E}">
        <p14:creationId xmlns:p14="http://schemas.microsoft.com/office/powerpoint/2010/main" val="36859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1000"/>
                                        <p:tgtEl>
                                          <p:spTgt spid="41"/>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dissolve">
                                      <p:cBhvr>
                                        <p:cTn id="11" dur="1000"/>
                                        <p:tgtEl>
                                          <p:spTgt spid="40"/>
                                        </p:tgtEl>
                                      </p:cBhvr>
                                    </p:animEffect>
                                  </p:childTnLst>
                                </p:cTn>
                              </p:par>
                              <p:par>
                                <p:cTn id="12" presetID="9"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dissolve">
                                      <p:cBhvr>
                                        <p:cTn id="1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D34D-3671-4F94-B7DA-FDBF82B839BF}"/>
              </a:ext>
            </a:extLst>
          </p:cNvPr>
          <p:cNvSpPr>
            <a:spLocks noGrp="1"/>
          </p:cNvSpPr>
          <p:nvPr>
            <p:ph type="title"/>
          </p:nvPr>
        </p:nvSpPr>
        <p:spPr>
          <a:xfrm>
            <a:off x="413997" y="414000"/>
            <a:ext cx="7671912" cy="810000"/>
          </a:xfrm>
        </p:spPr>
        <p:txBody>
          <a:bodyPr/>
          <a:lstStyle/>
          <a:p>
            <a:r>
              <a:rPr lang="fr-FR" sz="4800" dirty="0">
                <a:solidFill>
                  <a:srgbClr val="FFFFFF"/>
                </a:solidFill>
              </a:rPr>
              <a:t>Is an EMR the right solution?</a:t>
            </a:r>
            <a:endParaRPr lang="en-GB" sz="2400" dirty="0"/>
          </a:p>
        </p:txBody>
      </p:sp>
      <p:sp>
        <p:nvSpPr>
          <p:cNvPr id="7" name="Slide Number Placeholder 6">
            <a:extLst>
              <a:ext uri="{FF2B5EF4-FFF2-40B4-BE49-F238E27FC236}">
                <a16:creationId xmlns:a16="http://schemas.microsoft.com/office/drawing/2014/main" id="{11C19F75-173F-4345-895A-D786F7E9CC3E}"/>
              </a:ext>
            </a:extLst>
          </p:cNvPr>
          <p:cNvSpPr>
            <a:spLocks noGrp="1"/>
          </p:cNvSpPr>
          <p:nvPr>
            <p:ph type="sldNum" sz="quarter" idx="12"/>
          </p:nvPr>
        </p:nvSpPr>
        <p:spPr>
          <a:xfrm>
            <a:off x="9057640" y="6452004"/>
            <a:ext cx="2743200" cy="237600"/>
          </a:xfrm>
        </p:spPr>
        <p:txBody>
          <a:bodyPr/>
          <a:lstStyle/>
          <a:p>
            <a:fld id="{6DF1F962-6FCF-4ED9-AB1A-FC8E17859AF0}" type="slidenum">
              <a:rPr lang="en-GB" smtClean="0"/>
              <a:pPr/>
              <a:t>28</a:t>
            </a:fld>
            <a:endParaRPr lang="en-GB"/>
          </a:p>
        </p:txBody>
      </p:sp>
      <p:sp>
        <p:nvSpPr>
          <p:cNvPr id="4" name="Content Placeholder 3">
            <a:extLst>
              <a:ext uri="{FF2B5EF4-FFF2-40B4-BE49-F238E27FC236}">
                <a16:creationId xmlns:a16="http://schemas.microsoft.com/office/drawing/2014/main" id="{102537D5-6F40-426E-ACB5-30A3233A270F}"/>
              </a:ext>
            </a:extLst>
          </p:cNvPr>
          <p:cNvSpPr>
            <a:spLocks noGrp="1"/>
          </p:cNvSpPr>
          <p:nvPr>
            <p:ph sz="half" idx="1"/>
          </p:nvPr>
        </p:nvSpPr>
        <p:spPr>
          <a:xfrm>
            <a:off x="367695" y="2130949"/>
            <a:ext cx="8370787" cy="4301475"/>
          </a:xfrm>
        </p:spPr>
        <p:txBody>
          <a:bodyPr/>
          <a:lstStyle/>
          <a:p>
            <a:pPr marL="285750" indent="-285750">
              <a:spcAft>
                <a:spcPts val="800"/>
              </a:spcAft>
              <a:buFont typeface="Arial" panose="020B0604020202020204" pitchFamily="34" charset="0"/>
              <a:buChar char="•"/>
            </a:pPr>
            <a:r>
              <a:rPr lang="nn-NO" sz="2400" b="0" dirty="0">
                <a:solidFill>
                  <a:srgbClr val="FFFFFF"/>
                </a:solidFill>
              </a:rPr>
              <a:t>Is </a:t>
            </a:r>
            <a:r>
              <a:rPr lang="nn-NO" sz="2400" b="0" dirty="0" err="1">
                <a:solidFill>
                  <a:srgbClr val="FFFFFF"/>
                </a:solidFill>
              </a:rPr>
              <a:t>your</a:t>
            </a:r>
            <a:r>
              <a:rPr lang="nn-NO" sz="2400" b="0" dirty="0">
                <a:solidFill>
                  <a:srgbClr val="FFFFFF"/>
                </a:solidFill>
              </a:rPr>
              <a:t> goal to </a:t>
            </a:r>
            <a:r>
              <a:rPr lang="nn-NO" sz="2400" b="0" dirty="0" err="1">
                <a:solidFill>
                  <a:srgbClr val="FFFFFF"/>
                </a:solidFill>
              </a:rPr>
              <a:t>improve</a:t>
            </a:r>
            <a:r>
              <a:rPr lang="nn-NO" sz="2400" b="0" dirty="0">
                <a:solidFill>
                  <a:srgbClr val="FFFFFF"/>
                </a:solidFill>
              </a:rPr>
              <a:t> </a:t>
            </a:r>
            <a:r>
              <a:rPr lang="nn-NO" sz="2400" b="0" dirty="0" err="1">
                <a:solidFill>
                  <a:srgbClr val="FFFFFF"/>
                </a:solidFill>
              </a:rPr>
              <a:t>the</a:t>
            </a:r>
            <a:r>
              <a:rPr lang="nn-NO" sz="2400" b="0" dirty="0">
                <a:solidFill>
                  <a:srgbClr val="FFFFFF"/>
                </a:solidFill>
              </a:rPr>
              <a:t> </a:t>
            </a:r>
            <a:r>
              <a:rPr lang="nn-NO" sz="2400" dirty="0" err="1">
                <a:solidFill>
                  <a:srgbClr val="FFFFFF"/>
                </a:solidFill>
              </a:rPr>
              <a:t>quality</a:t>
            </a:r>
            <a:r>
              <a:rPr lang="nn-NO" sz="2400" dirty="0">
                <a:solidFill>
                  <a:srgbClr val="FFFFFF"/>
                </a:solidFill>
              </a:rPr>
              <a:t> </a:t>
            </a:r>
            <a:r>
              <a:rPr lang="nn-NO" sz="2400" dirty="0" err="1">
                <a:solidFill>
                  <a:srgbClr val="FFFFFF"/>
                </a:solidFill>
              </a:rPr>
              <a:t>of</a:t>
            </a:r>
            <a:r>
              <a:rPr lang="nn-NO" sz="2400" dirty="0">
                <a:solidFill>
                  <a:srgbClr val="FFFFFF"/>
                </a:solidFill>
              </a:rPr>
              <a:t> </a:t>
            </a:r>
            <a:r>
              <a:rPr lang="nn-NO" sz="2400" dirty="0" err="1">
                <a:solidFill>
                  <a:srgbClr val="FFFFFF"/>
                </a:solidFill>
              </a:rPr>
              <a:t>patient</a:t>
            </a:r>
            <a:r>
              <a:rPr lang="nn-NO" sz="2400" dirty="0">
                <a:solidFill>
                  <a:srgbClr val="FFFFFF"/>
                </a:solidFill>
              </a:rPr>
              <a:t> </a:t>
            </a:r>
            <a:r>
              <a:rPr lang="nn-NO" sz="2400" dirty="0" err="1">
                <a:solidFill>
                  <a:srgbClr val="FFFFFF"/>
                </a:solidFill>
              </a:rPr>
              <a:t>care</a:t>
            </a:r>
            <a:r>
              <a:rPr lang="nn-NO" sz="2400" dirty="0">
                <a:solidFill>
                  <a:srgbClr val="FFFFFF"/>
                </a:solidFill>
              </a:rPr>
              <a:t> / service </a:t>
            </a:r>
            <a:r>
              <a:rPr lang="nn-NO" sz="2400" dirty="0" err="1">
                <a:solidFill>
                  <a:srgbClr val="FFFFFF"/>
                </a:solidFill>
              </a:rPr>
              <a:t>delivery</a:t>
            </a:r>
            <a:r>
              <a:rPr lang="nn-NO" sz="2400" dirty="0">
                <a:solidFill>
                  <a:srgbClr val="FFFFFF"/>
                </a:solidFill>
              </a:rPr>
              <a:t> </a:t>
            </a:r>
            <a:r>
              <a:rPr lang="nn-NO" sz="2400" b="0" dirty="0">
                <a:solidFill>
                  <a:srgbClr val="FFFFFF"/>
                </a:solidFill>
              </a:rPr>
              <a:t>(</a:t>
            </a:r>
            <a:r>
              <a:rPr lang="nn-NO" sz="2400" b="0" dirty="0" err="1">
                <a:solidFill>
                  <a:srgbClr val="FFFFFF"/>
                </a:solidFill>
              </a:rPr>
              <a:t>not</a:t>
            </a:r>
            <a:r>
              <a:rPr lang="nn-NO" sz="2400" b="0" dirty="0">
                <a:solidFill>
                  <a:srgbClr val="FFFFFF"/>
                </a:solidFill>
              </a:rPr>
              <a:t> </a:t>
            </a:r>
            <a:r>
              <a:rPr lang="nn-NO" sz="2400" b="0" dirty="0" err="1">
                <a:solidFill>
                  <a:srgbClr val="FFFFFF"/>
                </a:solidFill>
              </a:rPr>
              <a:t>upward</a:t>
            </a:r>
            <a:r>
              <a:rPr lang="nn-NO" sz="2400" b="0" dirty="0">
                <a:solidFill>
                  <a:srgbClr val="FFFFFF"/>
                </a:solidFill>
              </a:rPr>
              <a:t> </a:t>
            </a:r>
            <a:r>
              <a:rPr lang="nn-NO" sz="2400" b="0" dirty="0" err="1">
                <a:solidFill>
                  <a:srgbClr val="FFFFFF"/>
                </a:solidFill>
              </a:rPr>
              <a:t>reporting</a:t>
            </a:r>
            <a:r>
              <a:rPr lang="nn-NO" sz="2400" b="0" dirty="0">
                <a:solidFill>
                  <a:srgbClr val="FFFFFF"/>
                </a:solidFill>
              </a:rPr>
              <a:t>)?</a:t>
            </a:r>
          </a:p>
          <a:p>
            <a:pPr marL="285750" indent="-285750">
              <a:spcAft>
                <a:spcPts val="800"/>
              </a:spcAft>
              <a:buFont typeface="Arial" panose="020B0604020202020204" pitchFamily="34" charset="0"/>
              <a:buChar char="•"/>
            </a:pPr>
            <a:r>
              <a:rPr lang="nn-NO" sz="2400" b="0" dirty="0">
                <a:solidFill>
                  <a:srgbClr val="FFFFFF"/>
                </a:solidFill>
              </a:rPr>
              <a:t>Is it </a:t>
            </a:r>
            <a:r>
              <a:rPr lang="nn-NO" sz="2400" b="0" dirty="0" err="1">
                <a:solidFill>
                  <a:srgbClr val="FFFFFF"/>
                </a:solidFill>
              </a:rPr>
              <a:t>feasible</a:t>
            </a:r>
            <a:r>
              <a:rPr lang="nn-NO" sz="2400" b="0" dirty="0">
                <a:solidFill>
                  <a:srgbClr val="FFFFFF"/>
                </a:solidFill>
              </a:rPr>
              <a:t> to </a:t>
            </a:r>
            <a:r>
              <a:rPr lang="nn-NO" sz="2400" b="0" dirty="0" err="1">
                <a:solidFill>
                  <a:srgbClr val="FFFFFF"/>
                </a:solidFill>
              </a:rPr>
              <a:t>capture</a:t>
            </a:r>
            <a:r>
              <a:rPr lang="nn-NO" sz="2400" b="0" dirty="0">
                <a:solidFill>
                  <a:srgbClr val="FFFFFF"/>
                </a:solidFill>
              </a:rPr>
              <a:t> data in ‘</a:t>
            </a:r>
            <a:r>
              <a:rPr lang="nn-NO" sz="2400" dirty="0">
                <a:solidFill>
                  <a:srgbClr val="FFFFFF"/>
                </a:solidFill>
              </a:rPr>
              <a:t>real time</a:t>
            </a:r>
            <a:r>
              <a:rPr lang="nn-NO" sz="2400" b="0" dirty="0">
                <a:solidFill>
                  <a:srgbClr val="FFFFFF"/>
                </a:solidFill>
              </a:rPr>
              <a:t>’ as </a:t>
            </a:r>
            <a:r>
              <a:rPr lang="nn-NO" sz="2400" b="0" dirty="0" err="1">
                <a:solidFill>
                  <a:srgbClr val="FFFFFF"/>
                </a:solidFill>
              </a:rPr>
              <a:t>providers</a:t>
            </a:r>
            <a:r>
              <a:rPr lang="nn-NO" sz="2400" b="0" dirty="0">
                <a:solidFill>
                  <a:srgbClr val="FFFFFF"/>
                </a:solidFill>
              </a:rPr>
              <a:t> </a:t>
            </a:r>
            <a:r>
              <a:rPr lang="nn-NO" sz="2400" b="0" dirty="0" err="1">
                <a:solidFill>
                  <a:srgbClr val="FFFFFF"/>
                </a:solidFill>
              </a:rPr>
              <a:t>work</a:t>
            </a:r>
            <a:r>
              <a:rPr lang="nn-NO" sz="2400" b="0" dirty="0">
                <a:solidFill>
                  <a:srgbClr val="FFFFFF"/>
                </a:solidFill>
              </a:rPr>
              <a:t>? (If data is </a:t>
            </a:r>
            <a:r>
              <a:rPr lang="nn-NO" sz="2400" b="0" dirty="0" err="1">
                <a:solidFill>
                  <a:srgbClr val="FFFFFF"/>
                </a:solidFill>
              </a:rPr>
              <a:t>captured</a:t>
            </a:r>
            <a:r>
              <a:rPr lang="nn-NO" sz="2400" b="0" dirty="0">
                <a:solidFill>
                  <a:srgbClr val="FFFFFF"/>
                </a:solidFill>
              </a:rPr>
              <a:t> </a:t>
            </a:r>
            <a:r>
              <a:rPr lang="nn-NO" sz="2400" b="0" dirty="0" err="1">
                <a:solidFill>
                  <a:srgbClr val="FFFFFF"/>
                </a:solidFill>
              </a:rPr>
              <a:t>retrospectively</a:t>
            </a:r>
            <a:r>
              <a:rPr lang="nn-NO" sz="2400" b="0" dirty="0">
                <a:solidFill>
                  <a:srgbClr val="FFFFFF"/>
                </a:solidFill>
              </a:rPr>
              <a:t>, most </a:t>
            </a:r>
            <a:r>
              <a:rPr lang="nn-NO" sz="2400" b="0" dirty="0" err="1">
                <a:solidFill>
                  <a:srgbClr val="FFFFFF"/>
                </a:solidFill>
              </a:rPr>
              <a:t>operational</a:t>
            </a:r>
            <a:r>
              <a:rPr lang="nn-NO" sz="2400" b="0" dirty="0">
                <a:solidFill>
                  <a:srgbClr val="FFFFFF"/>
                </a:solidFill>
              </a:rPr>
              <a:t> </a:t>
            </a:r>
            <a:r>
              <a:rPr lang="nn-NO" sz="2400" b="0" dirty="0" err="1">
                <a:solidFill>
                  <a:srgbClr val="FFFFFF"/>
                </a:solidFill>
              </a:rPr>
              <a:t>benefits</a:t>
            </a:r>
            <a:r>
              <a:rPr lang="nn-NO" sz="2400" b="0" dirty="0">
                <a:solidFill>
                  <a:srgbClr val="FFFFFF"/>
                </a:solidFill>
              </a:rPr>
              <a:t> </a:t>
            </a:r>
            <a:r>
              <a:rPr lang="nn-NO" sz="2400" b="0" dirty="0" err="1">
                <a:solidFill>
                  <a:srgbClr val="FFFFFF"/>
                </a:solidFill>
              </a:rPr>
              <a:t>of</a:t>
            </a:r>
            <a:r>
              <a:rPr lang="nn-NO" sz="2400" b="0" dirty="0">
                <a:solidFill>
                  <a:srgbClr val="FFFFFF"/>
                </a:solidFill>
              </a:rPr>
              <a:t> an EMR are lost.)</a:t>
            </a:r>
          </a:p>
          <a:p>
            <a:pPr marL="285750" indent="-285750">
              <a:spcAft>
                <a:spcPts val="800"/>
              </a:spcAft>
              <a:buFont typeface="Arial" panose="020B0604020202020204" pitchFamily="34" charset="0"/>
              <a:buChar char="•"/>
            </a:pPr>
            <a:r>
              <a:rPr lang="nn-NO" sz="2400" b="0" dirty="0">
                <a:solidFill>
                  <a:srgbClr val="FFFFFF"/>
                </a:solidFill>
              </a:rPr>
              <a:t>Do </a:t>
            </a:r>
            <a:r>
              <a:rPr lang="nn-NO" sz="2400" b="0" dirty="0" err="1">
                <a:solidFill>
                  <a:srgbClr val="FFFFFF"/>
                </a:solidFill>
              </a:rPr>
              <a:t>you</a:t>
            </a:r>
            <a:r>
              <a:rPr lang="nn-NO" sz="2400" b="0" dirty="0">
                <a:solidFill>
                  <a:srgbClr val="FFFFFF"/>
                </a:solidFill>
              </a:rPr>
              <a:t> have </a:t>
            </a:r>
            <a:r>
              <a:rPr lang="nn-NO" sz="2400" b="0" dirty="0" err="1">
                <a:solidFill>
                  <a:srgbClr val="FFFFFF"/>
                </a:solidFill>
              </a:rPr>
              <a:t>the</a:t>
            </a:r>
            <a:r>
              <a:rPr lang="nn-NO" sz="2400" b="0" dirty="0">
                <a:solidFill>
                  <a:srgbClr val="FFFFFF"/>
                </a:solidFill>
              </a:rPr>
              <a:t> </a:t>
            </a:r>
            <a:r>
              <a:rPr lang="nn-NO" sz="2400" dirty="0" err="1">
                <a:solidFill>
                  <a:srgbClr val="FFFFFF"/>
                </a:solidFill>
              </a:rPr>
              <a:t>resources</a:t>
            </a:r>
            <a:r>
              <a:rPr lang="nn-NO" sz="2400" dirty="0">
                <a:solidFill>
                  <a:srgbClr val="FFFFFF"/>
                </a:solidFill>
              </a:rPr>
              <a:t> </a:t>
            </a:r>
            <a:r>
              <a:rPr lang="nn-NO" sz="2400" b="0" dirty="0" err="1">
                <a:solidFill>
                  <a:srgbClr val="FFFFFF"/>
                </a:solidFill>
              </a:rPr>
              <a:t>needed</a:t>
            </a:r>
            <a:r>
              <a:rPr lang="nn-NO" sz="2400" b="0" dirty="0">
                <a:solidFill>
                  <a:srgbClr val="FFFFFF"/>
                </a:solidFill>
              </a:rPr>
              <a:t> to </a:t>
            </a:r>
            <a:r>
              <a:rPr lang="nn-NO" sz="2400" b="0" dirty="0" err="1">
                <a:solidFill>
                  <a:srgbClr val="FFFFFF"/>
                </a:solidFill>
              </a:rPr>
              <a:t>give</a:t>
            </a:r>
            <a:r>
              <a:rPr lang="nn-NO" sz="2400" b="0" dirty="0">
                <a:solidFill>
                  <a:srgbClr val="FFFFFF"/>
                </a:solidFill>
              </a:rPr>
              <a:t> all </a:t>
            </a:r>
            <a:r>
              <a:rPr lang="nn-NO" sz="2400" b="0" dirty="0" err="1">
                <a:solidFill>
                  <a:srgbClr val="FFFFFF"/>
                </a:solidFill>
              </a:rPr>
              <a:t>providers</a:t>
            </a:r>
            <a:r>
              <a:rPr lang="nn-NO" sz="2400" b="0" dirty="0">
                <a:solidFill>
                  <a:srgbClr val="FFFFFF"/>
                </a:solidFill>
              </a:rPr>
              <a:t> </a:t>
            </a:r>
            <a:r>
              <a:rPr lang="nn-NO" sz="2400" b="0" dirty="0" err="1">
                <a:solidFill>
                  <a:srgbClr val="FFFFFF"/>
                </a:solidFill>
              </a:rPr>
              <a:t>computers</a:t>
            </a:r>
            <a:r>
              <a:rPr lang="nn-NO" sz="2400" b="0" dirty="0">
                <a:solidFill>
                  <a:srgbClr val="FFFFFF"/>
                </a:solidFill>
              </a:rPr>
              <a:t>/</a:t>
            </a:r>
            <a:r>
              <a:rPr lang="nn-NO" sz="2400" b="0" dirty="0" err="1">
                <a:solidFill>
                  <a:srgbClr val="FFFFFF"/>
                </a:solidFill>
              </a:rPr>
              <a:t>tablets</a:t>
            </a:r>
            <a:r>
              <a:rPr lang="nn-NO" sz="2400" b="0" dirty="0">
                <a:solidFill>
                  <a:srgbClr val="FFFFFF"/>
                </a:solidFill>
              </a:rPr>
              <a:t> and full </a:t>
            </a:r>
            <a:r>
              <a:rPr lang="nn-NO" sz="2400" b="0" dirty="0" err="1">
                <a:solidFill>
                  <a:srgbClr val="FFFFFF"/>
                </a:solidFill>
              </a:rPr>
              <a:t>training</a:t>
            </a:r>
            <a:r>
              <a:rPr lang="nn-NO" sz="2400" b="0" dirty="0">
                <a:solidFill>
                  <a:srgbClr val="FFFFFF"/>
                </a:solidFill>
              </a:rPr>
              <a:t>?</a:t>
            </a:r>
          </a:p>
          <a:p>
            <a:pPr marL="285750" indent="-285750">
              <a:spcAft>
                <a:spcPts val="800"/>
              </a:spcAft>
              <a:buFont typeface="Arial" panose="020B0604020202020204" pitchFamily="34" charset="0"/>
              <a:buChar char="•"/>
            </a:pPr>
            <a:r>
              <a:rPr lang="nn-NO" sz="2400" b="0" dirty="0">
                <a:solidFill>
                  <a:srgbClr val="FFFFFF"/>
                </a:solidFill>
              </a:rPr>
              <a:t>Are </a:t>
            </a:r>
            <a:r>
              <a:rPr lang="nn-NO" sz="2400" b="0" dirty="0" err="1">
                <a:solidFill>
                  <a:srgbClr val="FFFFFF"/>
                </a:solidFill>
              </a:rPr>
              <a:t>your</a:t>
            </a:r>
            <a:r>
              <a:rPr lang="nn-NO" sz="2400" b="0" dirty="0">
                <a:solidFill>
                  <a:srgbClr val="FFFFFF"/>
                </a:solidFill>
              </a:rPr>
              <a:t> IT and Information services </a:t>
            </a:r>
            <a:r>
              <a:rPr lang="nn-NO" sz="2400" dirty="0">
                <a:solidFill>
                  <a:srgbClr val="FFFFFF"/>
                </a:solidFill>
              </a:rPr>
              <a:t>mature </a:t>
            </a:r>
            <a:r>
              <a:rPr lang="nn-NO" sz="2400" b="0" dirty="0" err="1">
                <a:solidFill>
                  <a:srgbClr val="FFFFFF"/>
                </a:solidFill>
              </a:rPr>
              <a:t>enough</a:t>
            </a:r>
            <a:r>
              <a:rPr lang="nn-NO" sz="2400" b="0" dirty="0">
                <a:solidFill>
                  <a:srgbClr val="FFFFFF"/>
                </a:solidFill>
              </a:rPr>
              <a:t> to </a:t>
            </a:r>
            <a:r>
              <a:rPr lang="nn-NO" sz="2400" b="0" dirty="0" err="1">
                <a:solidFill>
                  <a:srgbClr val="FFFFFF"/>
                </a:solidFill>
              </a:rPr>
              <a:t>support</a:t>
            </a:r>
            <a:r>
              <a:rPr lang="nn-NO" sz="2400" b="0" dirty="0">
                <a:solidFill>
                  <a:srgbClr val="FFFFFF"/>
                </a:solidFill>
              </a:rPr>
              <a:t> </a:t>
            </a:r>
            <a:r>
              <a:rPr lang="nn-NO" sz="2400" b="0" dirty="0" err="1">
                <a:solidFill>
                  <a:srgbClr val="FFFFFF"/>
                </a:solidFill>
              </a:rPr>
              <a:t>this</a:t>
            </a:r>
            <a:r>
              <a:rPr lang="nn-NO" sz="2400" b="0" dirty="0">
                <a:solidFill>
                  <a:srgbClr val="FFFFFF"/>
                </a:solidFill>
              </a:rPr>
              <a:t> in </a:t>
            </a:r>
            <a:r>
              <a:rPr lang="nn-NO" sz="2400" b="0" dirty="0" err="1">
                <a:solidFill>
                  <a:srgbClr val="FFFFFF"/>
                </a:solidFill>
              </a:rPr>
              <a:t>facilities</a:t>
            </a:r>
            <a:r>
              <a:rPr lang="nn-NO" sz="2400" b="0" dirty="0">
                <a:solidFill>
                  <a:srgbClr val="FFFFFF"/>
                </a:solidFill>
              </a:rPr>
              <a:t>?</a:t>
            </a:r>
          </a:p>
          <a:p>
            <a:pPr>
              <a:spcAft>
                <a:spcPts val="800"/>
              </a:spcAft>
            </a:pPr>
            <a:r>
              <a:rPr lang="nn-NO" sz="2400" dirty="0">
                <a:solidFill>
                  <a:srgbClr val="FFFFFF"/>
                </a:solidFill>
              </a:rPr>
              <a:t>If </a:t>
            </a:r>
            <a:r>
              <a:rPr lang="nn-NO" sz="2400" dirty="0" err="1">
                <a:solidFill>
                  <a:srgbClr val="FFFFFF"/>
                </a:solidFill>
              </a:rPr>
              <a:t>you</a:t>
            </a:r>
            <a:r>
              <a:rPr lang="nn-NO" sz="2400" dirty="0">
                <a:solidFill>
                  <a:srgbClr val="FFFFFF"/>
                </a:solidFill>
              </a:rPr>
              <a:t> </a:t>
            </a:r>
            <a:r>
              <a:rPr lang="nn-NO" sz="2400" dirty="0" err="1">
                <a:solidFill>
                  <a:srgbClr val="FFFFFF"/>
                </a:solidFill>
              </a:rPr>
              <a:t>answered</a:t>
            </a:r>
            <a:r>
              <a:rPr lang="nn-NO" sz="2400" dirty="0">
                <a:solidFill>
                  <a:srgbClr val="FFFFFF"/>
                </a:solidFill>
              </a:rPr>
              <a:t> ‘</a:t>
            </a:r>
            <a:r>
              <a:rPr lang="nn-NO" sz="2400" dirty="0" err="1">
                <a:solidFill>
                  <a:srgbClr val="FFFFFF"/>
                </a:solidFill>
              </a:rPr>
              <a:t>yes</a:t>
            </a:r>
            <a:r>
              <a:rPr lang="nn-NO" sz="2400" dirty="0">
                <a:solidFill>
                  <a:srgbClr val="FFFFFF"/>
                </a:solidFill>
              </a:rPr>
              <a:t>’ to all </a:t>
            </a:r>
            <a:r>
              <a:rPr lang="nn-NO" sz="2400" dirty="0" err="1">
                <a:solidFill>
                  <a:srgbClr val="FFFFFF"/>
                </a:solidFill>
              </a:rPr>
              <a:t>of</a:t>
            </a:r>
            <a:r>
              <a:rPr lang="nn-NO" sz="2400" dirty="0">
                <a:solidFill>
                  <a:srgbClr val="FFFFFF"/>
                </a:solidFill>
              </a:rPr>
              <a:t> </a:t>
            </a:r>
            <a:r>
              <a:rPr lang="nn-NO" sz="2400" dirty="0" err="1">
                <a:solidFill>
                  <a:srgbClr val="FFFFFF"/>
                </a:solidFill>
              </a:rPr>
              <a:t>these</a:t>
            </a:r>
            <a:r>
              <a:rPr lang="nn-NO" sz="2400" dirty="0">
                <a:solidFill>
                  <a:srgbClr val="FFFFFF"/>
                </a:solidFill>
              </a:rPr>
              <a:t>, </a:t>
            </a:r>
            <a:r>
              <a:rPr lang="nn-NO" sz="2400" dirty="0" err="1">
                <a:solidFill>
                  <a:srgbClr val="FFFFFF"/>
                </a:solidFill>
              </a:rPr>
              <a:t>investment</a:t>
            </a:r>
            <a:r>
              <a:rPr lang="nn-NO" sz="2400" dirty="0">
                <a:solidFill>
                  <a:srgbClr val="FFFFFF"/>
                </a:solidFill>
              </a:rPr>
              <a:t> in an EMR </a:t>
            </a:r>
            <a:r>
              <a:rPr lang="nn-NO" sz="2400" dirty="0" err="1">
                <a:solidFill>
                  <a:srgbClr val="FFFFFF"/>
                </a:solidFill>
              </a:rPr>
              <a:t>could</a:t>
            </a:r>
            <a:r>
              <a:rPr lang="nn-NO" sz="2400" dirty="0">
                <a:solidFill>
                  <a:srgbClr val="FFFFFF"/>
                </a:solidFill>
              </a:rPr>
              <a:t> be </a:t>
            </a:r>
            <a:r>
              <a:rPr lang="nn-NO" sz="2400" dirty="0" err="1">
                <a:solidFill>
                  <a:srgbClr val="FFFFFF"/>
                </a:solidFill>
              </a:rPr>
              <a:t>considered</a:t>
            </a:r>
            <a:r>
              <a:rPr lang="nn-NO" sz="2400" dirty="0">
                <a:solidFill>
                  <a:srgbClr val="FFFFFF"/>
                </a:solidFill>
              </a:rPr>
              <a:t>.</a:t>
            </a:r>
          </a:p>
        </p:txBody>
      </p:sp>
      <p:sp>
        <p:nvSpPr>
          <p:cNvPr id="9" name="Rounded Rectangle 8">
            <a:extLst>
              <a:ext uri="{FF2B5EF4-FFF2-40B4-BE49-F238E27FC236}">
                <a16:creationId xmlns:a16="http://schemas.microsoft.com/office/drawing/2014/main" id="{A454A72A-B949-E141-AF24-EF491540F3F8}"/>
              </a:ext>
            </a:extLst>
          </p:cNvPr>
          <p:cNvSpPr/>
          <p:nvPr/>
        </p:nvSpPr>
        <p:spPr>
          <a:xfrm>
            <a:off x="8154000" y="180000"/>
            <a:ext cx="3747600" cy="12927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dirty="0">
                <a:solidFill>
                  <a:schemeClr val="bg1"/>
                </a:solidFill>
                <a:ea typeface="Calibri" panose="020F0502020204030204" pitchFamily="34" charset="0"/>
                <a:cs typeface="Times New Roman" panose="02020603050405020304" pitchFamily="18" charset="0"/>
              </a:rPr>
              <a:t>EMR</a:t>
            </a:r>
            <a:br>
              <a:rPr lang="en-GB" sz="3600" dirty="0">
                <a:solidFill>
                  <a:schemeClr val="bg1"/>
                </a:solidFill>
                <a:effectLst/>
                <a:ea typeface="Calibri" panose="020F0502020204030204" pitchFamily="34" charset="0"/>
                <a:cs typeface="Times New Roman" panose="02020603050405020304" pitchFamily="18" charset="0"/>
              </a:rPr>
            </a:br>
            <a:r>
              <a:rPr lang="en-GB" dirty="0">
                <a:solidFill>
                  <a:schemeClr val="bg1"/>
                </a:solidFill>
                <a:effectLst/>
                <a:ea typeface="Calibri" panose="020F0502020204030204" pitchFamily="34" charset="0"/>
                <a:cs typeface="Times New Roman" panose="02020603050405020304" pitchFamily="18" charset="0"/>
              </a:rPr>
              <a:t>Electronic Medical Record</a:t>
            </a:r>
          </a:p>
        </p:txBody>
      </p:sp>
      <p:sp>
        <p:nvSpPr>
          <p:cNvPr id="10" name="Title 1">
            <a:extLst>
              <a:ext uri="{FF2B5EF4-FFF2-40B4-BE49-F238E27FC236}">
                <a16:creationId xmlns:a16="http://schemas.microsoft.com/office/drawing/2014/main" id="{85BDE264-89F0-B544-957B-95011CC7AF21}"/>
              </a:ext>
            </a:extLst>
          </p:cNvPr>
          <p:cNvSpPr txBox="1">
            <a:spLocks/>
          </p:cNvSpPr>
          <p:nvPr/>
        </p:nvSpPr>
        <p:spPr>
          <a:xfrm>
            <a:off x="9432089" y="2045342"/>
            <a:ext cx="1707677" cy="3210469"/>
          </a:xfrm>
          <a:prstGeom prst="rect">
            <a:avLst/>
          </a:prstGeom>
        </p:spPr>
        <p:txBody>
          <a:bodyPr vert="horz" lIns="0" tIns="90000" rIns="0" bIns="0" rtlCol="0" anchor="t" anchorCtr="0">
            <a:noAutofit/>
          </a:bodyPr>
          <a:lstStyle>
            <a:lvl1pPr algn="l" defTabSz="914400" rtl="0" eaLnBrk="1" latinLnBrk="0" hangingPunct="1">
              <a:lnSpc>
                <a:spcPct val="95000"/>
              </a:lnSpc>
              <a:spcBef>
                <a:spcPct val="0"/>
              </a:spcBef>
              <a:buNone/>
              <a:defRPr sz="2417" b="1" kern="1200">
                <a:solidFill>
                  <a:schemeClr val="bg2"/>
                </a:solidFill>
                <a:latin typeface="+mj-lt"/>
                <a:ea typeface="+mj-ea"/>
                <a:cs typeface="+mj-cs"/>
              </a:defRPr>
            </a:lvl1pPr>
          </a:lstStyle>
          <a:p>
            <a:r>
              <a:rPr lang="fr-FR" sz="24000" dirty="0">
                <a:solidFill>
                  <a:srgbClr val="FFFFFF"/>
                </a:solidFill>
              </a:rPr>
              <a:t>?</a:t>
            </a:r>
            <a:endParaRPr lang="en-GB" sz="24000" dirty="0"/>
          </a:p>
        </p:txBody>
      </p:sp>
    </p:spTree>
    <p:extLst>
      <p:ext uri="{BB962C8B-B14F-4D97-AF65-F5344CB8AC3E}">
        <p14:creationId xmlns:p14="http://schemas.microsoft.com/office/powerpoint/2010/main" val="304259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8200" y="25128"/>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dirty="0"/>
              <a:t>The HIS Landscape</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16" name="Up-down Arrow 15">
            <a:extLst>
              <a:ext uri="{FF2B5EF4-FFF2-40B4-BE49-F238E27FC236}">
                <a16:creationId xmlns:a16="http://schemas.microsoft.com/office/drawing/2014/main" id="{DCB89036-FDA1-914F-AC14-66F6E9093FA4}"/>
              </a:ext>
            </a:extLst>
          </p:cNvPr>
          <p:cNvSpPr/>
          <p:nvPr/>
        </p:nvSpPr>
        <p:spPr>
          <a:xfrm>
            <a:off x="3579983" y="4306844"/>
            <a:ext cx="434009" cy="1762027"/>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a:extLst>
              <a:ext uri="{FF2B5EF4-FFF2-40B4-BE49-F238E27FC236}">
                <a16:creationId xmlns:a16="http://schemas.microsoft.com/office/drawing/2014/main" id="{FF3436F3-9401-9343-BCCA-7626589EEAB0}"/>
              </a:ext>
            </a:extLst>
          </p:cNvPr>
          <p:cNvSpPr/>
          <p:nvPr/>
        </p:nvSpPr>
        <p:spPr>
          <a:xfrm>
            <a:off x="3579982" y="2095093"/>
            <a:ext cx="434009" cy="2201811"/>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18FF02B-0406-4644-BE76-0B21BBE3B2A8}"/>
              </a:ext>
            </a:extLst>
          </p:cNvPr>
          <p:cNvSpPr txBox="1"/>
          <p:nvPr/>
        </p:nvSpPr>
        <p:spPr>
          <a:xfrm>
            <a:off x="4661213" y="1606202"/>
            <a:ext cx="2721760" cy="369332"/>
          </a:xfrm>
          <a:prstGeom prst="rect">
            <a:avLst/>
          </a:prstGeom>
          <a:noFill/>
          <a:ln>
            <a:noFill/>
          </a:ln>
        </p:spPr>
        <p:txBody>
          <a:bodyPr wrap="square" rtlCol="0">
            <a:spAutoFit/>
          </a:bodyPr>
          <a:lstStyle/>
          <a:p>
            <a:pPr algn="ctr"/>
            <a:r>
              <a:rPr lang="en-US" dirty="0"/>
              <a:t>Health Services</a:t>
            </a:r>
          </a:p>
        </p:txBody>
      </p:sp>
      <p:sp>
        <p:nvSpPr>
          <p:cNvPr id="21" name="Up-down Arrow 20">
            <a:extLst>
              <a:ext uri="{FF2B5EF4-FFF2-40B4-BE49-F238E27FC236}">
                <a16:creationId xmlns:a16="http://schemas.microsoft.com/office/drawing/2014/main" id="{01A750EF-1BA9-C44D-832A-ED5137675A55}"/>
              </a:ext>
            </a:extLst>
          </p:cNvPr>
          <p:cNvSpPr/>
          <p:nvPr/>
        </p:nvSpPr>
        <p:spPr>
          <a:xfrm>
            <a:off x="8077869" y="2101551"/>
            <a:ext cx="434009" cy="3973777"/>
          </a:xfrm>
          <a:prstGeom prst="upDownArrow">
            <a:avLst/>
          </a:prstGeom>
          <a:gradFill flip="none" rotWithShape="1">
            <a:gsLst>
              <a:gs pos="70000">
                <a:srgbClr val="803860"/>
              </a:gs>
              <a:gs pos="0">
                <a:srgbClr val="FF0000"/>
              </a:gs>
              <a:gs pos="100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123FAFA-1047-6C4A-9675-4328F1ED2A6B}"/>
              </a:ext>
            </a:extLst>
          </p:cNvPr>
          <p:cNvSpPr txBox="1"/>
          <p:nvPr/>
        </p:nvSpPr>
        <p:spPr>
          <a:xfrm>
            <a:off x="7582065" y="1363318"/>
            <a:ext cx="1338890" cy="646331"/>
          </a:xfrm>
          <a:prstGeom prst="rect">
            <a:avLst/>
          </a:prstGeom>
          <a:noFill/>
        </p:spPr>
        <p:txBody>
          <a:bodyPr wrap="square" rtlCol="0">
            <a:spAutoFit/>
          </a:bodyPr>
          <a:lstStyle/>
          <a:p>
            <a:pPr algn="ctr"/>
            <a:r>
              <a:rPr lang="en-US" dirty="0">
                <a:solidFill>
                  <a:srgbClr val="0070C0"/>
                </a:solidFill>
              </a:rPr>
              <a:t>Strategic systems</a:t>
            </a:r>
          </a:p>
        </p:txBody>
      </p:sp>
      <p:sp>
        <p:nvSpPr>
          <p:cNvPr id="23" name="TextBox 22">
            <a:extLst>
              <a:ext uri="{FF2B5EF4-FFF2-40B4-BE49-F238E27FC236}">
                <a16:creationId xmlns:a16="http://schemas.microsoft.com/office/drawing/2014/main" id="{967C0923-5452-404A-B447-EA7FBC319063}"/>
              </a:ext>
            </a:extLst>
          </p:cNvPr>
          <p:cNvSpPr txBox="1"/>
          <p:nvPr/>
        </p:nvSpPr>
        <p:spPr>
          <a:xfrm>
            <a:off x="7622523" y="6075328"/>
            <a:ext cx="1338890" cy="646331"/>
          </a:xfrm>
          <a:prstGeom prst="rect">
            <a:avLst/>
          </a:prstGeom>
          <a:noFill/>
        </p:spPr>
        <p:txBody>
          <a:bodyPr wrap="square" rtlCol="0">
            <a:spAutoFit/>
          </a:bodyPr>
          <a:lstStyle/>
          <a:p>
            <a:pPr algn="ctr"/>
            <a:r>
              <a:rPr lang="en-US" dirty="0">
                <a:solidFill>
                  <a:schemeClr val="accent2">
                    <a:lumMod val="75000"/>
                  </a:schemeClr>
                </a:solidFill>
              </a:rPr>
              <a:t>Frontline systems</a:t>
            </a:r>
          </a:p>
        </p:txBody>
      </p:sp>
      <p:sp>
        <p:nvSpPr>
          <p:cNvPr id="24" name="TextBox 23">
            <a:extLst>
              <a:ext uri="{FF2B5EF4-FFF2-40B4-BE49-F238E27FC236}">
                <a16:creationId xmlns:a16="http://schemas.microsoft.com/office/drawing/2014/main" id="{02D92819-DC19-CD46-BF56-398E2F9C34A0}"/>
              </a:ext>
            </a:extLst>
          </p:cNvPr>
          <p:cNvSpPr txBox="1"/>
          <p:nvPr/>
        </p:nvSpPr>
        <p:spPr>
          <a:xfrm>
            <a:off x="2833137" y="1460507"/>
            <a:ext cx="1802711" cy="646331"/>
          </a:xfrm>
          <a:prstGeom prst="rect">
            <a:avLst/>
          </a:prstGeom>
          <a:noFill/>
        </p:spPr>
        <p:txBody>
          <a:bodyPr wrap="square" rtlCol="0">
            <a:spAutoFit/>
          </a:bodyPr>
          <a:lstStyle/>
          <a:p>
            <a:pPr algn="ctr"/>
            <a:r>
              <a:rPr lang="en-US" dirty="0">
                <a:solidFill>
                  <a:srgbClr val="00B050"/>
                </a:solidFill>
              </a:rPr>
              <a:t>Aggregate / </a:t>
            </a:r>
            <a:r>
              <a:rPr lang="en-US" dirty="0" err="1">
                <a:solidFill>
                  <a:srgbClr val="00B050"/>
                </a:solidFill>
              </a:rPr>
              <a:t>anonymised</a:t>
            </a:r>
            <a:r>
              <a:rPr lang="en-US" dirty="0">
                <a:solidFill>
                  <a:srgbClr val="00B050"/>
                </a:solidFill>
              </a:rPr>
              <a:t> data</a:t>
            </a:r>
          </a:p>
        </p:txBody>
      </p:sp>
      <p:sp>
        <p:nvSpPr>
          <p:cNvPr id="25" name="TextBox 24">
            <a:extLst>
              <a:ext uri="{FF2B5EF4-FFF2-40B4-BE49-F238E27FC236}">
                <a16:creationId xmlns:a16="http://schemas.microsoft.com/office/drawing/2014/main" id="{6E6E4904-C11D-1D47-A701-9799CE5D2F77}"/>
              </a:ext>
            </a:extLst>
          </p:cNvPr>
          <p:cNvSpPr txBox="1"/>
          <p:nvPr/>
        </p:nvSpPr>
        <p:spPr>
          <a:xfrm>
            <a:off x="2851425" y="6075328"/>
            <a:ext cx="1802711" cy="646331"/>
          </a:xfrm>
          <a:prstGeom prst="rect">
            <a:avLst/>
          </a:prstGeom>
          <a:noFill/>
        </p:spPr>
        <p:txBody>
          <a:bodyPr wrap="square" rtlCol="0">
            <a:spAutoFit/>
          </a:bodyPr>
          <a:lstStyle/>
          <a:p>
            <a:pPr algn="ctr"/>
            <a:r>
              <a:rPr lang="en-US" dirty="0">
                <a:solidFill>
                  <a:srgbClr val="FF0000"/>
                </a:solidFill>
              </a:rPr>
              <a:t>Individual / personal data</a:t>
            </a:r>
          </a:p>
        </p:txBody>
      </p:sp>
      <p:sp>
        <p:nvSpPr>
          <p:cNvPr id="9" name="Rounded Rectangle 8">
            <a:extLst>
              <a:ext uri="{FF2B5EF4-FFF2-40B4-BE49-F238E27FC236}">
                <a16:creationId xmlns:a16="http://schemas.microsoft.com/office/drawing/2014/main" id="{994329DE-157F-3E45-AFFC-B42C9D18AF02}"/>
              </a:ext>
            </a:extLst>
          </p:cNvPr>
          <p:cNvSpPr/>
          <p:nvPr/>
        </p:nvSpPr>
        <p:spPr>
          <a:xfrm>
            <a:off x="4657691" y="2095095"/>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HMIS</a:t>
            </a:r>
            <a:endParaRPr lang="en-GB" sz="1200" b="1" dirty="0">
              <a:solidFill>
                <a:schemeClr val="bg1"/>
              </a:solidFill>
              <a:effectLst/>
              <a:ea typeface="Calibri" panose="020F0502020204030204" pitchFamily="34" charset="0"/>
              <a:cs typeface="Times New Roman" panose="02020603050405020304" pitchFamily="18" charset="0"/>
            </a:endParaRPr>
          </a:p>
          <a:p>
            <a:pPr algn="ctr"/>
            <a:r>
              <a:rPr lang="en-GB" sz="1800" dirty="0">
                <a:solidFill>
                  <a:schemeClr val="bg1"/>
                </a:solidFill>
                <a:effectLst/>
                <a:ea typeface="Calibri" panose="020F0502020204030204" pitchFamily="34" charset="0"/>
                <a:cs typeface="Times New Roman" panose="02020603050405020304" pitchFamily="18" charset="0"/>
              </a:rPr>
              <a:t>Hea</a:t>
            </a:r>
            <a:r>
              <a:rPr lang="en-GB" sz="1800" dirty="0">
                <a:effectLst/>
                <a:ea typeface="Calibri" panose="020F0502020204030204" pitchFamily="34" charset="0"/>
                <a:cs typeface="Times New Roman" panose="02020603050405020304" pitchFamily="18" charset="0"/>
              </a:rPr>
              <a:t>lth Management Information System</a:t>
            </a:r>
            <a:endParaRPr lang="en-GB" sz="1200" dirty="0">
              <a:effectLst/>
              <a:ea typeface="Calibri" panose="020F0502020204030204" pitchFamily="34"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6EF245AF-9829-954B-A786-8F726C470E90}"/>
              </a:ext>
            </a:extLst>
          </p:cNvPr>
          <p:cNvSpPr/>
          <p:nvPr/>
        </p:nvSpPr>
        <p:spPr>
          <a:xfrm>
            <a:off x="4657692" y="4798050"/>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a typeface="Calibri" panose="020F0502020204030204" pitchFamily="34" charset="0"/>
                <a:cs typeface="Times New Roman" panose="02020603050405020304" pitchFamily="18" charset="0"/>
              </a:rPr>
              <a:t>EMR</a:t>
            </a:r>
            <a:br>
              <a:rPr lang="en-GB" sz="36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Electronic Medical Record</a:t>
            </a:r>
          </a:p>
        </p:txBody>
      </p:sp>
      <p:sp>
        <p:nvSpPr>
          <p:cNvPr id="12" name="Rounded Rectangle 11">
            <a:extLst>
              <a:ext uri="{FF2B5EF4-FFF2-40B4-BE49-F238E27FC236}">
                <a16:creationId xmlns:a16="http://schemas.microsoft.com/office/drawing/2014/main" id="{4A770375-B8DD-7848-A1AB-EF410F37552E}"/>
              </a:ext>
            </a:extLst>
          </p:cNvPr>
          <p:cNvSpPr/>
          <p:nvPr/>
        </p:nvSpPr>
        <p:spPr>
          <a:xfrm>
            <a:off x="4657693" y="3648801"/>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Trackers</a:t>
            </a:r>
            <a:endParaRPr lang="en-GB" sz="1200" b="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834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15C47D-8762-4261-B83F-9BB1F0C901DB}"/>
              </a:ext>
            </a:extLst>
          </p:cNvPr>
          <p:cNvSpPr>
            <a:spLocks noGrp="1"/>
          </p:cNvSpPr>
          <p:nvPr>
            <p:ph type="title"/>
          </p:nvPr>
        </p:nvSpPr>
        <p:spPr>
          <a:xfrm>
            <a:off x="414000" y="874800"/>
            <a:ext cx="6739200" cy="2491200"/>
          </a:xfrm>
        </p:spPr>
        <p:txBody>
          <a:bodyPr/>
          <a:lstStyle/>
          <a:p>
            <a:r>
              <a:rPr lang="pt-BR" dirty="0"/>
              <a:t>1. </a:t>
            </a:r>
            <a:r>
              <a:rPr lang="pt-BR" dirty="0" err="1"/>
              <a:t>Navigating</a:t>
            </a:r>
            <a:r>
              <a:rPr lang="pt-BR" dirty="0"/>
              <a:t> Health </a:t>
            </a:r>
            <a:r>
              <a:rPr lang="pt-BR" dirty="0" err="1"/>
              <a:t>Information</a:t>
            </a:r>
            <a:r>
              <a:rPr lang="pt-BR" dirty="0"/>
              <a:t> Systems</a:t>
            </a:r>
            <a:endParaRPr lang="en-GB" dirty="0"/>
          </a:p>
        </p:txBody>
      </p:sp>
      <p:sp>
        <p:nvSpPr>
          <p:cNvPr id="12" name="Slide Number Placeholder 11">
            <a:extLst>
              <a:ext uri="{FF2B5EF4-FFF2-40B4-BE49-F238E27FC236}">
                <a16:creationId xmlns:a16="http://schemas.microsoft.com/office/drawing/2014/main" id="{5E67442A-1E98-4714-A679-FE22AC310B07}"/>
              </a:ext>
            </a:extLst>
          </p:cNvPr>
          <p:cNvSpPr>
            <a:spLocks noGrp="1"/>
          </p:cNvSpPr>
          <p:nvPr>
            <p:ph type="sldNum" sz="quarter" idx="12"/>
          </p:nvPr>
        </p:nvSpPr>
        <p:spPr>
          <a:xfrm>
            <a:off x="9057640" y="6451840"/>
            <a:ext cx="2743200" cy="237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1F962-6FCF-4ED9-AB1A-FC8E17859AF0}" type="slidenum">
              <a:rPr kumimoji="0" lang="en-GB" sz="85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50" b="0" i="0" u="none" strike="noStrike" kern="1200" cap="none" spc="0" normalizeH="0" baseline="0" noProof="0">
              <a:ln>
                <a:noFill/>
              </a:ln>
              <a:solidFill>
                <a:prstClr val="white"/>
              </a:solidFill>
              <a:effectLst/>
              <a:uLnTx/>
              <a:uFillTx/>
              <a:latin typeface="Verdana"/>
              <a:ea typeface="+mn-ea"/>
              <a:cs typeface="+mn-cs"/>
            </a:endParaRPr>
          </a:p>
        </p:txBody>
      </p:sp>
      <p:sp>
        <p:nvSpPr>
          <p:cNvPr id="5" name="Text Placeholder 4">
            <a:extLst>
              <a:ext uri="{FF2B5EF4-FFF2-40B4-BE49-F238E27FC236}">
                <a16:creationId xmlns:a16="http://schemas.microsoft.com/office/drawing/2014/main" id="{6FA60AF2-18CB-8E49-B893-83F7B26CC67D}"/>
              </a:ext>
            </a:extLst>
          </p:cNvPr>
          <p:cNvSpPr>
            <a:spLocks noGrp="1"/>
          </p:cNvSpPr>
          <p:nvPr>
            <p:ph type="body" sz="quarter" idx="13"/>
          </p:nvPr>
        </p:nvSpPr>
        <p:spPr>
          <a:xfrm>
            <a:off x="414337" y="3779838"/>
            <a:ext cx="3569265" cy="2082800"/>
          </a:xfrm>
        </p:spPr>
        <p:txBody>
          <a:bodyPr/>
          <a:lstStyle/>
          <a:p>
            <a:r>
              <a:rPr lang="en-US" sz="2400" dirty="0"/>
              <a:t>Exploring the different types of health information system</a:t>
            </a:r>
          </a:p>
        </p:txBody>
      </p:sp>
    </p:spTree>
    <p:extLst>
      <p:ext uri="{BB962C8B-B14F-4D97-AF65-F5344CB8AC3E}">
        <p14:creationId xmlns:p14="http://schemas.microsoft.com/office/powerpoint/2010/main" val="1535085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a:xfrm>
            <a:off x="457201" y="441811"/>
            <a:ext cx="6621744" cy="1027113"/>
          </a:xfrm>
        </p:spPr>
        <p:txBody>
          <a:bodyPr>
            <a:normAutofit/>
          </a:bodyPr>
          <a:lstStyle/>
          <a:p>
            <a:r>
              <a:rPr lang="en-US" dirty="0"/>
              <a:t>What is Tracker?</a:t>
            </a:r>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5168812"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406399" y="1613647"/>
            <a:ext cx="5689601" cy="4865031"/>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Like an EMR, a Tracker is an electronic system that tracks a patient (or other subject) longitudinally over time.</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However, a Tracker is much simpler than an EMR, often based around a specific program workflow, and capturing only key data items.</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As such, a Tracker often is often used alongside paper records, rather than replacing them (Trackers may even be anonymised, capturing only codes that link back to the paper record).</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Because Trackers are simpler than EMRs, they can run on cheap mobile devices, and users can be trained much more quickly.</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But their capabilities are also more limited (</a:t>
            </a:r>
            <a:r>
              <a:rPr lang="en-GB" sz="1800" dirty="0" err="1">
                <a:latin typeface="Verdana" panose="020B0604030504040204" pitchFamily="34" charset="0"/>
                <a:ea typeface="Verdana" panose="020B0604030504040204" pitchFamily="34" charset="0"/>
                <a:cs typeface="Verdana" panose="020B0604030504040204" pitchFamily="34" charset="0"/>
              </a:rPr>
              <a:t>eg</a:t>
            </a:r>
            <a:r>
              <a:rPr lang="en-GB" sz="1800" dirty="0">
                <a:latin typeface="Verdana" panose="020B0604030504040204" pitchFamily="34" charset="0"/>
                <a:ea typeface="Verdana" panose="020B0604030504040204" pitchFamily="34" charset="0"/>
                <a:cs typeface="Verdana" panose="020B0604030504040204" pitchFamily="34" charset="0"/>
              </a:rPr>
              <a:t> it may be difficult for multiple staff to share management of a patient during their visit).</a:t>
            </a:r>
          </a:p>
        </p:txBody>
      </p: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30</a:t>
            </a:fld>
            <a:endParaRPr lang="en-GB" dirty="0"/>
          </a:p>
        </p:txBody>
      </p:sp>
      <p:pic>
        <p:nvPicPr>
          <p:cNvPr id="17" name="Graphic 16">
            <a:extLst>
              <a:ext uri="{FF2B5EF4-FFF2-40B4-BE49-F238E27FC236}">
                <a16:creationId xmlns:a16="http://schemas.microsoft.com/office/drawing/2014/main" id="{497E901A-9A19-4241-BBE6-995F64A80E4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293" y="2059978"/>
            <a:ext cx="5338307" cy="3955483"/>
          </a:xfrm>
          <a:prstGeom prst="rect">
            <a:avLst/>
          </a:prstGeom>
        </p:spPr>
      </p:pic>
      <p:sp>
        <p:nvSpPr>
          <p:cNvPr id="18" name="TextBox 17">
            <a:extLst>
              <a:ext uri="{FF2B5EF4-FFF2-40B4-BE49-F238E27FC236}">
                <a16:creationId xmlns:a16="http://schemas.microsoft.com/office/drawing/2014/main" id="{898CC075-D88F-EF4B-9A92-FD4874BA6390}"/>
              </a:ext>
            </a:extLst>
          </p:cNvPr>
          <p:cNvSpPr txBox="1"/>
          <p:nvPr/>
        </p:nvSpPr>
        <p:spPr>
          <a:xfrm>
            <a:off x="6726264" y="2302889"/>
            <a:ext cx="4691809" cy="3589028"/>
          </a:xfrm>
          <a:prstGeom prst="rect">
            <a:avLst/>
          </a:prstGeom>
          <a:noFill/>
        </p:spPr>
        <p:txBody>
          <a:bodyPr wrap="square" lIns="0" tIns="0" rIns="0" bIns="0" rtlCol="0">
            <a:noAutofit/>
          </a:bodyPr>
          <a:lstStyle/>
          <a:p>
            <a:pPr>
              <a:spcAft>
                <a:spcPts val="1134"/>
              </a:spcAft>
            </a:pPr>
            <a:endParaRPr lang="nn-NO" dirty="0">
              <a:solidFill>
                <a:srgbClr val="FFFFFF"/>
              </a:solidFill>
              <a:latin typeface="Verdana"/>
            </a:endParaRPr>
          </a:p>
        </p:txBody>
      </p:sp>
      <p:sp>
        <p:nvSpPr>
          <p:cNvPr id="10" name="Rounded Rectangle 9">
            <a:extLst>
              <a:ext uri="{FF2B5EF4-FFF2-40B4-BE49-F238E27FC236}">
                <a16:creationId xmlns:a16="http://schemas.microsoft.com/office/drawing/2014/main" id="{57491D9D-924D-C542-882F-43116E8DA691}"/>
              </a:ext>
            </a:extLst>
          </p:cNvPr>
          <p:cNvSpPr/>
          <p:nvPr/>
        </p:nvSpPr>
        <p:spPr>
          <a:xfrm>
            <a:off x="8154000" y="180000"/>
            <a:ext cx="3747600" cy="12718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dirty="0">
                <a:solidFill>
                  <a:schemeClr val="bg1"/>
                </a:solidFill>
                <a:effectLst/>
                <a:ea typeface="Calibri" panose="020F0502020204030204" pitchFamily="34" charset="0"/>
                <a:cs typeface="Times New Roman" panose="02020603050405020304" pitchFamily="18" charset="0"/>
              </a:rPr>
              <a:t>Trackers</a:t>
            </a:r>
            <a:endParaRPr lang="en-GB" sz="1200" dirty="0">
              <a:solidFill>
                <a:schemeClr val="bg1"/>
              </a:solidFill>
              <a:effectLst/>
              <a:ea typeface="Calibri" panose="020F0502020204030204" pitchFamily="34" charset="0"/>
              <a:cs typeface="Times New Roman" panose="02020603050405020304" pitchFamily="18" charset="0"/>
            </a:endParaRPr>
          </a:p>
        </p:txBody>
      </p:sp>
      <p:pic>
        <p:nvPicPr>
          <p:cNvPr id="7" name="Graphic 6" descr="Flowchart with solid fill">
            <a:extLst>
              <a:ext uri="{FF2B5EF4-FFF2-40B4-BE49-F238E27FC236}">
                <a16:creationId xmlns:a16="http://schemas.microsoft.com/office/drawing/2014/main" id="{25ED698B-DFD3-F241-9CDB-6901EB890A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0285" y="2179345"/>
            <a:ext cx="3394710" cy="3394710"/>
          </a:xfrm>
          <a:prstGeom prst="rect">
            <a:avLst/>
          </a:prstGeom>
        </p:spPr>
      </p:pic>
    </p:spTree>
    <p:extLst>
      <p:ext uri="{BB962C8B-B14F-4D97-AF65-F5344CB8AC3E}">
        <p14:creationId xmlns:p14="http://schemas.microsoft.com/office/powerpoint/2010/main" val="157417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D34D-3671-4F94-B7DA-FDBF82B839BF}"/>
              </a:ext>
            </a:extLst>
          </p:cNvPr>
          <p:cNvSpPr>
            <a:spLocks noGrp="1"/>
          </p:cNvSpPr>
          <p:nvPr>
            <p:ph type="title"/>
          </p:nvPr>
        </p:nvSpPr>
        <p:spPr>
          <a:xfrm>
            <a:off x="413997" y="414000"/>
            <a:ext cx="7671912" cy="810000"/>
          </a:xfrm>
        </p:spPr>
        <p:txBody>
          <a:bodyPr/>
          <a:lstStyle/>
          <a:p>
            <a:r>
              <a:rPr lang="fr-FR" sz="4800" dirty="0">
                <a:solidFill>
                  <a:srgbClr val="FFFFFF"/>
                </a:solidFill>
              </a:rPr>
              <a:t>Is a </a:t>
            </a:r>
            <a:r>
              <a:rPr lang="fr-FR" sz="4800" dirty="0" err="1">
                <a:solidFill>
                  <a:srgbClr val="FFFFFF"/>
                </a:solidFill>
              </a:rPr>
              <a:t>Tracker</a:t>
            </a:r>
            <a:r>
              <a:rPr lang="fr-FR" sz="4800" dirty="0">
                <a:solidFill>
                  <a:srgbClr val="FFFFFF"/>
                </a:solidFill>
              </a:rPr>
              <a:t> the right solution?</a:t>
            </a:r>
            <a:endParaRPr lang="en-GB" sz="2400" dirty="0"/>
          </a:p>
        </p:txBody>
      </p:sp>
      <p:sp>
        <p:nvSpPr>
          <p:cNvPr id="7" name="Slide Number Placeholder 6">
            <a:extLst>
              <a:ext uri="{FF2B5EF4-FFF2-40B4-BE49-F238E27FC236}">
                <a16:creationId xmlns:a16="http://schemas.microsoft.com/office/drawing/2014/main" id="{11C19F75-173F-4345-895A-D786F7E9CC3E}"/>
              </a:ext>
            </a:extLst>
          </p:cNvPr>
          <p:cNvSpPr>
            <a:spLocks noGrp="1"/>
          </p:cNvSpPr>
          <p:nvPr>
            <p:ph type="sldNum" sz="quarter" idx="12"/>
          </p:nvPr>
        </p:nvSpPr>
        <p:spPr>
          <a:xfrm>
            <a:off x="9057640" y="6452004"/>
            <a:ext cx="2743200" cy="237600"/>
          </a:xfrm>
        </p:spPr>
        <p:txBody>
          <a:bodyPr/>
          <a:lstStyle/>
          <a:p>
            <a:fld id="{6DF1F962-6FCF-4ED9-AB1A-FC8E17859AF0}" type="slidenum">
              <a:rPr lang="en-GB" smtClean="0"/>
              <a:pPr/>
              <a:t>31</a:t>
            </a:fld>
            <a:endParaRPr lang="en-GB"/>
          </a:p>
        </p:txBody>
      </p:sp>
      <p:sp>
        <p:nvSpPr>
          <p:cNvPr id="4" name="Content Placeholder 3">
            <a:extLst>
              <a:ext uri="{FF2B5EF4-FFF2-40B4-BE49-F238E27FC236}">
                <a16:creationId xmlns:a16="http://schemas.microsoft.com/office/drawing/2014/main" id="{102537D5-6F40-426E-ACB5-30A3233A270F}"/>
              </a:ext>
            </a:extLst>
          </p:cNvPr>
          <p:cNvSpPr>
            <a:spLocks noGrp="1"/>
          </p:cNvSpPr>
          <p:nvPr>
            <p:ph sz="half" idx="1"/>
          </p:nvPr>
        </p:nvSpPr>
        <p:spPr>
          <a:xfrm>
            <a:off x="367695" y="2130949"/>
            <a:ext cx="8370787" cy="4301475"/>
          </a:xfrm>
        </p:spPr>
        <p:txBody>
          <a:bodyPr/>
          <a:lstStyle/>
          <a:p>
            <a:pPr marL="285750" indent="-285750">
              <a:spcAft>
                <a:spcPts val="800"/>
              </a:spcAft>
              <a:buFont typeface="Arial" panose="020B0604020202020204" pitchFamily="34" charset="0"/>
              <a:buChar char="•"/>
            </a:pPr>
            <a:r>
              <a:rPr lang="nn-NO" sz="2400" b="0" dirty="0">
                <a:solidFill>
                  <a:srgbClr val="FFFFFF"/>
                </a:solidFill>
              </a:rPr>
              <a:t>Do </a:t>
            </a:r>
            <a:r>
              <a:rPr lang="nn-NO" sz="2400" b="0" dirty="0" err="1">
                <a:solidFill>
                  <a:srgbClr val="FFFFFF"/>
                </a:solidFill>
              </a:rPr>
              <a:t>you</a:t>
            </a:r>
            <a:r>
              <a:rPr lang="nn-NO" sz="2400" b="0" dirty="0">
                <a:solidFill>
                  <a:srgbClr val="FFFFFF"/>
                </a:solidFill>
              </a:rPr>
              <a:t> </a:t>
            </a:r>
            <a:r>
              <a:rPr lang="nn-NO" sz="2400" b="0" dirty="0" err="1">
                <a:solidFill>
                  <a:srgbClr val="FFFFFF"/>
                </a:solidFill>
              </a:rPr>
              <a:t>need</a:t>
            </a:r>
            <a:r>
              <a:rPr lang="nn-NO" sz="2400" b="0" dirty="0">
                <a:solidFill>
                  <a:srgbClr val="FFFFFF"/>
                </a:solidFill>
              </a:rPr>
              <a:t> to </a:t>
            </a:r>
            <a:r>
              <a:rPr lang="nn-NO" sz="2400" b="0" dirty="0" err="1">
                <a:solidFill>
                  <a:srgbClr val="FFFFFF"/>
                </a:solidFill>
              </a:rPr>
              <a:t>capture</a:t>
            </a:r>
            <a:r>
              <a:rPr lang="nn-NO" sz="2400" b="0" dirty="0">
                <a:solidFill>
                  <a:srgbClr val="FFFFFF"/>
                </a:solidFill>
              </a:rPr>
              <a:t> ‘</a:t>
            </a:r>
            <a:r>
              <a:rPr lang="nn-NO" sz="2400" b="0" dirty="0" err="1">
                <a:solidFill>
                  <a:srgbClr val="FFFFFF"/>
                </a:solidFill>
              </a:rPr>
              <a:t>transactional</a:t>
            </a:r>
            <a:r>
              <a:rPr lang="nn-NO" sz="2400" b="0" dirty="0">
                <a:solidFill>
                  <a:srgbClr val="FFFFFF"/>
                </a:solidFill>
              </a:rPr>
              <a:t>’ data </a:t>
            </a:r>
            <a:r>
              <a:rPr lang="nn-NO" sz="2400" b="0" dirty="0" err="1">
                <a:solidFill>
                  <a:srgbClr val="FFFFFF"/>
                </a:solidFill>
              </a:rPr>
              <a:t>on</a:t>
            </a:r>
            <a:r>
              <a:rPr lang="nn-NO" sz="2400" b="0" dirty="0">
                <a:solidFill>
                  <a:srgbClr val="FFFFFF"/>
                </a:solidFill>
              </a:rPr>
              <a:t> </a:t>
            </a:r>
            <a:r>
              <a:rPr lang="nn-NO" sz="2400" b="0" dirty="0" err="1">
                <a:solidFill>
                  <a:srgbClr val="FFFFFF"/>
                </a:solidFill>
              </a:rPr>
              <a:t>each</a:t>
            </a:r>
            <a:r>
              <a:rPr lang="nn-NO" sz="2400" b="0" dirty="0">
                <a:solidFill>
                  <a:srgbClr val="FFFFFF"/>
                </a:solidFill>
              </a:rPr>
              <a:t> service </a:t>
            </a:r>
            <a:r>
              <a:rPr lang="nn-NO" sz="2400" b="0" dirty="0" err="1">
                <a:solidFill>
                  <a:srgbClr val="FFFFFF"/>
                </a:solidFill>
              </a:rPr>
              <a:t>received</a:t>
            </a:r>
            <a:r>
              <a:rPr lang="nn-NO" sz="2400" b="0" dirty="0">
                <a:solidFill>
                  <a:srgbClr val="FFFFFF"/>
                </a:solidFill>
              </a:rPr>
              <a:t> by </a:t>
            </a:r>
            <a:r>
              <a:rPr lang="nn-NO" sz="2400" b="0" dirty="0" err="1">
                <a:solidFill>
                  <a:srgbClr val="FFFFFF"/>
                </a:solidFill>
              </a:rPr>
              <a:t>each</a:t>
            </a:r>
            <a:r>
              <a:rPr lang="nn-NO" sz="2400" b="0" dirty="0">
                <a:solidFill>
                  <a:srgbClr val="FFFFFF"/>
                </a:solidFill>
              </a:rPr>
              <a:t> </a:t>
            </a:r>
            <a:r>
              <a:rPr lang="nn-NO" sz="2400" b="0" dirty="0" err="1">
                <a:solidFill>
                  <a:srgbClr val="FFFFFF"/>
                </a:solidFill>
              </a:rPr>
              <a:t>patient</a:t>
            </a:r>
            <a:r>
              <a:rPr lang="nn-NO" sz="2400" b="0" dirty="0">
                <a:solidFill>
                  <a:srgbClr val="FFFFFF"/>
                </a:solidFill>
              </a:rPr>
              <a:t>? (If </a:t>
            </a:r>
            <a:r>
              <a:rPr lang="nn-NO" sz="2400" b="0" dirty="0" err="1">
                <a:solidFill>
                  <a:srgbClr val="FFFFFF"/>
                </a:solidFill>
              </a:rPr>
              <a:t>you</a:t>
            </a:r>
            <a:r>
              <a:rPr lang="nn-NO" sz="2400" b="0" dirty="0">
                <a:solidFill>
                  <a:srgbClr val="FFFFFF"/>
                </a:solidFill>
              </a:rPr>
              <a:t> just </a:t>
            </a:r>
            <a:r>
              <a:rPr lang="nn-NO" sz="2400" b="0" dirty="0" err="1">
                <a:solidFill>
                  <a:srgbClr val="FFFFFF"/>
                </a:solidFill>
              </a:rPr>
              <a:t>need</a:t>
            </a:r>
            <a:r>
              <a:rPr lang="nn-NO" sz="2400" b="0" dirty="0">
                <a:solidFill>
                  <a:srgbClr val="FFFFFF"/>
                </a:solidFill>
              </a:rPr>
              <a:t> </a:t>
            </a:r>
            <a:r>
              <a:rPr lang="nn-NO" sz="2400" b="0" dirty="0" err="1">
                <a:solidFill>
                  <a:srgbClr val="FFFFFF"/>
                </a:solidFill>
              </a:rPr>
              <a:t>summary</a:t>
            </a:r>
            <a:r>
              <a:rPr lang="nn-NO" sz="2400" b="0" dirty="0">
                <a:solidFill>
                  <a:srgbClr val="FFFFFF"/>
                </a:solidFill>
              </a:rPr>
              <a:t> data, </a:t>
            </a:r>
            <a:r>
              <a:rPr lang="nn-NO" sz="2400" b="0" dirty="0" err="1">
                <a:solidFill>
                  <a:srgbClr val="FFFFFF"/>
                </a:solidFill>
              </a:rPr>
              <a:t>the</a:t>
            </a:r>
            <a:r>
              <a:rPr lang="nn-NO" sz="2400" b="0" dirty="0">
                <a:solidFill>
                  <a:srgbClr val="FFFFFF"/>
                </a:solidFill>
              </a:rPr>
              <a:t> HMIS </a:t>
            </a:r>
            <a:r>
              <a:rPr lang="nn-NO" sz="2400" b="0" dirty="0" err="1">
                <a:solidFill>
                  <a:srgbClr val="FFFFFF"/>
                </a:solidFill>
              </a:rPr>
              <a:t>might</a:t>
            </a:r>
            <a:r>
              <a:rPr lang="nn-NO" sz="2400" b="0" dirty="0">
                <a:solidFill>
                  <a:srgbClr val="FFFFFF"/>
                </a:solidFill>
              </a:rPr>
              <a:t> be a </a:t>
            </a:r>
            <a:r>
              <a:rPr lang="nn-NO" sz="2400" b="0" dirty="0" err="1">
                <a:solidFill>
                  <a:srgbClr val="FFFFFF"/>
                </a:solidFill>
              </a:rPr>
              <a:t>better</a:t>
            </a:r>
            <a:r>
              <a:rPr lang="nn-NO" sz="2400" b="0" dirty="0">
                <a:solidFill>
                  <a:srgbClr val="FFFFFF"/>
                </a:solidFill>
              </a:rPr>
              <a:t> </a:t>
            </a:r>
            <a:r>
              <a:rPr lang="nn-NO" sz="2400" b="0" dirty="0" err="1">
                <a:solidFill>
                  <a:srgbClr val="FFFFFF"/>
                </a:solidFill>
              </a:rPr>
              <a:t>bet</a:t>
            </a:r>
            <a:r>
              <a:rPr lang="nn-NO" sz="2400" b="0" dirty="0">
                <a:solidFill>
                  <a:srgbClr val="FFFFFF"/>
                </a:solidFill>
              </a:rPr>
              <a:t>.)</a:t>
            </a:r>
          </a:p>
          <a:p>
            <a:pPr marL="285750" indent="-285750">
              <a:spcAft>
                <a:spcPts val="800"/>
              </a:spcAft>
              <a:buFont typeface="Arial" panose="020B0604020202020204" pitchFamily="34" charset="0"/>
              <a:buChar char="•"/>
            </a:pPr>
            <a:r>
              <a:rPr lang="nn-NO" sz="2400" b="0" dirty="0">
                <a:solidFill>
                  <a:srgbClr val="FFFFFF"/>
                </a:solidFill>
              </a:rPr>
              <a:t>Do </a:t>
            </a:r>
            <a:r>
              <a:rPr lang="nn-NO" sz="2400" b="0" dirty="0" err="1">
                <a:solidFill>
                  <a:srgbClr val="FFFFFF"/>
                </a:solidFill>
              </a:rPr>
              <a:t>you</a:t>
            </a:r>
            <a:r>
              <a:rPr lang="nn-NO" sz="2400" b="0" dirty="0">
                <a:solidFill>
                  <a:srgbClr val="FFFFFF"/>
                </a:solidFill>
              </a:rPr>
              <a:t> have </a:t>
            </a:r>
            <a:r>
              <a:rPr lang="nn-NO" sz="2400" b="0" dirty="0" err="1">
                <a:solidFill>
                  <a:srgbClr val="FFFFFF"/>
                </a:solidFill>
              </a:rPr>
              <a:t>only</a:t>
            </a:r>
            <a:r>
              <a:rPr lang="nn-NO" sz="2400" b="0" dirty="0">
                <a:solidFill>
                  <a:srgbClr val="FFFFFF"/>
                </a:solidFill>
              </a:rPr>
              <a:t> </a:t>
            </a:r>
            <a:r>
              <a:rPr lang="nn-NO" sz="2400" b="0" dirty="0" err="1">
                <a:solidFill>
                  <a:srgbClr val="FFFFFF"/>
                </a:solidFill>
              </a:rPr>
              <a:t>specific</a:t>
            </a:r>
            <a:r>
              <a:rPr lang="nn-NO" sz="2400" b="0" dirty="0">
                <a:solidFill>
                  <a:srgbClr val="FFFFFF"/>
                </a:solidFill>
              </a:rPr>
              <a:t> </a:t>
            </a:r>
            <a:r>
              <a:rPr lang="nn-NO" sz="2400" b="0" dirty="0" err="1">
                <a:solidFill>
                  <a:srgbClr val="FFFFFF"/>
                </a:solidFill>
              </a:rPr>
              <a:t>operational</a:t>
            </a:r>
            <a:r>
              <a:rPr lang="nn-NO" sz="2400" b="0" dirty="0">
                <a:solidFill>
                  <a:srgbClr val="FFFFFF"/>
                </a:solidFill>
              </a:rPr>
              <a:t> goals </a:t>
            </a:r>
            <a:r>
              <a:rPr lang="nn-NO" sz="2400" b="0" dirty="0" err="1">
                <a:solidFill>
                  <a:srgbClr val="FFFFFF"/>
                </a:solidFill>
              </a:rPr>
              <a:t>that</a:t>
            </a:r>
            <a:r>
              <a:rPr lang="nn-NO" sz="2400" b="0" dirty="0">
                <a:solidFill>
                  <a:srgbClr val="FFFFFF"/>
                </a:solidFill>
              </a:rPr>
              <a:t> </a:t>
            </a:r>
            <a:r>
              <a:rPr lang="nn-NO" sz="2400" b="0" dirty="0" err="1">
                <a:solidFill>
                  <a:srgbClr val="FFFFFF"/>
                </a:solidFill>
              </a:rPr>
              <a:t>you</a:t>
            </a:r>
            <a:r>
              <a:rPr lang="nn-NO" sz="2400" b="0" dirty="0">
                <a:solidFill>
                  <a:srgbClr val="FFFFFF"/>
                </a:solidFill>
              </a:rPr>
              <a:t> </a:t>
            </a:r>
            <a:r>
              <a:rPr lang="nn-NO" sz="2400" b="0" dirty="0" err="1">
                <a:solidFill>
                  <a:srgbClr val="FFFFFF"/>
                </a:solidFill>
              </a:rPr>
              <a:t>want</a:t>
            </a:r>
            <a:r>
              <a:rPr lang="nn-NO" sz="2400" b="0" dirty="0">
                <a:solidFill>
                  <a:srgbClr val="FFFFFF"/>
                </a:solidFill>
              </a:rPr>
              <a:t> to </a:t>
            </a:r>
            <a:r>
              <a:rPr lang="nn-NO" sz="2400" b="0" dirty="0" err="1">
                <a:solidFill>
                  <a:srgbClr val="FFFFFF"/>
                </a:solidFill>
              </a:rPr>
              <a:t>achieve</a:t>
            </a:r>
            <a:r>
              <a:rPr lang="nn-NO" sz="2400" b="0" dirty="0">
                <a:solidFill>
                  <a:srgbClr val="FFFFFF"/>
                </a:solidFill>
              </a:rPr>
              <a:t> (</a:t>
            </a:r>
            <a:r>
              <a:rPr lang="nn-NO" sz="2400" b="0" dirty="0" err="1">
                <a:solidFill>
                  <a:srgbClr val="FFFFFF"/>
                </a:solidFill>
              </a:rPr>
              <a:t>you</a:t>
            </a:r>
            <a:r>
              <a:rPr lang="nn-NO" sz="2400" b="0" dirty="0">
                <a:solidFill>
                  <a:srgbClr val="FFFFFF"/>
                </a:solidFill>
              </a:rPr>
              <a:t> </a:t>
            </a:r>
            <a:r>
              <a:rPr lang="nn-NO" sz="2400" b="0" dirty="0" err="1">
                <a:solidFill>
                  <a:srgbClr val="FFFFFF"/>
                </a:solidFill>
              </a:rPr>
              <a:t>don’t</a:t>
            </a:r>
            <a:r>
              <a:rPr lang="nn-NO" sz="2400" b="0" dirty="0">
                <a:solidFill>
                  <a:srgbClr val="FFFFFF"/>
                </a:solidFill>
              </a:rPr>
              <a:t> </a:t>
            </a:r>
            <a:r>
              <a:rPr lang="nn-NO" sz="2400" b="0" dirty="0" err="1">
                <a:solidFill>
                  <a:srgbClr val="FFFFFF"/>
                </a:solidFill>
              </a:rPr>
              <a:t>need</a:t>
            </a:r>
            <a:r>
              <a:rPr lang="nn-NO" sz="2400" b="0" dirty="0">
                <a:solidFill>
                  <a:srgbClr val="FFFFFF"/>
                </a:solidFill>
              </a:rPr>
              <a:t> to </a:t>
            </a:r>
            <a:r>
              <a:rPr lang="nn-NO" sz="2400" b="0" dirty="0" err="1">
                <a:solidFill>
                  <a:srgbClr val="FFFFFF"/>
                </a:solidFill>
              </a:rPr>
              <a:t>capture</a:t>
            </a:r>
            <a:r>
              <a:rPr lang="nn-NO" sz="2400" b="0" dirty="0">
                <a:solidFill>
                  <a:srgbClr val="FFFFFF"/>
                </a:solidFill>
              </a:rPr>
              <a:t> </a:t>
            </a:r>
            <a:r>
              <a:rPr lang="nn-NO" sz="2400" b="0" dirty="0" err="1">
                <a:solidFill>
                  <a:srgbClr val="FFFFFF"/>
                </a:solidFill>
              </a:rPr>
              <a:t>the</a:t>
            </a:r>
            <a:r>
              <a:rPr lang="nn-NO" sz="2400" b="0" dirty="0">
                <a:solidFill>
                  <a:srgbClr val="FFFFFF"/>
                </a:solidFill>
              </a:rPr>
              <a:t> full </a:t>
            </a:r>
            <a:r>
              <a:rPr lang="nn-NO" sz="2400" b="0" dirty="0" err="1">
                <a:solidFill>
                  <a:srgbClr val="FFFFFF"/>
                </a:solidFill>
              </a:rPr>
              <a:t>spectrum</a:t>
            </a:r>
            <a:r>
              <a:rPr lang="nn-NO" sz="2400" b="0" dirty="0">
                <a:solidFill>
                  <a:srgbClr val="FFFFFF"/>
                </a:solidFill>
              </a:rPr>
              <a:t> </a:t>
            </a:r>
            <a:r>
              <a:rPr lang="nn-NO" sz="2400" b="0" dirty="0" err="1">
                <a:solidFill>
                  <a:srgbClr val="FFFFFF"/>
                </a:solidFill>
              </a:rPr>
              <a:t>of</a:t>
            </a:r>
            <a:r>
              <a:rPr lang="nn-NO" sz="2400" b="0" dirty="0">
                <a:solidFill>
                  <a:srgbClr val="FFFFFF"/>
                </a:solidFill>
              </a:rPr>
              <a:t> </a:t>
            </a:r>
            <a:r>
              <a:rPr lang="nn-NO" sz="2400" b="0" dirty="0" err="1">
                <a:solidFill>
                  <a:srgbClr val="FFFFFF"/>
                </a:solidFill>
              </a:rPr>
              <a:t>patient</a:t>
            </a:r>
            <a:r>
              <a:rPr lang="nn-NO" sz="2400" b="0" dirty="0">
                <a:solidFill>
                  <a:srgbClr val="FFFFFF"/>
                </a:solidFill>
              </a:rPr>
              <a:t> </a:t>
            </a:r>
            <a:r>
              <a:rPr lang="nn-NO" sz="2400" b="0" dirty="0" err="1">
                <a:solidFill>
                  <a:srgbClr val="FFFFFF"/>
                </a:solidFill>
              </a:rPr>
              <a:t>care</a:t>
            </a:r>
            <a:r>
              <a:rPr lang="nn-NO" sz="2400" b="0" dirty="0">
                <a:solidFill>
                  <a:srgbClr val="FFFFFF"/>
                </a:solidFill>
              </a:rPr>
              <a:t>)?</a:t>
            </a:r>
          </a:p>
          <a:p>
            <a:pPr marL="285750" indent="-285750">
              <a:spcAft>
                <a:spcPts val="800"/>
              </a:spcAft>
              <a:buFont typeface="Arial" panose="020B0604020202020204" pitchFamily="34" charset="0"/>
              <a:buChar char="•"/>
            </a:pPr>
            <a:r>
              <a:rPr lang="nn-NO" sz="2400" b="0" dirty="0">
                <a:solidFill>
                  <a:srgbClr val="FFFFFF"/>
                </a:solidFill>
              </a:rPr>
              <a:t>Is </a:t>
            </a:r>
            <a:r>
              <a:rPr lang="nn-NO" sz="2400" b="0" dirty="0" err="1">
                <a:solidFill>
                  <a:srgbClr val="FFFFFF"/>
                </a:solidFill>
              </a:rPr>
              <a:t>only</a:t>
            </a:r>
            <a:r>
              <a:rPr lang="nn-NO" sz="2400" b="0" dirty="0">
                <a:solidFill>
                  <a:srgbClr val="FFFFFF"/>
                </a:solidFill>
              </a:rPr>
              <a:t> a single </a:t>
            </a:r>
            <a:r>
              <a:rPr lang="nn-NO" sz="2400" b="0" dirty="0" err="1">
                <a:solidFill>
                  <a:srgbClr val="FFFFFF"/>
                </a:solidFill>
              </a:rPr>
              <a:t>staff</a:t>
            </a:r>
            <a:r>
              <a:rPr lang="nn-NO" sz="2400" b="0" dirty="0">
                <a:solidFill>
                  <a:srgbClr val="FFFFFF"/>
                </a:solidFill>
              </a:rPr>
              <a:t> </a:t>
            </a:r>
            <a:r>
              <a:rPr lang="nn-NO" sz="2400" b="0" dirty="0" err="1">
                <a:solidFill>
                  <a:srgbClr val="FFFFFF"/>
                </a:solidFill>
              </a:rPr>
              <a:t>member</a:t>
            </a:r>
            <a:r>
              <a:rPr lang="nn-NO" sz="2400" b="0" dirty="0">
                <a:solidFill>
                  <a:srgbClr val="FFFFFF"/>
                </a:solidFill>
              </a:rPr>
              <a:t> </a:t>
            </a:r>
            <a:r>
              <a:rPr lang="nn-NO" sz="2400" b="0" dirty="0" err="1">
                <a:solidFill>
                  <a:srgbClr val="FFFFFF"/>
                </a:solidFill>
              </a:rPr>
              <a:t>likely</a:t>
            </a:r>
            <a:r>
              <a:rPr lang="nn-NO" sz="2400" b="0" dirty="0">
                <a:solidFill>
                  <a:srgbClr val="FFFFFF"/>
                </a:solidFill>
              </a:rPr>
              <a:t> to </a:t>
            </a:r>
            <a:r>
              <a:rPr lang="nn-NO" sz="2400" b="0" dirty="0" err="1">
                <a:solidFill>
                  <a:srgbClr val="FFFFFF"/>
                </a:solidFill>
              </a:rPr>
              <a:t>need</a:t>
            </a:r>
            <a:r>
              <a:rPr lang="nn-NO" sz="2400" b="0" dirty="0">
                <a:solidFill>
                  <a:srgbClr val="FFFFFF"/>
                </a:solidFill>
              </a:rPr>
              <a:t> to </a:t>
            </a:r>
            <a:r>
              <a:rPr lang="nn-NO" sz="2400" b="0" dirty="0" err="1">
                <a:solidFill>
                  <a:srgbClr val="FFFFFF"/>
                </a:solidFill>
              </a:rPr>
              <a:t>work</a:t>
            </a:r>
            <a:r>
              <a:rPr lang="nn-NO" sz="2400" b="0" dirty="0">
                <a:solidFill>
                  <a:srgbClr val="FFFFFF"/>
                </a:solidFill>
              </a:rPr>
              <a:t> </a:t>
            </a:r>
            <a:r>
              <a:rPr lang="nn-NO" sz="2400" b="0" dirty="0" err="1">
                <a:solidFill>
                  <a:srgbClr val="FFFFFF"/>
                </a:solidFill>
              </a:rPr>
              <a:t>on</a:t>
            </a:r>
            <a:r>
              <a:rPr lang="nn-NO" sz="2400" b="0" dirty="0">
                <a:solidFill>
                  <a:srgbClr val="FFFFFF"/>
                </a:solidFill>
              </a:rPr>
              <a:t> </a:t>
            </a:r>
            <a:r>
              <a:rPr lang="nn-NO" sz="2400" b="0" dirty="0" err="1">
                <a:solidFill>
                  <a:srgbClr val="FFFFFF"/>
                </a:solidFill>
              </a:rPr>
              <a:t>the</a:t>
            </a:r>
            <a:r>
              <a:rPr lang="nn-NO" sz="2400" b="0" dirty="0">
                <a:solidFill>
                  <a:srgbClr val="FFFFFF"/>
                </a:solidFill>
              </a:rPr>
              <a:t> </a:t>
            </a:r>
            <a:r>
              <a:rPr lang="nn-NO" sz="2400" b="0" dirty="0" err="1">
                <a:solidFill>
                  <a:srgbClr val="FFFFFF"/>
                </a:solidFill>
              </a:rPr>
              <a:t>patient’s</a:t>
            </a:r>
            <a:r>
              <a:rPr lang="nn-NO" sz="2400" b="0" dirty="0">
                <a:solidFill>
                  <a:srgbClr val="FFFFFF"/>
                </a:solidFill>
              </a:rPr>
              <a:t> </a:t>
            </a:r>
            <a:r>
              <a:rPr lang="nn-NO" sz="2400" b="0" dirty="0" err="1">
                <a:solidFill>
                  <a:srgbClr val="FFFFFF"/>
                </a:solidFill>
              </a:rPr>
              <a:t>record</a:t>
            </a:r>
            <a:r>
              <a:rPr lang="nn-NO" sz="2400" b="0" dirty="0">
                <a:solidFill>
                  <a:srgbClr val="FFFFFF"/>
                </a:solidFill>
              </a:rPr>
              <a:t> </a:t>
            </a:r>
            <a:r>
              <a:rPr lang="nn-NO" sz="2400" b="0" dirty="0" err="1">
                <a:solidFill>
                  <a:srgbClr val="FFFFFF"/>
                </a:solidFill>
              </a:rPr>
              <a:t>during</a:t>
            </a:r>
            <a:r>
              <a:rPr lang="nn-NO" sz="2400" b="0" dirty="0">
                <a:solidFill>
                  <a:srgbClr val="FFFFFF"/>
                </a:solidFill>
              </a:rPr>
              <a:t> </a:t>
            </a:r>
            <a:r>
              <a:rPr lang="nn-NO" sz="2400" b="0" dirty="0" err="1">
                <a:solidFill>
                  <a:srgbClr val="FFFFFF"/>
                </a:solidFill>
              </a:rPr>
              <a:t>their</a:t>
            </a:r>
            <a:r>
              <a:rPr lang="nn-NO" sz="2400" b="0" dirty="0">
                <a:solidFill>
                  <a:srgbClr val="FFFFFF"/>
                </a:solidFill>
              </a:rPr>
              <a:t> </a:t>
            </a:r>
            <a:r>
              <a:rPr lang="nn-NO" sz="2400" b="0" dirty="0" err="1">
                <a:solidFill>
                  <a:srgbClr val="FFFFFF"/>
                </a:solidFill>
              </a:rPr>
              <a:t>visit</a:t>
            </a:r>
            <a:r>
              <a:rPr lang="nn-NO" sz="2400" b="0" dirty="0">
                <a:solidFill>
                  <a:srgbClr val="FFFFFF"/>
                </a:solidFill>
              </a:rPr>
              <a:t>?</a:t>
            </a:r>
          </a:p>
          <a:p>
            <a:pPr>
              <a:spcAft>
                <a:spcPts val="800"/>
              </a:spcAft>
            </a:pPr>
            <a:r>
              <a:rPr lang="nn-NO" sz="2400" dirty="0">
                <a:solidFill>
                  <a:srgbClr val="FFFFFF"/>
                </a:solidFill>
              </a:rPr>
              <a:t>If </a:t>
            </a:r>
            <a:r>
              <a:rPr lang="nn-NO" sz="2400" dirty="0" err="1">
                <a:solidFill>
                  <a:srgbClr val="FFFFFF"/>
                </a:solidFill>
              </a:rPr>
              <a:t>you</a:t>
            </a:r>
            <a:r>
              <a:rPr lang="nn-NO" sz="2400" dirty="0">
                <a:solidFill>
                  <a:srgbClr val="FFFFFF"/>
                </a:solidFill>
              </a:rPr>
              <a:t> </a:t>
            </a:r>
            <a:r>
              <a:rPr lang="nn-NO" sz="2400" dirty="0" err="1">
                <a:solidFill>
                  <a:srgbClr val="FFFFFF"/>
                </a:solidFill>
              </a:rPr>
              <a:t>answered</a:t>
            </a:r>
            <a:r>
              <a:rPr lang="nn-NO" sz="2400" dirty="0">
                <a:solidFill>
                  <a:srgbClr val="FFFFFF"/>
                </a:solidFill>
              </a:rPr>
              <a:t> ‘</a:t>
            </a:r>
            <a:r>
              <a:rPr lang="nn-NO" sz="2400" dirty="0" err="1">
                <a:solidFill>
                  <a:srgbClr val="FFFFFF"/>
                </a:solidFill>
              </a:rPr>
              <a:t>yes</a:t>
            </a:r>
            <a:r>
              <a:rPr lang="nn-NO" sz="2400" dirty="0">
                <a:solidFill>
                  <a:srgbClr val="FFFFFF"/>
                </a:solidFill>
              </a:rPr>
              <a:t>’ to all </a:t>
            </a:r>
            <a:r>
              <a:rPr lang="nn-NO" sz="2400" dirty="0" err="1">
                <a:solidFill>
                  <a:srgbClr val="FFFFFF"/>
                </a:solidFill>
              </a:rPr>
              <a:t>of</a:t>
            </a:r>
            <a:r>
              <a:rPr lang="nn-NO" sz="2400" dirty="0">
                <a:solidFill>
                  <a:srgbClr val="FFFFFF"/>
                </a:solidFill>
              </a:rPr>
              <a:t> </a:t>
            </a:r>
            <a:r>
              <a:rPr lang="nn-NO" sz="2400" dirty="0" err="1">
                <a:solidFill>
                  <a:srgbClr val="FFFFFF"/>
                </a:solidFill>
              </a:rPr>
              <a:t>these</a:t>
            </a:r>
            <a:r>
              <a:rPr lang="nn-NO" sz="2400" dirty="0">
                <a:solidFill>
                  <a:srgbClr val="FFFFFF"/>
                </a:solidFill>
              </a:rPr>
              <a:t>, a Tracker </a:t>
            </a:r>
            <a:r>
              <a:rPr lang="nn-NO" sz="2400" dirty="0" err="1">
                <a:solidFill>
                  <a:srgbClr val="FFFFFF"/>
                </a:solidFill>
              </a:rPr>
              <a:t>might</a:t>
            </a:r>
            <a:r>
              <a:rPr lang="nn-NO" sz="2400" dirty="0">
                <a:solidFill>
                  <a:srgbClr val="FFFFFF"/>
                </a:solidFill>
              </a:rPr>
              <a:t> be a </a:t>
            </a:r>
            <a:r>
              <a:rPr lang="nn-NO" sz="2400" dirty="0" err="1">
                <a:solidFill>
                  <a:srgbClr val="FFFFFF"/>
                </a:solidFill>
              </a:rPr>
              <a:t>cost-effective</a:t>
            </a:r>
            <a:r>
              <a:rPr lang="nn-NO" sz="2400" dirty="0">
                <a:solidFill>
                  <a:srgbClr val="FFFFFF"/>
                </a:solidFill>
              </a:rPr>
              <a:t> </a:t>
            </a:r>
            <a:r>
              <a:rPr lang="nn-NO" sz="2400" dirty="0" err="1">
                <a:solidFill>
                  <a:srgbClr val="FFFFFF"/>
                </a:solidFill>
              </a:rPr>
              <a:t>solution</a:t>
            </a:r>
            <a:r>
              <a:rPr lang="nn-NO" sz="2400" dirty="0">
                <a:solidFill>
                  <a:srgbClr val="FFFFFF"/>
                </a:solidFill>
              </a:rPr>
              <a:t>.</a:t>
            </a:r>
          </a:p>
        </p:txBody>
      </p:sp>
      <p:sp>
        <p:nvSpPr>
          <p:cNvPr id="10" name="Title 1">
            <a:extLst>
              <a:ext uri="{FF2B5EF4-FFF2-40B4-BE49-F238E27FC236}">
                <a16:creationId xmlns:a16="http://schemas.microsoft.com/office/drawing/2014/main" id="{85BDE264-89F0-B544-957B-95011CC7AF21}"/>
              </a:ext>
            </a:extLst>
          </p:cNvPr>
          <p:cNvSpPr txBox="1">
            <a:spLocks/>
          </p:cNvSpPr>
          <p:nvPr/>
        </p:nvSpPr>
        <p:spPr>
          <a:xfrm>
            <a:off x="9432089" y="2045342"/>
            <a:ext cx="1707677" cy="3210469"/>
          </a:xfrm>
          <a:prstGeom prst="rect">
            <a:avLst/>
          </a:prstGeom>
        </p:spPr>
        <p:txBody>
          <a:bodyPr vert="horz" lIns="0" tIns="90000" rIns="0" bIns="0" rtlCol="0" anchor="t" anchorCtr="0">
            <a:noAutofit/>
          </a:bodyPr>
          <a:lstStyle>
            <a:lvl1pPr algn="l" defTabSz="914400" rtl="0" eaLnBrk="1" latinLnBrk="0" hangingPunct="1">
              <a:lnSpc>
                <a:spcPct val="95000"/>
              </a:lnSpc>
              <a:spcBef>
                <a:spcPct val="0"/>
              </a:spcBef>
              <a:buNone/>
              <a:defRPr sz="2417" b="1" kern="1200">
                <a:solidFill>
                  <a:schemeClr val="bg2"/>
                </a:solidFill>
                <a:latin typeface="+mj-lt"/>
                <a:ea typeface="+mj-ea"/>
                <a:cs typeface="+mj-cs"/>
              </a:defRPr>
            </a:lvl1pPr>
          </a:lstStyle>
          <a:p>
            <a:r>
              <a:rPr lang="fr-FR" sz="24000" dirty="0">
                <a:solidFill>
                  <a:srgbClr val="FFFFFF"/>
                </a:solidFill>
              </a:rPr>
              <a:t>?</a:t>
            </a:r>
            <a:endParaRPr lang="en-GB" sz="24000" dirty="0"/>
          </a:p>
        </p:txBody>
      </p:sp>
      <p:sp>
        <p:nvSpPr>
          <p:cNvPr id="8" name="Rounded Rectangle 7">
            <a:extLst>
              <a:ext uri="{FF2B5EF4-FFF2-40B4-BE49-F238E27FC236}">
                <a16:creationId xmlns:a16="http://schemas.microsoft.com/office/drawing/2014/main" id="{7DF1998A-DDC2-F649-8B0F-9F230668F127}"/>
              </a:ext>
            </a:extLst>
          </p:cNvPr>
          <p:cNvSpPr/>
          <p:nvPr/>
        </p:nvSpPr>
        <p:spPr>
          <a:xfrm>
            <a:off x="8154000" y="180000"/>
            <a:ext cx="3747600" cy="12718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dirty="0">
                <a:solidFill>
                  <a:schemeClr val="bg1"/>
                </a:solidFill>
                <a:effectLst/>
                <a:ea typeface="Calibri" panose="020F0502020204030204" pitchFamily="34" charset="0"/>
                <a:cs typeface="Times New Roman" panose="02020603050405020304" pitchFamily="18" charset="0"/>
              </a:rPr>
              <a:t>Trackers</a:t>
            </a:r>
            <a:endParaRPr lang="en-GB" sz="12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60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7298" y="-272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dirty="0"/>
              <a:t>Integrating with the wider HIS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9145407"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6EF245AF-9829-954B-A786-8F726C470E90}"/>
              </a:ext>
            </a:extLst>
          </p:cNvPr>
          <p:cNvSpPr/>
          <p:nvPr/>
        </p:nvSpPr>
        <p:spPr>
          <a:xfrm>
            <a:off x="4657692" y="4798050"/>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a typeface="Calibri" panose="020F0502020204030204" pitchFamily="34" charset="0"/>
                <a:cs typeface="Times New Roman" panose="02020603050405020304" pitchFamily="18" charset="0"/>
              </a:rPr>
              <a:t>EMR</a:t>
            </a:r>
            <a:br>
              <a:rPr lang="en-GB" sz="36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Electronic Medical Record</a:t>
            </a:r>
          </a:p>
        </p:txBody>
      </p:sp>
      <p:sp>
        <p:nvSpPr>
          <p:cNvPr id="18" name="TextBox 17">
            <a:extLst>
              <a:ext uri="{FF2B5EF4-FFF2-40B4-BE49-F238E27FC236}">
                <a16:creationId xmlns:a16="http://schemas.microsoft.com/office/drawing/2014/main" id="{218FF02B-0406-4644-BE76-0B21BBE3B2A8}"/>
              </a:ext>
            </a:extLst>
          </p:cNvPr>
          <p:cNvSpPr txBox="1"/>
          <p:nvPr/>
        </p:nvSpPr>
        <p:spPr>
          <a:xfrm>
            <a:off x="4661213" y="1606202"/>
            <a:ext cx="2721760" cy="369332"/>
          </a:xfrm>
          <a:prstGeom prst="rect">
            <a:avLst/>
          </a:prstGeom>
          <a:noFill/>
          <a:ln>
            <a:noFill/>
          </a:ln>
        </p:spPr>
        <p:txBody>
          <a:bodyPr wrap="square" rtlCol="0">
            <a:spAutoFit/>
          </a:bodyPr>
          <a:lstStyle/>
          <a:p>
            <a:pPr algn="ctr"/>
            <a:r>
              <a:rPr lang="en-US" dirty="0"/>
              <a:t>Health Services</a:t>
            </a:r>
          </a:p>
        </p:txBody>
      </p:sp>
      <p:sp>
        <p:nvSpPr>
          <p:cNvPr id="9" name="Rounded Rectangle 8">
            <a:extLst>
              <a:ext uri="{FF2B5EF4-FFF2-40B4-BE49-F238E27FC236}">
                <a16:creationId xmlns:a16="http://schemas.microsoft.com/office/drawing/2014/main" id="{994329DE-157F-3E45-AFFC-B42C9D18AF02}"/>
              </a:ext>
            </a:extLst>
          </p:cNvPr>
          <p:cNvSpPr/>
          <p:nvPr/>
        </p:nvSpPr>
        <p:spPr>
          <a:xfrm>
            <a:off x="4657691" y="2095095"/>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HMIS</a:t>
            </a:r>
            <a:endParaRPr lang="en-GB" sz="1200" b="1" dirty="0">
              <a:solidFill>
                <a:schemeClr val="bg1"/>
              </a:solidFill>
              <a:effectLst/>
              <a:ea typeface="Calibri" panose="020F0502020204030204" pitchFamily="34" charset="0"/>
              <a:cs typeface="Times New Roman" panose="02020603050405020304" pitchFamily="18" charset="0"/>
            </a:endParaRPr>
          </a:p>
          <a:p>
            <a:pPr algn="ctr"/>
            <a:r>
              <a:rPr lang="en-GB" sz="1800" dirty="0">
                <a:solidFill>
                  <a:schemeClr val="bg1"/>
                </a:solidFill>
                <a:effectLst/>
                <a:ea typeface="Calibri" panose="020F0502020204030204" pitchFamily="34" charset="0"/>
                <a:cs typeface="Times New Roman" panose="02020603050405020304" pitchFamily="18" charset="0"/>
              </a:rPr>
              <a:t>Hea</a:t>
            </a:r>
            <a:r>
              <a:rPr lang="en-GB" sz="1800" dirty="0">
                <a:effectLst/>
                <a:ea typeface="Calibri" panose="020F0502020204030204" pitchFamily="34" charset="0"/>
                <a:cs typeface="Times New Roman" panose="02020603050405020304" pitchFamily="18" charset="0"/>
              </a:rPr>
              <a:t>lth Management Information System</a:t>
            </a:r>
            <a:endParaRPr lang="en-GB" sz="1200" dirty="0">
              <a:effectLst/>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4A770375-B8DD-7848-A1AB-EF410F37552E}"/>
              </a:ext>
            </a:extLst>
          </p:cNvPr>
          <p:cNvSpPr/>
          <p:nvPr/>
        </p:nvSpPr>
        <p:spPr>
          <a:xfrm>
            <a:off x="4657693" y="3648801"/>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Trackers</a:t>
            </a:r>
            <a:endParaRPr lang="en-GB" sz="1200" b="1" dirty="0">
              <a:solidFill>
                <a:schemeClr val="bg1"/>
              </a:solidFill>
              <a:effectLst/>
              <a:ea typeface="Calibri" panose="020F0502020204030204" pitchFamily="34" charset="0"/>
              <a:cs typeface="Times New Roman" panose="02020603050405020304" pitchFamily="18" charset="0"/>
            </a:endParaRPr>
          </a:p>
        </p:txBody>
      </p:sp>
      <p:sp>
        <p:nvSpPr>
          <p:cNvPr id="14" name="Bent Arrow 13">
            <a:extLst>
              <a:ext uri="{FF2B5EF4-FFF2-40B4-BE49-F238E27FC236}">
                <a16:creationId xmlns:a16="http://schemas.microsoft.com/office/drawing/2014/main" id="{C32F916F-7D56-D74B-AA38-75E0993B1EC3}"/>
              </a:ext>
            </a:extLst>
          </p:cNvPr>
          <p:cNvSpPr/>
          <p:nvPr/>
        </p:nvSpPr>
        <p:spPr>
          <a:xfrm>
            <a:off x="4013991" y="2473192"/>
            <a:ext cx="621857" cy="2603807"/>
          </a:xfrm>
          <a:prstGeom prst="ben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a:extLst>
              <a:ext uri="{FF2B5EF4-FFF2-40B4-BE49-F238E27FC236}">
                <a16:creationId xmlns:a16="http://schemas.microsoft.com/office/drawing/2014/main" id="{747E2FC1-CD4D-C242-B5FD-E9CF9B5BE68C}"/>
              </a:ext>
            </a:extLst>
          </p:cNvPr>
          <p:cNvSpPr/>
          <p:nvPr/>
        </p:nvSpPr>
        <p:spPr>
          <a:xfrm flipV="1">
            <a:off x="4013991" y="3037584"/>
            <a:ext cx="621857" cy="2603807"/>
          </a:xfrm>
          <a:prstGeom prst="ben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ight Arrow 44">
            <a:extLst>
              <a:ext uri="{FF2B5EF4-FFF2-40B4-BE49-F238E27FC236}">
                <a16:creationId xmlns:a16="http://schemas.microsoft.com/office/drawing/2014/main" id="{B6E31327-A0B6-FB4C-9BEA-9270B9ED9DC3}"/>
              </a:ext>
            </a:extLst>
          </p:cNvPr>
          <p:cNvSpPr/>
          <p:nvPr/>
        </p:nvSpPr>
        <p:spPr>
          <a:xfrm>
            <a:off x="4027638" y="3998560"/>
            <a:ext cx="621857" cy="29709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7CF7E9CB-9805-304D-ADF1-96A2A2F336DD}"/>
              </a:ext>
            </a:extLst>
          </p:cNvPr>
          <p:cNvSpPr txBox="1"/>
          <p:nvPr/>
        </p:nvSpPr>
        <p:spPr>
          <a:xfrm>
            <a:off x="7500444" y="4651719"/>
            <a:ext cx="3890660" cy="1384995"/>
          </a:xfrm>
          <a:prstGeom prst="rect">
            <a:avLst/>
          </a:prstGeom>
          <a:noFill/>
        </p:spPr>
        <p:txBody>
          <a:bodyPr wrap="square" rtlCol="0">
            <a:spAutoFit/>
          </a:bodyPr>
          <a:lstStyle/>
          <a:p>
            <a:pPr algn="ctr"/>
            <a:r>
              <a:rPr lang="en-US" sz="3600" b="1" dirty="0">
                <a:solidFill>
                  <a:srgbClr val="00B050"/>
                </a:solidFill>
              </a:rPr>
              <a:t>Frameworks</a:t>
            </a:r>
            <a:br>
              <a:rPr lang="en-US" sz="3600" b="1" dirty="0">
                <a:solidFill>
                  <a:srgbClr val="00B050"/>
                </a:solidFill>
              </a:rPr>
            </a:br>
            <a:r>
              <a:rPr lang="en-US" sz="2400" b="1" dirty="0">
                <a:solidFill>
                  <a:srgbClr val="00B050"/>
                </a:solidFill>
              </a:rPr>
              <a:t>(policies, strategies, standards)</a:t>
            </a:r>
          </a:p>
        </p:txBody>
      </p:sp>
      <p:sp>
        <p:nvSpPr>
          <p:cNvPr id="50" name="Rounded Rectangle 49">
            <a:extLst>
              <a:ext uri="{FF2B5EF4-FFF2-40B4-BE49-F238E27FC236}">
                <a16:creationId xmlns:a16="http://schemas.microsoft.com/office/drawing/2014/main" id="{89CA4933-BCD6-394C-AEC4-CEA8B84B09B0}"/>
              </a:ext>
            </a:extLst>
          </p:cNvPr>
          <p:cNvSpPr/>
          <p:nvPr/>
        </p:nvSpPr>
        <p:spPr>
          <a:xfrm>
            <a:off x="3802567" y="1468924"/>
            <a:ext cx="3890660" cy="4947265"/>
          </a:xfrm>
          <a:prstGeom prst="roundRect">
            <a:avLst/>
          </a:prstGeom>
          <a:noFill/>
          <a:ln w="1524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54CE36E-9676-E345-973E-96FE185FCB5E}"/>
              </a:ext>
            </a:extLst>
          </p:cNvPr>
          <p:cNvSpPr txBox="1"/>
          <p:nvPr/>
        </p:nvSpPr>
        <p:spPr>
          <a:xfrm>
            <a:off x="549542" y="3910459"/>
            <a:ext cx="3387825" cy="646331"/>
          </a:xfrm>
          <a:prstGeom prst="rect">
            <a:avLst/>
          </a:prstGeom>
          <a:noFill/>
        </p:spPr>
        <p:txBody>
          <a:bodyPr wrap="square" rtlCol="0">
            <a:spAutoFit/>
          </a:bodyPr>
          <a:lstStyle/>
          <a:p>
            <a:pPr algn="ctr"/>
            <a:r>
              <a:rPr lang="en-US" sz="3600" b="1" dirty="0">
                <a:solidFill>
                  <a:srgbClr val="7030A0"/>
                </a:solidFill>
              </a:rPr>
              <a:t>Interoperability</a:t>
            </a:r>
          </a:p>
        </p:txBody>
      </p:sp>
      <p:sp>
        <p:nvSpPr>
          <p:cNvPr id="51" name="Rectangle 50">
            <a:extLst>
              <a:ext uri="{FF2B5EF4-FFF2-40B4-BE49-F238E27FC236}">
                <a16:creationId xmlns:a16="http://schemas.microsoft.com/office/drawing/2014/main" id="{F1612C6D-7F88-0C49-AE33-5700A0B45D3D}"/>
              </a:ext>
            </a:extLst>
          </p:cNvPr>
          <p:cNvSpPr/>
          <p:nvPr/>
        </p:nvSpPr>
        <p:spPr>
          <a:xfrm>
            <a:off x="7578680" y="2721167"/>
            <a:ext cx="805912" cy="186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2">
            <a:extLst>
              <a:ext uri="{FF2B5EF4-FFF2-40B4-BE49-F238E27FC236}">
                <a16:creationId xmlns:a16="http://schemas.microsoft.com/office/drawing/2014/main" id="{BCEE4811-0569-9246-9182-8DEAB25D5DC8}"/>
              </a:ext>
            </a:extLst>
          </p:cNvPr>
          <p:cNvSpPr txBox="1">
            <a:spLocks/>
          </p:cNvSpPr>
          <p:nvPr/>
        </p:nvSpPr>
        <p:spPr>
          <a:xfrm>
            <a:off x="572030" y="1613647"/>
            <a:ext cx="3030738" cy="2384913"/>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GB" sz="1800" dirty="0">
                <a:latin typeface="Verdana" panose="020B0604030504040204" pitchFamily="34" charset="0"/>
                <a:ea typeface="Verdana" panose="020B0604030504040204" pitchFamily="34" charset="0"/>
                <a:cs typeface="Verdana" panose="020B0604030504040204" pitchFamily="34" charset="0"/>
              </a:rPr>
              <a:t>Whichever solution you choose, it won’t be implemented in isolation. Your national HIS will already include other information systems, and even your own project may need multiple tools.</a:t>
            </a:r>
          </a:p>
        </p:txBody>
      </p:sp>
      <p:sp>
        <p:nvSpPr>
          <p:cNvPr id="53" name="Content Placeholder 2">
            <a:extLst>
              <a:ext uri="{FF2B5EF4-FFF2-40B4-BE49-F238E27FC236}">
                <a16:creationId xmlns:a16="http://schemas.microsoft.com/office/drawing/2014/main" id="{F33CB776-3066-AE40-BA89-27F9EF471916}"/>
              </a:ext>
            </a:extLst>
          </p:cNvPr>
          <p:cNvSpPr txBox="1">
            <a:spLocks/>
          </p:cNvSpPr>
          <p:nvPr/>
        </p:nvSpPr>
        <p:spPr>
          <a:xfrm>
            <a:off x="572030" y="4658798"/>
            <a:ext cx="3030738" cy="1964604"/>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GB" sz="1800" dirty="0">
                <a:latin typeface="Verdana" panose="020B0604030504040204" pitchFamily="34" charset="0"/>
                <a:ea typeface="Verdana" panose="020B0604030504040204" pitchFamily="34" charset="0"/>
                <a:cs typeface="Verdana" panose="020B0604030504040204" pitchFamily="34" charset="0"/>
              </a:rPr>
              <a:t>(For example, for a particular project you may decide on an EMR for clinics and a Tracker for CHWs. And these will need to work alongside an existing HMIS.)</a:t>
            </a:r>
          </a:p>
        </p:txBody>
      </p:sp>
      <p:pic>
        <p:nvPicPr>
          <p:cNvPr id="48" name="Graphic 47" descr="Document with solid fill">
            <a:extLst>
              <a:ext uri="{FF2B5EF4-FFF2-40B4-BE49-F238E27FC236}">
                <a16:creationId xmlns:a16="http://schemas.microsoft.com/office/drawing/2014/main" id="{23CAF420-2E4A-5441-8170-000758C1A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6170" y="2488747"/>
            <a:ext cx="2308996" cy="2308996"/>
          </a:xfrm>
          <a:prstGeom prst="rect">
            <a:avLst/>
          </a:prstGeom>
        </p:spPr>
      </p:pic>
      <p:sp>
        <p:nvSpPr>
          <p:cNvPr id="54" name="Content Placeholder 2">
            <a:extLst>
              <a:ext uri="{FF2B5EF4-FFF2-40B4-BE49-F238E27FC236}">
                <a16:creationId xmlns:a16="http://schemas.microsoft.com/office/drawing/2014/main" id="{DA710487-215D-C94A-989D-8F41D1559828}"/>
              </a:ext>
            </a:extLst>
          </p:cNvPr>
          <p:cNvSpPr txBox="1">
            <a:spLocks/>
          </p:cNvSpPr>
          <p:nvPr/>
        </p:nvSpPr>
        <p:spPr>
          <a:xfrm>
            <a:off x="9174996" y="1613647"/>
            <a:ext cx="2606298" cy="2943143"/>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GB" sz="1800" dirty="0">
                <a:latin typeface="Verdana" panose="020B0604030504040204" pitchFamily="34" charset="0"/>
                <a:ea typeface="Verdana" panose="020B0604030504040204" pitchFamily="34" charset="0"/>
                <a:cs typeface="Verdana" panose="020B0604030504040204" pitchFamily="34" charset="0"/>
              </a:rPr>
              <a:t>In order to ensure that your overall HIS remains carefully planned, consistent and efficient, you will need to take into account two very important factors when designing any new solution… </a:t>
            </a:r>
          </a:p>
        </p:txBody>
      </p:sp>
    </p:spTree>
    <p:extLst>
      <p:ext uri="{BB962C8B-B14F-4D97-AF65-F5344CB8AC3E}">
        <p14:creationId xmlns:p14="http://schemas.microsoft.com/office/powerpoint/2010/main" val="194456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dissolve">
                                      <p:cBhvr>
                                        <p:cTn id="7" dur="10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
                                            <p:txEl>
                                              <p:pRg st="0" end="0"/>
                                            </p:txEl>
                                          </p:spTgt>
                                        </p:tgtEl>
                                        <p:attrNameLst>
                                          <p:attrName>style.visibility</p:attrName>
                                        </p:attrNameLst>
                                      </p:cBhvr>
                                      <p:to>
                                        <p:strVal val="visible"/>
                                      </p:to>
                                    </p:set>
                                    <p:animEffect transition="in" filter="dissolve">
                                      <p:cBhvr>
                                        <p:cTn id="12" dur="500"/>
                                        <p:tgtEl>
                                          <p:spTgt spid="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Effect transition="in" filter="dissolve">
                                      <p:cBhvr>
                                        <p:cTn id="17" dur="500"/>
                                        <p:tgtEl>
                                          <p:spTgt spid="5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1000"/>
                                        <p:tgtEl>
                                          <p:spTgt spid="4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1000"/>
                                        <p:tgtEl>
                                          <p:spTgt spid="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ssolve">
                                      <p:cBhvr>
                                        <p:cTn id="28" dur="1000"/>
                                        <p:tgtEl>
                                          <p:spTgt spid="28"/>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dissolv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1000"/>
                                        <p:tgtEl>
                                          <p:spTgt spid="50"/>
                                        </p:tgtEl>
                                      </p:cBhvr>
                                    </p:animEffect>
                                  </p:childTnLst>
                                </p:cTn>
                              </p:par>
                              <p:par>
                                <p:cTn id="38" presetID="9" presetClass="entr" presetSubtype="0"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dissolve">
                                      <p:cBhvr>
                                        <p:cTn id="40" dur="1000"/>
                                        <p:tgtEl>
                                          <p:spTgt spid="48"/>
                                        </p:tgtEl>
                                      </p:cBhvr>
                                    </p:animEffect>
                                  </p:childTnLst>
                                </p:cTn>
                              </p:par>
                            </p:childTnLst>
                          </p:cTn>
                        </p:par>
                        <p:par>
                          <p:cTn id="41" fill="hold">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dissolve">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P spid="45" grpId="0" animBg="1"/>
      <p:bldP spid="49" grpId="0"/>
      <p:bldP spid="50" grpId="0" animBg="1"/>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a:xfrm>
            <a:off x="457200" y="441811"/>
            <a:ext cx="11328399" cy="1027113"/>
          </a:xfrm>
        </p:spPr>
        <p:txBody>
          <a:bodyPr>
            <a:normAutofit/>
          </a:bodyPr>
          <a:lstStyle/>
          <a:p>
            <a:r>
              <a:rPr lang="en-US" dirty="0"/>
              <a:t>What is Interoperability?</a:t>
            </a:r>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5168812"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406399" y="1613647"/>
            <a:ext cx="5689601" cy="4865031"/>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GB" sz="1800" dirty="0">
                <a:latin typeface="Verdana" panose="020B0604030504040204" pitchFamily="34" charset="0"/>
                <a:ea typeface="Verdana" panose="020B0604030504040204" pitchFamily="34" charset="0"/>
                <a:cs typeface="Verdana" panose="020B0604030504040204" pitchFamily="34" charset="0"/>
              </a:rPr>
              <a:t>Since your national HIS will inevitably end up including different sub-systems, you need to consider how these will talk to each other. Different information systems are considered ‘</a:t>
            </a:r>
            <a:r>
              <a:rPr lang="en-GB" sz="1800" b="1" dirty="0">
                <a:latin typeface="Verdana" panose="020B0604030504040204" pitchFamily="34" charset="0"/>
                <a:ea typeface="Verdana" panose="020B0604030504040204" pitchFamily="34" charset="0"/>
                <a:cs typeface="Verdana" panose="020B0604030504040204" pitchFamily="34" charset="0"/>
              </a:rPr>
              <a:t>interoperable</a:t>
            </a:r>
            <a:r>
              <a:rPr lang="en-GB" sz="1800" dirty="0">
                <a:latin typeface="Verdana" panose="020B0604030504040204" pitchFamily="34" charset="0"/>
                <a:ea typeface="Verdana" panose="020B0604030504040204" pitchFamily="34" charset="0"/>
                <a:cs typeface="Verdana" panose="020B0604030504040204" pitchFamily="34" charset="0"/>
              </a:rPr>
              <a:t>’ if they can automatically exchange information with each other.</a:t>
            </a:r>
          </a:p>
          <a:p>
            <a:pPr marL="0" lvl="2" indent="0">
              <a:spcAft>
                <a:spcPts val="300"/>
              </a:spcAft>
              <a:buClr>
                <a:srgbClr val="1FA29C"/>
              </a:buClr>
              <a:buNone/>
              <a:defRPr/>
            </a:pPr>
            <a:r>
              <a:rPr lang="en-GB" sz="1800" dirty="0">
                <a:latin typeface="Verdana" panose="020B0604030504040204" pitchFamily="34" charset="0"/>
                <a:ea typeface="Verdana" panose="020B0604030504040204" pitchFamily="34" charset="0"/>
                <a:cs typeface="Verdana" panose="020B0604030504040204" pitchFamily="34" charset="0"/>
              </a:rPr>
              <a:t>Two important aspects of interoperability are:</a:t>
            </a:r>
          </a:p>
          <a:p>
            <a:pPr lvl="2">
              <a:spcAft>
                <a:spcPts val="300"/>
              </a:spcAft>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the technical </a:t>
            </a:r>
            <a:r>
              <a:rPr lang="en-GB" sz="1800" b="1" dirty="0">
                <a:latin typeface="Verdana" panose="020B0604030504040204" pitchFamily="34" charset="0"/>
                <a:ea typeface="Verdana" panose="020B0604030504040204" pitchFamily="34" charset="0"/>
                <a:cs typeface="Verdana" panose="020B0604030504040204" pitchFamily="34" charset="0"/>
              </a:rPr>
              <a:t>tools</a:t>
            </a:r>
            <a:r>
              <a:rPr lang="en-GB" sz="1800" dirty="0">
                <a:latin typeface="Verdana" panose="020B0604030504040204" pitchFamily="34" charset="0"/>
                <a:ea typeface="Verdana" panose="020B0604030504040204" pitchFamily="34" charset="0"/>
                <a:cs typeface="Verdana" panose="020B0604030504040204" pitchFamily="34" charset="0"/>
              </a:rPr>
              <a:t> necessary to share data;</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the </a:t>
            </a:r>
            <a:r>
              <a:rPr lang="en-GB" sz="1800" b="1" dirty="0">
                <a:latin typeface="Verdana" panose="020B0604030504040204" pitchFamily="34" charset="0"/>
                <a:ea typeface="Verdana" panose="020B0604030504040204" pitchFamily="34" charset="0"/>
                <a:cs typeface="Verdana" panose="020B0604030504040204" pitchFamily="34" charset="0"/>
              </a:rPr>
              <a:t>standards</a:t>
            </a:r>
            <a:r>
              <a:rPr lang="en-GB" sz="1800" dirty="0">
                <a:latin typeface="Verdana" panose="020B0604030504040204" pitchFamily="34" charset="0"/>
                <a:ea typeface="Verdana" panose="020B0604030504040204" pitchFamily="34" charset="0"/>
                <a:cs typeface="Verdana" panose="020B0604030504040204" pitchFamily="34" charset="0"/>
              </a:rPr>
              <a:t> necessary to ensure systems understand each other’s data (=information).</a:t>
            </a:r>
          </a:p>
          <a:p>
            <a:pPr marL="0" lvl="2" indent="0">
              <a:buClr>
                <a:srgbClr val="1FA29C"/>
              </a:buClr>
              <a:buNone/>
              <a:defRPr/>
            </a:pPr>
            <a:r>
              <a:rPr lang="en-GB" sz="1800" dirty="0">
                <a:latin typeface="Verdana" panose="020B0604030504040204" pitchFamily="34" charset="0"/>
                <a:ea typeface="Verdana" panose="020B0604030504040204" pitchFamily="34" charset="0"/>
                <a:cs typeface="Verdana" panose="020B0604030504040204" pitchFamily="34" charset="0"/>
              </a:rPr>
              <a:t>Interoperability is a big and complex topic, but the important point for now is to </a:t>
            </a:r>
            <a:r>
              <a:rPr lang="en-GB" sz="1800" b="1" i="1" dirty="0">
                <a:latin typeface="Verdana" panose="020B0604030504040204" pitchFamily="34" charset="0"/>
                <a:ea typeface="Verdana" panose="020B0604030504040204" pitchFamily="34" charset="0"/>
                <a:cs typeface="Verdana" panose="020B0604030504040204" pitchFamily="34" charset="0"/>
              </a:rPr>
              <a:t>consider interoperability </a:t>
            </a:r>
            <a:r>
              <a:rPr lang="en-GB" sz="1800" dirty="0">
                <a:latin typeface="Verdana" panose="020B0604030504040204" pitchFamily="34" charset="0"/>
                <a:ea typeface="Verdana" panose="020B0604030504040204" pitchFamily="34" charset="0"/>
                <a:cs typeface="Verdana" panose="020B0604030504040204" pitchFamily="34" charset="0"/>
              </a:rPr>
              <a:t>before you start designing your solution, as it may need to be built into the foundations of your solution – it is much more difficult to bolt it on afterwards.</a:t>
            </a:r>
          </a:p>
        </p:txBody>
      </p: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33</a:t>
            </a:fld>
            <a:endParaRPr lang="en-GB" dirty="0"/>
          </a:p>
        </p:txBody>
      </p:sp>
      <p:pic>
        <p:nvPicPr>
          <p:cNvPr id="17" name="Graphic 16">
            <a:extLst>
              <a:ext uri="{FF2B5EF4-FFF2-40B4-BE49-F238E27FC236}">
                <a16:creationId xmlns:a16="http://schemas.microsoft.com/office/drawing/2014/main" id="{497E901A-9A19-4241-BBE6-995F64A80E4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293" y="2059978"/>
            <a:ext cx="5338307" cy="3955483"/>
          </a:xfrm>
          <a:prstGeom prst="rect">
            <a:avLst/>
          </a:prstGeom>
        </p:spPr>
      </p:pic>
      <p:sp>
        <p:nvSpPr>
          <p:cNvPr id="18" name="TextBox 17">
            <a:extLst>
              <a:ext uri="{FF2B5EF4-FFF2-40B4-BE49-F238E27FC236}">
                <a16:creationId xmlns:a16="http://schemas.microsoft.com/office/drawing/2014/main" id="{898CC075-D88F-EF4B-9A92-FD4874BA6390}"/>
              </a:ext>
            </a:extLst>
          </p:cNvPr>
          <p:cNvSpPr txBox="1"/>
          <p:nvPr/>
        </p:nvSpPr>
        <p:spPr>
          <a:xfrm>
            <a:off x="6726264" y="2302889"/>
            <a:ext cx="4691809" cy="3589028"/>
          </a:xfrm>
          <a:prstGeom prst="rect">
            <a:avLst/>
          </a:prstGeom>
          <a:noFill/>
        </p:spPr>
        <p:txBody>
          <a:bodyPr wrap="square" lIns="0" tIns="0" rIns="0" bIns="0" rtlCol="0">
            <a:noAutofit/>
          </a:bodyPr>
          <a:lstStyle/>
          <a:p>
            <a:pPr>
              <a:spcAft>
                <a:spcPts val="1134"/>
              </a:spcAft>
            </a:pPr>
            <a:endParaRPr lang="nn-NO" dirty="0">
              <a:solidFill>
                <a:srgbClr val="FFFFFF"/>
              </a:solidFill>
              <a:latin typeface="Verdana"/>
            </a:endParaRPr>
          </a:p>
        </p:txBody>
      </p:sp>
      <p:pic>
        <p:nvPicPr>
          <p:cNvPr id="3" name="Graphic 2" descr="Network with solid fill">
            <a:extLst>
              <a:ext uri="{FF2B5EF4-FFF2-40B4-BE49-F238E27FC236}">
                <a16:creationId xmlns:a16="http://schemas.microsoft.com/office/drawing/2014/main" id="{721334E4-B5DB-8042-BAE3-7015260493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2314" y="2334326"/>
            <a:ext cx="3136574" cy="3136574"/>
          </a:xfrm>
          <a:prstGeom prst="rect">
            <a:avLst/>
          </a:prstGeom>
        </p:spPr>
      </p:pic>
    </p:spTree>
    <p:extLst>
      <p:ext uri="{BB962C8B-B14F-4D97-AF65-F5344CB8AC3E}">
        <p14:creationId xmlns:p14="http://schemas.microsoft.com/office/powerpoint/2010/main" val="7606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dissolve">
                                      <p:cBhvr>
                                        <p:cTn id="15" dur="500"/>
                                        <p:tgtEl>
                                          <p:spTgt spid="9">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dissolv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dissolve">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a:xfrm>
            <a:off x="457200" y="441811"/>
            <a:ext cx="11328399" cy="1027113"/>
          </a:xfrm>
        </p:spPr>
        <p:txBody>
          <a:bodyPr>
            <a:normAutofit/>
          </a:bodyPr>
          <a:lstStyle/>
          <a:p>
            <a:r>
              <a:rPr lang="en-US" dirty="0"/>
              <a:t>What frameworks are relevant?</a:t>
            </a:r>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5168812"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406399" y="1613647"/>
            <a:ext cx="5689601" cy="4865031"/>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GB" sz="1800" dirty="0">
                <a:latin typeface="Verdana" panose="020B0604030504040204" pitchFamily="34" charset="0"/>
                <a:ea typeface="Verdana" panose="020B0604030504040204" pitchFamily="34" charset="0"/>
                <a:cs typeface="Verdana" panose="020B0604030504040204" pitchFamily="34" charset="0"/>
              </a:rPr>
              <a:t>When choosing a HIS solution, it’s extremely important to consider the wider policy and strategy context, and ensure you align with it:</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Your country should ideally have some sort of </a:t>
            </a:r>
            <a:r>
              <a:rPr lang="en-GB" sz="1800" b="1" dirty="0">
                <a:latin typeface="Verdana" panose="020B0604030504040204" pitchFamily="34" charset="0"/>
                <a:ea typeface="Verdana" panose="020B0604030504040204" pitchFamily="34" charset="0"/>
                <a:cs typeface="Verdana" panose="020B0604030504040204" pitchFamily="34" charset="0"/>
              </a:rPr>
              <a:t>health information systems (HIS) policy and strategy</a:t>
            </a:r>
            <a:r>
              <a:rPr lang="en-GB" sz="1800" dirty="0">
                <a:latin typeface="Verdana" panose="020B0604030504040204" pitchFamily="34" charset="0"/>
                <a:ea typeface="Verdana" panose="020B0604030504040204" pitchFamily="34" charset="0"/>
                <a:cs typeface="Verdana" panose="020B0604030504040204" pitchFamily="34" charset="0"/>
              </a:rPr>
              <a:t>. It is important that any new HIS projects are aligned with them.</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Your country may also have a </a:t>
            </a:r>
            <a:r>
              <a:rPr lang="en-GB" sz="1800" b="1" dirty="0">
                <a:latin typeface="Verdana" panose="020B0604030504040204" pitchFamily="34" charset="0"/>
                <a:ea typeface="Verdana" panose="020B0604030504040204" pitchFamily="34" charset="0"/>
                <a:cs typeface="Verdana" panose="020B0604030504040204" pitchFamily="34" charset="0"/>
              </a:rPr>
              <a:t>digital health strategy</a:t>
            </a:r>
            <a:r>
              <a:rPr lang="en-GB" sz="1800" dirty="0">
                <a:latin typeface="Verdana" panose="020B0604030504040204" pitchFamily="34" charset="0"/>
                <a:ea typeface="Verdana" panose="020B0604030504040204" pitchFamily="34" charset="0"/>
                <a:cs typeface="Verdana" panose="020B0604030504040204" pitchFamily="34" charset="0"/>
              </a:rPr>
              <a:t>. This may be wider than just the health sector, and it is important to ensure that your digital tools align with this strategy.</a:t>
            </a:r>
          </a:p>
          <a:p>
            <a:pPr lvl="2">
              <a:buClr>
                <a:srgbClr val="1FA29C"/>
              </a:buClr>
              <a:defRPr/>
            </a:pPr>
            <a:r>
              <a:rPr lang="en-GB" sz="1800" dirty="0">
                <a:latin typeface="Verdana" panose="020B0604030504040204" pitchFamily="34" charset="0"/>
                <a:ea typeface="Verdana" panose="020B0604030504040204" pitchFamily="34" charset="0"/>
                <a:cs typeface="Verdana" panose="020B0604030504040204" pitchFamily="34" charset="0"/>
              </a:rPr>
              <a:t>Your country may have an </a:t>
            </a:r>
            <a:r>
              <a:rPr lang="en-GB" sz="1800" b="1" dirty="0">
                <a:latin typeface="Verdana" panose="020B0604030504040204" pitchFamily="34" charset="0"/>
                <a:ea typeface="Verdana" panose="020B0604030504040204" pitchFamily="34" charset="0"/>
                <a:cs typeface="Verdana" panose="020B0604030504040204" pitchFamily="34" charset="0"/>
              </a:rPr>
              <a:t>interoperability framework or strategy</a:t>
            </a:r>
            <a:r>
              <a:rPr lang="en-GB" sz="1800" dirty="0">
                <a:latin typeface="Verdana" panose="020B0604030504040204" pitchFamily="34" charset="0"/>
                <a:ea typeface="Verdana" panose="020B0604030504040204" pitchFamily="34" charset="0"/>
                <a:cs typeface="Verdana" panose="020B0604030504040204" pitchFamily="34" charset="0"/>
              </a:rPr>
              <a:t>. This may require you to use certain standards in your HIS project, or to ensure that your solution can share data with specific systems or information exchanges.</a:t>
            </a:r>
          </a:p>
        </p:txBody>
      </p: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34</a:t>
            </a:fld>
            <a:endParaRPr lang="en-GB" dirty="0"/>
          </a:p>
        </p:txBody>
      </p:sp>
      <p:pic>
        <p:nvPicPr>
          <p:cNvPr id="17" name="Graphic 16">
            <a:extLst>
              <a:ext uri="{FF2B5EF4-FFF2-40B4-BE49-F238E27FC236}">
                <a16:creationId xmlns:a16="http://schemas.microsoft.com/office/drawing/2014/main" id="{497E901A-9A19-4241-BBE6-995F64A80E4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293" y="2059978"/>
            <a:ext cx="5338307" cy="3955483"/>
          </a:xfrm>
          <a:prstGeom prst="rect">
            <a:avLst/>
          </a:prstGeom>
        </p:spPr>
      </p:pic>
      <p:sp>
        <p:nvSpPr>
          <p:cNvPr id="18" name="TextBox 17">
            <a:extLst>
              <a:ext uri="{FF2B5EF4-FFF2-40B4-BE49-F238E27FC236}">
                <a16:creationId xmlns:a16="http://schemas.microsoft.com/office/drawing/2014/main" id="{898CC075-D88F-EF4B-9A92-FD4874BA6390}"/>
              </a:ext>
            </a:extLst>
          </p:cNvPr>
          <p:cNvSpPr txBox="1"/>
          <p:nvPr/>
        </p:nvSpPr>
        <p:spPr>
          <a:xfrm>
            <a:off x="6726264" y="2302889"/>
            <a:ext cx="4691809" cy="3589028"/>
          </a:xfrm>
          <a:prstGeom prst="rect">
            <a:avLst/>
          </a:prstGeom>
          <a:noFill/>
        </p:spPr>
        <p:txBody>
          <a:bodyPr wrap="square" lIns="0" tIns="0" rIns="0" bIns="0" rtlCol="0">
            <a:noAutofit/>
          </a:bodyPr>
          <a:lstStyle/>
          <a:p>
            <a:pPr>
              <a:spcAft>
                <a:spcPts val="1134"/>
              </a:spcAft>
            </a:pPr>
            <a:endParaRPr lang="nn-NO" dirty="0">
              <a:solidFill>
                <a:srgbClr val="FFFFFF"/>
              </a:solidFill>
              <a:latin typeface="Verdana"/>
            </a:endParaRPr>
          </a:p>
        </p:txBody>
      </p:sp>
      <p:pic>
        <p:nvPicPr>
          <p:cNvPr id="10" name="Graphic 9" descr="Document with solid fill">
            <a:extLst>
              <a:ext uri="{FF2B5EF4-FFF2-40B4-BE49-F238E27FC236}">
                <a16:creationId xmlns:a16="http://schemas.microsoft.com/office/drawing/2014/main" id="{C1EE744E-CB66-5041-884A-2ABC94A8B4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6022" y="2490675"/>
            <a:ext cx="2444406" cy="2444406"/>
          </a:xfrm>
          <a:prstGeom prst="rect">
            <a:avLst/>
          </a:prstGeom>
        </p:spPr>
      </p:pic>
      <p:sp>
        <p:nvSpPr>
          <p:cNvPr id="12" name="Rectangle 11">
            <a:extLst>
              <a:ext uri="{FF2B5EF4-FFF2-40B4-BE49-F238E27FC236}">
                <a16:creationId xmlns:a16="http://schemas.microsoft.com/office/drawing/2014/main" id="{33855B38-9884-D540-9371-A6CA9CE6DA75}"/>
              </a:ext>
            </a:extLst>
          </p:cNvPr>
          <p:cNvSpPr/>
          <p:nvPr/>
        </p:nvSpPr>
        <p:spPr>
          <a:xfrm>
            <a:off x="8785324" y="3130558"/>
            <a:ext cx="805912" cy="1866295"/>
          </a:xfrm>
          <a:prstGeom prst="rect">
            <a:avLst/>
          </a:prstGeom>
          <a:solidFill>
            <a:srgbClr val="177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Document with solid fill">
            <a:extLst>
              <a:ext uri="{FF2B5EF4-FFF2-40B4-BE49-F238E27FC236}">
                <a16:creationId xmlns:a16="http://schemas.microsoft.com/office/drawing/2014/main" id="{C504F062-70CA-FA41-9FA5-B51CA818CD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2755" y="2815516"/>
            <a:ext cx="2444406" cy="2444406"/>
          </a:xfrm>
          <a:prstGeom prst="rect">
            <a:avLst/>
          </a:prstGeom>
        </p:spPr>
      </p:pic>
    </p:spTree>
    <p:extLst>
      <p:ext uri="{BB962C8B-B14F-4D97-AF65-F5344CB8AC3E}">
        <p14:creationId xmlns:p14="http://schemas.microsoft.com/office/powerpoint/2010/main" val="50466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person, container&#10;&#10;Description automatically generated">
            <a:extLst>
              <a:ext uri="{FF2B5EF4-FFF2-40B4-BE49-F238E27FC236}">
                <a16:creationId xmlns:a16="http://schemas.microsoft.com/office/drawing/2014/main" id="{31A64524-15B8-4B2C-9F6E-5D8348C44DA9}"/>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6718" y="0"/>
            <a:ext cx="12192000" cy="6858000"/>
          </a:xfrm>
        </p:spPr>
      </p:pic>
      <p:pic>
        <p:nvPicPr>
          <p:cNvPr id="10" name="Graphic 9">
            <a:extLst>
              <a:ext uri="{FF2B5EF4-FFF2-40B4-BE49-F238E27FC236}">
                <a16:creationId xmlns:a16="http://schemas.microsoft.com/office/drawing/2014/main" id="{522C082F-2094-4CB4-B3C4-CD0F8BEB5A1C}"/>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42216" t="50000"/>
          <a:stretch/>
        </p:blipFill>
        <p:spPr>
          <a:xfrm>
            <a:off x="5148000" y="3429000"/>
            <a:ext cx="7037282" cy="3429000"/>
          </a:xfrm>
          <a:prstGeom prst="rect">
            <a:avLst/>
          </a:prstGeom>
        </p:spPr>
      </p:pic>
      <p:sp>
        <p:nvSpPr>
          <p:cNvPr id="26" name="Slide Number Placeholder 25">
            <a:extLst>
              <a:ext uri="{FF2B5EF4-FFF2-40B4-BE49-F238E27FC236}">
                <a16:creationId xmlns:a16="http://schemas.microsoft.com/office/drawing/2014/main" id="{B21C22DA-B08C-475E-9638-3385A8CEB67E}"/>
              </a:ext>
            </a:extLst>
          </p:cNvPr>
          <p:cNvSpPr>
            <a:spLocks noGrp="1"/>
          </p:cNvSpPr>
          <p:nvPr>
            <p:ph type="sldNum" sz="quarter" idx="12"/>
          </p:nvPr>
        </p:nvSpPr>
        <p:spPr>
          <a:xfrm>
            <a:off x="9057640" y="6451840"/>
            <a:ext cx="2743200" cy="237600"/>
          </a:xfrm>
        </p:spPr>
        <p:txBody>
          <a:bodyPr/>
          <a:lstStyle/>
          <a:p>
            <a:fld id="{6DF1F962-6FCF-4ED9-AB1A-FC8E17859AF0}" type="slidenum">
              <a:rPr lang="en-GB" smtClean="0"/>
              <a:pPr/>
              <a:t>35</a:t>
            </a:fld>
            <a:endParaRPr lang="en-GB"/>
          </a:p>
        </p:txBody>
      </p:sp>
      <p:pic>
        <p:nvPicPr>
          <p:cNvPr id="13" name="Graphic 12">
            <a:extLst>
              <a:ext uri="{FF2B5EF4-FFF2-40B4-BE49-F238E27FC236}">
                <a16:creationId xmlns:a16="http://schemas.microsoft.com/office/drawing/2014/main" id="{E90AF4C7-39E0-4C4C-B7AB-355C78E28B5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15974" y="754293"/>
            <a:ext cx="6505028" cy="3950118"/>
          </a:xfrm>
          <a:prstGeom prst="rect">
            <a:avLst/>
          </a:prstGeom>
        </p:spPr>
      </p:pic>
      <p:sp>
        <p:nvSpPr>
          <p:cNvPr id="14" name="TextBox 13">
            <a:extLst>
              <a:ext uri="{FF2B5EF4-FFF2-40B4-BE49-F238E27FC236}">
                <a16:creationId xmlns:a16="http://schemas.microsoft.com/office/drawing/2014/main" id="{F8769B2D-A310-4899-BB1D-42E9B1BB16AE}"/>
              </a:ext>
            </a:extLst>
          </p:cNvPr>
          <p:cNvSpPr txBox="1"/>
          <p:nvPr/>
        </p:nvSpPr>
        <p:spPr>
          <a:xfrm>
            <a:off x="1054111" y="1224500"/>
            <a:ext cx="5028551" cy="3260035"/>
          </a:xfrm>
          <a:prstGeom prst="rect">
            <a:avLst/>
          </a:prstGeom>
          <a:noFill/>
        </p:spPr>
        <p:txBody>
          <a:bodyPr wrap="square" lIns="0" tIns="0" rIns="0" bIns="0" rtlCol="0">
            <a:noAutofit/>
          </a:bodyPr>
          <a:lstStyle/>
          <a:p>
            <a:pPr algn="l"/>
            <a:r>
              <a:rPr lang="en-GB" sz="2560" b="1" spc="-20" dirty="0">
                <a:solidFill>
                  <a:schemeClr val="bg2"/>
                </a:solidFill>
              </a:rPr>
              <a:t>A final thought:</a:t>
            </a:r>
          </a:p>
          <a:p>
            <a:pPr algn="l"/>
            <a:endParaRPr lang="en-GB" sz="1200" b="1" spc="-20" dirty="0">
              <a:solidFill>
                <a:schemeClr val="bg2"/>
              </a:solidFill>
            </a:endParaRPr>
          </a:p>
          <a:p>
            <a:pPr algn="l"/>
            <a:r>
              <a:rPr lang="en-GB" sz="2560" b="1" spc="-20" dirty="0">
                <a:solidFill>
                  <a:schemeClr val="bg2"/>
                </a:solidFill>
              </a:rPr>
              <a:t>When selecting the type of system that best suits your needs, the golden rule is “keep things as simple as possible”</a:t>
            </a:r>
            <a:r>
              <a:rPr lang="en-GB" sz="2400" b="1" spc="-20" dirty="0">
                <a:solidFill>
                  <a:schemeClr val="bg2"/>
                </a:solidFill>
              </a:rPr>
              <a:t> – the less complexity, the better.</a:t>
            </a:r>
            <a:endParaRPr lang="en-GB" sz="2560" b="1" spc="-20" dirty="0">
              <a:solidFill>
                <a:schemeClr val="bg2"/>
              </a:solidFill>
            </a:endParaRPr>
          </a:p>
        </p:txBody>
      </p:sp>
    </p:spTree>
    <p:extLst>
      <p:ext uri="{BB962C8B-B14F-4D97-AF65-F5344CB8AC3E}">
        <p14:creationId xmlns:p14="http://schemas.microsoft.com/office/powerpoint/2010/main" val="365578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78A5-BF7F-BB48-AE97-D1DEF3D8E56E}"/>
              </a:ext>
            </a:extLst>
          </p:cNvPr>
          <p:cNvSpPr>
            <a:spLocks noGrp="1"/>
          </p:cNvSpPr>
          <p:nvPr>
            <p:ph type="title"/>
          </p:nvPr>
        </p:nvSpPr>
        <p:spPr>
          <a:xfrm>
            <a:off x="414000" y="874800"/>
            <a:ext cx="7769880" cy="2491200"/>
          </a:xfrm>
        </p:spPr>
        <p:txBody>
          <a:bodyPr/>
          <a:lstStyle/>
          <a:p>
            <a:r>
              <a:rPr lang="en-US"/>
              <a:t>3. Sharing Experience</a:t>
            </a:r>
          </a:p>
        </p:txBody>
      </p:sp>
      <p:sp>
        <p:nvSpPr>
          <p:cNvPr id="3" name="Slide Number Placeholder 2">
            <a:extLst>
              <a:ext uri="{FF2B5EF4-FFF2-40B4-BE49-F238E27FC236}">
                <a16:creationId xmlns:a16="http://schemas.microsoft.com/office/drawing/2014/main" id="{72C001B3-719A-EB42-B4FC-0017C87B4B09}"/>
              </a:ext>
            </a:extLst>
          </p:cNvPr>
          <p:cNvSpPr>
            <a:spLocks noGrp="1"/>
          </p:cNvSpPr>
          <p:nvPr>
            <p:ph type="sldNum" sz="quarter" idx="12"/>
          </p:nvPr>
        </p:nvSpPr>
        <p:spPr/>
        <p:txBody>
          <a:bodyPr/>
          <a:lstStyle/>
          <a:p>
            <a:fld id="{6DF1F962-6FCF-4ED9-AB1A-FC8E17859AF0}" type="slidenum">
              <a:rPr lang="en-GB" smtClean="0"/>
              <a:pPr/>
              <a:t>36</a:t>
            </a:fld>
            <a:endParaRPr lang="en-GB"/>
          </a:p>
        </p:txBody>
      </p:sp>
      <p:sp>
        <p:nvSpPr>
          <p:cNvPr id="4" name="Text Placeholder 3">
            <a:extLst>
              <a:ext uri="{FF2B5EF4-FFF2-40B4-BE49-F238E27FC236}">
                <a16:creationId xmlns:a16="http://schemas.microsoft.com/office/drawing/2014/main" id="{ADA718A2-E18B-FA40-B493-6B8F2C67DADB}"/>
              </a:ext>
            </a:extLst>
          </p:cNvPr>
          <p:cNvSpPr>
            <a:spLocks noGrp="1"/>
          </p:cNvSpPr>
          <p:nvPr>
            <p:ph type="body" sz="quarter" idx="13"/>
          </p:nvPr>
        </p:nvSpPr>
        <p:spPr>
          <a:xfrm>
            <a:off x="414338" y="3779838"/>
            <a:ext cx="7038022" cy="2082800"/>
          </a:xfrm>
        </p:spPr>
        <p:txBody>
          <a:bodyPr/>
          <a:lstStyle/>
          <a:p>
            <a:r>
              <a:rPr lang="en-US" sz="2400"/>
              <a:t>Experts advise on how to select a HIS solution, and what to consider when embarking on a new project</a:t>
            </a:r>
          </a:p>
        </p:txBody>
      </p:sp>
    </p:spTree>
    <p:extLst>
      <p:ext uri="{BB962C8B-B14F-4D97-AF65-F5344CB8AC3E}">
        <p14:creationId xmlns:p14="http://schemas.microsoft.com/office/powerpoint/2010/main" val="1157180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49B2-E314-5648-A908-95F6C9D26025}"/>
              </a:ext>
            </a:extLst>
          </p:cNvPr>
          <p:cNvSpPr>
            <a:spLocks noGrp="1"/>
          </p:cNvSpPr>
          <p:nvPr>
            <p:ph type="title"/>
          </p:nvPr>
        </p:nvSpPr>
        <p:spPr/>
        <p:txBody>
          <a:bodyPr/>
          <a:lstStyle/>
          <a:p>
            <a:r>
              <a:rPr lang="en-US" sz="3600"/>
              <a:t>Sharing experience:</a:t>
            </a:r>
            <a:br>
              <a:rPr lang="en-US" sz="3600"/>
            </a:br>
            <a:br>
              <a:rPr lang="en-US" sz="1800"/>
            </a:br>
            <a:r>
              <a:rPr lang="en-US" sz="4800"/>
              <a:t>Health Management Information Systems (HMIS)</a:t>
            </a:r>
            <a:endParaRPr lang="en-US"/>
          </a:p>
        </p:txBody>
      </p:sp>
      <p:sp>
        <p:nvSpPr>
          <p:cNvPr id="3" name="Slide Number Placeholder 2">
            <a:extLst>
              <a:ext uri="{FF2B5EF4-FFF2-40B4-BE49-F238E27FC236}">
                <a16:creationId xmlns:a16="http://schemas.microsoft.com/office/drawing/2014/main" id="{1B52CE49-FB3B-7E48-A05C-8511C633E5A1}"/>
              </a:ext>
            </a:extLst>
          </p:cNvPr>
          <p:cNvSpPr>
            <a:spLocks noGrp="1"/>
          </p:cNvSpPr>
          <p:nvPr>
            <p:ph type="sldNum" sz="quarter" idx="12"/>
          </p:nvPr>
        </p:nvSpPr>
        <p:spPr/>
        <p:txBody>
          <a:bodyPr/>
          <a:lstStyle/>
          <a:p>
            <a:fld id="{6DF1F962-6FCF-4ED9-AB1A-FC8E17859AF0}" type="slidenum">
              <a:rPr lang="en-GB" smtClean="0"/>
              <a:pPr/>
              <a:t>37</a:t>
            </a:fld>
            <a:endParaRPr lang="en-GB"/>
          </a:p>
        </p:txBody>
      </p:sp>
      <p:sp>
        <p:nvSpPr>
          <p:cNvPr id="4" name="Text Placeholder 3">
            <a:extLst>
              <a:ext uri="{FF2B5EF4-FFF2-40B4-BE49-F238E27FC236}">
                <a16:creationId xmlns:a16="http://schemas.microsoft.com/office/drawing/2014/main" id="{6D8C87D4-4303-7142-9447-B83BF68FFAAE}"/>
              </a:ext>
            </a:extLst>
          </p:cNvPr>
          <p:cNvSpPr>
            <a:spLocks noGrp="1"/>
          </p:cNvSpPr>
          <p:nvPr>
            <p:ph type="body" sz="quarter" idx="13"/>
          </p:nvPr>
        </p:nvSpPr>
        <p:spPr>
          <a:xfrm>
            <a:off x="414338" y="3779838"/>
            <a:ext cx="6738862" cy="2082800"/>
          </a:xfrm>
        </p:spPr>
        <p:txBody>
          <a:bodyPr/>
          <a:lstStyle/>
          <a:p>
            <a:r>
              <a:rPr lang="en-US" sz="2400" b="1" err="1"/>
              <a:t>Busoye</a:t>
            </a:r>
            <a:r>
              <a:rPr lang="en-US" sz="2400" b="1"/>
              <a:t> </a:t>
            </a:r>
            <a:r>
              <a:rPr lang="en-US" sz="2400" b="1" err="1"/>
              <a:t>Anifalaje</a:t>
            </a:r>
            <a:endParaRPr lang="en-US" sz="2400" b="1"/>
          </a:p>
          <a:p>
            <a:r>
              <a:rPr lang="en-US" sz="2400"/>
              <a:t>Chief Implementation Officer</a:t>
            </a:r>
          </a:p>
          <a:p>
            <a:r>
              <a:rPr lang="en-US" sz="2400"/>
              <a:t>BAO Systems</a:t>
            </a:r>
          </a:p>
        </p:txBody>
      </p:sp>
      <p:pic>
        <p:nvPicPr>
          <p:cNvPr id="7" name="Picture 7">
            <a:extLst>
              <a:ext uri="{FF2B5EF4-FFF2-40B4-BE49-F238E27FC236}">
                <a16:creationId xmlns:a16="http://schemas.microsoft.com/office/drawing/2014/main" id="{F165EE02-6006-44FA-B3E3-7FF5F6058731}"/>
              </a:ext>
            </a:extLst>
          </p:cNvPr>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306986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HMIS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3600" dirty="0">
              <a:latin typeface="Verdana"/>
              <a:ea typeface="Verdana"/>
            </a:endParaRPr>
          </a:p>
          <a:p>
            <a:pPr marL="0" indent="0">
              <a:buNone/>
            </a:pPr>
            <a:endParaRPr lang="en-US" sz="3600" dirty="0">
              <a:latin typeface="Verdana"/>
              <a:ea typeface="Verdana"/>
            </a:endParaRPr>
          </a:p>
          <a:p>
            <a:pPr marL="0" indent="0">
              <a:buNone/>
            </a:pPr>
            <a:r>
              <a:rPr lang="en-US" sz="3600" dirty="0">
                <a:latin typeface="Verdana"/>
                <a:ea typeface="Verdana"/>
              </a:rPr>
              <a:t>When is the national HMIS a good fit for my data use needs? </a:t>
            </a:r>
          </a:p>
          <a:p>
            <a:pPr marL="0" indent="0">
              <a:buNone/>
            </a:pPr>
            <a:endParaRPr lang="en-US" sz="1800" dirty="0"/>
          </a:p>
          <a:p>
            <a:pPr marL="0" indent="0">
              <a:buNone/>
            </a:pPr>
            <a:endParaRPr lang="en-US" sz="3600" dirty="0"/>
          </a:p>
          <a:p>
            <a:endParaRPr lang="en-US"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38</a:t>
            </a:fld>
            <a:endParaRPr lang="en-GB"/>
          </a:p>
        </p:txBody>
      </p:sp>
    </p:spTree>
    <p:extLst>
      <p:ext uri="{BB962C8B-B14F-4D97-AF65-F5344CB8AC3E}">
        <p14:creationId xmlns:p14="http://schemas.microsoft.com/office/powerpoint/2010/main" val="42257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HMIS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3600" dirty="0"/>
          </a:p>
          <a:p>
            <a:pPr marL="0" indent="0">
              <a:buNone/>
            </a:pPr>
            <a:endParaRPr lang="en-US" sz="1800"/>
          </a:p>
          <a:p>
            <a:pPr marL="0" indent="0">
              <a:buNone/>
            </a:pPr>
            <a:r>
              <a:rPr lang="en-US" sz="3600" dirty="0">
                <a:latin typeface="Verdana"/>
                <a:ea typeface="Verdana"/>
              </a:rPr>
              <a:t>What are the foundational building blocks that need to be in place for my HMIS?</a:t>
            </a:r>
          </a:p>
          <a:p>
            <a:pPr marL="0" indent="0">
              <a:buNone/>
            </a:pPr>
            <a:endParaRPr lang="en-US" sz="3600"/>
          </a:p>
          <a:p>
            <a:pPr marL="0" indent="0">
              <a:buNone/>
            </a:pPr>
            <a:endParaRPr lang="en-US" sz="1800"/>
          </a:p>
          <a:p>
            <a:pPr marL="0" indent="0">
              <a:buNone/>
            </a:pPr>
            <a:endParaRPr lang="en-US" sz="3600"/>
          </a:p>
          <a:p>
            <a:endParaRPr lang="en-US" sz="360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39</a:t>
            </a:fld>
            <a:endParaRPr lang="en-GB"/>
          </a:p>
        </p:txBody>
      </p:sp>
    </p:spTree>
    <p:extLst>
      <p:ext uri="{BB962C8B-B14F-4D97-AF65-F5344CB8AC3E}">
        <p14:creationId xmlns:p14="http://schemas.microsoft.com/office/powerpoint/2010/main" val="11579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dirty="0"/>
              <a:t>Health Information System</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94329DE-157F-3E45-AFFC-B42C9D18AF02}"/>
              </a:ext>
            </a:extLst>
          </p:cNvPr>
          <p:cNvSpPr/>
          <p:nvPr/>
        </p:nvSpPr>
        <p:spPr>
          <a:xfrm>
            <a:off x="1524897" y="1777887"/>
            <a:ext cx="2214221" cy="1206254"/>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HMIS</a:t>
            </a:r>
          </a:p>
        </p:txBody>
      </p:sp>
      <p:sp>
        <p:nvSpPr>
          <p:cNvPr id="10" name="Rounded Rectangle 9">
            <a:extLst>
              <a:ext uri="{FF2B5EF4-FFF2-40B4-BE49-F238E27FC236}">
                <a16:creationId xmlns:a16="http://schemas.microsoft.com/office/drawing/2014/main" id="{0C6F4798-B8AF-3B46-8534-A96CDB204A1F}"/>
              </a:ext>
            </a:extLst>
          </p:cNvPr>
          <p:cNvSpPr/>
          <p:nvPr/>
        </p:nvSpPr>
        <p:spPr>
          <a:xfrm>
            <a:off x="6713395" y="3594564"/>
            <a:ext cx="2435667" cy="979050"/>
          </a:xfrm>
          <a:prstGeom prst="roundRect">
            <a:avLst>
              <a:gd name="adj" fmla="val 9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rgbClr val="00B050"/>
                </a:solidFill>
                <a:effectLst/>
                <a:latin typeface="Verdana" panose="020B0604030504040204" pitchFamily="34" charset="0"/>
                <a:ea typeface="Verdana" panose="020B0604030504040204" pitchFamily="34" charset="0"/>
                <a:cs typeface="Verdana" panose="020B0604030504040204" pitchFamily="34" charset="0"/>
              </a:rPr>
              <a:t>LMIS</a:t>
            </a:r>
          </a:p>
        </p:txBody>
      </p:sp>
      <p:sp>
        <p:nvSpPr>
          <p:cNvPr id="11" name="Rounded Rectangle 10">
            <a:extLst>
              <a:ext uri="{FF2B5EF4-FFF2-40B4-BE49-F238E27FC236}">
                <a16:creationId xmlns:a16="http://schemas.microsoft.com/office/drawing/2014/main" id="{BC168EB7-2312-AA41-B9C7-25AA8E983708}"/>
              </a:ext>
            </a:extLst>
          </p:cNvPr>
          <p:cNvSpPr/>
          <p:nvPr/>
        </p:nvSpPr>
        <p:spPr>
          <a:xfrm>
            <a:off x="7439316" y="1990482"/>
            <a:ext cx="2161714" cy="979050"/>
          </a:xfrm>
          <a:prstGeom prst="roundRect">
            <a:avLst>
              <a:gd name="adj" fmla="val 60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chemeClr val="accent2">
                    <a:lumMod val="75000"/>
                  </a:schemeClr>
                </a:solidFill>
                <a:effectLst/>
                <a:latin typeface="Verdana" panose="020B0604030504040204" pitchFamily="34" charset="0"/>
                <a:ea typeface="Verdana" panose="020B0604030504040204" pitchFamily="34" charset="0"/>
                <a:cs typeface="Verdana" panose="020B0604030504040204" pitchFamily="34" charset="0"/>
              </a:rPr>
              <a:t>HRIS</a:t>
            </a:r>
          </a:p>
        </p:txBody>
      </p:sp>
      <p:sp>
        <p:nvSpPr>
          <p:cNvPr id="13" name="Rounded Rectangle 12">
            <a:extLst>
              <a:ext uri="{FF2B5EF4-FFF2-40B4-BE49-F238E27FC236}">
                <a16:creationId xmlns:a16="http://schemas.microsoft.com/office/drawing/2014/main" id="{6EF245AF-9829-954B-A786-8F726C470E90}"/>
              </a:ext>
            </a:extLst>
          </p:cNvPr>
          <p:cNvSpPr/>
          <p:nvPr/>
        </p:nvSpPr>
        <p:spPr>
          <a:xfrm>
            <a:off x="3986614" y="4642283"/>
            <a:ext cx="2109386" cy="12927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rgbClr val="FF0000"/>
                </a:solidFill>
                <a:latin typeface="Verdana" panose="020B0604030504040204" pitchFamily="34" charset="0"/>
                <a:ea typeface="Verdana" panose="020B0604030504040204" pitchFamily="34" charset="0"/>
                <a:cs typeface="Verdana" panose="020B0604030504040204" pitchFamily="34" charset="0"/>
              </a:rPr>
              <a:t>EHR</a:t>
            </a:r>
            <a:endParaRPr lang="en-GB" sz="4800" b="1"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8" name="Rounded Rectangle 27">
            <a:extLst>
              <a:ext uri="{FF2B5EF4-FFF2-40B4-BE49-F238E27FC236}">
                <a16:creationId xmlns:a16="http://schemas.microsoft.com/office/drawing/2014/main" id="{2077E2AB-8E9B-A643-94F1-B09F70A62B6A}"/>
              </a:ext>
            </a:extLst>
          </p:cNvPr>
          <p:cNvSpPr/>
          <p:nvPr/>
        </p:nvSpPr>
        <p:spPr>
          <a:xfrm>
            <a:off x="3769020" y="2769877"/>
            <a:ext cx="1780424" cy="12927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rgbClr val="FF0000"/>
                </a:solidFill>
                <a:latin typeface="Verdana" panose="020B0604030504040204" pitchFamily="34" charset="0"/>
                <a:ea typeface="Verdana" panose="020B0604030504040204" pitchFamily="34" charset="0"/>
                <a:cs typeface="Verdana" panose="020B0604030504040204" pitchFamily="34" charset="0"/>
              </a:rPr>
              <a:t>EMR</a:t>
            </a:r>
            <a:endParaRPr lang="en-GB" sz="4800" b="1"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9" name="Rounded Rectangle 28">
            <a:extLst>
              <a:ext uri="{FF2B5EF4-FFF2-40B4-BE49-F238E27FC236}">
                <a16:creationId xmlns:a16="http://schemas.microsoft.com/office/drawing/2014/main" id="{2E7BAE1E-978C-5445-8857-015CF3A7AA6A}"/>
              </a:ext>
            </a:extLst>
          </p:cNvPr>
          <p:cNvSpPr/>
          <p:nvPr/>
        </p:nvSpPr>
        <p:spPr>
          <a:xfrm>
            <a:off x="390849" y="3216667"/>
            <a:ext cx="2214221" cy="1206254"/>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RH</a:t>
            </a:r>
            <a:r>
              <a:rPr lang="en-GB" sz="4800" b="1" dirty="0">
                <a:solidFill>
                  <a:schemeClr val="accent1">
                    <a:lumMod val="60000"/>
                    <a:lumOff val="40000"/>
                  </a:schemeClr>
                </a:solidFill>
                <a:effectLst/>
                <a:latin typeface="Verdana" panose="020B0604030504040204" pitchFamily="34" charset="0"/>
                <a:ea typeface="Verdana" panose="020B0604030504040204" pitchFamily="34" charset="0"/>
                <a:cs typeface="Verdana" panose="020B0604030504040204" pitchFamily="34" charset="0"/>
              </a:rPr>
              <a:t>IS</a:t>
            </a:r>
          </a:p>
        </p:txBody>
      </p:sp>
      <p:sp>
        <p:nvSpPr>
          <p:cNvPr id="30" name="Rounded Rectangle 29">
            <a:extLst>
              <a:ext uri="{FF2B5EF4-FFF2-40B4-BE49-F238E27FC236}">
                <a16:creationId xmlns:a16="http://schemas.microsoft.com/office/drawing/2014/main" id="{B8CA8FC4-0AE8-CF46-B315-8BFE6DA2D254}"/>
              </a:ext>
            </a:extLst>
          </p:cNvPr>
          <p:cNvSpPr/>
          <p:nvPr/>
        </p:nvSpPr>
        <p:spPr>
          <a:xfrm>
            <a:off x="6089942" y="4733768"/>
            <a:ext cx="2435667" cy="979050"/>
          </a:xfrm>
          <a:prstGeom prst="roundRect">
            <a:avLst>
              <a:gd name="adj" fmla="val 9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rgbClr val="189992"/>
                </a:solidFill>
                <a:effectLst/>
                <a:latin typeface="Verdana" panose="020B0604030504040204" pitchFamily="34" charset="0"/>
                <a:ea typeface="Verdana" panose="020B0604030504040204" pitchFamily="34" charset="0"/>
                <a:cs typeface="Verdana" panose="020B0604030504040204" pitchFamily="34" charset="0"/>
              </a:rPr>
              <a:t>CHIS</a:t>
            </a:r>
          </a:p>
        </p:txBody>
      </p:sp>
      <p:sp>
        <p:nvSpPr>
          <p:cNvPr id="31" name="Rounded Rectangle 30">
            <a:extLst>
              <a:ext uri="{FF2B5EF4-FFF2-40B4-BE49-F238E27FC236}">
                <a16:creationId xmlns:a16="http://schemas.microsoft.com/office/drawing/2014/main" id="{3748EABD-AFA0-564D-979B-4FD8F5A8D1FA}"/>
              </a:ext>
            </a:extLst>
          </p:cNvPr>
          <p:cNvSpPr/>
          <p:nvPr/>
        </p:nvSpPr>
        <p:spPr>
          <a:xfrm>
            <a:off x="817314" y="4828527"/>
            <a:ext cx="2435667" cy="979050"/>
          </a:xfrm>
          <a:prstGeom prst="roundRect">
            <a:avLst>
              <a:gd name="adj" fmla="val 9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CRVS</a:t>
            </a:r>
          </a:p>
        </p:txBody>
      </p:sp>
      <p:sp>
        <p:nvSpPr>
          <p:cNvPr id="32" name="Rounded Rectangle 31">
            <a:extLst>
              <a:ext uri="{FF2B5EF4-FFF2-40B4-BE49-F238E27FC236}">
                <a16:creationId xmlns:a16="http://schemas.microsoft.com/office/drawing/2014/main" id="{5620CC9B-C0EF-2D4B-A229-ABC705B31D8D}"/>
              </a:ext>
            </a:extLst>
          </p:cNvPr>
          <p:cNvSpPr/>
          <p:nvPr/>
        </p:nvSpPr>
        <p:spPr>
          <a:xfrm>
            <a:off x="9149062" y="4002950"/>
            <a:ext cx="2435667" cy="979050"/>
          </a:xfrm>
          <a:prstGeom prst="roundRect">
            <a:avLst>
              <a:gd name="adj" fmla="val 9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rgbClr val="00B0F0"/>
                </a:solidFill>
                <a:latin typeface="Verdana" panose="020B0604030504040204" pitchFamily="34" charset="0"/>
                <a:ea typeface="Verdana" panose="020B0604030504040204" pitchFamily="34" charset="0"/>
                <a:cs typeface="Verdana" panose="020B0604030504040204" pitchFamily="34" charset="0"/>
              </a:rPr>
              <a:t>IFM</a:t>
            </a:r>
            <a:r>
              <a:rPr lang="en-GB" sz="4800" b="1" dirty="0">
                <a:solidFill>
                  <a:srgbClr val="00B0F0"/>
                </a:solidFill>
                <a:effectLst/>
                <a:latin typeface="Verdana" panose="020B0604030504040204" pitchFamily="34" charset="0"/>
                <a:ea typeface="Verdana" panose="020B0604030504040204" pitchFamily="34" charset="0"/>
                <a:cs typeface="Verdana" panose="020B0604030504040204" pitchFamily="34" charset="0"/>
              </a:rPr>
              <a:t>IS</a:t>
            </a:r>
          </a:p>
        </p:txBody>
      </p:sp>
      <p:sp>
        <p:nvSpPr>
          <p:cNvPr id="33" name="Rounded Rectangle 32">
            <a:extLst>
              <a:ext uri="{FF2B5EF4-FFF2-40B4-BE49-F238E27FC236}">
                <a16:creationId xmlns:a16="http://schemas.microsoft.com/office/drawing/2014/main" id="{EDE540AD-36A5-2C4D-B644-A888ED148377}"/>
              </a:ext>
            </a:extLst>
          </p:cNvPr>
          <p:cNvSpPr/>
          <p:nvPr/>
        </p:nvSpPr>
        <p:spPr>
          <a:xfrm>
            <a:off x="8541243" y="5269963"/>
            <a:ext cx="2435667" cy="979050"/>
          </a:xfrm>
          <a:prstGeom prst="roundRect">
            <a:avLst>
              <a:gd name="adj" fmla="val 9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rgbClr val="7030A0"/>
                </a:solidFill>
                <a:latin typeface="Verdana" panose="020B0604030504040204" pitchFamily="34" charset="0"/>
                <a:ea typeface="Verdana" panose="020B0604030504040204" pitchFamily="34" charset="0"/>
                <a:cs typeface="Verdana" panose="020B0604030504040204" pitchFamily="34" charset="0"/>
              </a:rPr>
              <a:t>D</a:t>
            </a:r>
            <a:r>
              <a:rPr lang="en-GB" sz="4800" b="1"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HS</a:t>
            </a:r>
          </a:p>
        </p:txBody>
      </p:sp>
      <p:sp>
        <p:nvSpPr>
          <p:cNvPr id="34" name="Rounded Rectangle 33">
            <a:extLst>
              <a:ext uri="{FF2B5EF4-FFF2-40B4-BE49-F238E27FC236}">
                <a16:creationId xmlns:a16="http://schemas.microsoft.com/office/drawing/2014/main" id="{564D58BE-E857-CF4F-B2B7-B93691D69CB3}"/>
              </a:ext>
            </a:extLst>
          </p:cNvPr>
          <p:cNvSpPr/>
          <p:nvPr/>
        </p:nvSpPr>
        <p:spPr>
          <a:xfrm>
            <a:off x="4852772" y="1647513"/>
            <a:ext cx="2435667" cy="979050"/>
          </a:xfrm>
          <a:prstGeom prst="roundRect">
            <a:avLst>
              <a:gd name="adj" fmla="val 9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rgbClr val="7030A0"/>
                </a:solidFill>
                <a:latin typeface="Verdana" panose="020B0604030504040204" pitchFamily="34" charset="0"/>
                <a:ea typeface="Verdana" panose="020B0604030504040204" pitchFamily="34" charset="0"/>
                <a:cs typeface="Verdana" panose="020B0604030504040204" pitchFamily="34" charset="0"/>
              </a:rPr>
              <a:t>MICS</a:t>
            </a:r>
            <a:endParaRPr lang="en-GB" sz="4800" b="1" dirty="0">
              <a:solidFill>
                <a:srgbClr val="7030A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5" name="Rounded Rectangle 34">
            <a:extLst>
              <a:ext uri="{FF2B5EF4-FFF2-40B4-BE49-F238E27FC236}">
                <a16:creationId xmlns:a16="http://schemas.microsoft.com/office/drawing/2014/main" id="{5BBB3268-2870-B843-B034-C8FC1F426E22}"/>
              </a:ext>
            </a:extLst>
          </p:cNvPr>
          <p:cNvSpPr/>
          <p:nvPr/>
        </p:nvSpPr>
        <p:spPr>
          <a:xfrm>
            <a:off x="9423015" y="2631613"/>
            <a:ext cx="2161714" cy="979050"/>
          </a:xfrm>
          <a:prstGeom prst="roundRect">
            <a:avLst>
              <a:gd name="adj" fmla="val 60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chemeClr val="accent4"/>
                </a:solidFill>
                <a:effectLst/>
                <a:latin typeface="Verdana" panose="020B0604030504040204" pitchFamily="34" charset="0"/>
                <a:ea typeface="Verdana" panose="020B0604030504040204" pitchFamily="34" charset="0"/>
                <a:cs typeface="Verdana" panose="020B0604030504040204" pitchFamily="34" charset="0"/>
              </a:rPr>
              <a:t>HFA</a:t>
            </a:r>
          </a:p>
        </p:txBody>
      </p:sp>
      <p:sp>
        <p:nvSpPr>
          <p:cNvPr id="36" name="Rounded Rectangle 35">
            <a:extLst>
              <a:ext uri="{FF2B5EF4-FFF2-40B4-BE49-F238E27FC236}">
                <a16:creationId xmlns:a16="http://schemas.microsoft.com/office/drawing/2014/main" id="{2326D185-5641-964E-97E3-443CF38C0BC4}"/>
              </a:ext>
            </a:extLst>
          </p:cNvPr>
          <p:cNvSpPr/>
          <p:nvPr/>
        </p:nvSpPr>
        <p:spPr>
          <a:xfrm>
            <a:off x="5146061" y="5801688"/>
            <a:ext cx="2161714" cy="979050"/>
          </a:xfrm>
          <a:prstGeom prst="roundRect">
            <a:avLst>
              <a:gd name="adj" fmla="val 60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chemeClr val="accent4">
                    <a:lumMod val="75000"/>
                  </a:schemeClr>
                </a:solidFill>
                <a:effectLst/>
                <a:latin typeface="Verdana" panose="020B0604030504040204" pitchFamily="34" charset="0"/>
                <a:ea typeface="Verdana" panose="020B0604030504040204" pitchFamily="34" charset="0"/>
                <a:cs typeface="Verdana" panose="020B0604030504040204" pitchFamily="34" charset="0"/>
              </a:rPr>
              <a:t>RMET</a:t>
            </a:r>
          </a:p>
        </p:txBody>
      </p:sp>
      <p:sp>
        <p:nvSpPr>
          <p:cNvPr id="37" name="Rounded Rectangle 36">
            <a:extLst>
              <a:ext uri="{FF2B5EF4-FFF2-40B4-BE49-F238E27FC236}">
                <a16:creationId xmlns:a16="http://schemas.microsoft.com/office/drawing/2014/main" id="{D62F32FD-3895-6847-938D-72CFCB67BA9B}"/>
              </a:ext>
            </a:extLst>
          </p:cNvPr>
          <p:cNvSpPr/>
          <p:nvPr/>
        </p:nvSpPr>
        <p:spPr>
          <a:xfrm>
            <a:off x="3015785" y="3839105"/>
            <a:ext cx="1780424" cy="12927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dirty="0">
                <a:solidFill>
                  <a:schemeClr val="accent4">
                    <a:lumMod val="60000"/>
                    <a:lumOff val="40000"/>
                  </a:schemeClr>
                </a:solidFill>
                <a:latin typeface="Verdana" panose="020B0604030504040204" pitchFamily="34" charset="0"/>
                <a:ea typeface="Verdana" panose="020B0604030504040204" pitchFamily="34" charset="0"/>
                <a:cs typeface="Verdana" panose="020B0604030504040204" pitchFamily="34" charset="0"/>
              </a:rPr>
              <a:t>HIE</a:t>
            </a:r>
            <a:endParaRPr lang="en-GB" sz="4800" b="1" dirty="0">
              <a:solidFill>
                <a:schemeClr val="accent4">
                  <a:lumMod val="60000"/>
                  <a:lumOff val="4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143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dissolve">
                                      <p:cBhvr>
                                        <p:cTn id="11" dur="500"/>
                                        <p:tgtEl>
                                          <p:spTgt spid="29"/>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dissolve">
                                      <p:cBhvr>
                                        <p:cTn id="23" dur="500"/>
                                        <p:tgtEl>
                                          <p:spTgt spid="30"/>
                                        </p:tgtEl>
                                      </p:cBhvr>
                                    </p:animEffect>
                                  </p:childTnLst>
                                </p:cTn>
                              </p:par>
                            </p:childTnLst>
                          </p:cTn>
                        </p:par>
                        <p:par>
                          <p:cTn id="24" fill="hold">
                            <p:stCondLst>
                              <p:cond delay="3000"/>
                            </p:stCondLst>
                            <p:childTnLst>
                              <p:par>
                                <p:cTn id="25" presetID="9"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3500"/>
                            </p:stCondLst>
                            <p:childTnLst>
                              <p:par>
                                <p:cTn id="29" presetID="9"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par>
                          <p:cTn id="32" fill="hold">
                            <p:stCondLst>
                              <p:cond delay="4000"/>
                            </p:stCondLst>
                            <p:childTnLst>
                              <p:par>
                                <p:cTn id="33" presetID="9"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dissolve">
                                      <p:cBhvr>
                                        <p:cTn id="35" dur="500"/>
                                        <p:tgtEl>
                                          <p:spTgt spid="37"/>
                                        </p:tgtEl>
                                      </p:cBhvr>
                                    </p:animEffect>
                                  </p:childTnLst>
                                </p:cTn>
                              </p:par>
                            </p:childTnLst>
                          </p:cTn>
                        </p:par>
                        <p:par>
                          <p:cTn id="36" fill="hold">
                            <p:stCondLst>
                              <p:cond delay="4500"/>
                            </p:stCondLst>
                            <p:childTnLst>
                              <p:par>
                                <p:cTn id="37" presetID="9"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dissolve">
                                      <p:cBhvr>
                                        <p:cTn id="39" dur="500"/>
                                        <p:tgtEl>
                                          <p:spTgt spid="31"/>
                                        </p:tgtEl>
                                      </p:cBhvr>
                                    </p:animEffect>
                                  </p:childTnLst>
                                </p:cTn>
                              </p:par>
                            </p:childTnLst>
                          </p:cTn>
                        </p:par>
                        <p:par>
                          <p:cTn id="40" fill="hold">
                            <p:stCondLst>
                              <p:cond delay="5000"/>
                            </p:stCondLst>
                            <p:childTnLst>
                              <p:par>
                                <p:cTn id="41" presetID="9"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dissolve">
                                      <p:cBhvr>
                                        <p:cTn id="43" dur="500"/>
                                        <p:tgtEl>
                                          <p:spTgt spid="33"/>
                                        </p:tgtEl>
                                      </p:cBhvr>
                                    </p:animEffect>
                                  </p:childTnLst>
                                </p:cTn>
                              </p:par>
                            </p:childTnLst>
                          </p:cTn>
                        </p:par>
                        <p:par>
                          <p:cTn id="44" fill="hold">
                            <p:stCondLst>
                              <p:cond delay="5500"/>
                            </p:stCondLst>
                            <p:childTnLst>
                              <p:par>
                                <p:cTn id="45" presetID="9"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dissolve">
                                      <p:cBhvr>
                                        <p:cTn id="47" dur="500"/>
                                        <p:tgtEl>
                                          <p:spTgt spid="34"/>
                                        </p:tgtEl>
                                      </p:cBhvr>
                                    </p:animEffect>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dissolve">
                                      <p:cBhvr>
                                        <p:cTn id="51" dur="500"/>
                                        <p:tgtEl>
                                          <p:spTgt spid="35"/>
                                        </p:tgtEl>
                                      </p:cBhvr>
                                    </p:animEffect>
                                  </p:childTnLst>
                                </p:cTn>
                              </p:par>
                            </p:childTnLst>
                          </p:cTn>
                        </p:par>
                        <p:par>
                          <p:cTn id="52" fill="hold">
                            <p:stCondLst>
                              <p:cond delay="6500"/>
                            </p:stCondLst>
                            <p:childTnLst>
                              <p:par>
                                <p:cTn id="53" presetID="9"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dissolve">
                                      <p:cBhvr>
                                        <p:cTn id="55" dur="500"/>
                                        <p:tgtEl>
                                          <p:spTgt spid="32"/>
                                        </p:tgtEl>
                                      </p:cBhvr>
                                    </p:animEffect>
                                  </p:childTnLst>
                                </p:cTn>
                              </p:par>
                            </p:childTnLst>
                          </p:cTn>
                        </p:par>
                        <p:par>
                          <p:cTn id="56" fill="hold">
                            <p:stCondLst>
                              <p:cond delay="7000"/>
                            </p:stCondLst>
                            <p:childTnLst>
                              <p:par>
                                <p:cTn id="57" presetID="9"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dissolve">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28" grpId="0"/>
      <p:bldP spid="29" grpId="0"/>
      <p:bldP spid="30" grpId="0"/>
      <p:bldP spid="31" grpId="0"/>
      <p:bldP spid="32" grpId="0"/>
      <p:bldP spid="33" grpId="0"/>
      <p:bldP spid="34" grpId="0"/>
      <p:bldP spid="35"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HMIS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3600" dirty="0">
              <a:latin typeface="Verdana"/>
              <a:ea typeface="Verdana"/>
            </a:endParaRPr>
          </a:p>
          <a:p>
            <a:pPr marL="0" indent="0">
              <a:buNone/>
            </a:pPr>
            <a:endParaRPr lang="en-US" sz="3600" dirty="0">
              <a:latin typeface="Verdana"/>
              <a:ea typeface="Verdana"/>
            </a:endParaRPr>
          </a:p>
          <a:p>
            <a:pPr marL="0" indent="0">
              <a:buNone/>
            </a:pPr>
            <a:r>
              <a:rPr lang="en-US" sz="3600" dirty="0">
                <a:latin typeface="Verdana"/>
                <a:ea typeface="Verdana"/>
              </a:rPr>
              <a:t>In what situations would a more sophisticated tool be better suited?</a:t>
            </a:r>
          </a:p>
          <a:p>
            <a:pPr marL="0" indent="0">
              <a:buNone/>
            </a:pPr>
            <a:endParaRPr lang="en-US" sz="1800" dirty="0"/>
          </a:p>
          <a:p>
            <a:pPr marL="0" indent="0">
              <a:buNone/>
            </a:pPr>
            <a:endParaRPr lang="en-US" sz="3600" dirty="0"/>
          </a:p>
          <a:p>
            <a:pPr marL="0" indent="0">
              <a:buNone/>
            </a:pPr>
            <a:endParaRPr lang="en-US" sz="3600" dirty="0"/>
          </a:p>
          <a:p>
            <a:pPr marL="0" indent="0">
              <a:buNone/>
            </a:pPr>
            <a:endParaRPr lang="en-US" sz="1800" dirty="0"/>
          </a:p>
          <a:p>
            <a:pPr marL="0" indent="0">
              <a:buNone/>
            </a:pPr>
            <a:endParaRPr lang="en-US" sz="3600" dirty="0"/>
          </a:p>
          <a:p>
            <a:endParaRPr lang="en-US"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40</a:t>
            </a:fld>
            <a:endParaRPr lang="en-GB"/>
          </a:p>
        </p:txBody>
      </p:sp>
    </p:spTree>
    <p:extLst>
      <p:ext uri="{BB962C8B-B14F-4D97-AF65-F5344CB8AC3E}">
        <p14:creationId xmlns:p14="http://schemas.microsoft.com/office/powerpoint/2010/main" val="333835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HMIS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1800"/>
          </a:p>
          <a:p>
            <a:pPr marL="0" indent="0">
              <a:buNone/>
            </a:pPr>
            <a:endParaRPr lang="en-US" sz="3600" dirty="0"/>
          </a:p>
          <a:p>
            <a:pPr marL="0" indent="0">
              <a:buNone/>
            </a:pPr>
            <a:endParaRPr lang="en-US" sz="1800"/>
          </a:p>
          <a:p>
            <a:pPr marL="0" indent="0">
              <a:buNone/>
            </a:pPr>
            <a:r>
              <a:rPr lang="en-US" sz="3600" dirty="0">
                <a:latin typeface="Verdana"/>
                <a:ea typeface="Verdana"/>
              </a:rPr>
              <a:t>What sort of expertise should I engage before I start a HMIS project?</a:t>
            </a:r>
          </a:p>
          <a:p>
            <a:pPr marL="0" indent="0">
              <a:buNone/>
            </a:pPr>
            <a:endParaRPr lang="en-US" sz="3600"/>
          </a:p>
          <a:p>
            <a:endParaRPr lang="en-US" sz="360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41</a:t>
            </a:fld>
            <a:endParaRPr lang="en-GB"/>
          </a:p>
        </p:txBody>
      </p:sp>
    </p:spTree>
    <p:extLst>
      <p:ext uri="{BB962C8B-B14F-4D97-AF65-F5344CB8AC3E}">
        <p14:creationId xmlns:p14="http://schemas.microsoft.com/office/powerpoint/2010/main" val="84486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dissolv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HMIS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1800" dirty="0"/>
          </a:p>
          <a:p>
            <a:pPr marL="0" indent="0">
              <a:buNone/>
            </a:pPr>
            <a:endParaRPr lang="en-US" sz="3600" dirty="0">
              <a:latin typeface="Verdana"/>
              <a:ea typeface="Verdana"/>
            </a:endParaRPr>
          </a:p>
          <a:p>
            <a:pPr marL="0" indent="0">
              <a:buNone/>
            </a:pPr>
            <a:r>
              <a:rPr lang="en-US" sz="3600" dirty="0">
                <a:latin typeface="Verdana"/>
                <a:ea typeface="Verdana"/>
              </a:rPr>
              <a:t>What sort of standards, plans or initiatives should I consider when designing a HMIS solution?</a:t>
            </a:r>
          </a:p>
          <a:p>
            <a:pPr marL="0" indent="0">
              <a:buNone/>
            </a:pPr>
            <a:endParaRPr lang="en-US" sz="1800" dirty="0"/>
          </a:p>
          <a:p>
            <a:pPr marL="0" indent="0">
              <a:buNone/>
            </a:pPr>
            <a:endParaRPr lang="en-US" sz="3600" dirty="0"/>
          </a:p>
          <a:p>
            <a:pPr marL="0" indent="0">
              <a:buNone/>
            </a:pPr>
            <a:endParaRPr lang="en-US" sz="3600" dirty="0"/>
          </a:p>
          <a:p>
            <a:endParaRPr lang="en-US"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42</a:t>
            </a:fld>
            <a:endParaRPr lang="en-GB"/>
          </a:p>
        </p:txBody>
      </p:sp>
    </p:spTree>
    <p:extLst>
      <p:ext uri="{BB962C8B-B14F-4D97-AF65-F5344CB8AC3E}">
        <p14:creationId xmlns:p14="http://schemas.microsoft.com/office/powerpoint/2010/main" val="106542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49B2-E314-5648-A908-95F6C9D26025}"/>
              </a:ext>
            </a:extLst>
          </p:cNvPr>
          <p:cNvSpPr>
            <a:spLocks noGrp="1"/>
          </p:cNvSpPr>
          <p:nvPr>
            <p:ph type="title"/>
          </p:nvPr>
        </p:nvSpPr>
        <p:spPr/>
        <p:txBody>
          <a:bodyPr/>
          <a:lstStyle/>
          <a:p>
            <a:r>
              <a:rPr lang="en-US" sz="3600"/>
              <a:t>Sharing experience:</a:t>
            </a:r>
            <a:br>
              <a:rPr lang="en-US" sz="3600"/>
            </a:br>
            <a:br>
              <a:rPr lang="en-US" sz="1800"/>
            </a:br>
            <a:r>
              <a:rPr lang="en-US" sz="4800"/>
              <a:t>Electronic Medical Records (EMRs)</a:t>
            </a:r>
            <a:endParaRPr lang="en-US"/>
          </a:p>
        </p:txBody>
      </p:sp>
      <p:sp>
        <p:nvSpPr>
          <p:cNvPr id="3" name="Slide Number Placeholder 2">
            <a:extLst>
              <a:ext uri="{FF2B5EF4-FFF2-40B4-BE49-F238E27FC236}">
                <a16:creationId xmlns:a16="http://schemas.microsoft.com/office/drawing/2014/main" id="{1B52CE49-FB3B-7E48-A05C-8511C633E5A1}"/>
              </a:ext>
            </a:extLst>
          </p:cNvPr>
          <p:cNvSpPr>
            <a:spLocks noGrp="1"/>
          </p:cNvSpPr>
          <p:nvPr>
            <p:ph type="sldNum" sz="quarter" idx="12"/>
          </p:nvPr>
        </p:nvSpPr>
        <p:spPr/>
        <p:txBody>
          <a:bodyPr/>
          <a:lstStyle/>
          <a:p>
            <a:fld id="{6DF1F962-6FCF-4ED9-AB1A-FC8E17859AF0}" type="slidenum">
              <a:rPr lang="en-GB" smtClean="0"/>
              <a:pPr/>
              <a:t>43</a:t>
            </a:fld>
            <a:endParaRPr lang="en-GB"/>
          </a:p>
        </p:txBody>
      </p:sp>
      <p:sp>
        <p:nvSpPr>
          <p:cNvPr id="4" name="Text Placeholder 3">
            <a:extLst>
              <a:ext uri="{FF2B5EF4-FFF2-40B4-BE49-F238E27FC236}">
                <a16:creationId xmlns:a16="http://schemas.microsoft.com/office/drawing/2014/main" id="{6D8C87D4-4303-7142-9447-B83BF68FFAAE}"/>
              </a:ext>
            </a:extLst>
          </p:cNvPr>
          <p:cNvSpPr>
            <a:spLocks noGrp="1"/>
          </p:cNvSpPr>
          <p:nvPr>
            <p:ph type="body" sz="quarter" idx="13"/>
          </p:nvPr>
        </p:nvSpPr>
        <p:spPr>
          <a:xfrm>
            <a:off x="414338" y="3779838"/>
            <a:ext cx="6738862" cy="2082800"/>
          </a:xfrm>
        </p:spPr>
        <p:txBody>
          <a:bodyPr/>
          <a:lstStyle/>
          <a:p>
            <a:r>
              <a:rPr lang="en-US" sz="2400" b="1"/>
              <a:t>Ali Habib</a:t>
            </a:r>
          </a:p>
          <a:p>
            <a:r>
              <a:rPr lang="en-US" sz="2400"/>
              <a:t>Senior Specialist, Digital Health</a:t>
            </a:r>
          </a:p>
          <a:p>
            <a:r>
              <a:rPr lang="en-US" sz="2400"/>
              <a:t>World Bank</a:t>
            </a:r>
          </a:p>
        </p:txBody>
      </p:sp>
      <p:pic>
        <p:nvPicPr>
          <p:cNvPr id="9" name="Picture Placeholder 8" descr="A person wearing glasses&#10;&#10;Description automatically generated with medium confidence">
            <a:extLst>
              <a:ext uri="{FF2B5EF4-FFF2-40B4-BE49-F238E27FC236}">
                <a16:creationId xmlns:a16="http://schemas.microsoft.com/office/drawing/2014/main" id="{37F135E3-A58B-2F4C-9F16-7594FF40EBAF}"/>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6231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EMRs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3600" dirty="0"/>
          </a:p>
          <a:p>
            <a:pPr marL="0" indent="0">
              <a:buNone/>
            </a:pPr>
            <a:r>
              <a:rPr lang="en-US" sz="3600" dirty="0"/>
              <a:t>If I want to strengthen disease surveillance, and need to track daily cases, tests and hospitalizations, do you think an EMR might be a good fit?</a:t>
            </a: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44</a:t>
            </a:fld>
            <a:endParaRPr lang="en-GB"/>
          </a:p>
        </p:txBody>
      </p:sp>
    </p:spTree>
    <p:extLst>
      <p:ext uri="{BB962C8B-B14F-4D97-AF65-F5344CB8AC3E}">
        <p14:creationId xmlns:p14="http://schemas.microsoft.com/office/powerpoint/2010/main" val="161047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EMRs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3600" dirty="0"/>
          </a:p>
          <a:p>
            <a:pPr marL="0" indent="0">
              <a:buNone/>
            </a:pPr>
            <a:r>
              <a:rPr lang="en-US" sz="3600" dirty="0"/>
              <a:t>Would an EMR be appropriate for tracking COVID-19 patients, including symptoms, diagnostics, contact tracing and weekly reporting to the MOH?</a:t>
            </a:r>
          </a:p>
          <a:p>
            <a:endParaRPr lang="en-US"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45</a:t>
            </a:fld>
            <a:endParaRPr lang="en-GB"/>
          </a:p>
        </p:txBody>
      </p:sp>
    </p:spTree>
    <p:extLst>
      <p:ext uri="{BB962C8B-B14F-4D97-AF65-F5344CB8AC3E}">
        <p14:creationId xmlns:p14="http://schemas.microsoft.com/office/powerpoint/2010/main" val="382389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EMRs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3600" dirty="0">
              <a:latin typeface="Verdana"/>
              <a:ea typeface="Verdana"/>
            </a:endParaRPr>
          </a:p>
          <a:p>
            <a:pPr marL="0" indent="0">
              <a:buNone/>
            </a:pPr>
            <a:r>
              <a:rPr lang="en-US" sz="3600" dirty="0">
                <a:latin typeface="Verdana"/>
                <a:ea typeface="Verdana"/>
              </a:rPr>
              <a:t>When is an EMR a good fit for my data use needs? In what situations do you think an EMR might not be suitable?</a:t>
            </a: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46</a:t>
            </a:fld>
            <a:endParaRPr lang="en-GB"/>
          </a:p>
        </p:txBody>
      </p:sp>
    </p:spTree>
    <p:extLst>
      <p:ext uri="{BB962C8B-B14F-4D97-AF65-F5344CB8AC3E}">
        <p14:creationId xmlns:p14="http://schemas.microsoft.com/office/powerpoint/2010/main" val="409668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EMRs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3600" dirty="0">
              <a:latin typeface="Verdana"/>
              <a:ea typeface="Verdana"/>
            </a:endParaRPr>
          </a:p>
          <a:p>
            <a:pPr marL="0" indent="0">
              <a:buNone/>
            </a:pPr>
            <a:endParaRPr lang="en-US" sz="3600" dirty="0">
              <a:latin typeface="Verdana"/>
              <a:ea typeface="Verdana"/>
            </a:endParaRPr>
          </a:p>
          <a:p>
            <a:pPr marL="0" indent="0">
              <a:buNone/>
            </a:pPr>
            <a:r>
              <a:rPr lang="en-US" sz="3600" dirty="0">
                <a:latin typeface="Verdana"/>
                <a:ea typeface="Verdana"/>
              </a:rPr>
              <a:t>What sort of expertise should I engage before I start designing an EMR project?</a:t>
            </a:r>
            <a:endParaRPr lang="en-US" dirty="0">
              <a:latin typeface="Verdana"/>
              <a:ea typeface="Verdana"/>
            </a:endParaRPr>
          </a:p>
          <a:p>
            <a:endParaRPr lang="en-US"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47</a:t>
            </a:fld>
            <a:endParaRPr lang="en-GB"/>
          </a:p>
        </p:txBody>
      </p:sp>
    </p:spTree>
    <p:extLst>
      <p:ext uri="{BB962C8B-B14F-4D97-AF65-F5344CB8AC3E}">
        <p14:creationId xmlns:p14="http://schemas.microsoft.com/office/powerpoint/2010/main" val="61700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EMRs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3600" dirty="0">
              <a:latin typeface="Verdana"/>
              <a:ea typeface="Verdana"/>
            </a:endParaRPr>
          </a:p>
          <a:p>
            <a:pPr marL="0" indent="0">
              <a:buNone/>
            </a:pPr>
            <a:r>
              <a:rPr lang="en-US" sz="3600" dirty="0">
                <a:latin typeface="Verdana"/>
                <a:ea typeface="Verdana"/>
              </a:rPr>
              <a:t>What are the foundational building blocks that need to be in place before I embark on an EMR project?</a:t>
            </a:r>
            <a:endParaRPr lang="en-US" sz="3600" b="0" dirty="0">
              <a:latin typeface="Verdana"/>
              <a:ea typeface="Verdana"/>
            </a:endParaRP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48</a:t>
            </a:fld>
            <a:endParaRPr lang="en-GB"/>
          </a:p>
        </p:txBody>
      </p:sp>
    </p:spTree>
    <p:extLst>
      <p:ext uri="{BB962C8B-B14F-4D97-AF65-F5344CB8AC3E}">
        <p14:creationId xmlns:p14="http://schemas.microsoft.com/office/powerpoint/2010/main" val="23596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EMRs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3600" dirty="0">
              <a:latin typeface="Verdana"/>
              <a:ea typeface="Verdana"/>
            </a:endParaRPr>
          </a:p>
          <a:p>
            <a:pPr marL="0" indent="0">
              <a:buNone/>
            </a:pPr>
            <a:r>
              <a:rPr lang="en-US" sz="3600" dirty="0">
                <a:latin typeface="Verdana"/>
                <a:ea typeface="Verdana"/>
              </a:rPr>
              <a:t>What sort of standards, plans or initiatives should I consider before designing an EMR project?</a:t>
            </a:r>
            <a:endParaRPr lang="en-US" dirty="0">
              <a:latin typeface="Verdana"/>
              <a:ea typeface="Verdana"/>
            </a:endParaRPr>
          </a:p>
          <a:p>
            <a:pPr marL="0" indent="0">
              <a:buNone/>
            </a:pPr>
            <a:endParaRPr lang="en-US" sz="3600" dirty="0"/>
          </a:p>
          <a:p>
            <a:pPr marL="0" indent="0">
              <a:buNone/>
            </a:pPr>
            <a:endParaRPr lang="en-US"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49</a:t>
            </a:fld>
            <a:endParaRPr lang="en-GB"/>
          </a:p>
        </p:txBody>
      </p:sp>
    </p:spTree>
    <p:extLst>
      <p:ext uri="{BB962C8B-B14F-4D97-AF65-F5344CB8AC3E}">
        <p14:creationId xmlns:p14="http://schemas.microsoft.com/office/powerpoint/2010/main" val="156695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Health Information System</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pPr marL="0" indent="0">
              <a:buNone/>
            </a:pPr>
            <a:r>
              <a:rPr lang="en-US" sz="3600" dirty="0"/>
              <a:t>What is a “Health Information System”?</a:t>
            </a:r>
          </a:p>
          <a:p>
            <a:r>
              <a:rPr lang="en-US" sz="3600" dirty="0"/>
              <a:t>Definition and usage can differ.</a:t>
            </a:r>
          </a:p>
          <a:p>
            <a:r>
              <a:rPr lang="en-US" sz="3600" dirty="0"/>
              <a:t>But in general, covers everything involved in collecting, processing and using data to inform health-sector </a:t>
            </a:r>
            <a:r>
              <a:rPr lang="en-US" sz="3600" b="1" dirty="0"/>
              <a:t>decision-making</a:t>
            </a:r>
            <a:r>
              <a:rPr lang="en-US" sz="3600" dirty="0"/>
              <a:t>.</a:t>
            </a:r>
          </a:p>
          <a:p>
            <a:r>
              <a:rPr lang="en-US" sz="3600" dirty="0"/>
              <a:t>This ranges from sector-wide planning decisions right down to decisions about an individual patient’s care.</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5</a:t>
            </a:fld>
            <a:endParaRPr lang="en-GB" dirty="0"/>
          </a:p>
        </p:txBody>
      </p:sp>
    </p:spTree>
    <p:extLst>
      <p:ext uri="{BB962C8B-B14F-4D97-AF65-F5344CB8AC3E}">
        <p14:creationId xmlns:p14="http://schemas.microsoft.com/office/powerpoint/2010/main" val="582697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49B2-E314-5648-A908-95F6C9D26025}"/>
              </a:ext>
            </a:extLst>
          </p:cNvPr>
          <p:cNvSpPr>
            <a:spLocks noGrp="1"/>
          </p:cNvSpPr>
          <p:nvPr>
            <p:ph type="title"/>
          </p:nvPr>
        </p:nvSpPr>
        <p:spPr/>
        <p:txBody>
          <a:bodyPr/>
          <a:lstStyle/>
          <a:p>
            <a:r>
              <a:rPr lang="en-US" sz="3600"/>
              <a:t>Sharing experience:</a:t>
            </a:r>
            <a:br>
              <a:rPr lang="en-US" sz="3600"/>
            </a:br>
            <a:br>
              <a:rPr lang="en-US" sz="1800"/>
            </a:br>
            <a:r>
              <a:rPr lang="en-US" sz="4800"/>
              <a:t>Trackers</a:t>
            </a:r>
            <a:endParaRPr lang="en-US"/>
          </a:p>
        </p:txBody>
      </p:sp>
      <p:sp>
        <p:nvSpPr>
          <p:cNvPr id="3" name="Slide Number Placeholder 2">
            <a:extLst>
              <a:ext uri="{FF2B5EF4-FFF2-40B4-BE49-F238E27FC236}">
                <a16:creationId xmlns:a16="http://schemas.microsoft.com/office/drawing/2014/main" id="{1B52CE49-FB3B-7E48-A05C-8511C633E5A1}"/>
              </a:ext>
            </a:extLst>
          </p:cNvPr>
          <p:cNvSpPr>
            <a:spLocks noGrp="1"/>
          </p:cNvSpPr>
          <p:nvPr>
            <p:ph type="sldNum" sz="quarter" idx="12"/>
          </p:nvPr>
        </p:nvSpPr>
        <p:spPr/>
        <p:txBody>
          <a:bodyPr/>
          <a:lstStyle/>
          <a:p>
            <a:fld id="{6DF1F962-6FCF-4ED9-AB1A-FC8E17859AF0}" type="slidenum">
              <a:rPr lang="en-GB" smtClean="0"/>
              <a:pPr/>
              <a:t>50</a:t>
            </a:fld>
            <a:endParaRPr lang="en-GB"/>
          </a:p>
        </p:txBody>
      </p:sp>
      <p:sp>
        <p:nvSpPr>
          <p:cNvPr id="4" name="Text Placeholder 3">
            <a:extLst>
              <a:ext uri="{FF2B5EF4-FFF2-40B4-BE49-F238E27FC236}">
                <a16:creationId xmlns:a16="http://schemas.microsoft.com/office/drawing/2014/main" id="{6D8C87D4-4303-7142-9447-B83BF68FFAAE}"/>
              </a:ext>
            </a:extLst>
          </p:cNvPr>
          <p:cNvSpPr>
            <a:spLocks noGrp="1"/>
          </p:cNvSpPr>
          <p:nvPr>
            <p:ph type="body" sz="quarter" idx="13"/>
          </p:nvPr>
        </p:nvSpPr>
        <p:spPr>
          <a:xfrm>
            <a:off x="414338" y="3779838"/>
            <a:ext cx="7510462" cy="2082800"/>
          </a:xfrm>
        </p:spPr>
        <p:txBody>
          <a:bodyPr/>
          <a:lstStyle/>
          <a:p>
            <a:r>
              <a:rPr lang="en-US" sz="2400" b="1"/>
              <a:t>Anne </a:t>
            </a:r>
            <a:r>
              <a:rPr lang="en-US" sz="2400" b="1" err="1"/>
              <a:t>Asmyr</a:t>
            </a:r>
            <a:r>
              <a:rPr lang="en-US" sz="2400" b="1"/>
              <a:t> </a:t>
            </a:r>
            <a:r>
              <a:rPr lang="en-US" sz="2400" b="1" err="1"/>
              <a:t>Thorseng</a:t>
            </a:r>
            <a:endParaRPr lang="en-US" sz="2400" b="1"/>
          </a:p>
          <a:p>
            <a:r>
              <a:rPr lang="en-US" sz="2400"/>
              <a:t>Senior Advisor, Implementation &amp; Research</a:t>
            </a:r>
          </a:p>
          <a:p>
            <a:r>
              <a:rPr lang="en-US" sz="2400"/>
              <a:t>Health Information Systems </a:t>
            </a:r>
            <a:r>
              <a:rPr lang="en-US" sz="2400" err="1"/>
              <a:t>Programme</a:t>
            </a:r>
            <a:r>
              <a:rPr lang="en-US" sz="2400"/>
              <a:t> (HISP)</a:t>
            </a:r>
          </a:p>
          <a:p>
            <a:r>
              <a:rPr lang="en-US" sz="2400"/>
              <a:t>University of Oslo</a:t>
            </a:r>
          </a:p>
        </p:txBody>
      </p:sp>
      <p:pic>
        <p:nvPicPr>
          <p:cNvPr id="8" name="Picture Placeholder 7" descr="A person smiling for the camera&#10;&#10;Description automatically generated with medium confidence">
            <a:extLst>
              <a:ext uri="{FF2B5EF4-FFF2-40B4-BE49-F238E27FC236}">
                <a16:creationId xmlns:a16="http://schemas.microsoft.com/office/drawing/2014/main" id="{1A6987C3-3F5D-294E-9D23-FCF520D0C3EF}"/>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90885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Trackers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pPr marL="0" indent="0">
              <a:buNone/>
            </a:pPr>
            <a:endParaRPr lang="en-US" sz="3600" dirty="0"/>
          </a:p>
          <a:p>
            <a:pPr marL="0" indent="0">
              <a:buNone/>
            </a:pPr>
            <a:r>
              <a:rPr lang="en-US" sz="3600" dirty="0"/>
              <a:t>When is a Tracker a good fit for my data use needs? In what situations do you think a Tracker might not be suitable?</a:t>
            </a: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51</a:t>
            </a:fld>
            <a:endParaRPr lang="en-GB"/>
          </a:p>
        </p:txBody>
      </p:sp>
    </p:spTree>
    <p:extLst>
      <p:ext uri="{BB962C8B-B14F-4D97-AF65-F5344CB8AC3E}">
        <p14:creationId xmlns:p14="http://schemas.microsoft.com/office/powerpoint/2010/main" val="339176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Sharing experience: Trackers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pPr marL="0" indent="0">
              <a:buNone/>
            </a:pPr>
            <a:endParaRPr lang="en-US" sz="3600" dirty="0"/>
          </a:p>
          <a:p>
            <a:pPr marL="0" indent="0">
              <a:buNone/>
            </a:pPr>
            <a:r>
              <a:rPr lang="en-US" sz="3600" dirty="0"/>
              <a:t>What are the foundational building blocks that need to be in place before </a:t>
            </a:r>
            <a:br>
              <a:rPr lang="en-US" sz="3600" dirty="0"/>
            </a:br>
            <a:r>
              <a:rPr lang="en-US" sz="3600" dirty="0"/>
              <a:t>I embark on a Tracker project – and what kind of expertise should I engage?</a:t>
            </a: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52</a:t>
            </a:fld>
            <a:endParaRPr lang="en-GB"/>
          </a:p>
        </p:txBody>
      </p:sp>
    </p:spTree>
    <p:extLst>
      <p:ext uri="{BB962C8B-B14F-4D97-AF65-F5344CB8AC3E}">
        <p14:creationId xmlns:p14="http://schemas.microsoft.com/office/powerpoint/2010/main" val="400379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Sharing experience: Trackers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pPr marL="0" indent="0">
              <a:buNone/>
            </a:pPr>
            <a:endParaRPr lang="en-US" sz="3600" dirty="0"/>
          </a:p>
          <a:p>
            <a:pPr marL="0" indent="0">
              <a:buNone/>
            </a:pPr>
            <a:r>
              <a:rPr lang="en-US" sz="3600" dirty="0"/>
              <a:t>I have a mix of vaccination sites, some with internet coverage, and some without. Would it make sense to set up an </a:t>
            </a:r>
            <a:r>
              <a:rPr lang="en-US" sz="3600" dirty="0" err="1"/>
              <a:t>immunisation</a:t>
            </a:r>
            <a:r>
              <a:rPr lang="en-US" sz="3600" dirty="0"/>
              <a:t> tracker even if not every site can be a part of the system?</a:t>
            </a: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53</a:t>
            </a:fld>
            <a:endParaRPr lang="en-GB" dirty="0"/>
          </a:p>
        </p:txBody>
      </p:sp>
    </p:spTree>
    <p:extLst>
      <p:ext uri="{BB962C8B-B14F-4D97-AF65-F5344CB8AC3E}">
        <p14:creationId xmlns:p14="http://schemas.microsoft.com/office/powerpoint/2010/main" val="1291273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Sharing experience: Trackers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pPr marL="0" indent="0">
              <a:buNone/>
            </a:pPr>
            <a:endParaRPr lang="en-US" sz="3600" dirty="0"/>
          </a:p>
          <a:p>
            <a:pPr marL="0" indent="0">
              <a:buNone/>
            </a:pPr>
            <a:r>
              <a:rPr lang="en-US" sz="3600" dirty="0"/>
              <a:t>My project is responsible for setting up clinics in emergency settings. Would a tracker be able to meet the needs of an emergency clinic?</a:t>
            </a: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54</a:t>
            </a:fld>
            <a:endParaRPr lang="en-GB" dirty="0"/>
          </a:p>
        </p:txBody>
      </p:sp>
    </p:spTree>
    <p:extLst>
      <p:ext uri="{BB962C8B-B14F-4D97-AF65-F5344CB8AC3E}">
        <p14:creationId xmlns:p14="http://schemas.microsoft.com/office/powerpoint/2010/main" val="1703311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D34D-3671-4F94-B7DA-FDBF82B839BF}"/>
              </a:ext>
            </a:extLst>
          </p:cNvPr>
          <p:cNvSpPr>
            <a:spLocks noGrp="1"/>
          </p:cNvSpPr>
          <p:nvPr>
            <p:ph type="title"/>
          </p:nvPr>
        </p:nvSpPr>
        <p:spPr>
          <a:xfrm>
            <a:off x="413997" y="414000"/>
            <a:ext cx="7671912" cy="810000"/>
          </a:xfrm>
        </p:spPr>
        <p:txBody>
          <a:bodyPr/>
          <a:lstStyle/>
          <a:p>
            <a:r>
              <a:rPr lang="fr-FR" sz="4800">
                <a:solidFill>
                  <a:srgbClr val="FFFFFF"/>
                </a:solidFill>
              </a:rPr>
              <a:t>Discussion</a:t>
            </a:r>
            <a:endParaRPr lang="en-GB" sz="2400"/>
          </a:p>
        </p:txBody>
      </p:sp>
      <p:sp>
        <p:nvSpPr>
          <p:cNvPr id="7" name="Slide Number Placeholder 6">
            <a:extLst>
              <a:ext uri="{FF2B5EF4-FFF2-40B4-BE49-F238E27FC236}">
                <a16:creationId xmlns:a16="http://schemas.microsoft.com/office/drawing/2014/main" id="{11C19F75-173F-4345-895A-D786F7E9CC3E}"/>
              </a:ext>
            </a:extLst>
          </p:cNvPr>
          <p:cNvSpPr>
            <a:spLocks noGrp="1"/>
          </p:cNvSpPr>
          <p:nvPr>
            <p:ph type="sldNum" sz="quarter" idx="12"/>
          </p:nvPr>
        </p:nvSpPr>
        <p:spPr>
          <a:xfrm>
            <a:off x="9057640" y="6452004"/>
            <a:ext cx="2743200" cy="237600"/>
          </a:xfrm>
        </p:spPr>
        <p:txBody>
          <a:bodyPr/>
          <a:lstStyle/>
          <a:p>
            <a:fld id="{6DF1F962-6FCF-4ED9-AB1A-FC8E17859AF0}" type="slidenum">
              <a:rPr lang="en-GB" smtClean="0"/>
              <a:pPr/>
              <a:t>55</a:t>
            </a:fld>
            <a:endParaRPr lang="en-GB"/>
          </a:p>
        </p:txBody>
      </p:sp>
      <p:sp>
        <p:nvSpPr>
          <p:cNvPr id="4" name="Content Placeholder 3">
            <a:extLst>
              <a:ext uri="{FF2B5EF4-FFF2-40B4-BE49-F238E27FC236}">
                <a16:creationId xmlns:a16="http://schemas.microsoft.com/office/drawing/2014/main" id="{102537D5-6F40-426E-ACB5-30A3233A270F}"/>
              </a:ext>
            </a:extLst>
          </p:cNvPr>
          <p:cNvSpPr>
            <a:spLocks noGrp="1"/>
          </p:cNvSpPr>
          <p:nvPr>
            <p:ph sz="half" idx="1"/>
          </p:nvPr>
        </p:nvSpPr>
        <p:spPr>
          <a:xfrm>
            <a:off x="367695" y="1765301"/>
            <a:ext cx="9394143" cy="4667124"/>
          </a:xfrm>
        </p:spPr>
        <p:txBody>
          <a:bodyPr/>
          <a:lstStyle/>
          <a:p>
            <a:pPr marL="514350" indent="-514350">
              <a:spcAft>
                <a:spcPts val="2000"/>
              </a:spcAft>
              <a:buFont typeface="+mj-lt"/>
              <a:buAutoNum type="arabicPeriod"/>
            </a:pPr>
            <a:r>
              <a:rPr lang="nn-NO" sz="3200" err="1">
                <a:solidFill>
                  <a:srgbClr val="FFFFFF"/>
                </a:solidFill>
              </a:rPr>
              <a:t>Any</a:t>
            </a:r>
            <a:r>
              <a:rPr lang="nn-NO" sz="3200">
                <a:solidFill>
                  <a:srgbClr val="FFFFFF"/>
                </a:solidFill>
              </a:rPr>
              <a:t> questions </a:t>
            </a:r>
            <a:r>
              <a:rPr lang="nn-NO" sz="3200" err="1">
                <a:solidFill>
                  <a:srgbClr val="FFFFFF"/>
                </a:solidFill>
              </a:rPr>
              <a:t>about</a:t>
            </a:r>
            <a:r>
              <a:rPr lang="nn-NO" sz="3200">
                <a:solidFill>
                  <a:srgbClr val="FFFFFF"/>
                </a:solidFill>
              </a:rPr>
              <a:t> </a:t>
            </a:r>
            <a:r>
              <a:rPr lang="nn-NO" sz="3200" err="1">
                <a:solidFill>
                  <a:srgbClr val="FFFFFF"/>
                </a:solidFill>
              </a:rPr>
              <a:t>health</a:t>
            </a:r>
            <a:r>
              <a:rPr lang="nn-NO" sz="3200">
                <a:solidFill>
                  <a:srgbClr val="FFFFFF"/>
                </a:solidFill>
              </a:rPr>
              <a:t> </a:t>
            </a:r>
            <a:r>
              <a:rPr lang="nn-NO" sz="3200" err="1">
                <a:solidFill>
                  <a:srgbClr val="FFFFFF"/>
                </a:solidFill>
              </a:rPr>
              <a:t>information</a:t>
            </a:r>
            <a:r>
              <a:rPr lang="nn-NO" sz="3200">
                <a:solidFill>
                  <a:srgbClr val="FFFFFF"/>
                </a:solidFill>
              </a:rPr>
              <a:t> systems (HIS)?</a:t>
            </a:r>
          </a:p>
          <a:p>
            <a:pPr marL="514350" indent="-514350">
              <a:spcAft>
                <a:spcPts val="2000"/>
              </a:spcAft>
              <a:buFont typeface="+mj-lt"/>
              <a:buAutoNum type="arabicPeriod"/>
            </a:pPr>
            <a:r>
              <a:rPr lang="nn-NO" sz="3200" err="1">
                <a:solidFill>
                  <a:srgbClr val="FFFFFF"/>
                </a:solidFill>
              </a:rPr>
              <a:t>What</a:t>
            </a:r>
            <a:r>
              <a:rPr lang="nn-NO" sz="3200">
                <a:solidFill>
                  <a:srgbClr val="FFFFFF"/>
                </a:solidFill>
              </a:rPr>
              <a:t> HIS </a:t>
            </a:r>
            <a:r>
              <a:rPr lang="nn-NO" sz="3200" err="1">
                <a:solidFill>
                  <a:srgbClr val="FFFFFF"/>
                </a:solidFill>
              </a:rPr>
              <a:t>projects</a:t>
            </a:r>
            <a:r>
              <a:rPr lang="nn-NO" sz="3200">
                <a:solidFill>
                  <a:srgbClr val="FFFFFF"/>
                </a:solidFill>
              </a:rPr>
              <a:t> are </a:t>
            </a:r>
            <a:r>
              <a:rPr lang="nn-NO" sz="3200" err="1">
                <a:solidFill>
                  <a:srgbClr val="FFFFFF"/>
                </a:solidFill>
              </a:rPr>
              <a:t>currently</a:t>
            </a:r>
            <a:r>
              <a:rPr lang="nn-NO" sz="3200">
                <a:solidFill>
                  <a:srgbClr val="FFFFFF"/>
                </a:solidFill>
              </a:rPr>
              <a:t> </a:t>
            </a:r>
            <a:r>
              <a:rPr lang="nn-NO" sz="3200" err="1">
                <a:solidFill>
                  <a:srgbClr val="FFFFFF"/>
                </a:solidFill>
              </a:rPr>
              <a:t>underway</a:t>
            </a:r>
            <a:r>
              <a:rPr lang="nn-NO" sz="3200">
                <a:solidFill>
                  <a:srgbClr val="FFFFFF"/>
                </a:solidFill>
              </a:rPr>
              <a:t> in </a:t>
            </a:r>
            <a:r>
              <a:rPr lang="nn-NO" sz="3200" err="1">
                <a:solidFill>
                  <a:srgbClr val="FFFFFF"/>
                </a:solidFill>
              </a:rPr>
              <a:t>your</a:t>
            </a:r>
            <a:r>
              <a:rPr lang="nn-NO" sz="3200">
                <a:solidFill>
                  <a:srgbClr val="FFFFFF"/>
                </a:solidFill>
              </a:rPr>
              <a:t> country, and </a:t>
            </a:r>
            <a:r>
              <a:rPr lang="nn-NO" sz="3200" err="1">
                <a:solidFill>
                  <a:srgbClr val="FFFFFF"/>
                </a:solidFill>
              </a:rPr>
              <a:t>what</a:t>
            </a:r>
            <a:r>
              <a:rPr lang="nn-NO" sz="3200">
                <a:solidFill>
                  <a:srgbClr val="FFFFFF"/>
                </a:solidFill>
              </a:rPr>
              <a:t> </a:t>
            </a:r>
            <a:r>
              <a:rPr lang="nn-NO" sz="3200" err="1">
                <a:solidFill>
                  <a:srgbClr val="FFFFFF"/>
                </a:solidFill>
              </a:rPr>
              <a:t>challenges</a:t>
            </a:r>
            <a:r>
              <a:rPr lang="nn-NO" sz="3200">
                <a:solidFill>
                  <a:srgbClr val="FFFFFF"/>
                </a:solidFill>
              </a:rPr>
              <a:t> are </a:t>
            </a:r>
            <a:r>
              <a:rPr lang="nn-NO" sz="3200" err="1">
                <a:solidFill>
                  <a:srgbClr val="FFFFFF"/>
                </a:solidFill>
              </a:rPr>
              <a:t>emerging</a:t>
            </a:r>
            <a:r>
              <a:rPr lang="nn-NO" sz="3200">
                <a:solidFill>
                  <a:srgbClr val="FFFFFF"/>
                </a:solidFill>
              </a:rPr>
              <a:t>?</a:t>
            </a:r>
          </a:p>
          <a:p>
            <a:pPr marL="514350" indent="-514350">
              <a:spcAft>
                <a:spcPts val="2000"/>
              </a:spcAft>
              <a:buFont typeface="+mj-lt"/>
              <a:buAutoNum type="arabicPeriod"/>
            </a:pPr>
            <a:r>
              <a:rPr lang="nn-NO" sz="3200">
                <a:solidFill>
                  <a:srgbClr val="FFFFFF"/>
                </a:solidFill>
              </a:rPr>
              <a:t>In </a:t>
            </a:r>
            <a:r>
              <a:rPr lang="nn-NO" sz="3200" err="1">
                <a:solidFill>
                  <a:srgbClr val="FFFFFF"/>
                </a:solidFill>
              </a:rPr>
              <a:t>follow</a:t>
            </a:r>
            <a:r>
              <a:rPr lang="nn-NO" sz="3200">
                <a:solidFill>
                  <a:srgbClr val="FFFFFF"/>
                </a:solidFill>
              </a:rPr>
              <a:t>-up to </a:t>
            </a:r>
            <a:r>
              <a:rPr lang="nn-NO" sz="3200" err="1">
                <a:solidFill>
                  <a:srgbClr val="FFFFFF"/>
                </a:solidFill>
              </a:rPr>
              <a:t>this</a:t>
            </a:r>
            <a:r>
              <a:rPr lang="nn-NO" sz="3200">
                <a:solidFill>
                  <a:srgbClr val="FFFFFF"/>
                </a:solidFill>
              </a:rPr>
              <a:t> </a:t>
            </a:r>
            <a:r>
              <a:rPr lang="nn-NO" sz="3200" err="1">
                <a:solidFill>
                  <a:srgbClr val="FFFFFF"/>
                </a:solidFill>
              </a:rPr>
              <a:t>webinar</a:t>
            </a:r>
            <a:r>
              <a:rPr lang="nn-NO" sz="3200">
                <a:solidFill>
                  <a:srgbClr val="FFFFFF"/>
                </a:solidFill>
              </a:rPr>
              <a:t>, </a:t>
            </a:r>
            <a:r>
              <a:rPr lang="nn-NO" sz="3200" err="1">
                <a:solidFill>
                  <a:srgbClr val="FFFFFF"/>
                </a:solidFill>
              </a:rPr>
              <a:t>what</a:t>
            </a:r>
            <a:r>
              <a:rPr lang="nn-NO" sz="3200">
                <a:solidFill>
                  <a:srgbClr val="FFFFFF"/>
                </a:solidFill>
              </a:rPr>
              <a:t> </a:t>
            </a:r>
            <a:r>
              <a:rPr lang="nn-NO" sz="3200" err="1">
                <a:solidFill>
                  <a:srgbClr val="FFFFFF"/>
                </a:solidFill>
              </a:rPr>
              <a:t>other</a:t>
            </a:r>
            <a:r>
              <a:rPr lang="nn-NO" sz="3200">
                <a:solidFill>
                  <a:srgbClr val="FFFFFF"/>
                </a:solidFill>
              </a:rPr>
              <a:t> </a:t>
            </a:r>
            <a:r>
              <a:rPr lang="nn-NO" sz="3200" err="1">
                <a:solidFill>
                  <a:srgbClr val="FFFFFF"/>
                </a:solidFill>
              </a:rPr>
              <a:t>webinars</a:t>
            </a:r>
            <a:r>
              <a:rPr lang="nn-NO" sz="3200">
                <a:solidFill>
                  <a:srgbClr val="FFFFFF"/>
                </a:solidFill>
              </a:rPr>
              <a:t>, </a:t>
            </a:r>
            <a:r>
              <a:rPr lang="nn-NO" sz="3200" err="1">
                <a:solidFill>
                  <a:srgbClr val="FFFFFF"/>
                </a:solidFill>
              </a:rPr>
              <a:t>trainings</a:t>
            </a:r>
            <a:r>
              <a:rPr lang="nn-NO" sz="3200">
                <a:solidFill>
                  <a:srgbClr val="FFFFFF"/>
                </a:solidFill>
              </a:rPr>
              <a:t> or </a:t>
            </a:r>
            <a:r>
              <a:rPr lang="nn-NO" sz="3200" err="1">
                <a:solidFill>
                  <a:srgbClr val="FFFFFF"/>
                </a:solidFill>
              </a:rPr>
              <a:t>resources</a:t>
            </a:r>
            <a:r>
              <a:rPr lang="nn-NO" sz="3200">
                <a:solidFill>
                  <a:srgbClr val="FFFFFF"/>
                </a:solidFill>
              </a:rPr>
              <a:t> do </a:t>
            </a:r>
            <a:r>
              <a:rPr lang="nn-NO" sz="3200" err="1">
                <a:solidFill>
                  <a:srgbClr val="FFFFFF"/>
                </a:solidFill>
              </a:rPr>
              <a:t>you</a:t>
            </a:r>
            <a:r>
              <a:rPr lang="nn-NO" sz="3200">
                <a:solidFill>
                  <a:srgbClr val="FFFFFF"/>
                </a:solidFill>
              </a:rPr>
              <a:t> </a:t>
            </a:r>
            <a:r>
              <a:rPr lang="nn-NO" sz="3200" err="1">
                <a:solidFill>
                  <a:srgbClr val="FFFFFF"/>
                </a:solidFill>
              </a:rPr>
              <a:t>think</a:t>
            </a:r>
            <a:r>
              <a:rPr lang="nn-NO" sz="3200">
                <a:solidFill>
                  <a:srgbClr val="FFFFFF"/>
                </a:solidFill>
              </a:rPr>
              <a:t> </a:t>
            </a:r>
            <a:r>
              <a:rPr lang="nn-NO" sz="3200" err="1">
                <a:solidFill>
                  <a:srgbClr val="FFFFFF"/>
                </a:solidFill>
              </a:rPr>
              <a:t>would</a:t>
            </a:r>
            <a:r>
              <a:rPr lang="nn-NO" sz="3200">
                <a:solidFill>
                  <a:srgbClr val="FFFFFF"/>
                </a:solidFill>
              </a:rPr>
              <a:t> be </a:t>
            </a:r>
            <a:r>
              <a:rPr lang="nn-NO" sz="3200" err="1">
                <a:solidFill>
                  <a:srgbClr val="FFFFFF"/>
                </a:solidFill>
              </a:rPr>
              <a:t>useful</a:t>
            </a:r>
            <a:r>
              <a:rPr lang="nn-NO" sz="3200">
                <a:solidFill>
                  <a:srgbClr val="FFFFFF"/>
                </a:solidFill>
              </a:rPr>
              <a:t>?</a:t>
            </a:r>
          </a:p>
        </p:txBody>
      </p:sp>
      <p:pic>
        <p:nvPicPr>
          <p:cNvPr id="5" name="Graphic 4" descr="Boardroom with solid fill">
            <a:extLst>
              <a:ext uri="{FF2B5EF4-FFF2-40B4-BE49-F238E27FC236}">
                <a16:creationId xmlns:a16="http://schemas.microsoft.com/office/drawing/2014/main" id="{48D18E9B-7F33-564F-847E-3DC2F2DE35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2200" y="698500"/>
            <a:ext cx="2413000" cy="2413000"/>
          </a:xfrm>
          <a:prstGeom prst="rect">
            <a:avLst/>
          </a:prstGeom>
        </p:spPr>
      </p:pic>
    </p:spTree>
    <p:extLst>
      <p:ext uri="{BB962C8B-B14F-4D97-AF65-F5344CB8AC3E}">
        <p14:creationId xmlns:p14="http://schemas.microsoft.com/office/powerpoint/2010/main" val="1023616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0C8F199-73E8-374F-925B-B7977F69DC88}"/>
              </a:ext>
            </a:extLst>
          </p:cNvPr>
          <p:cNvSpPr txBox="1">
            <a:spLocks/>
          </p:cNvSpPr>
          <p:nvPr/>
        </p:nvSpPr>
        <p:spPr>
          <a:xfrm>
            <a:off x="406399" y="6152827"/>
            <a:ext cx="11651282" cy="232475"/>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This presentation includes slightly modified versions of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icon sets</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 by Iconify that are copyright and shared under a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creative commons</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 license.</a:t>
            </a:r>
          </a:p>
        </p:txBody>
      </p:sp>
    </p:spTree>
    <p:extLst>
      <p:ext uri="{BB962C8B-B14F-4D97-AF65-F5344CB8AC3E}">
        <p14:creationId xmlns:p14="http://schemas.microsoft.com/office/powerpoint/2010/main" val="395600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Health Information System</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r>
              <a:rPr lang="en-US" sz="3600" dirty="0"/>
              <a:t>This includes everything involved in the collection, processing, analysis, dissemination and use of data – including governance, people, processes and tools.</a:t>
            </a:r>
          </a:p>
          <a:p>
            <a:r>
              <a:rPr lang="en-US" sz="3600" dirty="0"/>
              <a:t>It also encompasses both paper and electronic tools.</a:t>
            </a:r>
          </a:p>
          <a:p>
            <a:r>
              <a:rPr lang="en-US" sz="3600" dirty="0"/>
              <a:t>(Note: it is important not to confuse HIS with H</a:t>
            </a:r>
            <a:r>
              <a:rPr lang="en-US" sz="3600" b="1" u="sng" dirty="0"/>
              <a:t>M</a:t>
            </a:r>
            <a:r>
              <a:rPr lang="en-US" sz="3600" dirty="0"/>
              <a:t>IS, which as we shall see shortly </a:t>
            </a:r>
            <a:br>
              <a:rPr lang="en-US" sz="3600" dirty="0"/>
            </a:br>
            <a:r>
              <a:rPr lang="en-US" sz="3600" dirty="0"/>
              <a:t>is just one type of system within a HIS.)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6</a:t>
            </a:fld>
            <a:endParaRPr lang="en-GB" dirty="0"/>
          </a:p>
        </p:txBody>
      </p:sp>
    </p:spTree>
    <p:extLst>
      <p:ext uri="{BB962C8B-B14F-4D97-AF65-F5344CB8AC3E}">
        <p14:creationId xmlns:p14="http://schemas.microsoft.com/office/powerpoint/2010/main" val="199110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Scope of this discussion</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pPr marL="0" indent="0">
              <a:buNone/>
            </a:pPr>
            <a:r>
              <a:rPr lang="en-US" sz="3600" dirty="0"/>
              <a:t>For our discussion today, we will focus on:</a:t>
            </a:r>
          </a:p>
          <a:p>
            <a:r>
              <a:rPr lang="en-US" sz="3600" dirty="0"/>
              <a:t>Routine information systems</a:t>
            </a:r>
            <a:br>
              <a:rPr lang="en-US" sz="3600" dirty="0"/>
            </a:br>
            <a:r>
              <a:rPr lang="en-US" sz="3600" dirty="0"/>
              <a:t>(not surveys or other periodic data)</a:t>
            </a:r>
          </a:p>
          <a:p>
            <a:r>
              <a:rPr lang="en-US" sz="3600" dirty="0"/>
              <a:t>Five core areas: health services; human resources; medicines and supplies; finances; and civil registration &amp; vital statistics (CRVS)</a:t>
            </a:r>
          </a:p>
          <a:p>
            <a:endParaRPr lang="en-US" sz="3600" dirty="0"/>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7</a:t>
            </a:fld>
            <a:endParaRPr lang="en-GB" dirty="0"/>
          </a:p>
        </p:txBody>
      </p:sp>
    </p:spTree>
    <p:extLst>
      <p:ext uri="{BB962C8B-B14F-4D97-AF65-F5344CB8AC3E}">
        <p14:creationId xmlns:p14="http://schemas.microsoft.com/office/powerpoint/2010/main" val="317003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Important note:</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512631"/>
            <a:ext cx="10489842" cy="4903558"/>
          </a:xfrm>
        </p:spPr>
        <p:txBody>
          <a:bodyPr/>
          <a:lstStyle/>
          <a:p>
            <a:pPr marL="0" indent="0">
              <a:buNone/>
            </a:pPr>
            <a:r>
              <a:rPr lang="en-US" sz="3200" b="1" i="1" dirty="0"/>
              <a:t>The goal of this presentation is to show a simplified overview of health information systems.</a:t>
            </a:r>
          </a:p>
          <a:p>
            <a:pPr marL="0" indent="0">
              <a:buNone/>
            </a:pPr>
            <a:r>
              <a:rPr lang="en-US" sz="3200" i="1" dirty="0"/>
              <a:t>As such, this is a view from 10,000ft up in the air: although we can see the full map laid out below us, some of the detail is hidden.</a:t>
            </a:r>
          </a:p>
          <a:p>
            <a:pPr marL="0" indent="0">
              <a:buNone/>
            </a:pPr>
            <a:r>
              <a:rPr lang="en-US" sz="3200" i="1" dirty="0"/>
              <a:t>In some cases, HIS terms may also mean different things to different people; where terms are contested, we note this and explain which definition we use.</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446028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8</a:t>
            </a:fld>
            <a:endParaRPr lang="en-GB" dirty="0"/>
          </a:p>
        </p:txBody>
      </p:sp>
    </p:spTree>
    <p:extLst>
      <p:ext uri="{BB962C8B-B14F-4D97-AF65-F5344CB8AC3E}">
        <p14:creationId xmlns:p14="http://schemas.microsoft.com/office/powerpoint/2010/main" val="30727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33409" y="1831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dirty="0"/>
              <a:t>The HIS Landscape</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94329DE-157F-3E45-AFFC-B42C9D18AF02}"/>
              </a:ext>
            </a:extLst>
          </p:cNvPr>
          <p:cNvSpPr/>
          <p:nvPr/>
        </p:nvSpPr>
        <p:spPr>
          <a:xfrm>
            <a:off x="1665939" y="2101553"/>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HMIS</a:t>
            </a:r>
            <a:endParaRPr lang="en-GB" sz="1200" b="1" dirty="0">
              <a:solidFill>
                <a:schemeClr val="bg1"/>
              </a:solidFill>
              <a:effectLst/>
              <a:ea typeface="Calibri" panose="020F0502020204030204" pitchFamily="34" charset="0"/>
              <a:cs typeface="Times New Roman" panose="02020603050405020304" pitchFamily="18" charset="0"/>
            </a:endParaRPr>
          </a:p>
          <a:p>
            <a:pPr algn="ctr"/>
            <a:r>
              <a:rPr lang="en-GB" sz="1800" dirty="0">
                <a:solidFill>
                  <a:schemeClr val="bg1"/>
                </a:solidFill>
                <a:effectLst/>
                <a:ea typeface="Calibri" panose="020F0502020204030204" pitchFamily="34" charset="0"/>
                <a:cs typeface="Times New Roman" panose="02020603050405020304" pitchFamily="18" charset="0"/>
              </a:rPr>
              <a:t>Hea</a:t>
            </a:r>
            <a:r>
              <a:rPr lang="en-GB" sz="1800" dirty="0">
                <a:effectLst/>
                <a:ea typeface="Calibri" panose="020F0502020204030204" pitchFamily="34" charset="0"/>
                <a:cs typeface="Times New Roman" panose="02020603050405020304" pitchFamily="18" charset="0"/>
              </a:rPr>
              <a:t>lth Management Information System</a:t>
            </a:r>
            <a:endParaRPr lang="en-GB" sz="1200" dirty="0">
              <a:effectLst/>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0C6F4798-B8AF-3B46-8534-A96CDB204A1F}"/>
              </a:ext>
            </a:extLst>
          </p:cNvPr>
          <p:cNvSpPr/>
          <p:nvPr/>
        </p:nvSpPr>
        <p:spPr>
          <a:xfrm>
            <a:off x="4460621" y="2521883"/>
            <a:ext cx="1525852" cy="1751077"/>
          </a:xfrm>
          <a:prstGeom prst="roundRect">
            <a:avLst>
              <a:gd name="adj" fmla="val 97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ffectLst/>
                <a:ea typeface="Calibri" panose="020F0502020204030204" pitchFamily="34" charset="0"/>
                <a:cs typeface="Times New Roman" panose="02020603050405020304" pitchFamily="18" charset="0"/>
              </a:rPr>
              <a:t>LMIS</a:t>
            </a:r>
            <a:endParaRPr lang="en-GB" sz="1200" b="1" dirty="0">
              <a:effectLst/>
              <a:ea typeface="Calibri" panose="020F0502020204030204" pitchFamily="34" charset="0"/>
              <a:cs typeface="Times New Roman" panose="02020603050405020304" pitchFamily="18" charset="0"/>
            </a:endParaRPr>
          </a:p>
          <a:p>
            <a:pPr algn="ctr"/>
            <a:r>
              <a:rPr lang="en-GB" sz="1800" dirty="0">
                <a:effectLst/>
                <a:ea typeface="Calibri" panose="020F0502020204030204" pitchFamily="34" charset="0"/>
                <a:cs typeface="Times New Roman" panose="02020603050405020304" pitchFamily="18" charset="0"/>
              </a:rPr>
              <a:t>Logistics Management Information System</a:t>
            </a:r>
            <a:endParaRPr lang="en-GB" sz="1200" dirty="0">
              <a:effectLst/>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4A770375-B8DD-7848-A1AB-EF410F37552E}"/>
              </a:ext>
            </a:extLst>
          </p:cNvPr>
          <p:cNvSpPr/>
          <p:nvPr/>
        </p:nvSpPr>
        <p:spPr>
          <a:xfrm>
            <a:off x="1665941" y="3655259"/>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Trackers</a:t>
            </a:r>
            <a:endParaRPr lang="en-GB" sz="1200" b="1" dirty="0">
              <a:solidFill>
                <a:schemeClr val="bg1"/>
              </a:solidFill>
              <a:effectLst/>
              <a:ea typeface="Calibri" panose="020F0502020204030204" pitchFamily="34"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6EF245AF-9829-954B-A786-8F726C470E90}"/>
              </a:ext>
            </a:extLst>
          </p:cNvPr>
          <p:cNvSpPr/>
          <p:nvPr/>
        </p:nvSpPr>
        <p:spPr>
          <a:xfrm>
            <a:off x="1665940" y="4804508"/>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a typeface="Calibri" panose="020F0502020204030204" pitchFamily="34" charset="0"/>
                <a:cs typeface="Times New Roman" panose="02020603050405020304" pitchFamily="18" charset="0"/>
              </a:rPr>
              <a:t>EMR</a:t>
            </a:r>
            <a:br>
              <a:rPr lang="en-GB" sz="36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Electronic Medical Record</a:t>
            </a:r>
          </a:p>
        </p:txBody>
      </p:sp>
      <p:sp>
        <p:nvSpPr>
          <p:cNvPr id="14" name="Rounded Rectangle 13">
            <a:extLst>
              <a:ext uri="{FF2B5EF4-FFF2-40B4-BE49-F238E27FC236}">
                <a16:creationId xmlns:a16="http://schemas.microsoft.com/office/drawing/2014/main" id="{18FAFCA5-2863-A542-8EC2-E0486DA8E472}"/>
              </a:ext>
            </a:extLst>
          </p:cNvPr>
          <p:cNvSpPr/>
          <p:nvPr/>
        </p:nvSpPr>
        <p:spPr>
          <a:xfrm>
            <a:off x="4460621" y="5245341"/>
            <a:ext cx="1525852" cy="82998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Pharmacy</a:t>
            </a:r>
            <a:br>
              <a:rPr lang="en-GB" sz="17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Management System</a:t>
            </a:r>
          </a:p>
        </p:txBody>
      </p:sp>
      <p:sp>
        <p:nvSpPr>
          <p:cNvPr id="15" name="Rounded Rectangle 14">
            <a:extLst>
              <a:ext uri="{FF2B5EF4-FFF2-40B4-BE49-F238E27FC236}">
                <a16:creationId xmlns:a16="http://schemas.microsoft.com/office/drawing/2014/main" id="{2FCEAA3C-FDF5-D949-A78F-1F0AC8A4C45E}"/>
              </a:ext>
            </a:extLst>
          </p:cNvPr>
          <p:cNvSpPr/>
          <p:nvPr/>
        </p:nvSpPr>
        <p:spPr>
          <a:xfrm>
            <a:off x="6061860" y="5245341"/>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HR / Payroll </a:t>
            </a:r>
            <a:br>
              <a:rPr lang="en-GB" sz="17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System</a:t>
            </a:r>
          </a:p>
        </p:txBody>
      </p:sp>
      <p:sp>
        <p:nvSpPr>
          <p:cNvPr id="18" name="TextBox 17">
            <a:extLst>
              <a:ext uri="{FF2B5EF4-FFF2-40B4-BE49-F238E27FC236}">
                <a16:creationId xmlns:a16="http://schemas.microsoft.com/office/drawing/2014/main" id="{218FF02B-0406-4644-BE76-0B21BBE3B2A8}"/>
              </a:ext>
            </a:extLst>
          </p:cNvPr>
          <p:cNvSpPr txBox="1"/>
          <p:nvPr/>
        </p:nvSpPr>
        <p:spPr>
          <a:xfrm>
            <a:off x="1669461" y="1612660"/>
            <a:ext cx="2721760" cy="369332"/>
          </a:xfrm>
          <a:prstGeom prst="rect">
            <a:avLst/>
          </a:prstGeom>
          <a:noFill/>
          <a:ln>
            <a:noFill/>
          </a:ln>
        </p:spPr>
        <p:txBody>
          <a:bodyPr wrap="square" rtlCol="0">
            <a:spAutoFit/>
          </a:bodyPr>
          <a:lstStyle/>
          <a:p>
            <a:pPr algn="ctr"/>
            <a:r>
              <a:rPr lang="en-US" dirty="0"/>
              <a:t>Health Services</a:t>
            </a:r>
          </a:p>
        </p:txBody>
      </p:sp>
      <p:sp>
        <p:nvSpPr>
          <p:cNvPr id="19" name="TextBox 18">
            <a:extLst>
              <a:ext uri="{FF2B5EF4-FFF2-40B4-BE49-F238E27FC236}">
                <a16:creationId xmlns:a16="http://schemas.microsoft.com/office/drawing/2014/main" id="{81773FB6-E911-6646-9697-F30E7D9D584E}"/>
              </a:ext>
            </a:extLst>
          </p:cNvPr>
          <p:cNvSpPr txBox="1"/>
          <p:nvPr/>
        </p:nvSpPr>
        <p:spPr>
          <a:xfrm>
            <a:off x="4270466" y="1437849"/>
            <a:ext cx="1931159" cy="646331"/>
          </a:xfrm>
          <a:prstGeom prst="rect">
            <a:avLst/>
          </a:prstGeom>
          <a:noFill/>
          <a:ln>
            <a:noFill/>
          </a:ln>
        </p:spPr>
        <p:txBody>
          <a:bodyPr wrap="square" rtlCol="0">
            <a:spAutoFit/>
          </a:bodyPr>
          <a:lstStyle/>
          <a:p>
            <a:pPr algn="ctr"/>
            <a:r>
              <a:rPr lang="en-US" dirty="0"/>
              <a:t>Medicines </a:t>
            </a:r>
            <a:br>
              <a:rPr lang="en-US" dirty="0"/>
            </a:br>
            <a:r>
              <a:rPr lang="en-US" dirty="0"/>
              <a:t>&amp; supplies</a:t>
            </a:r>
          </a:p>
        </p:txBody>
      </p:sp>
      <p:sp>
        <p:nvSpPr>
          <p:cNvPr id="20" name="TextBox 19">
            <a:extLst>
              <a:ext uri="{FF2B5EF4-FFF2-40B4-BE49-F238E27FC236}">
                <a16:creationId xmlns:a16="http://schemas.microsoft.com/office/drawing/2014/main" id="{6D92643F-FAF3-2749-89C8-00CD75E7811E}"/>
              </a:ext>
            </a:extLst>
          </p:cNvPr>
          <p:cNvSpPr txBox="1"/>
          <p:nvPr/>
        </p:nvSpPr>
        <p:spPr>
          <a:xfrm>
            <a:off x="6061861" y="1446358"/>
            <a:ext cx="1525852" cy="646331"/>
          </a:xfrm>
          <a:prstGeom prst="rect">
            <a:avLst/>
          </a:prstGeom>
          <a:noFill/>
          <a:ln>
            <a:noFill/>
          </a:ln>
        </p:spPr>
        <p:txBody>
          <a:bodyPr wrap="square" rtlCol="0">
            <a:spAutoFit/>
          </a:bodyPr>
          <a:lstStyle/>
          <a:p>
            <a:pPr algn="ctr"/>
            <a:r>
              <a:rPr lang="en-US" dirty="0"/>
              <a:t>Human Resources</a:t>
            </a:r>
          </a:p>
        </p:txBody>
      </p:sp>
      <p:sp>
        <p:nvSpPr>
          <p:cNvPr id="26" name="Rounded Rectangle 25">
            <a:extLst>
              <a:ext uri="{FF2B5EF4-FFF2-40B4-BE49-F238E27FC236}">
                <a16:creationId xmlns:a16="http://schemas.microsoft.com/office/drawing/2014/main" id="{B35E5F26-BA6F-804B-957F-D7B4C0BE26A2}"/>
              </a:ext>
            </a:extLst>
          </p:cNvPr>
          <p:cNvSpPr/>
          <p:nvPr/>
        </p:nvSpPr>
        <p:spPr>
          <a:xfrm>
            <a:off x="4016375" y="2101199"/>
            <a:ext cx="1967573"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effectLst/>
                <a:ea typeface="Calibri" panose="020F0502020204030204" pitchFamily="34" charset="0"/>
                <a:cs typeface="Times New Roman" panose="02020603050405020304" pitchFamily="18" charset="0"/>
              </a:rPr>
              <a:t>     </a:t>
            </a:r>
          </a:p>
        </p:txBody>
      </p:sp>
      <p:sp>
        <p:nvSpPr>
          <p:cNvPr id="27" name="Rounded Rectangle 26">
            <a:extLst>
              <a:ext uri="{FF2B5EF4-FFF2-40B4-BE49-F238E27FC236}">
                <a16:creationId xmlns:a16="http://schemas.microsoft.com/office/drawing/2014/main" id="{837E8EBB-48B4-C849-8983-F922956C8568}"/>
              </a:ext>
            </a:extLst>
          </p:cNvPr>
          <p:cNvSpPr/>
          <p:nvPr/>
        </p:nvSpPr>
        <p:spPr>
          <a:xfrm>
            <a:off x="5785003" y="2101552"/>
            <a:ext cx="1802710"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effectLst/>
                <a:ea typeface="Calibri" panose="020F0502020204030204" pitchFamily="34" charset="0"/>
                <a:cs typeface="Times New Roman" panose="02020603050405020304" pitchFamily="18" charset="0"/>
              </a:rPr>
              <a:t>    </a:t>
            </a:r>
          </a:p>
        </p:txBody>
      </p:sp>
      <p:sp>
        <p:nvSpPr>
          <p:cNvPr id="28" name="Rounded Rectangle 27">
            <a:extLst>
              <a:ext uri="{FF2B5EF4-FFF2-40B4-BE49-F238E27FC236}">
                <a16:creationId xmlns:a16="http://schemas.microsoft.com/office/drawing/2014/main" id="{256ACD7A-6EA7-CD4D-896C-980903F96188}"/>
              </a:ext>
            </a:extLst>
          </p:cNvPr>
          <p:cNvSpPr/>
          <p:nvPr/>
        </p:nvSpPr>
        <p:spPr>
          <a:xfrm>
            <a:off x="6049842" y="3447315"/>
            <a:ext cx="1525852" cy="1730234"/>
          </a:xfrm>
          <a:prstGeom prst="roundRect">
            <a:avLst>
              <a:gd name="adj" fmla="val 972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HRIS</a:t>
            </a:r>
          </a:p>
          <a:p>
            <a:pPr algn="ctr"/>
            <a:r>
              <a:rPr lang="en-GB" dirty="0">
                <a:ea typeface="Calibri" panose="020F0502020204030204" pitchFamily="34" charset="0"/>
                <a:cs typeface="Times New Roman" panose="02020603050405020304" pitchFamily="18" charset="0"/>
              </a:rPr>
              <a:t>Human Resources Information System</a:t>
            </a:r>
          </a:p>
        </p:txBody>
      </p:sp>
      <p:sp>
        <p:nvSpPr>
          <p:cNvPr id="29" name="Rounded Rectangle 28">
            <a:extLst>
              <a:ext uri="{FF2B5EF4-FFF2-40B4-BE49-F238E27FC236}">
                <a16:creationId xmlns:a16="http://schemas.microsoft.com/office/drawing/2014/main" id="{68F93507-82DE-5147-A054-D7A5E2154B33}"/>
              </a:ext>
            </a:extLst>
          </p:cNvPr>
          <p:cNvSpPr/>
          <p:nvPr/>
        </p:nvSpPr>
        <p:spPr>
          <a:xfrm>
            <a:off x="7664400" y="4036398"/>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Accounting system</a:t>
            </a:r>
          </a:p>
        </p:txBody>
      </p:sp>
      <p:sp>
        <p:nvSpPr>
          <p:cNvPr id="30" name="TextBox 29">
            <a:extLst>
              <a:ext uri="{FF2B5EF4-FFF2-40B4-BE49-F238E27FC236}">
                <a16:creationId xmlns:a16="http://schemas.microsoft.com/office/drawing/2014/main" id="{412BC2DB-26C6-7F42-A7B5-B36EF4A2F0CE}"/>
              </a:ext>
            </a:extLst>
          </p:cNvPr>
          <p:cNvSpPr txBox="1"/>
          <p:nvPr/>
        </p:nvSpPr>
        <p:spPr>
          <a:xfrm>
            <a:off x="7663099" y="1610954"/>
            <a:ext cx="1525851" cy="369332"/>
          </a:xfrm>
          <a:prstGeom prst="rect">
            <a:avLst/>
          </a:prstGeom>
          <a:noFill/>
          <a:ln>
            <a:noFill/>
          </a:ln>
        </p:spPr>
        <p:txBody>
          <a:bodyPr wrap="square" rtlCol="0">
            <a:spAutoFit/>
          </a:bodyPr>
          <a:lstStyle/>
          <a:p>
            <a:pPr algn="ctr"/>
            <a:r>
              <a:rPr lang="en-US" dirty="0"/>
              <a:t>Finances</a:t>
            </a:r>
          </a:p>
        </p:txBody>
      </p:sp>
      <p:sp>
        <p:nvSpPr>
          <p:cNvPr id="32" name="Rounded Rectangle 31">
            <a:extLst>
              <a:ext uri="{FF2B5EF4-FFF2-40B4-BE49-F238E27FC236}">
                <a16:creationId xmlns:a16="http://schemas.microsoft.com/office/drawing/2014/main" id="{E043E449-FE15-BC40-BDCA-94503BB6DF3A}"/>
              </a:ext>
            </a:extLst>
          </p:cNvPr>
          <p:cNvSpPr/>
          <p:nvPr/>
        </p:nvSpPr>
        <p:spPr>
          <a:xfrm>
            <a:off x="7665077" y="2782727"/>
            <a:ext cx="1525852" cy="1184156"/>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IFMIS</a:t>
            </a:r>
          </a:p>
          <a:p>
            <a:pPr algn="ctr"/>
            <a:r>
              <a:rPr lang="en-GB" dirty="0">
                <a:ea typeface="Calibri" panose="020F0502020204030204" pitchFamily="34" charset="0"/>
                <a:cs typeface="Times New Roman" panose="02020603050405020304" pitchFamily="18" charset="0"/>
              </a:rPr>
              <a:t>Integrated Financial MIS</a:t>
            </a:r>
          </a:p>
        </p:txBody>
      </p:sp>
      <p:sp>
        <p:nvSpPr>
          <p:cNvPr id="33" name="Rounded Rectangle 32">
            <a:extLst>
              <a:ext uri="{FF2B5EF4-FFF2-40B4-BE49-F238E27FC236}">
                <a16:creationId xmlns:a16="http://schemas.microsoft.com/office/drawing/2014/main" id="{529C6B0B-C06B-484D-9D99-466C7DBB39F1}"/>
              </a:ext>
            </a:extLst>
          </p:cNvPr>
          <p:cNvSpPr/>
          <p:nvPr/>
        </p:nvSpPr>
        <p:spPr>
          <a:xfrm>
            <a:off x="4016375" y="4361209"/>
            <a:ext cx="1967573" cy="360000"/>
          </a:xfrm>
          <a:prstGeom prst="roundRect">
            <a:avLst>
              <a:gd name="adj" fmla="val 31568"/>
            </a:avLst>
          </a:prstGeom>
          <a:pattFill prst="pct20">
            <a:fgClr>
              <a:srgbClr val="00B0F0"/>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dirty="0">
              <a:effectLst/>
              <a:ea typeface="Calibri" panose="020F0502020204030204" pitchFamily="34" charset="0"/>
              <a:cs typeface="Times New Roman" panose="02020603050405020304" pitchFamily="18" charset="0"/>
            </a:endParaRPr>
          </a:p>
        </p:txBody>
      </p:sp>
      <p:sp>
        <p:nvSpPr>
          <p:cNvPr id="34" name="Rounded Rectangle 33">
            <a:extLst>
              <a:ext uri="{FF2B5EF4-FFF2-40B4-BE49-F238E27FC236}">
                <a16:creationId xmlns:a16="http://schemas.microsoft.com/office/drawing/2014/main" id="{926F3A3E-0122-C343-BAA3-2350D235E2D1}"/>
              </a:ext>
            </a:extLst>
          </p:cNvPr>
          <p:cNvSpPr/>
          <p:nvPr/>
        </p:nvSpPr>
        <p:spPr>
          <a:xfrm>
            <a:off x="4016375" y="4804508"/>
            <a:ext cx="1967574" cy="360000"/>
          </a:xfrm>
          <a:prstGeom prst="roundRect">
            <a:avLst>
              <a:gd name="adj" fmla="val 31568"/>
            </a:avLst>
          </a:prstGeom>
          <a:pattFill prst="pct20">
            <a:fgClr>
              <a:srgbClr val="FF0000"/>
            </a:fgClr>
            <a:bgClr>
              <a:srgbClr val="FF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dirty="0">
              <a:effectLst/>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12F3154-3219-EA4A-89CE-70FCDA4732B8}"/>
              </a:ext>
            </a:extLst>
          </p:cNvPr>
          <p:cNvSpPr txBox="1"/>
          <p:nvPr/>
        </p:nvSpPr>
        <p:spPr>
          <a:xfrm>
            <a:off x="9257810" y="1619463"/>
            <a:ext cx="1525851" cy="369332"/>
          </a:xfrm>
          <a:prstGeom prst="rect">
            <a:avLst/>
          </a:prstGeom>
          <a:noFill/>
          <a:ln>
            <a:noFill/>
          </a:ln>
        </p:spPr>
        <p:txBody>
          <a:bodyPr wrap="square" rtlCol="0">
            <a:spAutoFit/>
          </a:bodyPr>
          <a:lstStyle/>
          <a:p>
            <a:pPr algn="ctr"/>
            <a:r>
              <a:rPr lang="en-US" dirty="0"/>
              <a:t>CRVS</a:t>
            </a:r>
          </a:p>
        </p:txBody>
      </p:sp>
      <p:sp>
        <p:nvSpPr>
          <p:cNvPr id="37" name="Rounded Rectangle 36">
            <a:extLst>
              <a:ext uri="{FF2B5EF4-FFF2-40B4-BE49-F238E27FC236}">
                <a16:creationId xmlns:a16="http://schemas.microsoft.com/office/drawing/2014/main" id="{4D5E5A68-2C4E-E140-B27C-A2B406F5306D}"/>
              </a:ext>
            </a:extLst>
          </p:cNvPr>
          <p:cNvSpPr/>
          <p:nvPr/>
        </p:nvSpPr>
        <p:spPr>
          <a:xfrm>
            <a:off x="9266688" y="4712331"/>
            <a:ext cx="1525852" cy="1386946"/>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CR</a:t>
            </a:r>
          </a:p>
          <a:p>
            <a:pPr algn="ctr"/>
            <a:r>
              <a:rPr lang="en-GB" dirty="0">
                <a:ea typeface="Calibri" panose="020F0502020204030204" pitchFamily="34" charset="0"/>
                <a:cs typeface="Times New Roman" panose="02020603050405020304" pitchFamily="18" charset="0"/>
              </a:rPr>
              <a:t>Civil Registration</a:t>
            </a:r>
          </a:p>
          <a:p>
            <a:pPr algn="ctr"/>
            <a:endParaRPr lang="en-GB" sz="1200" dirty="0">
              <a:effectLst/>
              <a:ea typeface="Calibri" panose="020F0502020204030204" pitchFamily="34" charset="0"/>
              <a:cs typeface="Times New Roman" panose="02020603050405020304" pitchFamily="18" charset="0"/>
            </a:endParaRPr>
          </a:p>
        </p:txBody>
      </p:sp>
      <p:sp>
        <p:nvSpPr>
          <p:cNvPr id="38" name="Rounded Rectangle 37">
            <a:extLst>
              <a:ext uri="{FF2B5EF4-FFF2-40B4-BE49-F238E27FC236}">
                <a16:creationId xmlns:a16="http://schemas.microsoft.com/office/drawing/2014/main" id="{273999DE-CE18-0E4F-A5DF-E08885938073}"/>
              </a:ext>
            </a:extLst>
          </p:cNvPr>
          <p:cNvSpPr/>
          <p:nvPr/>
        </p:nvSpPr>
        <p:spPr>
          <a:xfrm>
            <a:off x="7663554" y="2084181"/>
            <a:ext cx="1525852" cy="631447"/>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b="1" dirty="0">
                <a:ea typeface="Calibri" panose="020F0502020204030204" pitchFamily="34" charset="0"/>
                <a:cs typeface="Times New Roman" panose="02020603050405020304" pitchFamily="18" charset="0"/>
              </a:rPr>
              <a:t>Resource Mapping</a:t>
            </a:r>
          </a:p>
        </p:txBody>
      </p:sp>
      <p:sp>
        <p:nvSpPr>
          <p:cNvPr id="39" name="Rounded Rectangle 38">
            <a:extLst>
              <a:ext uri="{FF2B5EF4-FFF2-40B4-BE49-F238E27FC236}">
                <a16:creationId xmlns:a16="http://schemas.microsoft.com/office/drawing/2014/main" id="{3831F95C-5135-4A41-9C9E-F5B9DA7E9D50}"/>
              </a:ext>
            </a:extLst>
          </p:cNvPr>
          <p:cNvSpPr/>
          <p:nvPr/>
        </p:nvSpPr>
        <p:spPr>
          <a:xfrm>
            <a:off x="9267232" y="2084400"/>
            <a:ext cx="1525852" cy="1386000"/>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VS</a:t>
            </a:r>
          </a:p>
          <a:p>
            <a:pPr algn="ctr"/>
            <a:r>
              <a:rPr lang="en-GB" dirty="0">
                <a:ea typeface="Calibri" panose="020F0502020204030204" pitchFamily="34" charset="0"/>
                <a:cs typeface="Times New Roman" panose="02020603050405020304" pitchFamily="18" charset="0"/>
              </a:rPr>
              <a:t>Vital Statistics</a:t>
            </a:r>
          </a:p>
          <a:p>
            <a:pPr algn="ctr"/>
            <a:endParaRPr lang="en-GB" sz="1200" dirty="0">
              <a:effectLst/>
              <a:ea typeface="Calibri" panose="020F0502020204030204" pitchFamily="34" charset="0"/>
              <a:cs typeface="Times New Roman" panose="02020603050405020304" pitchFamily="18" charset="0"/>
            </a:endParaRPr>
          </a:p>
        </p:txBody>
      </p:sp>
      <p:sp>
        <p:nvSpPr>
          <p:cNvPr id="35" name="Rounded Rectangle 34">
            <a:extLst>
              <a:ext uri="{FF2B5EF4-FFF2-40B4-BE49-F238E27FC236}">
                <a16:creationId xmlns:a16="http://schemas.microsoft.com/office/drawing/2014/main" id="{EE359CF5-632D-D04E-B98B-87DFC4C720F0}"/>
              </a:ext>
            </a:extLst>
          </p:cNvPr>
          <p:cNvSpPr/>
          <p:nvPr/>
        </p:nvSpPr>
        <p:spPr>
          <a:xfrm>
            <a:off x="115767" y="2384475"/>
            <a:ext cx="1567991" cy="678490"/>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400" b="1" dirty="0">
                <a:solidFill>
                  <a:schemeClr val="accent1"/>
                </a:solidFill>
                <a:effectLst/>
                <a:ea typeface="Calibri" panose="020F0502020204030204" pitchFamily="34" charset="0"/>
                <a:cs typeface="Times New Roman" panose="02020603050405020304" pitchFamily="18" charset="0"/>
              </a:rPr>
              <a:t>DHIS2</a:t>
            </a:r>
          </a:p>
        </p:txBody>
      </p:sp>
      <p:sp>
        <p:nvSpPr>
          <p:cNvPr id="40" name="Rounded Rectangle 39">
            <a:extLst>
              <a:ext uri="{FF2B5EF4-FFF2-40B4-BE49-F238E27FC236}">
                <a16:creationId xmlns:a16="http://schemas.microsoft.com/office/drawing/2014/main" id="{E04D2043-B072-684B-91D1-951AB07C4BA9}"/>
              </a:ext>
            </a:extLst>
          </p:cNvPr>
          <p:cNvSpPr/>
          <p:nvPr/>
        </p:nvSpPr>
        <p:spPr>
          <a:xfrm>
            <a:off x="-490278" y="3592331"/>
            <a:ext cx="2174036"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000" b="1" dirty="0">
                <a:solidFill>
                  <a:srgbClr val="00B0F0"/>
                </a:solidFill>
                <a:effectLst/>
                <a:ea typeface="Calibri" panose="020F0502020204030204" pitchFamily="34" charset="0"/>
                <a:cs typeface="Times New Roman" panose="02020603050405020304" pitchFamily="18" charset="0"/>
              </a:rPr>
              <a:t>DHIS2 Tracker</a:t>
            </a:r>
          </a:p>
        </p:txBody>
      </p:sp>
      <p:sp>
        <p:nvSpPr>
          <p:cNvPr id="41" name="Rounded Rectangle 40">
            <a:extLst>
              <a:ext uri="{FF2B5EF4-FFF2-40B4-BE49-F238E27FC236}">
                <a16:creationId xmlns:a16="http://schemas.microsoft.com/office/drawing/2014/main" id="{E6FAC334-02EF-6349-A86D-6D5E4EEE1E44}"/>
              </a:ext>
            </a:extLst>
          </p:cNvPr>
          <p:cNvSpPr/>
          <p:nvPr/>
        </p:nvSpPr>
        <p:spPr>
          <a:xfrm>
            <a:off x="-490276" y="4868213"/>
            <a:ext cx="2174036"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000" b="1" dirty="0" err="1">
                <a:solidFill>
                  <a:srgbClr val="FF0000"/>
                </a:solidFill>
                <a:effectLst/>
                <a:ea typeface="Calibri" panose="020F0502020204030204" pitchFamily="34" charset="0"/>
                <a:cs typeface="Times New Roman" panose="02020603050405020304" pitchFamily="18" charset="0"/>
              </a:rPr>
              <a:t>OpenMRS</a:t>
            </a:r>
            <a:endParaRPr lang="en-GB" sz="2000" b="1" dirty="0">
              <a:solidFill>
                <a:srgbClr val="FF0000"/>
              </a:solidFill>
              <a:effectLst/>
              <a:ea typeface="Calibri" panose="020F0502020204030204" pitchFamily="34" charset="0"/>
              <a:cs typeface="Times New Roman" panose="02020603050405020304" pitchFamily="18" charset="0"/>
            </a:endParaRPr>
          </a:p>
        </p:txBody>
      </p:sp>
      <p:sp>
        <p:nvSpPr>
          <p:cNvPr id="42" name="Rounded Rectangle 41">
            <a:extLst>
              <a:ext uri="{FF2B5EF4-FFF2-40B4-BE49-F238E27FC236}">
                <a16:creationId xmlns:a16="http://schemas.microsoft.com/office/drawing/2014/main" id="{5C1986A6-C629-4344-81E8-8F7DBEC6FDD3}"/>
              </a:ext>
            </a:extLst>
          </p:cNvPr>
          <p:cNvSpPr/>
          <p:nvPr/>
        </p:nvSpPr>
        <p:spPr>
          <a:xfrm>
            <a:off x="-490278" y="3955042"/>
            <a:ext cx="2174036"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000" b="1" dirty="0" err="1">
                <a:solidFill>
                  <a:srgbClr val="00B0F0"/>
                </a:solidFill>
                <a:effectLst/>
                <a:ea typeface="Calibri" panose="020F0502020204030204" pitchFamily="34" charset="0"/>
                <a:cs typeface="Times New Roman" panose="02020603050405020304" pitchFamily="18" charset="0"/>
              </a:rPr>
              <a:t>CommCare</a:t>
            </a:r>
            <a:endParaRPr lang="en-GB" sz="2000" b="1" dirty="0">
              <a:solidFill>
                <a:srgbClr val="00B0F0"/>
              </a:solidFill>
              <a:effectLst/>
              <a:ea typeface="Calibri" panose="020F0502020204030204" pitchFamily="34" charset="0"/>
              <a:cs typeface="Times New Roman" panose="02020603050405020304" pitchFamily="18" charset="0"/>
            </a:endParaRPr>
          </a:p>
        </p:txBody>
      </p:sp>
      <p:sp>
        <p:nvSpPr>
          <p:cNvPr id="43" name="Rounded Rectangle 42">
            <a:extLst>
              <a:ext uri="{FF2B5EF4-FFF2-40B4-BE49-F238E27FC236}">
                <a16:creationId xmlns:a16="http://schemas.microsoft.com/office/drawing/2014/main" id="{4DD69825-F3F1-A246-A8F5-8563CBCA6B05}"/>
              </a:ext>
            </a:extLst>
          </p:cNvPr>
          <p:cNvSpPr/>
          <p:nvPr/>
        </p:nvSpPr>
        <p:spPr>
          <a:xfrm>
            <a:off x="-490276" y="5236243"/>
            <a:ext cx="2174036"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000" b="1" dirty="0" err="1">
                <a:solidFill>
                  <a:srgbClr val="FF0000"/>
                </a:solidFill>
                <a:effectLst/>
                <a:ea typeface="Calibri" panose="020F0502020204030204" pitchFamily="34" charset="0"/>
                <a:cs typeface="Times New Roman" panose="02020603050405020304" pitchFamily="18" charset="0"/>
              </a:rPr>
              <a:t>Bahmni</a:t>
            </a:r>
            <a:endParaRPr lang="en-GB" sz="2000" b="1" dirty="0">
              <a:solidFill>
                <a:srgbClr val="FF0000"/>
              </a:solidFill>
              <a:effectLst/>
              <a:ea typeface="Calibri" panose="020F0502020204030204" pitchFamily="34" charset="0"/>
              <a:cs typeface="Times New Roman" panose="02020603050405020304" pitchFamily="18" charset="0"/>
            </a:endParaRPr>
          </a:p>
        </p:txBody>
      </p:sp>
      <p:sp>
        <p:nvSpPr>
          <p:cNvPr id="44" name="Rounded Rectangle 43">
            <a:extLst>
              <a:ext uri="{FF2B5EF4-FFF2-40B4-BE49-F238E27FC236}">
                <a16:creationId xmlns:a16="http://schemas.microsoft.com/office/drawing/2014/main" id="{B952CDF4-2863-D34B-A129-7173D3EF0E2C}"/>
              </a:ext>
            </a:extLst>
          </p:cNvPr>
          <p:cNvSpPr/>
          <p:nvPr/>
        </p:nvSpPr>
        <p:spPr>
          <a:xfrm>
            <a:off x="-490278" y="5604273"/>
            <a:ext cx="2174036"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000" b="1" dirty="0" err="1">
                <a:solidFill>
                  <a:srgbClr val="FF0000"/>
                </a:solidFill>
                <a:effectLst/>
                <a:ea typeface="Calibri" panose="020F0502020204030204" pitchFamily="34" charset="0"/>
                <a:cs typeface="Times New Roman" panose="02020603050405020304" pitchFamily="18" charset="0"/>
              </a:rPr>
              <a:t>OpenEMR</a:t>
            </a:r>
            <a:endParaRPr lang="en-GB" sz="2000" b="1" dirty="0">
              <a:solidFill>
                <a:srgbClr val="FF0000"/>
              </a:solidFill>
              <a:effectLst/>
              <a:ea typeface="Calibri" panose="020F0502020204030204" pitchFamily="34" charset="0"/>
              <a:cs typeface="Times New Roman" panose="02020603050405020304" pitchFamily="18" charset="0"/>
            </a:endParaRPr>
          </a:p>
        </p:txBody>
      </p:sp>
      <p:sp>
        <p:nvSpPr>
          <p:cNvPr id="45" name="Rounded Rectangle 44">
            <a:extLst>
              <a:ext uri="{FF2B5EF4-FFF2-40B4-BE49-F238E27FC236}">
                <a16:creationId xmlns:a16="http://schemas.microsoft.com/office/drawing/2014/main" id="{A38570BB-8612-A341-BE5A-5F1664D894D4}"/>
              </a:ext>
            </a:extLst>
          </p:cNvPr>
          <p:cNvSpPr/>
          <p:nvPr/>
        </p:nvSpPr>
        <p:spPr>
          <a:xfrm>
            <a:off x="-490280" y="4315526"/>
            <a:ext cx="2174036"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000" b="1" dirty="0">
                <a:solidFill>
                  <a:srgbClr val="00B0F0"/>
                </a:solidFill>
                <a:effectLst/>
                <a:ea typeface="Calibri" panose="020F0502020204030204" pitchFamily="34" charset="0"/>
                <a:cs typeface="Times New Roman" panose="02020603050405020304" pitchFamily="18" charset="0"/>
              </a:rPr>
              <a:t>CH Toolkit</a:t>
            </a:r>
          </a:p>
        </p:txBody>
      </p:sp>
      <p:sp>
        <p:nvSpPr>
          <p:cNvPr id="46" name="Rounded Rectangle 45">
            <a:extLst>
              <a:ext uri="{FF2B5EF4-FFF2-40B4-BE49-F238E27FC236}">
                <a16:creationId xmlns:a16="http://schemas.microsoft.com/office/drawing/2014/main" id="{828B296C-0EF9-D74E-AC5F-86740DEF445B}"/>
              </a:ext>
            </a:extLst>
          </p:cNvPr>
          <p:cNvSpPr/>
          <p:nvPr/>
        </p:nvSpPr>
        <p:spPr>
          <a:xfrm>
            <a:off x="6049840" y="3083071"/>
            <a:ext cx="1525852"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dirty="0" err="1">
                <a:solidFill>
                  <a:schemeClr val="accent2">
                    <a:lumMod val="75000"/>
                  </a:schemeClr>
                </a:solidFill>
                <a:effectLst/>
                <a:ea typeface="Calibri" panose="020F0502020204030204" pitchFamily="34" charset="0"/>
                <a:cs typeface="Times New Roman" panose="02020603050405020304" pitchFamily="18" charset="0"/>
              </a:rPr>
              <a:t>iHRIS</a:t>
            </a:r>
            <a:endParaRPr lang="en-GB" sz="2400" b="1" dirty="0">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47" name="Rounded Rectangle 46">
            <a:extLst>
              <a:ext uri="{FF2B5EF4-FFF2-40B4-BE49-F238E27FC236}">
                <a16:creationId xmlns:a16="http://schemas.microsoft.com/office/drawing/2014/main" id="{C8C5D139-D1BE-6A41-8D5D-42A09CA234DC}"/>
              </a:ext>
            </a:extLst>
          </p:cNvPr>
          <p:cNvSpPr/>
          <p:nvPr/>
        </p:nvSpPr>
        <p:spPr>
          <a:xfrm>
            <a:off x="5983949" y="2455700"/>
            <a:ext cx="1591744" cy="380489"/>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2000" b="1" dirty="0" err="1">
                <a:solidFill>
                  <a:schemeClr val="accent6">
                    <a:lumMod val="75000"/>
                  </a:schemeClr>
                </a:solidFill>
                <a:effectLst/>
                <a:ea typeface="Calibri" panose="020F0502020204030204" pitchFamily="34" charset="0"/>
                <a:cs typeface="Times New Roman" panose="02020603050405020304" pitchFamily="18" charset="0"/>
              </a:rPr>
              <a:t>OpenLMIS</a:t>
            </a:r>
            <a:endParaRPr lang="en-GB" sz="2000" b="1" dirty="0">
              <a:solidFill>
                <a:schemeClr val="accent6">
                  <a:lumMod val="75000"/>
                </a:schemeClr>
              </a:solidFill>
              <a:effectLst/>
              <a:ea typeface="Calibri" panose="020F0502020204030204" pitchFamily="34" charset="0"/>
              <a:cs typeface="Times New Roman" panose="02020603050405020304" pitchFamily="18" charset="0"/>
            </a:endParaRPr>
          </a:p>
        </p:txBody>
      </p:sp>
      <p:sp>
        <p:nvSpPr>
          <p:cNvPr id="48" name="Rounded Rectangle 47">
            <a:extLst>
              <a:ext uri="{FF2B5EF4-FFF2-40B4-BE49-F238E27FC236}">
                <a16:creationId xmlns:a16="http://schemas.microsoft.com/office/drawing/2014/main" id="{4771251B-C3FA-F44F-A5C5-E03584960615}"/>
              </a:ext>
            </a:extLst>
          </p:cNvPr>
          <p:cNvSpPr/>
          <p:nvPr/>
        </p:nvSpPr>
        <p:spPr>
          <a:xfrm>
            <a:off x="5983948" y="2751650"/>
            <a:ext cx="1591744" cy="380843"/>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2000" b="1" dirty="0" err="1">
                <a:solidFill>
                  <a:schemeClr val="accent6">
                    <a:lumMod val="75000"/>
                  </a:schemeClr>
                </a:solidFill>
                <a:effectLst/>
                <a:ea typeface="Calibri" panose="020F0502020204030204" pitchFamily="34" charset="0"/>
                <a:cs typeface="Times New Roman" panose="02020603050405020304" pitchFamily="18" charset="0"/>
              </a:rPr>
              <a:t>Logistimo</a:t>
            </a:r>
            <a:endParaRPr lang="en-GB" sz="2000" b="1" dirty="0">
              <a:solidFill>
                <a:schemeClr val="accent6">
                  <a:lumMod val="75000"/>
                </a:schemeClr>
              </a:solidFill>
              <a:effectLst/>
              <a:ea typeface="Calibri" panose="020F0502020204030204" pitchFamily="34" charset="0"/>
              <a:cs typeface="Times New Roman" panose="02020603050405020304" pitchFamily="18" charset="0"/>
            </a:endParaRPr>
          </a:p>
        </p:txBody>
      </p:sp>
      <p:sp>
        <p:nvSpPr>
          <p:cNvPr id="49" name="Rounded Rectangle 48">
            <a:extLst>
              <a:ext uri="{FF2B5EF4-FFF2-40B4-BE49-F238E27FC236}">
                <a16:creationId xmlns:a16="http://schemas.microsoft.com/office/drawing/2014/main" id="{393116C4-A73A-BA46-B6BB-6F69D05602CB}"/>
              </a:ext>
            </a:extLst>
          </p:cNvPr>
          <p:cNvSpPr/>
          <p:nvPr/>
        </p:nvSpPr>
        <p:spPr>
          <a:xfrm>
            <a:off x="9355298" y="3806745"/>
            <a:ext cx="1428363" cy="380843"/>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2000" b="1" dirty="0" err="1">
                <a:solidFill>
                  <a:schemeClr val="accent4"/>
                </a:solidFill>
                <a:effectLst/>
                <a:ea typeface="Calibri" panose="020F0502020204030204" pitchFamily="34" charset="0"/>
                <a:cs typeface="Times New Roman" panose="02020603050405020304" pitchFamily="18" charset="0"/>
              </a:rPr>
              <a:t>OpenCRVS</a:t>
            </a:r>
            <a:endParaRPr lang="en-GB" sz="2000" b="1" dirty="0">
              <a:solidFill>
                <a:schemeClr val="accent4"/>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418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500"/>
                                        <p:tgtEl>
                                          <p:spTgt spid="3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ssolv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dissolv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35"/>
                                        </p:tgtEl>
                                      </p:cBhvr>
                                    </p:animEffect>
                                    <p:set>
                                      <p:cBhvr>
                                        <p:cTn id="38" dur="1" fill="hold">
                                          <p:stCondLst>
                                            <p:cond delay="499"/>
                                          </p:stCondLst>
                                        </p:cTn>
                                        <p:tgtEl>
                                          <p:spTgt spid="35"/>
                                        </p:tgtEl>
                                        <p:attrNameLst>
                                          <p:attrName>style.visibility</p:attrName>
                                        </p:attrNameLst>
                                      </p:cBhvr>
                                      <p:to>
                                        <p:strVal val="hidden"/>
                                      </p:to>
                                    </p:set>
                                  </p:childTnLst>
                                </p:cTn>
                              </p:par>
                            </p:childTnLst>
                          </p:cTn>
                        </p:par>
                        <p:par>
                          <p:cTn id="39" fill="hold">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dissolve">
                                      <p:cBhvr>
                                        <p:cTn id="47" dur="500"/>
                                        <p:tgtEl>
                                          <p:spTgt spid="4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dissolve">
                                      <p:cBhvr>
                                        <p:cTn id="50" dur="500"/>
                                        <p:tgtEl>
                                          <p:spTgt spid="4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dissolve">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44"/>
                                        </p:tgtEl>
                                      </p:cBhvr>
                                    </p:animEffect>
                                    <p:set>
                                      <p:cBhvr>
                                        <p:cTn id="64" dur="1" fill="hold">
                                          <p:stCondLst>
                                            <p:cond delay="499"/>
                                          </p:stCondLst>
                                        </p:cTn>
                                        <p:tgtEl>
                                          <p:spTgt spid="44"/>
                                        </p:tgtEl>
                                        <p:attrNameLst>
                                          <p:attrName>style.visibility</p:attrName>
                                        </p:attrNameLst>
                                      </p:cBhvr>
                                      <p:to>
                                        <p:strVal val="hidden"/>
                                      </p:to>
                                    </p:set>
                                  </p:childTnLst>
                                </p:cTn>
                              </p:par>
                            </p:childTnLst>
                          </p:cTn>
                        </p:par>
                        <p:par>
                          <p:cTn id="65" fill="hold">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dissolv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dissolve">
                                      <p:cBhvr>
                                        <p:cTn id="73" dur="500"/>
                                        <p:tgtEl>
                                          <p:spTgt spid="40"/>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dissolve">
                                      <p:cBhvr>
                                        <p:cTn id="76" dur="500"/>
                                        <p:tgtEl>
                                          <p:spTgt spid="42"/>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dissolve">
                                      <p:cBhvr>
                                        <p:cTn id="79" dur="500"/>
                                        <p:tgtEl>
                                          <p:spTgt spid="45"/>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xit" presetSubtype="0" fill="hold" grpId="1" nodeType="clickEffect">
                                  <p:stCondLst>
                                    <p:cond delay="0"/>
                                  </p:stCondLst>
                                  <p:childTnLst>
                                    <p:animEffect transition="out" filter="dissolve">
                                      <p:cBhvr>
                                        <p:cTn id="83" dur="500"/>
                                        <p:tgtEl>
                                          <p:spTgt spid="40"/>
                                        </p:tgtEl>
                                      </p:cBhvr>
                                    </p:animEffect>
                                    <p:set>
                                      <p:cBhvr>
                                        <p:cTn id="84" dur="1" fill="hold">
                                          <p:stCondLst>
                                            <p:cond delay="499"/>
                                          </p:stCondLst>
                                        </p:cTn>
                                        <p:tgtEl>
                                          <p:spTgt spid="40"/>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500"/>
                                        <p:tgtEl>
                                          <p:spTgt spid="42"/>
                                        </p:tgtEl>
                                      </p:cBhvr>
                                    </p:animEffect>
                                    <p:set>
                                      <p:cBhvr>
                                        <p:cTn id="87" dur="1" fill="hold">
                                          <p:stCondLst>
                                            <p:cond delay="499"/>
                                          </p:stCondLst>
                                        </p:cTn>
                                        <p:tgtEl>
                                          <p:spTgt spid="42"/>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childTnLst>
                          </p:cTn>
                        </p:par>
                        <p:par>
                          <p:cTn id="91" fill="hold">
                            <p:stCondLst>
                              <p:cond delay="500"/>
                            </p:stCondLst>
                            <p:childTnLst>
                              <p:par>
                                <p:cTn id="92" presetID="9" presetClass="entr" presetSubtype="0" fill="hold" grpId="0" nodeType="after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dissolve">
                                      <p:cBhvr>
                                        <p:cTn id="94" dur="500"/>
                                        <p:tgtEl>
                                          <p:spTgt spid="10"/>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dissolve">
                                      <p:cBhvr>
                                        <p:cTn id="99" dur="500"/>
                                        <p:tgtEl>
                                          <p:spTgt spid="47"/>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dissolve">
                                      <p:cBhvr>
                                        <p:cTn id="102" dur="5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grpId="1" nodeType="clickEffect">
                                  <p:stCondLst>
                                    <p:cond delay="0"/>
                                  </p:stCondLst>
                                  <p:childTnLst>
                                    <p:animEffect transition="out" filter="dissolve">
                                      <p:cBhvr>
                                        <p:cTn id="106" dur="500"/>
                                        <p:tgtEl>
                                          <p:spTgt spid="47"/>
                                        </p:tgtEl>
                                      </p:cBhvr>
                                    </p:animEffect>
                                    <p:set>
                                      <p:cBhvr>
                                        <p:cTn id="107" dur="1" fill="hold">
                                          <p:stCondLst>
                                            <p:cond delay="499"/>
                                          </p:stCondLst>
                                        </p:cTn>
                                        <p:tgtEl>
                                          <p:spTgt spid="47"/>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500"/>
                                        <p:tgtEl>
                                          <p:spTgt spid="48"/>
                                        </p:tgtEl>
                                      </p:cBhvr>
                                    </p:animEffect>
                                    <p:set>
                                      <p:cBhvr>
                                        <p:cTn id="110" dur="1" fill="hold">
                                          <p:stCondLst>
                                            <p:cond delay="499"/>
                                          </p:stCondLst>
                                        </p:cTn>
                                        <p:tgtEl>
                                          <p:spTgt spid="48"/>
                                        </p:tgtEl>
                                        <p:attrNameLst>
                                          <p:attrName>style.visibility</p:attrName>
                                        </p:attrNameLst>
                                      </p:cBhvr>
                                      <p:to>
                                        <p:strVal val="hidden"/>
                                      </p:to>
                                    </p:set>
                                  </p:childTnLst>
                                </p:cTn>
                              </p:par>
                            </p:childTnLst>
                          </p:cTn>
                        </p:par>
                        <p:par>
                          <p:cTn id="111" fill="hold">
                            <p:stCondLst>
                              <p:cond delay="500"/>
                            </p:stCondLst>
                            <p:childTnLst>
                              <p:par>
                                <p:cTn id="112" presetID="9" presetClass="entr" presetSubtype="0" fill="hold" grpId="0" nodeType="after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dissolve">
                                      <p:cBhvr>
                                        <p:cTn id="114" dur="500"/>
                                        <p:tgtEl>
                                          <p:spTgt spid="14"/>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dissolve">
                                      <p:cBhvr>
                                        <p:cTn id="119" dur="500"/>
                                        <p:tgtEl>
                                          <p:spTgt spid="26"/>
                                        </p:tgtEl>
                                      </p:cBhvr>
                                    </p:animEffect>
                                  </p:childTnLst>
                                </p:cTn>
                              </p:par>
                            </p:childTnLst>
                          </p:cTn>
                        </p:par>
                        <p:par>
                          <p:cTn id="120" fill="hold">
                            <p:stCondLst>
                              <p:cond delay="500"/>
                            </p:stCondLst>
                            <p:childTnLst>
                              <p:par>
                                <p:cTn id="121" presetID="9" presetClass="entr" presetSubtype="0"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dissolve">
                                      <p:cBhvr>
                                        <p:cTn id="123" dur="500"/>
                                        <p:tgtEl>
                                          <p:spTgt spid="33"/>
                                        </p:tgtEl>
                                      </p:cBhvr>
                                    </p:animEffect>
                                  </p:childTnLst>
                                </p:cTn>
                              </p:par>
                            </p:childTnLst>
                          </p:cTn>
                        </p:par>
                        <p:par>
                          <p:cTn id="124" fill="hold">
                            <p:stCondLst>
                              <p:cond delay="1000"/>
                            </p:stCondLst>
                            <p:childTnLst>
                              <p:par>
                                <p:cTn id="125" presetID="9"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dissolve">
                                      <p:cBhvr>
                                        <p:cTn id="127" dur="5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dissolve">
                                      <p:cBhvr>
                                        <p:cTn id="132" dur="5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dissolve">
                                      <p:cBhvr>
                                        <p:cTn id="137" dur="500"/>
                                        <p:tgtEl>
                                          <p:spTgt spid="46"/>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xit" presetSubtype="0" fill="hold" grpId="1" nodeType="clickEffect">
                                  <p:stCondLst>
                                    <p:cond delay="0"/>
                                  </p:stCondLst>
                                  <p:childTnLst>
                                    <p:animEffect transition="out" filter="dissolve">
                                      <p:cBhvr>
                                        <p:cTn id="141" dur="500"/>
                                        <p:tgtEl>
                                          <p:spTgt spid="46"/>
                                        </p:tgtEl>
                                      </p:cBhvr>
                                    </p:animEffect>
                                    <p:set>
                                      <p:cBhvr>
                                        <p:cTn id="142" dur="1" fill="hold">
                                          <p:stCondLst>
                                            <p:cond delay="499"/>
                                          </p:stCondLst>
                                        </p:cTn>
                                        <p:tgtEl>
                                          <p:spTgt spid="46"/>
                                        </p:tgtEl>
                                        <p:attrNameLst>
                                          <p:attrName>style.visibility</p:attrName>
                                        </p:attrNameLst>
                                      </p:cBhvr>
                                      <p:to>
                                        <p:strVal val="hidden"/>
                                      </p:to>
                                    </p:set>
                                  </p:childTnLst>
                                </p:cTn>
                              </p:par>
                            </p:childTnLst>
                          </p:cTn>
                        </p:par>
                        <p:par>
                          <p:cTn id="143" fill="hold">
                            <p:stCondLst>
                              <p:cond delay="500"/>
                            </p:stCondLst>
                            <p:childTnLst>
                              <p:par>
                                <p:cTn id="144" presetID="9" presetClass="entr" presetSubtype="0" fill="hold" grpId="0" nodeType="afterEffect">
                                  <p:stCondLst>
                                    <p:cond delay="0"/>
                                  </p:stCondLst>
                                  <p:childTnLst>
                                    <p:set>
                                      <p:cBhvr>
                                        <p:cTn id="145" dur="1" fill="hold">
                                          <p:stCondLst>
                                            <p:cond delay="0"/>
                                          </p:stCondLst>
                                        </p:cTn>
                                        <p:tgtEl>
                                          <p:spTgt spid="15"/>
                                        </p:tgtEl>
                                        <p:attrNameLst>
                                          <p:attrName>style.visibility</p:attrName>
                                        </p:attrNameLst>
                                      </p:cBhvr>
                                      <p:to>
                                        <p:strVal val="visible"/>
                                      </p:to>
                                    </p:set>
                                    <p:animEffect transition="in" filter="dissolve">
                                      <p:cBhvr>
                                        <p:cTn id="146" dur="500"/>
                                        <p:tgtEl>
                                          <p:spTgt spid="15"/>
                                        </p:tgtEl>
                                      </p:cBhvr>
                                    </p:animEffec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27"/>
                                        </p:tgtEl>
                                        <p:attrNameLst>
                                          <p:attrName>style.visibility</p:attrName>
                                        </p:attrNameLst>
                                      </p:cBhvr>
                                      <p:to>
                                        <p:strVal val="visible"/>
                                      </p:to>
                                    </p:set>
                                    <p:animEffect transition="in" filter="dissolve">
                                      <p:cBhvr>
                                        <p:cTn id="151" dur="500"/>
                                        <p:tgtEl>
                                          <p:spTgt spid="27"/>
                                        </p:tgtEl>
                                      </p:cBhvr>
                                    </p:animEffect>
                                  </p:childTnLst>
                                </p:cTn>
                              </p:par>
                            </p:childTnLst>
                          </p:cTn>
                        </p:par>
                      </p:childTnLst>
                    </p:cTn>
                  </p:par>
                  <p:par>
                    <p:cTn id="152" fill="hold">
                      <p:stCondLst>
                        <p:cond delay="indefinite"/>
                      </p:stCondLst>
                      <p:childTnLst>
                        <p:par>
                          <p:cTn id="153" fill="hold">
                            <p:stCondLst>
                              <p:cond delay="0"/>
                            </p:stCondLst>
                            <p:childTnLst>
                              <p:par>
                                <p:cTn id="154" presetID="9" presetClass="entr" presetSubtype="0" fill="hold" grpId="0" nodeType="clickEffect">
                                  <p:stCondLst>
                                    <p:cond delay="0"/>
                                  </p:stCondLst>
                                  <p:childTnLst>
                                    <p:set>
                                      <p:cBhvr>
                                        <p:cTn id="155" dur="1" fill="hold">
                                          <p:stCondLst>
                                            <p:cond delay="0"/>
                                          </p:stCondLst>
                                        </p:cTn>
                                        <p:tgtEl>
                                          <p:spTgt spid="32"/>
                                        </p:tgtEl>
                                        <p:attrNameLst>
                                          <p:attrName>style.visibility</p:attrName>
                                        </p:attrNameLst>
                                      </p:cBhvr>
                                      <p:to>
                                        <p:strVal val="visible"/>
                                      </p:to>
                                    </p:set>
                                    <p:animEffect transition="in" filter="dissolve">
                                      <p:cBhvr>
                                        <p:cTn id="156" dur="500"/>
                                        <p:tgtEl>
                                          <p:spTgt spid="32"/>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38"/>
                                        </p:tgtEl>
                                        <p:attrNameLst>
                                          <p:attrName>style.visibility</p:attrName>
                                        </p:attrNameLst>
                                      </p:cBhvr>
                                      <p:to>
                                        <p:strVal val="visible"/>
                                      </p:to>
                                    </p:set>
                                    <p:animEffect transition="in" filter="dissolve">
                                      <p:cBhvr>
                                        <p:cTn id="161" dur="500"/>
                                        <p:tgtEl>
                                          <p:spTgt spid="38"/>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29"/>
                                        </p:tgtEl>
                                        <p:attrNameLst>
                                          <p:attrName>style.visibility</p:attrName>
                                        </p:attrNameLst>
                                      </p:cBhvr>
                                      <p:to>
                                        <p:strVal val="visible"/>
                                      </p:to>
                                    </p:set>
                                    <p:animEffect transition="in" filter="dissolve">
                                      <p:cBhvr>
                                        <p:cTn id="166" dur="500"/>
                                        <p:tgtEl>
                                          <p:spTgt spid="29"/>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37"/>
                                        </p:tgtEl>
                                        <p:attrNameLst>
                                          <p:attrName>style.visibility</p:attrName>
                                        </p:attrNameLst>
                                      </p:cBhvr>
                                      <p:to>
                                        <p:strVal val="visible"/>
                                      </p:to>
                                    </p:set>
                                    <p:animEffect transition="in" filter="dissolve">
                                      <p:cBhvr>
                                        <p:cTn id="171" dur="500"/>
                                        <p:tgtEl>
                                          <p:spTgt spid="37"/>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grpId="0" nodeType="clickEffect">
                                  <p:stCondLst>
                                    <p:cond delay="0"/>
                                  </p:stCondLst>
                                  <p:childTnLst>
                                    <p:set>
                                      <p:cBhvr>
                                        <p:cTn id="175" dur="1" fill="hold">
                                          <p:stCondLst>
                                            <p:cond delay="0"/>
                                          </p:stCondLst>
                                        </p:cTn>
                                        <p:tgtEl>
                                          <p:spTgt spid="39"/>
                                        </p:tgtEl>
                                        <p:attrNameLst>
                                          <p:attrName>style.visibility</p:attrName>
                                        </p:attrNameLst>
                                      </p:cBhvr>
                                      <p:to>
                                        <p:strVal val="visible"/>
                                      </p:to>
                                    </p:set>
                                    <p:animEffect transition="in" filter="dissolve">
                                      <p:cBhvr>
                                        <p:cTn id="176" dur="500"/>
                                        <p:tgtEl>
                                          <p:spTgt spid="39"/>
                                        </p:tgtEl>
                                      </p:cBhvr>
                                    </p:animEffect>
                                  </p:childTnLst>
                                </p:cTn>
                              </p:par>
                            </p:childTnLst>
                          </p:cTn>
                        </p:par>
                      </p:childTnLst>
                    </p:cTn>
                  </p:par>
                  <p:par>
                    <p:cTn id="177" fill="hold">
                      <p:stCondLst>
                        <p:cond delay="indefinite"/>
                      </p:stCondLst>
                      <p:childTnLst>
                        <p:par>
                          <p:cTn id="178" fill="hold">
                            <p:stCondLst>
                              <p:cond delay="0"/>
                            </p:stCondLst>
                            <p:childTnLst>
                              <p:par>
                                <p:cTn id="179" presetID="9" presetClass="entr" presetSubtype="0" fill="hold" grpId="0" nodeType="click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dissolve">
                                      <p:cBhvr>
                                        <p:cTn id="181" dur="500"/>
                                        <p:tgtEl>
                                          <p:spTgt spid="49"/>
                                        </p:tgtEl>
                                      </p:cBhvr>
                                    </p:animEffect>
                                  </p:childTnLst>
                                </p:cTn>
                              </p:par>
                            </p:childTnLst>
                          </p:cTn>
                        </p:par>
                      </p:childTnLst>
                    </p:cTn>
                  </p:par>
                  <p:par>
                    <p:cTn id="182" fill="hold">
                      <p:stCondLst>
                        <p:cond delay="indefinite"/>
                      </p:stCondLst>
                      <p:childTnLst>
                        <p:par>
                          <p:cTn id="183" fill="hold">
                            <p:stCondLst>
                              <p:cond delay="0"/>
                            </p:stCondLst>
                            <p:childTnLst>
                              <p:par>
                                <p:cTn id="184" presetID="9" presetClass="exit" presetSubtype="0" fill="hold" grpId="1" nodeType="clickEffect">
                                  <p:stCondLst>
                                    <p:cond delay="0"/>
                                  </p:stCondLst>
                                  <p:childTnLst>
                                    <p:animEffect transition="out" filter="dissolve">
                                      <p:cBhvr>
                                        <p:cTn id="185" dur="500"/>
                                        <p:tgtEl>
                                          <p:spTgt spid="49"/>
                                        </p:tgtEl>
                                      </p:cBhvr>
                                    </p:animEffect>
                                    <p:set>
                                      <p:cBhvr>
                                        <p:cTn id="186"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8" grpId="0"/>
      <p:bldP spid="19" grpId="0"/>
      <p:bldP spid="20" grpId="0"/>
      <p:bldP spid="26" grpId="0" animBg="1"/>
      <p:bldP spid="27" grpId="0" animBg="1"/>
      <p:bldP spid="28" grpId="0" animBg="1"/>
      <p:bldP spid="29" grpId="0" animBg="1"/>
      <p:bldP spid="30" grpId="0"/>
      <p:bldP spid="32" grpId="0" animBg="1"/>
      <p:bldP spid="33" grpId="0" animBg="1"/>
      <p:bldP spid="34" grpId="0" animBg="1"/>
      <p:bldP spid="36" grpId="0"/>
      <p:bldP spid="37" grpId="0" animBg="1"/>
      <p:bldP spid="38" grpId="0" animBg="1"/>
      <p:bldP spid="39" grpId="0" animBg="1"/>
      <p:bldP spid="35" grpId="0"/>
      <p:bldP spid="35"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Lst>
  </p:timing>
</p:sld>
</file>

<file path=ppt/theme/theme1.xml><?xml version="1.0" encoding="utf-8"?>
<a:theme xmlns:a="http://schemas.openxmlformats.org/drawingml/2006/main" name="GFF_101_deck">
  <a:themeElements>
    <a:clrScheme name="MerchantCantos - GFF">
      <a:dk1>
        <a:sysClr val="windowText" lastClr="000000"/>
      </a:dk1>
      <a:lt1>
        <a:sysClr val="window" lastClr="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Custom 1">
      <a:majorFont>
        <a:latin typeface="Poppins"/>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FF_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31F089FAA07B4980AB90428AD5D5B6" ma:contentTypeVersion="9" ma:contentTypeDescription="Create a new document." ma:contentTypeScope="" ma:versionID="29ec453db82ad9773e0c176aa1a4e7fb">
  <xsd:schema xmlns:xsd="http://www.w3.org/2001/XMLSchema" xmlns:xs="http://www.w3.org/2001/XMLSchema" xmlns:p="http://schemas.microsoft.com/office/2006/metadata/properties" xmlns:ns2="242f8e82-355e-4af7-b0d6-de5890505a2c" xmlns:ns3="a8153342-3de1-4f8f-8f79-3981abca3efa" targetNamespace="http://schemas.microsoft.com/office/2006/metadata/properties" ma:root="true" ma:fieldsID="0bea20274db5fc5a074324c356be5218" ns2:_="" ns3:_="">
    <xsd:import namespace="242f8e82-355e-4af7-b0d6-de5890505a2c"/>
    <xsd:import namespace="a8153342-3de1-4f8f-8f79-3981abca3e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f8e82-355e-4af7-b0d6-de5890505a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153342-3de1-4f8f-8f79-3981abca3ef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C55178-2821-4070-8304-4A491CC34CB0}">
  <ds:schemaRefs>
    <ds:schemaRef ds:uri="http://schemas.microsoft.com/sharepoint/v3/contenttype/forms"/>
  </ds:schemaRefs>
</ds:datastoreItem>
</file>

<file path=customXml/itemProps2.xml><?xml version="1.0" encoding="utf-8"?>
<ds:datastoreItem xmlns:ds="http://schemas.openxmlformats.org/officeDocument/2006/customXml" ds:itemID="{EE3ACE91-026F-4526-8A88-B3C9AA820F90}">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ea3cfcdb-e519-4fdf-8e2a-299e6e369977"/>
    <ds:schemaRef ds:uri="http://schemas.microsoft.com/office/infopath/2007/PartnerControls"/>
    <ds:schemaRef ds:uri="http://schemas.openxmlformats.org/package/2006/metadata/core-properties"/>
    <ds:schemaRef ds:uri="6f1f2469-7bd4-4bac-a92f-a04c5adbc3bd"/>
    <ds:schemaRef ds:uri="http://www.w3.org/XML/1998/namespace"/>
  </ds:schemaRefs>
</ds:datastoreItem>
</file>

<file path=customXml/itemProps3.xml><?xml version="1.0" encoding="utf-8"?>
<ds:datastoreItem xmlns:ds="http://schemas.openxmlformats.org/officeDocument/2006/customXml" ds:itemID="{9A190AAD-EBEE-44D2-8968-535F3FD0F774}"/>
</file>

<file path=docProps/app.xml><?xml version="1.0" encoding="utf-8"?>
<Properties xmlns="http://schemas.openxmlformats.org/officeDocument/2006/extended-properties" xmlns:vt="http://schemas.openxmlformats.org/officeDocument/2006/docPropsVTypes">
  <TotalTime>13322</TotalTime>
  <Words>3398</Words>
  <Application>Microsoft Macintosh PowerPoint</Application>
  <PresentationFormat>Grand écran</PresentationFormat>
  <Paragraphs>518</Paragraphs>
  <Slides>56</Slides>
  <Notes>52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56</vt:i4>
      </vt:variant>
    </vt:vector>
  </HeadingPairs>
  <TitlesOfParts>
    <vt:vector size="65" baseType="lpstr">
      <vt:lpstr>Arial</vt:lpstr>
      <vt:lpstr>Calibri</vt:lpstr>
      <vt:lpstr>Calibri Light</vt:lpstr>
      <vt:lpstr>Poppins</vt:lpstr>
      <vt:lpstr>Poppins Light</vt:lpstr>
      <vt:lpstr>Poppins SemiBold</vt:lpstr>
      <vt:lpstr>Verdana</vt:lpstr>
      <vt:lpstr>GFF_101_deck</vt:lpstr>
      <vt:lpstr>GFF_PPT</vt:lpstr>
      <vt:lpstr>Navigating the  Health Information Systems (HIS)  Landscape</vt:lpstr>
      <vt:lpstr>Présentation PowerPoint</vt:lpstr>
      <vt:lpstr>1. Navigating Health Information Systems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HMIS, EMRs and Trackers</vt:lpstr>
      <vt:lpstr>Présentation PowerPoint</vt:lpstr>
      <vt:lpstr>Présentation PowerPoint</vt:lpstr>
      <vt:lpstr>Présentation PowerPoint</vt:lpstr>
      <vt:lpstr>Présentation PowerPoint</vt:lpstr>
      <vt:lpstr>Is a HMIS the right solution?</vt:lpstr>
      <vt:lpstr>Présentation PowerPoint</vt:lpstr>
      <vt:lpstr>Présentation PowerPoint</vt:lpstr>
      <vt:lpstr>Présentation PowerPoint</vt:lpstr>
      <vt:lpstr>Présentation PowerPoint</vt:lpstr>
      <vt:lpstr>Présentation PowerPoint</vt:lpstr>
      <vt:lpstr>Is an EMR the right solution?</vt:lpstr>
      <vt:lpstr>Présentation PowerPoint</vt:lpstr>
      <vt:lpstr>Présentation PowerPoint</vt:lpstr>
      <vt:lpstr>Is a Tracker the right solution?</vt:lpstr>
      <vt:lpstr>Présentation PowerPoint</vt:lpstr>
      <vt:lpstr>Présentation PowerPoint</vt:lpstr>
      <vt:lpstr>Présentation PowerPoint</vt:lpstr>
      <vt:lpstr>Présentation PowerPoint</vt:lpstr>
      <vt:lpstr>3. Sharing Experience</vt:lpstr>
      <vt:lpstr>Sharing experience:  Health Management Information Systems (HMIS)</vt:lpstr>
      <vt:lpstr>Présentation PowerPoint</vt:lpstr>
      <vt:lpstr>Présentation PowerPoint</vt:lpstr>
      <vt:lpstr>Présentation PowerPoint</vt:lpstr>
      <vt:lpstr>Présentation PowerPoint</vt:lpstr>
      <vt:lpstr>Présentation PowerPoint</vt:lpstr>
      <vt:lpstr>Sharing experience:  Electronic Medical Records (EMRs)</vt:lpstr>
      <vt:lpstr>Présentation PowerPoint</vt:lpstr>
      <vt:lpstr>Présentation PowerPoint</vt:lpstr>
      <vt:lpstr>Présentation PowerPoint</vt:lpstr>
      <vt:lpstr>Présentation PowerPoint</vt:lpstr>
      <vt:lpstr>Présentation PowerPoint</vt:lpstr>
      <vt:lpstr>Présentation PowerPoint</vt:lpstr>
      <vt:lpstr>Sharing experience:  Trackers</vt:lpstr>
      <vt:lpstr>Présentation PowerPoint</vt:lpstr>
      <vt:lpstr>Présentation PowerPoint</vt:lpstr>
      <vt:lpstr>Présentation PowerPoint</vt:lpstr>
      <vt:lpstr>Présentation PowerPoint</vt:lpstr>
      <vt:lpstr>Discussion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Pascal Hildebert</cp:lastModifiedBy>
  <cp:revision>234</cp:revision>
  <dcterms:created xsi:type="dcterms:W3CDTF">2021-03-10T20:16:21Z</dcterms:created>
  <dcterms:modified xsi:type="dcterms:W3CDTF">2022-03-17T12:26:25Z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0x010100B131F089FAA07B4980AB90428AD5D5B6</vt:lpwstr>
  </property>
  <property fmtid="{D5CDD505-2E9C-101B-9397-08002B2CF9AE}" pid="3" name="fbe16eaccf4749f086104f7c67297f76">
    <vt:lpwstr>World Bank|bc205cc9-8a56-48a3-9f30-b099e7707c1b</vt:lpwstr>
  </property>
  <property fmtid="{D5CDD505-2E9C-101B-9397-08002B2CF9AE}" pid="4" name="TaxKeyword">
    <vt:lpwstr/>
  </property>
  <property fmtid="{D5CDD505-2E9C-101B-9397-08002B2CF9AE}" pid="5" name="hbe71f8dfd024405860d37e862f27a82">
    <vt:lpwstr/>
  </property>
  <property fmtid="{D5CDD505-2E9C-101B-9397-08002B2CF9AE}" pid="6" name="WBDocs_Country">
    <vt:lpwstr/>
  </property>
  <property fmtid="{D5CDD505-2E9C-101B-9397-08002B2CF9AE}" pid="7" name="WBDocs_Business_Function">
    <vt:lpwstr/>
  </property>
  <property fmtid="{D5CDD505-2E9C-101B-9397-08002B2CF9AE}" pid="8" name="WBDocs_Local_Document_Type">
    <vt:lpwstr/>
  </property>
  <property fmtid="{D5CDD505-2E9C-101B-9397-08002B2CF9AE}" pid="9" name="m23003d518f743f49dcbc82909afe93a">
    <vt:lpwstr/>
  </property>
  <property fmtid="{D5CDD505-2E9C-101B-9397-08002B2CF9AE}" pid="10" name="d744a75525f04a8c9e54f4ed11bfe7c0">
    <vt:lpwstr/>
  </property>
  <property fmtid="{D5CDD505-2E9C-101B-9397-08002B2CF9AE}" pid="11" name="WBDocs_Topic">
    <vt:lpwstr/>
  </property>
  <property fmtid="{D5CDD505-2E9C-101B-9397-08002B2CF9AE}" pid="12" name="WBDocs_Originating_Unit">
    <vt:lpwstr>327;#GHNDR|3743b13f-1248-49d2-9560-cc87b6e9122c</vt:lpwstr>
  </property>
  <property fmtid="{D5CDD505-2E9C-101B-9397-08002B2CF9AE}" pid="13" name="TaxKeywordTaxHTField">
    <vt:lpwstr/>
  </property>
  <property fmtid="{D5CDD505-2E9C-101B-9397-08002B2CF9AE}" pid="14" name="Organization">
    <vt:lpwstr>3;#World Bank|bc205cc9-8a56-48a3-9f30-b099e7707c1b</vt:lpwstr>
  </property>
  <property fmtid="{D5CDD505-2E9C-101B-9397-08002B2CF9AE}" pid="15" name="WBDocs_Category">
    <vt:lpwstr/>
  </property>
  <property fmtid="{D5CDD505-2E9C-101B-9397-08002B2CF9AE}" pid="16" name="WBDocs_Language">
    <vt:lpwstr/>
  </property>
  <property fmtid="{D5CDD505-2E9C-101B-9397-08002B2CF9AE}" pid="17" name="n51c50147e554be9a5479ee6e2785bf7">
    <vt:lpwstr/>
  </property>
  <property fmtid="{D5CDD505-2E9C-101B-9397-08002B2CF9AE}" pid="18" name="pf1bc08d06b541998378c6b8090400d8">
    <vt:lpwstr/>
  </property>
</Properties>
</file>