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4"/>
    <p:sldMasterId id="2147483823" r:id="rId5"/>
  </p:sldMasterIdLst>
  <p:notesMasterIdLst>
    <p:notesMasterId r:id="rId62"/>
  </p:notesMasterIdLst>
  <p:handoutMasterIdLst>
    <p:handoutMasterId r:id="rId63"/>
  </p:handoutMasterIdLst>
  <p:sldIdLst>
    <p:sldId id="340" r:id="rId6"/>
    <p:sldId id="424" r:id="rId7"/>
    <p:sldId id="362" r:id="rId8"/>
    <p:sldId id="336" r:id="rId9"/>
    <p:sldId id="360" r:id="rId10"/>
    <p:sldId id="359" r:id="rId11"/>
    <p:sldId id="353" r:id="rId12"/>
    <p:sldId id="382" r:id="rId13"/>
    <p:sldId id="387" r:id="rId14"/>
    <p:sldId id="354" r:id="rId15"/>
    <p:sldId id="352" r:id="rId16"/>
    <p:sldId id="386" r:id="rId17"/>
    <p:sldId id="358" r:id="rId18"/>
    <p:sldId id="416" r:id="rId19"/>
    <p:sldId id="422" r:id="rId20"/>
    <p:sldId id="423" r:id="rId21"/>
    <p:sldId id="363" r:id="rId22"/>
    <p:sldId id="388" r:id="rId23"/>
    <p:sldId id="418" r:id="rId24"/>
    <p:sldId id="374" r:id="rId25"/>
    <p:sldId id="366" r:id="rId26"/>
    <p:sldId id="378" r:id="rId27"/>
    <p:sldId id="389" r:id="rId28"/>
    <p:sldId id="372" r:id="rId29"/>
    <p:sldId id="375" r:id="rId30"/>
    <p:sldId id="376" r:id="rId31"/>
    <p:sldId id="384" r:id="rId32"/>
    <p:sldId id="365" r:id="rId33"/>
    <p:sldId id="425" r:id="rId34"/>
    <p:sldId id="380" r:id="rId35"/>
    <p:sldId id="379" r:id="rId36"/>
    <p:sldId id="390" r:id="rId37"/>
    <p:sldId id="420" r:id="rId38"/>
    <p:sldId id="421" r:id="rId39"/>
    <p:sldId id="342" r:id="rId40"/>
    <p:sldId id="414" r:id="rId41"/>
    <p:sldId id="394" r:id="rId42"/>
    <p:sldId id="410" r:id="rId43"/>
    <p:sldId id="426" r:id="rId44"/>
    <p:sldId id="427" r:id="rId45"/>
    <p:sldId id="412" r:id="rId46"/>
    <p:sldId id="428" r:id="rId47"/>
    <p:sldId id="396" r:id="rId48"/>
    <p:sldId id="429" r:id="rId49"/>
    <p:sldId id="400" r:id="rId50"/>
    <p:sldId id="398" r:id="rId51"/>
    <p:sldId id="430" r:id="rId52"/>
    <p:sldId id="401" r:id="rId53"/>
    <p:sldId id="431" r:id="rId54"/>
    <p:sldId id="395" r:id="rId55"/>
    <p:sldId id="406" r:id="rId56"/>
    <p:sldId id="432" r:id="rId57"/>
    <p:sldId id="435" r:id="rId58"/>
    <p:sldId id="436" r:id="rId59"/>
    <p:sldId id="385" r:id="rId60"/>
    <p:sldId id="27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C372573D-52AE-40FC-BACC-61DD7F2C502F}">
          <p14:sldIdLst>
            <p14:sldId id="340"/>
          </p14:sldIdLst>
        </p14:section>
        <p14:section name="Body" id="{451F15F6-4D53-410B-A6C4-F4DF3DFEFACF}">
          <p14:sldIdLst>
            <p14:sldId id="424"/>
            <p14:sldId id="362"/>
            <p14:sldId id="336"/>
            <p14:sldId id="360"/>
            <p14:sldId id="359"/>
            <p14:sldId id="353"/>
            <p14:sldId id="382"/>
            <p14:sldId id="387"/>
            <p14:sldId id="354"/>
            <p14:sldId id="352"/>
            <p14:sldId id="386"/>
            <p14:sldId id="358"/>
            <p14:sldId id="416"/>
            <p14:sldId id="422"/>
            <p14:sldId id="423"/>
            <p14:sldId id="363"/>
            <p14:sldId id="388"/>
            <p14:sldId id="418"/>
            <p14:sldId id="374"/>
            <p14:sldId id="366"/>
            <p14:sldId id="378"/>
            <p14:sldId id="389"/>
            <p14:sldId id="372"/>
            <p14:sldId id="375"/>
            <p14:sldId id="376"/>
            <p14:sldId id="384"/>
            <p14:sldId id="365"/>
            <p14:sldId id="425"/>
            <p14:sldId id="380"/>
            <p14:sldId id="379"/>
            <p14:sldId id="390"/>
            <p14:sldId id="420"/>
            <p14:sldId id="421"/>
            <p14:sldId id="342"/>
            <p14:sldId id="414"/>
            <p14:sldId id="394"/>
            <p14:sldId id="410"/>
            <p14:sldId id="426"/>
            <p14:sldId id="427"/>
            <p14:sldId id="412"/>
            <p14:sldId id="428"/>
            <p14:sldId id="396"/>
            <p14:sldId id="429"/>
            <p14:sldId id="400"/>
            <p14:sldId id="398"/>
            <p14:sldId id="430"/>
            <p14:sldId id="401"/>
            <p14:sldId id="431"/>
            <p14:sldId id="395"/>
            <p14:sldId id="406"/>
            <p14:sldId id="432"/>
            <p14:sldId id="435"/>
            <p14:sldId id="436"/>
            <p14:sldId id="385"/>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ssa Fides Krista Socorro" initials="AFKS" lastIdx="1" clrIdx="0">
    <p:extLst>
      <p:ext uri="{19B8F6BF-5375-455C-9EA6-DF929625EA0E}">
        <p15:presenceInfo xmlns:p15="http://schemas.microsoft.com/office/powerpoint/2012/main" userId="S::asocorro@worldbank.org::cdcb4dce-9619-48c4-8142-db4fa78b84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A75"/>
    <a:srgbClr val="1FA29C"/>
    <a:srgbClr val="D8A822"/>
    <a:srgbClr val="4472C4"/>
    <a:srgbClr val="189992"/>
    <a:srgbClr val="CAE6E9"/>
    <a:srgbClr val="1A90C0"/>
    <a:srgbClr val="0C716B"/>
    <a:srgbClr val="D0C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18" autoAdjust="0"/>
    <p:restoredTop sz="92109" autoAdjust="0"/>
  </p:normalViewPr>
  <p:slideViewPr>
    <p:cSldViewPr snapToGrid="0" snapToObjects="1">
      <p:cViewPr varScale="1">
        <p:scale>
          <a:sx n="94" d="100"/>
          <a:sy n="94" d="100"/>
        </p:scale>
        <p:origin x="232" y="696"/>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snapToObjects="1">
      <p:cViewPr varScale="1">
        <p:scale>
          <a:sx n="56" d="100"/>
          <a:sy n="56" d="100"/>
        </p:scale>
        <p:origin x="3278"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241C5B-2BCD-40AE-B268-96746C3B6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FE5BA2-77EF-424E-8569-87AF54D505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099B4E-9EC6-4F81-AA76-174FFCC4D1B6}" type="datetimeFigureOut">
              <a:rPr lang="en-US" smtClean="0"/>
              <a:t>3/17/22</a:t>
            </a:fld>
            <a:endParaRPr lang="en-US"/>
          </a:p>
        </p:txBody>
      </p:sp>
      <p:sp>
        <p:nvSpPr>
          <p:cNvPr id="4" name="Footer Placeholder 3">
            <a:extLst>
              <a:ext uri="{FF2B5EF4-FFF2-40B4-BE49-F238E27FC236}">
                <a16:creationId xmlns:a16="http://schemas.microsoft.com/office/drawing/2014/main" id="{A71E209F-AA1A-48D3-8118-4A12FD4893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59D542-C676-4A9F-AAB9-28BF549D4A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6E8BB1-0512-4433-AB4B-1D592E3B6DD5}" type="slidenum">
              <a:rPr lang="en-US" smtClean="0"/>
              <a:t>‹N°›</a:t>
            </a:fld>
            <a:endParaRPr lang="en-US"/>
          </a:p>
        </p:txBody>
      </p:sp>
    </p:spTree>
    <p:extLst>
      <p:ext uri="{BB962C8B-B14F-4D97-AF65-F5344CB8AC3E}">
        <p14:creationId xmlns:p14="http://schemas.microsoft.com/office/powerpoint/2010/main" val="3750405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C4EB6-DC4D-5344-8765-0F4FFFD75F5B}" type="datetimeFigureOut">
              <a:rPr lang="en-US" smtClean="0"/>
              <a:t>3/17/22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926BB-34CC-A547-ABEE-D4DE354B6DC3}" type="slidenum">
              <a:rPr lang="en-US" smtClean="0"/>
              <a:t>‹N°›</a:t>
            </a:fld>
            <a:endParaRPr lang="en-US"/>
          </a:p>
        </p:txBody>
      </p:sp>
    </p:spTree>
    <p:extLst>
      <p:ext uri="{BB962C8B-B14F-4D97-AF65-F5344CB8AC3E}">
        <p14:creationId xmlns:p14="http://schemas.microsoft.com/office/powerpoint/2010/main" val="13012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78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61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972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697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674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757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187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84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11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442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99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E926BB-34CC-A547-ABEE-D4DE354B6DC3}" type="slidenum">
              <a:rPr lang="en-US" smtClean="0"/>
              <a:t>2</a:t>
            </a:fld>
            <a:endParaRPr lang="en-US"/>
          </a:p>
        </p:txBody>
      </p:sp>
    </p:spTree>
    <p:extLst>
      <p:ext uri="{BB962C8B-B14F-4D97-AF65-F5344CB8AC3E}">
        <p14:creationId xmlns:p14="http://schemas.microsoft.com/office/powerpoint/2010/main" val="324654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5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616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E926BB-34CC-A547-ABEE-D4DE354B6DC3}" type="slidenum">
              <a:rPr lang="en-US" smtClean="0"/>
              <a:t>22</a:t>
            </a:fld>
            <a:endParaRPr lang="en-US"/>
          </a:p>
        </p:txBody>
      </p:sp>
    </p:spTree>
    <p:extLst>
      <p:ext uri="{BB962C8B-B14F-4D97-AF65-F5344CB8AC3E}">
        <p14:creationId xmlns:p14="http://schemas.microsoft.com/office/powerpoint/2010/main" val="60791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687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543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235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08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464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E926BB-34CC-A547-ABEE-D4DE354B6DC3}" type="slidenum">
              <a:rPr lang="en-US" smtClean="0"/>
              <a:t>28</a:t>
            </a:fld>
            <a:endParaRPr lang="en-US"/>
          </a:p>
        </p:txBody>
      </p:sp>
    </p:spTree>
    <p:extLst>
      <p:ext uri="{BB962C8B-B14F-4D97-AF65-F5344CB8AC3E}">
        <p14:creationId xmlns:p14="http://schemas.microsoft.com/office/powerpoint/2010/main" val="2678875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69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455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130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E926BB-34CC-A547-ABEE-D4DE354B6DC3}" type="slidenum">
              <a:rPr lang="en-US" smtClean="0"/>
              <a:t>31</a:t>
            </a:fld>
            <a:endParaRPr lang="en-US"/>
          </a:p>
        </p:txBody>
      </p:sp>
    </p:spTree>
    <p:extLst>
      <p:ext uri="{BB962C8B-B14F-4D97-AF65-F5344CB8AC3E}">
        <p14:creationId xmlns:p14="http://schemas.microsoft.com/office/powerpoint/2010/main" val="1223263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958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977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838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E926BB-34CC-A547-ABEE-D4DE354B6DC3}" type="slidenum">
              <a:rPr lang="en-US" smtClean="0"/>
              <a:t>35</a:t>
            </a:fld>
            <a:endParaRPr lang="en-US"/>
          </a:p>
        </p:txBody>
      </p:sp>
    </p:spTree>
    <p:extLst>
      <p:ext uri="{BB962C8B-B14F-4D97-AF65-F5344CB8AC3E}">
        <p14:creationId xmlns:p14="http://schemas.microsoft.com/office/powerpoint/2010/main" val="2809789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747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227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895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86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008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715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036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677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07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575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9527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345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181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71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 is perfectly fine to have a programmatic mix with some users of the system and some not. The key is to design and plan for this, so that you know where best to deploy the system with the resources available, and determine which data from the non-system users should be digitized and at what level….)</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12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100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 is perfectly fine to have a programmatic mix with some users of the system and some not. The key is to design and plan for this, so that you know where best to deploy the system with the resources available, and determine which data from the non-system users should be digitized and at what level….)</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4046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E926BB-34CC-A547-ABEE-D4DE354B6DC3}" type="slidenum">
              <a:rPr lang="en-US" smtClean="0"/>
              <a:t>55</a:t>
            </a:fld>
            <a:endParaRPr lang="en-US"/>
          </a:p>
        </p:txBody>
      </p:sp>
    </p:spTree>
    <p:extLst>
      <p:ext uri="{BB962C8B-B14F-4D97-AF65-F5344CB8AC3E}">
        <p14:creationId xmlns:p14="http://schemas.microsoft.com/office/powerpoint/2010/main" val="2097656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82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4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00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70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926BB-34CC-A547-ABEE-D4DE354B6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627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accent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269C2B6-AEC5-4A9E-A623-DB2AB28799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8" y="0"/>
            <a:ext cx="12178564" cy="6858000"/>
          </a:xfrm>
          <a:prstGeom prst="rect">
            <a:avLst/>
          </a:prstGeom>
        </p:spPr>
      </p:pic>
      <p:sp>
        <p:nvSpPr>
          <p:cNvPr id="2" name="Title 1">
            <a:extLst>
              <a:ext uri="{FF2B5EF4-FFF2-40B4-BE49-F238E27FC236}">
                <a16:creationId xmlns:a16="http://schemas.microsoft.com/office/drawing/2014/main" id="{52E1A94B-4034-4C4D-9FCA-E56E4BB6C665}"/>
              </a:ext>
            </a:extLst>
          </p:cNvPr>
          <p:cNvSpPr>
            <a:spLocks noGrp="1"/>
          </p:cNvSpPr>
          <p:nvPr>
            <p:ph type="ctrTitle"/>
          </p:nvPr>
        </p:nvSpPr>
        <p:spPr>
          <a:xfrm>
            <a:off x="414000" y="3070800"/>
            <a:ext cx="6134400" cy="1968560"/>
          </a:xfrm>
        </p:spPr>
        <p:txBody>
          <a:bodyPr tIns="216000" anchor="t" anchorCtr="0"/>
          <a:lstStyle>
            <a:lvl1pPr algn="l">
              <a:lnSpc>
                <a:spcPct val="85000"/>
              </a:lnSpc>
              <a:defRPr sz="6370" spc="-70" baseline="0">
                <a:solidFill>
                  <a:schemeClr val="bg2"/>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D0FC425-E40C-4A3F-A382-DDE12B2DEC79}"/>
              </a:ext>
            </a:extLst>
          </p:cNvPr>
          <p:cNvSpPr>
            <a:spLocks noGrp="1"/>
          </p:cNvSpPr>
          <p:nvPr>
            <p:ph type="subTitle" idx="1"/>
          </p:nvPr>
        </p:nvSpPr>
        <p:spPr>
          <a:xfrm>
            <a:off x="414000" y="5317200"/>
            <a:ext cx="6134400" cy="595920"/>
          </a:xfrm>
        </p:spPr>
        <p:txBody>
          <a:bodyPr/>
          <a:lstStyle>
            <a:lvl1pPr marL="0" indent="0" algn="l">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7C6F22-906A-45E2-8345-B155D5F8A027}"/>
              </a:ext>
            </a:extLst>
          </p:cNvPr>
          <p:cNvSpPr>
            <a:spLocks noGrp="1"/>
          </p:cNvSpPr>
          <p:nvPr>
            <p:ph type="dt" sz="half" idx="10"/>
          </p:nvPr>
        </p:nvSpPr>
        <p:spPr>
          <a:xfrm>
            <a:off x="414000" y="6139520"/>
            <a:ext cx="6134400" cy="365125"/>
          </a:xfrm>
        </p:spPr>
        <p:txBody>
          <a:bodyPr lIns="0" tIns="64800" rIns="0" bIns="0"/>
          <a:lstStyle>
            <a:lvl1pPr>
              <a:defRPr sz="1820" b="1">
                <a:solidFill>
                  <a:schemeClr val="bg1"/>
                </a:solidFill>
              </a:defRPr>
            </a:lvl1pPr>
          </a:lstStyle>
          <a:p>
            <a:endParaRPr lang="en-GB"/>
          </a:p>
        </p:txBody>
      </p:sp>
      <p:sp>
        <p:nvSpPr>
          <p:cNvPr id="16" name="Picture Placeholder 15">
            <a:extLst>
              <a:ext uri="{FF2B5EF4-FFF2-40B4-BE49-F238E27FC236}">
                <a16:creationId xmlns:a16="http://schemas.microsoft.com/office/drawing/2014/main" id="{958D5D46-DBC1-441A-BE7A-91DEE3317877}"/>
              </a:ext>
            </a:extLst>
          </p:cNvPr>
          <p:cNvSpPr>
            <a:spLocks noGrp="1"/>
          </p:cNvSpPr>
          <p:nvPr>
            <p:ph type="pic" sz="quarter" idx="11" hasCustomPrompt="1"/>
          </p:nvPr>
        </p:nvSpPr>
        <p:spPr>
          <a:xfrm>
            <a:off x="406400" y="404813"/>
            <a:ext cx="1760400" cy="529200"/>
          </a:xfrm>
        </p:spPr>
        <p:txBody>
          <a:bodyPr/>
          <a:lstStyle>
            <a:lvl1pPr>
              <a:defRPr>
                <a:solidFill>
                  <a:schemeClr val="bg1"/>
                </a:solidFill>
              </a:defRPr>
            </a:lvl1pPr>
          </a:lstStyle>
          <a:p>
            <a:r>
              <a:rPr lang="en-US"/>
              <a:t>Logo</a:t>
            </a:r>
            <a:endParaRPr lang="en-GB"/>
          </a:p>
        </p:txBody>
      </p:sp>
      <p:sp>
        <p:nvSpPr>
          <p:cNvPr id="8" name="Picture Placeholder 15">
            <a:extLst>
              <a:ext uri="{FF2B5EF4-FFF2-40B4-BE49-F238E27FC236}">
                <a16:creationId xmlns:a16="http://schemas.microsoft.com/office/drawing/2014/main" id="{3BBE5E11-C60C-4B6B-B9AA-F0242AAFD1D0}"/>
              </a:ext>
            </a:extLst>
          </p:cNvPr>
          <p:cNvSpPr>
            <a:spLocks noGrp="1"/>
          </p:cNvSpPr>
          <p:nvPr>
            <p:ph type="pic" sz="quarter" idx="14" hasCustomPrompt="1"/>
          </p:nvPr>
        </p:nvSpPr>
        <p:spPr>
          <a:xfrm>
            <a:off x="2340000" y="404813"/>
            <a:ext cx="2725200" cy="529200"/>
          </a:xfrm>
        </p:spPr>
        <p:txBody>
          <a:bodyPr/>
          <a:lstStyle>
            <a:lvl1pPr>
              <a:defRPr>
                <a:solidFill>
                  <a:schemeClr val="bg1"/>
                </a:solidFill>
              </a:defRPr>
            </a:lvl1pPr>
          </a:lstStyle>
          <a:p>
            <a:r>
              <a:rPr lang="en-US"/>
              <a:t>Logo</a:t>
            </a:r>
            <a:endParaRPr lang="en-GB"/>
          </a:p>
        </p:txBody>
      </p:sp>
      <p:sp>
        <p:nvSpPr>
          <p:cNvPr id="37" name="Picture Placeholder 36">
            <a:extLst>
              <a:ext uri="{FF2B5EF4-FFF2-40B4-BE49-F238E27FC236}">
                <a16:creationId xmlns:a16="http://schemas.microsoft.com/office/drawing/2014/main" id="{2FECAA43-16A9-483C-B14F-39D1BCED96BD}"/>
              </a:ext>
            </a:extLst>
          </p:cNvPr>
          <p:cNvSpPr>
            <a:spLocks noGrp="1"/>
          </p:cNvSpPr>
          <p:nvPr>
            <p:ph type="pic" sz="quarter" idx="15"/>
          </p:nvPr>
        </p:nvSpPr>
        <p:spPr>
          <a:xfrm>
            <a:off x="6960971" y="-262868"/>
            <a:ext cx="5236089" cy="5703614"/>
          </a:xfrm>
          <a:custGeom>
            <a:avLst/>
            <a:gdLst>
              <a:gd name="connsiteX0" fmla="*/ 1312167 w 5236089"/>
              <a:gd name="connsiteY0" fmla="*/ 0 h 5703614"/>
              <a:gd name="connsiteX1" fmla="*/ 5236089 w 5236089"/>
              <a:gd name="connsiteY1" fmla="*/ 0 h 5703614"/>
              <a:gd name="connsiteX2" fmla="*/ 5236089 w 5236089"/>
              <a:gd name="connsiteY2" fmla="*/ 4390173 h 5703614"/>
              <a:gd name="connsiteX3" fmla="*/ 3923921 w 5236089"/>
              <a:gd name="connsiteY3" fmla="*/ 5703614 h 5703614"/>
              <a:gd name="connsiteX4" fmla="*/ 0 w 5236089"/>
              <a:gd name="connsiteY4" fmla="*/ 5703614 h 5703614"/>
              <a:gd name="connsiteX5" fmla="*/ 0 w 5236089"/>
              <a:gd name="connsiteY5" fmla="*/ 1313446 h 5703614"/>
              <a:gd name="connsiteX6" fmla="*/ 1312167 w 5236089"/>
              <a:gd name="connsiteY6" fmla="*/ 0 h 570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6089" h="5703614">
                <a:moveTo>
                  <a:pt x="1312167" y="0"/>
                </a:moveTo>
                <a:lnTo>
                  <a:pt x="5236089" y="0"/>
                </a:lnTo>
                <a:lnTo>
                  <a:pt x="5236089" y="4390173"/>
                </a:lnTo>
                <a:cubicBezTo>
                  <a:pt x="5236089" y="5115562"/>
                  <a:pt x="4648607" y="5703603"/>
                  <a:pt x="3923921" y="5703614"/>
                </a:cubicBezTo>
                <a:lnTo>
                  <a:pt x="0" y="5703614"/>
                </a:lnTo>
                <a:lnTo>
                  <a:pt x="0" y="1313446"/>
                </a:lnTo>
                <a:cubicBezTo>
                  <a:pt x="0" y="588045"/>
                  <a:pt x="587481" y="4"/>
                  <a:pt x="1312167"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75034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slide">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0CA6B9E-68A0-4B22-8416-EA89F4827B7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8" y="0"/>
            <a:ext cx="12178564" cy="6858000"/>
          </a:xfrm>
          <a:prstGeom prst="rect">
            <a:avLst/>
          </a:prstGeom>
        </p:spPr>
      </p:pic>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1504800"/>
            <a:ext cx="9248400" cy="3960000"/>
          </a:xfrm>
        </p:spPr>
        <p:txBody>
          <a:bodyPr/>
          <a:lstStyle>
            <a:lvl1pPr>
              <a:defRPr sz="4100" spc="-70" baseline="0">
                <a:solidFill>
                  <a:schemeClr val="bg2"/>
                </a:solidFill>
              </a:defRPr>
            </a:lvl1pPr>
          </a:lstStyle>
          <a:p>
            <a:pPr lvl="0"/>
            <a:r>
              <a:rPr lang="en-US" dirty="0"/>
              <a:t>Click to edit Master text styles</a:t>
            </a:r>
            <a:endParaRPr lang="en-GB" dirty="0"/>
          </a:p>
        </p:txBody>
      </p:sp>
      <p:sp>
        <p:nvSpPr>
          <p:cNvPr id="5" name="Footer Placeholder 4">
            <a:extLst>
              <a:ext uri="{FF2B5EF4-FFF2-40B4-BE49-F238E27FC236}">
                <a16:creationId xmlns:a16="http://schemas.microsoft.com/office/drawing/2014/main" id="{EB1F0643-35E1-463B-BB08-E1307B439E4D}"/>
              </a:ext>
            </a:extLst>
          </p:cNvPr>
          <p:cNvSpPr>
            <a:spLocks noGrp="1"/>
          </p:cNvSpPr>
          <p:nvPr>
            <p:ph type="ftr" sz="quarter" idx="11"/>
          </p:nvPr>
        </p:nvSpPr>
        <p:spPr/>
        <p:txBody>
          <a:bodyPr/>
          <a:lstStyle>
            <a:lvl1pPr>
              <a:defRPr sz="850">
                <a:solidFill>
                  <a:schemeClr val="bg2"/>
                </a:solidFill>
              </a:defRPr>
            </a:lvl1pPr>
          </a:lstStyle>
          <a:p>
            <a:endParaRPr lang="en-GB"/>
          </a:p>
        </p:txBody>
      </p:sp>
      <p:sp>
        <p:nvSpPr>
          <p:cNvPr id="7" name="Slide Number Placeholder 3">
            <a:extLst>
              <a:ext uri="{FF2B5EF4-FFF2-40B4-BE49-F238E27FC236}">
                <a16:creationId xmlns:a16="http://schemas.microsoft.com/office/drawing/2014/main" id="{EC6BBAF6-BA57-4079-AC42-250C3E4C3628}"/>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123443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a:xfrm>
            <a:off x="413998" y="414000"/>
            <a:ext cx="5682002" cy="810000"/>
          </a:xfrm>
        </p:spPr>
        <p:txBody>
          <a:bodyPr/>
          <a:lstStyle>
            <a:lvl1pPr>
              <a:defRPr>
                <a:solidFill>
                  <a:schemeClr val="bg2"/>
                </a:solidFill>
              </a:defRPr>
            </a:lvl1pPr>
          </a:lstStyle>
          <a:p>
            <a:r>
              <a:rPr lang="en-US" dirty="0"/>
              <a:t>Click to edit Master title style</a:t>
            </a:r>
            <a:endParaRPr lang="en-GB" dirty="0"/>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lvl1pPr>
              <a:defRPr>
                <a:solidFill>
                  <a:schemeClr val="bg2"/>
                </a:solidFill>
              </a:defRPr>
            </a:lvl1pPr>
          </a:lstStyle>
          <a:p>
            <a:endParaRPr lang="en-GB"/>
          </a:p>
        </p:txBody>
      </p:sp>
      <p:sp>
        <p:nvSpPr>
          <p:cNvPr id="7" name="Slide Number Placeholder 6">
            <a:extLst>
              <a:ext uri="{FF2B5EF4-FFF2-40B4-BE49-F238E27FC236}">
                <a16:creationId xmlns:a16="http://schemas.microsoft.com/office/drawing/2014/main" id="{765C73BE-A08F-48CE-BFC6-CC154A7F042D}"/>
              </a:ext>
            </a:extLst>
          </p:cNvPr>
          <p:cNvSpPr>
            <a:spLocks noGrp="1"/>
          </p:cNvSpPr>
          <p:nvPr>
            <p:ph type="sldNum" sz="quarter" idx="12"/>
          </p:nvPr>
        </p:nvSpPr>
        <p:spPr/>
        <p:txBody>
          <a:bodyPr/>
          <a:lstStyle>
            <a:lvl1pPr>
              <a:defRPr>
                <a:solidFill>
                  <a:schemeClr val="bg2"/>
                </a:solidFill>
              </a:defRPr>
            </a:lvl1pPr>
          </a:lstStyle>
          <a:p>
            <a:fld id="{6DF1F962-6FCF-4ED9-AB1A-FC8E17859AF0}" type="slidenum">
              <a:rPr lang="en-GB" smtClean="0"/>
              <a:pPr/>
              <a:t>‹N°›</a:t>
            </a:fld>
            <a:endParaRPr lang="en-GB"/>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3686400" cy="35861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C4A5FC8-E905-4E71-8FEC-FACAC5902090}"/>
              </a:ext>
            </a:extLst>
          </p:cNvPr>
          <p:cNvSpPr>
            <a:spLocks noGrp="1"/>
          </p:cNvSpPr>
          <p:nvPr>
            <p:ph sz="half" idx="2"/>
          </p:nvPr>
        </p:nvSpPr>
        <p:spPr>
          <a:xfrm>
            <a:off x="4266000" y="2276475"/>
            <a:ext cx="3686400" cy="35861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Picture Placeholder 18">
            <a:extLst>
              <a:ext uri="{FF2B5EF4-FFF2-40B4-BE49-F238E27FC236}">
                <a16:creationId xmlns:a16="http://schemas.microsoft.com/office/drawing/2014/main" id="{4F565F5D-6E7B-4DAD-9B2B-151C45CDD27C}"/>
              </a:ext>
            </a:extLst>
          </p:cNvPr>
          <p:cNvSpPr>
            <a:spLocks noGrp="1"/>
          </p:cNvSpPr>
          <p:nvPr>
            <p:ph type="pic" sz="quarter" idx="13"/>
          </p:nvPr>
        </p:nvSpPr>
        <p:spPr>
          <a:xfrm>
            <a:off x="7254821" y="0"/>
            <a:ext cx="4937181" cy="6858000"/>
          </a:xfrm>
          <a:custGeom>
            <a:avLst/>
            <a:gdLst>
              <a:gd name="connsiteX0" fmla="*/ 773061 w 4937181"/>
              <a:gd name="connsiteY0" fmla="*/ 0 h 6858000"/>
              <a:gd name="connsiteX1" fmla="*/ 4937181 w 4937181"/>
              <a:gd name="connsiteY1" fmla="*/ 0 h 6858000"/>
              <a:gd name="connsiteX2" fmla="*/ 4937181 w 4937181"/>
              <a:gd name="connsiteY2" fmla="*/ 6858000 h 6858000"/>
              <a:gd name="connsiteX3" fmla="*/ 0 w 4937181"/>
              <a:gd name="connsiteY3" fmla="*/ 6858000 h 6858000"/>
              <a:gd name="connsiteX4" fmla="*/ 82466 w 4937181"/>
              <a:gd name="connsiteY4" fmla="*/ 6836797 h 6858000"/>
              <a:gd name="connsiteX5" fmla="*/ 773061 w 4937181"/>
              <a:gd name="connsiteY5" fmla="*/ 58981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181" h="6858000">
                <a:moveTo>
                  <a:pt x="773061" y="0"/>
                </a:moveTo>
                <a:lnTo>
                  <a:pt x="4937181" y="0"/>
                </a:lnTo>
                <a:lnTo>
                  <a:pt x="4937181" y="6858000"/>
                </a:lnTo>
                <a:lnTo>
                  <a:pt x="0" y="6858000"/>
                </a:lnTo>
                <a:lnTo>
                  <a:pt x="82466" y="6836797"/>
                </a:lnTo>
                <a:cubicBezTo>
                  <a:pt x="482563" y="6712359"/>
                  <a:pt x="773061" y="6339179"/>
                  <a:pt x="773061" y="5898157"/>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241649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 call-out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a:xfrm>
            <a:off x="413998" y="414000"/>
            <a:ext cx="5691527" cy="810000"/>
          </a:xfrm>
        </p:spPr>
        <p:txBody>
          <a:bodyPr/>
          <a:lstStyle>
            <a:lvl1pPr>
              <a:lnSpc>
                <a:spcPct val="95000"/>
              </a:lnSpc>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7538400" cy="3586163"/>
          </a:xfrm>
        </p:spPr>
        <p:txBody>
          <a:bodyPr numCol="2" spcCol="18000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p>
            <a:endParaRPr lang="en-GB"/>
          </a:p>
        </p:txBody>
      </p:sp>
      <p:sp>
        <p:nvSpPr>
          <p:cNvPr id="8" name="Slide Number Placeholder 3">
            <a:extLst>
              <a:ext uri="{FF2B5EF4-FFF2-40B4-BE49-F238E27FC236}">
                <a16:creationId xmlns:a16="http://schemas.microsoft.com/office/drawing/2014/main" id="{993C920D-D553-4410-8828-3EA078BA3303}"/>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270868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 imag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a:xfrm>
            <a:off x="413998" y="414000"/>
            <a:ext cx="5691527" cy="810000"/>
          </a:xfrm>
        </p:spPr>
        <p:txBody>
          <a:bodyPr/>
          <a:lstStyle>
            <a:lvl1pPr>
              <a:defRPr>
                <a:solidFill>
                  <a:schemeClr val="accent4"/>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7538400" cy="3586163"/>
          </a:xfrm>
        </p:spPr>
        <p:txBody>
          <a:bodyPr numCol="2" spcCol="180000"/>
          <a:lstStyle>
            <a:lvl1pPr>
              <a:defRPr sz="1600"/>
            </a:lvl1pPr>
            <a:lvl2pPr>
              <a:defRPr sz="1600"/>
            </a:lvl2pPr>
            <a:lvl3pPr>
              <a:buClr>
                <a:schemeClr val="accent4"/>
              </a:buClr>
              <a:defRPr sz="1600"/>
            </a:lvl3pPr>
            <a:lvl4pPr>
              <a:buClr>
                <a:schemeClr val="accent4"/>
              </a:buClr>
              <a:defRPr sz="1600"/>
            </a:lvl4pPr>
            <a:lvl5pPr>
              <a:buClr>
                <a:schemeClr val="accent4"/>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p>
            <a:endParaRPr lang="en-GB"/>
          </a:p>
        </p:txBody>
      </p:sp>
      <p:sp>
        <p:nvSpPr>
          <p:cNvPr id="13" name="Picture Placeholder 12">
            <a:extLst>
              <a:ext uri="{FF2B5EF4-FFF2-40B4-BE49-F238E27FC236}">
                <a16:creationId xmlns:a16="http://schemas.microsoft.com/office/drawing/2014/main" id="{58792CAC-1B25-4324-89B5-BC0655FE6C6B}"/>
              </a:ext>
            </a:extLst>
          </p:cNvPr>
          <p:cNvSpPr>
            <a:spLocks noGrp="1"/>
          </p:cNvSpPr>
          <p:nvPr>
            <p:ph type="pic" sz="quarter" idx="13"/>
          </p:nvPr>
        </p:nvSpPr>
        <p:spPr>
          <a:xfrm>
            <a:off x="8090822" y="2276272"/>
            <a:ext cx="4097271" cy="3877093"/>
          </a:xfrm>
          <a:custGeom>
            <a:avLst/>
            <a:gdLst>
              <a:gd name="connsiteX0" fmla="*/ 981509 w 4097271"/>
              <a:gd name="connsiteY0" fmla="*/ 0 h 3877093"/>
              <a:gd name="connsiteX1" fmla="*/ 4097271 w 4097271"/>
              <a:gd name="connsiteY1" fmla="*/ 0 h 3877093"/>
              <a:gd name="connsiteX2" fmla="*/ 4097271 w 4097271"/>
              <a:gd name="connsiteY2" fmla="*/ 2894881 h 3877093"/>
              <a:gd name="connsiteX3" fmla="*/ 3115750 w 4097271"/>
              <a:gd name="connsiteY3" fmla="*/ 3877093 h 3877093"/>
              <a:gd name="connsiteX4" fmla="*/ 0 w 4097271"/>
              <a:gd name="connsiteY4" fmla="*/ 3877093 h 3877093"/>
              <a:gd name="connsiteX5" fmla="*/ 0 w 4097271"/>
              <a:gd name="connsiteY5" fmla="*/ 982189 h 3877093"/>
              <a:gd name="connsiteX6" fmla="*/ 981509 w 4097271"/>
              <a:gd name="connsiteY6" fmla="*/ 0 h 387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7271" h="3877093">
                <a:moveTo>
                  <a:pt x="981509" y="0"/>
                </a:moveTo>
                <a:lnTo>
                  <a:pt x="4097271" y="0"/>
                </a:lnTo>
                <a:lnTo>
                  <a:pt x="4097271" y="2894881"/>
                </a:lnTo>
                <a:cubicBezTo>
                  <a:pt x="4097271" y="3437338"/>
                  <a:pt x="3657826" y="3877093"/>
                  <a:pt x="3115750" y="3877093"/>
                </a:cubicBezTo>
                <a:lnTo>
                  <a:pt x="0" y="3877093"/>
                </a:lnTo>
                <a:lnTo>
                  <a:pt x="0" y="982189"/>
                </a:lnTo>
                <a:cubicBezTo>
                  <a:pt x="0" y="439743"/>
                  <a:pt x="439434" y="0"/>
                  <a:pt x="981509"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
        <p:nvSpPr>
          <p:cNvPr id="8" name="Slide Number Placeholder 3">
            <a:extLst>
              <a:ext uri="{FF2B5EF4-FFF2-40B4-BE49-F238E27FC236}">
                <a16:creationId xmlns:a16="http://schemas.microsoft.com/office/drawing/2014/main" id="{C365490A-7A4E-4123-A0FD-AE2BA34483D1}"/>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376042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9E2C-57B8-47F2-9E17-B8A54AA652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245DD3-C5F5-4745-98A3-A1A16D2EAEF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B1F0643-35E1-463B-BB08-E1307B439E4D}"/>
              </a:ext>
            </a:extLst>
          </p:cNvPr>
          <p:cNvSpPr>
            <a:spLocks noGrp="1"/>
          </p:cNvSpPr>
          <p:nvPr>
            <p:ph type="ftr" sz="quarter" idx="11"/>
          </p:nvPr>
        </p:nvSpPr>
        <p:spPr/>
        <p:txBody>
          <a:bodyPr/>
          <a:lstStyle/>
          <a:p>
            <a:endParaRPr lang="en-GB"/>
          </a:p>
        </p:txBody>
      </p:sp>
      <p:sp>
        <p:nvSpPr>
          <p:cNvPr id="7" name="Slide Number Placeholder 3">
            <a:extLst>
              <a:ext uri="{FF2B5EF4-FFF2-40B4-BE49-F238E27FC236}">
                <a16:creationId xmlns:a16="http://schemas.microsoft.com/office/drawing/2014/main" id="{22D82CCB-6037-428E-B401-08E7DEF884B9}"/>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193238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06400" y="2276475"/>
            <a:ext cx="5482800" cy="3586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C4A5FC8-E905-4E71-8FEC-FACAC5902090}"/>
              </a:ext>
            </a:extLst>
          </p:cNvPr>
          <p:cNvSpPr>
            <a:spLocks noGrp="1"/>
          </p:cNvSpPr>
          <p:nvPr>
            <p:ph sz="half" idx="2"/>
          </p:nvPr>
        </p:nvSpPr>
        <p:spPr>
          <a:xfrm>
            <a:off x="6317998" y="2276475"/>
            <a:ext cx="5482800" cy="3586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4179A6DD-62D9-45C6-BD9C-03E42C6F9FBA}"/>
              </a:ext>
            </a:extLst>
          </p:cNvPr>
          <p:cNvSpPr>
            <a:spLocks noGrp="1"/>
          </p:cNvSpPr>
          <p:nvPr>
            <p:ph type="ftr" sz="quarter" idx="11"/>
          </p:nvPr>
        </p:nvSpPr>
        <p:spPr/>
        <p:txBody>
          <a:bodyPr/>
          <a:lstStyle/>
          <a:p>
            <a:endParaRPr lang="en-GB"/>
          </a:p>
        </p:txBody>
      </p:sp>
      <p:sp>
        <p:nvSpPr>
          <p:cNvPr id="8" name="Slide Number Placeholder 3">
            <a:extLst>
              <a:ext uri="{FF2B5EF4-FFF2-40B4-BE49-F238E27FC236}">
                <a16:creationId xmlns:a16="http://schemas.microsoft.com/office/drawing/2014/main" id="{C4B6AE1E-0288-4B04-A5B6-6758AA9066B1}"/>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1438566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545B-E5AF-4AA8-993C-DDFCDB514A9E}"/>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36D2F39-1C1D-4810-9857-3300426E0A76}"/>
              </a:ext>
            </a:extLst>
          </p:cNvPr>
          <p:cNvSpPr>
            <a:spLocks noGrp="1"/>
          </p:cNvSpPr>
          <p:nvPr>
            <p:ph type="ftr" sz="quarter" idx="11"/>
          </p:nvPr>
        </p:nvSpPr>
        <p:spPr/>
        <p:txBody>
          <a:bodyPr/>
          <a:lstStyle/>
          <a:p>
            <a:endParaRPr lang="en-GB"/>
          </a:p>
        </p:txBody>
      </p:sp>
      <p:sp>
        <p:nvSpPr>
          <p:cNvPr id="6" name="Slide Number Placeholder 3">
            <a:extLst>
              <a:ext uri="{FF2B5EF4-FFF2-40B4-BE49-F238E27FC236}">
                <a16:creationId xmlns:a16="http://schemas.microsoft.com/office/drawing/2014/main" id="{90EA8244-57F9-4FC1-8C69-CD58C90369CC}"/>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225635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with heading ru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D7B345-2F76-4534-A992-2F082C3A3FA4}"/>
              </a:ext>
            </a:extLst>
          </p:cNvPr>
          <p:cNvSpPr>
            <a:spLocks noGrp="1"/>
          </p:cNvSpPr>
          <p:nvPr>
            <p:ph type="ftr" sz="quarter" idx="11"/>
          </p:nvPr>
        </p:nvSpPr>
        <p:spPr/>
        <p:txBody>
          <a:bodyPr/>
          <a:lstStyle/>
          <a:p>
            <a:endParaRPr lang="en-GB"/>
          </a:p>
        </p:txBody>
      </p:sp>
      <p:sp>
        <p:nvSpPr>
          <p:cNvPr id="5" name="Slide Number Placeholder 3">
            <a:extLst>
              <a:ext uri="{FF2B5EF4-FFF2-40B4-BE49-F238E27FC236}">
                <a16:creationId xmlns:a16="http://schemas.microsoft.com/office/drawing/2014/main" id="{01167CA7-220C-4910-ABAF-2B1559A5498F}"/>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463129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without heading ru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D7B345-2F76-4534-A992-2F082C3A3F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F9AA12-58EE-42C8-A01C-871D4E0BC59A}"/>
              </a:ext>
            </a:extLst>
          </p:cNvPr>
          <p:cNvSpPr>
            <a:spLocks noGrp="1"/>
          </p:cNvSpPr>
          <p:nvPr>
            <p:ph type="sldNum" sz="quarter" idx="12"/>
          </p:nvPr>
        </p:nvSpPr>
        <p:spPr/>
        <p:txBody>
          <a:bodyPr/>
          <a:lstStyle>
            <a:lvl1pPr>
              <a:defRPr sz="900">
                <a:latin typeface="+mj-lt"/>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326028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_longtitle_no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34566-CC4A-9149-9699-2559B68C4A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8465820"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dirty="0"/>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8465820"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dirty="0"/>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dirty="0"/>
              <a:t>MONTH YEAR  GOES HERE</a:t>
            </a:r>
          </a:p>
        </p:txBody>
      </p:sp>
    </p:spTree>
    <p:extLst>
      <p:ext uri="{BB962C8B-B14F-4D97-AF65-F5344CB8AC3E}">
        <p14:creationId xmlns:p14="http://schemas.microsoft.com/office/powerpoint/2010/main" val="64205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1">
    <p:bg>
      <p:bgPr>
        <a:solidFill>
          <a:schemeClr val="accent4"/>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18" y="0"/>
            <a:ext cx="12178564" cy="6858000"/>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6739200" cy="2491200"/>
          </a:xfrm>
        </p:spPr>
        <p:txBody>
          <a:bodyPr tIns="216000" anchor="t" anchorCtr="0"/>
          <a:lstStyle>
            <a:lvl1pPr>
              <a:lnSpc>
                <a:spcPct val="85000"/>
              </a:lnSpc>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2004"/>
            <a:ext cx="4114800" cy="237600"/>
          </a:xfrm>
        </p:spPr>
        <p:txBody>
          <a:bodyPr tIns="36000"/>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2004"/>
            <a:ext cx="2743200" cy="237600"/>
          </a:xfrm>
        </p:spPr>
        <p:txBody>
          <a:bodyPr tIns="36000"/>
          <a:lstStyle>
            <a:lvl1pPr>
              <a:defRPr>
                <a:solidFill>
                  <a:schemeClr val="bg1"/>
                </a:solidFill>
              </a:defRPr>
            </a:lvl1pPr>
          </a:lstStyle>
          <a:p>
            <a:fld id="{6DF1F962-6FCF-4ED9-AB1A-FC8E17859AF0}" type="slidenum">
              <a:rPr lang="en-GB" smtClean="0"/>
              <a:pPr/>
              <a:t>‹N°›</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
        <p:nvSpPr>
          <p:cNvPr id="16" name="Picture Placeholder 15">
            <a:extLst>
              <a:ext uri="{FF2B5EF4-FFF2-40B4-BE49-F238E27FC236}">
                <a16:creationId xmlns:a16="http://schemas.microsoft.com/office/drawing/2014/main" id="{B5375C38-AFE6-430B-8BA4-834676E84BAE}"/>
              </a:ext>
            </a:extLst>
          </p:cNvPr>
          <p:cNvSpPr>
            <a:spLocks noGrp="1"/>
          </p:cNvSpPr>
          <p:nvPr>
            <p:ph type="pic" sz="quarter" idx="14"/>
          </p:nvPr>
        </p:nvSpPr>
        <p:spPr>
          <a:xfrm>
            <a:off x="8055377" y="811"/>
            <a:ext cx="4136585" cy="4785134"/>
          </a:xfrm>
          <a:custGeom>
            <a:avLst/>
            <a:gdLst>
              <a:gd name="connsiteX0" fmla="*/ 1310083 w 4136585"/>
              <a:gd name="connsiteY0" fmla="*/ 0 h 4785134"/>
              <a:gd name="connsiteX1" fmla="*/ 4136585 w 4136585"/>
              <a:gd name="connsiteY1" fmla="*/ 0 h 4785134"/>
              <a:gd name="connsiteX2" fmla="*/ 4136585 w 4136585"/>
              <a:gd name="connsiteY2" fmla="*/ 3474147 h 4785134"/>
              <a:gd name="connsiteX3" fmla="*/ 2826502 w 4136585"/>
              <a:gd name="connsiteY3" fmla="*/ 4785134 h 4785134"/>
              <a:gd name="connsiteX4" fmla="*/ 0 w 4136585"/>
              <a:gd name="connsiteY4" fmla="*/ 4785134 h 4785134"/>
              <a:gd name="connsiteX5" fmla="*/ 0 w 4136585"/>
              <a:gd name="connsiteY5" fmla="*/ 1310998 h 4785134"/>
              <a:gd name="connsiteX6" fmla="*/ 1310083 w 4136585"/>
              <a:gd name="connsiteY6" fmla="*/ 0 h 4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6585" h="4785134">
                <a:moveTo>
                  <a:pt x="1310083" y="0"/>
                </a:moveTo>
                <a:lnTo>
                  <a:pt x="4136585" y="0"/>
                </a:lnTo>
                <a:lnTo>
                  <a:pt x="4136585" y="3474147"/>
                </a:lnTo>
                <a:cubicBezTo>
                  <a:pt x="4136585" y="4198188"/>
                  <a:pt x="3550036" y="4785134"/>
                  <a:pt x="2826502" y="4785134"/>
                </a:cubicBezTo>
                <a:lnTo>
                  <a:pt x="0" y="4785134"/>
                </a:lnTo>
                <a:lnTo>
                  <a:pt x="0" y="1310998"/>
                </a:lnTo>
                <a:cubicBezTo>
                  <a:pt x="0" y="586957"/>
                  <a:pt x="586548" y="4"/>
                  <a:pt x="1310083"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270541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ody Slide_1 Bullet or 1 Image">
    <p:spTree>
      <p:nvGrpSpPr>
        <p:cNvPr id="1" name=""/>
        <p:cNvGrpSpPr/>
        <p:nvPr/>
      </p:nvGrpSpPr>
      <p:grpSpPr>
        <a:xfrm>
          <a:off x="0" y="0"/>
          <a:ext cx="0" cy="0"/>
          <a:chOff x="0" y="0"/>
          <a:chExt cx="0" cy="0"/>
        </a:xfrm>
      </p:grpSpPr>
      <p:pic>
        <p:nvPicPr>
          <p:cNvPr id="7" name="Picture 6" descr="A picture containing text, device, fan, projector&#10;&#10;Description automatically generated">
            <a:extLst>
              <a:ext uri="{FF2B5EF4-FFF2-40B4-BE49-F238E27FC236}">
                <a16:creationId xmlns:a16="http://schemas.microsoft.com/office/drawing/2014/main" id="{232CC8BA-A0D9-E145-A7D2-1B174DCFC35B}"/>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3" name="Text Placeholder 2">
            <a:extLst>
              <a:ext uri="{FF2B5EF4-FFF2-40B4-BE49-F238E27FC236}">
                <a16:creationId xmlns:a16="http://schemas.microsoft.com/office/drawing/2014/main" id="{AE8E7F0C-CEFB-7847-A359-79E352C3CE23}"/>
              </a:ext>
            </a:extLst>
          </p:cNvPr>
          <p:cNvSpPr>
            <a:spLocks noGrp="1"/>
          </p:cNvSpPr>
          <p:nvPr>
            <p:ph type="body" sz="quarter" idx="10" hasCustomPrompt="1"/>
          </p:nvPr>
        </p:nvSpPr>
        <p:spPr>
          <a:xfrm>
            <a:off x="457200" y="441811"/>
            <a:ext cx="10489842"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a:p>
            <a:pPr lvl="1"/>
            <a:endParaRPr lang="en-US" dirty="0"/>
          </a:p>
        </p:txBody>
      </p:sp>
      <p:sp>
        <p:nvSpPr>
          <p:cNvPr id="14" name="Content Placeholder 2">
            <a:extLst>
              <a:ext uri="{FF2B5EF4-FFF2-40B4-BE49-F238E27FC236}">
                <a16:creationId xmlns:a16="http://schemas.microsoft.com/office/drawing/2014/main" id="{02AE6D12-6085-574C-9DC0-0FFF0D27B146}"/>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dirty="0"/>
          </a:p>
          <a:p>
            <a:pPr lvl="0"/>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lvl="0"/>
            <a:endParaRPr lang="en-US" dirty="0"/>
          </a:p>
        </p:txBody>
      </p:sp>
      <p:sp>
        <p:nvSpPr>
          <p:cNvPr id="8" name="Slide Number Placeholder 3">
            <a:extLst>
              <a:ext uri="{FF2B5EF4-FFF2-40B4-BE49-F238E27FC236}">
                <a16:creationId xmlns:a16="http://schemas.microsoft.com/office/drawing/2014/main" id="{156DEF7D-BD8D-40C7-8D7A-D793A1EF04A0}"/>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870061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_shorttitle_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7ABE2-6894-0D44-AEB5-8B7355FF9D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Picture Placeholder 7">
            <a:extLst>
              <a:ext uri="{FF2B5EF4-FFF2-40B4-BE49-F238E27FC236}">
                <a16:creationId xmlns:a16="http://schemas.microsoft.com/office/drawing/2014/main" id="{441D4BAD-08CA-DC4D-813D-5A1D131A1920}"/>
              </a:ext>
            </a:extLst>
          </p:cNvPr>
          <p:cNvSpPr>
            <a:spLocks noGrp="1"/>
          </p:cNvSpPr>
          <p:nvPr>
            <p:ph type="pic" sz="quarter" idx="12"/>
          </p:nvPr>
        </p:nvSpPr>
        <p:spPr>
          <a:xfrm>
            <a:off x="6975475" y="0"/>
            <a:ext cx="5211763" cy="5121275"/>
          </a:xfrm>
          <a:prstGeom prst="rect">
            <a:avLst/>
          </a:prstGeom>
        </p:spPr>
        <p:txBody>
          <a:bodyPr/>
          <a:lstStyle/>
          <a:p>
            <a:endParaRPr lang="en-US"/>
          </a:p>
        </p:txBody>
      </p:sp>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6518635"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dirty="0"/>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6518635"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dirty="0"/>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dirty="0"/>
              <a:t>MONTH YEAR  GOES HERE</a:t>
            </a:r>
          </a:p>
        </p:txBody>
      </p:sp>
    </p:spTree>
    <p:extLst>
      <p:ext uri="{BB962C8B-B14F-4D97-AF65-F5344CB8AC3E}">
        <p14:creationId xmlns:p14="http://schemas.microsoft.com/office/powerpoint/2010/main" val="185394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longtitle_no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34566-CC4A-9149-9699-2559B68C4A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457200" y="2419780"/>
            <a:ext cx="8465820" cy="1583001"/>
          </a:xfrm>
          <a:prstGeom prst="rect">
            <a:avLst/>
          </a:prstGeom>
        </p:spPr>
        <p:txBody>
          <a:bodyPr>
            <a:normAutofit/>
          </a:bodyPr>
          <a:lstStyle>
            <a:lvl1pPr>
              <a:defRPr sz="4000" b="1" cap="all" baseline="0">
                <a:solidFill>
                  <a:schemeClr val="bg1"/>
                </a:solidFill>
                <a:latin typeface="Poppins" pitchFamily="2" charset="77"/>
                <a:cs typeface="Poppins" pitchFamily="2" charset="77"/>
              </a:defRPr>
            </a:lvl1pPr>
          </a:lstStyle>
          <a:p>
            <a:r>
              <a:rPr lang="en-US" dirty="0"/>
              <a:t>PRESENTATION TITLE 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57200" y="4374058"/>
            <a:ext cx="8465820" cy="847725"/>
          </a:xfrm>
          <a:prstGeom prst="rect">
            <a:avLst/>
          </a:prstGeom>
        </p:spPr>
        <p:txBody>
          <a:bodyPr>
            <a:normAutofit/>
          </a:bodyPr>
          <a:lstStyle>
            <a:lvl1pPr marL="0" indent="0">
              <a:buNone/>
              <a:defRPr b="1" i="0">
                <a:solidFill>
                  <a:schemeClr val="bg1"/>
                </a:solidFill>
                <a:latin typeface="Poppins SemiBold" pitchFamily="2" charset="77"/>
                <a:cs typeface="Poppins SemiBold" pitchFamily="2" charset="77"/>
              </a:defRPr>
            </a:lvl1pPr>
            <a:lvl2pPr marL="457200" indent="0">
              <a:buNone/>
              <a:defRPr/>
            </a:lvl2pPr>
          </a:lstStyle>
          <a:p>
            <a:pPr lvl="0"/>
            <a:r>
              <a:rPr lang="en-US" dirty="0"/>
              <a:t>Optional Sub Title or Image Goes Here</a:t>
            </a:r>
          </a:p>
        </p:txBody>
      </p:sp>
      <p:sp>
        <p:nvSpPr>
          <p:cNvPr id="26" name="Text Placeholder 25">
            <a:extLst>
              <a:ext uri="{FF2B5EF4-FFF2-40B4-BE49-F238E27FC236}">
                <a16:creationId xmlns:a16="http://schemas.microsoft.com/office/drawing/2014/main" id="{F0D31DF6-2E4C-1448-9AD8-85B009F07861}"/>
              </a:ext>
            </a:extLst>
          </p:cNvPr>
          <p:cNvSpPr>
            <a:spLocks noGrp="1"/>
          </p:cNvSpPr>
          <p:nvPr>
            <p:ph type="body" sz="quarter" idx="11" hasCustomPrompt="1"/>
          </p:nvPr>
        </p:nvSpPr>
        <p:spPr>
          <a:xfrm>
            <a:off x="457200" y="6093023"/>
            <a:ext cx="2121108" cy="393700"/>
          </a:xfrm>
          <a:prstGeom prst="rect">
            <a:avLst/>
          </a:prstGeom>
        </p:spPr>
        <p:txBody>
          <a:bodyPr>
            <a:normAutofit/>
          </a:bodyPr>
          <a:lstStyle>
            <a:lvl1pPr marL="0" indent="0">
              <a:buNone/>
              <a:defRPr sz="1400" b="1" i="0">
                <a:solidFill>
                  <a:schemeClr val="bg1"/>
                </a:solidFill>
                <a:latin typeface="Poppins SemiBold" pitchFamily="2" charset="77"/>
                <a:cs typeface="Poppins SemiBold" pitchFamily="2" charset="77"/>
              </a:defRPr>
            </a:lvl1pPr>
          </a:lstStyle>
          <a:p>
            <a:pPr lvl="0"/>
            <a:r>
              <a:rPr lang="en-US" dirty="0"/>
              <a:t>MONTH YEAR  GOES HERE</a:t>
            </a:r>
          </a:p>
        </p:txBody>
      </p:sp>
    </p:spTree>
    <p:extLst>
      <p:ext uri="{BB962C8B-B14F-4D97-AF65-F5344CB8AC3E}">
        <p14:creationId xmlns:p14="http://schemas.microsoft.com/office/powerpoint/2010/main" val="748287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5" name="Text Placeholder 4">
            <a:extLst>
              <a:ext uri="{FF2B5EF4-FFF2-40B4-BE49-F238E27FC236}">
                <a16:creationId xmlns:a16="http://schemas.microsoft.com/office/drawing/2014/main" id="{E56D9E3A-43C6-864D-AEA2-E993182AE3E5}"/>
              </a:ext>
            </a:extLst>
          </p:cNvPr>
          <p:cNvSpPr>
            <a:spLocks noGrp="1"/>
          </p:cNvSpPr>
          <p:nvPr>
            <p:ph type="body" sz="quarter" idx="11" hasCustomPrompt="1"/>
          </p:nvPr>
        </p:nvSpPr>
        <p:spPr>
          <a:xfrm>
            <a:off x="457200" y="2549784"/>
            <a:ext cx="5876925" cy="25963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a:t>
            </a:r>
            <a:r>
              <a:rPr lang="en-US" sz="1800" dirty="0">
                <a:latin typeface="Verdana" panose="020B0604030504040204" pitchFamily="34" charset="0"/>
                <a:ea typeface="Verdana" panose="020B0604030504040204" pitchFamily="34" charset="0"/>
                <a:cs typeface="Verdana" panose="020B0604030504040204" pitchFamily="34" charset="0"/>
              </a:rPr>
              <a:t>	01</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 </a:t>
            </a:r>
            <a:r>
              <a:rPr lang="en-US" sz="1800" dirty="0">
                <a:latin typeface="Verdana" panose="020B0604030504040204" pitchFamily="34" charset="0"/>
                <a:ea typeface="Verdana" panose="020B0604030504040204" pitchFamily="34" charset="0"/>
                <a:cs typeface="Verdana" panose="020B0604030504040204" pitchFamily="34" charset="0"/>
              </a:rPr>
              <a:t>	02</a:t>
            </a:r>
            <a:r>
              <a:rPr lang="en-US" sz="1800" dirty="0"/>
              <a:t> </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 </a:t>
            </a:r>
            <a:r>
              <a:rPr lang="en-US" sz="1800" dirty="0">
                <a:latin typeface="Verdana" panose="020B0604030504040204" pitchFamily="34" charset="0"/>
                <a:ea typeface="Verdana" panose="020B0604030504040204" pitchFamily="34" charset="0"/>
                <a:cs typeface="Verdana" panose="020B0604030504040204" pitchFamily="34" charset="0"/>
              </a:rPr>
              <a:t>	03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 </a:t>
            </a:r>
            <a:r>
              <a:rPr lang="en-US" sz="1800" dirty="0">
                <a:latin typeface="Verdana" panose="020B0604030504040204" pitchFamily="34" charset="0"/>
                <a:ea typeface="Verdana" panose="020B0604030504040204" pitchFamily="34" charset="0"/>
                <a:cs typeface="Verdana" panose="020B0604030504040204" pitchFamily="34" charset="0"/>
              </a:rPr>
              <a:t>	04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 </a:t>
            </a:r>
            <a:r>
              <a:rPr lang="en-US" sz="1800" dirty="0">
                <a:latin typeface="Verdana" panose="020B0604030504040204" pitchFamily="34" charset="0"/>
                <a:ea typeface="Verdana" panose="020B0604030504040204" pitchFamily="34" charset="0"/>
                <a:cs typeface="Verdana" panose="020B0604030504040204" pitchFamily="34" charset="0"/>
              </a:rPr>
              <a:t>	05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 </a:t>
            </a:r>
            <a:r>
              <a:rPr lang="en-US" sz="1800" dirty="0">
                <a:latin typeface="Verdana" panose="020B0604030504040204" pitchFamily="34" charset="0"/>
                <a:ea typeface="Verdana" panose="020B0604030504040204" pitchFamily="34" charset="0"/>
                <a:cs typeface="Verdana" panose="020B0604030504040204" pitchFamily="34" charset="0"/>
              </a:rPr>
              <a:t>	06</a:t>
            </a:r>
            <a:r>
              <a:rPr lang="en-US" sz="1800" dirty="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Content Title goes here </a:t>
            </a:r>
            <a:r>
              <a:rPr lang="en-US" sz="1800" dirty="0">
                <a:latin typeface="Verdana" panose="020B0604030504040204" pitchFamily="34" charset="0"/>
                <a:ea typeface="Verdana" panose="020B0604030504040204" pitchFamily="34" charset="0"/>
                <a:cs typeface="Verdana" panose="020B0604030504040204" pitchFamily="34" charset="0"/>
              </a:rPr>
              <a:t>	07</a:t>
            </a:r>
            <a:r>
              <a:rPr lang="en-US" sz="1800" dirty="0"/>
              <a:t> </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 </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 </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t> </a:t>
            </a:r>
            <a:endParaRPr lang="en-US" dirty="0"/>
          </a:p>
          <a:p>
            <a:pPr lvl="0"/>
            <a:r>
              <a:rPr lang="en-US" sz="1800" dirty="0"/>
              <a:t> </a:t>
            </a:r>
            <a:endParaRPr lang="en-US" dirty="0"/>
          </a:p>
        </p:txBody>
      </p:sp>
      <p:sp>
        <p:nvSpPr>
          <p:cNvPr id="3" name="Text Placeholder 2">
            <a:extLst>
              <a:ext uri="{FF2B5EF4-FFF2-40B4-BE49-F238E27FC236}">
                <a16:creationId xmlns:a16="http://schemas.microsoft.com/office/drawing/2014/main" id="{385AF1AD-6934-704C-B8C8-1C78FE75354C}"/>
              </a:ext>
            </a:extLst>
          </p:cNvPr>
          <p:cNvSpPr>
            <a:spLocks noGrp="1"/>
          </p:cNvSpPr>
          <p:nvPr>
            <p:ph type="body" sz="quarter" idx="10" hasCustomPrompt="1"/>
          </p:nvPr>
        </p:nvSpPr>
        <p:spPr>
          <a:xfrm>
            <a:off x="457200" y="457252"/>
            <a:ext cx="5876925" cy="1453844"/>
          </a:xfrm>
          <a:prstGeom prst="rect">
            <a:avLst/>
          </a:prstGeom>
        </p:spPr>
        <p:txBody>
          <a:bodyPr/>
          <a:lstStyle>
            <a:lvl1pPr marL="0" indent="0">
              <a:buNone/>
              <a:defRPr sz="54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Table of Contents</a:t>
            </a:r>
          </a:p>
          <a:p>
            <a:pPr lvl="1"/>
            <a:endParaRPr lang="en-US" dirty="0"/>
          </a:p>
        </p:txBody>
      </p:sp>
      <p:cxnSp>
        <p:nvCxnSpPr>
          <p:cNvPr id="6" name="Straight Connector 5">
            <a:extLst>
              <a:ext uri="{FF2B5EF4-FFF2-40B4-BE49-F238E27FC236}">
                <a16:creationId xmlns:a16="http://schemas.microsoft.com/office/drawing/2014/main" id="{73C8B77A-6CD8-B341-9BFE-7137C6AF6396}"/>
              </a:ext>
            </a:extLst>
          </p:cNvPr>
          <p:cNvCxnSpPr>
            <a:cxnSpLocks/>
          </p:cNvCxnSpPr>
          <p:nvPr userDrawn="1"/>
        </p:nvCxnSpPr>
        <p:spPr>
          <a:xfrm>
            <a:off x="572030" y="2090524"/>
            <a:ext cx="3626991"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AE0DDECA-DEA6-44BB-8362-C0137D9A9F83}"/>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2529566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_LightBackground">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9A5D8ACB-0669-914B-AD3B-61FF8074DA1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Slide Number Placeholder 3">
            <a:extLst>
              <a:ext uri="{FF2B5EF4-FFF2-40B4-BE49-F238E27FC236}">
                <a16:creationId xmlns:a16="http://schemas.microsoft.com/office/drawing/2014/main" id="{610C9D2B-6E4B-44F2-998A-8996AC88508C}"/>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924714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_GreenBackgro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F5BC-5995-CE40-8198-BC152858D1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8271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9F5BC-5995-CE40-8198-BC152858D1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63A68601-5D61-364B-8519-7EA3FAD9E0F3}"/>
              </a:ext>
            </a:extLst>
          </p:cNvPr>
          <p:cNvSpPr>
            <a:spLocks noGrp="1"/>
          </p:cNvSpPr>
          <p:nvPr>
            <p:ph type="body" sz="quarter" idx="10" hasCustomPrompt="1"/>
          </p:nvPr>
        </p:nvSpPr>
        <p:spPr>
          <a:xfrm>
            <a:off x="456783" y="1918300"/>
            <a:ext cx="11590673" cy="1226184"/>
          </a:xfrm>
          <a:prstGeom prst="rect">
            <a:avLst/>
          </a:prstGeom>
        </p:spPr>
        <p:txBody>
          <a:bodyPr wrap="square">
            <a:normAutofit/>
          </a:bodyPr>
          <a:lstStyle>
            <a:lvl1pPr marL="0" indent="0">
              <a:buNone/>
              <a:defRPr sz="9500" b="1" i="0">
                <a:solidFill>
                  <a:schemeClr val="bg1"/>
                </a:solidFill>
                <a:latin typeface="Poppins" pitchFamily="2" charset="77"/>
                <a:cs typeface="Poppins" pitchFamily="2" charset="77"/>
              </a:defRPr>
            </a:lvl1pPr>
          </a:lstStyle>
          <a:p>
            <a:pPr lvl="0"/>
            <a:r>
              <a:rPr lang="en-US" dirty="0"/>
              <a:t>Section Title Here</a:t>
            </a:r>
          </a:p>
        </p:txBody>
      </p:sp>
      <p:sp>
        <p:nvSpPr>
          <p:cNvPr id="6" name="Text Placeholder 2">
            <a:extLst>
              <a:ext uri="{FF2B5EF4-FFF2-40B4-BE49-F238E27FC236}">
                <a16:creationId xmlns:a16="http://schemas.microsoft.com/office/drawing/2014/main" id="{33B042C3-F992-5C4A-AC1F-80A2E79C53CB}"/>
              </a:ext>
            </a:extLst>
          </p:cNvPr>
          <p:cNvSpPr>
            <a:spLocks noGrp="1"/>
          </p:cNvSpPr>
          <p:nvPr>
            <p:ph type="body" sz="quarter" idx="11" hasCustomPrompt="1"/>
          </p:nvPr>
        </p:nvSpPr>
        <p:spPr>
          <a:xfrm>
            <a:off x="457881" y="3175872"/>
            <a:ext cx="10792311" cy="1226184"/>
          </a:xfrm>
          <a:prstGeom prst="rect">
            <a:avLst/>
          </a:prstGeom>
        </p:spPr>
        <p:txBody>
          <a:bodyPr/>
          <a:lstStyle>
            <a:lvl1pPr marL="0" indent="0">
              <a:buNone/>
              <a:defRPr sz="6000" b="1" i="0">
                <a:solidFill>
                  <a:schemeClr val="bg1"/>
                </a:solidFill>
                <a:latin typeface="Poppins" pitchFamily="2" charset="77"/>
                <a:cs typeface="Poppins" pitchFamily="2" charset="77"/>
              </a:defRPr>
            </a:lvl1pPr>
          </a:lstStyle>
          <a:p>
            <a:pPr lvl="0"/>
            <a:r>
              <a:rPr lang="en-US" dirty="0"/>
              <a:t>Section Subhead Here</a:t>
            </a:r>
          </a:p>
        </p:txBody>
      </p:sp>
    </p:spTree>
    <p:extLst>
      <p:ext uri="{BB962C8B-B14F-4D97-AF65-F5344CB8AC3E}">
        <p14:creationId xmlns:p14="http://schemas.microsoft.com/office/powerpoint/2010/main" val="1709906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Slide_Textonly">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9E53E834-F895-CB45-BC43-4D5BFC5E51D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12187066" cy="6858000"/>
          </a:xfrm>
          <a:prstGeom prst="rect">
            <a:avLst/>
          </a:prstGeom>
        </p:spPr>
      </p:pic>
      <p:sp>
        <p:nvSpPr>
          <p:cNvPr id="6" name="Text Placeholder 2">
            <a:extLst>
              <a:ext uri="{FF2B5EF4-FFF2-40B4-BE49-F238E27FC236}">
                <a16:creationId xmlns:a16="http://schemas.microsoft.com/office/drawing/2014/main" id="{E4DE4C73-F3D5-CF42-B1CA-623B5EF1A374}"/>
              </a:ext>
            </a:extLst>
          </p:cNvPr>
          <p:cNvSpPr>
            <a:spLocks noGrp="1"/>
          </p:cNvSpPr>
          <p:nvPr>
            <p:ph type="body" sz="quarter" idx="10" hasCustomPrompt="1"/>
          </p:nvPr>
        </p:nvSpPr>
        <p:spPr>
          <a:xfrm>
            <a:off x="457200" y="441811"/>
            <a:ext cx="10502721" cy="1027113"/>
          </a:xfrm>
          <a:prstGeom prst="rect">
            <a:avLst/>
          </a:prstGeom>
        </p:spPr>
        <p:txBody>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p:txBody>
      </p:sp>
      <p:sp>
        <p:nvSpPr>
          <p:cNvPr id="3" name="Text Placeholder 2">
            <a:extLst>
              <a:ext uri="{FF2B5EF4-FFF2-40B4-BE49-F238E27FC236}">
                <a16:creationId xmlns:a16="http://schemas.microsoft.com/office/drawing/2014/main" id="{93A07D63-0A7A-B04A-A32E-8A93E25C7683}"/>
              </a:ext>
            </a:extLst>
          </p:cNvPr>
          <p:cNvSpPr>
            <a:spLocks noGrp="1"/>
          </p:cNvSpPr>
          <p:nvPr>
            <p:ph type="body" sz="quarter" idx="11" hasCustomPrompt="1"/>
          </p:nvPr>
        </p:nvSpPr>
        <p:spPr>
          <a:xfrm>
            <a:off x="457200" y="1825624"/>
            <a:ext cx="7431741" cy="337596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mtClean="0">
                <a:solidFill>
                  <a:schemeClr val="tx1">
                    <a:lumMod val="75000"/>
                    <a:lumOff val="25000"/>
                  </a:schemeClr>
                </a:solidFill>
                <a:effect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Body copy goes here</a:t>
            </a:r>
          </a:p>
        </p:txBody>
      </p:sp>
      <p:sp>
        <p:nvSpPr>
          <p:cNvPr id="9" name="Slide Number Placeholder 3">
            <a:extLst>
              <a:ext uri="{FF2B5EF4-FFF2-40B4-BE49-F238E27FC236}">
                <a16:creationId xmlns:a16="http://schemas.microsoft.com/office/drawing/2014/main" id="{2B9C7A4F-1534-4B98-AC7B-338DACA74CE5}"/>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1879577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Slide_Bullets or Images">
    <p:spTree>
      <p:nvGrpSpPr>
        <p:cNvPr id="1" name=""/>
        <p:cNvGrpSpPr/>
        <p:nvPr/>
      </p:nvGrpSpPr>
      <p:grpSpPr>
        <a:xfrm>
          <a:off x="0" y="0"/>
          <a:ext cx="0" cy="0"/>
          <a:chOff x="0" y="0"/>
          <a:chExt cx="0" cy="0"/>
        </a:xfrm>
      </p:grpSpPr>
      <p:pic>
        <p:nvPicPr>
          <p:cNvPr id="9" name="Picture 8" descr="A picture containing text, device, fan, projector&#10;&#10;Description automatically generated">
            <a:extLst>
              <a:ext uri="{FF2B5EF4-FFF2-40B4-BE49-F238E27FC236}">
                <a16:creationId xmlns:a16="http://schemas.microsoft.com/office/drawing/2014/main" id="{45C36C0E-812E-834E-B488-27E58D5EE5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3" name="Content Placeholder 2">
            <a:extLst>
              <a:ext uri="{FF2B5EF4-FFF2-40B4-BE49-F238E27FC236}">
                <a16:creationId xmlns:a16="http://schemas.microsoft.com/office/drawing/2014/main" id="{07672652-E612-8840-9A96-E3A2F4ADF42E}"/>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dirty="0"/>
          </a:p>
          <a:p>
            <a:pPr lvl="0"/>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lvl="0"/>
            <a:endParaRPr lang="en-US" dirty="0"/>
          </a:p>
        </p:txBody>
      </p:sp>
      <p:sp>
        <p:nvSpPr>
          <p:cNvPr id="14" name="Content Placeholder 2">
            <a:extLst>
              <a:ext uri="{FF2B5EF4-FFF2-40B4-BE49-F238E27FC236}">
                <a16:creationId xmlns:a16="http://schemas.microsoft.com/office/drawing/2014/main" id="{881FA81B-D4E6-0741-8024-8C89E0788299}"/>
              </a:ext>
            </a:extLst>
          </p:cNvPr>
          <p:cNvSpPr>
            <a:spLocks noGrp="1"/>
          </p:cNvSpPr>
          <p:nvPr>
            <p:ph sz="quarter" idx="12" hasCustomPrompt="1"/>
          </p:nvPr>
        </p:nvSpPr>
        <p:spPr>
          <a:xfrm>
            <a:off x="6033541"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dirty="0"/>
          </a:p>
          <a:p>
            <a:pPr lvl="0"/>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lvl="0"/>
            <a:endParaRPr lang="en-US" dirty="0"/>
          </a:p>
        </p:txBody>
      </p:sp>
      <p:sp>
        <p:nvSpPr>
          <p:cNvPr id="13" name="Text Placeholder 2">
            <a:extLst>
              <a:ext uri="{FF2B5EF4-FFF2-40B4-BE49-F238E27FC236}">
                <a16:creationId xmlns:a16="http://schemas.microsoft.com/office/drawing/2014/main" id="{3E2F2908-0DF4-AD40-BD32-4879389EE102}"/>
              </a:ext>
            </a:extLst>
          </p:cNvPr>
          <p:cNvSpPr>
            <a:spLocks noGrp="1"/>
          </p:cNvSpPr>
          <p:nvPr>
            <p:ph type="body" sz="quarter" idx="10" hasCustomPrompt="1"/>
          </p:nvPr>
        </p:nvSpPr>
        <p:spPr>
          <a:xfrm>
            <a:off x="457200" y="441811"/>
            <a:ext cx="10495879"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a:p>
            <a:pPr lvl="1"/>
            <a:endParaRPr lang="en-US" dirty="0"/>
          </a:p>
        </p:txBody>
      </p:sp>
      <p:sp>
        <p:nvSpPr>
          <p:cNvPr id="8" name="Slide Number Placeholder 3">
            <a:extLst>
              <a:ext uri="{FF2B5EF4-FFF2-40B4-BE49-F238E27FC236}">
                <a16:creationId xmlns:a16="http://schemas.microsoft.com/office/drawing/2014/main" id="{1B270B48-0EA1-437C-9C5E-57D5ADFDCE02}"/>
              </a:ext>
            </a:extLst>
          </p:cNvPr>
          <p:cNvSpPr>
            <a:spLocks noGrp="1"/>
          </p:cNvSpPr>
          <p:nvPr>
            <p:ph type="sldNum" sz="quarter" idx="13"/>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3219353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Slide_1 Bullet or 1 Image">
    <p:spTree>
      <p:nvGrpSpPr>
        <p:cNvPr id="1" name=""/>
        <p:cNvGrpSpPr/>
        <p:nvPr/>
      </p:nvGrpSpPr>
      <p:grpSpPr>
        <a:xfrm>
          <a:off x="0" y="0"/>
          <a:ext cx="0" cy="0"/>
          <a:chOff x="0" y="0"/>
          <a:chExt cx="0" cy="0"/>
        </a:xfrm>
      </p:grpSpPr>
      <p:pic>
        <p:nvPicPr>
          <p:cNvPr id="7" name="Picture 6" descr="A picture containing text, device, fan, projector&#10;&#10;Description automatically generated">
            <a:extLst>
              <a:ext uri="{FF2B5EF4-FFF2-40B4-BE49-F238E27FC236}">
                <a16:creationId xmlns:a16="http://schemas.microsoft.com/office/drawing/2014/main" id="{232CC8BA-A0D9-E145-A7D2-1B174DCFC35B}"/>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3" name="Text Placeholder 2">
            <a:extLst>
              <a:ext uri="{FF2B5EF4-FFF2-40B4-BE49-F238E27FC236}">
                <a16:creationId xmlns:a16="http://schemas.microsoft.com/office/drawing/2014/main" id="{AE8E7F0C-CEFB-7847-A359-79E352C3CE23}"/>
              </a:ext>
            </a:extLst>
          </p:cNvPr>
          <p:cNvSpPr>
            <a:spLocks noGrp="1"/>
          </p:cNvSpPr>
          <p:nvPr>
            <p:ph type="body" sz="quarter" idx="10" hasCustomPrompt="1"/>
          </p:nvPr>
        </p:nvSpPr>
        <p:spPr>
          <a:xfrm>
            <a:off x="457200" y="441811"/>
            <a:ext cx="10489842"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a:p>
            <a:pPr lvl="1"/>
            <a:endParaRPr lang="en-US" dirty="0"/>
          </a:p>
        </p:txBody>
      </p:sp>
      <p:sp>
        <p:nvSpPr>
          <p:cNvPr id="14" name="Content Placeholder 2">
            <a:extLst>
              <a:ext uri="{FF2B5EF4-FFF2-40B4-BE49-F238E27FC236}">
                <a16:creationId xmlns:a16="http://schemas.microsoft.com/office/drawing/2014/main" id="{02AE6D12-6085-574C-9DC0-0FFF0D27B146}"/>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dirty="0"/>
          </a:p>
          <a:p>
            <a:pPr lvl="0"/>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lvl="0"/>
            <a:endParaRPr lang="en-US" dirty="0"/>
          </a:p>
        </p:txBody>
      </p:sp>
      <p:sp>
        <p:nvSpPr>
          <p:cNvPr id="8" name="Slide Number Placeholder 3">
            <a:extLst>
              <a:ext uri="{FF2B5EF4-FFF2-40B4-BE49-F238E27FC236}">
                <a16:creationId xmlns:a16="http://schemas.microsoft.com/office/drawing/2014/main" id="{156DEF7D-BD8D-40C7-8D7A-D793A1EF04A0}"/>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287510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8" y="0"/>
            <a:ext cx="12178564"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6739200" cy="2491200"/>
          </a:xfrm>
        </p:spPr>
        <p:txBody>
          <a:bodyPr tIns="216000" anchor="t" anchorCtr="0"/>
          <a:lstStyle>
            <a:lvl1pPr>
              <a:lnSpc>
                <a:spcPct val="85000"/>
              </a:lnSpc>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850">
                <a:solidFill>
                  <a:schemeClr val="bg1"/>
                </a:solidFill>
              </a:defRPr>
            </a:lvl1pPr>
          </a:lstStyle>
          <a:p>
            <a:fld id="{6DF1F962-6FCF-4ED9-AB1A-FC8E17859AF0}" type="slidenum">
              <a:rPr lang="en-GB" smtClean="0"/>
              <a:pPr/>
              <a:t>‹N°›</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
        <p:nvSpPr>
          <p:cNvPr id="13" name="Picture Placeholder 12">
            <a:extLst>
              <a:ext uri="{FF2B5EF4-FFF2-40B4-BE49-F238E27FC236}">
                <a16:creationId xmlns:a16="http://schemas.microsoft.com/office/drawing/2014/main" id="{A133EFA7-B7B6-4A5D-986E-E5B1ADA48CA3}"/>
              </a:ext>
            </a:extLst>
          </p:cNvPr>
          <p:cNvSpPr>
            <a:spLocks noGrp="1"/>
          </p:cNvSpPr>
          <p:nvPr>
            <p:ph type="pic" sz="quarter" idx="14"/>
          </p:nvPr>
        </p:nvSpPr>
        <p:spPr>
          <a:xfrm>
            <a:off x="8055377" y="-38517"/>
            <a:ext cx="4136585" cy="4785134"/>
          </a:xfrm>
          <a:custGeom>
            <a:avLst/>
            <a:gdLst>
              <a:gd name="connsiteX0" fmla="*/ 1310083 w 4136585"/>
              <a:gd name="connsiteY0" fmla="*/ 0 h 4785134"/>
              <a:gd name="connsiteX1" fmla="*/ 4136585 w 4136585"/>
              <a:gd name="connsiteY1" fmla="*/ 0 h 4785134"/>
              <a:gd name="connsiteX2" fmla="*/ 4136585 w 4136585"/>
              <a:gd name="connsiteY2" fmla="*/ 3474147 h 4785134"/>
              <a:gd name="connsiteX3" fmla="*/ 2826502 w 4136585"/>
              <a:gd name="connsiteY3" fmla="*/ 4785134 h 4785134"/>
              <a:gd name="connsiteX4" fmla="*/ 0 w 4136585"/>
              <a:gd name="connsiteY4" fmla="*/ 4785134 h 4785134"/>
              <a:gd name="connsiteX5" fmla="*/ 0 w 4136585"/>
              <a:gd name="connsiteY5" fmla="*/ 1310998 h 4785134"/>
              <a:gd name="connsiteX6" fmla="*/ 1310083 w 4136585"/>
              <a:gd name="connsiteY6" fmla="*/ 0 h 4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6585" h="4785134">
                <a:moveTo>
                  <a:pt x="1310083" y="0"/>
                </a:moveTo>
                <a:lnTo>
                  <a:pt x="4136585" y="0"/>
                </a:lnTo>
                <a:lnTo>
                  <a:pt x="4136585" y="3474147"/>
                </a:lnTo>
                <a:cubicBezTo>
                  <a:pt x="4136585" y="4198188"/>
                  <a:pt x="3550036" y="4785134"/>
                  <a:pt x="2826502" y="4785134"/>
                </a:cubicBezTo>
                <a:lnTo>
                  <a:pt x="0" y="4785134"/>
                </a:lnTo>
                <a:lnTo>
                  <a:pt x="0" y="1310998"/>
                </a:lnTo>
                <a:cubicBezTo>
                  <a:pt x="0" y="586957"/>
                  <a:pt x="586548" y="4"/>
                  <a:pt x="1310083"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8055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dy Slide_Bullet &amp; Graph">
    <p:spTree>
      <p:nvGrpSpPr>
        <p:cNvPr id="1" name=""/>
        <p:cNvGrpSpPr/>
        <p:nvPr/>
      </p:nvGrpSpPr>
      <p:grpSpPr>
        <a:xfrm>
          <a:off x="0" y="0"/>
          <a:ext cx="0" cy="0"/>
          <a:chOff x="0" y="0"/>
          <a:chExt cx="0" cy="0"/>
        </a:xfrm>
      </p:grpSpPr>
      <p:pic>
        <p:nvPicPr>
          <p:cNvPr id="12" name="Picture 11" descr="A picture containing text, device, fan, projector&#10;&#10;Description automatically generated">
            <a:extLst>
              <a:ext uri="{FF2B5EF4-FFF2-40B4-BE49-F238E27FC236}">
                <a16:creationId xmlns:a16="http://schemas.microsoft.com/office/drawing/2014/main" id="{18E6A17D-94DB-D44F-BA25-B5EBEA45C046}"/>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76963"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p:txBody>
      </p:sp>
      <p:sp>
        <p:nvSpPr>
          <p:cNvPr id="10" name="Content Placeholder 2">
            <a:extLst>
              <a:ext uri="{FF2B5EF4-FFF2-40B4-BE49-F238E27FC236}">
                <a16:creationId xmlns:a16="http://schemas.microsoft.com/office/drawing/2014/main" id="{A53898A7-77DF-2A44-A1C6-C59C37166D49}"/>
              </a:ext>
            </a:extLst>
          </p:cNvPr>
          <p:cNvSpPr>
            <a:spLocks noGrp="1"/>
          </p:cNvSpPr>
          <p:nvPr>
            <p:ph sz="quarter" idx="11" hasCustomPrompt="1"/>
          </p:nvPr>
        </p:nvSpPr>
        <p:spPr>
          <a:xfrm>
            <a:off x="457200" y="1910735"/>
            <a:ext cx="4919538" cy="3859828"/>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Body copy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//OR THIS AREA CAN BE AN IMAGE//</a:t>
            </a:r>
          </a:p>
          <a:p>
            <a:pPr lvl="0"/>
            <a:endParaRPr lang="en-US" dirty="0"/>
          </a:p>
          <a:p>
            <a:pPr lvl="0"/>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Bulleted item appears here</a:t>
            </a:r>
          </a:p>
          <a:p>
            <a:pPr lvl="0"/>
            <a:endParaRPr lang="en-US" dirty="0"/>
          </a:p>
        </p:txBody>
      </p:sp>
      <p:sp>
        <p:nvSpPr>
          <p:cNvPr id="11" name="Content Placeholder 2">
            <a:extLst>
              <a:ext uri="{FF2B5EF4-FFF2-40B4-BE49-F238E27FC236}">
                <a16:creationId xmlns:a16="http://schemas.microsoft.com/office/drawing/2014/main" id="{F7C2144B-AF45-4A4C-8945-7177B2134605}"/>
              </a:ext>
            </a:extLst>
          </p:cNvPr>
          <p:cNvSpPr>
            <a:spLocks noGrp="1"/>
          </p:cNvSpPr>
          <p:nvPr>
            <p:ph sz="quarter" idx="13" hasCustomPrompt="1"/>
          </p:nvPr>
        </p:nvSpPr>
        <p:spPr>
          <a:xfrm>
            <a:off x="5831471"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THIS AREA CAN BE A GRAPH OR AN IMAGE</a:t>
            </a:r>
            <a:endParaRPr lang="en-US" sz="1400" dirty="0"/>
          </a:p>
          <a:p>
            <a:pPr lvl="0"/>
            <a:endParaRPr lang="en-US" dirty="0"/>
          </a:p>
        </p:txBody>
      </p:sp>
      <p:sp>
        <p:nvSpPr>
          <p:cNvPr id="8" name="Slide Number Placeholder 3">
            <a:extLst>
              <a:ext uri="{FF2B5EF4-FFF2-40B4-BE49-F238E27FC236}">
                <a16:creationId xmlns:a16="http://schemas.microsoft.com/office/drawing/2014/main" id="{DA5C7A77-84EA-4B40-BB00-AA5164D26988}"/>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3909655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dy Slide_Insert Graphs">
    <p:spTree>
      <p:nvGrpSpPr>
        <p:cNvPr id="1" name=""/>
        <p:cNvGrpSpPr/>
        <p:nvPr/>
      </p:nvGrpSpPr>
      <p:grpSpPr>
        <a:xfrm>
          <a:off x="0" y="0"/>
          <a:ext cx="0" cy="0"/>
          <a:chOff x="0" y="0"/>
          <a:chExt cx="0" cy="0"/>
        </a:xfrm>
      </p:grpSpPr>
      <p:pic>
        <p:nvPicPr>
          <p:cNvPr id="12" name="Picture 11" descr="A picture containing text, device, fan, projector&#10;&#10;Description automatically generated">
            <a:extLst>
              <a:ext uri="{FF2B5EF4-FFF2-40B4-BE49-F238E27FC236}">
                <a16:creationId xmlns:a16="http://schemas.microsoft.com/office/drawing/2014/main" id="{CD6E6B0C-53A9-C949-8E1E-B1FD62B5DA2C}"/>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76963"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a:p>
            <a:pPr lvl="1"/>
            <a:endParaRPr lang="en-US" dirty="0"/>
          </a:p>
        </p:txBody>
      </p:sp>
      <p:sp>
        <p:nvSpPr>
          <p:cNvPr id="10" name="Content Placeholder 2">
            <a:extLst>
              <a:ext uri="{FF2B5EF4-FFF2-40B4-BE49-F238E27FC236}">
                <a16:creationId xmlns:a16="http://schemas.microsoft.com/office/drawing/2014/main" id="{A53898A7-77DF-2A44-A1C6-C59C37166D49}"/>
              </a:ext>
            </a:extLst>
          </p:cNvPr>
          <p:cNvSpPr>
            <a:spLocks noGrp="1"/>
          </p:cNvSpPr>
          <p:nvPr>
            <p:ph sz="quarter" idx="11" hasCustomPrompt="1"/>
          </p:nvPr>
        </p:nvSpPr>
        <p:spPr>
          <a:xfrm>
            <a:off x="457200"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THIS AREA CAN BE A GRAPH CLICK ON THE ICON BELOW</a:t>
            </a:r>
            <a:endParaRPr lang="en-US" sz="1400" dirty="0"/>
          </a:p>
        </p:txBody>
      </p:sp>
      <p:sp>
        <p:nvSpPr>
          <p:cNvPr id="7" name="Content Placeholder 2">
            <a:extLst>
              <a:ext uri="{FF2B5EF4-FFF2-40B4-BE49-F238E27FC236}">
                <a16:creationId xmlns:a16="http://schemas.microsoft.com/office/drawing/2014/main" id="{7435F97D-0EBE-554A-912F-343E6855D90D}"/>
              </a:ext>
            </a:extLst>
          </p:cNvPr>
          <p:cNvSpPr>
            <a:spLocks noGrp="1"/>
          </p:cNvSpPr>
          <p:nvPr>
            <p:ph sz="quarter" idx="13" hasCustomPrompt="1"/>
          </p:nvPr>
        </p:nvSpPr>
        <p:spPr>
          <a:xfrm>
            <a:off x="5831471" y="1910735"/>
            <a:ext cx="4919538" cy="385982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latin typeface="Verdana" panose="020B0604030504040204" pitchFamily="34" charset="0"/>
                <a:ea typeface="Verdana" panose="020B0604030504040204" pitchFamily="34" charset="0"/>
                <a:cs typeface="Verdana" panose="020B0604030504040204" pitchFamily="34" charset="0"/>
              </a:rPr>
              <a:t>THIS AREA CAN BE A GRAPH CLICK ON THE ICON BELOW</a:t>
            </a:r>
            <a:endParaRPr lang="en-US" sz="1400" dirty="0"/>
          </a:p>
          <a:p>
            <a:pPr lvl="0"/>
            <a:endParaRPr lang="en-US" dirty="0"/>
          </a:p>
        </p:txBody>
      </p:sp>
      <p:sp>
        <p:nvSpPr>
          <p:cNvPr id="8" name="Slide Number Placeholder 3">
            <a:extLst>
              <a:ext uri="{FF2B5EF4-FFF2-40B4-BE49-F238E27FC236}">
                <a16:creationId xmlns:a16="http://schemas.microsoft.com/office/drawing/2014/main" id="{22A9AA49-CA86-4BF4-8B00-A1EA1071178F}"/>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79686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dy Slide_Table">
    <p:spTree>
      <p:nvGrpSpPr>
        <p:cNvPr id="1" name=""/>
        <p:cNvGrpSpPr/>
        <p:nvPr/>
      </p:nvGrpSpPr>
      <p:grpSpPr>
        <a:xfrm>
          <a:off x="0" y="0"/>
          <a:ext cx="0" cy="0"/>
          <a:chOff x="0" y="0"/>
          <a:chExt cx="0" cy="0"/>
        </a:xfrm>
      </p:grpSpPr>
      <p:pic>
        <p:nvPicPr>
          <p:cNvPr id="7" name="Picture 6" descr="A picture containing text, device, fan, projector&#10;&#10;Description automatically generated">
            <a:extLst>
              <a:ext uri="{FF2B5EF4-FFF2-40B4-BE49-F238E27FC236}">
                <a16:creationId xmlns:a16="http://schemas.microsoft.com/office/drawing/2014/main" id="{2DB727E8-991E-4849-A0C5-6CFBB4B48D55}"/>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0" name="Table Placeholder 5">
            <a:extLst>
              <a:ext uri="{FF2B5EF4-FFF2-40B4-BE49-F238E27FC236}">
                <a16:creationId xmlns:a16="http://schemas.microsoft.com/office/drawing/2014/main" id="{A62F4CB6-A059-0844-A05B-44EB1AAE2E51}"/>
              </a:ext>
            </a:extLst>
          </p:cNvPr>
          <p:cNvSpPr>
            <a:spLocks noGrp="1"/>
          </p:cNvSpPr>
          <p:nvPr>
            <p:ph type="tbl" sz="quarter" idx="13" hasCustomPrompt="1"/>
          </p:nvPr>
        </p:nvSpPr>
        <p:spPr>
          <a:xfrm>
            <a:off x="457200" y="1877748"/>
            <a:ext cx="10451206" cy="4421727"/>
          </a:xfrm>
          <a:prstGeom prst="rect">
            <a:avLst/>
          </a:prstGeom>
        </p:spPr>
        <p:txBody>
          <a:bodyPr>
            <a:normAutofit/>
          </a:bodyPr>
          <a:lstStyle>
            <a:lvl1pPr marL="0" indent="0">
              <a:lnSpc>
                <a:spcPct val="100000"/>
              </a:lnSpc>
              <a:spcBef>
                <a:spcPts val="0"/>
              </a:spcBef>
              <a:buNone/>
              <a:defRPr sz="1200">
                <a:latin typeface="Poppins" pitchFamily="2" charset="77"/>
                <a:cs typeface="Poppins" pitchFamily="2" charset="77"/>
              </a:defRPr>
            </a:lvl1pPr>
          </a:lstStyle>
          <a:p>
            <a:pPr lvl="0"/>
            <a:r>
              <a:rPr lang="en-US" noProof="0"/>
              <a:t>TABLE GOES HERE</a:t>
            </a:r>
          </a:p>
        </p:txBody>
      </p:sp>
      <p:sp>
        <p:nvSpPr>
          <p:cNvPr id="9" name="Text Placeholder 2">
            <a:extLst>
              <a:ext uri="{FF2B5EF4-FFF2-40B4-BE49-F238E27FC236}">
                <a16:creationId xmlns:a16="http://schemas.microsoft.com/office/drawing/2014/main" id="{A6124AD8-CC93-8C47-8918-ECD50AC25967}"/>
              </a:ext>
            </a:extLst>
          </p:cNvPr>
          <p:cNvSpPr>
            <a:spLocks noGrp="1"/>
          </p:cNvSpPr>
          <p:nvPr>
            <p:ph type="body" sz="quarter" idx="10" hasCustomPrompt="1"/>
          </p:nvPr>
        </p:nvSpPr>
        <p:spPr>
          <a:xfrm>
            <a:off x="457200" y="441811"/>
            <a:ext cx="10451206"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a:p>
            <a:pPr lvl="1"/>
            <a:endParaRPr lang="en-US" dirty="0"/>
          </a:p>
        </p:txBody>
      </p:sp>
      <p:sp>
        <p:nvSpPr>
          <p:cNvPr id="8" name="Slide Number Placeholder 3">
            <a:extLst>
              <a:ext uri="{FF2B5EF4-FFF2-40B4-BE49-F238E27FC236}">
                <a16:creationId xmlns:a16="http://schemas.microsoft.com/office/drawing/2014/main" id="{56972176-B6F1-4791-A4CB-F38A49E7564F}"/>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639697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Slide_Large Copy or Image">
    <p:spTree>
      <p:nvGrpSpPr>
        <p:cNvPr id="1" name=""/>
        <p:cNvGrpSpPr/>
        <p:nvPr/>
      </p:nvGrpSpPr>
      <p:grpSpPr>
        <a:xfrm>
          <a:off x="0" y="0"/>
          <a:ext cx="0" cy="0"/>
          <a:chOff x="0" y="0"/>
          <a:chExt cx="0" cy="0"/>
        </a:xfrm>
      </p:grpSpPr>
      <p:pic>
        <p:nvPicPr>
          <p:cNvPr id="9" name="Picture 8" descr="A picture containing text, device, fan, projector&#10;&#10;Description automatically generated">
            <a:extLst>
              <a:ext uri="{FF2B5EF4-FFF2-40B4-BE49-F238E27FC236}">
                <a16:creationId xmlns:a16="http://schemas.microsoft.com/office/drawing/2014/main" id="{35081469-885C-4543-82EB-4997D9697CA4}"/>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8" name="Text Placeholder 2">
            <a:extLst>
              <a:ext uri="{FF2B5EF4-FFF2-40B4-BE49-F238E27FC236}">
                <a16:creationId xmlns:a16="http://schemas.microsoft.com/office/drawing/2014/main" id="{16523E79-616C-CB45-A740-5B198B5B90C7}"/>
              </a:ext>
            </a:extLst>
          </p:cNvPr>
          <p:cNvSpPr>
            <a:spLocks noGrp="1"/>
          </p:cNvSpPr>
          <p:nvPr>
            <p:ph type="body" sz="quarter" idx="10" hasCustomPrompt="1"/>
          </p:nvPr>
        </p:nvSpPr>
        <p:spPr>
          <a:xfrm>
            <a:off x="457200" y="441811"/>
            <a:ext cx="10489842" cy="1027113"/>
          </a:xfrm>
          <a:prstGeom prst="rect">
            <a:avLst/>
          </a:prstGeom>
        </p:spPr>
        <p:txBody>
          <a:bodyPr>
            <a:normAutofit/>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dirty="0"/>
              <a:t>H1 Header Text Goes Here</a:t>
            </a:r>
          </a:p>
          <a:p>
            <a:pPr lvl="1"/>
            <a:endParaRPr lang="en-US" dirty="0"/>
          </a:p>
        </p:txBody>
      </p:sp>
      <p:sp>
        <p:nvSpPr>
          <p:cNvPr id="5" name="Content Placeholder 4">
            <a:extLst>
              <a:ext uri="{FF2B5EF4-FFF2-40B4-BE49-F238E27FC236}">
                <a16:creationId xmlns:a16="http://schemas.microsoft.com/office/drawing/2014/main" id="{7B851291-63AB-1A40-B2ED-44C63E639A6E}"/>
              </a:ext>
            </a:extLst>
          </p:cNvPr>
          <p:cNvSpPr>
            <a:spLocks noGrp="1"/>
          </p:cNvSpPr>
          <p:nvPr>
            <p:ph sz="quarter" idx="11" hasCustomPrompt="1"/>
          </p:nvPr>
        </p:nvSpPr>
        <p:spPr>
          <a:xfrm>
            <a:off x="457200" y="1828801"/>
            <a:ext cx="10489842" cy="44706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latin typeface="Verdana" panose="020B0604030504040204" pitchFamily="34" charset="0"/>
                <a:ea typeface="Verdana" panose="020B0604030504040204" pitchFamily="34" charset="0"/>
                <a:cs typeface="Verdana" panose="020B0604030504040204" pitchFamily="34" charset="0"/>
              </a:rPr>
              <a:t>BODY COPY OR IMAGE GOES HERE</a:t>
            </a:r>
            <a:endParaRPr lang="en-US" sz="2800" dirty="0"/>
          </a:p>
        </p:txBody>
      </p:sp>
      <p:sp>
        <p:nvSpPr>
          <p:cNvPr id="6" name="Slide Number Placeholder 3">
            <a:extLst>
              <a:ext uri="{FF2B5EF4-FFF2-40B4-BE49-F238E27FC236}">
                <a16:creationId xmlns:a16="http://schemas.microsoft.com/office/drawing/2014/main" id="{A22CEDAD-7763-46F9-8DD4-FEA013E578FC}"/>
              </a:ext>
            </a:extLst>
          </p:cNvPr>
          <p:cNvSpPr>
            <a:spLocks noGrp="1"/>
          </p:cNvSpPr>
          <p:nvPr>
            <p:ph type="sldNum" sz="quarter" idx="12"/>
          </p:nvPr>
        </p:nvSpPr>
        <p:spPr>
          <a:xfrm>
            <a:off x="9057640" y="6452004"/>
            <a:ext cx="2743200" cy="237600"/>
          </a:xfrm>
          <a:prstGeom prst="rect">
            <a:avLst/>
          </a:prstGeom>
        </p:spPr>
        <p:txBody>
          <a:bodyPr/>
          <a:lstStyle>
            <a:lvl1pPr algn="r">
              <a:defRPr sz="900" b="0">
                <a:solidFill>
                  <a:schemeClr val="bg2">
                    <a:lumMod val="25000"/>
                  </a:schemeClr>
                </a:solidFill>
                <a:latin typeface="Poppins" panose="00000500000000000000" pitchFamily="2" charset="0"/>
                <a:cs typeface="Poppins" panose="00000500000000000000" pitchFamily="2" charset="0"/>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2112806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C88577-7B3F-D14D-A822-1B70F70279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99984170-CF7A-F245-8B22-04AC0A2E3C55}"/>
              </a:ext>
            </a:extLst>
          </p:cNvPr>
          <p:cNvSpPr>
            <a:spLocks noGrp="1"/>
          </p:cNvSpPr>
          <p:nvPr>
            <p:ph type="body" sz="quarter" idx="10" hasCustomPrompt="1"/>
          </p:nvPr>
        </p:nvSpPr>
        <p:spPr>
          <a:xfrm>
            <a:off x="456784" y="1547812"/>
            <a:ext cx="8485188" cy="3762375"/>
          </a:xfrm>
          <a:prstGeom prst="rect">
            <a:avLst/>
          </a:prstGeom>
        </p:spPr>
        <p:txBody>
          <a:bodyPr>
            <a:normAutofit/>
          </a:bodyPr>
          <a:lstStyle>
            <a:lvl1pPr marL="0" indent="0">
              <a:buNone/>
              <a:defRPr sz="6600" b="1" i="0">
                <a:solidFill>
                  <a:schemeClr val="bg1"/>
                </a:solidFill>
                <a:latin typeface="Poppins" pitchFamily="2" charset="77"/>
                <a:cs typeface="Poppins" pitchFamily="2" charset="77"/>
              </a:defRPr>
            </a:lvl1pPr>
          </a:lstStyle>
          <a:p>
            <a:pPr lvl="0"/>
            <a:r>
              <a:rPr lang="en-US" dirty="0"/>
              <a:t>”Call out or pull quote goes here.”</a:t>
            </a:r>
          </a:p>
        </p:txBody>
      </p:sp>
    </p:spTree>
    <p:extLst>
      <p:ext uri="{BB962C8B-B14F-4D97-AF65-F5344CB8AC3E}">
        <p14:creationId xmlns:p14="http://schemas.microsoft.com/office/powerpoint/2010/main" val="1230945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GFF EN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F6E7827-CC7B-A046-8784-B0CF2963456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6621" t="31233" r="17015" b="37980"/>
          <a:stretch/>
        </p:blipFill>
        <p:spPr>
          <a:xfrm>
            <a:off x="457200" y="2755329"/>
            <a:ext cx="3628663" cy="1300800"/>
          </a:xfrm>
          <a:prstGeom prst="rect">
            <a:avLst/>
          </a:prstGeom>
        </p:spPr>
      </p:pic>
      <p:sp>
        <p:nvSpPr>
          <p:cNvPr id="12" name="TextBox 11">
            <a:extLst>
              <a:ext uri="{FF2B5EF4-FFF2-40B4-BE49-F238E27FC236}">
                <a16:creationId xmlns:a16="http://schemas.microsoft.com/office/drawing/2014/main" id="{31D2DFEF-EF92-8A47-ACA7-30D4CAFC856D}"/>
              </a:ext>
            </a:extLst>
          </p:cNvPr>
          <p:cNvSpPr txBox="1"/>
          <p:nvPr userDrawn="1"/>
        </p:nvSpPr>
        <p:spPr>
          <a:xfrm>
            <a:off x="467360" y="4136234"/>
            <a:ext cx="8119641" cy="276999"/>
          </a:xfrm>
          <a:prstGeom prst="rect">
            <a:avLst/>
          </a:prstGeom>
          <a:noFill/>
        </p:spPr>
        <p:txBody>
          <a:bodyPr wrap="square" rtlCol="0">
            <a:spAutoFit/>
          </a:bodyPr>
          <a:lstStyle/>
          <a:p>
            <a:r>
              <a:rPr lang="en-US" sz="1200" b="0" i="0">
                <a:solidFill>
                  <a:schemeClr val="bg1"/>
                </a:solidFill>
                <a:latin typeface="Poppins Light" pitchFamily="2" charset="77"/>
                <a:cs typeface="Poppins Light" pitchFamily="2" charset="77"/>
              </a:rPr>
              <a:t>www.globalfinancingfacility.org                  gffsecretariat@worldbank.org                @thegff</a:t>
            </a:r>
          </a:p>
        </p:txBody>
      </p:sp>
      <p:pic>
        <p:nvPicPr>
          <p:cNvPr id="9" name="Picture 8">
            <a:extLst>
              <a:ext uri="{FF2B5EF4-FFF2-40B4-BE49-F238E27FC236}">
                <a16:creationId xmlns:a16="http://schemas.microsoft.com/office/drawing/2014/main" id="{C8B27A74-EF36-6247-9853-39F6E39434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42754" y="4197933"/>
            <a:ext cx="200973" cy="163478"/>
          </a:xfrm>
          <a:prstGeom prst="rect">
            <a:avLst/>
          </a:prstGeom>
        </p:spPr>
      </p:pic>
      <p:cxnSp>
        <p:nvCxnSpPr>
          <p:cNvPr id="11" name="Straight Connector 10">
            <a:extLst>
              <a:ext uri="{FF2B5EF4-FFF2-40B4-BE49-F238E27FC236}">
                <a16:creationId xmlns:a16="http://schemas.microsoft.com/office/drawing/2014/main" id="{1CD96280-9DD3-2043-8A1C-07C41A5F7BF3}"/>
              </a:ext>
            </a:extLst>
          </p:cNvPr>
          <p:cNvCxnSpPr>
            <a:cxnSpLocks/>
          </p:cNvCxnSpPr>
          <p:nvPr userDrawn="1"/>
        </p:nvCxnSpPr>
        <p:spPr>
          <a:xfrm>
            <a:off x="313825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0955AE-B663-3A4E-A620-EF6A6B48D23A}"/>
              </a:ext>
            </a:extLst>
          </p:cNvPr>
          <p:cNvCxnSpPr>
            <a:cxnSpLocks/>
          </p:cNvCxnSpPr>
          <p:nvPr userDrawn="1"/>
        </p:nvCxnSpPr>
        <p:spPr>
          <a:xfrm>
            <a:off x="6104868"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18FD04B3-5FBB-D948-BE74-F2676714172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254940" y="4197933"/>
            <a:ext cx="228660" cy="160883"/>
          </a:xfrm>
          <a:prstGeom prst="rect">
            <a:avLst/>
          </a:prstGeom>
        </p:spPr>
      </p:pic>
    </p:spTree>
    <p:extLst>
      <p:ext uri="{BB962C8B-B14F-4D97-AF65-F5344CB8AC3E}">
        <p14:creationId xmlns:p14="http://schemas.microsoft.com/office/powerpoint/2010/main" val="4147855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GFF/WB EN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1D2DFEF-EF92-8A47-ACA7-30D4CAFC856D}"/>
              </a:ext>
            </a:extLst>
          </p:cNvPr>
          <p:cNvSpPr txBox="1"/>
          <p:nvPr userDrawn="1"/>
        </p:nvSpPr>
        <p:spPr>
          <a:xfrm>
            <a:off x="467360" y="4136234"/>
            <a:ext cx="8119641" cy="276999"/>
          </a:xfrm>
          <a:prstGeom prst="rect">
            <a:avLst/>
          </a:prstGeom>
          <a:noFill/>
        </p:spPr>
        <p:txBody>
          <a:bodyPr wrap="square" rtlCol="0">
            <a:spAutoFit/>
          </a:bodyPr>
          <a:lstStyle/>
          <a:p>
            <a:r>
              <a:rPr lang="en-US" sz="1200" b="0" i="0">
                <a:solidFill>
                  <a:schemeClr val="bg1"/>
                </a:solidFill>
                <a:latin typeface="Poppins Light" pitchFamily="2" charset="77"/>
                <a:cs typeface="Poppins Light" pitchFamily="2" charset="77"/>
              </a:rPr>
              <a:t>www.globalfinancingfacility.org                  gffsecretariat@worldbank.org                @thegff</a:t>
            </a:r>
          </a:p>
        </p:txBody>
      </p:sp>
      <p:pic>
        <p:nvPicPr>
          <p:cNvPr id="9" name="Picture 8">
            <a:extLst>
              <a:ext uri="{FF2B5EF4-FFF2-40B4-BE49-F238E27FC236}">
                <a16:creationId xmlns:a16="http://schemas.microsoft.com/office/drawing/2014/main" id="{C8B27A74-EF36-6247-9853-39F6E39434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42754" y="4197933"/>
            <a:ext cx="200973" cy="163478"/>
          </a:xfrm>
          <a:prstGeom prst="rect">
            <a:avLst/>
          </a:prstGeom>
        </p:spPr>
      </p:pic>
      <p:cxnSp>
        <p:nvCxnSpPr>
          <p:cNvPr id="11" name="Straight Connector 10">
            <a:extLst>
              <a:ext uri="{FF2B5EF4-FFF2-40B4-BE49-F238E27FC236}">
                <a16:creationId xmlns:a16="http://schemas.microsoft.com/office/drawing/2014/main" id="{1CD96280-9DD3-2043-8A1C-07C41A5F7BF3}"/>
              </a:ext>
            </a:extLst>
          </p:cNvPr>
          <p:cNvCxnSpPr>
            <a:cxnSpLocks/>
          </p:cNvCxnSpPr>
          <p:nvPr userDrawn="1"/>
        </p:nvCxnSpPr>
        <p:spPr>
          <a:xfrm>
            <a:off x="313825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0955AE-B663-3A4E-A620-EF6A6B48D23A}"/>
              </a:ext>
            </a:extLst>
          </p:cNvPr>
          <p:cNvCxnSpPr>
            <a:cxnSpLocks/>
          </p:cNvCxnSpPr>
          <p:nvPr userDrawn="1"/>
        </p:nvCxnSpPr>
        <p:spPr>
          <a:xfrm>
            <a:off x="6104868"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18FD04B3-5FBB-D948-BE74-F267671417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54940" y="4197933"/>
            <a:ext cx="228660" cy="160883"/>
          </a:xfrm>
          <a:prstGeom prst="rect">
            <a:avLst/>
          </a:prstGeom>
        </p:spPr>
      </p:pic>
      <p:pic>
        <p:nvPicPr>
          <p:cNvPr id="10" name="Picture 9">
            <a:extLst>
              <a:ext uri="{FF2B5EF4-FFF2-40B4-BE49-F238E27FC236}">
                <a16:creationId xmlns:a16="http://schemas.microsoft.com/office/drawing/2014/main" id="{72F4A564-434C-424F-95FC-893E551EDA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7360" y="3042044"/>
            <a:ext cx="6887811" cy="773912"/>
          </a:xfrm>
          <a:prstGeom prst="rect">
            <a:avLst/>
          </a:prstGeom>
        </p:spPr>
      </p:pic>
    </p:spTree>
    <p:extLst>
      <p:ext uri="{BB962C8B-B14F-4D97-AF65-F5344CB8AC3E}">
        <p14:creationId xmlns:p14="http://schemas.microsoft.com/office/powerpoint/2010/main" val="3417866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GFF FR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9CF59BA2-6EC7-254D-8011-7BE46B967F7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9236" y="2696431"/>
            <a:ext cx="4449017" cy="1413096"/>
          </a:xfrm>
          <a:prstGeom prst="rect">
            <a:avLst/>
          </a:prstGeom>
        </p:spPr>
      </p:pic>
      <p:sp>
        <p:nvSpPr>
          <p:cNvPr id="14" name="TextBox 13">
            <a:extLst>
              <a:ext uri="{FF2B5EF4-FFF2-40B4-BE49-F238E27FC236}">
                <a16:creationId xmlns:a16="http://schemas.microsoft.com/office/drawing/2014/main" id="{948A7604-877D-9042-9F52-E942C1F62933}"/>
              </a:ext>
            </a:extLst>
          </p:cNvPr>
          <p:cNvSpPr txBox="1"/>
          <p:nvPr userDrawn="1"/>
        </p:nvSpPr>
        <p:spPr>
          <a:xfrm>
            <a:off x="467360" y="4136234"/>
            <a:ext cx="8119641" cy="276999"/>
          </a:xfrm>
          <a:prstGeom prst="rect">
            <a:avLst/>
          </a:prstGeom>
          <a:noFill/>
        </p:spPr>
        <p:txBody>
          <a:bodyPr wrap="square" rtlCol="0">
            <a:spAutoFit/>
          </a:bodyPr>
          <a:lstStyle/>
          <a:p>
            <a:r>
              <a:rPr lang="en-US" sz="1200" b="0" i="0">
                <a:solidFill>
                  <a:schemeClr val="bg1"/>
                </a:solidFill>
                <a:latin typeface="Poppins Light" pitchFamily="2" charset="77"/>
                <a:cs typeface="Poppins Light" pitchFamily="2" charset="77"/>
              </a:rPr>
              <a:t>www.globalfinancingfacility.org/fr                  gffsecretariat@worldbank.org                @thegff</a:t>
            </a:r>
          </a:p>
        </p:txBody>
      </p:sp>
      <p:pic>
        <p:nvPicPr>
          <p:cNvPr id="15" name="Picture 14">
            <a:extLst>
              <a:ext uri="{FF2B5EF4-FFF2-40B4-BE49-F238E27FC236}">
                <a16:creationId xmlns:a16="http://schemas.microsoft.com/office/drawing/2014/main" id="{2BD5BDA9-5C03-BC43-9FCE-BA5647F968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31291" y="4197933"/>
            <a:ext cx="200973" cy="163478"/>
          </a:xfrm>
          <a:prstGeom prst="rect">
            <a:avLst/>
          </a:prstGeom>
        </p:spPr>
      </p:pic>
      <p:pic>
        <p:nvPicPr>
          <p:cNvPr id="16" name="Picture 15" descr="Icon&#10;&#10;Description automatically generated">
            <a:extLst>
              <a:ext uri="{FF2B5EF4-FFF2-40B4-BE49-F238E27FC236}">
                <a16:creationId xmlns:a16="http://schemas.microsoft.com/office/drawing/2014/main" id="{B39C7A4A-77C3-A744-90B7-E2D961E6B72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405769" y="4197933"/>
            <a:ext cx="228660" cy="160883"/>
          </a:xfrm>
          <a:prstGeom prst="rect">
            <a:avLst/>
          </a:prstGeom>
        </p:spPr>
      </p:pic>
      <p:cxnSp>
        <p:nvCxnSpPr>
          <p:cNvPr id="18" name="Straight Connector 17">
            <a:extLst>
              <a:ext uri="{FF2B5EF4-FFF2-40B4-BE49-F238E27FC236}">
                <a16:creationId xmlns:a16="http://schemas.microsoft.com/office/drawing/2014/main" id="{2E0E1B34-0B94-E14D-9E99-183B2F256646}"/>
              </a:ext>
            </a:extLst>
          </p:cNvPr>
          <p:cNvCxnSpPr>
            <a:cxnSpLocks/>
          </p:cNvCxnSpPr>
          <p:nvPr userDrawn="1"/>
        </p:nvCxnSpPr>
        <p:spPr>
          <a:xfrm>
            <a:off x="3289084"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FF538AE-8B3A-B24B-B168-F09E270D0459}"/>
              </a:ext>
            </a:extLst>
          </p:cNvPr>
          <p:cNvCxnSpPr>
            <a:cxnSpLocks/>
          </p:cNvCxnSpPr>
          <p:nvPr userDrawn="1"/>
        </p:nvCxnSpPr>
        <p:spPr>
          <a:xfrm>
            <a:off x="629340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0476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GFF/WBG FR Log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FB233-3817-FD43-BCE6-27B4E3D41F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xtBox 13">
            <a:extLst>
              <a:ext uri="{FF2B5EF4-FFF2-40B4-BE49-F238E27FC236}">
                <a16:creationId xmlns:a16="http://schemas.microsoft.com/office/drawing/2014/main" id="{948A7604-877D-9042-9F52-E942C1F62933}"/>
              </a:ext>
            </a:extLst>
          </p:cNvPr>
          <p:cNvSpPr txBox="1"/>
          <p:nvPr userDrawn="1"/>
        </p:nvSpPr>
        <p:spPr>
          <a:xfrm>
            <a:off x="467360" y="4136234"/>
            <a:ext cx="8119641" cy="276999"/>
          </a:xfrm>
          <a:prstGeom prst="rect">
            <a:avLst/>
          </a:prstGeom>
          <a:noFill/>
        </p:spPr>
        <p:txBody>
          <a:bodyPr wrap="square" rtlCol="0">
            <a:spAutoFit/>
          </a:bodyPr>
          <a:lstStyle/>
          <a:p>
            <a:r>
              <a:rPr lang="en-US" sz="1200" b="0" i="0">
                <a:solidFill>
                  <a:schemeClr val="bg1"/>
                </a:solidFill>
                <a:latin typeface="Poppins Light" pitchFamily="2" charset="77"/>
                <a:cs typeface="Poppins Light" pitchFamily="2" charset="77"/>
              </a:rPr>
              <a:t>www.globalfinancingfacility.org/fr                  gffsecretariat@worldbank.org                @thegff</a:t>
            </a:r>
          </a:p>
        </p:txBody>
      </p:sp>
      <p:pic>
        <p:nvPicPr>
          <p:cNvPr id="15" name="Picture 14">
            <a:extLst>
              <a:ext uri="{FF2B5EF4-FFF2-40B4-BE49-F238E27FC236}">
                <a16:creationId xmlns:a16="http://schemas.microsoft.com/office/drawing/2014/main" id="{2BD5BDA9-5C03-BC43-9FCE-BA5647F968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31291" y="4197933"/>
            <a:ext cx="200973" cy="163478"/>
          </a:xfrm>
          <a:prstGeom prst="rect">
            <a:avLst/>
          </a:prstGeom>
        </p:spPr>
      </p:pic>
      <p:pic>
        <p:nvPicPr>
          <p:cNvPr id="16" name="Picture 15" descr="Icon&#10;&#10;Description automatically generated">
            <a:extLst>
              <a:ext uri="{FF2B5EF4-FFF2-40B4-BE49-F238E27FC236}">
                <a16:creationId xmlns:a16="http://schemas.microsoft.com/office/drawing/2014/main" id="{B39C7A4A-77C3-A744-90B7-E2D961E6B7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05769" y="4197933"/>
            <a:ext cx="228660" cy="160883"/>
          </a:xfrm>
          <a:prstGeom prst="rect">
            <a:avLst/>
          </a:prstGeom>
        </p:spPr>
      </p:pic>
      <p:cxnSp>
        <p:nvCxnSpPr>
          <p:cNvPr id="18" name="Straight Connector 17">
            <a:extLst>
              <a:ext uri="{FF2B5EF4-FFF2-40B4-BE49-F238E27FC236}">
                <a16:creationId xmlns:a16="http://schemas.microsoft.com/office/drawing/2014/main" id="{2E0E1B34-0B94-E14D-9E99-183B2F256646}"/>
              </a:ext>
            </a:extLst>
          </p:cNvPr>
          <p:cNvCxnSpPr>
            <a:cxnSpLocks/>
          </p:cNvCxnSpPr>
          <p:nvPr userDrawn="1"/>
        </p:nvCxnSpPr>
        <p:spPr>
          <a:xfrm>
            <a:off x="3289084"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FF538AE-8B3A-B24B-B168-F09E270D0459}"/>
              </a:ext>
            </a:extLst>
          </p:cNvPr>
          <p:cNvCxnSpPr>
            <a:cxnSpLocks/>
          </p:cNvCxnSpPr>
          <p:nvPr userDrawn="1"/>
        </p:nvCxnSpPr>
        <p:spPr>
          <a:xfrm>
            <a:off x="6293405" y="4132121"/>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792125F7-49F1-0347-92A8-658F4731531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65152" y="3153243"/>
            <a:ext cx="7947328" cy="631575"/>
          </a:xfrm>
          <a:prstGeom prst="rect">
            <a:avLst/>
          </a:prstGeom>
        </p:spPr>
      </p:pic>
    </p:spTree>
    <p:extLst>
      <p:ext uri="{BB962C8B-B14F-4D97-AF65-F5344CB8AC3E}">
        <p14:creationId xmlns:p14="http://schemas.microsoft.com/office/powerpoint/2010/main" val="420263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Divider slide option 2">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8" y="0"/>
            <a:ext cx="12178564"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6739200" cy="2491200"/>
          </a:xfrm>
        </p:spPr>
        <p:txBody>
          <a:bodyPr tIns="216000" anchor="t" anchorCtr="0"/>
          <a:lstStyle>
            <a:lvl1pPr>
              <a:lnSpc>
                <a:spcPct val="85000"/>
              </a:lnSpc>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850">
                <a:solidFill>
                  <a:schemeClr val="bg1"/>
                </a:solidFill>
              </a:defRPr>
            </a:lvl1pPr>
          </a:lstStyle>
          <a:p>
            <a:fld id="{6DF1F962-6FCF-4ED9-AB1A-FC8E17859AF0}" type="slidenum">
              <a:rPr lang="en-GB" smtClean="0"/>
              <a:pPr/>
              <a:t>‹N°›</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
        <p:nvSpPr>
          <p:cNvPr id="13" name="Picture Placeholder 12">
            <a:extLst>
              <a:ext uri="{FF2B5EF4-FFF2-40B4-BE49-F238E27FC236}">
                <a16:creationId xmlns:a16="http://schemas.microsoft.com/office/drawing/2014/main" id="{A133EFA7-B7B6-4A5D-986E-E5B1ADA48CA3}"/>
              </a:ext>
            </a:extLst>
          </p:cNvPr>
          <p:cNvSpPr>
            <a:spLocks noGrp="1"/>
          </p:cNvSpPr>
          <p:nvPr>
            <p:ph type="pic" sz="quarter" idx="14"/>
          </p:nvPr>
        </p:nvSpPr>
        <p:spPr>
          <a:xfrm>
            <a:off x="8055377" y="-38517"/>
            <a:ext cx="4136585" cy="4785134"/>
          </a:xfrm>
          <a:custGeom>
            <a:avLst/>
            <a:gdLst>
              <a:gd name="connsiteX0" fmla="*/ 1310083 w 4136585"/>
              <a:gd name="connsiteY0" fmla="*/ 0 h 4785134"/>
              <a:gd name="connsiteX1" fmla="*/ 4136585 w 4136585"/>
              <a:gd name="connsiteY1" fmla="*/ 0 h 4785134"/>
              <a:gd name="connsiteX2" fmla="*/ 4136585 w 4136585"/>
              <a:gd name="connsiteY2" fmla="*/ 3474147 h 4785134"/>
              <a:gd name="connsiteX3" fmla="*/ 2826502 w 4136585"/>
              <a:gd name="connsiteY3" fmla="*/ 4785134 h 4785134"/>
              <a:gd name="connsiteX4" fmla="*/ 0 w 4136585"/>
              <a:gd name="connsiteY4" fmla="*/ 4785134 h 4785134"/>
              <a:gd name="connsiteX5" fmla="*/ 0 w 4136585"/>
              <a:gd name="connsiteY5" fmla="*/ 1310998 h 4785134"/>
              <a:gd name="connsiteX6" fmla="*/ 1310083 w 4136585"/>
              <a:gd name="connsiteY6" fmla="*/ 0 h 4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6585" h="4785134">
                <a:moveTo>
                  <a:pt x="1310083" y="0"/>
                </a:moveTo>
                <a:lnTo>
                  <a:pt x="4136585" y="0"/>
                </a:lnTo>
                <a:lnTo>
                  <a:pt x="4136585" y="3474147"/>
                </a:lnTo>
                <a:cubicBezTo>
                  <a:pt x="4136585" y="4198188"/>
                  <a:pt x="3550036" y="4785134"/>
                  <a:pt x="2826502" y="4785134"/>
                </a:cubicBezTo>
                <a:lnTo>
                  <a:pt x="0" y="4785134"/>
                </a:lnTo>
                <a:lnTo>
                  <a:pt x="0" y="1310998"/>
                </a:lnTo>
                <a:cubicBezTo>
                  <a:pt x="0" y="586957"/>
                  <a:pt x="586548" y="4"/>
                  <a:pt x="1310083"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357815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3">
    <p:bg>
      <p:bgPr>
        <a:solidFill>
          <a:srgbClr val="1A90C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8" y="0"/>
            <a:ext cx="12178564"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6739200" cy="2491200"/>
          </a:xfrm>
        </p:spPr>
        <p:txBody>
          <a:bodyPr tIns="216000" anchor="b" anchorCtr="0"/>
          <a:lstStyle>
            <a:lvl1pPr>
              <a:lnSpc>
                <a:spcPct val="85000"/>
              </a:lnSpc>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850">
                <a:solidFill>
                  <a:schemeClr val="bg1"/>
                </a:solidFill>
              </a:defRPr>
            </a:lvl1pPr>
          </a:lstStyle>
          <a:p>
            <a:fld id="{6DF1F962-6FCF-4ED9-AB1A-FC8E17859AF0}" type="slidenum">
              <a:rPr lang="en-GB" smtClean="0"/>
              <a:pPr/>
              <a:t>‹N°›</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
        <p:nvSpPr>
          <p:cNvPr id="13" name="Picture Placeholder 12">
            <a:extLst>
              <a:ext uri="{FF2B5EF4-FFF2-40B4-BE49-F238E27FC236}">
                <a16:creationId xmlns:a16="http://schemas.microsoft.com/office/drawing/2014/main" id="{B5A4A384-EFD8-48AF-9B3D-AB2059D25571}"/>
              </a:ext>
            </a:extLst>
          </p:cNvPr>
          <p:cNvSpPr>
            <a:spLocks noGrp="1"/>
          </p:cNvSpPr>
          <p:nvPr>
            <p:ph type="pic" sz="quarter" idx="14"/>
          </p:nvPr>
        </p:nvSpPr>
        <p:spPr>
          <a:xfrm>
            <a:off x="8055377" y="-38517"/>
            <a:ext cx="4136585" cy="4785134"/>
          </a:xfrm>
          <a:custGeom>
            <a:avLst/>
            <a:gdLst>
              <a:gd name="connsiteX0" fmla="*/ 1310083 w 4136585"/>
              <a:gd name="connsiteY0" fmla="*/ 0 h 4785134"/>
              <a:gd name="connsiteX1" fmla="*/ 4136585 w 4136585"/>
              <a:gd name="connsiteY1" fmla="*/ 0 h 4785134"/>
              <a:gd name="connsiteX2" fmla="*/ 4136585 w 4136585"/>
              <a:gd name="connsiteY2" fmla="*/ 3474147 h 4785134"/>
              <a:gd name="connsiteX3" fmla="*/ 2826502 w 4136585"/>
              <a:gd name="connsiteY3" fmla="*/ 4785134 h 4785134"/>
              <a:gd name="connsiteX4" fmla="*/ 0 w 4136585"/>
              <a:gd name="connsiteY4" fmla="*/ 4785134 h 4785134"/>
              <a:gd name="connsiteX5" fmla="*/ 0 w 4136585"/>
              <a:gd name="connsiteY5" fmla="*/ 1310998 h 4785134"/>
              <a:gd name="connsiteX6" fmla="*/ 1310083 w 4136585"/>
              <a:gd name="connsiteY6" fmla="*/ 0 h 478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6585" h="4785134">
                <a:moveTo>
                  <a:pt x="1310083" y="0"/>
                </a:moveTo>
                <a:lnTo>
                  <a:pt x="4136585" y="0"/>
                </a:lnTo>
                <a:lnTo>
                  <a:pt x="4136585" y="3474147"/>
                </a:lnTo>
                <a:cubicBezTo>
                  <a:pt x="4136585" y="4198188"/>
                  <a:pt x="3550036" y="4785134"/>
                  <a:pt x="2826502" y="4785134"/>
                </a:cubicBezTo>
                <a:lnTo>
                  <a:pt x="0" y="4785134"/>
                </a:lnTo>
                <a:lnTo>
                  <a:pt x="0" y="1310998"/>
                </a:lnTo>
                <a:cubicBezTo>
                  <a:pt x="0" y="586957"/>
                  <a:pt x="586548" y="4"/>
                  <a:pt x="1310083"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169976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4">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9" y="0"/>
            <a:ext cx="12178562"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9852218" cy="2491200"/>
          </a:xfrm>
        </p:spPr>
        <p:txBody>
          <a:bodyPr tIns="216000" anchor="t" anchorCtr="0"/>
          <a:lstStyle>
            <a:lvl1pPr>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850">
                <a:solidFill>
                  <a:schemeClr val="bg1"/>
                </a:solidFill>
              </a:defRPr>
            </a:lvl1pPr>
          </a:lstStyle>
          <a:p>
            <a:fld id="{6DF1F962-6FCF-4ED9-AB1A-FC8E17859AF0}" type="slidenum">
              <a:rPr lang="en-GB" smtClean="0"/>
              <a:pPr/>
              <a:t>‹N°›</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Tree>
    <p:extLst>
      <p:ext uri="{BB962C8B-B14F-4D97-AF65-F5344CB8AC3E}">
        <p14:creationId xmlns:p14="http://schemas.microsoft.com/office/powerpoint/2010/main" val="1627479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5">
    <p:bg>
      <p:bgPr>
        <a:solidFill>
          <a:srgbClr val="D8A82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A4B270-D04A-42B1-B9E2-4177613CFB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719" y="0"/>
            <a:ext cx="12178562" cy="6857999"/>
          </a:xfrm>
          <a:prstGeom prst="rect">
            <a:avLst/>
          </a:prstGeom>
        </p:spPr>
      </p:pic>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874800"/>
            <a:ext cx="9852218" cy="2491200"/>
          </a:xfrm>
        </p:spPr>
        <p:txBody>
          <a:bodyPr tIns="216000" anchor="t" anchorCtr="0"/>
          <a:lstStyle>
            <a:lvl1pPr>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778BA2D0-FF09-41F8-B902-269BB20579B6}"/>
              </a:ext>
            </a:extLst>
          </p:cNvPr>
          <p:cNvSpPr>
            <a:spLocks noGrp="1"/>
          </p:cNvSpPr>
          <p:nvPr>
            <p:ph type="sldNum" sz="quarter" idx="12"/>
          </p:nvPr>
        </p:nvSpPr>
        <p:spPr>
          <a:xfrm>
            <a:off x="9057640" y="6451840"/>
            <a:ext cx="2743200" cy="237600"/>
          </a:xfrm>
        </p:spPr>
        <p:txBody>
          <a:bodyPr tIns="36000"/>
          <a:lstStyle>
            <a:lvl1pPr>
              <a:defRPr sz="900">
                <a:solidFill>
                  <a:schemeClr val="bg1"/>
                </a:solidFill>
                <a:latin typeface="+mj-lt"/>
              </a:defRPr>
            </a:lvl1pPr>
          </a:lstStyle>
          <a:p>
            <a:fld id="{6DF1F962-6FCF-4ED9-AB1A-FC8E17859AF0}" type="slidenum">
              <a:rPr lang="en-GB" smtClean="0"/>
              <a:pPr/>
              <a:t>‹N°›</a:t>
            </a:fld>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3779838"/>
            <a:ext cx="3240000" cy="2082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Tree>
    <p:extLst>
      <p:ext uri="{BB962C8B-B14F-4D97-AF65-F5344CB8AC3E}">
        <p14:creationId xmlns:p14="http://schemas.microsoft.com/office/powerpoint/2010/main" val="114372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C14DEA2-CFC1-4F72-8AAC-BBEAAA4E9F96}"/>
              </a:ext>
            </a:extLst>
          </p:cNvPr>
          <p:cNvSpPr>
            <a:spLocks noGrp="1"/>
          </p:cNvSpPr>
          <p:nvPr>
            <p:ph type="pic" sz="quarter" idx="14"/>
          </p:nvPr>
        </p:nvSpPr>
        <p:spPr>
          <a:xfrm>
            <a:off x="0" y="0"/>
            <a:ext cx="12192000" cy="6858000"/>
          </a:xfrm>
          <a:solidFill>
            <a:schemeClr val="accent6"/>
          </a:solidFill>
        </p:spPr>
        <p:txBody>
          <a:bodyPr/>
          <a:lstStyle/>
          <a:p>
            <a:endParaRPr lang="en-GB"/>
          </a:p>
        </p:txBody>
      </p:sp>
      <p:sp>
        <p:nvSpPr>
          <p:cNvPr id="2" name="Title 1">
            <a:extLst>
              <a:ext uri="{FF2B5EF4-FFF2-40B4-BE49-F238E27FC236}">
                <a16:creationId xmlns:a16="http://schemas.microsoft.com/office/drawing/2014/main" id="{22E08296-16C6-49BA-90D5-748D8888DB37}"/>
              </a:ext>
            </a:extLst>
          </p:cNvPr>
          <p:cNvSpPr>
            <a:spLocks noGrp="1"/>
          </p:cNvSpPr>
          <p:nvPr>
            <p:ph type="title"/>
          </p:nvPr>
        </p:nvSpPr>
        <p:spPr>
          <a:xfrm>
            <a:off x="414000" y="1011600"/>
            <a:ext cx="4320000" cy="2599200"/>
          </a:xfrm>
        </p:spPr>
        <p:txBody>
          <a:bodyPr tIns="216000" anchor="t" anchorCtr="0"/>
          <a:lstStyle>
            <a:lvl1pPr>
              <a:defRPr sz="5460" spc="-70" baseline="0">
                <a:solidFill>
                  <a:schemeClr val="bg1"/>
                </a:solidFill>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F563462-9F12-4D30-A032-82B3FFB258BD}"/>
              </a:ext>
            </a:extLst>
          </p:cNvPr>
          <p:cNvSpPr>
            <a:spLocks noGrp="1"/>
          </p:cNvSpPr>
          <p:nvPr>
            <p:ph type="ftr" sz="quarter" idx="11"/>
          </p:nvPr>
        </p:nvSpPr>
        <p:spPr>
          <a:xfrm>
            <a:off x="2052000" y="6451840"/>
            <a:ext cx="4114800" cy="237600"/>
          </a:xfrm>
        </p:spPr>
        <p:txBody>
          <a:bodyPr tIns="36000"/>
          <a:lstStyle>
            <a:lvl1pPr>
              <a:defRPr sz="850">
                <a:solidFill>
                  <a:schemeClr val="bg1"/>
                </a:solidFill>
              </a:defRPr>
            </a:lvl1pPr>
          </a:lstStyle>
          <a:p>
            <a:endParaRPr lang="en-GB"/>
          </a:p>
        </p:txBody>
      </p:sp>
      <p:sp>
        <p:nvSpPr>
          <p:cNvPr id="10" name="Text Placeholder 9">
            <a:extLst>
              <a:ext uri="{FF2B5EF4-FFF2-40B4-BE49-F238E27FC236}">
                <a16:creationId xmlns:a16="http://schemas.microsoft.com/office/drawing/2014/main" id="{E6EBA037-CE75-41EA-A4E7-7550F08D82DC}"/>
              </a:ext>
            </a:extLst>
          </p:cNvPr>
          <p:cNvSpPr>
            <a:spLocks noGrp="1"/>
          </p:cNvSpPr>
          <p:nvPr>
            <p:ph type="body" sz="quarter" idx="13"/>
          </p:nvPr>
        </p:nvSpPr>
        <p:spPr>
          <a:xfrm>
            <a:off x="414338" y="2962800"/>
            <a:ext cx="3686400" cy="2188800"/>
          </a:xfrm>
        </p:spPr>
        <p:txBody>
          <a:bodyPr/>
          <a:lstStyle>
            <a:lvl1pPr>
              <a:spcAft>
                <a:spcPts val="850"/>
              </a:spcAft>
              <a:defRPr sz="1275" b="0">
                <a:solidFill>
                  <a:schemeClr val="bg1"/>
                </a:solidFill>
              </a:defRPr>
            </a:lvl1pPr>
            <a:lvl2pPr marL="165600" indent="-165600">
              <a:spcAft>
                <a:spcPts val="850"/>
              </a:spcAft>
              <a:buClr>
                <a:schemeClr val="bg2"/>
              </a:buClr>
              <a:buFont typeface="Verdana" panose="020B0604030504040204" pitchFamily="34" charset="0"/>
              <a:buChar char="•"/>
              <a:defRPr sz="1275">
                <a:solidFill>
                  <a:schemeClr val="bg1"/>
                </a:solidFill>
              </a:defRPr>
            </a:lvl2pPr>
          </a:lstStyle>
          <a:p>
            <a:pPr lvl="0"/>
            <a:r>
              <a:rPr lang="en-US" dirty="0"/>
              <a:t>Click to edit Master text styles</a:t>
            </a:r>
          </a:p>
          <a:p>
            <a:pPr lvl="1"/>
            <a:r>
              <a:rPr lang="en-US" dirty="0"/>
              <a:t>Second level</a:t>
            </a:r>
            <a:endParaRPr lang="en-GB" dirty="0"/>
          </a:p>
        </p:txBody>
      </p:sp>
      <p:sp>
        <p:nvSpPr>
          <p:cNvPr id="8" name="Slide Number Placeholder 3">
            <a:extLst>
              <a:ext uri="{FF2B5EF4-FFF2-40B4-BE49-F238E27FC236}">
                <a16:creationId xmlns:a16="http://schemas.microsoft.com/office/drawing/2014/main" id="{BB360599-26AD-4C09-A91F-A5CE7FE0D388}"/>
              </a:ext>
            </a:extLst>
          </p:cNvPr>
          <p:cNvSpPr>
            <a:spLocks noGrp="1"/>
          </p:cNvSpPr>
          <p:nvPr>
            <p:ph type="sldNum" sz="quarter" idx="12"/>
          </p:nvPr>
        </p:nvSpPr>
        <p:spPr>
          <a:xfrm>
            <a:off x="9057640" y="6452004"/>
            <a:ext cx="2743200" cy="237600"/>
          </a:xfrm>
        </p:spPr>
        <p:txBody>
          <a:bodyPr/>
          <a:lstStyle>
            <a:lvl1pPr>
              <a:defRPr sz="900">
                <a:solidFill>
                  <a:schemeClr val="bg1"/>
                </a:solidFill>
                <a:latin typeface="+mj-lt"/>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238704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xt + call-out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9E2C-57B8-47F2-9E17-B8A54AA652A6}"/>
              </a:ext>
            </a:extLst>
          </p:cNvPr>
          <p:cNvSpPr>
            <a:spLocks noGrp="1"/>
          </p:cNvSpPr>
          <p:nvPr>
            <p:ph type="title"/>
          </p:nvPr>
        </p:nvSpPr>
        <p:spPr>
          <a:xfrm>
            <a:off x="413998" y="414000"/>
            <a:ext cx="5682002" cy="8100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2278800"/>
            <a:ext cx="2887200" cy="35838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EB1F0643-35E1-463B-BB08-E1307B439E4D}"/>
              </a:ext>
            </a:extLst>
          </p:cNvPr>
          <p:cNvSpPr>
            <a:spLocks noGrp="1"/>
          </p:cNvSpPr>
          <p:nvPr>
            <p:ph type="ftr" sz="quarter" idx="11"/>
          </p:nvPr>
        </p:nvSpPr>
        <p:spPr/>
        <p:txBody>
          <a:bodyPr/>
          <a:lstStyle/>
          <a:p>
            <a:endParaRPr lang="en-GB"/>
          </a:p>
        </p:txBody>
      </p:sp>
      <p:sp>
        <p:nvSpPr>
          <p:cNvPr id="7" name="Slide Number Placeholder 3">
            <a:extLst>
              <a:ext uri="{FF2B5EF4-FFF2-40B4-BE49-F238E27FC236}">
                <a16:creationId xmlns:a16="http://schemas.microsoft.com/office/drawing/2014/main" id="{8929A1B7-AE79-4B07-89F7-20ED1D902B7D}"/>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24562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over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36AAFC2-C8A6-41BB-92F8-80302FEAA2FE}"/>
              </a:ext>
            </a:extLst>
          </p:cNvPr>
          <p:cNvSpPr>
            <a:spLocks noGrp="1"/>
          </p:cNvSpPr>
          <p:nvPr>
            <p:ph type="pic" sz="quarter" idx="13"/>
          </p:nvPr>
        </p:nvSpPr>
        <p:spPr>
          <a:xfrm>
            <a:off x="0" y="0"/>
            <a:ext cx="12192000" cy="6858000"/>
          </a:xfrm>
          <a:solidFill>
            <a:schemeClr val="accent6"/>
          </a:solidFill>
        </p:spPr>
        <p:txBody>
          <a:bodyPr/>
          <a:lstStyle/>
          <a:p>
            <a:endParaRPr lang="en-GB"/>
          </a:p>
        </p:txBody>
      </p:sp>
      <p:sp>
        <p:nvSpPr>
          <p:cNvPr id="3" name="Footer Placeholder 2">
            <a:extLst>
              <a:ext uri="{FF2B5EF4-FFF2-40B4-BE49-F238E27FC236}">
                <a16:creationId xmlns:a16="http://schemas.microsoft.com/office/drawing/2014/main" id="{19D7B345-2F76-4534-A992-2F082C3A3FA4}"/>
              </a:ext>
            </a:extLst>
          </p:cNvPr>
          <p:cNvSpPr>
            <a:spLocks noGrp="1"/>
          </p:cNvSpPr>
          <p:nvPr>
            <p:ph type="ftr" sz="quarter" idx="11"/>
          </p:nvPr>
        </p:nvSpPr>
        <p:spPr/>
        <p:txBody>
          <a:bodyPr/>
          <a:lstStyle>
            <a:lvl1pPr>
              <a:defRPr>
                <a:solidFill>
                  <a:schemeClr val="bg2"/>
                </a:solidFill>
              </a:defRPr>
            </a:lvl1pPr>
          </a:lstStyle>
          <a:p>
            <a:endParaRPr lang="en-GB"/>
          </a:p>
        </p:txBody>
      </p:sp>
      <p:sp>
        <p:nvSpPr>
          <p:cNvPr id="5" name="Slide Number Placeholder 3">
            <a:extLst>
              <a:ext uri="{FF2B5EF4-FFF2-40B4-BE49-F238E27FC236}">
                <a16:creationId xmlns:a16="http://schemas.microsoft.com/office/drawing/2014/main" id="{B6439EA9-F7F3-4DFC-98F7-3E25FD7A72C8}"/>
              </a:ext>
            </a:extLst>
          </p:cNvPr>
          <p:cNvSpPr>
            <a:spLocks noGrp="1"/>
          </p:cNvSpPr>
          <p:nvPr>
            <p:ph type="sldNum" sz="quarter" idx="12"/>
          </p:nvPr>
        </p:nvSpPr>
        <p:spPr>
          <a:xfrm>
            <a:off x="9057640" y="6452004"/>
            <a:ext cx="2743200" cy="237600"/>
          </a:xfrm>
        </p:spPr>
        <p:txBody>
          <a:bodyPr/>
          <a:lstStyle>
            <a:lvl1pPr>
              <a:defRPr sz="900">
                <a:latin typeface="+mj-lt"/>
              </a:defRPr>
            </a:lvl1pPr>
          </a:lstStyle>
          <a:p>
            <a:fld id="{6DF1F962-6FCF-4ED9-AB1A-FC8E17859AF0}" type="slidenum">
              <a:rPr lang="en-GB" smtClean="0"/>
              <a:pPr/>
              <a:t>‹N°›</a:t>
            </a:fld>
            <a:endParaRPr lang="en-GB"/>
          </a:p>
        </p:txBody>
      </p:sp>
    </p:spTree>
    <p:extLst>
      <p:ext uri="{BB962C8B-B14F-4D97-AF65-F5344CB8AC3E}">
        <p14:creationId xmlns:p14="http://schemas.microsoft.com/office/powerpoint/2010/main" val="169779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E45C8-4099-4C67-AA52-3BE6004EF7D6}"/>
              </a:ext>
            </a:extLst>
          </p:cNvPr>
          <p:cNvSpPr>
            <a:spLocks noGrp="1"/>
          </p:cNvSpPr>
          <p:nvPr>
            <p:ph type="title"/>
          </p:nvPr>
        </p:nvSpPr>
        <p:spPr>
          <a:xfrm>
            <a:off x="413998" y="414000"/>
            <a:ext cx="11386800" cy="810000"/>
          </a:xfrm>
          <a:prstGeom prst="rect">
            <a:avLst/>
          </a:prstGeom>
        </p:spPr>
        <p:txBody>
          <a:bodyPr vert="horz" lIns="0" tIns="9000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CF0925B-A009-4DB2-A482-91CF17944140}"/>
              </a:ext>
            </a:extLst>
          </p:cNvPr>
          <p:cNvSpPr>
            <a:spLocks noGrp="1"/>
          </p:cNvSpPr>
          <p:nvPr>
            <p:ph type="body" idx="1"/>
          </p:nvPr>
        </p:nvSpPr>
        <p:spPr>
          <a:xfrm>
            <a:off x="414000" y="2278800"/>
            <a:ext cx="11392238" cy="3564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DB747D8-A3B7-4A50-B92D-D6B284F20F1B}"/>
              </a:ext>
            </a:extLst>
          </p:cNvPr>
          <p:cNvSpPr>
            <a:spLocks noGrp="1"/>
          </p:cNvSpPr>
          <p:nvPr>
            <p:ph type="dt" sz="half" idx="2"/>
          </p:nvPr>
        </p:nvSpPr>
        <p:spPr>
          <a:xfrm>
            <a:off x="414000" y="71081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EA22A9B-6BFE-4CA9-9829-A50D735FFD31}"/>
              </a:ext>
            </a:extLst>
          </p:cNvPr>
          <p:cNvSpPr>
            <a:spLocks noGrp="1"/>
          </p:cNvSpPr>
          <p:nvPr>
            <p:ph type="ftr" sz="quarter" idx="3"/>
          </p:nvPr>
        </p:nvSpPr>
        <p:spPr>
          <a:xfrm>
            <a:off x="2052000" y="6452004"/>
            <a:ext cx="4114800" cy="237600"/>
          </a:xfrm>
          <a:prstGeom prst="rect">
            <a:avLst/>
          </a:prstGeom>
        </p:spPr>
        <p:txBody>
          <a:bodyPr vert="horz" lIns="0" tIns="36000" rIns="0" bIns="0" rtlCol="0" anchor="t" anchorCtr="0"/>
          <a:lstStyle>
            <a:lvl1pPr algn="l">
              <a:defRPr sz="850" b="1">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FA521C-E642-40E3-82FB-509709D9F2F9}"/>
              </a:ext>
            </a:extLst>
          </p:cNvPr>
          <p:cNvSpPr>
            <a:spLocks noGrp="1"/>
          </p:cNvSpPr>
          <p:nvPr>
            <p:ph type="sldNum" sz="quarter" idx="4"/>
          </p:nvPr>
        </p:nvSpPr>
        <p:spPr>
          <a:xfrm>
            <a:off x="9057640" y="6452004"/>
            <a:ext cx="2743200" cy="237600"/>
          </a:xfrm>
          <a:prstGeom prst="rect">
            <a:avLst/>
          </a:prstGeom>
        </p:spPr>
        <p:txBody>
          <a:bodyPr vert="horz" lIns="0" tIns="36000" rIns="0" bIns="0" rtlCol="0" anchor="t" anchorCtr="0"/>
          <a:lstStyle>
            <a:lvl1pPr algn="r">
              <a:defRPr sz="850">
                <a:solidFill>
                  <a:schemeClr val="tx1">
                    <a:tint val="75000"/>
                  </a:schemeClr>
                </a:solidFill>
              </a:defRPr>
            </a:lvl1pPr>
          </a:lstStyle>
          <a:p>
            <a:fld id="{6DF1F962-6FCF-4ED9-AB1A-FC8E17859AF0}" type="slidenum">
              <a:rPr lang="en-GB" smtClean="0"/>
              <a:pPr/>
              <a:t>‹N°›</a:t>
            </a:fld>
            <a:endParaRPr lang="en-GB"/>
          </a:p>
        </p:txBody>
      </p:sp>
      <p:cxnSp>
        <p:nvCxnSpPr>
          <p:cNvPr id="8" name="Straight Connector 7">
            <a:extLst>
              <a:ext uri="{FF2B5EF4-FFF2-40B4-BE49-F238E27FC236}">
                <a16:creationId xmlns:a16="http://schemas.microsoft.com/office/drawing/2014/main" id="{E7A7C60D-8581-4431-9514-30B600569305}"/>
              </a:ext>
            </a:extLst>
          </p:cNvPr>
          <p:cNvCxnSpPr>
            <a:cxnSpLocks/>
          </p:cNvCxnSpPr>
          <p:nvPr userDrawn="1"/>
        </p:nvCxnSpPr>
        <p:spPr>
          <a:xfrm>
            <a:off x="414000" y="1227600"/>
            <a:ext cx="1139223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76A6340-9C49-4047-9B18-8231187E30AD}"/>
              </a:ext>
            </a:extLst>
          </p:cNvPr>
          <p:cNvSpPr txBox="1"/>
          <p:nvPr userDrawn="1"/>
        </p:nvSpPr>
        <p:spPr>
          <a:xfrm>
            <a:off x="414000" y="6452004"/>
            <a:ext cx="1620000" cy="248531"/>
          </a:xfrm>
          <a:prstGeom prst="rect">
            <a:avLst/>
          </a:prstGeom>
          <a:noFill/>
        </p:spPr>
        <p:txBody>
          <a:bodyPr wrap="square" lIns="0" tIns="36000" rIns="0" bIns="0" rtlCol="0">
            <a:noAutofit/>
          </a:bodyPr>
          <a:lstStyle/>
          <a:p>
            <a:r>
              <a:rPr lang="en-GB" sz="850" kern="900" spc="-20" baseline="0">
                <a:solidFill>
                  <a:schemeClr val="tx1">
                    <a:tint val="75000"/>
                  </a:schemeClr>
                </a:solidFill>
                <a:latin typeface="+mn-lt"/>
                <a:ea typeface="+mn-ea"/>
                <a:cs typeface="+mn-cs"/>
              </a:rPr>
              <a:t>GLOBAL FINANCING FACILITY</a:t>
            </a:r>
          </a:p>
        </p:txBody>
      </p:sp>
    </p:spTree>
    <p:extLst>
      <p:ext uri="{BB962C8B-B14F-4D97-AF65-F5344CB8AC3E}">
        <p14:creationId xmlns:p14="http://schemas.microsoft.com/office/powerpoint/2010/main" val="549859718"/>
      </p:ext>
    </p:extLst>
  </p:cSld>
  <p:clrMap bg1="lt1" tx1="dk1" bg2="lt2" tx2="dk2" accent1="accent1" accent2="accent2" accent3="accent3" accent4="accent4" accent5="accent5" accent6="accent6" hlink="hlink" folHlink="folHlink"/>
  <p:sldLayoutIdLst>
    <p:sldLayoutId id="2147483781" r:id="rId1"/>
    <p:sldLayoutId id="2147483783" r:id="rId2"/>
    <p:sldLayoutId id="2147483792" r:id="rId3"/>
    <p:sldLayoutId id="2147483793" r:id="rId4"/>
    <p:sldLayoutId id="2147483794" r:id="rId5"/>
    <p:sldLayoutId id="2147483795" r:id="rId6"/>
    <p:sldLayoutId id="2147483815" r:id="rId7"/>
    <p:sldLayoutId id="2147483817" r:id="rId8"/>
    <p:sldLayoutId id="2147483818" r:id="rId9"/>
    <p:sldLayoutId id="2147483819" r:id="rId10"/>
    <p:sldLayoutId id="2147483820" r:id="rId11"/>
    <p:sldLayoutId id="2147483821" r:id="rId12"/>
    <p:sldLayoutId id="2147483822" r:id="rId13"/>
    <p:sldLayoutId id="2147483782" r:id="rId14"/>
    <p:sldLayoutId id="2147483784" r:id="rId15"/>
    <p:sldLayoutId id="2147483786" r:id="rId16"/>
    <p:sldLayoutId id="2147483787" r:id="rId17"/>
    <p:sldLayoutId id="2147483816" r:id="rId18"/>
    <p:sldLayoutId id="2147483842" r:id="rId19"/>
    <p:sldLayoutId id="2147483844" r:id="rId20"/>
  </p:sldLayoutIdLst>
  <p:hf hdr="0" ftr="0" dt="0"/>
  <p:txStyles>
    <p:titleStyle>
      <a:lvl1pPr algn="l" defTabSz="914400" rtl="0" eaLnBrk="1" latinLnBrk="0" hangingPunct="1">
        <a:lnSpc>
          <a:spcPct val="95000"/>
        </a:lnSpc>
        <a:spcBef>
          <a:spcPct val="0"/>
        </a:spcBef>
        <a:buNone/>
        <a:defRPr sz="2417"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8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55" userDrawn="1">
          <p15:clr>
            <a:srgbClr val="F26B43"/>
          </p15:clr>
        </p15:guide>
        <p15:guide id="6" pos="256" userDrawn="1">
          <p15:clr>
            <a:srgbClr val="F26B43"/>
          </p15:clr>
        </p15:guide>
        <p15:guide id="7" pos="7437" userDrawn="1">
          <p15:clr>
            <a:srgbClr val="F26B43"/>
          </p15:clr>
        </p15:guide>
        <p15:guide id="8" orient="horz" pos="3693" userDrawn="1">
          <p15:clr>
            <a:srgbClr val="F26B43"/>
          </p15:clr>
        </p15:guide>
        <p15:guide id="10" orient="horz" pos="4058" userDrawn="1">
          <p15:clr>
            <a:srgbClr val="F26B43"/>
          </p15:clr>
        </p15:guide>
        <p15:guide id="11" orient="horz" pos="1434" userDrawn="1">
          <p15:clr>
            <a:srgbClr val="F26B43"/>
          </p15:clr>
        </p15:guide>
        <p15:guide id="12" orient="horz" pos="2554" userDrawn="1">
          <p15:clr>
            <a:srgbClr val="F26B43"/>
          </p15:clr>
        </p15:guide>
        <p15:guide id="13" pos="3846" userDrawn="1">
          <p15:clr>
            <a:srgbClr val="F26B43"/>
          </p15:clr>
        </p15:guide>
        <p15:guide id="14" pos="12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4168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3" Type="http://schemas.openxmlformats.org/officeDocument/2006/relationships/image" Target="../media/image44.svg"/><Relationship Id="rId18" Type="http://schemas.openxmlformats.org/officeDocument/2006/relationships/image" Target="../media/image48.png"/><Relationship Id="rId26" Type="http://schemas.openxmlformats.org/officeDocument/2006/relationships/image" Target="../media/image52.png"/><Relationship Id="rId39" Type="http://schemas.microsoft.com/office/2007/relationships/hdphoto" Target="../media/hdphoto8.wdp"/><Relationship Id="rId21" Type="http://schemas.microsoft.com/office/2007/relationships/hdphoto" Target="../media/hdphoto4.wdp"/><Relationship Id="rId34" Type="http://schemas.openxmlformats.org/officeDocument/2006/relationships/image" Target="../media/image59.png"/><Relationship Id="rId42" Type="http://schemas.openxmlformats.org/officeDocument/2006/relationships/image" Target="../media/image65.png"/><Relationship Id="rId7" Type="http://schemas.openxmlformats.org/officeDocument/2006/relationships/image" Target="../media/image39.svg"/><Relationship Id="rId2" Type="http://schemas.openxmlformats.org/officeDocument/2006/relationships/notesSlide" Target="../notesSlides/notesSlide20.xml"/><Relationship Id="rId16" Type="http://schemas.openxmlformats.org/officeDocument/2006/relationships/image" Target="../media/image47.png"/><Relationship Id="rId20" Type="http://schemas.openxmlformats.org/officeDocument/2006/relationships/image" Target="../media/image49.png"/><Relationship Id="rId29" Type="http://schemas.openxmlformats.org/officeDocument/2006/relationships/image" Target="../media/image54.svg"/><Relationship Id="rId41" Type="http://schemas.microsoft.com/office/2007/relationships/hdphoto" Target="../media/hdphoto9.wdp"/><Relationship Id="rId1" Type="http://schemas.openxmlformats.org/officeDocument/2006/relationships/slideLayout" Target="../slideLayouts/slideLayout20.xml"/><Relationship Id="rId6" Type="http://schemas.openxmlformats.org/officeDocument/2006/relationships/image" Target="../media/image38.png"/><Relationship Id="rId11" Type="http://schemas.openxmlformats.org/officeDocument/2006/relationships/image" Target="../media/image42.svg"/><Relationship Id="rId24" Type="http://schemas.openxmlformats.org/officeDocument/2006/relationships/image" Target="../media/image51.png"/><Relationship Id="rId32" Type="http://schemas.openxmlformats.org/officeDocument/2006/relationships/image" Target="../media/image57.png"/><Relationship Id="rId37" Type="http://schemas.openxmlformats.org/officeDocument/2006/relationships/image" Target="../media/image62.svg"/><Relationship Id="rId40" Type="http://schemas.openxmlformats.org/officeDocument/2006/relationships/image" Target="../media/image64.png"/><Relationship Id="rId5" Type="http://schemas.openxmlformats.org/officeDocument/2006/relationships/image" Target="../media/image37.svg"/><Relationship Id="rId15" Type="http://schemas.openxmlformats.org/officeDocument/2006/relationships/image" Target="../media/image46.svg"/><Relationship Id="rId23" Type="http://schemas.microsoft.com/office/2007/relationships/hdphoto" Target="../media/hdphoto5.wdp"/><Relationship Id="rId28" Type="http://schemas.openxmlformats.org/officeDocument/2006/relationships/image" Target="../media/image53.png"/><Relationship Id="rId36" Type="http://schemas.openxmlformats.org/officeDocument/2006/relationships/image" Target="../media/image61.png"/><Relationship Id="rId10" Type="http://schemas.openxmlformats.org/officeDocument/2006/relationships/image" Target="../media/image41.png"/><Relationship Id="rId19" Type="http://schemas.microsoft.com/office/2007/relationships/hdphoto" Target="../media/hdphoto3.wdp"/><Relationship Id="rId31" Type="http://schemas.openxmlformats.org/officeDocument/2006/relationships/image" Target="../media/image56.svg"/><Relationship Id="rId4" Type="http://schemas.openxmlformats.org/officeDocument/2006/relationships/image" Target="../media/image36.png"/><Relationship Id="rId9" Type="http://schemas.microsoft.com/office/2007/relationships/hdphoto" Target="../media/hdphoto1.wdp"/><Relationship Id="rId14" Type="http://schemas.openxmlformats.org/officeDocument/2006/relationships/image" Target="../media/image45.png"/><Relationship Id="rId22" Type="http://schemas.openxmlformats.org/officeDocument/2006/relationships/image" Target="../media/image50.png"/><Relationship Id="rId27" Type="http://schemas.microsoft.com/office/2007/relationships/hdphoto" Target="../media/hdphoto7.wdp"/><Relationship Id="rId30" Type="http://schemas.openxmlformats.org/officeDocument/2006/relationships/image" Target="../media/image55.png"/><Relationship Id="rId35" Type="http://schemas.openxmlformats.org/officeDocument/2006/relationships/image" Target="../media/image60.svg"/><Relationship Id="rId43" Type="http://schemas.microsoft.com/office/2007/relationships/hdphoto" Target="../media/hdphoto10.wdp"/><Relationship Id="rId8" Type="http://schemas.openxmlformats.org/officeDocument/2006/relationships/image" Target="../media/image40.png"/><Relationship Id="rId3" Type="http://schemas.openxmlformats.org/officeDocument/2006/relationships/image" Target="../media/image35.png"/><Relationship Id="rId12" Type="http://schemas.openxmlformats.org/officeDocument/2006/relationships/image" Target="../media/image43.png"/><Relationship Id="rId17" Type="http://schemas.microsoft.com/office/2007/relationships/hdphoto" Target="../media/hdphoto2.wdp"/><Relationship Id="rId25" Type="http://schemas.microsoft.com/office/2007/relationships/hdphoto" Target="../media/hdphoto6.wdp"/><Relationship Id="rId33" Type="http://schemas.openxmlformats.org/officeDocument/2006/relationships/image" Target="../media/image58.svg"/><Relationship Id="rId38" Type="http://schemas.openxmlformats.org/officeDocument/2006/relationships/image" Target="../media/image63.png"/></Relationships>
</file>

<file path=ppt/slides/_rels/slide21.xml.rels><?xml version="1.0" encoding="UTF-8" standalone="yes"?>
<Relationships xmlns="http://schemas.openxmlformats.org/package/2006/relationships"><Relationship Id="rId13" Type="http://schemas.openxmlformats.org/officeDocument/2006/relationships/image" Target="../media/image44.svg"/><Relationship Id="rId18" Type="http://schemas.openxmlformats.org/officeDocument/2006/relationships/image" Target="../media/image48.png"/><Relationship Id="rId26" Type="http://schemas.openxmlformats.org/officeDocument/2006/relationships/image" Target="../media/image52.png"/><Relationship Id="rId39" Type="http://schemas.microsoft.com/office/2007/relationships/hdphoto" Target="../media/hdphoto17.wdp"/><Relationship Id="rId21" Type="http://schemas.microsoft.com/office/2007/relationships/hdphoto" Target="../media/hdphoto4.wdp"/><Relationship Id="rId34" Type="http://schemas.openxmlformats.org/officeDocument/2006/relationships/image" Target="../media/image59.png"/><Relationship Id="rId42" Type="http://schemas.openxmlformats.org/officeDocument/2006/relationships/image" Target="../media/image65.png"/><Relationship Id="rId47" Type="http://schemas.openxmlformats.org/officeDocument/2006/relationships/image" Target="../media/image69.svg"/><Relationship Id="rId7" Type="http://schemas.openxmlformats.org/officeDocument/2006/relationships/image" Target="../media/image39.svg"/><Relationship Id="rId2" Type="http://schemas.openxmlformats.org/officeDocument/2006/relationships/notesSlide" Target="../notesSlides/notesSlide21.xml"/><Relationship Id="rId16" Type="http://schemas.openxmlformats.org/officeDocument/2006/relationships/image" Target="../media/image47.png"/><Relationship Id="rId29" Type="http://schemas.openxmlformats.org/officeDocument/2006/relationships/image" Target="../media/image54.svg"/><Relationship Id="rId11" Type="http://schemas.openxmlformats.org/officeDocument/2006/relationships/image" Target="../media/image42.svg"/><Relationship Id="rId24" Type="http://schemas.openxmlformats.org/officeDocument/2006/relationships/image" Target="../media/image51.png"/><Relationship Id="rId32" Type="http://schemas.openxmlformats.org/officeDocument/2006/relationships/image" Target="../media/image57.png"/><Relationship Id="rId37" Type="http://schemas.openxmlformats.org/officeDocument/2006/relationships/image" Target="../media/image62.svg"/><Relationship Id="rId40" Type="http://schemas.openxmlformats.org/officeDocument/2006/relationships/image" Target="../media/image64.png"/><Relationship Id="rId45" Type="http://schemas.openxmlformats.org/officeDocument/2006/relationships/image" Target="../media/image67.svg"/><Relationship Id="rId5" Type="http://schemas.openxmlformats.org/officeDocument/2006/relationships/image" Target="../media/image37.svg"/><Relationship Id="rId15" Type="http://schemas.openxmlformats.org/officeDocument/2006/relationships/image" Target="../media/image46.svg"/><Relationship Id="rId23" Type="http://schemas.microsoft.com/office/2007/relationships/hdphoto" Target="../media/hdphoto14.wdp"/><Relationship Id="rId28" Type="http://schemas.openxmlformats.org/officeDocument/2006/relationships/image" Target="../media/image53.png"/><Relationship Id="rId36" Type="http://schemas.openxmlformats.org/officeDocument/2006/relationships/image" Target="../media/image61.png"/><Relationship Id="rId49" Type="http://schemas.openxmlformats.org/officeDocument/2006/relationships/image" Target="../media/image71.svg"/><Relationship Id="rId10" Type="http://schemas.openxmlformats.org/officeDocument/2006/relationships/image" Target="../media/image41.png"/><Relationship Id="rId19" Type="http://schemas.microsoft.com/office/2007/relationships/hdphoto" Target="../media/hdphoto13.wdp"/><Relationship Id="rId31" Type="http://schemas.openxmlformats.org/officeDocument/2006/relationships/image" Target="../media/image56.svg"/><Relationship Id="rId44" Type="http://schemas.openxmlformats.org/officeDocument/2006/relationships/image" Target="../media/image66.png"/><Relationship Id="rId4" Type="http://schemas.openxmlformats.org/officeDocument/2006/relationships/image" Target="../media/image36.png"/><Relationship Id="rId9" Type="http://schemas.microsoft.com/office/2007/relationships/hdphoto" Target="../media/hdphoto11.wdp"/><Relationship Id="rId14" Type="http://schemas.openxmlformats.org/officeDocument/2006/relationships/image" Target="../media/image45.png"/><Relationship Id="rId22" Type="http://schemas.openxmlformats.org/officeDocument/2006/relationships/image" Target="../media/image50.png"/><Relationship Id="rId27" Type="http://schemas.microsoft.com/office/2007/relationships/hdphoto" Target="../media/hdphoto16.wdp"/><Relationship Id="rId30" Type="http://schemas.openxmlformats.org/officeDocument/2006/relationships/image" Target="../media/image55.png"/><Relationship Id="rId35" Type="http://schemas.openxmlformats.org/officeDocument/2006/relationships/image" Target="../media/image60.svg"/><Relationship Id="rId43" Type="http://schemas.microsoft.com/office/2007/relationships/hdphoto" Target="../media/hdphoto19.wdp"/><Relationship Id="rId48" Type="http://schemas.openxmlformats.org/officeDocument/2006/relationships/image" Target="../media/image70.png"/><Relationship Id="rId8" Type="http://schemas.openxmlformats.org/officeDocument/2006/relationships/image" Target="../media/image40.png"/><Relationship Id="rId3" Type="http://schemas.openxmlformats.org/officeDocument/2006/relationships/image" Target="../media/image35.png"/><Relationship Id="rId12" Type="http://schemas.openxmlformats.org/officeDocument/2006/relationships/image" Target="../media/image43.png"/><Relationship Id="rId17" Type="http://schemas.microsoft.com/office/2007/relationships/hdphoto" Target="../media/hdphoto12.wdp"/><Relationship Id="rId25" Type="http://schemas.microsoft.com/office/2007/relationships/hdphoto" Target="../media/hdphoto15.wdp"/><Relationship Id="rId33" Type="http://schemas.openxmlformats.org/officeDocument/2006/relationships/image" Target="../media/image58.svg"/><Relationship Id="rId38" Type="http://schemas.openxmlformats.org/officeDocument/2006/relationships/image" Target="../media/image63.png"/><Relationship Id="rId46" Type="http://schemas.openxmlformats.org/officeDocument/2006/relationships/image" Target="../media/image68.png"/><Relationship Id="rId20" Type="http://schemas.openxmlformats.org/officeDocument/2006/relationships/image" Target="../media/image49.png"/><Relationship Id="rId41" Type="http://schemas.microsoft.com/office/2007/relationships/hdphoto" Target="../media/hdphoto18.wdp"/><Relationship Id="rId1" Type="http://schemas.openxmlformats.org/officeDocument/2006/relationships/slideLayout" Target="../slideLayouts/slideLayout20.xml"/><Relationship Id="rId6"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59.png"/><Relationship Id="rId3" Type="http://schemas.openxmlformats.org/officeDocument/2006/relationships/image" Target="../media/image29.png"/><Relationship Id="rId7" Type="http://schemas.openxmlformats.org/officeDocument/2006/relationships/image" Target="../media/image74.png"/><Relationship Id="rId12" Type="http://schemas.openxmlformats.org/officeDocument/2006/relationships/image" Target="../media/image77.svg"/><Relationship Id="rId2" Type="http://schemas.openxmlformats.org/officeDocument/2006/relationships/notesSlide" Target="../notesSlides/notesSlide24.xml"/><Relationship Id="rId16" Type="http://schemas.openxmlformats.org/officeDocument/2006/relationships/image" Target="../media/image58.svg"/><Relationship Id="rId1" Type="http://schemas.openxmlformats.org/officeDocument/2006/relationships/slideLayout" Target="../slideLayouts/slideLayout28.xml"/><Relationship Id="rId6" Type="http://schemas.openxmlformats.org/officeDocument/2006/relationships/image" Target="../media/image73.svg"/><Relationship Id="rId11" Type="http://schemas.openxmlformats.org/officeDocument/2006/relationships/image" Target="../media/image76.png"/><Relationship Id="rId5" Type="http://schemas.openxmlformats.org/officeDocument/2006/relationships/image" Target="../media/image72.png"/><Relationship Id="rId1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30.svg"/><Relationship Id="rId9" Type="http://schemas.openxmlformats.org/officeDocument/2006/relationships/image" Target="../media/image61.png"/><Relationship Id="rId14" Type="http://schemas.openxmlformats.org/officeDocument/2006/relationships/image" Target="../media/image60.svg"/></Relationships>
</file>

<file path=ppt/slides/_rels/slide25.xml.rels><?xml version="1.0" encoding="UTF-8" standalone="yes"?>
<Relationships xmlns="http://schemas.openxmlformats.org/package/2006/relationships"><Relationship Id="rId13" Type="http://schemas.openxmlformats.org/officeDocument/2006/relationships/image" Target="../media/image44.svg"/><Relationship Id="rId18" Type="http://schemas.openxmlformats.org/officeDocument/2006/relationships/image" Target="../media/image48.png"/><Relationship Id="rId26" Type="http://schemas.openxmlformats.org/officeDocument/2006/relationships/image" Target="../media/image52.png"/><Relationship Id="rId39" Type="http://schemas.microsoft.com/office/2007/relationships/hdphoto" Target="../media/hdphoto23.wdp"/><Relationship Id="rId21" Type="http://schemas.microsoft.com/office/2007/relationships/hdphoto" Target="../media/hdphoto4.wdp"/><Relationship Id="rId34" Type="http://schemas.openxmlformats.org/officeDocument/2006/relationships/image" Target="../media/image59.png"/><Relationship Id="rId42" Type="http://schemas.openxmlformats.org/officeDocument/2006/relationships/image" Target="../media/image65.png"/><Relationship Id="rId47" Type="http://schemas.openxmlformats.org/officeDocument/2006/relationships/image" Target="../media/image67.svg"/><Relationship Id="rId7" Type="http://schemas.openxmlformats.org/officeDocument/2006/relationships/image" Target="../media/image39.svg"/><Relationship Id="rId2" Type="http://schemas.openxmlformats.org/officeDocument/2006/relationships/notesSlide" Target="../notesSlides/notesSlide25.xml"/><Relationship Id="rId16" Type="http://schemas.openxmlformats.org/officeDocument/2006/relationships/image" Target="../media/image47.png"/><Relationship Id="rId29" Type="http://schemas.openxmlformats.org/officeDocument/2006/relationships/image" Target="../media/image54.svg"/><Relationship Id="rId11" Type="http://schemas.openxmlformats.org/officeDocument/2006/relationships/image" Target="../media/image42.svg"/><Relationship Id="rId24" Type="http://schemas.openxmlformats.org/officeDocument/2006/relationships/image" Target="../media/image51.png"/><Relationship Id="rId32" Type="http://schemas.openxmlformats.org/officeDocument/2006/relationships/image" Target="../media/image57.png"/><Relationship Id="rId37" Type="http://schemas.openxmlformats.org/officeDocument/2006/relationships/image" Target="../media/image62.svg"/><Relationship Id="rId40" Type="http://schemas.openxmlformats.org/officeDocument/2006/relationships/image" Target="../media/image64.png"/><Relationship Id="rId45" Type="http://schemas.openxmlformats.org/officeDocument/2006/relationships/image" Target="../media/image79.svg"/><Relationship Id="rId5" Type="http://schemas.openxmlformats.org/officeDocument/2006/relationships/image" Target="../media/image37.svg"/><Relationship Id="rId15" Type="http://schemas.openxmlformats.org/officeDocument/2006/relationships/image" Target="../media/image46.svg"/><Relationship Id="rId23" Type="http://schemas.microsoft.com/office/2007/relationships/hdphoto" Target="../media/hdphoto14.wdp"/><Relationship Id="rId28" Type="http://schemas.openxmlformats.org/officeDocument/2006/relationships/image" Target="../media/image53.png"/><Relationship Id="rId36" Type="http://schemas.openxmlformats.org/officeDocument/2006/relationships/image" Target="../media/image61.png"/><Relationship Id="rId49" Type="http://schemas.openxmlformats.org/officeDocument/2006/relationships/image" Target="../media/image81.svg"/><Relationship Id="rId10" Type="http://schemas.openxmlformats.org/officeDocument/2006/relationships/image" Target="../media/image41.png"/><Relationship Id="rId19" Type="http://schemas.microsoft.com/office/2007/relationships/hdphoto" Target="../media/hdphoto13.wdp"/><Relationship Id="rId31" Type="http://schemas.openxmlformats.org/officeDocument/2006/relationships/image" Target="../media/image56.svg"/><Relationship Id="rId44" Type="http://schemas.openxmlformats.org/officeDocument/2006/relationships/image" Target="../media/image78.png"/><Relationship Id="rId4" Type="http://schemas.openxmlformats.org/officeDocument/2006/relationships/image" Target="../media/image36.png"/><Relationship Id="rId9" Type="http://schemas.microsoft.com/office/2007/relationships/hdphoto" Target="../media/hdphoto20.wdp"/><Relationship Id="rId14" Type="http://schemas.openxmlformats.org/officeDocument/2006/relationships/image" Target="../media/image45.png"/><Relationship Id="rId22" Type="http://schemas.openxmlformats.org/officeDocument/2006/relationships/image" Target="../media/image50.png"/><Relationship Id="rId27" Type="http://schemas.microsoft.com/office/2007/relationships/hdphoto" Target="../media/hdphoto22.wdp"/><Relationship Id="rId30" Type="http://schemas.openxmlformats.org/officeDocument/2006/relationships/image" Target="../media/image55.png"/><Relationship Id="rId35" Type="http://schemas.openxmlformats.org/officeDocument/2006/relationships/image" Target="../media/image60.svg"/><Relationship Id="rId43" Type="http://schemas.microsoft.com/office/2007/relationships/hdphoto" Target="../media/hdphoto25.wdp"/><Relationship Id="rId48" Type="http://schemas.openxmlformats.org/officeDocument/2006/relationships/image" Target="../media/image80.png"/><Relationship Id="rId8" Type="http://schemas.openxmlformats.org/officeDocument/2006/relationships/image" Target="../media/image40.png"/><Relationship Id="rId3" Type="http://schemas.openxmlformats.org/officeDocument/2006/relationships/image" Target="../media/image35.png"/><Relationship Id="rId12" Type="http://schemas.openxmlformats.org/officeDocument/2006/relationships/image" Target="../media/image43.png"/><Relationship Id="rId17" Type="http://schemas.microsoft.com/office/2007/relationships/hdphoto" Target="../media/hdphoto21.wdp"/><Relationship Id="rId25" Type="http://schemas.microsoft.com/office/2007/relationships/hdphoto" Target="../media/hdphoto15.wdp"/><Relationship Id="rId33" Type="http://schemas.openxmlformats.org/officeDocument/2006/relationships/image" Target="../media/image58.svg"/><Relationship Id="rId38" Type="http://schemas.openxmlformats.org/officeDocument/2006/relationships/image" Target="../media/image63.png"/><Relationship Id="rId46" Type="http://schemas.openxmlformats.org/officeDocument/2006/relationships/image" Target="../media/image66.png"/><Relationship Id="rId20" Type="http://schemas.openxmlformats.org/officeDocument/2006/relationships/image" Target="../media/image49.png"/><Relationship Id="rId41" Type="http://schemas.microsoft.com/office/2007/relationships/hdphoto" Target="../media/hdphoto24.wdp"/><Relationship Id="rId1" Type="http://schemas.openxmlformats.org/officeDocument/2006/relationships/slideLayout" Target="../slideLayouts/slideLayout29.xml"/><Relationship Id="rId6"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84.svg"/><Relationship Id="rId13" Type="http://schemas.openxmlformats.org/officeDocument/2006/relationships/image" Target="../media/image87.png"/><Relationship Id="rId18" Type="http://schemas.openxmlformats.org/officeDocument/2006/relationships/image" Target="../media/image92.svg"/><Relationship Id="rId3" Type="http://schemas.openxmlformats.org/officeDocument/2006/relationships/image" Target="../media/image38.png"/><Relationship Id="rId21" Type="http://schemas.openxmlformats.org/officeDocument/2006/relationships/image" Target="../media/image66.png"/><Relationship Id="rId7" Type="http://schemas.openxmlformats.org/officeDocument/2006/relationships/image" Target="../media/image83.png"/><Relationship Id="rId12" Type="http://schemas.openxmlformats.org/officeDocument/2006/relationships/image" Target="../media/image86.svg"/><Relationship Id="rId17" Type="http://schemas.openxmlformats.org/officeDocument/2006/relationships/image" Target="../media/image91.png"/><Relationship Id="rId2" Type="http://schemas.openxmlformats.org/officeDocument/2006/relationships/notesSlide" Target="../notesSlides/notesSlide26.xml"/><Relationship Id="rId16" Type="http://schemas.openxmlformats.org/officeDocument/2006/relationships/image" Target="../media/image90.svg"/><Relationship Id="rId20" Type="http://schemas.openxmlformats.org/officeDocument/2006/relationships/image" Target="../media/image94.svg"/><Relationship Id="rId1" Type="http://schemas.openxmlformats.org/officeDocument/2006/relationships/slideLayout" Target="../slideLayouts/slideLayout29.xml"/><Relationship Id="rId6" Type="http://schemas.microsoft.com/office/2007/relationships/hdphoto" Target="../media/hdphoto26.wdp"/><Relationship Id="rId11" Type="http://schemas.openxmlformats.org/officeDocument/2006/relationships/image" Target="../media/image85.png"/><Relationship Id="rId24" Type="http://schemas.openxmlformats.org/officeDocument/2006/relationships/image" Target="../media/image79.svg"/><Relationship Id="rId5" Type="http://schemas.openxmlformats.org/officeDocument/2006/relationships/image" Target="../media/image82.png"/><Relationship Id="rId15" Type="http://schemas.openxmlformats.org/officeDocument/2006/relationships/image" Target="../media/image89.png"/><Relationship Id="rId23" Type="http://schemas.openxmlformats.org/officeDocument/2006/relationships/image" Target="../media/image78.png"/><Relationship Id="rId10" Type="http://schemas.openxmlformats.org/officeDocument/2006/relationships/image" Target="../media/image81.svg"/><Relationship Id="rId19" Type="http://schemas.openxmlformats.org/officeDocument/2006/relationships/image" Target="../media/image93.png"/><Relationship Id="rId4" Type="http://schemas.openxmlformats.org/officeDocument/2006/relationships/image" Target="../media/image39.svg"/><Relationship Id="rId9" Type="http://schemas.openxmlformats.org/officeDocument/2006/relationships/image" Target="../media/image80.png"/><Relationship Id="rId14" Type="http://schemas.openxmlformats.org/officeDocument/2006/relationships/image" Target="../media/image88.svg"/><Relationship Id="rId22" Type="http://schemas.openxmlformats.org/officeDocument/2006/relationships/image" Target="../media/image67.svg"/></Relationships>
</file>

<file path=ppt/slides/_rels/slide27.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78.png"/><Relationship Id="rId18" Type="http://schemas.openxmlformats.org/officeDocument/2006/relationships/image" Target="../media/image92.svg"/><Relationship Id="rId3" Type="http://schemas.openxmlformats.org/officeDocument/2006/relationships/image" Target="../media/image87.png"/><Relationship Id="rId21" Type="http://schemas.openxmlformats.org/officeDocument/2006/relationships/image" Target="../media/image82.png"/><Relationship Id="rId7" Type="http://schemas.openxmlformats.org/officeDocument/2006/relationships/image" Target="../media/image80.png"/><Relationship Id="rId12" Type="http://schemas.openxmlformats.org/officeDocument/2006/relationships/image" Target="../media/image67.svg"/><Relationship Id="rId17" Type="http://schemas.openxmlformats.org/officeDocument/2006/relationships/image" Target="../media/image91.png"/><Relationship Id="rId2" Type="http://schemas.openxmlformats.org/officeDocument/2006/relationships/notesSlide" Target="../notesSlides/notesSlide27.xml"/><Relationship Id="rId16" Type="http://schemas.openxmlformats.org/officeDocument/2006/relationships/image" Target="../media/image37.svg"/><Relationship Id="rId20" Type="http://schemas.openxmlformats.org/officeDocument/2006/relationships/image" Target="../media/image39.svg"/><Relationship Id="rId1" Type="http://schemas.openxmlformats.org/officeDocument/2006/relationships/slideLayout" Target="../slideLayouts/slideLayout29.xml"/><Relationship Id="rId6" Type="http://schemas.openxmlformats.org/officeDocument/2006/relationships/image" Target="../media/image90.svg"/><Relationship Id="rId11" Type="http://schemas.openxmlformats.org/officeDocument/2006/relationships/image" Target="../media/image66.png"/><Relationship Id="rId24" Type="http://schemas.openxmlformats.org/officeDocument/2006/relationships/image" Target="../media/image84.svg"/><Relationship Id="rId5" Type="http://schemas.openxmlformats.org/officeDocument/2006/relationships/image" Target="../media/image89.png"/><Relationship Id="rId15" Type="http://schemas.openxmlformats.org/officeDocument/2006/relationships/image" Target="../media/image36.png"/><Relationship Id="rId23" Type="http://schemas.openxmlformats.org/officeDocument/2006/relationships/image" Target="../media/image83.png"/><Relationship Id="rId10" Type="http://schemas.openxmlformats.org/officeDocument/2006/relationships/image" Target="../media/image86.svg"/><Relationship Id="rId19" Type="http://schemas.openxmlformats.org/officeDocument/2006/relationships/image" Target="../media/image38.png"/><Relationship Id="rId4" Type="http://schemas.openxmlformats.org/officeDocument/2006/relationships/image" Target="../media/image88.svg"/><Relationship Id="rId9" Type="http://schemas.openxmlformats.org/officeDocument/2006/relationships/image" Target="../media/image85.png"/><Relationship Id="rId14" Type="http://schemas.openxmlformats.org/officeDocument/2006/relationships/image" Target="../media/image79.svg"/><Relationship Id="rId22" Type="http://schemas.microsoft.com/office/2007/relationships/hdphoto" Target="../media/hdphoto27.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98.sv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8.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8.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103.jpeg"/><Relationship Id="rId7" Type="http://schemas.openxmlformats.org/officeDocument/2006/relationships/image" Target="../media/image107.sv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svg"/><Relationship Id="rId4" Type="http://schemas.openxmlformats.org/officeDocument/2006/relationships/image" Target="../media/image10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112.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84E3-C1C5-1043-B70E-0C05E989F2B1}"/>
              </a:ext>
            </a:extLst>
          </p:cNvPr>
          <p:cNvSpPr>
            <a:spLocks noGrp="1"/>
          </p:cNvSpPr>
          <p:nvPr>
            <p:ph type="title"/>
          </p:nvPr>
        </p:nvSpPr>
        <p:spPr>
          <a:xfrm>
            <a:off x="457201" y="1636218"/>
            <a:ext cx="6380204" cy="2366564"/>
          </a:xfrm>
        </p:spPr>
        <p:txBody>
          <a:bodyPr>
            <a:normAutofit fontScale="90000"/>
          </a:bodyPr>
          <a:lstStyle/>
          <a:p>
            <a:r>
              <a:rPr lang="en-US" dirty="0"/>
              <a:t>Explorer Le </a:t>
            </a:r>
            <a:br>
              <a:rPr lang="en-US" dirty="0"/>
            </a:br>
            <a:r>
              <a:rPr lang="en-US" dirty="0"/>
              <a:t>SYSTEME </a:t>
            </a:r>
            <a:r>
              <a:rPr lang="en-US" dirty="0" err="1"/>
              <a:t>D’Information</a:t>
            </a:r>
            <a:r>
              <a:rPr lang="en-US" dirty="0"/>
              <a:t> SANITAIRE (SIS) </a:t>
            </a:r>
          </a:p>
        </p:txBody>
      </p:sp>
      <p:sp>
        <p:nvSpPr>
          <p:cNvPr id="3" name="Content Placeholder 2">
            <a:extLst>
              <a:ext uri="{FF2B5EF4-FFF2-40B4-BE49-F238E27FC236}">
                <a16:creationId xmlns:a16="http://schemas.microsoft.com/office/drawing/2014/main" id="{B429C34E-D9F5-BF46-BF51-EEE0A1A3D8F3}"/>
              </a:ext>
            </a:extLst>
          </p:cNvPr>
          <p:cNvSpPr>
            <a:spLocks noGrp="1"/>
          </p:cNvSpPr>
          <p:nvPr>
            <p:ph sz="quarter" idx="10"/>
          </p:nvPr>
        </p:nvSpPr>
        <p:spPr>
          <a:xfrm>
            <a:off x="457200" y="4374058"/>
            <a:ext cx="6380205" cy="847725"/>
          </a:xfrm>
        </p:spPr>
        <p:txBody>
          <a:bodyPr>
            <a:normAutofit/>
          </a:bodyPr>
          <a:lstStyle/>
          <a:p>
            <a:r>
              <a:rPr lang="fr-FR"/>
              <a:t>Comprendre les solutions qui répondent à vos besoins en matière d'information</a:t>
            </a:r>
            <a:endParaRPr lang="en-US"/>
          </a:p>
        </p:txBody>
      </p:sp>
      <p:sp>
        <p:nvSpPr>
          <p:cNvPr id="4" name="Text Placeholder 3">
            <a:extLst>
              <a:ext uri="{FF2B5EF4-FFF2-40B4-BE49-F238E27FC236}">
                <a16:creationId xmlns:a16="http://schemas.microsoft.com/office/drawing/2014/main" id="{428410A1-0A29-D049-8F4A-6BDF47DA9D0D}"/>
              </a:ext>
            </a:extLst>
          </p:cNvPr>
          <p:cNvSpPr>
            <a:spLocks noGrp="1"/>
          </p:cNvSpPr>
          <p:nvPr>
            <p:ph type="body" sz="quarter" idx="11"/>
          </p:nvPr>
        </p:nvSpPr>
        <p:spPr/>
        <p:txBody>
          <a:bodyPr/>
          <a:lstStyle/>
          <a:p>
            <a:r>
              <a:rPr lang="en-US"/>
              <a:t>Mars 2022</a:t>
            </a:r>
          </a:p>
        </p:txBody>
      </p:sp>
      <p:pic>
        <p:nvPicPr>
          <p:cNvPr id="8" name="Picture Placeholder 9">
            <a:extLst>
              <a:ext uri="{FF2B5EF4-FFF2-40B4-BE49-F238E27FC236}">
                <a16:creationId xmlns:a16="http://schemas.microsoft.com/office/drawing/2014/main" id="{F7E74852-7779-4B57-8D77-F6D09A77CD8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998686" y="0"/>
            <a:ext cx="5193314" cy="5121276"/>
          </a:xfrm>
          <a:prstGeom prst="rect">
            <a:avLst/>
          </a:prstGeom>
        </p:spPr>
      </p:pic>
      <p:pic>
        <p:nvPicPr>
          <p:cNvPr id="7" name="Picture 6">
            <a:extLst>
              <a:ext uri="{FF2B5EF4-FFF2-40B4-BE49-F238E27FC236}">
                <a16:creationId xmlns:a16="http://schemas.microsoft.com/office/drawing/2014/main" id="{8298A5B2-C9FD-4BAF-A178-66E3BEA6F2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1" y="498277"/>
            <a:ext cx="4120295" cy="462955"/>
          </a:xfrm>
          <a:prstGeom prst="rect">
            <a:avLst/>
          </a:prstGeom>
        </p:spPr>
      </p:pic>
    </p:spTree>
    <p:extLst>
      <p:ext uri="{BB962C8B-B14F-4D97-AF65-F5344CB8AC3E}">
        <p14:creationId xmlns:p14="http://schemas.microsoft.com/office/powerpoint/2010/main" val="111702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fontScale="92500" lnSpcReduction="20000"/>
          </a:bodyPr>
          <a:lstStyle/>
          <a:p>
            <a:r>
              <a:rPr lang="fr-FR" sz="4400"/>
              <a:t>Deux dimensions essentielles à prendre en compte</a:t>
            </a:r>
            <a:endParaRPr lang="en-US" sz="4400"/>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r>
              <a:rPr lang="fr-FR" sz="3600"/>
              <a:t>Le fait qu'un système soit basé sur </a:t>
            </a:r>
            <a:r>
              <a:rPr lang="en-US" sz="3600"/>
              <a:t> </a:t>
            </a:r>
            <a:r>
              <a:rPr lang="en-US" sz="3600" b="1"/>
              <a:t>des rapports agrégés </a:t>
            </a:r>
            <a:r>
              <a:rPr lang="en-US" sz="3600"/>
              <a:t>ou sur</a:t>
            </a:r>
            <a:r>
              <a:rPr lang="en-US" sz="3600" b="1"/>
              <a:t> des données individuelles / personnelles</a:t>
            </a:r>
            <a:r>
              <a:rPr lang="en-US" sz="3600"/>
              <a:t>.</a:t>
            </a:r>
          </a:p>
          <a:p>
            <a:endParaRPr lang="en-US" sz="1800"/>
          </a:p>
          <a:p>
            <a:r>
              <a:rPr lang="fr-FR" sz="3600"/>
              <a:t>Le fait qu'il s'agisse plutôt d'un</a:t>
            </a:r>
            <a:r>
              <a:rPr lang="en-US" sz="3600" b="1"/>
              <a:t> système stratégique </a:t>
            </a:r>
            <a:r>
              <a:rPr lang="en-US" sz="3600"/>
              <a:t>ou d’un</a:t>
            </a:r>
            <a:r>
              <a:rPr lang="en-US" sz="3600" b="1"/>
              <a:t> système de première ligne</a:t>
            </a:r>
            <a:r>
              <a:rPr lang="en-US" sz="3600"/>
              <a:t>.</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414421"/>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10</a:t>
            </a:fld>
            <a:endParaRPr lang="en-GB"/>
          </a:p>
        </p:txBody>
      </p:sp>
    </p:spTree>
    <p:extLst>
      <p:ext uri="{BB962C8B-B14F-4D97-AF65-F5344CB8AC3E}">
        <p14:creationId xmlns:p14="http://schemas.microsoft.com/office/powerpoint/2010/main" val="27642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1000" fill="hold"/>
                                        <p:tgtEl>
                                          <p:spTgt spid="7">
                                            <p:txEl>
                                              <p:pRg st="2" end="2"/>
                                            </p:txEl>
                                          </p:spTgt>
                                        </p:tgtEl>
                                        <p:attrNameLst>
                                          <p:attrName>style.color</p:attrName>
                                        </p:attrNameLst>
                                      </p:cBhvr>
                                      <p:to>
                                        <a:srgbClr val="C0C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9EEE1-7847-7843-8F43-4AA216D999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3051" y="1569784"/>
            <a:ext cx="3755593" cy="4128956"/>
          </a:xfrm>
          <a:prstGeom prst="rect">
            <a:avLst/>
          </a:prstGeom>
        </p:spPr>
      </p:pic>
      <p:pic>
        <p:nvPicPr>
          <p:cNvPr id="5" name="Picture 4">
            <a:extLst>
              <a:ext uri="{FF2B5EF4-FFF2-40B4-BE49-F238E27FC236}">
                <a16:creationId xmlns:a16="http://schemas.microsoft.com/office/drawing/2014/main" id="{CEDADCCF-B905-F648-B56F-AC9B9DBA9A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0570" y="3118471"/>
            <a:ext cx="6900754" cy="1113025"/>
          </a:xfrm>
          <a:prstGeom prst="rect">
            <a:avLst/>
          </a:prstGeom>
        </p:spPr>
      </p:pic>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p:txBody>
          <a:bodyPr>
            <a:normAutofit/>
          </a:bodyPr>
          <a:lstStyle/>
          <a:p>
            <a:r>
              <a:rPr lang="fr-FR" sz="3600"/>
              <a:t>Données agrégées et données personnelles</a:t>
            </a:r>
            <a:endParaRPr lang="en-US" sz="3600"/>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11</a:t>
            </a:fld>
            <a:endParaRPr lang="en-GB"/>
          </a:p>
        </p:txBody>
      </p:sp>
      <p:pic>
        <p:nvPicPr>
          <p:cNvPr id="50" name="Picture 49">
            <a:extLst>
              <a:ext uri="{FF2B5EF4-FFF2-40B4-BE49-F238E27FC236}">
                <a16:creationId xmlns:a16="http://schemas.microsoft.com/office/drawing/2014/main" id="{35EC1ACA-7538-3244-88D0-A32D02E848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3421" y="1527718"/>
            <a:ext cx="4479101" cy="722436"/>
          </a:xfrm>
          <a:prstGeom prst="rect">
            <a:avLst/>
          </a:prstGeom>
        </p:spPr>
      </p:pic>
      <p:pic>
        <p:nvPicPr>
          <p:cNvPr id="61" name="Picture 60">
            <a:extLst>
              <a:ext uri="{FF2B5EF4-FFF2-40B4-BE49-F238E27FC236}">
                <a16:creationId xmlns:a16="http://schemas.microsoft.com/office/drawing/2014/main" id="{A8720AA3-019A-644C-B5B7-3640A2B553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25037" y="2670774"/>
            <a:ext cx="2020728" cy="2221619"/>
          </a:xfrm>
          <a:prstGeom prst="rect">
            <a:avLst/>
          </a:prstGeom>
        </p:spPr>
      </p:pic>
      <p:pic>
        <p:nvPicPr>
          <p:cNvPr id="62" name="Picture 61">
            <a:extLst>
              <a:ext uri="{FF2B5EF4-FFF2-40B4-BE49-F238E27FC236}">
                <a16:creationId xmlns:a16="http://schemas.microsoft.com/office/drawing/2014/main" id="{892A0941-87FB-554F-8FDA-2491DCE907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77437" y="2823174"/>
            <a:ext cx="2020728" cy="2221619"/>
          </a:xfrm>
          <a:prstGeom prst="rect">
            <a:avLst/>
          </a:prstGeom>
        </p:spPr>
      </p:pic>
      <p:pic>
        <p:nvPicPr>
          <p:cNvPr id="63" name="Picture 62">
            <a:extLst>
              <a:ext uri="{FF2B5EF4-FFF2-40B4-BE49-F238E27FC236}">
                <a16:creationId xmlns:a16="http://schemas.microsoft.com/office/drawing/2014/main" id="{EB8F5DF0-CCF5-DB4C-B795-14D2A87F813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29837" y="2975574"/>
            <a:ext cx="2020728" cy="2221619"/>
          </a:xfrm>
          <a:prstGeom prst="rect">
            <a:avLst/>
          </a:prstGeom>
        </p:spPr>
      </p:pic>
      <p:pic>
        <p:nvPicPr>
          <p:cNvPr id="64" name="Picture 63">
            <a:extLst>
              <a:ext uri="{FF2B5EF4-FFF2-40B4-BE49-F238E27FC236}">
                <a16:creationId xmlns:a16="http://schemas.microsoft.com/office/drawing/2014/main" id="{4F400719-7DE3-5746-A5EB-49F3916F3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2237" y="3127974"/>
            <a:ext cx="2020728" cy="2221619"/>
          </a:xfrm>
          <a:prstGeom prst="rect">
            <a:avLst/>
          </a:prstGeom>
        </p:spPr>
      </p:pic>
      <p:pic>
        <p:nvPicPr>
          <p:cNvPr id="65" name="Picture 64">
            <a:extLst>
              <a:ext uri="{FF2B5EF4-FFF2-40B4-BE49-F238E27FC236}">
                <a16:creationId xmlns:a16="http://schemas.microsoft.com/office/drawing/2014/main" id="{F647B4D4-89AB-204C-B50A-D6C087E27AD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34637" y="3280374"/>
            <a:ext cx="2020728" cy="2221619"/>
          </a:xfrm>
          <a:prstGeom prst="rect">
            <a:avLst/>
          </a:prstGeom>
        </p:spPr>
      </p:pic>
      <p:pic>
        <p:nvPicPr>
          <p:cNvPr id="66" name="Picture 65">
            <a:extLst>
              <a:ext uri="{FF2B5EF4-FFF2-40B4-BE49-F238E27FC236}">
                <a16:creationId xmlns:a16="http://schemas.microsoft.com/office/drawing/2014/main" id="{531B3B56-4788-9540-BD44-E27D78ADFF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87037" y="3432774"/>
            <a:ext cx="2020728" cy="2221619"/>
          </a:xfrm>
          <a:prstGeom prst="rect">
            <a:avLst/>
          </a:prstGeom>
        </p:spPr>
      </p:pic>
      <p:pic>
        <p:nvPicPr>
          <p:cNvPr id="67" name="Picture 66">
            <a:extLst>
              <a:ext uri="{FF2B5EF4-FFF2-40B4-BE49-F238E27FC236}">
                <a16:creationId xmlns:a16="http://schemas.microsoft.com/office/drawing/2014/main" id="{198F96EB-F3DD-D44E-9399-0CE490E224C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39437" y="3585174"/>
            <a:ext cx="2020728" cy="2221619"/>
          </a:xfrm>
          <a:prstGeom prst="rect">
            <a:avLst/>
          </a:prstGeom>
        </p:spPr>
      </p:pic>
      <p:pic>
        <p:nvPicPr>
          <p:cNvPr id="68" name="Picture 67">
            <a:extLst>
              <a:ext uri="{FF2B5EF4-FFF2-40B4-BE49-F238E27FC236}">
                <a16:creationId xmlns:a16="http://schemas.microsoft.com/office/drawing/2014/main" id="{182255DE-E804-5D40-8EF3-AE9AD2C7FA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91837" y="3737574"/>
            <a:ext cx="2020728" cy="2221619"/>
          </a:xfrm>
          <a:prstGeom prst="rect">
            <a:avLst/>
          </a:prstGeom>
        </p:spPr>
      </p:pic>
      <p:pic>
        <p:nvPicPr>
          <p:cNvPr id="69" name="Picture 68">
            <a:extLst>
              <a:ext uri="{FF2B5EF4-FFF2-40B4-BE49-F238E27FC236}">
                <a16:creationId xmlns:a16="http://schemas.microsoft.com/office/drawing/2014/main" id="{115B3BD0-FFE2-E046-BCB7-9F942CEE24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44237" y="3889974"/>
            <a:ext cx="2020728" cy="2221619"/>
          </a:xfrm>
          <a:prstGeom prst="rect">
            <a:avLst/>
          </a:prstGeom>
        </p:spPr>
      </p:pic>
      <p:pic>
        <p:nvPicPr>
          <p:cNvPr id="70" name="Picture 69">
            <a:extLst>
              <a:ext uri="{FF2B5EF4-FFF2-40B4-BE49-F238E27FC236}">
                <a16:creationId xmlns:a16="http://schemas.microsoft.com/office/drawing/2014/main" id="{04DD26C4-368E-794B-9C18-A29A06C1E7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96637" y="4042374"/>
            <a:ext cx="2020728" cy="2221619"/>
          </a:xfrm>
          <a:prstGeom prst="rect">
            <a:avLst/>
          </a:prstGeom>
        </p:spPr>
      </p:pic>
      <p:pic>
        <p:nvPicPr>
          <p:cNvPr id="51" name="Picture 50">
            <a:extLst>
              <a:ext uri="{FF2B5EF4-FFF2-40B4-BE49-F238E27FC236}">
                <a16:creationId xmlns:a16="http://schemas.microsoft.com/office/drawing/2014/main" id="{F682B8B5-01F6-324A-B931-BCCF1FB69E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98019" y="2676107"/>
            <a:ext cx="2020728" cy="2221619"/>
          </a:xfrm>
          <a:prstGeom prst="rect">
            <a:avLst/>
          </a:prstGeom>
        </p:spPr>
      </p:pic>
      <p:pic>
        <p:nvPicPr>
          <p:cNvPr id="52" name="Picture 51">
            <a:extLst>
              <a:ext uri="{FF2B5EF4-FFF2-40B4-BE49-F238E27FC236}">
                <a16:creationId xmlns:a16="http://schemas.microsoft.com/office/drawing/2014/main" id="{5908A4B8-4B50-F04E-879B-6759712D55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50419" y="2828507"/>
            <a:ext cx="2020728" cy="2221619"/>
          </a:xfrm>
          <a:prstGeom prst="rect">
            <a:avLst/>
          </a:prstGeom>
        </p:spPr>
      </p:pic>
      <p:pic>
        <p:nvPicPr>
          <p:cNvPr id="53" name="Picture 52">
            <a:extLst>
              <a:ext uri="{FF2B5EF4-FFF2-40B4-BE49-F238E27FC236}">
                <a16:creationId xmlns:a16="http://schemas.microsoft.com/office/drawing/2014/main" id="{AC2EBAB6-520B-B142-8C69-77234C72F4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2819" y="2980907"/>
            <a:ext cx="2020728" cy="2221619"/>
          </a:xfrm>
          <a:prstGeom prst="rect">
            <a:avLst/>
          </a:prstGeom>
        </p:spPr>
      </p:pic>
      <p:pic>
        <p:nvPicPr>
          <p:cNvPr id="54" name="Picture 53">
            <a:extLst>
              <a:ext uri="{FF2B5EF4-FFF2-40B4-BE49-F238E27FC236}">
                <a16:creationId xmlns:a16="http://schemas.microsoft.com/office/drawing/2014/main" id="{F3CEFFA7-D14E-7947-9FBC-7385B73F86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55219" y="3133307"/>
            <a:ext cx="2020728" cy="2221619"/>
          </a:xfrm>
          <a:prstGeom prst="rect">
            <a:avLst/>
          </a:prstGeom>
        </p:spPr>
      </p:pic>
      <p:pic>
        <p:nvPicPr>
          <p:cNvPr id="55" name="Picture 54">
            <a:extLst>
              <a:ext uri="{FF2B5EF4-FFF2-40B4-BE49-F238E27FC236}">
                <a16:creationId xmlns:a16="http://schemas.microsoft.com/office/drawing/2014/main" id="{E84C6A7B-FF1B-654E-87FF-32645D499C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07619" y="3285707"/>
            <a:ext cx="2020728" cy="2221619"/>
          </a:xfrm>
          <a:prstGeom prst="rect">
            <a:avLst/>
          </a:prstGeom>
        </p:spPr>
      </p:pic>
      <p:pic>
        <p:nvPicPr>
          <p:cNvPr id="56" name="Picture 55">
            <a:extLst>
              <a:ext uri="{FF2B5EF4-FFF2-40B4-BE49-F238E27FC236}">
                <a16:creationId xmlns:a16="http://schemas.microsoft.com/office/drawing/2014/main" id="{63E269A0-7956-A14F-BEBB-4733FB8CE5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60019" y="3438107"/>
            <a:ext cx="2020728" cy="2221619"/>
          </a:xfrm>
          <a:prstGeom prst="rect">
            <a:avLst/>
          </a:prstGeom>
        </p:spPr>
      </p:pic>
      <p:pic>
        <p:nvPicPr>
          <p:cNvPr id="57" name="Picture 56">
            <a:extLst>
              <a:ext uri="{FF2B5EF4-FFF2-40B4-BE49-F238E27FC236}">
                <a16:creationId xmlns:a16="http://schemas.microsoft.com/office/drawing/2014/main" id="{037B24B6-0050-EE4E-8391-AD215F9D79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12419" y="3590507"/>
            <a:ext cx="2020728" cy="2221619"/>
          </a:xfrm>
          <a:prstGeom prst="rect">
            <a:avLst/>
          </a:prstGeom>
        </p:spPr>
      </p:pic>
      <p:pic>
        <p:nvPicPr>
          <p:cNvPr id="58" name="Picture 57">
            <a:extLst>
              <a:ext uri="{FF2B5EF4-FFF2-40B4-BE49-F238E27FC236}">
                <a16:creationId xmlns:a16="http://schemas.microsoft.com/office/drawing/2014/main" id="{CC67B58A-5D1F-0D4D-82E7-872C1C7F2E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64819" y="3742907"/>
            <a:ext cx="2020728" cy="2221619"/>
          </a:xfrm>
          <a:prstGeom prst="rect">
            <a:avLst/>
          </a:prstGeom>
        </p:spPr>
      </p:pic>
      <p:pic>
        <p:nvPicPr>
          <p:cNvPr id="59" name="Picture 58">
            <a:extLst>
              <a:ext uri="{FF2B5EF4-FFF2-40B4-BE49-F238E27FC236}">
                <a16:creationId xmlns:a16="http://schemas.microsoft.com/office/drawing/2014/main" id="{8FD2467A-9699-4C4E-A3D0-41C4EB61FF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17219" y="3895307"/>
            <a:ext cx="2020728" cy="2221619"/>
          </a:xfrm>
          <a:prstGeom prst="rect">
            <a:avLst/>
          </a:prstGeom>
        </p:spPr>
      </p:pic>
      <p:pic>
        <p:nvPicPr>
          <p:cNvPr id="60" name="Picture 59">
            <a:extLst>
              <a:ext uri="{FF2B5EF4-FFF2-40B4-BE49-F238E27FC236}">
                <a16:creationId xmlns:a16="http://schemas.microsoft.com/office/drawing/2014/main" id="{24552A74-1020-0840-9338-E6E0106484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9619" y="4047707"/>
            <a:ext cx="2020728" cy="2221619"/>
          </a:xfrm>
          <a:prstGeom prst="rect">
            <a:avLst/>
          </a:prstGeom>
        </p:spPr>
      </p:pic>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406397" y="1637908"/>
            <a:ext cx="6364571" cy="4814096"/>
          </a:xfrm>
          <a:prstGeom prst="rect">
            <a:avLst/>
          </a:prstGeom>
          <a:noFill/>
        </p:spPr>
        <p:txBody>
          <a:bodyPr vert="horz" lIns="0" tIns="0" rIns="0" bIns="0" numCol="2"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b="1" dirty="0">
                <a:solidFill>
                  <a:srgbClr val="00B050"/>
                </a:solidFill>
                <a:latin typeface="Poppins" pitchFamily="2" charset="77"/>
                <a:cs typeface="Poppins" pitchFamily="2" charset="77"/>
              </a:rPr>
              <a:t>Rapports </a:t>
            </a:r>
            <a:r>
              <a:rPr lang="en-US" sz="1800" b="1" dirty="0" err="1">
                <a:solidFill>
                  <a:srgbClr val="00B050"/>
                </a:solidFill>
                <a:latin typeface="Poppins" pitchFamily="2" charset="77"/>
                <a:cs typeface="Poppins" pitchFamily="2" charset="77"/>
              </a:rPr>
              <a:t>agrégés</a:t>
            </a:r>
            <a:r>
              <a:rPr lang="en-US" sz="1800" b="1" dirty="0">
                <a:solidFill>
                  <a:srgbClr val="00B050"/>
                </a:solidFill>
                <a:latin typeface="Poppins" pitchFamily="2" charset="77"/>
                <a:cs typeface="Poppins" pitchFamily="2" charset="77"/>
              </a:rPr>
              <a:t> / </a:t>
            </a:r>
            <a:r>
              <a:rPr lang="en-US" sz="1800" b="1" dirty="0" err="1">
                <a:solidFill>
                  <a:srgbClr val="00B050"/>
                </a:solidFill>
                <a:latin typeface="Poppins" pitchFamily="2" charset="77"/>
                <a:cs typeface="Poppins" pitchFamily="2" charset="77"/>
              </a:rPr>
              <a:t>anonymes</a:t>
            </a:r>
            <a:endParaRPr kumimoji="0" lang="en-GB" sz="1800" b="1" i="0" u="none" strike="noStrike" kern="1200" cap="none" spc="0" normalizeH="0" baseline="0" noProof="0" dirty="0">
              <a:ln>
                <a:noFill/>
              </a:ln>
              <a:solidFill>
                <a:srgbClr val="00B050"/>
              </a:solidFill>
              <a:effectLst/>
              <a:uLnTx/>
              <a:uFillTx/>
              <a:latin typeface="Poppins" pitchFamily="2" charset="77"/>
              <a:cs typeface="Poppins" pitchFamily="2" charset="77"/>
            </a:endParaRPr>
          </a:p>
          <a:p>
            <a:pPr lvl="2">
              <a:buClr>
                <a:srgbClr val="1FA29C"/>
              </a:buClr>
              <a:defRPr/>
            </a:pPr>
            <a:r>
              <a:rPr lang="fr-FR" b="1" dirty="0">
                <a:solidFill>
                  <a:sysClr val="windowText" lastClr="000000">
                    <a:lumMod val="75000"/>
                    <a:lumOff val="25000"/>
                  </a:sysClr>
                </a:solidFill>
                <a:latin typeface="Verdana"/>
              </a:rPr>
              <a:t>Chiffres totaux, </a:t>
            </a:r>
            <a:r>
              <a:rPr lang="fr-FR" dirty="0">
                <a:solidFill>
                  <a:sysClr val="windowText" lastClr="000000">
                    <a:lumMod val="75000"/>
                    <a:lumOff val="25000"/>
                  </a:sysClr>
                </a:solidFill>
                <a:latin typeface="Verdana"/>
              </a:rPr>
              <a:t>par exemple 20 cas de paludisme, 10 masques de protection</a:t>
            </a:r>
            <a:r>
              <a:rPr lang="en-GB" dirty="0">
                <a:solidFill>
                  <a:sysClr val="windowText" lastClr="000000">
                    <a:lumMod val="75000"/>
                    <a:lumOff val="25000"/>
                  </a:sysClr>
                </a:solidFill>
                <a:latin typeface="Verdana"/>
              </a:rPr>
              <a:t>.</a:t>
            </a:r>
          </a:p>
          <a:p>
            <a:pPr lvl="2">
              <a:buClr>
                <a:srgbClr val="1FA29C"/>
              </a:buClr>
              <a:defRPr/>
            </a:pPr>
            <a:r>
              <a:rPr lang="fr-FR" dirty="0">
                <a:solidFill>
                  <a:sysClr val="windowText" lastClr="000000">
                    <a:lumMod val="75000"/>
                    <a:lumOff val="25000"/>
                  </a:sysClr>
                </a:solidFill>
                <a:latin typeface="Verdana"/>
              </a:rPr>
              <a:t>Souvent désagrégés (divisés) en catégories (par exemple, différents âges), mais toujours des chiffres totaux</a:t>
            </a:r>
            <a:r>
              <a:rPr lang="en-GB" dirty="0">
                <a:solidFill>
                  <a:sysClr val="windowText" lastClr="000000">
                    <a:lumMod val="75000"/>
                    <a:lumOff val="25000"/>
                  </a:sysClr>
                </a:solidFill>
                <a:latin typeface="Verdana"/>
              </a:rPr>
              <a:t>.</a:t>
            </a:r>
          </a:p>
          <a:p>
            <a:pPr lvl="2">
              <a:buClr>
                <a:srgbClr val="1FA29C"/>
              </a:buClr>
              <a:defRPr/>
            </a:pPr>
            <a:r>
              <a:rPr lang="fr-FR" dirty="0">
                <a:solidFill>
                  <a:sysClr val="windowText" lastClr="000000">
                    <a:lumMod val="75000"/>
                    <a:lumOff val="25000"/>
                  </a:sysClr>
                </a:solidFill>
                <a:latin typeface="Verdana"/>
              </a:rPr>
              <a:t>Possibilité limitée d'approfondir les données</a:t>
            </a:r>
            <a:r>
              <a:rPr lang="en-GB" dirty="0">
                <a:solidFill>
                  <a:sysClr val="windowText" lastClr="000000">
                    <a:lumMod val="75000"/>
                    <a:lumOff val="25000"/>
                  </a:sysClr>
                </a:solidFill>
                <a:latin typeface="Verdana"/>
              </a:rPr>
              <a:t>.</a:t>
            </a:r>
          </a:p>
          <a:p>
            <a:pPr lvl="2">
              <a:buClr>
                <a:srgbClr val="1FA29C"/>
              </a:buClr>
              <a:defRPr/>
            </a:pPr>
            <a:r>
              <a:rPr lang="fr-FR" b="1" dirty="0">
                <a:solidFill>
                  <a:sysClr val="windowText" lastClr="000000">
                    <a:lumMod val="75000"/>
                    <a:lumOff val="25000"/>
                  </a:sysClr>
                </a:solidFill>
                <a:latin typeface="Verdana"/>
              </a:rPr>
              <a:t>Petits volumes de données rapportées ou saisies électroniquement</a:t>
            </a:r>
            <a:r>
              <a:rPr lang="en-GB" b="1" dirty="0">
                <a:solidFill>
                  <a:sysClr val="windowText" lastClr="000000">
                    <a:lumMod val="75000"/>
                    <a:lumOff val="25000"/>
                  </a:sysClr>
                </a:solidFill>
                <a:latin typeface="Verdana"/>
              </a:rPr>
              <a:t>.</a:t>
            </a:r>
            <a:endParaRPr kumimoji="0" lang="en-GB" b="1" i="0" u="none" strike="noStrike" kern="1200" cap="none" spc="0" normalizeH="0" baseline="0" noProof="0" dirty="0">
              <a:ln>
                <a:noFill/>
              </a:ln>
              <a:solidFill>
                <a:sysClr val="windowText" lastClr="000000">
                  <a:lumMod val="75000"/>
                  <a:lumOff val="25000"/>
                </a:sysClr>
              </a:solidFill>
              <a:effectLst/>
              <a:uLnTx/>
              <a:uFillTx/>
              <a:latin typeface="Verdana"/>
            </a:endParaRPr>
          </a:p>
          <a:p>
            <a:pPr marL="0" lvl="2" indent="0">
              <a:buClr>
                <a:srgbClr val="1FA29C"/>
              </a:buClr>
              <a:buNone/>
              <a:defRPr/>
            </a:pPr>
            <a:endParaRPr lang="en-US" sz="1800" b="1" dirty="0">
              <a:solidFill>
                <a:srgbClr val="FF0000"/>
              </a:solidFill>
              <a:latin typeface="Poppins" pitchFamily="2" charset="77"/>
              <a:cs typeface="Poppins" pitchFamily="2" charset="77"/>
            </a:endParaRPr>
          </a:p>
          <a:p>
            <a:pPr marL="0" lvl="2" indent="0">
              <a:buClr>
                <a:srgbClr val="1FA29C"/>
              </a:buClr>
              <a:buNone/>
              <a:defRPr/>
            </a:pPr>
            <a:r>
              <a:rPr lang="en-US" sz="1800" b="1" dirty="0" err="1">
                <a:solidFill>
                  <a:srgbClr val="FF0000"/>
                </a:solidFill>
                <a:latin typeface="Poppins" pitchFamily="2" charset="77"/>
                <a:cs typeface="Poppins" pitchFamily="2" charset="77"/>
              </a:rPr>
              <a:t>Données</a:t>
            </a:r>
            <a:r>
              <a:rPr lang="en-US" sz="1800" b="1" dirty="0">
                <a:solidFill>
                  <a:srgbClr val="FF0000"/>
                </a:solidFill>
                <a:latin typeface="Poppins" pitchFamily="2" charset="77"/>
                <a:cs typeface="Poppins" pitchFamily="2" charset="77"/>
              </a:rPr>
              <a:t> </a:t>
            </a:r>
            <a:r>
              <a:rPr lang="en-US" sz="1800" b="1" dirty="0" err="1">
                <a:solidFill>
                  <a:srgbClr val="FF0000"/>
                </a:solidFill>
                <a:latin typeface="Poppins" pitchFamily="2" charset="77"/>
                <a:cs typeface="Poppins" pitchFamily="2" charset="77"/>
              </a:rPr>
              <a:t>individuelles</a:t>
            </a:r>
            <a:r>
              <a:rPr lang="en-US" sz="1800" b="1" dirty="0">
                <a:solidFill>
                  <a:srgbClr val="FF0000"/>
                </a:solidFill>
                <a:latin typeface="Poppins" pitchFamily="2" charset="77"/>
                <a:cs typeface="Poppins" pitchFamily="2" charset="77"/>
              </a:rPr>
              <a:t> / </a:t>
            </a:r>
            <a:r>
              <a:rPr lang="en-US" sz="1800" b="1" dirty="0" err="1">
                <a:solidFill>
                  <a:srgbClr val="FF0000"/>
                </a:solidFill>
                <a:latin typeface="Poppins" pitchFamily="2" charset="77"/>
                <a:cs typeface="Poppins" pitchFamily="2" charset="77"/>
              </a:rPr>
              <a:t>personnelles</a:t>
            </a:r>
            <a:endParaRPr lang="en-GB" sz="1800" b="1" dirty="0">
              <a:solidFill>
                <a:srgbClr val="FF0000"/>
              </a:solidFill>
              <a:latin typeface="Poppins" pitchFamily="2" charset="77"/>
              <a:cs typeface="Poppins" pitchFamily="2" charset="77"/>
            </a:endParaRPr>
          </a:p>
          <a:p>
            <a:pPr lvl="2">
              <a:buClr>
                <a:srgbClr val="1FA29C"/>
              </a:buClr>
              <a:defRPr/>
            </a:pPr>
            <a:r>
              <a:rPr lang="fr-FR" b="1" dirty="0">
                <a:solidFill>
                  <a:sysClr val="windowText" lastClr="000000">
                    <a:lumMod val="75000"/>
                    <a:lumOff val="25000"/>
                  </a:sysClr>
                </a:solidFill>
                <a:latin typeface="Verdana"/>
              </a:rPr>
              <a:t>Les données personnelles individuelles de chaque client </a:t>
            </a:r>
            <a:r>
              <a:rPr lang="fr-FR" dirty="0">
                <a:solidFill>
                  <a:sysClr val="windowText" lastClr="000000">
                    <a:lumMod val="75000"/>
                    <a:lumOff val="25000"/>
                  </a:sysClr>
                </a:solidFill>
                <a:latin typeface="Verdana"/>
              </a:rPr>
              <a:t>sont rapportées ou saisies électroniquement</a:t>
            </a:r>
            <a:r>
              <a:rPr lang="en-GB" dirty="0">
                <a:solidFill>
                  <a:sysClr val="windowText" lastClr="000000">
                    <a:lumMod val="75000"/>
                    <a:lumOff val="25000"/>
                  </a:sysClr>
                </a:solidFill>
                <a:latin typeface="Verdana"/>
              </a:rPr>
              <a:t>.</a:t>
            </a:r>
          </a:p>
          <a:p>
            <a:pPr lvl="2">
              <a:buClr>
                <a:srgbClr val="1FA29C"/>
              </a:buClr>
              <a:defRPr/>
            </a:pPr>
            <a:r>
              <a:rPr lang="en-GB" dirty="0">
                <a:solidFill>
                  <a:sysClr val="windowText" lastClr="000000">
                    <a:lumMod val="75000"/>
                    <a:lumOff val="25000"/>
                  </a:sysClr>
                </a:solidFill>
                <a:latin typeface="Verdana"/>
              </a:rPr>
              <a:t>(</a:t>
            </a:r>
            <a:r>
              <a:rPr lang="fr-FR" dirty="0">
                <a:solidFill>
                  <a:sysClr val="windowText" lastClr="000000">
                    <a:lumMod val="75000"/>
                    <a:lumOff val="25000"/>
                  </a:sysClr>
                </a:solidFill>
                <a:latin typeface="Verdana"/>
              </a:rPr>
              <a:t>Les données personnelles sont toutes les données </a:t>
            </a:r>
            <a:br>
              <a:rPr lang="fr-FR" dirty="0">
                <a:solidFill>
                  <a:sysClr val="windowText" lastClr="000000">
                    <a:lumMod val="75000"/>
                    <a:lumOff val="25000"/>
                  </a:sysClr>
                </a:solidFill>
                <a:latin typeface="Verdana"/>
              </a:rPr>
            </a:br>
            <a:r>
              <a:rPr lang="fr-FR" dirty="0">
                <a:solidFill>
                  <a:sysClr val="windowText" lastClr="000000">
                    <a:lumMod val="75000"/>
                    <a:lumOff val="25000"/>
                  </a:sysClr>
                </a:solidFill>
                <a:latin typeface="Verdana"/>
              </a:rPr>
              <a:t>qui peuvent conduire à l'identification d'un individu</a:t>
            </a:r>
            <a:r>
              <a:rPr lang="en-GB" dirty="0">
                <a:solidFill>
                  <a:sysClr val="windowText" lastClr="000000">
                    <a:lumMod val="75000"/>
                    <a:lumOff val="25000"/>
                  </a:sysClr>
                </a:solidFill>
                <a:latin typeface="Verdana"/>
              </a:rPr>
              <a:t>.)</a:t>
            </a:r>
          </a:p>
          <a:p>
            <a:pPr lvl="2">
              <a:buClr>
                <a:srgbClr val="1FA29C"/>
              </a:buClr>
              <a:defRPr/>
            </a:pPr>
            <a:r>
              <a:rPr lang="fr-FR" dirty="0">
                <a:solidFill>
                  <a:sysClr val="windowText" lastClr="000000">
                    <a:lumMod val="75000"/>
                    <a:lumOff val="25000"/>
                  </a:sysClr>
                </a:solidFill>
                <a:latin typeface="Verdana"/>
              </a:rPr>
              <a:t>Ensemble riche de données disponibles pour l'analyse</a:t>
            </a:r>
            <a:r>
              <a:rPr lang="en-GB" dirty="0">
                <a:solidFill>
                  <a:sysClr val="windowText" lastClr="000000">
                    <a:lumMod val="75000"/>
                    <a:lumOff val="25000"/>
                  </a:sysClr>
                </a:solidFill>
                <a:latin typeface="Verdana"/>
              </a:rPr>
              <a:t>.</a:t>
            </a:r>
          </a:p>
          <a:p>
            <a:pPr lvl="2">
              <a:buClr>
                <a:srgbClr val="1FA29C"/>
              </a:buClr>
              <a:defRPr/>
            </a:pPr>
            <a:r>
              <a:rPr lang="fr-FR" b="1" dirty="0">
                <a:solidFill>
                  <a:sysClr val="windowText" lastClr="000000">
                    <a:lumMod val="75000"/>
                    <a:lumOff val="25000"/>
                  </a:sysClr>
                </a:solidFill>
                <a:latin typeface="Verdana"/>
              </a:rPr>
              <a:t>Volume important de données rapportées ou saisies électroniquement</a:t>
            </a:r>
            <a:r>
              <a:rPr kumimoji="0" lang="en-GB" b="1" i="0" u="none" strike="noStrike" kern="1200" cap="none" spc="0" normalizeH="0" baseline="0" noProof="0" dirty="0">
                <a:ln>
                  <a:noFill/>
                </a:ln>
                <a:solidFill>
                  <a:sysClr val="windowText" lastClr="000000">
                    <a:lumMod val="75000"/>
                    <a:lumOff val="25000"/>
                  </a:sysClr>
                </a:solidFill>
                <a:effectLst/>
                <a:uLnTx/>
                <a:uFillTx/>
                <a:latin typeface="Verdana"/>
              </a:rPr>
              <a:t>.</a:t>
            </a:r>
          </a:p>
        </p:txBody>
      </p:sp>
    </p:spTree>
    <p:extLst>
      <p:ext uri="{BB962C8B-B14F-4D97-AF65-F5344CB8AC3E}">
        <p14:creationId xmlns:p14="http://schemas.microsoft.com/office/powerpoint/2010/main" val="36824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ssolve">
                                      <p:cBhvr>
                                        <p:cTn id="10" dur="500"/>
                                        <p:tgtEl>
                                          <p:spTgt spid="9">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ssolve">
                                      <p:cBhvr>
                                        <p:cTn id="13" dur="500"/>
                                        <p:tgtEl>
                                          <p:spTgt spid="9">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dissolve">
                                      <p:cBhvr>
                                        <p:cTn id="16" dur="500"/>
                                        <p:tgtEl>
                                          <p:spTgt spid="9">
                                            <p:txEl>
                                              <p:pRg st="3" end="3"/>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dissolve">
                                      <p:cBhvr>
                                        <p:cTn id="29" dur="500"/>
                                        <p:tgtEl>
                                          <p:spTgt spid="9">
                                            <p:txEl>
                                              <p:pRg st="6" end="6"/>
                                            </p:txEl>
                                          </p:spTgt>
                                        </p:tgtEl>
                                      </p:cBhvr>
                                    </p:animEffect>
                                  </p:childTnLst>
                                </p:cTn>
                              </p:par>
                            </p:childTnLst>
                          </p:cTn>
                        </p:par>
                        <p:par>
                          <p:cTn id="30" fill="hold">
                            <p:stCondLst>
                              <p:cond delay="1000"/>
                            </p:stCondLst>
                            <p:childTnLst>
                              <p:par>
                                <p:cTn id="31" presetID="9" presetClass="entr" presetSubtype="0" fill="hold" nodeType="after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animEffect transition="in" filter="dissolve">
                                      <p:cBhvr>
                                        <p:cTn id="33" dur="500"/>
                                        <p:tgtEl>
                                          <p:spTgt spid="9">
                                            <p:txEl>
                                              <p:pRg st="7" end="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9">
                                            <p:txEl>
                                              <p:pRg st="8" end="8"/>
                                            </p:txEl>
                                          </p:spTgt>
                                        </p:tgtEl>
                                        <p:attrNameLst>
                                          <p:attrName>style.visibility</p:attrName>
                                        </p:attrNameLst>
                                      </p:cBhvr>
                                      <p:to>
                                        <p:strVal val="visible"/>
                                      </p:to>
                                    </p:set>
                                    <p:animEffect transition="in" filter="dissolve">
                                      <p:cBhvr>
                                        <p:cTn id="36" dur="500"/>
                                        <p:tgtEl>
                                          <p:spTgt spid="9">
                                            <p:txEl>
                                              <p:pRg st="8" end="8"/>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animEffect transition="in" filter="dissolve">
                                      <p:cBhvr>
                                        <p:cTn id="39" dur="500"/>
                                        <p:tgtEl>
                                          <p:spTgt spid="9">
                                            <p:txEl>
                                              <p:pRg st="9" end="9"/>
                                            </p:txEl>
                                          </p:spTgt>
                                        </p:tgtEl>
                                      </p:cBhvr>
                                    </p:animEffect>
                                  </p:childTnLst>
                                </p:cTn>
                              </p:par>
                            </p:childTnLst>
                          </p:cTn>
                        </p:par>
                        <p:par>
                          <p:cTn id="40" fill="hold">
                            <p:stCondLst>
                              <p:cond delay="1500"/>
                            </p:stCondLst>
                            <p:childTnLst>
                              <p:par>
                                <p:cTn id="41" presetID="9"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childTnLst>
                          </p:cTn>
                        </p:par>
                        <p:par>
                          <p:cTn id="49" fill="hold">
                            <p:stCondLst>
                              <p:cond delay="500"/>
                            </p:stCondLst>
                            <p:childTnLst>
                              <p:par>
                                <p:cTn id="50" presetID="9" presetClass="entr" presetSubtype="0" fill="hold" nodeType="after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Effect transition="in" filter="dissolve">
                                      <p:cBhvr>
                                        <p:cTn id="52" dur="500"/>
                                        <p:tgtEl>
                                          <p:spTgt spid="9">
                                            <p:txEl>
                                              <p:pRg st="4" end="4"/>
                                            </p:txEl>
                                          </p:spTgt>
                                        </p:tgtEl>
                                      </p:cBhvr>
                                    </p:animEffect>
                                  </p:childTnLst>
                                </p:cTn>
                              </p:par>
                            </p:childTnLst>
                          </p:cTn>
                        </p:par>
                        <p:par>
                          <p:cTn id="53" fill="hold">
                            <p:stCondLst>
                              <p:cond delay="1000"/>
                            </p:stCondLst>
                            <p:childTnLst>
                              <p:par>
                                <p:cTn id="54" presetID="9"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dissolve">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9">
                                            <p:txEl>
                                              <p:pRg st="10" end="10"/>
                                            </p:txEl>
                                          </p:spTgt>
                                        </p:tgtEl>
                                        <p:attrNameLst>
                                          <p:attrName>style.visibility</p:attrName>
                                        </p:attrNameLst>
                                      </p:cBhvr>
                                      <p:to>
                                        <p:strVal val="visible"/>
                                      </p:to>
                                    </p:set>
                                    <p:animEffect transition="in" filter="dissolve">
                                      <p:cBhvr>
                                        <p:cTn id="61" dur="500"/>
                                        <p:tgtEl>
                                          <p:spTgt spid="9">
                                            <p:txEl>
                                              <p:pRg st="10" end="10"/>
                                            </p:txEl>
                                          </p:spTgt>
                                        </p:tgtEl>
                                      </p:cBhvr>
                                    </p:animEffect>
                                  </p:childTnLst>
                                </p:cTn>
                              </p:par>
                            </p:childTnLst>
                          </p:cTn>
                        </p:par>
                        <p:par>
                          <p:cTn id="62" fill="hold">
                            <p:stCondLst>
                              <p:cond delay="500"/>
                            </p:stCondLst>
                            <p:childTnLst>
                              <p:par>
                                <p:cTn id="63" presetID="9" presetClass="entr" presetSubtype="0" fill="hold" nodeType="after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dissolve">
                                      <p:cBhvr>
                                        <p:cTn id="65" dur="250"/>
                                        <p:tgtEl>
                                          <p:spTgt spid="51"/>
                                        </p:tgtEl>
                                      </p:cBhvr>
                                    </p:animEffect>
                                  </p:childTnLst>
                                </p:cTn>
                              </p:par>
                            </p:childTnLst>
                          </p:cTn>
                        </p:par>
                        <p:par>
                          <p:cTn id="66" fill="hold">
                            <p:stCondLst>
                              <p:cond delay="750"/>
                            </p:stCondLst>
                            <p:childTnLst>
                              <p:par>
                                <p:cTn id="67" presetID="9" presetClass="entr" presetSubtype="0" fill="hold"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dissolve">
                                      <p:cBhvr>
                                        <p:cTn id="69" dur="250"/>
                                        <p:tgtEl>
                                          <p:spTgt spid="52"/>
                                        </p:tgtEl>
                                      </p:cBhvr>
                                    </p:animEffect>
                                  </p:childTnLst>
                                </p:cTn>
                              </p:par>
                            </p:childTnLst>
                          </p:cTn>
                        </p:par>
                        <p:par>
                          <p:cTn id="70" fill="hold">
                            <p:stCondLst>
                              <p:cond delay="1000"/>
                            </p:stCondLst>
                            <p:childTnLst>
                              <p:par>
                                <p:cTn id="71" presetID="9" presetClass="entr" presetSubtype="0" fill="hold"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dissolve">
                                      <p:cBhvr>
                                        <p:cTn id="73" dur="250"/>
                                        <p:tgtEl>
                                          <p:spTgt spid="53"/>
                                        </p:tgtEl>
                                      </p:cBhvr>
                                    </p:animEffect>
                                  </p:childTnLst>
                                </p:cTn>
                              </p:par>
                            </p:childTnLst>
                          </p:cTn>
                        </p:par>
                        <p:par>
                          <p:cTn id="74" fill="hold">
                            <p:stCondLst>
                              <p:cond delay="1250"/>
                            </p:stCondLst>
                            <p:childTnLst>
                              <p:par>
                                <p:cTn id="75" presetID="9" presetClass="entr" presetSubtype="0"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dissolve">
                                      <p:cBhvr>
                                        <p:cTn id="77" dur="250"/>
                                        <p:tgtEl>
                                          <p:spTgt spid="54"/>
                                        </p:tgtEl>
                                      </p:cBhvr>
                                    </p:animEffect>
                                  </p:childTnLst>
                                </p:cTn>
                              </p:par>
                            </p:childTnLst>
                          </p:cTn>
                        </p:par>
                        <p:par>
                          <p:cTn id="78" fill="hold">
                            <p:stCondLst>
                              <p:cond delay="1500"/>
                            </p:stCondLst>
                            <p:childTnLst>
                              <p:par>
                                <p:cTn id="79" presetID="9" presetClass="entr" presetSubtype="0" fill="hold" nodeType="after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dissolve">
                                      <p:cBhvr>
                                        <p:cTn id="81" dur="250"/>
                                        <p:tgtEl>
                                          <p:spTgt spid="55"/>
                                        </p:tgtEl>
                                      </p:cBhvr>
                                    </p:animEffect>
                                  </p:childTnLst>
                                </p:cTn>
                              </p:par>
                            </p:childTnLst>
                          </p:cTn>
                        </p:par>
                        <p:par>
                          <p:cTn id="82" fill="hold">
                            <p:stCondLst>
                              <p:cond delay="1750"/>
                            </p:stCondLst>
                            <p:childTnLst>
                              <p:par>
                                <p:cTn id="83" presetID="9" presetClass="entr" presetSubtype="0" fill="hold" nodeType="after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dissolve">
                                      <p:cBhvr>
                                        <p:cTn id="85" dur="250"/>
                                        <p:tgtEl>
                                          <p:spTgt spid="56"/>
                                        </p:tgtEl>
                                      </p:cBhvr>
                                    </p:animEffect>
                                  </p:childTnLst>
                                </p:cTn>
                              </p:par>
                            </p:childTnLst>
                          </p:cTn>
                        </p:par>
                        <p:par>
                          <p:cTn id="86" fill="hold">
                            <p:stCondLst>
                              <p:cond delay="2000"/>
                            </p:stCondLst>
                            <p:childTnLst>
                              <p:par>
                                <p:cTn id="87" presetID="9" presetClass="entr" presetSubtype="0" fill="hold" nodeType="after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dissolve">
                                      <p:cBhvr>
                                        <p:cTn id="89" dur="250"/>
                                        <p:tgtEl>
                                          <p:spTgt spid="57"/>
                                        </p:tgtEl>
                                      </p:cBhvr>
                                    </p:animEffect>
                                  </p:childTnLst>
                                </p:cTn>
                              </p:par>
                            </p:childTnLst>
                          </p:cTn>
                        </p:par>
                        <p:par>
                          <p:cTn id="90" fill="hold">
                            <p:stCondLst>
                              <p:cond delay="2250"/>
                            </p:stCondLst>
                            <p:childTnLst>
                              <p:par>
                                <p:cTn id="91" presetID="9" presetClass="entr" presetSubtype="0"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dissolve">
                                      <p:cBhvr>
                                        <p:cTn id="93" dur="250"/>
                                        <p:tgtEl>
                                          <p:spTgt spid="58"/>
                                        </p:tgtEl>
                                      </p:cBhvr>
                                    </p:animEffect>
                                  </p:childTnLst>
                                </p:cTn>
                              </p:par>
                            </p:childTnLst>
                          </p:cTn>
                        </p:par>
                        <p:par>
                          <p:cTn id="94" fill="hold">
                            <p:stCondLst>
                              <p:cond delay="2500"/>
                            </p:stCondLst>
                            <p:childTnLst>
                              <p:par>
                                <p:cTn id="95" presetID="9" presetClass="entr" presetSubtype="0"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dissolve">
                                      <p:cBhvr>
                                        <p:cTn id="97" dur="250"/>
                                        <p:tgtEl>
                                          <p:spTgt spid="59"/>
                                        </p:tgtEl>
                                      </p:cBhvr>
                                    </p:animEffect>
                                  </p:childTnLst>
                                </p:cTn>
                              </p:par>
                            </p:childTnLst>
                          </p:cTn>
                        </p:par>
                        <p:par>
                          <p:cTn id="98" fill="hold">
                            <p:stCondLst>
                              <p:cond delay="2750"/>
                            </p:stCondLst>
                            <p:childTnLst>
                              <p:par>
                                <p:cTn id="99" presetID="9" presetClass="entr" presetSubtype="0" fill="hold" nodeType="after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dissolve">
                                      <p:cBhvr>
                                        <p:cTn id="101" dur="250"/>
                                        <p:tgtEl>
                                          <p:spTgt spid="60"/>
                                        </p:tgtEl>
                                      </p:cBhvr>
                                    </p:animEffect>
                                  </p:childTnLst>
                                </p:cTn>
                              </p:par>
                            </p:childTnLst>
                          </p:cTn>
                        </p:par>
                        <p:par>
                          <p:cTn id="102" fill="hold">
                            <p:stCondLst>
                              <p:cond delay="3000"/>
                            </p:stCondLst>
                            <p:childTnLst>
                              <p:par>
                                <p:cTn id="103" presetID="9" presetClass="entr" presetSubtype="0" fill="hold" nodeType="after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dissolve">
                                      <p:cBhvr>
                                        <p:cTn id="105" dur="250"/>
                                        <p:tgtEl>
                                          <p:spTgt spid="61"/>
                                        </p:tgtEl>
                                      </p:cBhvr>
                                    </p:animEffect>
                                  </p:childTnLst>
                                </p:cTn>
                              </p:par>
                            </p:childTnLst>
                          </p:cTn>
                        </p:par>
                        <p:par>
                          <p:cTn id="106" fill="hold">
                            <p:stCondLst>
                              <p:cond delay="3250"/>
                            </p:stCondLst>
                            <p:childTnLst>
                              <p:par>
                                <p:cTn id="107" presetID="9" presetClass="entr" presetSubtype="0" fill="hold" nodeType="after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dissolve">
                                      <p:cBhvr>
                                        <p:cTn id="109" dur="250"/>
                                        <p:tgtEl>
                                          <p:spTgt spid="62"/>
                                        </p:tgtEl>
                                      </p:cBhvr>
                                    </p:animEffect>
                                  </p:childTnLst>
                                </p:cTn>
                              </p:par>
                            </p:childTnLst>
                          </p:cTn>
                        </p:par>
                        <p:par>
                          <p:cTn id="110" fill="hold">
                            <p:stCondLst>
                              <p:cond delay="3500"/>
                            </p:stCondLst>
                            <p:childTnLst>
                              <p:par>
                                <p:cTn id="111" presetID="9" presetClass="entr" presetSubtype="0" fill="hold"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dissolve">
                                      <p:cBhvr>
                                        <p:cTn id="113" dur="250"/>
                                        <p:tgtEl>
                                          <p:spTgt spid="63"/>
                                        </p:tgtEl>
                                      </p:cBhvr>
                                    </p:animEffect>
                                  </p:childTnLst>
                                </p:cTn>
                              </p:par>
                            </p:childTnLst>
                          </p:cTn>
                        </p:par>
                        <p:par>
                          <p:cTn id="114" fill="hold">
                            <p:stCondLst>
                              <p:cond delay="3750"/>
                            </p:stCondLst>
                            <p:childTnLst>
                              <p:par>
                                <p:cTn id="115" presetID="9" presetClass="entr" presetSubtype="0" fill="hold"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dissolve">
                                      <p:cBhvr>
                                        <p:cTn id="117" dur="250"/>
                                        <p:tgtEl>
                                          <p:spTgt spid="64"/>
                                        </p:tgtEl>
                                      </p:cBhvr>
                                    </p:animEffect>
                                  </p:childTnLst>
                                </p:cTn>
                              </p:par>
                            </p:childTnLst>
                          </p:cTn>
                        </p:par>
                        <p:par>
                          <p:cTn id="118" fill="hold">
                            <p:stCondLst>
                              <p:cond delay="4000"/>
                            </p:stCondLst>
                            <p:childTnLst>
                              <p:par>
                                <p:cTn id="119" presetID="9" presetClass="entr" presetSubtype="0" fill="hold"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dissolve">
                                      <p:cBhvr>
                                        <p:cTn id="121" dur="250"/>
                                        <p:tgtEl>
                                          <p:spTgt spid="65"/>
                                        </p:tgtEl>
                                      </p:cBhvr>
                                    </p:animEffect>
                                  </p:childTnLst>
                                </p:cTn>
                              </p:par>
                            </p:childTnLst>
                          </p:cTn>
                        </p:par>
                        <p:par>
                          <p:cTn id="122" fill="hold">
                            <p:stCondLst>
                              <p:cond delay="4250"/>
                            </p:stCondLst>
                            <p:childTnLst>
                              <p:par>
                                <p:cTn id="123" presetID="9" presetClass="entr" presetSubtype="0" fill="hold" nodeType="after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dissolve">
                                      <p:cBhvr>
                                        <p:cTn id="125" dur="250"/>
                                        <p:tgtEl>
                                          <p:spTgt spid="66"/>
                                        </p:tgtEl>
                                      </p:cBhvr>
                                    </p:animEffect>
                                  </p:childTnLst>
                                </p:cTn>
                              </p:par>
                            </p:childTnLst>
                          </p:cTn>
                        </p:par>
                        <p:par>
                          <p:cTn id="126" fill="hold">
                            <p:stCondLst>
                              <p:cond delay="4500"/>
                            </p:stCondLst>
                            <p:childTnLst>
                              <p:par>
                                <p:cTn id="127" presetID="9" presetClass="entr" presetSubtype="0" fill="hold" nodeType="after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dissolve">
                                      <p:cBhvr>
                                        <p:cTn id="129" dur="250"/>
                                        <p:tgtEl>
                                          <p:spTgt spid="67"/>
                                        </p:tgtEl>
                                      </p:cBhvr>
                                    </p:animEffect>
                                  </p:childTnLst>
                                </p:cTn>
                              </p:par>
                            </p:childTnLst>
                          </p:cTn>
                        </p:par>
                        <p:par>
                          <p:cTn id="130" fill="hold">
                            <p:stCondLst>
                              <p:cond delay="4750"/>
                            </p:stCondLst>
                            <p:childTnLst>
                              <p:par>
                                <p:cTn id="131" presetID="9" presetClass="entr" presetSubtype="0" fill="hold" nodeType="after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dissolve">
                                      <p:cBhvr>
                                        <p:cTn id="133" dur="250"/>
                                        <p:tgtEl>
                                          <p:spTgt spid="68"/>
                                        </p:tgtEl>
                                      </p:cBhvr>
                                    </p:animEffect>
                                  </p:childTnLst>
                                </p:cTn>
                              </p:par>
                            </p:childTnLst>
                          </p:cTn>
                        </p:par>
                        <p:par>
                          <p:cTn id="134" fill="hold">
                            <p:stCondLst>
                              <p:cond delay="5000"/>
                            </p:stCondLst>
                            <p:childTnLst>
                              <p:par>
                                <p:cTn id="135" presetID="9" presetClass="entr" presetSubtype="0" fill="hold" nodeType="after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dissolve">
                                      <p:cBhvr>
                                        <p:cTn id="137" dur="250"/>
                                        <p:tgtEl>
                                          <p:spTgt spid="69"/>
                                        </p:tgtEl>
                                      </p:cBhvr>
                                    </p:animEffect>
                                  </p:childTnLst>
                                </p:cTn>
                              </p:par>
                            </p:childTnLst>
                          </p:cTn>
                        </p:par>
                        <p:par>
                          <p:cTn id="138" fill="hold">
                            <p:stCondLst>
                              <p:cond delay="5250"/>
                            </p:stCondLst>
                            <p:childTnLst>
                              <p:par>
                                <p:cTn id="139" presetID="9" presetClass="entr" presetSubtype="0" fill="hold" nodeType="afterEffect">
                                  <p:stCondLst>
                                    <p:cond delay="0"/>
                                  </p:stCondLst>
                                  <p:childTnLst>
                                    <p:set>
                                      <p:cBhvr>
                                        <p:cTn id="140" dur="1" fill="hold">
                                          <p:stCondLst>
                                            <p:cond delay="0"/>
                                          </p:stCondLst>
                                        </p:cTn>
                                        <p:tgtEl>
                                          <p:spTgt spid="70"/>
                                        </p:tgtEl>
                                        <p:attrNameLst>
                                          <p:attrName>style.visibility</p:attrName>
                                        </p:attrNameLst>
                                      </p:cBhvr>
                                      <p:to>
                                        <p:strVal val="visible"/>
                                      </p:to>
                                    </p:set>
                                    <p:animEffect transition="in" filter="dissolve">
                                      <p:cBhvr>
                                        <p:cTn id="141"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33409" y="1831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a:t>Le paysage du SIS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94329DE-157F-3E45-AFFC-B42C9D18AF02}"/>
              </a:ext>
            </a:extLst>
          </p:cNvPr>
          <p:cNvSpPr/>
          <p:nvPr/>
        </p:nvSpPr>
        <p:spPr>
          <a:xfrm>
            <a:off x="1665939" y="2101553"/>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a typeface="Calibri" panose="020F0502020204030204" pitchFamily="34" charset="0"/>
                <a:cs typeface="Times New Roman" panose="02020603050405020304" pitchFamily="18" charset="0"/>
              </a:rPr>
              <a:t>SN</a:t>
            </a:r>
            <a:r>
              <a:rPr lang="en-GB" sz="3600" b="1">
                <a:solidFill>
                  <a:schemeClr val="bg1"/>
                </a:solidFill>
                <a:effectLst/>
                <a:ea typeface="Calibri" panose="020F0502020204030204" pitchFamily="34" charset="0"/>
                <a:cs typeface="Times New Roman" panose="02020603050405020304" pitchFamily="18" charset="0"/>
              </a:rPr>
              <a:t>IS</a:t>
            </a:r>
            <a:endParaRPr lang="en-GB" sz="1200" b="1">
              <a:solidFill>
                <a:schemeClr val="bg1"/>
              </a:solidFill>
              <a:effectLst/>
              <a:ea typeface="Calibri" panose="020F0502020204030204" pitchFamily="34" charset="0"/>
              <a:cs typeface="Times New Roman" panose="02020603050405020304" pitchFamily="18" charset="0"/>
            </a:endParaRPr>
          </a:p>
          <a:p>
            <a:pPr algn="ctr"/>
            <a:r>
              <a:rPr lang="en-GB" sz="1800">
                <a:solidFill>
                  <a:schemeClr val="bg1"/>
                </a:solidFill>
                <a:effectLst/>
                <a:ea typeface="Calibri" panose="020F0502020204030204" pitchFamily="34" charset="0"/>
                <a:cs typeface="Times New Roman" panose="02020603050405020304" pitchFamily="18" charset="0"/>
              </a:rPr>
              <a:t>Système National d’Information Sanitaire</a:t>
            </a:r>
          </a:p>
        </p:txBody>
      </p:sp>
      <p:sp>
        <p:nvSpPr>
          <p:cNvPr id="10" name="Rounded Rectangle 9">
            <a:extLst>
              <a:ext uri="{FF2B5EF4-FFF2-40B4-BE49-F238E27FC236}">
                <a16:creationId xmlns:a16="http://schemas.microsoft.com/office/drawing/2014/main" id="{0C6F4798-B8AF-3B46-8534-A96CDB204A1F}"/>
              </a:ext>
            </a:extLst>
          </p:cNvPr>
          <p:cNvSpPr/>
          <p:nvPr/>
        </p:nvSpPr>
        <p:spPr>
          <a:xfrm>
            <a:off x="4460621" y="2521883"/>
            <a:ext cx="1525852" cy="1751077"/>
          </a:xfrm>
          <a:prstGeom prst="roundRect">
            <a:avLst>
              <a:gd name="adj" fmla="val 97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ffectLst/>
                <a:ea typeface="Calibri" panose="020F0502020204030204" pitchFamily="34" charset="0"/>
                <a:cs typeface="Times New Roman" panose="02020603050405020304" pitchFamily="18" charset="0"/>
              </a:rPr>
              <a:t>SIGL</a:t>
            </a:r>
            <a:endParaRPr lang="en-GB" sz="1200" b="1" dirty="0">
              <a:effectLst/>
              <a:ea typeface="Calibri" panose="020F0502020204030204" pitchFamily="34" charset="0"/>
              <a:cs typeface="Times New Roman" panose="02020603050405020304" pitchFamily="18" charset="0"/>
            </a:endParaRPr>
          </a:p>
          <a:p>
            <a:pPr algn="ctr"/>
            <a:r>
              <a:rPr lang="fr-FR" sz="1700" dirty="0">
                <a:effectLst/>
                <a:ea typeface="Calibri" panose="020F0502020204030204" pitchFamily="34" charset="0"/>
                <a:cs typeface="Times New Roman" panose="02020603050405020304" pitchFamily="18" charset="0"/>
              </a:rPr>
              <a:t>Système d’Information de Gestion Logistique </a:t>
            </a:r>
          </a:p>
        </p:txBody>
      </p:sp>
      <p:sp>
        <p:nvSpPr>
          <p:cNvPr id="12" name="Rounded Rectangle 11">
            <a:extLst>
              <a:ext uri="{FF2B5EF4-FFF2-40B4-BE49-F238E27FC236}">
                <a16:creationId xmlns:a16="http://schemas.microsoft.com/office/drawing/2014/main" id="{4A770375-B8DD-7848-A1AB-EF410F37552E}"/>
              </a:ext>
            </a:extLst>
          </p:cNvPr>
          <p:cNvSpPr/>
          <p:nvPr/>
        </p:nvSpPr>
        <p:spPr>
          <a:xfrm>
            <a:off x="1665941" y="3655259"/>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ffectLst/>
                <a:ea typeface="Calibri" panose="020F0502020204030204" pitchFamily="34" charset="0"/>
                <a:cs typeface="Times New Roman" panose="02020603050405020304" pitchFamily="18" charset="0"/>
              </a:rPr>
              <a:t>Trackers</a:t>
            </a:r>
            <a:endParaRPr lang="en-GB" sz="1200" b="1">
              <a:solidFill>
                <a:schemeClr val="bg1"/>
              </a:solidFill>
              <a:effectLst/>
              <a:ea typeface="Calibri" panose="020F0502020204030204" pitchFamily="34"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6EF245AF-9829-954B-A786-8F726C470E90}"/>
              </a:ext>
            </a:extLst>
          </p:cNvPr>
          <p:cNvSpPr/>
          <p:nvPr/>
        </p:nvSpPr>
        <p:spPr>
          <a:xfrm>
            <a:off x="1665940" y="4804508"/>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DME</a:t>
            </a:r>
            <a:br>
              <a:rPr lang="en-GB" sz="36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ffectLst/>
                <a:ea typeface="Calibri" panose="020F0502020204030204" pitchFamily="34" charset="0"/>
                <a:cs typeface="Times New Roman" panose="02020603050405020304" pitchFamily="18" charset="0"/>
              </a:rPr>
              <a:t>Dossier </a:t>
            </a:r>
            <a:r>
              <a:rPr lang="en-GB" sz="1700" dirty="0" err="1">
                <a:solidFill>
                  <a:schemeClr val="bg1"/>
                </a:solidFill>
                <a:effectLst/>
                <a:ea typeface="Calibri" panose="020F0502020204030204" pitchFamily="34" charset="0"/>
                <a:cs typeface="Times New Roman" panose="02020603050405020304" pitchFamily="18" charset="0"/>
              </a:rPr>
              <a:t>Médical</a:t>
            </a:r>
            <a:r>
              <a:rPr lang="en-GB" sz="1700" dirty="0">
                <a:solidFill>
                  <a:schemeClr val="bg1"/>
                </a:solidFill>
                <a:effectLst/>
                <a:ea typeface="Calibri" panose="020F0502020204030204" pitchFamily="34" charset="0"/>
                <a:cs typeface="Times New Roman" panose="02020603050405020304" pitchFamily="18" charset="0"/>
              </a:rPr>
              <a:t> </a:t>
            </a:r>
            <a:r>
              <a:rPr lang="en-GB" sz="1700" dirty="0" err="1">
                <a:solidFill>
                  <a:schemeClr val="bg1"/>
                </a:solidFill>
                <a:effectLst/>
                <a:ea typeface="Calibri" panose="020F0502020204030204" pitchFamily="34" charset="0"/>
                <a:cs typeface="Times New Roman" panose="02020603050405020304" pitchFamily="18" charset="0"/>
              </a:rPr>
              <a:t>Électronique</a:t>
            </a:r>
            <a:r>
              <a:rPr lang="en-GB" sz="1700" dirty="0">
                <a:solidFill>
                  <a:schemeClr val="bg1"/>
                </a:solidFill>
                <a:effectLst/>
                <a:ea typeface="Calibri" panose="020F0502020204030204" pitchFamily="34" charset="0"/>
                <a:cs typeface="Times New Roman" panose="02020603050405020304" pitchFamily="18" charset="0"/>
              </a:rPr>
              <a:t> </a:t>
            </a:r>
          </a:p>
        </p:txBody>
      </p:sp>
      <p:sp>
        <p:nvSpPr>
          <p:cNvPr id="14" name="Rounded Rectangle 13">
            <a:extLst>
              <a:ext uri="{FF2B5EF4-FFF2-40B4-BE49-F238E27FC236}">
                <a16:creationId xmlns:a16="http://schemas.microsoft.com/office/drawing/2014/main" id="{18FAFCA5-2863-A542-8EC2-E0486DA8E472}"/>
              </a:ext>
            </a:extLst>
          </p:cNvPr>
          <p:cNvSpPr/>
          <p:nvPr/>
        </p:nvSpPr>
        <p:spPr>
          <a:xfrm>
            <a:off x="4460621" y="5245341"/>
            <a:ext cx="1525852" cy="82998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700">
                <a:solidFill>
                  <a:schemeClr val="bg1"/>
                </a:solidFill>
                <a:effectLst/>
                <a:ea typeface="Calibri" panose="020F0502020204030204" pitchFamily="34" charset="0"/>
                <a:cs typeface="Times New Roman" panose="02020603050405020304" pitchFamily="18" charset="0"/>
              </a:rPr>
              <a:t>Système de gestion des pharmacies</a:t>
            </a:r>
          </a:p>
        </p:txBody>
      </p:sp>
      <p:sp>
        <p:nvSpPr>
          <p:cNvPr id="15" name="Rounded Rectangle 14">
            <a:extLst>
              <a:ext uri="{FF2B5EF4-FFF2-40B4-BE49-F238E27FC236}">
                <a16:creationId xmlns:a16="http://schemas.microsoft.com/office/drawing/2014/main" id="{2FCEAA3C-FDF5-D949-A78F-1F0AC8A4C45E}"/>
              </a:ext>
            </a:extLst>
          </p:cNvPr>
          <p:cNvSpPr/>
          <p:nvPr/>
        </p:nvSpPr>
        <p:spPr>
          <a:xfrm>
            <a:off x="6061860" y="5245341"/>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ffectLst/>
                <a:ea typeface="Calibri" panose="020F0502020204030204" pitchFamily="34" charset="0"/>
                <a:cs typeface="Times New Roman" panose="02020603050405020304" pitchFamily="18" charset="0"/>
              </a:rPr>
              <a:t>RH / </a:t>
            </a:r>
            <a:r>
              <a:rPr lang="en-GB" sz="1700" dirty="0" err="1">
                <a:solidFill>
                  <a:schemeClr val="bg1"/>
                </a:solidFill>
                <a:effectLst/>
                <a:ea typeface="Calibri" panose="020F0502020204030204" pitchFamily="34" charset="0"/>
                <a:cs typeface="Times New Roman" panose="02020603050405020304" pitchFamily="18" charset="0"/>
              </a:rPr>
              <a:t>Système</a:t>
            </a:r>
            <a:r>
              <a:rPr lang="en-GB" sz="1700" dirty="0">
                <a:solidFill>
                  <a:schemeClr val="bg1"/>
                </a:solidFill>
                <a:effectLst/>
                <a:ea typeface="Calibri" panose="020F0502020204030204" pitchFamily="34" charset="0"/>
                <a:cs typeface="Times New Roman" panose="02020603050405020304" pitchFamily="18" charset="0"/>
              </a:rPr>
              <a:t> de </a:t>
            </a:r>
            <a:r>
              <a:rPr lang="en-GB" sz="1700" dirty="0" err="1">
                <a:solidFill>
                  <a:schemeClr val="bg1"/>
                </a:solidFill>
                <a:effectLst/>
                <a:ea typeface="Calibri" panose="020F0502020204030204" pitchFamily="34" charset="0"/>
                <a:cs typeface="Times New Roman" panose="02020603050405020304" pitchFamily="18" charset="0"/>
              </a:rPr>
              <a:t>paie</a:t>
            </a:r>
            <a:endParaRPr lang="en-GB" sz="1700" dirty="0">
              <a:solidFill>
                <a:schemeClr val="bg1"/>
              </a:solidFill>
              <a:effectLst/>
              <a:ea typeface="Calibri" panose="020F0502020204030204" pitchFamily="34" charset="0"/>
              <a:cs typeface="Times New Roman" panose="02020603050405020304" pitchFamily="18" charset="0"/>
            </a:endParaRPr>
          </a:p>
        </p:txBody>
      </p:sp>
      <p:sp>
        <p:nvSpPr>
          <p:cNvPr id="16" name="Up-down Arrow 15">
            <a:extLst>
              <a:ext uri="{FF2B5EF4-FFF2-40B4-BE49-F238E27FC236}">
                <a16:creationId xmlns:a16="http://schemas.microsoft.com/office/drawing/2014/main" id="{DCB89036-FDA1-914F-AC14-66F6E9093FA4}"/>
              </a:ext>
            </a:extLst>
          </p:cNvPr>
          <p:cNvSpPr/>
          <p:nvPr/>
        </p:nvSpPr>
        <p:spPr>
          <a:xfrm>
            <a:off x="670527" y="4313302"/>
            <a:ext cx="434009" cy="1762027"/>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a:extLst>
              <a:ext uri="{FF2B5EF4-FFF2-40B4-BE49-F238E27FC236}">
                <a16:creationId xmlns:a16="http://schemas.microsoft.com/office/drawing/2014/main" id="{FF3436F3-9401-9343-BCCA-7626589EEAB0}"/>
              </a:ext>
            </a:extLst>
          </p:cNvPr>
          <p:cNvSpPr/>
          <p:nvPr/>
        </p:nvSpPr>
        <p:spPr>
          <a:xfrm>
            <a:off x="670526" y="2101551"/>
            <a:ext cx="434009" cy="2201811"/>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18FF02B-0406-4644-BE76-0B21BBE3B2A8}"/>
              </a:ext>
            </a:extLst>
          </p:cNvPr>
          <p:cNvSpPr txBox="1"/>
          <p:nvPr/>
        </p:nvSpPr>
        <p:spPr>
          <a:xfrm>
            <a:off x="1669461" y="1612660"/>
            <a:ext cx="2721760" cy="369332"/>
          </a:xfrm>
          <a:prstGeom prst="rect">
            <a:avLst/>
          </a:prstGeom>
          <a:noFill/>
          <a:ln>
            <a:noFill/>
          </a:ln>
        </p:spPr>
        <p:txBody>
          <a:bodyPr wrap="square" rtlCol="0">
            <a:spAutoFit/>
          </a:bodyPr>
          <a:lstStyle/>
          <a:p>
            <a:pPr algn="ctr"/>
            <a:r>
              <a:rPr lang="en-US"/>
              <a:t>Services de santé</a:t>
            </a:r>
          </a:p>
        </p:txBody>
      </p:sp>
      <p:sp>
        <p:nvSpPr>
          <p:cNvPr id="19" name="TextBox 18">
            <a:extLst>
              <a:ext uri="{FF2B5EF4-FFF2-40B4-BE49-F238E27FC236}">
                <a16:creationId xmlns:a16="http://schemas.microsoft.com/office/drawing/2014/main" id="{81773FB6-E911-6646-9697-F30E7D9D584E}"/>
              </a:ext>
            </a:extLst>
          </p:cNvPr>
          <p:cNvSpPr txBox="1"/>
          <p:nvPr/>
        </p:nvSpPr>
        <p:spPr>
          <a:xfrm>
            <a:off x="4270466" y="1437849"/>
            <a:ext cx="1931159" cy="646331"/>
          </a:xfrm>
          <a:prstGeom prst="rect">
            <a:avLst/>
          </a:prstGeom>
          <a:noFill/>
          <a:ln>
            <a:noFill/>
          </a:ln>
        </p:spPr>
        <p:txBody>
          <a:bodyPr wrap="square" rtlCol="0">
            <a:spAutoFit/>
          </a:bodyPr>
          <a:lstStyle/>
          <a:p>
            <a:pPr algn="ctr"/>
            <a:r>
              <a:rPr lang="en-US" dirty="0" err="1"/>
              <a:t>Médicaments</a:t>
            </a:r>
            <a:r>
              <a:rPr lang="en-US" dirty="0"/>
              <a:t> et </a:t>
            </a:r>
            <a:r>
              <a:rPr lang="en-US" dirty="0" err="1"/>
              <a:t>autres</a:t>
            </a:r>
            <a:r>
              <a:rPr lang="en-US" dirty="0"/>
              <a:t> intrants</a:t>
            </a:r>
          </a:p>
        </p:txBody>
      </p:sp>
      <p:sp>
        <p:nvSpPr>
          <p:cNvPr id="20" name="TextBox 19">
            <a:extLst>
              <a:ext uri="{FF2B5EF4-FFF2-40B4-BE49-F238E27FC236}">
                <a16:creationId xmlns:a16="http://schemas.microsoft.com/office/drawing/2014/main" id="{6D92643F-FAF3-2749-89C8-00CD75E7811E}"/>
              </a:ext>
            </a:extLst>
          </p:cNvPr>
          <p:cNvSpPr txBox="1"/>
          <p:nvPr/>
        </p:nvSpPr>
        <p:spPr>
          <a:xfrm>
            <a:off x="6061861" y="1446358"/>
            <a:ext cx="1525852" cy="646331"/>
          </a:xfrm>
          <a:prstGeom prst="rect">
            <a:avLst/>
          </a:prstGeom>
          <a:noFill/>
          <a:ln>
            <a:noFill/>
          </a:ln>
        </p:spPr>
        <p:txBody>
          <a:bodyPr wrap="square" rtlCol="0">
            <a:spAutoFit/>
          </a:bodyPr>
          <a:lstStyle/>
          <a:p>
            <a:pPr algn="ctr"/>
            <a:r>
              <a:rPr lang="en-US"/>
              <a:t>Ressources humaines</a:t>
            </a:r>
          </a:p>
        </p:txBody>
      </p:sp>
      <p:sp>
        <p:nvSpPr>
          <p:cNvPr id="24" name="TextBox 23">
            <a:extLst>
              <a:ext uri="{FF2B5EF4-FFF2-40B4-BE49-F238E27FC236}">
                <a16:creationId xmlns:a16="http://schemas.microsoft.com/office/drawing/2014/main" id="{02D92819-DC19-CD46-BF56-398E2F9C34A0}"/>
              </a:ext>
            </a:extLst>
          </p:cNvPr>
          <p:cNvSpPr txBox="1"/>
          <p:nvPr/>
        </p:nvSpPr>
        <p:spPr>
          <a:xfrm>
            <a:off x="-23597" y="1466965"/>
            <a:ext cx="1931158" cy="646331"/>
          </a:xfrm>
          <a:prstGeom prst="rect">
            <a:avLst/>
          </a:prstGeom>
          <a:noFill/>
        </p:spPr>
        <p:txBody>
          <a:bodyPr wrap="square" rtlCol="0">
            <a:spAutoFit/>
          </a:bodyPr>
          <a:lstStyle/>
          <a:p>
            <a:pPr algn="ctr"/>
            <a:r>
              <a:rPr lang="en-US" dirty="0" err="1">
                <a:solidFill>
                  <a:srgbClr val="00B050"/>
                </a:solidFill>
              </a:rPr>
              <a:t>Données</a:t>
            </a:r>
            <a:r>
              <a:rPr lang="en-US" dirty="0">
                <a:solidFill>
                  <a:srgbClr val="00B050"/>
                </a:solidFill>
              </a:rPr>
              <a:t> </a:t>
            </a:r>
            <a:r>
              <a:rPr lang="en-US" dirty="0" err="1">
                <a:solidFill>
                  <a:srgbClr val="00B050"/>
                </a:solidFill>
              </a:rPr>
              <a:t>agrégées</a:t>
            </a:r>
            <a:r>
              <a:rPr lang="en-US" dirty="0">
                <a:solidFill>
                  <a:srgbClr val="00B050"/>
                </a:solidFill>
              </a:rPr>
              <a:t> / </a:t>
            </a:r>
            <a:r>
              <a:rPr lang="en-US" dirty="0" err="1">
                <a:solidFill>
                  <a:srgbClr val="00B050"/>
                </a:solidFill>
              </a:rPr>
              <a:t>anonymes</a:t>
            </a:r>
            <a:endParaRPr lang="en-US" dirty="0">
              <a:solidFill>
                <a:srgbClr val="00B050"/>
              </a:solidFill>
            </a:endParaRPr>
          </a:p>
        </p:txBody>
      </p:sp>
      <p:sp>
        <p:nvSpPr>
          <p:cNvPr id="25" name="TextBox 24">
            <a:extLst>
              <a:ext uri="{FF2B5EF4-FFF2-40B4-BE49-F238E27FC236}">
                <a16:creationId xmlns:a16="http://schemas.microsoft.com/office/drawing/2014/main" id="{6E6E4904-C11D-1D47-A701-9799CE5D2F77}"/>
              </a:ext>
            </a:extLst>
          </p:cNvPr>
          <p:cNvSpPr txBox="1"/>
          <p:nvPr/>
        </p:nvSpPr>
        <p:spPr>
          <a:xfrm>
            <a:off x="33409" y="5981770"/>
            <a:ext cx="1802711" cy="923330"/>
          </a:xfrm>
          <a:prstGeom prst="rect">
            <a:avLst/>
          </a:prstGeom>
          <a:noFill/>
        </p:spPr>
        <p:txBody>
          <a:bodyPr wrap="square" rtlCol="0">
            <a:spAutoFit/>
          </a:bodyPr>
          <a:lstStyle/>
          <a:p>
            <a:pPr algn="ctr"/>
            <a:r>
              <a:rPr lang="en-US" dirty="0" err="1">
                <a:solidFill>
                  <a:srgbClr val="FF0000"/>
                </a:solidFill>
              </a:rPr>
              <a:t>Données</a:t>
            </a:r>
            <a:r>
              <a:rPr lang="en-US" dirty="0">
                <a:solidFill>
                  <a:srgbClr val="FF0000"/>
                </a:solidFill>
              </a:rPr>
              <a:t> </a:t>
            </a:r>
            <a:r>
              <a:rPr lang="en-US" dirty="0" err="1">
                <a:solidFill>
                  <a:srgbClr val="FF0000"/>
                </a:solidFill>
              </a:rPr>
              <a:t>individuelles</a:t>
            </a:r>
            <a:r>
              <a:rPr lang="en-US" dirty="0">
                <a:solidFill>
                  <a:srgbClr val="FF0000"/>
                </a:solidFill>
              </a:rPr>
              <a:t> / </a:t>
            </a:r>
            <a:r>
              <a:rPr lang="en-US" dirty="0" err="1">
                <a:solidFill>
                  <a:srgbClr val="FF0000"/>
                </a:solidFill>
              </a:rPr>
              <a:t>personnelles</a:t>
            </a:r>
            <a:endParaRPr lang="en-US" dirty="0">
              <a:solidFill>
                <a:srgbClr val="FF0000"/>
              </a:solidFill>
            </a:endParaRPr>
          </a:p>
        </p:txBody>
      </p:sp>
      <p:sp>
        <p:nvSpPr>
          <p:cNvPr id="26" name="Rounded Rectangle 25">
            <a:extLst>
              <a:ext uri="{FF2B5EF4-FFF2-40B4-BE49-F238E27FC236}">
                <a16:creationId xmlns:a16="http://schemas.microsoft.com/office/drawing/2014/main" id="{B35E5F26-BA6F-804B-957F-D7B4C0BE26A2}"/>
              </a:ext>
            </a:extLst>
          </p:cNvPr>
          <p:cNvSpPr/>
          <p:nvPr/>
        </p:nvSpPr>
        <p:spPr>
          <a:xfrm>
            <a:off x="4016375" y="2101199"/>
            <a:ext cx="1967573"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a:effectLst/>
                <a:ea typeface="Calibri" panose="020F0502020204030204" pitchFamily="34" charset="0"/>
                <a:cs typeface="Times New Roman" panose="02020603050405020304" pitchFamily="18" charset="0"/>
              </a:rPr>
              <a:t>     </a:t>
            </a:r>
          </a:p>
        </p:txBody>
      </p:sp>
      <p:sp>
        <p:nvSpPr>
          <p:cNvPr id="27" name="Rounded Rectangle 26">
            <a:extLst>
              <a:ext uri="{FF2B5EF4-FFF2-40B4-BE49-F238E27FC236}">
                <a16:creationId xmlns:a16="http://schemas.microsoft.com/office/drawing/2014/main" id="{837E8EBB-48B4-C849-8983-F922956C8568}"/>
              </a:ext>
            </a:extLst>
          </p:cNvPr>
          <p:cNvSpPr/>
          <p:nvPr/>
        </p:nvSpPr>
        <p:spPr>
          <a:xfrm>
            <a:off x="5785003" y="2101552"/>
            <a:ext cx="1802710"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a:effectLst/>
                <a:ea typeface="Calibri" panose="020F0502020204030204" pitchFamily="34" charset="0"/>
                <a:cs typeface="Times New Roman" panose="02020603050405020304" pitchFamily="18" charset="0"/>
              </a:rPr>
              <a:t>    </a:t>
            </a:r>
          </a:p>
        </p:txBody>
      </p:sp>
      <p:sp>
        <p:nvSpPr>
          <p:cNvPr id="28" name="Rounded Rectangle 27">
            <a:extLst>
              <a:ext uri="{FF2B5EF4-FFF2-40B4-BE49-F238E27FC236}">
                <a16:creationId xmlns:a16="http://schemas.microsoft.com/office/drawing/2014/main" id="{256ACD7A-6EA7-CD4D-896C-980903F96188}"/>
              </a:ext>
            </a:extLst>
          </p:cNvPr>
          <p:cNvSpPr/>
          <p:nvPr/>
        </p:nvSpPr>
        <p:spPr>
          <a:xfrm>
            <a:off x="6058720" y="3447315"/>
            <a:ext cx="1516973" cy="1730234"/>
          </a:xfrm>
          <a:prstGeom prst="roundRect">
            <a:avLst>
              <a:gd name="adj" fmla="val 972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SIRH</a:t>
            </a:r>
          </a:p>
          <a:p>
            <a:pPr algn="ctr"/>
            <a:r>
              <a:rPr lang="en-GB" sz="1700" dirty="0" err="1">
                <a:ea typeface="Calibri" panose="020F0502020204030204" pitchFamily="34" charset="0"/>
                <a:cs typeface="Times New Roman" panose="02020603050405020304" pitchFamily="18" charset="0"/>
              </a:rPr>
              <a:t>Système</a:t>
            </a:r>
            <a:r>
              <a:rPr lang="en-GB" sz="1700" dirty="0">
                <a:ea typeface="Calibri" panose="020F0502020204030204" pitchFamily="34" charset="0"/>
                <a:cs typeface="Times New Roman" panose="02020603050405020304" pitchFamily="18" charset="0"/>
              </a:rPr>
              <a:t> </a:t>
            </a:r>
            <a:r>
              <a:rPr lang="en-GB" sz="1700" dirty="0" err="1">
                <a:ea typeface="Calibri" panose="020F0502020204030204" pitchFamily="34" charset="0"/>
                <a:cs typeface="Times New Roman" panose="02020603050405020304" pitchFamily="18" charset="0"/>
              </a:rPr>
              <a:t>d'Information</a:t>
            </a:r>
            <a:r>
              <a:rPr lang="en-GB" sz="1700" dirty="0">
                <a:ea typeface="Calibri" panose="020F0502020204030204" pitchFamily="34" charset="0"/>
                <a:cs typeface="Times New Roman" panose="02020603050405020304" pitchFamily="18" charset="0"/>
              </a:rPr>
              <a:t> </a:t>
            </a:r>
            <a:r>
              <a:rPr lang="en-GB" sz="1700" dirty="0" err="1">
                <a:ea typeface="Calibri" panose="020F0502020204030204" pitchFamily="34" charset="0"/>
                <a:cs typeface="Times New Roman" panose="02020603050405020304" pitchFamily="18" charset="0"/>
              </a:rPr>
              <a:t>Ressources</a:t>
            </a:r>
            <a:r>
              <a:rPr lang="en-GB" sz="1700" dirty="0">
                <a:ea typeface="Calibri" panose="020F0502020204030204" pitchFamily="34" charset="0"/>
                <a:cs typeface="Times New Roman" panose="02020603050405020304" pitchFamily="18" charset="0"/>
              </a:rPr>
              <a:t> </a:t>
            </a:r>
            <a:r>
              <a:rPr lang="en-GB" sz="1700" dirty="0" err="1">
                <a:ea typeface="Calibri" panose="020F0502020204030204" pitchFamily="34" charset="0"/>
                <a:cs typeface="Times New Roman" panose="02020603050405020304" pitchFamily="18" charset="0"/>
              </a:rPr>
              <a:t>Humaines</a:t>
            </a:r>
            <a:r>
              <a:rPr lang="en-GB" sz="1700" dirty="0">
                <a:ea typeface="Calibri" panose="020F0502020204030204" pitchFamily="34" charset="0"/>
                <a:cs typeface="Times New Roman" panose="02020603050405020304" pitchFamily="18" charset="0"/>
              </a:rPr>
              <a:t> </a:t>
            </a:r>
          </a:p>
        </p:txBody>
      </p:sp>
      <p:sp>
        <p:nvSpPr>
          <p:cNvPr id="29" name="Rounded Rectangle 28">
            <a:extLst>
              <a:ext uri="{FF2B5EF4-FFF2-40B4-BE49-F238E27FC236}">
                <a16:creationId xmlns:a16="http://schemas.microsoft.com/office/drawing/2014/main" id="{68F93507-82DE-5147-A054-D7A5E2154B33}"/>
              </a:ext>
            </a:extLst>
          </p:cNvPr>
          <p:cNvSpPr/>
          <p:nvPr/>
        </p:nvSpPr>
        <p:spPr>
          <a:xfrm>
            <a:off x="7664400" y="4036398"/>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err="1">
                <a:solidFill>
                  <a:schemeClr val="bg1"/>
                </a:solidFill>
                <a:effectLst/>
                <a:ea typeface="Calibri" panose="020F0502020204030204" pitchFamily="34" charset="0"/>
                <a:cs typeface="Times New Roman" panose="02020603050405020304" pitchFamily="18" charset="0"/>
              </a:rPr>
              <a:t>Système</a:t>
            </a:r>
            <a:r>
              <a:rPr lang="en-GB" sz="1700" dirty="0">
                <a:solidFill>
                  <a:schemeClr val="bg1"/>
                </a:solidFill>
                <a:effectLst/>
                <a:ea typeface="Calibri" panose="020F0502020204030204" pitchFamily="34" charset="0"/>
                <a:cs typeface="Times New Roman" panose="02020603050405020304" pitchFamily="18" charset="0"/>
              </a:rPr>
              <a:t> de </a:t>
            </a:r>
            <a:r>
              <a:rPr lang="en-GB" sz="1700" dirty="0" err="1">
                <a:solidFill>
                  <a:schemeClr val="bg1"/>
                </a:solidFill>
                <a:effectLst/>
                <a:ea typeface="Calibri" panose="020F0502020204030204" pitchFamily="34" charset="0"/>
                <a:cs typeface="Times New Roman" panose="02020603050405020304" pitchFamily="18" charset="0"/>
              </a:rPr>
              <a:t>comptabilité</a:t>
            </a:r>
            <a:endParaRPr lang="en-GB" sz="1700" dirty="0">
              <a:solidFill>
                <a:schemeClr val="bg1"/>
              </a:solidFill>
              <a:effectLst/>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12BC2DB-26C6-7F42-A7B5-B36EF4A2F0CE}"/>
              </a:ext>
            </a:extLst>
          </p:cNvPr>
          <p:cNvSpPr txBox="1"/>
          <p:nvPr/>
        </p:nvSpPr>
        <p:spPr>
          <a:xfrm>
            <a:off x="7663099" y="1610954"/>
            <a:ext cx="1525851" cy="369332"/>
          </a:xfrm>
          <a:prstGeom prst="rect">
            <a:avLst/>
          </a:prstGeom>
          <a:noFill/>
          <a:ln>
            <a:noFill/>
          </a:ln>
        </p:spPr>
        <p:txBody>
          <a:bodyPr wrap="square" rtlCol="0">
            <a:spAutoFit/>
          </a:bodyPr>
          <a:lstStyle/>
          <a:p>
            <a:pPr algn="ctr"/>
            <a:r>
              <a:rPr lang="en-US"/>
              <a:t>Finances</a:t>
            </a:r>
          </a:p>
        </p:txBody>
      </p:sp>
      <p:sp>
        <p:nvSpPr>
          <p:cNvPr id="32" name="Rounded Rectangle 31">
            <a:extLst>
              <a:ext uri="{FF2B5EF4-FFF2-40B4-BE49-F238E27FC236}">
                <a16:creationId xmlns:a16="http://schemas.microsoft.com/office/drawing/2014/main" id="{E043E449-FE15-BC40-BDCA-94503BB6DF3A}"/>
              </a:ext>
            </a:extLst>
          </p:cNvPr>
          <p:cNvSpPr/>
          <p:nvPr/>
        </p:nvSpPr>
        <p:spPr>
          <a:xfrm>
            <a:off x="7665077" y="2782727"/>
            <a:ext cx="1525852" cy="1184156"/>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ea typeface="Calibri" panose="020F0502020204030204" pitchFamily="34" charset="0"/>
                <a:cs typeface="Times New Roman" panose="02020603050405020304" pitchFamily="18" charset="0"/>
              </a:rPr>
              <a:t>IFMIS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Système Intégré d'Information de Gestion Financière</a:t>
            </a:r>
            <a:endParaRPr kumimoji="0" lang="en-GB" sz="12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3" name="Rounded Rectangle 32">
            <a:extLst>
              <a:ext uri="{FF2B5EF4-FFF2-40B4-BE49-F238E27FC236}">
                <a16:creationId xmlns:a16="http://schemas.microsoft.com/office/drawing/2014/main" id="{529C6B0B-C06B-484D-9D99-466C7DBB39F1}"/>
              </a:ext>
            </a:extLst>
          </p:cNvPr>
          <p:cNvSpPr/>
          <p:nvPr/>
        </p:nvSpPr>
        <p:spPr>
          <a:xfrm>
            <a:off x="4016375" y="4361209"/>
            <a:ext cx="1967573" cy="360000"/>
          </a:xfrm>
          <a:prstGeom prst="roundRect">
            <a:avLst>
              <a:gd name="adj" fmla="val 31568"/>
            </a:avLst>
          </a:prstGeom>
          <a:pattFill prst="pct20">
            <a:fgClr>
              <a:srgbClr val="00B0F0"/>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effectLst/>
              <a:ea typeface="Calibri" panose="020F0502020204030204" pitchFamily="34" charset="0"/>
              <a:cs typeface="Times New Roman" panose="02020603050405020304" pitchFamily="18" charset="0"/>
            </a:endParaRPr>
          </a:p>
        </p:txBody>
      </p:sp>
      <p:sp>
        <p:nvSpPr>
          <p:cNvPr id="34" name="Rounded Rectangle 33">
            <a:extLst>
              <a:ext uri="{FF2B5EF4-FFF2-40B4-BE49-F238E27FC236}">
                <a16:creationId xmlns:a16="http://schemas.microsoft.com/office/drawing/2014/main" id="{926F3A3E-0122-C343-BAA3-2350D235E2D1}"/>
              </a:ext>
            </a:extLst>
          </p:cNvPr>
          <p:cNvSpPr/>
          <p:nvPr/>
        </p:nvSpPr>
        <p:spPr>
          <a:xfrm>
            <a:off x="4016375" y="4804508"/>
            <a:ext cx="1967574" cy="360000"/>
          </a:xfrm>
          <a:prstGeom prst="roundRect">
            <a:avLst>
              <a:gd name="adj" fmla="val 31568"/>
            </a:avLst>
          </a:prstGeom>
          <a:pattFill prst="pct20">
            <a:fgClr>
              <a:srgbClr val="FF0000"/>
            </a:fgClr>
            <a:bgClr>
              <a:srgbClr val="FF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effectLst/>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12F3154-3219-EA4A-89CE-70FCDA4732B8}"/>
              </a:ext>
            </a:extLst>
          </p:cNvPr>
          <p:cNvSpPr txBox="1"/>
          <p:nvPr/>
        </p:nvSpPr>
        <p:spPr>
          <a:xfrm>
            <a:off x="9257810" y="1619463"/>
            <a:ext cx="1525851" cy="369332"/>
          </a:xfrm>
          <a:prstGeom prst="rect">
            <a:avLst/>
          </a:prstGeom>
          <a:noFill/>
          <a:ln>
            <a:noFill/>
          </a:ln>
        </p:spPr>
        <p:txBody>
          <a:bodyPr wrap="square" rtlCol="0">
            <a:spAutoFit/>
          </a:bodyPr>
          <a:lstStyle/>
          <a:p>
            <a:pPr algn="ctr"/>
            <a:r>
              <a:rPr lang="en-US" dirty="0"/>
              <a:t>ESEC (CRVS)</a:t>
            </a:r>
          </a:p>
        </p:txBody>
      </p:sp>
      <p:sp>
        <p:nvSpPr>
          <p:cNvPr id="37" name="Rounded Rectangle 36">
            <a:extLst>
              <a:ext uri="{FF2B5EF4-FFF2-40B4-BE49-F238E27FC236}">
                <a16:creationId xmlns:a16="http://schemas.microsoft.com/office/drawing/2014/main" id="{4D5E5A68-2C4E-E140-B27C-A2B406F5306D}"/>
              </a:ext>
            </a:extLst>
          </p:cNvPr>
          <p:cNvSpPr/>
          <p:nvPr/>
        </p:nvSpPr>
        <p:spPr>
          <a:xfrm>
            <a:off x="9266688" y="4712331"/>
            <a:ext cx="1516973" cy="1386946"/>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EEC</a:t>
            </a:r>
          </a:p>
          <a:p>
            <a:pPr algn="ctr"/>
            <a:r>
              <a:rPr lang="fr-FR" sz="1500" dirty="0">
                <a:ea typeface="Calibri" panose="020F0502020204030204" pitchFamily="34" charset="0"/>
                <a:cs typeface="Times New Roman" panose="02020603050405020304" pitchFamily="18" charset="0"/>
              </a:rPr>
              <a:t>Enregistrement de l’État Civil</a:t>
            </a:r>
          </a:p>
        </p:txBody>
      </p:sp>
      <p:sp>
        <p:nvSpPr>
          <p:cNvPr id="38" name="Rounded Rectangle 37">
            <a:extLst>
              <a:ext uri="{FF2B5EF4-FFF2-40B4-BE49-F238E27FC236}">
                <a16:creationId xmlns:a16="http://schemas.microsoft.com/office/drawing/2014/main" id="{273999DE-CE18-0E4F-A5DF-E08885938073}"/>
              </a:ext>
            </a:extLst>
          </p:cNvPr>
          <p:cNvSpPr/>
          <p:nvPr/>
        </p:nvSpPr>
        <p:spPr>
          <a:xfrm>
            <a:off x="7663554" y="2084181"/>
            <a:ext cx="1525852" cy="631447"/>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Cartographie des Ressources </a:t>
            </a:r>
          </a:p>
        </p:txBody>
      </p:sp>
      <p:sp>
        <p:nvSpPr>
          <p:cNvPr id="39" name="Rounded Rectangle 38">
            <a:extLst>
              <a:ext uri="{FF2B5EF4-FFF2-40B4-BE49-F238E27FC236}">
                <a16:creationId xmlns:a16="http://schemas.microsoft.com/office/drawing/2014/main" id="{3831F95C-5135-4A41-9C9E-F5B9DA7E9D50}"/>
              </a:ext>
            </a:extLst>
          </p:cNvPr>
          <p:cNvSpPr/>
          <p:nvPr/>
        </p:nvSpPr>
        <p:spPr>
          <a:xfrm>
            <a:off x="9267232" y="2084400"/>
            <a:ext cx="1525852" cy="1386000"/>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SEC</a:t>
            </a:r>
          </a:p>
          <a:p>
            <a:pPr algn="ctr"/>
            <a:r>
              <a:rPr lang="en-GB" dirty="0" err="1">
                <a:ea typeface="Calibri" panose="020F0502020204030204" pitchFamily="34" charset="0"/>
                <a:cs typeface="Times New Roman" panose="02020603050405020304" pitchFamily="18" charset="0"/>
              </a:rPr>
              <a:t>Statistiques</a:t>
            </a:r>
            <a:r>
              <a:rPr lang="en-GB" dirty="0">
                <a:ea typeface="Calibri" panose="020F0502020204030204" pitchFamily="34" charset="0"/>
                <a:cs typeface="Times New Roman" panose="02020603050405020304" pitchFamily="18" charset="0"/>
              </a:rPr>
              <a:t> de </a:t>
            </a:r>
            <a:r>
              <a:rPr lang="en-GB" dirty="0" err="1">
                <a:ea typeface="Calibri" panose="020F0502020204030204" pitchFamily="34" charset="0"/>
                <a:cs typeface="Times New Roman" panose="02020603050405020304" pitchFamily="18" charset="0"/>
              </a:rPr>
              <a:t>l'État</a:t>
            </a:r>
            <a:r>
              <a:rPr lang="en-GB" dirty="0">
                <a:ea typeface="Calibri" panose="020F0502020204030204" pitchFamily="34" charset="0"/>
                <a:cs typeface="Times New Roman" panose="02020603050405020304" pitchFamily="18" charset="0"/>
              </a:rPr>
              <a:t> Civil </a:t>
            </a:r>
            <a:endParaRPr lang="en-GB" sz="1200" dirty="0">
              <a:effectLst/>
              <a:ea typeface="Calibri" panose="020F0502020204030204" pitchFamily="34" charset="0"/>
              <a:cs typeface="Times New Roman" panose="02020603050405020304" pitchFamily="18" charset="0"/>
            </a:endParaRPr>
          </a:p>
          <a:p>
            <a:pPr algn="ctr"/>
            <a:endParaRPr lang="en-GB"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65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20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2000"/>
                                        <p:tgtEl>
                                          <p:spTgt spid="17"/>
                                        </p:tgtEl>
                                      </p:cBhvr>
                                    </p:animEffect>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2000"/>
                                        <p:tgtEl>
                                          <p:spTgt spid="1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fontScale="92500" lnSpcReduction="20000"/>
          </a:bodyPr>
          <a:lstStyle/>
          <a:p>
            <a:r>
              <a:rPr lang="fr-FR" sz="4400"/>
              <a:t>Données agrégées et données personnelles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199" y="1910735"/>
            <a:ext cx="11274357" cy="4388740"/>
          </a:xfrm>
        </p:spPr>
        <p:txBody>
          <a:bodyPr/>
          <a:lstStyle/>
          <a:p>
            <a:pPr marL="0" indent="0">
              <a:buNone/>
            </a:pPr>
            <a:r>
              <a:rPr lang="fr-FR" sz="3200" b="1">
                <a:solidFill>
                  <a:srgbClr val="FF0000"/>
                </a:solidFill>
              </a:rPr>
              <a:t>Important : </a:t>
            </a:r>
            <a:r>
              <a:rPr lang="fr-FR" sz="3200">
                <a:solidFill>
                  <a:srgbClr val="FF0000"/>
                </a:solidFill>
              </a:rPr>
              <a:t>il y a des conséquences importantes à rapporter les données personnelles à la hausse ou à les capturer électroniquement</a:t>
            </a:r>
            <a:r>
              <a:rPr lang="en-US" sz="3200">
                <a:solidFill>
                  <a:srgbClr val="FF0000"/>
                </a:solidFill>
              </a:rPr>
              <a:t>.</a:t>
            </a:r>
          </a:p>
          <a:p>
            <a:pPr marL="0" indent="0">
              <a:buNone/>
            </a:pPr>
            <a:r>
              <a:rPr lang="fr-FR" sz="3200">
                <a:solidFill>
                  <a:srgbClr val="FF0000"/>
                </a:solidFill>
              </a:rPr>
              <a:t>Les données personnelles sont strictement confidentielles, et des mesures robustes doivent donc être mises en place afin de les protéger et d'en restreindre l'accès</a:t>
            </a:r>
            <a:r>
              <a:rPr lang="en-US" sz="3200">
                <a:solidFill>
                  <a:srgbClr val="FF0000"/>
                </a:solidFill>
              </a:rPr>
              <a:t>.</a:t>
            </a:r>
          </a:p>
          <a:p>
            <a:pPr marL="0" indent="0">
              <a:buNone/>
            </a:pPr>
            <a:r>
              <a:rPr lang="fr-FR" sz="3200">
                <a:solidFill>
                  <a:schemeClr val="tx1"/>
                </a:solidFill>
              </a:rPr>
              <a:t>Les systèmes qui rapportent ou capturent des données personnelles sont donc généralement plus complexes et plus coûteux à mettre en œuvre</a:t>
            </a:r>
            <a:r>
              <a:rPr lang="en-US" sz="3200">
                <a:solidFill>
                  <a:schemeClr val="tx1"/>
                </a:solidFill>
              </a:rPr>
              <a:t>.</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414421"/>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13</a:t>
            </a:fld>
            <a:endParaRPr lang="en-GB"/>
          </a:p>
        </p:txBody>
      </p:sp>
    </p:spTree>
    <p:extLst>
      <p:ext uri="{BB962C8B-B14F-4D97-AF65-F5344CB8AC3E}">
        <p14:creationId xmlns:p14="http://schemas.microsoft.com/office/powerpoint/2010/main" val="295214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fontScale="92500" lnSpcReduction="20000"/>
          </a:bodyPr>
          <a:lstStyle/>
          <a:p>
            <a:r>
              <a:rPr lang="fr-FR" sz="4400"/>
              <a:t>Deux dimensions essentielles à prendre en compte</a:t>
            </a:r>
          </a:p>
          <a:p>
            <a:endParaRPr lang="en-US" sz="4400"/>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r>
              <a:rPr lang="fr-FR" sz="3600"/>
              <a:t>Le fait qu'un système soit basé sur </a:t>
            </a:r>
            <a:r>
              <a:rPr lang="en-US" sz="3600" b="1"/>
              <a:t>des rapports agrégés </a:t>
            </a:r>
            <a:r>
              <a:rPr lang="en-US" sz="3600"/>
              <a:t>ou sur</a:t>
            </a:r>
            <a:r>
              <a:rPr lang="en-US" sz="3600" b="1"/>
              <a:t> des données individuelles / personnelles</a:t>
            </a:r>
            <a:r>
              <a:rPr lang="en-US" sz="3600"/>
              <a:t>.</a:t>
            </a:r>
          </a:p>
          <a:p>
            <a:endParaRPr lang="en-US" sz="1800"/>
          </a:p>
          <a:p>
            <a:r>
              <a:rPr lang="fr-FR" sz="3600"/>
              <a:t>Le fait qu'il s'agisse plutôt d'un</a:t>
            </a:r>
            <a:r>
              <a:rPr lang="en-US" sz="3600" b="1"/>
              <a:t> système stratégique </a:t>
            </a:r>
            <a:r>
              <a:rPr lang="en-US" sz="3600"/>
              <a:t>ou plutôt d’un</a:t>
            </a:r>
            <a:r>
              <a:rPr lang="en-US" sz="3600" b="1"/>
              <a:t> système de première ligne</a:t>
            </a:r>
            <a:r>
              <a:rPr lang="en-US" sz="3600"/>
              <a:t>.</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414421"/>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14</a:t>
            </a:fld>
            <a:endParaRPr lang="en-GB"/>
          </a:p>
        </p:txBody>
      </p:sp>
    </p:spTree>
    <p:extLst>
      <p:ext uri="{BB962C8B-B14F-4D97-AF65-F5344CB8AC3E}">
        <p14:creationId xmlns:p14="http://schemas.microsoft.com/office/powerpoint/2010/main" val="345125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500"/>
                                  </p:stCondLst>
                                  <p:childTnLst>
                                    <p:animClr clrSpc="rgb" dir="cw">
                                      <p:cBhvr override="childStyle">
                                        <p:cTn id="6" dur="1000" fill="hold"/>
                                        <p:tgtEl>
                                          <p:spTgt spid="7">
                                            <p:txEl>
                                              <p:pRg st="0" end="0"/>
                                            </p:txEl>
                                          </p:spTgt>
                                        </p:tgtEl>
                                        <p:attrNameLst>
                                          <p:attrName>style.color</p:attrName>
                                        </p:attrNameLst>
                                      </p:cBhvr>
                                      <p:to>
                                        <a:srgbClr val="C0C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a:xfrm>
            <a:off x="457200" y="273994"/>
            <a:ext cx="10495879" cy="1027113"/>
          </a:xfrm>
        </p:spPr>
        <p:txBody>
          <a:bodyPr>
            <a:normAutofit fontScale="85000" lnSpcReduction="20000"/>
          </a:bodyPr>
          <a:lstStyle/>
          <a:p>
            <a:r>
              <a:rPr lang="fr-FR"/>
              <a:t>Systèmes stratégiques et systèmes de première ligne</a:t>
            </a:r>
          </a:p>
          <a:p>
            <a:endParaRPr lang="en-US"/>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97277" y="1412698"/>
            <a:ext cx="6107580" cy="5486034"/>
          </a:xfrm>
          <a:prstGeom prst="rect">
            <a:avLst/>
          </a:prstGeom>
        </p:spPr>
        <p:txBody>
          <a:bodyPr vert="horz" lIns="0" tIns="0" rIns="0" bIns="0" numCol="2"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US" sz="1800" b="1" dirty="0" err="1">
                <a:solidFill>
                  <a:srgbClr val="00B050"/>
                </a:solidFill>
                <a:latin typeface="Poppins" pitchFamily="2" charset="77"/>
                <a:cs typeface="Poppins" pitchFamily="2" charset="77"/>
              </a:rPr>
              <a:t>Systèmes</a:t>
            </a:r>
            <a:r>
              <a:rPr lang="en-US" sz="1800" b="1" dirty="0">
                <a:solidFill>
                  <a:srgbClr val="00B050"/>
                </a:solidFill>
                <a:latin typeface="Poppins" pitchFamily="2" charset="77"/>
                <a:cs typeface="Poppins" pitchFamily="2" charset="77"/>
              </a:rPr>
              <a:t> </a:t>
            </a:r>
            <a:r>
              <a:rPr lang="en-US" sz="1800" b="1" dirty="0" err="1">
                <a:solidFill>
                  <a:srgbClr val="00B050"/>
                </a:solidFill>
                <a:latin typeface="Poppins" pitchFamily="2" charset="77"/>
                <a:cs typeface="Poppins" pitchFamily="2" charset="77"/>
              </a:rPr>
              <a:t>stratégiques</a:t>
            </a:r>
            <a:r>
              <a:rPr lang="en-US" sz="1800" b="1" dirty="0">
                <a:solidFill>
                  <a:srgbClr val="00B050"/>
                </a:solidFill>
                <a:latin typeface="Poppins" pitchFamily="2" charset="77"/>
                <a:cs typeface="Poppins" pitchFamily="2" charset="77"/>
              </a:rPr>
              <a:t>  </a:t>
            </a:r>
            <a:endParaRPr kumimoji="0" lang="en-GB" sz="1800" b="1" i="0" u="none" strike="noStrike" kern="1200" cap="none" spc="0" normalizeH="0" baseline="0" noProof="0" dirty="0">
              <a:ln>
                <a:noFill/>
              </a:ln>
              <a:effectLst/>
              <a:uLnTx/>
              <a:uFillTx/>
              <a:latin typeface="Poppins" pitchFamily="2" charset="77"/>
              <a:cs typeface="Poppins" pitchFamily="2" charset="77"/>
            </a:endParaRPr>
          </a:p>
          <a:p>
            <a:pPr lvl="2">
              <a:buClr>
                <a:srgbClr val="1FA29C"/>
              </a:buClr>
              <a:defRPr/>
            </a:pPr>
            <a:r>
              <a:rPr lang="fr-FR" dirty="0">
                <a:solidFill>
                  <a:sysClr val="windowText" lastClr="000000">
                    <a:lumMod val="75000"/>
                    <a:lumOff val="25000"/>
                  </a:sysClr>
                </a:solidFill>
                <a:latin typeface="Verdana"/>
              </a:rPr>
              <a:t>Ces systèmes sont utilisés pour éclairer </a:t>
            </a:r>
            <a:r>
              <a:rPr lang="fr-FR" b="1" dirty="0">
                <a:solidFill>
                  <a:sysClr val="windowText" lastClr="000000">
                    <a:lumMod val="75000"/>
                    <a:lumOff val="25000"/>
                  </a:sysClr>
                </a:solidFill>
                <a:latin typeface="Verdana"/>
              </a:rPr>
              <a:t>la politique</a:t>
            </a:r>
            <a:r>
              <a:rPr lang="fr-FR" dirty="0">
                <a:solidFill>
                  <a:sysClr val="windowText" lastClr="000000">
                    <a:lumMod val="75000"/>
                    <a:lumOff val="25000"/>
                  </a:sysClr>
                </a:solidFill>
                <a:latin typeface="Verdana"/>
              </a:rPr>
              <a:t>, la planification, le S&amp;E et la </a:t>
            </a:r>
            <a:r>
              <a:rPr lang="fr-FR" b="1" dirty="0">
                <a:solidFill>
                  <a:sysClr val="windowText" lastClr="000000">
                    <a:lumMod val="75000"/>
                    <a:lumOff val="25000"/>
                  </a:sysClr>
                </a:solidFill>
                <a:latin typeface="Verdana"/>
              </a:rPr>
              <a:t>prise de décision en matière de gestion</a:t>
            </a:r>
            <a:r>
              <a:rPr lang="en-GB" dirty="0">
                <a:solidFill>
                  <a:sysClr val="windowText" lastClr="000000">
                    <a:lumMod val="75000"/>
                    <a:lumOff val="25000"/>
                  </a:sysClr>
                </a:solidFill>
                <a:latin typeface="Verdana"/>
              </a:rPr>
              <a:t>.</a:t>
            </a:r>
          </a:p>
          <a:p>
            <a:pPr lvl="2">
              <a:buClr>
                <a:srgbClr val="1FA29C"/>
              </a:buClr>
              <a:defRPr/>
            </a:pPr>
            <a:r>
              <a:rPr lang="fr-FR" dirty="0">
                <a:solidFill>
                  <a:sysClr val="windowText" lastClr="000000">
                    <a:lumMod val="75000"/>
                    <a:lumOff val="25000"/>
                  </a:sysClr>
                </a:solidFill>
                <a:latin typeface="Verdana"/>
              </a:rPr>
              <a:t>Principalement utilisé par </a:t>
            </a:r>
            <a:r>
              <a:rPr lang="fr-FR" b="1" dirty="0">
                <a:solidFill>
                  <a:sysClr val="windowText" lastClr="000000">
                    <a:lumMod val="75000"/>
                    <a:lumOff val="25000"/>
                  </a:sysClr>
                </a:solidFill>
                <a:latin typeface="Verdana"/>
              </a:rPr>
              <a:t>les gestionnaires </a:t>
            </a:r>
            <a:r>
              <a:rPr lang="fr-FR" dirty="0">
                <a:solidFill>
                  <a:sysClr val="windowText" lastClr="000000">
                    <a:lumMod val="75000"/>
                    <a:lumOff val="25000"/>
                  </a:sysClr>
                </a:solidFill>
                <a:latin typeface="Verdana"/>
              </a:rPr>
              <a:t>(y compris les gestionnaires cliniques</a:t>
            </a:r>
            <a:r>
              <a:rPr kumimoji="0" lang="en-GB" i="0" u="none" strike="noStrike" kern="1200" cap="none" spc="0" normalizeH="0" noProof="0" dirty="0">
                <a:ln>
                  <a:noFill/>
                </a:ln>
                <a:solidFill>
                  <a:sysClr val="windowText" lastClr="000000">
                    <a:lumMod val="75000"/>
                    <a:lumOff val="25000"/>
                  </a:sysClr>
                </a:solidFill>
                <a:effectLst/>
                <a:uLnTx/>
                <a:uFillTx/>
                <a:latin typeface="Verdana"/>
              </a:rPr>
              <a:t>).</a:t>
            </a:r>
          </a:p>
          <a:p>
            <a:pPr lvl="2">
              <a:buClr>
                <a:srgbClr val="1FA29C"/>
              </a:buClr>
              <a:defRPr/>
            </a:pPr>
            <a:r>
              <a:rPr lang="fr-FR" dirty="0">
                <a:solidFill>
                  <a:sysClr val="windowText" lastClr="000000">
                    <a:lumMod val="75000"/>
                    <a:lumOff val="25000"/>
                  </a:sysClr>
                </a:solidFill>
                <a:latin typeface="Verdana"/>
              </a:rPr>
              <a:t>Seules des données sommaires sont généralement obtenues</a:t>
            </a:r>
            <a:r>
              <a:rPr lang="en-GB" baseline="0" dirty="0">
                <a:solidFill>
                  <a:sysClr val="windowText" lastClr="000000">
                    <a:lumMod val="75000"/>
                    <a:lumOff val="25000"/>
                  </a:sysClr>
                </a:solidFill>
                <a:latin typeface="Verdana"/>
              </a:rPr>
              <a:t>.</a:t>
            </a:r>
            <a:endParaRPr kumimoji="0" lang="en-GB" i="0" u="none" strike="noStrike" kern="1200" cap="none" spc="0" normalizeH="0" baseline="0" noProof="0" dirty="0">
              <a:ln>
                <a:noFill/>
              </a:ln>
              <a:solidFill>
                <a:sysClr val="windowText" lastClr="000000">
                  <a:lumMod val="75000"/>
                  <a:lumOff val="25000"/>
                </a:sysClr>
              </a:solidFill>
              <a:effectLst/>
              <a:uLnTx/>
              <a:uFillTx/>
              <a:latin typeface="Verdana"/>
            </a:endParaRPr>
          </a:p>
          <a:p>
            <a:pPr lvl="2">
              <a:buClr>
                <a:srgbClr val="1FA29C"/>
              </a:buClr>
              <a:defRPr/>
            </a:pPr>
            <a:r>
              <a:rPr lang="fr-FR" dirty="0">
                <a:solidFill>
                  <a:sysClr val="windowText" lastClr="000000">
                    <a:lumMod val="75000"/>
                    <a:lumOff val="25000"/>
                  </a:sysClr>
                </a:solidFill>
                <a:latin typeface="Verdana"/>
              </a:rPr>
              <a:t>Les données sont compilées périodiquement et sont moins urgentes (par exemple, réunions hebdomadaires/mensuelle, planification annuelle)</a:t>
            </a:r>
            <a:r>
              <a:rPr lang="en-GB" dirty="0">
                <a:solidFill>
                  <a:sysClr val="windowText" lastClr="000000">
                    <a:lumMod val="75000"/>
                    <a:lumOff val="25000"/>
                  </a:sysClr>
                </a:solidFill>
                <a:latin typeface="Verdana"/>
              </a:rPr>
              <a:t>.</a:t>
            </a:r>
            <a:endParaRPr lang="en-GB" sz="1800" b="1" dirty="0">
              <a:solidFill>
                <a:srgbClr val="FF0000"/>
              </a:solidFill>
              <a:latin typeface="Poppins" pitchFamily="2" charset="77"/>
              <a:cs typeface="Poppins" pitchFamily="2" charset="77"/>
            </a:endParaRPr>
          </a:p>
          <a:p>
            <a:pPr marL="0" lvl="2" indent="0">
              <a:buClr>
                <a:srgbClr val="1FA29C"/>
              </a:buClr>
              <a:buNone/>
              <a:defRPr/>
            </a:pPr>
            <a:r>
              <a:rPr lang="en-GB" b="1" dirty="0" err="1">
                <a:solidFill>
                  <a:srgbClr val="FF0000"/>
                </a:solidFill>
                <a:latin typeface="Poppins" pitchFamily="2" charset="77"/>
                <a:cs typeface="Poppins" pitchFamily="2" charset="77"/>
              </a:rPr>
              <a:t>Systèmes</a:t>
            </a:r>
            <a:r>
              <a:rPr lang="en-GB" b="1" dirty="0">
                <a:solidFill>
                  <a:srgbClr val="FF0000"/>
                </a:solidFill>
                <a:latin typeface="Poppins" pitchFamily="2" charset="77"/>
                <a:cs typeface="Poppins" pitchFamily="2" charset="77"/>
              </a:rPr>
              <a:t> de première </a:t>
            </a:r>
            <a:r>
              <a:rPr lang="en-GB" b="1" dirty="0" err="1">
                <a:solidFill>
                  <a:srgbClr val="FF0000"/>
                </a:solidFill>
                <a:latin typeface="Poppins" pitchFamily="2" charset="77"/>
                <a:cs typeface="Poppins" pitchFamily="2" charset="77"/>
              </a:rPr>
              <a:t>ligne</a:t>
            </a:r>
            <a:endParaRPr lang="en-GB" b="1" dirty="0">
              <a:solidFill>
                <a:srgbClr val="FF0000"/>
              </a:solidFill>
              <a:latin typeface="Poppins" pitchFamily="2" charset="77"/>
              <a:cs typeface="Poppins" pitchFamily="2" charset="77"/>
            </a:endParaRPr>
          </a:p>
          <a:p>
            <a:pPr lvl="2">
              <a:buClr>
                <a:srgbClr val="1FA29C"/>
              </a:buClr>
              <a:defRPr/>
            </a:pPr>
            <a:r>
              <a:rPr lang="fr-FR" dirty="0">
                <a:latin typeface="Verdana"/>
              </a:rPr>
              <a:t> Ces systèmes sont utilisés pour gérer </a:t>
            </a:r>
            <a:r>
              <a:rPr lang="fr-FR" b="1" dirty="0">
                <a:latin typeface="Verdana"/>
              </a:rPr>
              <a:t>la prestation</a:t>
            </a:r>
            <a:r>
              <a:rPr lang="fr-FR" dirty="0">
                <a:latin typeface="Verdana"/>
              </a:rPr>
              <a:t> quotidienne </a:t>
            </a:r>
            <a:r>
              <a:rPr lang="fr-FR" b="1" dirty="0">
                <a:latin typeface="Verdana"/>
              </a:rPr>
              <a:t>des services</a:t>
            </a:r>
            <a:r>
              <a:rPr lang="fr-FR" dirty="0">
                <a:latin typeface="Verdana"/>
              </a:rPr>
              <a:t>, généralement au point de contact avec le patient</a:t>
            </a:r>
            <a:r>
              <a:rPr lang="en-GB" dirty="0">
                <a:latin typeface="Verdana"/>
              </a:rPr>
              <a:t>.</a:t>
            </a:r>
          </a:p>
          <a:p>
            <a:pPr lvl="2">
              <a:buClr>
                <a:srgbClr val="1FA29C"/>
              </a:buClr>
              <a:defRPr/>
            </a:pPr>
            <a:r>
              <a:rPr lang="fr-FR" dirty="0">
                <a:latin typeface="Verdana"/>
              </a:rPr>
              <a:t>Principalement utilisé par </a:t>
            </a:r>
            <a:r>
              <a:rPr lang="fr-FR" b="1" dirty="0">
                <a:latin typeface="Verdana"/>
              </a:rPr>
              <a:t>les prestataires et autre personnel de première ligne</a:t>
            </a:r>
            <a:r>
              <a:rPr lang="en-GB" dirty="0">
                <a:latin typeface="Verdana"/>
              </a:rPr>
              <a:t>.</a:t>
            </a:r>
          </a:p>
          <a:p>
            <a:pPr lvl="2">
              <a:buClr>
                <a:srgbClr val="1FA29C"/>
              </a:buClr>
              <a:defRPr/>
            </a:pPr>
            <a:r>
              <a:rPr lang="fr-FR" dirty="0">
                <a:latin typeface="Verdana"/>
              </a:rPr>
              <a:t>Des données « transactionnelles » détaillées sont traitées</a:t>
            </a:r>
            <a:r>
              <a:rPr lang="en-GB" dirty="0">
                <a:latin typeface="Verdana"/>
              </a:rPr>
              <a:t>.</a:t>
            </a:r>
          </a:p>
          <a:p>
            <a:pPr lvl="2">
              <a:buClr>
                <a:srgbClr val="1FA29C"/>
              </a:buClr>
              <a:defRPr/>
            </a:pPr>
            <a:r>
              <a:rPr lang="fr-FR" dirty="0">
                <a:latin typeface="Verdana"/>
              </a:rPr>
              <a:t>Plus urgents, car utilisés en temps réel (par exemple, les rapports sont consultés au moment où un patient est examiné ou un stock est commandé</a:t>
            </a:r>
            <a:r>
              <a:rPr lang="en-GB" dirty="0">
                <a:latin typeface="Verdana"/>
              </a:rPr>
              <a:t>).</a:t>
            </a:r>
          </a:p>
        </p:txBody>
      </p: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15</a:t>
            </a:fld>
            <a:endParaRPr lang="en-GB"/>
          </a:p>
        </p:txBody>
      </p:sp>
      <p:pic>
        <p:nvPicPr>
          <p:cNvPr id="10" name="Graphic 9">
            <a:extLst>
              <a:ext uri="{FF2B5EF4-FFF2-40B4-BE49-F238E27FC236}">
                <a16:creationId xmlns:a16="http://schemas.microsoft.com/office/drawing/2014/main" id="{58202B2C-3360-CF46-9E2A-FF157FF02E3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294" y="1468924"/>
            <a:ext cx="4814510" cy="4546537"/>
          </a:xfrm>
          <a:prstGeom prst="rect">
            <a:avLst/>
          </a:prstGeom>
        </p:spPr>
      </p:pic>
      <p:sp>
        <p:nvSpPr>
          <p:cNvPr id="12" name="TextBox 11">
            <a:extLst>
              <a:ext uri="{FF2B5EF4-FFF2-40B4-BE49-F238E27FC236}">
                <a16:creationId xmlns:a16="http://schemas.microsoft.com/office/drawing/2014/main" id="{C875C45D-62AB-FE46-ABDF-ADBD594D4585}"/>
              </a:ext>
            </a:extLst>
          </p:cNvPr>
          <p:cNvSpPr txBox="1"/>
          <p:nvPr/>
        </p:nvSpPr>
        <p:spPr>
          <a:xfrm>
            <a:off x="6726264" y="1717482"/>
            <a:ext cx="4215539" cy="4130162"/>
          </a:xfrm>
          <a:prstGeom prst="rect">
            <a:avLst/>
          </a:prstGeom>
          <a:noFill/>
        </p:spPr>
        <p:txBody>
          <a:bodyPr wrap="square" lIns="0" tIns="0" rIns="0" bIns="0" rtlCol="0">
            <a:noAutofit/>
          </a:bodyPr>
          <a:lstStyle/>
          <a:p>
            <a:pPr>
              <a:spcAft>
                <a:spcPts val="1134"/>
              </a:spcAft>
            </a:pPr>
            <a:r>
              <a:rPr lang="fr-FR" b="1">
                <a:solidFill>
                  <a:srgbClr val="FFFFFF"/>
                </a:solidFill>
                <a:latin typeface="Verdana"/>
              </a:rPr>
              <a:t>Une échelle mobile plutôt que «l'un ou l'autre» – un système pourrait impliquer un mélange des deux…</a:t>
            </a:r>
          </a:p>
          <a:p>
            <a:r>
              <a:rPr lang="fr-FR" sz="1400">
                <a:solidFill>
                  <a:srgbClr val="FFFFFF"/>
                </a:solidFill>
                <a:latin typeface="Verdana"/>
              </a:rPr>
              <a:t>Par exemple, un Tracker de Vaccins COVID-19, qui enregistre chaque client ayant été vacciné, pourrait être utilisé</a:t>
            </a:r>
            <a:r>
              <a:rPr lang="nn-NO" sz="1400">
                <a:solidFill>
                  <a:srgbClr val="FFFFFF"/>
                </a:solidFill>
                <a:latin typeface="Verdana"/>
              </a:rPr>
              <a:t>:</a:t>
            </a:r>
            <a:br>
              <a:rPr lang="nn-NO" sz="1400">
                <a:solidFill>
                  <a:srgbClr val="FFFFFF"/>
                </a:solidFill>
                <a:latin typeface="Verdana"/>
              </a:rPr>
            </a:br>
            <a:endParaRPr lang="nn-NO" sz="1400">
              <a:solidFill>
                <a:srgbClr val="FFFFFF"/>
              </a:solidFill>
              <a:latin typeface="Verdana"/>
            </a:endParaRPr>
          </a:p>
          <a:p>
            <a:pPr marL="285750" indent="-285750">
              <a:buFont typeface="Arial" panose="020B0604020202020204" pitchFamily="34" charset="0"/>
              <a:buChar char="•"/>
            </a:pPr>
            <a:r>
              <a:rPr lang="fr-FR" sz="1400">
                <a:solidFill>
                  <a:srgbClr val="FFFFFF"/>
                </a:solidFill>
                <a:latin typeface="Verdana"/>
              </a:rPr>
              <a:t>Comme </a:t>
            </a:r>
            <a:r>
              <a:rPr lang="fr-FR" sz="1400" b="1">
                <a:solidFill>
                  <a:srgbClr val="FFFFFF"/>
                </a:solidFill>
                <a:latin typeface="Verdana"/>
              </a:rPr>
              <a:t>système de première ligne </a:t>
            </a:r>
            <a:r>
              <a:rPr lang="fr-FR" sz="1400">
                <a:solidFill>
                  <a:srgbClr val="FFFFFF"/>
                </a:solidFill>
                <a:latin typeface="Verdana"/>
              </a:rPr>
              <a:t>visant à aider les agents de santé à suivre les patients individuels qui n'ont pas encore reçu leur deuxième dose</a:t>
            </a:r>
            <a:r>
              <a:rPr lang="nn-NO" sz="1400">
                <a:solidFill>
                  <a:srgbClr val="FFFFFF"/>
                </a:solidFill>
                <a:latin typeface="Verdana"/>
              </a:rPr>
              <a:t>.</a:t>
            </a:r>
            <a:br>
              <a:rPr lang="nn-NO" sz="1400">
                <a:solidFill>
                  <a:srgbClr val="FFFFFF"/>
                </a:solidFill>
                <a:latin typeface="Verdana"/>
              </a:rPr>
            </a:br>
            <a:endParaRPr lang="nn-NO" sz="1400">
              <a:solidFill>
                <a:srgbClr val="FFFFFF"/>
              </a:solidFill>
              <a:latin typeface="Verdana"/>
            </a:endParaRPr>
          </a:p>
          <a:p>
            <a:pPr marL="285750" indent="-285750">
              <a:buFont typeface="Arial" panose="020B0604020202020204" pitchFamily="34" charset="0"/>
              <a:buChar char="•"/>
            </a:pPr>
            <a:r>
              <a:rPr lang="fr-FR" sz="1400">
                <a:solidFill>
                  <a:srgbClr val="FFFFFF"/>
                </a:solidFill>
                <a:latin typeface="Verdana"/>
              </a:rPr>
              <a:t>Comme </a:t>
            </a:r>
            <a:r>
              <a:rPr lang="fr-FR" sz="1400" b="1">
                <a:solidFill>
                  <a:srgbClr val="FFFFFF"/>
                </a:solidFill>
                <a:latin typeface="Verdana"/>
              </a:rPr>
              <a:t>système stratégique</a:t>
            </a:r>
            <a:r>
              <a:rPr lang="fr-FR" sz="1400">
                <a:solidFill>
                  <a:srgbClr val="FFFFFF"/>
                </a:solidFill>
                <a:latin typeface="Verdana"/>
              </a:rPr>
              <a:t> afin d'aider les gestionnaires à suivre l'évolution du déploiement national du vaccin contre le COVID-19</a:t>
            </a:r>
            <a:r>
              <a:rPr lang="nn-NO" sz="1400">
                <a:solidFill>
                  <a:srgbClr val="FFFFFF"/>
                </a:solidFill>
                <a:latin typeface="Verdana"/>
              </a:rPr>
              <a:t>.</a:t>
            </a:r>
          </a:p>
        </p:txBody>
      </p:sp>
    </p:spTree>
    <p:extLst>
      <p:ext uri="{BB962C8B-B14F-4D97-AF65-F5344CB8AC3E}">
        <p14:creationId xmlns:p14="http://schemas.microsoft.com/office/powerpoint/2010/main" val="1726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ssolve">
                                      <p:cBhvr>
                                        <p:cTn id="10" dur="500"/>
                                        <p:tgtEl>
                                          <p:spTgt spid="9">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ssolv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xEl>
                                              <p:pRg st="5" end="5"/>
                                            </p:txEl>
                                          </p:spTgt>
                                        </p:tgtEl>
                                        <p:attrNameLst>
                                          <p:attrName>style.visibility</p:attrName>
                                        </p:attrNameLst>
                                      </p:cBhvr>
                                      <p:to>
                                        <p:strVal val="visible"/>
                                      </p:to>
                                    </p:set>
                                    <p:animEffect transition="in" filter="dissolve">
                                      <p:cBhvr>
                                        <p:cTn id="18" dur="500"/>
                                        <p:tgtEl>
                                          <p:spTgt spid="9">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dissolve">
                                      <p:cBhvr>
                                        <p:cTn id="21" dur="500"/>
                                        <p:tgtEl>
                                          <p:spTgt spid="9">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animEffect transition="in" filter="dissolve">
                                      <p:cBhvr>
                                        <p:cTn id="24" dur="500"/>
                                        <p:tgtEl>
                                          <p:spTgt spid="9">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dissolve">
                                      <p:cBhvr>
                                        <p:cTn id="29" dur="5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
                                            <p:txEl>
                                              <p:pRg st="8" end="8"/>
                                            </p:txEl>
                                          </p:spTgt>
                                        </p:tgtEl>
                                        <p:attrNameLst>
                                          <p:attrName>style.visibility</p:attrName>
                                        </p:attrNameLst>
                                      </p:cBhvr>
                                      <p:to>
                                        <p:strVal val="visible"/>
                                      </p:to>
                                    </p:set>
                                    <p:animEffect transition="in" filter="dissolve">
                                      <p:cBhvr>
                                        <p:cTn id="34" dur="500"/>
                                        <p:tgtEl>
                                          <p:spTgt spid="9">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dissolve">
                                      <p:cBhvr>
                                        <p:cTn id="39" dur="500"/>
                                        <p:tgtEl>
                                          <p:spTgt spid="9">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dissolve">
                                      <p:cBhvr>
                                        <p:cTn id="44" dur="500"/>
                                        <p:tgtEl>
                                          <p:spTgt spid="9">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ssolve">
                                      <p:cBhvr>
                                        <p:cTn id="49" dur="500"/>
                                        <p:tgtEl>
                                          <p:spTgt spid="1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33409" y="1831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a:t>Le paysage du SIS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94329DE-157F-3E45-AFFC-B42C9D18AF02}"/>
              </a:ext>
            </a:extLst>
          </p:cNvPr>
          <p:cNvSpPr/>
          <p:nvPr/>
        </p:nvSpPr>
        <p:spPr>
          <a:xfrm>
            <a:off x="1665939" y="2101553"/>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a typeface="Calibri" panose="020F0502020204030204" pitchFamily="34" charset="0"/>
                <a:cs typeface="Times New Roman" panose="02020603050405020304" pitchFamily="18" charset="0"/>
              </a:rPr>
              <a:t>SN</a:t>
            </a:r>
            <a:r>
              <a:rPr lang="en-GB" sz="3600" b="1">
                <a:solidFill>
                  <a:schemeClr val="bg1"/>
                </a:solidFill>
                <a:effectLst/>
                <a:ea typeface="Calibri" panose="020F0502020204030204" pitchFamily="34" charset="0"/>
                <a:cs typeface="Times New Roman" panose="02020603050405020304" pitchFamily="18" charset="0"/>
              </a:rPr>
              <a:t>IS</a:t>
            </a:r>
            <a:endParaRPr lang="en-GB" sz="1200" b="1">
              <a:solidFill>
                <a:schemeClr val="bg1"/>
              </a:solidFill>
              <a:effectLst/>
              <a:ea typeface="Calibri" panose="020F0502020204030204" pitchFamily="34" charset="0"/>
              <a:cs typeface="Times New Roman" panose="02020603050405020304" pitchFamily="18" charset="0"/>
            </a:endParaRPr>
          </a:p>
          <a:p>
            <a:pPr algn="ctr"/>
            <a:r>
              <a:rPr lang="en-GB" sz="1800">
                <a:solidFill>
                  <a:schemeClr val="bg1"/>
                </a:solidFill>
                <a:effectLst/>
                <a:ea typeface="Calibri" panose="020F0502020204030204" pitchFamily="34" charset="0"/>
                <a:cs typeface="Times New Roman" panose="02020603050405020304" pitchFamily="18" charset="0"/>
              </a:rPr>
              <a:t>Système National d’Information Sanitaire</a:t>
            </a:r>
          </a:p>
        </p:txBody>
      </p:sp>
      <p:sp>
        <p:nvSpPr>
          <p:cNvPr id="10" name="Rounded Rectangle 9">
            <a:extLst>
              <a:ext uri="{FF2B5EF4-FFF2-40B4-BE49-F238E27FC236}">
                <a16:creationId xmlns:a16="http://schemas.microsoft.com/office/drawing/2014/main" id="{0C6F4798-B8AF-3B46-8534-A96CDB204A1F}"/>
              </a:ext>
            </a:extLst>
          </p:cNvPr>
          <p:cNvSpPr/>
          <p:nvPr/>
        </p:nvSpPr>
        <p:spPr>
          <a:xfrm>
            <a:off x="4460621" y="2521883"/>
            <a:ext cx="1525852" cy="1751077"/>
          </a:xfrm>
          <a:prstGeom prst="roundRect">
            <a:avLst>
              <a:gd name="adj" fmla="val 97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ffectLst/>
                <a:ea typeface="Calibri" panose="020F0502020204030204" pitchFamily="34" charset="0"/>
                <a:cs typeface="Times New Roman" panose="02020603050405020304" pitchFamily="18" charset="0"/>
              </a:rPr>
              <a:t>SIGL</a:t>
            </a:r>
            <a:endParaRPr lang="en-GB" sz="1200" b="1" dirty="0">
              <a:effectLst/>
              <a:ea typeface="Calibri" panose="020F0502020204030204" pitchFamily="34" charset="0"/>
              <a:cs typeface="Times New Roman" panose="02020603050405020304" pitchFamily="18" charset="0"/>
            </a:endParaRPr>
          </a:p>
          <a:p>
            <a:pPr algn="ctr"/>
            <a:r>
              <a:rPr lang="fr-FR" sz="1700" dirty="0">
                <a:effectLst/>
                <a:ea typeface="Calibri" panose="020F0502020204030204" pitchFamily="34" charset="0"/>
                <a:cs typeface="Times New Roman" panose="02020603050405020304" pitchFamily="18" charset="0"/>
              </a:rPr>
              <a:t>Système d’Information de Gestion Logistique </a:t>
            </a:r>
          </a:p>
        </p:txBody>
      </p:sp>
      <p:sp>
        <p:nvSpPr>
          <p:cNvPr id="12" name="Rounded Rectangle 11">
            <a:extLst>
              <a:ext uri="{FF2B5EF4-FFF2-40B4-BE49-F238E27FC236}">
                <a16:creationId xmlns:a16="http://schemas.microsoft.com/office/drawing/2014/main" id="{4A770375-B8DD-7848-A1AB-EF410F37552E}"/>
              </a:ext>
            </a:extLst>
          </p:cNvPr>
          <p:cNvSpPr/>
          <p:nvPr/>
        </p:nvSpPr>
        <p:spPr>
          <a:xfrm>
            <a:off x="1665941" y="3655259"/>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ffectLst/>
                <a:ea typeface="Calibri" panose="020F0502020204030204" pitchFamily="34" charset="0"/>
                <a:cs typeface="Times New Roman" panose="02020603050405020304" pitchFamily="18" charset="0"/>
              </a:rPr>
              <a:t>Trackers</a:t>
            </a:r>
            <a:endParaRPr lang="en-GB" sz="1200" b="1">
              <a:solidFill>
                <a:schemeClr val="bg1"/>
              </a:solidFill>
              <a:effectLst/>
              <a:ea typeface="Calibri" panose="020F0502020204030204" pitchFamily="34"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6EF245AF-9829-954B-A786-8F726C470E90}"/>
              </a:ext>
            </a:extLst>
          </p:cNvPr>
          <p:cNvSpPr/>
          <p:nvPr/>
        </p:nvSpPr>
        <p:spPr>
          <a:xfrm>
            <a:off x="1665940" y="4804508"/>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a typeface="Calibri" panose="020F0502020204030204" pitchFamily="34" charset="0"/>
                <a:cs typeface="Times New Roman" panose="02020603050405020304" pitchFamily="18" charset="0"/>
              </a:rPr>
              <a:t>DME</a:t>
            </a:r>
            <a:br>
              <a:rPr lang="en-GB" sz="3600">
                <a:solidFill>
                  <a:schemeClr val="bg1"/>
                </a:solidFill>
                <a:effectLst/>
                <a:ea typeface="Calibri" panose="020F0502020204030204" pitchFamily="34" charset="0"/>
                <a:cs typeface="Times New Roman" panose="02020603050405020304" pitchFamily="18" charset="0"/>
              </a:rPr>
            </a:br>
            <a:r>
              <a:rPr lang="en-GB" sz="1700">
                <a:solidFill>
                  <a:schemeClr val="bg1"/>
                </a:solidFill>
                <a:effectLst/>
                <a:ea typeface="Calibri" panose="020F0502020204030204" pitchFamily="34" charset="0"/>
                <a:cs typeface="Times New Roman" panose="02020603050405020304" pitchFamily="18" charset="0"/>
              </a:rPr>
              <a:t>Dossier Médical Électronique </a:t>
            </a:r>
          </a:p>
        </p:txBody>
      </p:sp>
      <p:sp>
        <p:nvSpPr>
          <p:cNvPr id="14" name="Rounded Rectangle 13">
            <a:extLst>
              <a:ext uri="{FF2B5EF4-FFF2-40B4-BE49-F238E27FC236}">
                <a16:creationId xmlns:a16="http://schemas.microsoft.com/office/drawing/2014/main" id="{18FAFCA5-2863-A542-8EC2-E0486DA8E472}"/>
              </a:ext>
            </a:extLst>
          </p:cNvPr>
          <p:cNvSpPr/>
          <p:nvPr/>
        </p:nvSpPr>
        <p:spPr>
          <a:xfrm>
            <a:off x="4460621" y="5245341"/>
            <a:ext cx="1525852" cy="82998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700">
                <a:solidFill>
                  <a:schemeClr val="bg1"/>
                </a:solidFill>
                <a:effectLst/>
                <a:ea typeface="Calibri" panose="020F0502020204030204" pitchFamily="34" charset="0"/>
                <a:cs typeface="Times New Roman" panose="02020603050405020304" pitchFamily="18" charset="0"/>
              </a:rPr>
              <a:t>Système de gestion des pharmacies</a:t>
            </a:r>
          </a:p>
        </p:txBody>
      </p:sp>
      <p:sp>
        <p:nvSpPr>
          <p:cNvPr id="15" name="Rounded Rectangle 14">
            <a:extLst>
              <a:ext uri="{FF2B5EF4-FFF2-40B4-BE49-F238E27FC236}">
                <a16:creationId xmlns:a16="http://schemas.microsoft.com/office/drawing/2014/main" id="{2FCEAA3C-FDF5-D949-A78F-1F0AC8A4C45E}"/>
              </a:ext>
            </a:extLst>
          </p:cNvPr>
          <p:cNvSpPr/>
          <p:nvPr/>
        </p:nvSpPr>
        <p:spPr>
          <a:xfrm>
            <a:off x="6061860" y="5245341"/>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a:solidFill>
                  <a:schemeClr val="bg1"/>
                </a:solidFill>
                <a:effectLst/>
                <a:ea typeface="Calibri" panose="020F0502020204030204" pitchFamily="34" charset="0"/>
                <a:cs typeface="Times New Roman" panose="02020603050405020304" pitchFamily="18" charset="0"/>
              </a:rPr>
              <a:t>RH / Système de paie</a:t>
            </a:r>
          </a:p>
        </p:txBody>
      </p:sp>
      <p:sp>
        <p:nvSpPr>
          <p:cNvPr id="16" name="Up-down Arrow 15">
            <a:extLst>
              <a:ext uri="{FF2B5EF4-FFF2-40B4-BE49-F238E27FC236}">
                <a16:creationId xmlns:a16="http://schemas.microsoft.com/office/drawing/2014/main" id="{DCB89036-FDA1-914F-AC14-66F6E9093FA4}"/>
              </a:ext>
            </a:extLst>
          </p:cNvPr>
          <p:cNvSpPr/>
          <p:nvPr/>
        </p:nvSpPr>
        <p:spPr>
          <a:xfrm>
            <a:off x="670527" y="4313302"/>
            <a:ext cx="434009" cy="1762027"/>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a:extLst>
              <a:ext uri="{FF2B5EF4-FFF2-40B4-BE49-F238E27FC236}">
                <a16:creationId xmlns:a16="http://schemas.microsoft.com/office/drawing/2014/main" id="{FF3436F3-9401-9343-BCCA-7626589EEAB0}"/>
              </a:ext>
            </a:extLst>
          </p:cNvPr>
          <p:cNvSpPr/>
          <p:nvPr/>
        </p:nvSpPr>
        <p:spPr>
          <a:xfrm>
            <a:off x="670526" y="2101551"/>
            <a:ext cx="434009" cy="2201811"/>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18FF02B-0406-4644-BE76-0B21BBE3B2A8}"/>
              </a:ext>
            </a:extLst>
          </p:cNvPr>
          <p:cNvSpPr txBox="1"/>
          <p:nvPr/>
        </p:nvSpPr>
        <p:spPr>
          <a:xfrm>
            <a:off x="1669461" y="1612660"/>
            <a:ext cx="2721760" cy="369332"/>
          </a:xfrm>
          <a:prstGeom prst="rect">
            <a:avLst/>
          </a:prstGeom>
          <a:noFill/>
          <a:ln>
            <a:noFill/>
          </a:ln>
        </p:spPr>
        <p:txBody>
          <a:bodyPr wrap="square" rtlCol="0">
            <a:spAutoFit/>
          </a:bodyPr>
          <a:lstStyle/>
          <a:p>
            <a:pPr algn="ctr"/>
            <a:r>
              <a:rPr lang="en-US"/>
              <a:t>Services de santé</a:t>
            </a:r>
          </a:p>
        </p:txBody>
      </p:sp>
      <p:sp>
        <p:nvSpPr>
          <p:cNvPr id="19" name="TextBox 18">
            <a:extLst>
              <a:ext uri="{FF2B5EF4-FFF2-40B4-BE49-F238E27FC236}">
                <a16:creationId xmlns:a16="http://schemas.microsoft.com/office/drawing/2014/main" id="{81773FB6-E911-6646-9697-F30E7D9D584E}"/>
              </a:ext>
            </a:extLst>
          </p:cNvPr>
          <p:cNvSpPr txBox="1"/>
          <p:nvPr/>
        </p:nvSpPr>
        <p:spPr>
          <a:xfrm>
            <a:off x="4270466" y="1437849"/>
            <a:ext cx="1931159" cy="646331"/>
          </a:xfrm>
          <a:prstGeom prst="rect">
            <a:avLst/>
          </a:prstGeom>
          <a:noFill/>
          <a:ln>
            <a:noFill/>
          </a:ln>
        </p:spPr>
        <p:txBody>
          <a:bodyPr wrap="square" rtlCol="0">
            <a:spAutoFit/>
          </a:bodyPr>
          <a:lstStyle/>
          <a:p>
            <a:pPr algn="ctr"/>
            <a:r>
              <a:rPr lang="en-US" dirty="0" err="1"/>
              <a:t>Médicaments</a:t>
            </a:r>
            <a:r>
              <a:rPr lang="en-US" dirty="0"/>
              <a:t> et </a:t>
            </a:r>
            <a:r>
              <a:rPr lang="en-US" dirty="0" err="1"/>
              <a:t>autres</a:t>
            </a:r>
            <a:r>
              <a:rPr lang="en-US" dirty="0"/>
              <a:t> intrants</a:t>
            </a:r>
          </a:p>
        </p:txBody>
      </p:sp>
      <p:sp>
        <p:nvSpPr>
          <p:cNvPr id="20" name="TextBox 19">
            <a:extLst>
              <a:ext uri="{FF2B5EF4-FFF2-40B4-BE49-F238E27FC236}">
                <a16:creationId xmlns:a16="http://schemas.microsoft.com/office/drawing/2014/main" id="{6D92643F-FAF3-2749-89C8-00CD75E7811E}"/>
              </a:ext>
            </a:extLst>
          </p:cNvPr>
          <p:cNvSpPr txBox="1"/>
          <p:nvPr/>
        </p:nvSpPr>
        <p:spPr>
          <a:xfrm>
            <a:off x="6061861" y="1446358"/>
            <a:ext cx="1525852" cy="646331"/>
          </a:xfrm>
          <a:prstGeom prst="rect">
            <a:avLst/>
          </a:prstGeom>
          <a:noFill/>
          <a:ln>
            <a:noFill/>
          </a:ln>
        </p:spPr>
        <p:txBody>
          <a:bodyPr wrap="square" rtlCol="0">
            <a:spAutoFit/>
          </a:bodyPr>
          <a:lstStyle/>
          <a:p>
            <a:pPr algn="ctr"/>
            <a:r>
              <a:rPr lang="en-US"/>
              <a:t>Ressources humaines</a:t>
            </a:r>
          </a:p>
        </p:txBody>
      </p:sp>
      <p:sp>
        <p:nvSpPr>
          <p:cNvPr id="21" name="Up-down Arrow 20">
            <a:extLst>
              <a:ext uri="{FF2B5EF4-FFF2-40B4-BE49-F238E27FC236}">
                <a16:creationId xmlns:a16="http://schemas.microsoft.com/office/drawing/2014/main" id="{01A750EF-1BA9-C44D-832A-ED5137675A55}"/>
              </a:ext>
            </a:extLst>
          </p:cNvPr>
          <p:cNvSpPr/>
          <p:nvPr/>
        </p:nvSpPr>
        <p:spPr>
          <a:xfrm>
            <a:off x="11197191" y="2101551"/>
            <a:ext cx="434009" cy="3973777"/>
          </a:xfrm>
          <a:prstGeom prst="upDownArrow">
            <a:avLst/>
          </a:prstGeom>
          <a:gradFill flip="none" rotWithShape="1">
            <a:gsLst>
              <a:gs pos="70000">
                <a:srgbClr val="803860"/>
              </a:gs>
              <a:gs pos="0">
                <a:srgbClr val="FF0000"/>
              </a:gs>
              <a:gs pos="100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123FAFA-1047-6C4A-9675-4328F1ED2A6B}"/>
              </a:ext>
            </a:extLst>
          </p:cNvPr>
          <p:cNvSpPr txBox="1"/>
          <p:nvPr/>
        </p:nvSpPr>
        <p:spPr>
          <a:xfrm>
            <a:off x="10701387" y="1363318"/>
            <a:ext cx="1338890" cy="646331"/>
          </a:xfrm>
          <a:prstGeom prst="rect">
            <a:avLst/>
          </a:prstGeom>
          <a:noFill/>
        </p:spPr>
        <p:txBody>
          <a:bodyPr wrap="square" rtlCol="0">
            <a:spAutoFit/>
          </a:bodyPr>
          <a:lstStyle/>
          <a:p>
            <a:pPr algn="ctr"/>
            <a:r>
              <a:rPr lang="en-US">
                <a:solidFill>
                  <a:srgbClr val="0070C0"/>
                </a:solidFill>
              </a:rPr>
              <a:t>Systèmes stratégiques</a:t>
            </a:r>
          </a:p>
        </p:txBody>
      </p:sp>
      <p:sp>
        <p:nvSpPr>
          <p:cNvPr id="23" name="TextBox 22">
            <a:extLst>
              <a:ext uri="{FF2B5EF4-FFF2-40B4-BE49-F238E27FC236}">
                <a16:creationId xmlns:a16="http://schemas.microsoft.com/office/drawing/2014/main" id="{967C0923-5452-404A-B447-EA7FBC319063}"/>
              </a:ext>
            </a:extLst>
          </p:cNvPr>
          <p:cNvSpPr txBox="1"/>
          <p:nvPr/>
        </p:nvSpPr>
        <p:spPr>
          <a:xfrm>
            <a:off x="10668940" y="6075328"/>
            <a:ext cx="1554675" cy="646331"/>
          </a:xfrm>
          <a:prstGeom prst="rect">
            <a:avLst/>
          </a:prstGeom>
          <a:noFill/>
        </p:spPr>
        <p:txBody>
          <a:bodyPr wrap="square" rtlCol="0">
            <a:spAutoFit/>
          </a:bodyPr>
          <a:lstStyle/>
          <a:p>
            <a:pPr algn="ctr"/>
            <a:r>
              <a:rPr lang="en-US" dirty="0" err="1">
                <a:solidFill>
                  <a:schemeClr val="accent2">
                    <a:lumMod val="75000"/>
                  </a:schemeClr>
                </a:solidFill>
              </a:rPr>
              <a:t>Systèmes</a:t>
            </a:r>
            <a:r>
              <a:rPr lang="en-US" dirty="0">
                <a:solidFill>
                  <a:schemeClr val="accent2">
                    <a:lumMod val="75000"/>
                  </a:schemeClr>
                </a:solidFill>
              </a:rPr>
              <a:t> de première </a:t>
            </a:r>
            <a:r>
              <a:rPr lang="en-US" dirty="0" err="1">
                <a:solidFill>
                  <a:schemeClr val="accent2">
                    <a:lumMod val="75000"/>
                  </a:schemeClr>
                </a:solidFill>
              </a:rPr>
              <a:t>ligne</a:t>
            </a:r>
            <a:endParaRPr lang="en-US" dirty="0">
              <a:solidFill>
                <a:schemeClr val="accent2">
                  <a:lumMod val="75000"/>
                </a:schemeClr>
              </a:solidFill>
            </a:endParaRPr>
          </a:p>
        </p:txBody>
      </p:sp>
      <p:sp>
        <p:nvSpPr>
          <p:cNvPr id="24" name="TextBox 23">
            <a:extLst>
              <a:ext uri="{FF2B5EF4-FFF2-40B4-BE49-F238E27FC236}">
                <a16:creationId xmlns:a16="http://schemas.microsoft.com/office/drawing/2014/main" id="{02D92819-DC19-CD46-BF56-398E2F9C34A0}"/>
              </a:ext>
            </a:extLst>
          </p:cNvPr>
          <p:cNvSpPr txBox="1"/>
          <p:nvPr/>
        </p:nvSpPr>
        <p:spPr>
          <a:xfrm>
            <a:off x="-65569" y="1466965"/>
            <a:ext cx="1973129" cy="646331"/>
          </a:xfrm>
          <a:prstGeom prst="rect">
            <a:avLst/>
          </a:prstGeom>
          <a:noFill/>
        </p:spPr>
        <p:txBody>
          <a:bodyPr wrap="square" rtlCol="0">
            <a:spAutoFit/>
          </a:bodyPr>
          <a:lstStyle/>
          <a:p>
            <a:pPr algn="ctr"/>
            <a:r>
              <a:rPr lang="en-US" dirty="0" err="1">
                <a:solidFill>
                  <a:srgbClr val="00B050"/>
                </a:solidFill>
              </a:rPr>
              <a:t>Données</a:t>
            </a:r>
            <a:r>
              <a:rPr lang="en-US" dirty="0">
                <a:solidFill>
                  <a:srgbClr val="00B050"/>
                </a:solidFill>
              </a:rPr>
              <a:t> </a:t>
            </a:r>
            <a:r>
              <a:rPr lang="en-US" dirty="0" err="1">
                <a:solidFill>
                  <a:srgbClr val="00B050"/>
                </a:solidFill>
              </a:rPr>
              <a:t>agrégées</a:t>
            </a:r>
            <a:r>
              <a:rPr lang="en-US" dirty="0">
                <a:solidFill>
                  <a:srgbClr val="00B050"/>
                </a:solidFill>
              </a:rPr>
              <a:t> / </a:t>
            </a:r>
            <a:r>
              <a:rPr lang="en-US" dirty="0" err="1">
                <a:solidFill>
                  <a:srgbClr val="00B050"/>
                </a:solidFill>
              </a:rPr>
              <a:t>anonymes</a:t>
            </a:r>
            <a:endParaRPr lang="en-US" dirty="0">
              <a:solidFill>
                <a:srgbClr val="00B050"/>
              </a:solidFill>
            </a:endParaRPr>
          </a:p>
        </p:txBody>
      </p:sp>
      <p:sp>
        <p:nvSpPr>
          <p:cNvPr id="25" name="TextBox 24">
            <a:extLst>
              <a:ext uri="{FF2B5EF4-FFF2-40B4-BE49-F238E27FC236}">
                <a16:creationId xmlns:a16="http://schemas.microsoft.com/office/drawing/2014/main" id="{6E6E4904-C11D-1D47-A701-9799CE5D2F77}"/>
              </a:ext>
            </a:extLst>
          </p:cNvPr>
          <p:cNvSpPr txBox="1"/>
          <p:nvPr/>
        </p:nvSpPr>
        <p:spPr>
          <a:xfrm>
            <a:off x="33409" y="5981770"/>
            <a:ext cx="1802711" cy="923330"/>
          </a:xfrm>
          <a:prstGeom prst="rect">
            <a:avLst/>
          </a:prstGeom>
          <a:noFill/>
        </p:spPr>
        <p:txBody>
          <a:bodyPr wrap="square" rtlCol="0">
            <a:spAutoFit/>
          </a:bodyPr>
          <a:lstStyle/>
          <a:p>
            <a:pPr algn="ctr"/>
            <a:r>
              <a:rPr lang="en-US" dirty="0" err="1">
                <a:solidFill>
                  <a:srgbClr val="FF0000"/>
                </a:solidFill>
              </a:rPr>
              <a:t>Données</a:t>
            </a:r>
            <a:r>
              <a:rPr lang="en-US" dirty="0">
                <a:solidFill>
                  <a:srgbClr val="FF0000"/>
                </a:solidFill>
              </a:rPr>
              <a:t> </a:t>
            </a:r>
            <a:r>
              <a:rPr lang="en-US" dirty="0" err="1">
                <a:solidFill>
                  <a:srgbClr val="FF0000"/>
                </a:solidFill>
              </a:rPr>
              <a:t>individuelles</a:t>
            </a:r>
            <a:r>
              <a:rPr lang="en-US" dirty="0">
                <a:solidFill>
                  <a:srgbClr val="FF0000"/>
                </a:solidFill>
              </a:rPr>
              <a:t> / </a:t>
            </a:r>
            <a:r>
              <a:rPr lang="en-US" dirty="0" err="1">
                <a:solidFill>
                  <a:srgbClr val="FF0000"/>
                </a:solidFill>
              </a:rPr>
              <a:t>personnelles</a:t>
            </a:r>
            <a:endParaRPr lang="en-US" dirty="0">
              <a:solidFill>
                <a:srgbClr val="FF0000"/>
              </a:solidFill>
            </a:endParaRPr>
          </a:p>
        </p:txBody>
      </p:sp>
      <p:sp>
        <p:nvSpPr>
          <p:cNvPr id="26" name="Rounded Rectangle 25">
            <a:extLst>
              <a:ext uri="{FF2B5EF4-FFF2-40B4-BE49-F238E27FC236}">
                <a16:creationId xmlns:a16="http://schemas.microsoft.com/office/drawing/2014/main" id="{B35E5F26-BA6F-804B-957F-D7B4C0BE26A2}"/>
              </a:ext>
            </a:extLst>
          </p:cNvPr>
          <p:cNvSpPr/>
          <p:nvPr/>
        </p:nvSpPr>
        <p:spPr>
          <a:xfrm>
            <a:off x="4016375" y="2101199"/>
            <a:ext cx="1967573"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a:effectLst/>
                <a:ea typeface="Calibri" panose="020F0502020204030204" pitchFamily="34" charset="0"/>
                <a:cs typeface="Times New Roman" panose="02020603050405020304" pitchFamily="18" charset="0"/>
              </a:rPr>
              <a:t>     </a:t>
            </a:r>
          </a:p>
        </p:txBody>
      </p:sp>
      <p:sp>
        <p:nvSpPr>
          <p:cNvPr id="27" name="Rounded Rectangle 26">
            <a:extLst>
              <a:ext uri="{FF2B5EF4-FFF2-40B4-BE49-F238E27FC236}">
                <a16:creationId xmlns:a16="http://schemas.microsoft.com/office/drawing/2014/main" id="{837E8EBB-48B4-C849-8983-F922956C8568}"/>
              </a:ext>
            </a:extLst>
          </p:cNvPr>
          <p:cNvSpPr/>
          <p:nvPr/>
        </p:nvSpPr>
        <p:spPr>
          <a:xfrm>
            <a:off x="5785003" y="2101552"/>
            <a:ext cx="1802710"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a:effectLst/>
                <a:ea typeface="Calibri" panose="020F0502020204030204" pitchFamily="34" charset="0"/>
                <a:cs typeface="Times New Roman" panose="02020603050405020304" pitchFamily="18" charset="0"/>
              </a:rPr>
              <a:t>    </a:t>
            </a:r>
          </a:p>
        </p:txBody>
      </p:sp>
      <p:sp>
        <p:nvSpPr>
          <p:cNvPr id="28" name="Rounded Rectangle 27">
            <a:extLst>
              <a:ext uri="{FF2B5EF4-FFF2-40B4-BE49-F238E27FC236}">
                <a16:creationId xmlns:a16="http://schemas.microsoft.com/office/drawing/2014/main" id="{256ACD7A-6EA7-CD4D-896C-980903F96188}"/>
              </a:ext>
            </a:extLst>
          </p:cNvPr>
          <p:cNvSpPr/>
          <p:nvPr/>
        </p:nvSpPr>
        <p:spPr>
          <a:xfrm>
            <a:off x="6058720" y="3447315"/>
            <a:ext cx="1516974" cy="1730234"/>
          </a:xfrm>
          <a:prstGeom prst="roundRect">
            <a:avLst>
              <a:gd name="adj" fmla="val 972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SIRH</a:t>
            </a:r>
          </a:p>
          <a:p>
            <a:pPr algn="ctr"/>
            <a:r>
              <a:rPr lang="en-GB" sz="1700" dirty="0" err="1">
                <a:ea typeface="Calibri" panose="020F0502020204030204" pitchFamily="34" charset="0"/>
                <a:cs typeface="Times New Roman" panose="02020603050405020304" pitchFamily="18" charset="0"/>
              </a:rPr>
              <a:t>Système</a:t>
            </a:r>
            <a:r>
              <a:rPr lang="en-GB" sz="1700" dirty="0">
                <a:ea typeface="Calibri" panose="020F0502020204030204" pitchFamily="34" charset="0"/>
                <a:cs typeface="Times New Roman" panose="02020603050405020304" pitchFamily="18" charset="0"/>
              </a:rPr>
              <a:t> </a:t>
            </a:r>
            <a:r>
              <a:rPr lang="en-GB" sz="1700" dirty="0" err="1">
                <a:ea typeface="Calibri" panose="020F0502020204030204" pitchFamily="34" charset="0"/>
                <a:cs typeface="Times New Roman" panose="02020603050405020304" pitchFamily="18" charset="0"/>
              </a:rPr>
              <a:t>d’Information</a:t>
            </a:r>
            <a:r>
              <a:rPr lang="en-GB" sz="1700" dirty="0">
                <a:ea typeface="Calibri" panose="020F0502020204030204" pitchFamily="34" charset="0"/>
                <a:cs typeface="Times New Roman" panose="02020603050405020304" pitchFamily="18" charset="0"/>
              </a:rPr>
              <a:t> </a:t>
            </a:r>
            <a:r>
              <a:rPr lang="en-GB" sz="1700" dirty="0" err="1">
                <a:ea typeface="Calibri" panose="020F0502020204030204" pitchFamily="34" charset="0"/>
                <a:cs typeface="Times New Roman" panose="02020603050405020304" pitchFamily="18" charset="0"/>
              </a:rPr>
              <a:t>Ressources</a:t>
            </a:r>
            <a:r>
              <a:rPr lang="en-GB" sz="1700" dirty="0">
                <a:ea typeface="Calibri" panose="020F0502020204030204" pitchFamily="34" charset="0"/>
                <a:cs typeface="Times New Roman" panose="02020603050405020304" pitchFamily="18" charset="0"/>
              </a:rPr>
              <a:t> </a:t>
            </a:r>
            <a:r>
              <a:rPr lang="en-GB" sz="1700" dirty="0" err="1">
                <a:ea typeface="Calibri" panose="020F0502020204030204" pitchFamily="34" charset="0"/>
                <a:cs typeface="Times New Roman" panose="02020603050405020304" pitchFamily="18" charset="0"/>
              </a:rPr>
              <a:t>Humaines</a:t>
            </a:r>
            <a:r>
              <a:rPr lang="en-GB" sz="1700" dirty="0">
                <a:ea typeface="Calibri" panose="020F0502020204030204" pitchFamily="34" charset="0"/>
                <a:cs typeface="Times New Roman" panose="02020603050405020304" pitchFamily="18" charset="0"/>
              </a:rPr>
              <a:t> </a:t>
            </a:r>
          </a:p>
        </p:txBody>
      </p:sp>
      <p:sp>
        <p:nvSpPr>
          <p:cNvPr id="29" name="Rounded Rectangle 28">
            <a:extLst>
              <a:ext uri="{FF2B5EF4-FFF2-40B4-BE49-F238E27FC236}">
                <a16:creationId xmlns:a16="http://schemas.microsoft.com/office/drawing/2014/main" id="{68F93507-82DE-5147-A054-D7A5E2154B33}"/>
              </a:ext>
            </a:extLst>
          </p:cNvPr>
          <p:cNvSpPr/>
          <p:nvPr/>
        </p:nvSpPr>
        <p:spPr>
          <a:xfrm>
            <a:off x="7664400" y="4036398"/>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a:solidFill>
                  <a:schemeClr val="bg1"/>
                </a:solidFill>
                <a:effectLst/>
                <a:ea typeface="Calibri" panose="020F0502020204030204" pitchFamily="34" charset="0"/>
                <a:cs typeface="Times New Roman" panose="02020603050405020304" pitchFamily="18" charset="0"/>
              </a:rPr>
              <a:t>Système de comptabilité</a:t>
            </a:r>
          </a:p>
        </p:txBody>
      </p:sp>
      <p:sp>
        <p:nvSpPr>
          <p:cNvPr id="30" name="TextBox 29">
            <a:extLst>
              <a:ext uri="{FF2B5EF4-FFF2-40B4-BE49-F238E27FC236}">
                <a16:creationId xmlns:a16="http://schemas.microsoft.com/office/drawing/2014/main" id="{412BC2DB-26C6-7F42-A7B5-B36EF4A2F0CE}"/>
              </a:ext>
            </a:extLst>
          </p:cNvPr>
          <p:cNvSpPr txBox="1"/>
          <p:nvPr/>
        </p:nvSpPr>
        <p:spPr>
          <a:xfrm>
            <a:off x="7663099" y="1610954"/>
            <a:ext cx="1525851" cy="369332"/>
          </a:xfrm>
          <a:prstGeom prst="rect">
            <a:avLst/>
          </a:prstGeom>
          <a:noFill/>
          <a:ln>
            <a:noFill/>
          </a:ln>
        </p:spPr>
        <p:txBody>
          <a:bodyPr wrap="square" rtlCol="0">
            <a:spAutoFit/>
          </a:bodyPr>
          <a:lstStyle/>
          <a:p>
            <a:pPr algn="ctr"/>
            <a:r>
              <a:rPr lang="en-US"/>
              <a:t>Finances</a:t>
            </a:r>
          </a:p>
        </p:txBody>
      </p:sp>
      <p:sp>
        <p:nvSpPr>
          <p:cNvPr id="32" name="Rounded Rectangle 31">
            <a:extLst>
              <a:ext uri="{FF2B5EF4-FFF2-40B4-BE49-F238E27FC236}">
                <a16:creationId xmlns:a16="http://schemas.microsoft.com/office/drawing/2014/main" id="{E043E449-FE15-BC40-BDCA-94503BB6DF3A}"/>
              </a:ext>
            </a:extLst>
          </p:cNvPr>
          <p:cNvSpPr/>
          <p:nvPr/>
        </p:nvSpPr>
        <p:spPr>
          <a:xfrm>
            <a:off x="7665077" y="2782727"/>
            <a:ext cx="1525852" cy="1184156"/>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ea typeface="Calibri" panose="020F0502020204030204" pitchFamily="34" charset="0"/>
                <a:cs typeface="Times New Roman" panose="02020603050405020304" pitchFamily="18" charset="0"/>
              </a:rPr>
              <a:t>IFMIS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Système Intégré d'Information de Gestion Financière</a:t>
            </a:r>
            <a:endParaRPr kumimoji="0" lang="en-GB" sz="1200" b="0"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3" name="Rounded Rectangle 32">
            <a:extLst>
              <a:ext uri="{FF2B5EF4-FFF2-40B4-BE49-F238E27FC236}">
                <a16:creationId xmlns:a16="http://schemas.microsoft.com/office/drawing/2014/main" id="{529C6B0B-C06B-484D-9D99-466C7DBB39F1}"/>
              </a:ext>
            </a:extLst>
          </p:cNvPr>
          <p:cNvSpPr/>
          <p:nvPr/>
        </p:nvSpPr>
        <p:spPr>
          <a:xfrm>
            <a:off x="4016375" y="4361209"/>
            <a:ext cx="1967573" cy="360000"/>
          </a:xfrm>
          <a:prstGeom prst="roundRect">
            <a:avLst>
              <a:gd name="adj" fmla="val 31568"/>
            </a:avLst>
          </a:prstGeom>
          <a:pattFill prst="pct20">
            <a:fgClr>
              <a:srgbClr val="00B0F0"/>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effectLst/>
              <a:ea typeface="Calibri" panose="020F0502020204030204" pitchFamily="34" charset="0"/>
              <a:cs typeface="Times New Roman" panose="02020603050405020304" pitchFamily="18" charset="0"/>
            </a:endParaRPr>
          </a:p>
        </p:txBody>
      </p:sp>
      <p:sp>
        <p:nvSpPr>
          <p:cNvPr id="34" name="Rounded Rectangle 33">
            <a:extLst>
              <a:ext uri="{FF2B5EF4-FFF2-40B4-BE49-F238E27FC236}">
                <a16:creationId xmlns:a16="http://schemas.microsoft.com/office/drawing/2014/main" id="{926F3A3E-0122-C343-BAA3-2350D235E2D1}"/>
              </a:ext>
            </a:extLst>
          </p:cNvPr>
          <p:cNvSpPr/>
          <p:nvPr/>
        </p:nvSpPr>
        <p:spPr>
          <a:xfrm>
            <a:off x="4016375" y="4804508"/>
            <a:ext cx="1967574" cy="360000"/>
          </a:xfrm>
          <a:prstGeom prst="roundRect">
            <a:avLst>
              <a:gd name="adj" fmla="val 31568"/>
            </a:avLst>
          </a:prstGeom>
          <a:pattFill prst="pct20">
            <a:fgClr>
              <a:srgbClr val="FF0000"/>
            </a:fgClr>
            <a:bgClr>
              <a:srgbClr val="FF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effectLst/>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12F3154-3219-EA4A-89CE-70FCDA4732B8}"/>
              </a:ext>
            </a:extLst>
          </p:cNvPr>
          <p:cNvSpPr txBox="1"/>
          <p:nvPr/>
        </p:nvSpPr>
        <p:spPr>
          <a:xfrm>
            <a:off x="9257810" y="1619463"/>
            <a:ext cx="1525851" cy="369332"/>
          </a:xfrm>
          <a:prstGeom prst="rect">
            <a:avLst/>
          </a:prstGeom>
          <a:noFill/>
          <a:ln>
            <a:noFill/>
          </a:ln>
        </p:spPr>
        <p:txBody>
          <a:bodyPr wrap="square" rtlCol="0">
            <a:spAutoFit/>
          </a:bodyPr>
          <a:lstStyle/>
          <a:p>
            <a:pPr algn="ctr"/>
            <a:r>
              <a:rPr lang="en-US" dirty="0"/>
              <a:t>ESEC (CRVS)</a:t>
            </a:r>
          </a:p>
        </p:txBody>
      </p:sp>
      <p:sp>
        <p:nvSpPr>
          <p:cNvPr id="38" name="Rounded Rectangle 37">
            <a:extLst>
              <a:ext uri="{FF2B5EF4-FFF2-40B4-BE49-F238E27FC236}">
                <a16:creationId xmlns:a16="http://schemas.microsoft.com/office/drawing/2014/main" id="{273999DE-CE18-0E4F-A5DF-E08885938073}"/>
              </a:ext>
            </a:extLst>
          </p:cNvPr>
          <p:cNvSpPr/>
          <p:nvPr/>
        </p:nvSpPr>
        <p:spPr>
          <a:xfrm>
            <a:off x="7663554" y="2084181"/>
            <a:ext cx="1525852" cy="631447"/>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Cartographie des Ressources </a:t>
            </a:r>
          </a:p>
        </p:txBody>
      </p:sp>
      <p:sp>
        <p:nvSpPr>
          <p:cNvPr id="39" name="Rounded Rectangle 38">
            <a:extLst>
              <a:ext uri="{FF2B5EF4-FFF2-40B4-BE49-F238E27FC236}">
                <a16:creationId xmlns:a16="http://schemas.microsoft.com/office/drawing/2014/main" id="{3831F95C-5135-4A41-9C9E-F5B9DA7E9D50}"/>
              </a:ext>
            </a:extLst>
          </p:cNvPr>
          <p:cNvSpPr/>
          <p:nvPr/>
        </p:nvSpPr>
        <p:spPr>
          <a:xfrm>
            <a:off x="9267232" y="2084400"/>
            <a:ext cx="1525852" cy="1386000"/>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ea typeface="Calibri" panose="020F0502020204030204" pitchFamily="34" charset="0"/>
                <a:cs typeface="Times New Roman" panose="02020603050405020304" pitchFamily="18" charset="0"/>
              </a:rPr>
              <a:t>SEC</a:t>
            </a:r>
          </a:p>
          <a:p>
            <a:pPr algn="ctr"/>
            <a:r>
              <a:rPr lang="en-GB">
                <a:ea typeface="Calibri" panose="020F0502020204030204" pitchFamily="34" charset="0"/>
                <a:cs typeface="Times New Roman" panose="02020603050405020304" pitchFamily="18" charset="0"/>
              </a:rPr>
              <a:t>Statistiques de l'État Civil </a:t>
            </a:r>
          </a:p>
          <a:p>
            <a:pPr algn="ctr"/>
            <a:endParaRPr lang="en-GB" sz="1200">
              <a:effectLst/>
              <a:ea typeface="Calibri" panose="020F0502020204030204" pitchFamily="34" charset="0"/>
              <a:cs typeface="Times New Roman" panose="02020603050405020304" pitchFamily="18" charset="0"/>
            </a:endParaRPr>
          </a:p>
        </p:txBody>
      </p:sp>
      <p:sp>
        <p:nvSpPr>
          <p:cNvPr id="35" name="Rounded Rectangle 34">
            <a:extLst>
              <a:ext uri="{FF2B5EF4-FFF2-40B4-BE49-F238E27FC236}">
                <a16:creationId xmlns:a16="http://schemas.microsoft.com/office/drawing/2014/main" id="{6FE3B7C0-8801-3342-B6D2-0F3B029A5B0C}"/>
              </a:ext>
            </a:extLst>
          </p:cNvPr>
          <p:cNvSpPr/>
          <p:nvPr/>
        </p:nvSpPr>
        <p:spPr>
          <a:xfrm>
            <a:off x="9266688" y="4712331"/>
            <a:ext cx="1516973" cy="1386946"/>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EEC</a:t>
            </a:r>
          </a:p>
          <a:p>
            <a:pPr algn="ctr"/>
            <a:r>
              <a:rPr lang="fr-FR" sz="1500" dirty="0">
                <a:ea typeface="Calibri" panose="020F0502020204030204" pitchFamily="34" charset="0"/>
                <a:cs typeface="Times New Roman" panose="02020603050405020304" pitchFamily="18" charset="0"/>
              </a:rPr>
              <a:t>Enregistrement de l’État Civil</a:t>
            </a:r>
          </a:p>
        </p:txBody>
      </p:sp>
    </p:spTree>
    <p:extLst>
      <p:ext uri="{BB962C8B-B14F-4D97-AF65-F5344CB8AC3E}">
        <p14:creationId xmlns:p14="http://schemas.microsoft.com/office/powerpoint/2010/main" val="8056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20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20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15C47D-8762-4261-B83F-9BB1F0C901DB}"/>
              </a:ext>
            </a:extLst>
          </p:cNvPr>
          <p:cNvSpPr>
            <a:spLocks noGrp="1"/>
          </p:cNvSpPr>
          <p:nvPr>
            <p:ph type="title"/>
          </p:nvPr>
        </p:nvSpPr>
        <p:spPr>
          <a:xfrm>
            <a:off x="414000" y="874800"/>
            <a:ext cx="6739200" cy="2491200"/>
          </a:xfrm>
        </p:spPr>
        <p:txBody>
          <a:bodyPr/>
          <a:lstStyle/>
          <a:p>
            <a:r>
              <a:rPr lang="pt-BR" b="1">
                <a:latin typeface="Poppins" pitchFamily="2" charset="77"/>
                <a:cs typeface="Poppins" pitchFamily="2" charset="77"/>
              </a:rPr>
              <a:t>2. Le </a:t>
            </a:r>
            <a:r>
              <a:rPr lang="fr-FR" b="1">
                <a:latin typeface="Poppins" pitchFamily="2" charset="77"/>
                <a:cs typeface="Poppins" pitchFamily="2" charset="77"/>
              </a:rPr>
              <a:t>SNIS, les DME et Trackers</a:t>
            </a:r>
            <a:endParaRPr lang="en-GB" b="1">
              <a:latin typeface="Poppins" pitchFamily="2" charset="77"/>
              <a:cs typeface="Poppins" pitchFamily="2" charset="77"/>
            </a:endParaRPr>
          </a:p>
        </p:txBody>
      </p:sp>
      <p:sp>
        <p:nvSpPr>
          <p:cNvPr id="12" name="Slide Number Placeholder 11">
            <a:extLst>
              <a:ext uri="{FF2B5EF4-FFF2-40B4-BE49-F238E27FC236}">
                <a16:creationId xmlns:a16="http://schemas.microsoft.com/office/drawing/2014/main" id="{5E67442A-1E98-4714-A679-FE22AC310B07}"/>
              </a:ext>
            </a:extLst>
          </p:cNvPr>
          <p:cNvSpPr>
            <a:spLocks noGrp="1"/>
          </p:cNvSpPr>
          <p:nvPr>
            <p:ph type="sldNum" sz="quarter" idx="12"/>
          </p:nvPr>
        </p:nvSpPr>
        <p:spPr>
          <a:xfrm>
            <a:off x="9057640" y="6451840"/>
            <a:ext cx="2743200" cy="237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1F962-6FCF-4ED9-AB1A-FC8E17859AF0}" type="slidenum">
              <a:rPr kumimoji="0" lang="en-GB" sz="85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850" b="0" i="0" u="none" strike="noStrike" kern="1200" cap="none" spc="0" normalizeH="0" baseline="0" noProof="0">
              <a:ln>
                <a:noFill/>
              </a:ln>
              <a:solidFill>
                <a:prstClr val="white"/>
              </a:solidFill>
              <a:effectLst/>
              <a:uLnTx/>
              <a:uFillTx/>
              <a:latin typeface="Verdana"/>
              <a:ea typeface="+mn-ea"/>
              <a:cs typeface="+mn-cs"/>
            </a:endParaRPr>
          </a:p>
        </p:txBody>
      </p:sp>
      <p:sp>
        <p:nvSpPr>
          <p:cNvPr id="5" name="Text Placeholder 4">
            <a:extLst>
              <a:ext uri="{FF2B5EF4-FFF2-40B4-BE49-F238E27FC236}">
                <a16:creationId xmlns:a16="http://schemas.microsoft.com/office/drawing/2014/main" id="{6FA60AF2-18CB-8E49-B893-83F7B26CC67D}"/>
              </a:ext>
            </a:extLst>
          </p:cNvPr>
          <p:cNvSpPr>
            <a:spLocks noGrp="1"/>
          </p:cNvSpPr>
          <p:nvPr>
            <p:ph type="body" sz="quarter" idx="13"/>
          </p:nvPr>
        </p:nvSpPr>
        <p:spPr>
          <a:xfrm>
            <a:off x="414336" y="3779838"/>
            <a:ext cx="4038393" cy="2082800"/>
          </a:xfrm>
        </p:spPr>
        <p:txBody>
          <a:bodyPr/>
          <a:lstStyle/>
          <a:p>
            <a:pPr marL="0" indent="0">
              <a:buNone/>
            </a:pPr>
            <a:r>
              <a:rPr lang="fr-FR" sz="2400">
                <a:latin typeface="Verdana" panose="020B0604030504040204" pitchFamily="34" charset="0"/>
                <a:ea typeface="Verdana" panose="020B0604030504040204" pitchFamily="34" charset="0"/>
                <a:cs typeface="Verdana" panose="020B0604030504040204" pitchFamily="34" charset="0"/>
              </a:rPr>
              <a:t>Comprendre les solutions qui répondent le mieux à vos besoins en matière d'information</a:t>
            </a:r>
            <a:endParaRPr lang="en-US" sz="24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95488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33409" y="1831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a:t>Le paysage du SIS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0C6F4798-B8AF-3B46-8534-A96CDB204A1F}"/>
              </a:ext>
            </a:extLst>
          </p:cNvPr>
          <p:cNvSpPr/>
          <p:nvPr/>
        </p:nvSpPr>
        <p:spPr>
          <a:xfrm>
            <a:off x="4460621" y="2521883"/>
            <a:ext cx="1525852" cy="1751077"/>
          </a:xfrm>
          <a:prstGeom prst="roundRect">
            <a:avLst>
              <a:gd name="adj" fmla="val 97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ffectLst/>
                <a:ea typeface="Calibri" panose="020F0502020204030204" pitchFamily="34" charset="0"/>
                <a:cs typeface="Times New Roman" panose="02020603050405020304" pitchFamily="18" charset="0"/>
              </a:rPr>
              <a:t>SIGL</a:t>
            </a:r>
            <a:endParaRPr lang="en-GB" sz="1200" b="1" dirty="0">
              <a:effectLst/>
              <a:ea typeface="Calibri" panose="020F0502020204030204" pitchFamily="34" charset="0"/>
              <a:cs typeface="Times New Roman" panose="02020603050405020304" pitchFamily="18" charset="0"/>
            </a:endParaRPr>
          </a:p>
          <a:p>
            <a:pPr algn="ctr"/>
            <a:r>
              <a:rPr lang="fr-FR" sz="1700" dirty="0">
                <a:ea typeface="Calibri" panose="020F0502020204030204" pitchFamily="34" charset="0"/>
                <a:cs typeface="Times New Roman" panose="02020603050405020304" pitchFamily="18" charset="0"/>
              </a:rPr>
              <a:t>Système d’Information de Gestion Logistique </a:t>
            </a:r>
          </a:p>
        </p:txBody>
      </p:sp>
      <p:sp>
        <p:nvSpPr>
          <p:cNvPr id="12" name="Rounded Rectangle 11">
            <a:extLst>
              <a:ext uri="{FF2B5EF4-FFF2-40B4-BE49-F238E27FC236}">
                <a16:creationId xmlns:a16="http://schemas.microsoft.com/office/drawing/2014/main" id="{4A770375-B8DD-7848-A1AB-EF410F37552E}"/>
              </a:ext>
            </a:extLst>
          </p:cNvPr>
          <p:cNvSpPr/>
          <p:nvPr/>
        </p:nvSpPr>
        <p:spPr>
          <a:xfrm>
            <a:off x="1665941" y="3655259"/>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ffectLst/>
                <a:ea typeface="Calibri" panose="020F0502020204030204" pitchFamily="34" charset="0"/>
                <a:cs typeface="Times New Roman" panose="02020603050405020304" pitchFamily="18" charset="0"/>
              </a:rPr>
              <a:t>Trackers</a:t>
            </a:r>
            <a:endParaRPr lang="en-GB" sz="1200" b="1">
              <a:solidFill>
                <a:schemeClr val="bg1"/>
              </a:solidFill>
              <a:effectLst/>
              <a:ea typeface="Calibri" panose="020F0502020204030204" pitchFamily="34"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6EF245AF-9829-954B-A786-8F726C470E90}"/>
              </a:ext>
            </a:extLst>
          </p:cNvPr>
          <p:cNvSpPr/>
          <p:nvPr/>
        </p:nvSpPr>
        <p:spPr>
          <a:xfrm>
            <a:off x="1665940" y="4804508"/>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a typeface="Calibri" panose="020F0502020204030204" pitchFamily="34" charset="0"/>
                <a:cs typeface="Times New Roman" panose="02020603050405020304" pitchFamily="18" charset="0"/>
              </a:rPr>
              <a:t>DME</a:t>
            </a:r>
            <a:br>
              <a:rPr lang="en-GB" sz="3600">
                <a:solidFill>
                  <a:schemeClr val="bg1"/>
                </a:solidFill>
                <a:effectLst/>
                <a:ea typeface="Calibri" panose="020F0502020204030204" pitchFamily="34" charset="0"/>
                <a:cs typeface="Times New Roman" panose="02020603050405020304" pitchFamily="18" charset="0"/>
              </a:rPr>
            </a:br>
            <a:r>
              <a:rPr lang="en-GB" sz="1700">
                <a:solidFill>
                  <a:schemeClr val="bg1"/>
                </a:solidFill>
                <a:ea typeface="Calibri" panose="020F0502020204030204" pitchFamily="34" charset="0"/>
                <a:cs typeface="Times New Roman" panose="02020603050405020304" pitchFamily="18" charset="0"/>
              </a:rPr>
              <a:t>Dossier Médical Électronique </a:t>
            </a:r>
            <a:endParaRPr lang="en-GB" sz="1700">
              <a:solidFill>
                <a:schemeClr val="bg1"/>
              </a:solidFill>
              <a:effectLst/>
              <a:ea typeface="Calibri" panose="020F0502020204030204" pitchFamily="34" charset="0"/>
              <a:cs typeface="Times New Roman" panose="02020603050405020304" pitchFamily="18" charset="0"/>
            </a:endParaRPr>
          </a:p>
        </p:txBody>
      </p:sp>
      <p:sp>
        <p:nvSpPr>
          <p:cNvPr id="14" name="Rounded Rectangle 13">
            <a:extLst>
              <a:ext uri="{FF2B5EF4-FFF2-40B4-BE49-F238E27FC236}">
                <a16:creationId xmlns:a16="http://schemas.microsoft.com/office/drawing/2014/main" id="{18FAFCA5-2863-A542-8EC2-E0486DA8E472}"/>
              </a:ext>
            </a:extLst>
          </p:cNvPr>
          <p:cNvSpPr/>
          <p:nvPr/>
        </p:nvSpPr>
        <p:spPr>
          <a:xfrm>
            <a:off x="4460621" y="5245341"/>
            <a:ext cx="1525852" cy="82998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700">
                <a:solidFill>
                  <a:schemeClr val="bg1"/>
                </a:solidFill>
                <a:ea typeface="Calibri" panose="020F0502020204030204" pitchFamily="34" charset="0"/>
                <a:cs typeface="Times New Roman" panose="02020603050405020304" pitchFamily="18" charset="0"/>
              </a:rPr>
              <a:t>Système de gestion des pharmacies</a:t>
            </a:r>
          </a:p>
        </p:txBody>
      </p:sp>
      <p:sp>
        <p:nvSpPr>
          <p:cNvPr id="15" name="Rounded Rectangle 14">
            <a:extLst>
              <a:ext uri="{FF2B5EF4-FFF2-40B4-BE49-F238E27FC236}">
                <a16:creationId xmlns:a16="http://schemas.microsoft.com/office/drawing/2014/main" id="{2FCEAA3C-FDF5-D949-A78F-1F0AC8A4C45E}"/>
              </a:ext>
            </a:extLst>
          </p:cNvPr>
          <p:cNvSpPr/>
          <p:nvPr/>
        </p:nvSpPr>
        <p:spPr>
          <a:xfrm>
            <a:off x="6061860" y="5245341"/>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a:solidFill>
                  <a:schemeClr val="bg1"/>
                </a:solidFill>
                <a:ea typeface="Calibri" panose="020F0502020204030204" pitchFamily="34" charset="0"/>
                <a:cs typeface="Times New Roman" panose="02020603050405020304" pitchFamily="18" charset="0"/>
              </a:rPr>
              <a:t>RH / </a:t>
            </a:r>
            <a:r>
              <a:rPr lang="en-GB" sz="1700" dirty="0" err="1">
                <a:solidFill>
                  <a:schemeClr val="bg1"/>
                </a:solidFill>
                <a:ea typeface="Calibri" panose="020F0502020204030204" pitchFamily="34" charset="0"/>
                <a:cs typeface="Times New Roman" panose="02020603050405020304" pitchFamily="18" charset="0"/>
              </a:rPr>
              <a:t>Système</a:t>
            </a:r>
            <a:r>
              <a:rPr lang="en-GB" sz="1700" dirty="0">
                <a:solidFill>
                  <a:schemeClr val="bg1"/>
                </a:solidFill>
                <a:ea typeface="Calibri" panose="020F0502020204030204" pitchFamily="34" charset="0"/>
                <a:cs typeface="Times New Roman" panose="02020603050405020304" pitchFamily="18" charset="0"/>
              </a:rPr>
              <a:t> de </a:t>
            </a:r>
            <a:r>
              <a:rPr lang="en-GB" sz="1700" dirty="0" err="1">
                <a:solidFill>
                  <a:schemeClr val="bg1"/>
                </a:solidFill>
                <a:ea typeface="Calibri" panose="020F0502020204030204" pitchFamily="34" charset="0"/>
                <a:cs typeface="Times New Roman" panose="02020603050405020304" pitchFamily="18" charset="0"/>
              </a:rPr>
              <a:t>paie</a:t>
            </a:r>
            <a:endParaRPr lang="en-GB" sz="1700" dirty="0">
              <a:solidFill>
                <a:schemeClr val="bg1"/>
              </a:solidFill>
              <a:ea typeface="Calibri" panose="020F0502020204030204" pitchFamily="34" charset="0"/>
              <a:cs typeface="Times New Roman" panose="02020603050405020304" pitchFamily="18" charset="0"/>
            </a:endParaRPr>
          </a:p>
        </p:txBody>
      </p:sp>
      <p:sp>
        <p:nvSpPr>
          <p:cNvPr id="16" name="Up-down Arrow 15">
            <a:extLst>
              <a:ext uri="{FF2B5EF4-FFF2-40B4-BE49-F238E27FC236}">
                <a16:creationId xmlns:a16="http://schemas.microsoft.com/office/drawing/2014/main" id="{DCB89036-FDA1-914F-AC14-66F6E9093FA4}"/>
              </a:ext>
            </a:extLst>
          </p:cNvPr>
          <p:cNvSpPr/>
          <p:nvPr/>
        </p:nvSpPr>
        <p:spPr>
          <a:xfrm>
            <a:off x="670527" y="4313302"/>
            <a:ext cx="434009" cy="1762027"/>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a:extLst>
              <a:ext uri="{FF2B5EF4-FFF2-40B4-BE49-F238E27FC236}">
                <a16:creationId xmlns:a16="http://schemas.microsoft.com/office/drawing/2014/main" id="{FF3436F3-9401-9343-BCCA-7626589EEAB0}"/>
              </a:ext>
            </a:extLst>
          </p:cNvPr>
          <p:cNvSpPr/>
          <p:nvPr/>
        </p:nvSpPr>
        <p:spPr>
          <a:xfrm>
            <a:off x="670526" y="2101551"/>
            <a:ext cx="434009" cy="2201811"/>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18FF02B-0406-4644-BE76-0B21BBE3B2A8}"/>
              </a:ext>
            </a:extLst>
          </p:cNvPr>
          <p:cNvSpPr txBox="1"/>
          <p:nvPr/>
        </p:nvSpPr>
        <p:spPr>
          <a:xfrm>
            <a:off x="1669461" y="1612660"/>
            <a:ext cx="2721760" cy="369332"/>
          </a:xfrm>
          <a:prstGeom prst="rect">
            <a:avLst/>
          </a:prstGeom>
          <a:noFill/>
          <a:ln>
            <a:noFill/>
          </a:ln>
        </p:spPr>
        <p:txBody>
          <a:bodyPr wrap="square" rtlCol="0">
            <a:spAutoFit/>
          </a:bodyPr>
          <a:lstStyle/>
          <a:p>
            <a:pPr algn="ctr"/>
            <a:r>
              <a:rPr lang="en-US"/>
              <a:t>Services de santé</a:t>
            </a:r>
          </a:p>
        </p:txBody>
      </p:sp>
      <p:sp>
        <p:nvSpPr>
          <p:cNvPr id="19" name="TextBox 18">
            <a:extLst>
              <a:ext uri="{FF2B5EF4-FFF2-40B4-BE49-F238E27FC236}">
                <a16:creationId xmlns:a16="http://schemas.microsoft.com/office/drawing/2014/main" id="{81773FB6-E911-6646-9697-F30E7D9D584E}"/>
              </a:ext>
            </a:extLst>
          </p:cNvPr>
          <p:cNvSpPr txBox="1"/>
          <p:nvPr/>
        </p:nvSpPr>
        <p:spPr>
          <a:xfrm>
            <a:off x="4270466" y="1437849"/>
            <a:ext cx="1931159" cy="646331"/>
          </a:xfrm>
          <a:prstGeom prst="rect">
            <a:avLst/>
          </a:prstGeom>
          <a:noFill/>
          <a:ln>
            <a:noFill/>
          </a:ln>
        </p:spPr>
        <p:txBody>
          <a:bodyPr wrap="square" rtlCol="0">
            <a:spAutoFit/>
          </a:bodyPr>
          <a:lstStyle/>
          <a:p>
            <a:pPr algn="ctr"/>
            <a:r>
              <a:rPr lang="en-US" dirty="0" err="1"/>
              <a:t>Médicaments</a:t>
            </a:r>
            <a:r>
              <a:rPr lang="en-US" dirty="0"/>
              <a:t> et </a:t>
            </a:r>
            <a:r>
              <a:rPr lang="en-US" dirty="0" err="1"/>
              <a:t>autres</a:t>
            </a:r>
            <a:r>
              <a:rPr lang="en-US" dirty="0"/>
              <a:t> intrants</a:t>
            </a:r>
          </a:p>
        </p:txBody>
      </p:sp>
      <p:sp>
        <p:nvSpPr>
          <p:cNvPr id="20" name="TextBox 19">
            <a:extLst>
              <a:ext uri="{FF2B5EF4-FFF2-40B4-BE49-F238E27FC236}">
                <a16:creationId xmlns:a16="http://schemas.microsoft.com/office/drawing/2014/main" id="{6D92643F-FAF3-2749-89C8-00CD75E7811E}"/>
              </a:ext>
            </a:extLst>
          </p:cNvPr>
          <p:cNvSpPr txBox="1"/>
          <p:nvPr/>
        </p:nvSpPr>
        <p:spPr>
          <a:xfrm>
            <a:off x="6061861" y="1446358"/>
            <a:ext cx="1525852" cy="646331"/>
          </a:xfrm>
          <a:prstGeom prst="rect">
            <a:avLst/>
          </a:prstGeom>
          <a:noFill/>
          <a:ln>
            <a:noFill/>
          </a:ln>
        </p:spPr>
        <p:txBody>
          <a:bodyPr wrap="square" rtlCol="0">
            <a:spAutoFit/>
          </a:bodyPr>
          <a:lstStyle/>
          <a:p>
            <a:pPr algn="ctr"/>
            <a:r>
              <a:rPr lang="en-US"/>
              <a:t>Ressources humaines</a:t>
            </a:r>
          </a:p>
        </p:txBody>
      </p:sp>
      <p:sp>
        <p:nvSpPr>
          <p:cNvPr id="21" name="Up-down Arrow 20">
            <a:extLst>
              <a:ext uri="{FF2B5EF4-FFF2-40B4-BE49-F238E27FC236}">
                <a16:creationId xmlns:a16="http://schemas.microsoft.com/office/drawing/2014/main" id="{01A750EF-1BA9-C44D-832A-ED5137675A55}"/>
              </a:ext>
            </a:extLst>
          </p:cNvPr>
          <p:cNvSpPr/>
          <p:nvPr/>
        </p:nvSpPr>
        <p:spPr>
          <a:xfrm>
            <a:off x="11197191" y="2101551"/>
            <a:ext cx="434009" cy="3973777"/>
          </a:xfrm>
          <a:prstGeom prst="upDownArrow">
            <a:avLst/>
          </a:prstGeom>
          <a:gradFill flip="none" rotWithShape="1">
            <a:gsLst>
              <a:gs pos="70000">
                <a:srgbClr val="803860"/>
              </a:gs>
              <a:gs pos="0">
                <a:srgbClr val="FF0000"/>
              </a:gs>
              <a:gs pos="100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123FAFA-1047-6C4A-9675-4328F1ED2A6B}"/>
              </a:ext>
            </a:extLst>
          </p:cNvPr>
          <p:cNvSpPr txBox="1"/>
          <p:nvPr/>
        </p:nvSpPr>
        <p:spPr>
          <a:xfrm>
            <a:off x="10701387" y="1363318"/>
            <a:ext cx="1338890" cy="646331"/>
          </a:xfrm>
          <a:prstGeom prst="rect">
            <a:avLst/>
          </a:prstGeom>
          <a:noFill/>
        </p:spPr>
        <p:txBody>
          <a:bodyPr wrap="square" rtlCol="0">
            <a:spAutoFit/>
          </a:bodyPr>
          <a:lstStyle/>
          <a:p>
            <a:pPr algn="ctr"/>
            <a:r>
              <a:rPr lang="en-US">
                <a:solidFill>
                  <a:srgbClr val="0070C0"/>
                </a:solidFill>
              </a:rPr>
              <a:t>Systèmes stratégiques</a:t>
            </a:r>
          </a:p>
        </p:txBody>
      </p:sp>
      <p:sp>
        <p:nvSpPr>
          <p:cNvPr id="23" name="TextBox 22">
            <a:extLst>
              <a:ext uri="{FF2B5EF4-FFF2-40B4-BE49-F238E27FC236}">
                <a16:creationId xmlns:a16="http://schemas.microsoft.com/office/drawing/2014/main" id="{967C0923-5452-404A-B447-EA7FBC319063}"/>
              </a:ext>
            </a:extLst>
          </p:cNvPr>
          <p:cNvSpPr txBox="1"/>
          <p:nvPr/>
        </p:nvSpPr>
        <p:spPr>
          <a:xfrm>
            <a:off x="10668940" y="6075328"/>
            <a:ext cx="1554675" cy="646331"/>
          </a:xfrm>
          <a:prstGeom prst="rect">
            <a:avLst/>
          </a:prstGeom>
          <a:noFill/>
        </p:spPr>
        <p:txBody>
          <a:bodyPr wrap="square" rtlCol="0">
            <a:spAutoFit/>
          </a:bodyPr>
          <a:lstStyle/>
          <a:p>
            <a:pPr algn="ctr"/>
            <a:r>
              <a:rPr lang="en-US" dirty="0" err="1">
                <a:solidFill>
                  <a:schemeClr val="accent2">
                    <a:lumMod val="75000"/>
                  </a:schemeClr>
                </a:solidFill>
              </a:rPr>
              <a:t>Systèmes</a:t>
            </a:r>
            <a:r>
              <a:rPr lang="en-US" dirty="0">
                <a:solidFill>
                  <a:schemeClr val="accent2">
                    <a:lumMod val="75000"/>
                  </a:schemeClr>
                </a:solidFill>
              </a:rPr>
              <a:t> de première </a:t>
            </a:r>
            <a:r>
              <a:rPr lang="en-US" dirty="0" err="1">
                <a:solidFill>
                  <a:schemeClr val="accent2">
                    <a:lumMod val="75000"/>
                  </a:schemeClr>
                </a:solidFill>
              </a:rPr>
              <a:t>ligne</a:t>
            </a:r>
            <a:endParaRPr lang="en-US" dirty="0">
              <a:solidFill>
                <a:schemeClr val="accent2">
                  <a:lumMod val="75000"/>
                </a:schemeClr>
              </a:solidFill>
            </a:endParaRPr>
          </a:p>
        </p:txBody>
      </p:sp>
      <p:sp>
        <p:nvSpPr>
          <p:cNvPr id="24" name="TextBox 23">
            <a:extLst>
              <a:ext uri="{FF2B5EF4-FFF2-40B4-BE49-F238E27FC236}">
                <a16:creationId xmlns:a16="http://schemas.microsoft.com/office/drawing/2014/main" id="{02D92819-DC19-CD46-BF56-398E2F9C34A0}"/>
              </a:ext>
            </a:extLst>
          </p:cNvPr>
          <p:cNvSpPr txBox="1"/>
          <p:nvPr/>
        </p:nvSpPr>
        <p:spPr>
          <a:xfrm>
            <a:off x="-65569" y="1466965"/>
            <a:ext cx="1973129" cy="646331"/>
          </a:xfrm>
          <a:prstGeom prst="rect">
            <a:avLst/>
          </a:prstGeom>
          <a:noFill/>
        </p:spPr>
        <p:txBody>
          <a:bodyPr wrap="square" rtlCol="0">
            <a:spAutoFit/>
          </a:bodyPr>
          <a:lstStyle/>
          <a:p>
            <a:pPr algn="ctr"/>
            <a:r>
              <a:rPr lang="en-US" dirty="0" err="1">
                <a:solidFill>
                  <a:srgbClr val="00B050"/>
                </a:solidFill>
              </a:rPr>
              <a:t>Données</a:t>
            </a:r>
            <a:r>
              <a:rPr lang="en-US" dirty="0">
                <a:solidFill>
                  <a:srgbClr val="00B050"/>
                </a:solidFill>
              </a:rPr>
              <a:t> </a:t>
            </a:r>
            <a:r>
              <a:rPr lang="en-US" dirty="0" err="1">
                <a:solidFill>
                  <a:srgbClr val="00B050"/>
                </a:solidFill>
              </a:rPr>
              <a:t>agrégées</a:t>
            </a:r>
            <a:r>
              <a:rPr lang="en-US" dirty="0">
                <a:solidFill>
                  <a:srgbClr val="00B050"/>
                </a:solidFill>
              </a:rPr>
              <a:t> / </a:t>
            </a:r>
            <a:r>
              <a:rPr lang="en-US" dirty="0" err="1">
                <a:solidFill>
                  <a:srgbClr val="00B050"/>
                </a:solidFill>
              </a:rPr>
              <a:t>anonymes</a:t>
            </a:r>
            <a:endParaRPr lang="en-US" dirty="0">
              <a:solidFill>
                <a:srgbClr val="00B050"/>
              </a:solidFill>
            </a:endParaRPr>
          </a:p>
        </p:txBody>
      </p:sp>
      <p:sp>
        <p:nvSpPr>
          <p:cNvPr id="25" name="TextBox 24">
            <a:extLst>
              <a:ext uri="{FF2B5EF4-FFF2-40B4-BE49-F238E27FC236}">
                <a16:creationId xmlns:a16="http://schemas.microsoft.com/office/drawing/2014/main" id="{6E6E4904-C11D-1D47-A701-9799CE5D2F77}"/>
              </a:ext>
            </a:extLst>
          </p:cNvPr>
          <p:cNvSpPr txBox="1"/>
          <p:nvPr/>
        </p:nvSpPr>
        <p:spPr>
          <a:xfrm>
            <a:off x="33409" y="5981770"/>
            <a:ext cx="1802711" cy="923330"/>
          </a:xfrm>
          <a:prstGeom prst="rect">
            <a:avLst/>
          </a:prstGeom>
          <a:noFill/>
        </p:spPr>
        <p:txBody>
          <a:bodyPr wrap="square" rtlCol="0">
            <a:spAutoFit/>
          </a:bodyPr>
          <a:lstStyle/>
          <a:p>
            <a:pPr algn="ctr"/>
            <a:r>
              <a:rPr lang="en-US" dirty="0" err="1">
                <a:solidFill>
                  <a:srgbClr val="FF0000"/>
                </a:solidFill>
              </a:rPr>
              <a:t>Données</a:t>
            </a:r>
            <a:r>
              <a:rPr lang="en-US" dirty="0">
                <a:solidFill>
                  <a:srgbClr val="FF0000"/>
                </a:solidFill>
              </a:rPr>
              <a:t> </a:t>
            </a:r>
            <a:r>
              <a:rPr lang="en-US" dirty="0" err="1">
                <a:solidFill>
                  <a:srgbClr val="FF0000"/>
                </a:solidFill>
              </a:rPr>
              <a:t>individuelles</a:t>
            </a:r>
            <a:r>
              <a:rPr lang="en-US" dirty="0">
                <a:solidFill>
                  <a:srgbClr val="FF0000"/>
                </a:solidFill>
              </a:rPr>
              <a:t> / </a:t>
            </a:r>
            <a:r>
              <a:rPr lang="en-US" dirty="0" err="1">
                <a:solidFill>
                  <a:srgbClr val="FF0000"/>
                </a:solidFill>
              </a:rPr>
              <a:t>personnelles</a:t>
            </a:r>
            <a:endParaRPr lang="en-US" dirty="0">
              <a:solidFill>
                <a:srgbClr val="FF0000"/>
              </a:solidFill>
            </a:endParaRPr>
          </a:p>
        </p:txBody>
      </p:sp>
      <p:sp>
        <p:nvSpPr>
          <p:cNvPr id="26" name="Rounded Rectangle 25">
            <a:extLst>
              <a:ext uri="{FF2B5EF4-FFF2-40B4-BE49-F238E27FC236}">
                <a16:creationId xmlns:a16="http://schemas.microsoft.com/office/drawing/2014/main" id="{B35E5F26-BA6F-804B-957F-D7B4C0BE26A2}"/>
              </a:ext>
            </a:extLst>
          </p:cNvPr>
          <p:cNvSpPr/>
          <p:nvPr/>
        </p:nvSpPr>
        <p:spPr>
          <a:xfrm>
            <a:off x="4016375" y="2101199"/>
            <a:ext cx="1967573"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a:effectLst/>
                <a:ea typeface="Calibri" panose="020F0502020204030204" pitchFamily="34" charset="0"/>
                <a:cs typeface="Times New Roman" panose="02020603050405020304" pitchFamily="18" charset="0"/>
              </a:rPr>
              <a:t>     </a:t>
            </a:r>
          </a:p>
        </p:txBody>
      </p:sp>
      <p:sp>
        <p:nvSpPr>
          <p:cNvPr id="27" name="Rounded Rectangle 26">
            <a:extLst>
              <a:ext uri="{FF2B5EF4-FFF2-40B4-BE49-F238E27FC236}">
                <a16:creationId xmlns:a16="http://schemas.microsoft.com/office/drawing/2014/main" id="{837E8EBB-48B4-C849-8983-F922956C8568}"/>
              </a:ext>
            </a:extLst>
          </p:cNvPr>
          <p:cNvSpPr/>
          <p:nvPr/>
        </p:nvSpPr>
        <p:spPr>
          <a:xfrm>
            <a:off x="5785003" y="2101552"/>
            <a:ext cx="1802710"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a:effectLst/>
                <a:ea typeface="Calibri" panose="020F0502020204030204" pitchFamily="34" charset="0"/>
                <a:cs typeface="Times New Roman" panose="02020603050405020304" pitchFamily="18" charset="0"/>
              </a:rPr>
              <a:t>    </a:t>
            </a:r>
          </a:p>
        </p:txBody>
      </p:sp>
      <p:sp>
        <p:nvSpPr>
          <p:cNvPr id="28" name="Rounded Rectangle 27">
            <a:extLst>
              <a:ext uri="{FF2B5EF4-FFF2-40B4-BE49-F238E27FC236}">
                <a16:creationId xmlns:a16="http://schemas.microsoft.com/office/drawing/2014/main" id="{256ACD7A-6EA7-CD4D-896C-980903F96188}"/>
              </a:ext>
            </a:extLst>
          </p:cNvPr>
          <p:cNvSpPr/>
          <p:nvPr/>
        </p:nvSpPr>
        <p:spPr>
          <a:xfrm>
            <a:off x="6060250" y="3447315"/>
            <a:ext cx="1515443" cy="1730234"/>
          </a:xfrm>
          <a:prstGeom prst="roundRect">
            <a:avLst>
              <a:gd name="adj" fmla="val 972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SIRH</a:t>
            </a:r>
          </a:p>
          <a:p>
            <a:pPr algn="ctr"/>
            <a:r>
              <a:rPr lang="en-GB" sz="1700" dirty="0" err="1">
                <a:ea typeface="Calibri" panose="020F0502020204030204" pitchFamily="34" charset="0"/>
                <a:cs typeface="Times New Roman" panose="02020603050405020304" pitchFamily="18" charset="0"/>
              </a:rPr>
              <a:t>Système</a:t>
            </a:r>
            <a:r>
              <a:rPr lang="en-GB" sz="1700" dirty="0">
                <a:ea typeface="Calibri" panose="020F0502020204030204" pitchFamily="34" charset="0"/>
                <a:cs typeface="Times New Roman" panose="02020603050405020304" pitchFamily="18" charset="0"/>
              </a:rPr>
              <a:t> </a:t>
            </a:r>
            <a:r>
              <a:rPr lang="en-GB" sz="1700" dirty="0" err="1">
                <a:ea typeface="Calibri" panose="020F0502020204030204" pitchFamily="34" charset="0"/>
                <a:cs typeface="Times New Roman" panose="02020603050405020304" pitchFamily="18" charset="0"/>
              </a:rPr>
              <a:t>d’Information</a:t>
            </a:r>
            <a:r>
              <a:rPr lang="en-GB" sz="1700" dirty="0">
                <a:ea typeface="Calibri" panose="020F0502020204030204" pitchFamily="34" charset="0"/>
                <a:cs typeface="Times New Roman" panose="02020603050405020304" pitchFamily="18" charset="0"/>
              </a:rPr>
              <a:t> </a:t>
            </a:r>
            <a:r>
              <a:rPr lang="en-GB" sz="1700" dirty="0" err="1">
                <a:ea typeface="Calibri" panose="020F0502020204030204" pitchFamily="34" charset="0"/>
                <a:cs typeface="Times New Roman" panose="02020603050405020304" pitchFamily="18" charset="0"/>
              </a:rPr>
              <a:t>Ressources</a:t>
            </a:r>
            <a:r>
              <a:rPr lang="en-GB" sz="1700" dirty="0">
                <a:ea typeface="Calibri" panose="020F0502020204030204" pitchFamily="34" charset="0"/>
                <a:cs typeface="Times New Roman" panose="02020603050405020304" pitchFamily="18" charset="0"/>
              </a:rPr>
              <a:t> </a:t>
            </a:r>
            <a:r>
              <a:rPr lang="en-GB" sz="1700" dirty="0" err="1">
                <a:ea typeface="Calibri" panose="020F0502020204030204" pitchFamily="34" charset="0"/>
                <a:cs typeface="Times New Roman" panose="02020603050405020304" pitchFamily="18" charset="0"/>
              </a:rPr>
              <a:t>Humaines</a:t>
            </a:r>
            <a:r>
              <a:rPr lang="en-GB" sz="1700" dirty="0">
                <a:ea typeface="Calibri" panose="020F0502020204030204" pitchFamily="34" charset="0"/>
                <a:cs typeface="Times New Roman" panose="02020603050405020304" pitchFamily="18" charset="0"/>
              </a:rPr>
              <a:t> </a:t>
            </a:r>
          </a:p>
        </p:txBody>
      </p:sp>
      <p:sp>
        <p:nvSpPr>
          <p:cNvPr id="30" name="TextBox 29">
            <a:extLst>
              <a:ext uri="{FF2B5EF4-FFF2-40B4-BE49-F238E27FC236}">
                <a16:creationId xmlns:a16="http://schemas.microsoft.com/office/drawing/2014/main" id="{412BC2DB-26C6-7F42-A7B5-B36EF4A2F0CE}"/>
              </a:ext>
            </a:extLst>
          </p:cNvPr>
          <p:cNvSpPr txBox="1"/>
          <p:nvPr/>
        </p:nvSpPr>
        <p:spPr>
          <a:xfrm>
            <a:off x="7663099" y="1610954"/>
            <a:ext cx="1525851" cy="369332"/>
          </a:xfrm>
          <a:prstGeom prst="rect">
            <a:avLst/>
          </a:prstGeom>
          <a:noFill/>
          <a:ln>
            <a:noFill/>
          </a:ln>
        </p:spPr>
        <p:txBody>
          <a:bodyPr wrap="square" rtlCol="0">
            <a:spAutoFit/>
          </a:bodyPr>
          <a:lstStyle/>
          <a:p>
            <a:pPr algn="ctr"/>
            <a:r>
              <a:rPr lang="en-US"/>
              <a:t>Finances</a:t>
            </a:r>
          </a:p>
        </p:txBody>
      </p:sp>
      <p:sp>
        <p:nvSpPr>
          <p:cNvPr id="33" name="Rounded Rectangle 32">
            <a:extLst>
              <a:ext uri="{FF2B5EF4-FFF2-40B4-BE49-F238E27FC236}">
                <a16:creationId xmlns:a16="http://schemas.microsoft.com/office/drawing/2014/main" id="{529C6B0B-C06B-484D-9D99-466C7DBB39F1}"/>
              </a:ext>
            </a:extLst>
          </p:cNvPr>
          <p:cNvSpPr/>
          <p:nvPr/>
        </p:nvSpPr>
        <p:spPr>
          <a:xfrm>
            <a:off x="4016375" y="4361209"/>
            <a:ext cx="1967573" cy="360000"/>
          </a:xfrm>
          <a:prstGeom prst="roundRect">
            <a:avLst>
              <a:gd name="adj" fmla="val 31568"/>
            </a:avLst>
          </a:prstGeom>
          <a:pattFill prst="pct20">
            <a:fgClr>
              <a:srgbClr val="00B0F0"/>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effectLst/>
              <a:ea typeface="Calibri" panose="020F0502020204030204" pitchFamily="34" charset="0"/>
              <a:cs typeface="Times New Roman" panose="02020603050405020304" pitchFamily="18" charset="0"/>
            </a:endParaRPr>
          </a:p>
        </p:txBody>
      </p:sp>
      <p:sp>
        <p:nvSpPr>
          <p:cNvPr id="34" name="Rounded Rectangle 33">
            <a:extLst>
              <a:ext uri="{FF2B5EF4-FFF2-40B4-BE49-F238E27FC236}">
                <a16:creationId xmlns:a16="http://schemas.microsoft.com/office/drawing/2014/main" id="{926F3A3E-0122-C343-BAA3-2350D235E2D1}"/>
              </a:ext>
            </a:extLst>
          </p:cNvPr>
          <p:cNvSpPr/>
          <p:nvPr/>
        </p:nvSpPr>
        <p:spPr>
          <a:xfrm>
            <a:off x="4016375" y="4804508"/>
            <a:ext cx="1967574" cy="360000"/>
          </a:xfrm>
          <a:prstGeom prst="roundRect">
            <a:avLst>
              <a:gd name="adj" fmla="val 31568"/>
            </a:avLst>
          </a:prstGeom>
          <a:pattFill prst="pct20">
            <a:fgClr>
              <a:srgbClr val="FF0000"/>
            </a:fgClr>
            <a:bgClr>
              <a:srgbClr val="FF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effectLst/>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12F3154-3219-EA4A-89CE-70FCDA4732B8}"/>
              </a:ext>
            </a:extLst>
          </p:cNvPr>
          <p:cNvSpPr txBox="1"/>
          <p:nvPr/>
        </p:nvSpPr>
        <p:spPr>
          <a:xfrm>
            <a:off x="9257810" y="1619463"/>
            <a:ext cx="1525851" cy="369332"/>
          </a:xfrm>
          <a:prstGeom prst="rect">
            <a:avLst/>
          </a:prstGeom>
          <a:noFill/>
          <a:ln>
            <a:noFill/>
          </a:ln>
        </p:spPr>
        <p:txBody>
          <a:bodyPr wrap="square" rtlCol="0">
            <a:spAutoFit/>
          </a:bodyPr>
          <a:lstStyle/>
          <a:p>
            <a:pPr algn="ctr"/>
            <a:r>
              <a:rPr lang="en-US" dirty="0"/>
              <a:t>ESEC (CRVS)</a:t>
            </a:r>
          </a:p>
        </p:txBody>
      </p:sp>
      <p:sp>
        <p:nvSpPr>
          <p:cNvPr id="37" name="Rounded Rectangle 36">
            <a:extLst>
              <a:ext uri="{FF2B5EF4-FFF2-40B4-BE49-F238E27FC236}">
                <a16:creationId xmlns:a16="http://schemas.microsoft.com/office/drawing/2014/main" id="{4D5E5A68-2C4E-E140-B27C-A2B406F5306D}"/>
              </a:ext>
            </a:extLst>
          </p:cNvPr>
          <p:cNvSpPr/>
          <p:nvPr/>
        </p:nvSpPr>
        <p:spPr>
          <a:xfrm>
            <a:off x="9266688" y="4712331"/>
            <a:ext cx="1525852" cy="1386946"/>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EEC</a:t>
            </a:r>
          </a:p>
          <a:p>
            <a:pPr lvl="0" algn="ctr"/>
            <a:r>
              <a:rPr lang="en-GB" sz="1500" dirty="0" err="1">
                <a:solidFill>
                  <a:prstClr val="white"/>
                </a:solidFill>
                <a:ea typeface="Calibri" panose="020F0502020204030204" pitchFamily="34" charset="0"/>
                <a:cs typeface="Times New Roman" panose="02020603050405020304" pitchFamily="18" charset="0"/>
              </a:rPr>
              <a:t>Enregistrement</a:t>
            </a:r>
            <a:r>
              <a:rPr lang="en-GB" sz="1500" dirty="0">
                <a:solidFill>
                  <a:prstClr val="white"/>
                </a:solidFill>
                <a:ea typeface="Calibri" panose="020F0502020204030204" pitchFamily="34" charset="0"/>
                <a:cs typeface="Times New Roman" panose="02020603050405020304" pitchFamily="18" charset="0"/>
              </a:rPr>
              <a:t> de </a:t>
            </a:r>
            <a:r>
              <a:rPr lang="en-GB" sz="1500" dirty="0" err="1">
                <a:solidFill>
                  <a:prstClr val="white"/>
                </a:solidFill>
                <a:ea typeface="Calibri" panose="020F0502020204030204" pitchFamily="34" charset="0"/>
                <a:cs typeface="Times New Roman" panose="02020603050405020304" pitchFamily="18" charset="0"/>
              </a:rPr>
              <a:t>l’État</a:t>
            </a:r>
            <a:r>
              <a:rPr lang="en-GB" sz="1500" dirty="0">
                <a:solidFill>
                  <a:prstClr val="white"/>
                </a:solidFill>
                <a:ea typeface="Calibri" panose="020F0502020204030204" pitchFamily="34" charset="0"/>
                <a:cs typeface="Times New Roman" panose="02020603050405020304" pitchFamily="18" charset="0"/>
              </a:rPr>
              <a:t> Civil</a:t>
            </a:r>
          </a:p>
          <a:p>
            <a:pPr algn="ctr"/>
            <a:endParaRPr lang="en-GB" sz="1200" dirty="0">
              <a:effectLst/>
              <a:ea typeface="Calibri" panose="020F0502020204030204" pitchFamily="34" charset="0"/>
              <a:cs typeface="Times New Roman" panose="02020603050405020304" pitchFamily="18" charset="0"/>
            </a:endParaRPr>
          </a:p>
        </p:txBody>
      </p:sp>
      <p:sp>
        <p:nvSpPr>
          <p:cNvPr id="39" name="Rounded Rectangle 38">
            <a:extLst>
              <a:ext uri="{FF2B5EF4-FFF2-40B4-BE49-F238E27FC236}">
                <a16:creationId xmlns:a16="http://schemas.microsoft.com/office/drawing/2014/main" id="{3831F95C-5135-4A41-9C9E-F5B9DA7E9D50}"/>
              </a:ext>
            </a:extLst>
          </p:cNvPr>
          <p:cNvSpPr/>
          <p:nvPr/>
        </p:nvSpPr>
        <p:spPr>
          <a:xfrm>
            <a:off x="9267232" y="2084400"/>
            <a:ext cx="1525852" cy="1386000"/>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ea typeface="Calibri" panose="020F0502020204030204" pitchFamily="34" charset="0"/>
                <a:cs typeface="Times New Roman" panose="02020603050405020304" pitchFamily="18" charset="0"/>
              </a:rPr>
              <a:t>SEC</a:t>
            </a:r>
          </a:p>
          <a:p>
            <a:pPr algn="ctr"/>
            <a:r>
              <a:rPr lang="en-GB">
                <a:ea typeface="Calibri" panose="020F0502020204030204" pitchFamily="34" charset="0"/>
                <a:cs typeface="Times New Roman" panose="02020603050405020304" pitchFamily="18" charset="0"/>
              </a:rPr>
              <a:t>Statistiques de l'État Civil </a:t>
            </a:r>
          </a:p>
          <a:p>
            <a:pPr algn="ctr"/>
            <a:endParaRPr lang="en-GB" sz="1200">
              <a:effectLst/>
              <a:ea typeface="Calibri" panose="020F0502020204030204" pitchFamily="34"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994329DE-157F-3E45-AFFC-B42C9D18AF02}"/>
              </a:ext>
            </a:extLst>
          </p:cNvPr>
          <p:cNvSpPr/>
          <p:nvPr/>
        </p:nvSpPr>
        <p:spPr>
          <a:xfrm>
            <a:off x="1665939" y="2101553"/>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a typeface="Calibri" panose="020F0502020204030204" pitchFamily="34" charset="0"/>
                <a:cs typeface="Times New Roman" panose="02020603050405020304" pitchFamily="18" charset="0"/>
              </a:rPr>
              <a:t>SN</a:t>
            </a:r>
            <a:r>
              <a:rPr lang="en-GB" sz="3600" b="1">
                <a:solidFill>
                  <a:schemeClr val="bg1"/>
                </a:solidFill>
                <a:effectLst/>
                <a:ea typeface="Calibri" panose="020F0502020204030204" pitchFamily="34" charset="0"/>
                <a:cs typeface="Times New Roman" panose="02020603050405020304" pitchFamily="18" charset="0"/>
              </a:rPr>
              <a:t>IS</a:t>
            </a:r>
            <a:endParaRPr lang="en-GB" sz="1200" b="1">
              <a:solidFill>
                <a:schemeClr val="bg1"/>
              </a:solidFill>
              <a:effectLst/>
              <a:ea typeface="Calibri" panose="020F0502020204030204" pitchFamily="34" charset="0"/>
              <a:cs typeface="Times New Roman" panose="02020603050405020304" pitchFamily="18" charset="0"/>
            </a:endParaRPr>
          </a:p>
          <a:p>
            <a:pPr algn="ctr"/>
            <a:r>
              <a:rPr lang="en-GB">
                <a:solidFill>
                  <a:schemeClr val="bg1"/>
                </a:solidFill>
                <a:ea typeface="Calibri" panose="020F0502020204030204" pitchFamily="34" charset="0"/>
                <a:cs typeface="Times New Roman" panose="02020603050405020304" pitchFamily="18" charset="0"/>
              </a:rPr>
              <a:t>Système National d’Information Sanitaire</a:t>
            </a:r>
          </a:p>
        </p:txBody>
      </p:sp>
      <p:sp>
        <p:nvSpPr>
          <p:cNvPr id="41" name="Rounded Rectangle 40">
            <a:extLst>
              <a:ext uri="{FF2B5EF4-FFF2-40B4-BE49-F238E27FC236}">
                <a16:creationId xmlns:a16="http://schemas.microsoft.com/office/drawing/2014/main" id="{3156F8F9-7158-7749-8118-7822BBFDA638}"/>
              </a:ext>
            </a:extLst>
          </p:cNvPr>
          <p:cNvSpPr/>
          <p:nvPr/>
        </p:nvSpPr>
        <p:spPr>
          <a:xfrm>
            <a:off x="7664400" y="4036398"/>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dirty="0" err="1">
                <a:solidFill>
                  <a:schemeClr val="bg1"/>
                </a:solidFill>
                <a:ea typeface="Calibri" panose="020F0502020204030204" pitchFamily="34" charset="0"/>
                <a:cs typeface="Times New Roman" panose="02020603050405020304" pitchFamily="18" charset="0"/>
              </a:rPr>
              <a:t>Système</a:t>
            </a:r>
            <a:r>
              <a:rPr lang="en-GB" sz="1700" dirty="0">
                <a:solidFill>
                  <a:schemeClr val="bg1"/>
                </a:solidFill>
                <a:ea typeface="Calibri" panose="020F0502020204030204" pitchFamily="34" charset="0"/>
                <a:cs typeface="Times New Roman" panose="02020603050405020304" pitchFamily="18" charset="0"/>
              </a:rPr>
              <a:t> de </a:t>
            </a:r>
            <a:r>
              <a:rPr lang="en-GB" sz="1700" dirty="0" err="1">
                <a:solidFill>
                  <a:schemeClr val="bg1"/>
                </a:solidFill>
                <a:ea typeface="Calibri" panose="020F0502020204030204" pitchFamily="34" charset="0"/>
                <a:cs typeface="Times New Roman" panose="02020603050405020304" pitchFamily="18" charset="0"/>
              </a:rPr>
              <a:t>comptabilité</a:t>
            </a:r>
            <a:endParaRPr lang="en-GB" sz="1700" dirty="0">
              <a:solidFill>
                <a:schemeClr val="bg1"/>
              </a:solidFill>
              <a:ea typeface="Calibri" panose="020F0502020204030204" pitchFamily="34" charset="0"/>
              <a:cs typeface="Times New Roman" panose="02020603050405020304" pitchFamily="18" charset="0"/>
            </a:endParaRPr>
          </a:p>
        </p:txBody>
      </p:sp>
      <p:sp>
        <p:nvSpPr>
          <p:cNvPr id="42" name="Rounded Rectangle 41">
            <a:extLst>
              <a:ext uri="{FF2B5EF4-FFF2-40B4-BE49-F238E27FC236}">
                <a16:creationId xmlns:a16="http://schemas.microsoft.com/office/drawing/2014/main" id="{A1627A99-2219-A243-A441-A7628B5B41D8}"/>
              </a:ext>
            </a:extLst>
          </p:cNvPr>
          <p:cNvSpPr/>
          <p:nvPr/>
        </p:nvSpPr>
        <p:spPr>
          <a:xfrm>
            <a:off x="7665077" y="2782727"/>
            <a:ext cx="1525852" cy="1184156"/>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ea typeface="Calibri" panose="020F0502020204030204" pitchFamily="34" charset="0"/>
                <a:cs typeface="Times New Roman" panose="02020603050405020304" pitchFamily="18" charset="0"/>
              </a:rPr>
              <a:t>IFMIS</a:t>
            </a:r>
          </a:p>
          <a:p>
            <a:pPr lvl="0" algn="ctr"/>
            <a:r>
              <a:rPr lang="fr-FR" sz="1200">
                <a:solidFill>
                  <a:prstClr val="white"/>
                </a:solidFill>
                <a:ea typeface="Calibri" panose="020F0502020204030204" pitchFamily="34" charset="0"/>
                <a:cs typeface="Times New Roman" panose="02020603050405020304" pitchFamily="18" charset="0"/>
              </a:rPr>
              <a:t>Système Intégré d'Information de Gestion Financière</a:t>
            </a:r>
            <a:endParaRPr lang="en-GB" sz="1200">
              <a:solidFill>
                <a:prstClr val="white"/>
              </a:solidFill>
              <a:ea typeface="Calibri" panose="020F0502020204030204" pitchFamily="34" charset="0"/>
              <a:cs typeface="Times New Roman" panose="02020603050405020304" pitchFamily="18" charset="0"/>
            </a:endParaRPr>
          </a:p>
        </p:txBody>
      </p:sp>
      <p:sp>
        <p:nvSpPr>
          <p:cNvPr id="43" name="Rounded Rectangle 42">
            <a:extLst>
              <a:ext uri="{FF2B5EF4-FFF2-40B4-BE49-F238E27FC236}">
                <a16:creationId xmlns:a16="http://schemas.microsoft.com/office/drawing/2014/main" id="{5D6FB012-0B94-4F46-8AA6-3F2BE354FC7F}"/>
              </a:ext>
            </a:extLst>
          </p:cNvPr>
          <p:cNvSpPr/>
          <p:nvPr/>
        </p:nvSpPr>
        <p:spPr>
          <a:xfrm>
            <a:off x="7663554" y="2084181"/>
            <a:ext cx="1525852" cy="631447"/>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r>
              <a:rPr lang="en-GB" sz="1600" b="1">
                <a:solidFill>
                  <a:prstClr val="white"/>
                </a:solidFill>
                <a:ea typeface="Calibri" panose="020F0502020204030204" pitchFamily="34" charset="0"/>
                <a:cs typeface="Times New Roman" panose="02020603050405020304" pitchFamily="18" charset="0"/>
              </a:rPr>
              <a:t>Cartographie des Ressources </a:t>
            </a:r>
          </a:p>
        </p:txBody>
      </p:sp>
    </p:spTree>
    <p:extLst>
      <p:ext uri="{BB962C8B-B14F-4D97-AF65-F5344CB8AC3E}">
        <p14:creationId xmlns:p14="http://schemas.microsoft.com/office/powerpoint/2010/main" val="324419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000"/>
                                        <p:tgtEl>
                                          <p:spTgt spid="26"/>
                                        </p:tgtEl>
                                      </p:cBhvr>
                                    </p:animEffect>
                                    <p:set>
                                      <p:cBhvr>
                                        <p:cTn id="7" dur="1" fill="hold">
                                          <p:stCondLst>
                                            <p:cond delay="1999"/>
                                          </p:stCondLst>
                                        </p:cTn>
                                        <p:tgtEl>
                                          <p:spTgt spid="2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2000"/>
                                        <p:tgtEl>
                                          <p:spTgt spid="19"/>
                                        </p:tgtEl>
                                      </p:cBhvr>
                                    </p:animEffect>
                                    <p:set>
                                      <p:cBhvr>
                                        <p:cTn id="10" dur="1" fill="hold">
                                          <p:stCondLst>
                                            <p:cond delay="1999"/>
                                          </p:stCondLst>
                                        </p:cTn>
                                        <p:tgtEl>
                                          <p:spTgt spid="1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2000"/>
                                        <p:tgtEl>
                                          <p:spTgt spid="20"/>
                                        </p:tgtEl>
                                      </p:cBhvr>
                                    </p:animEffect>
                                    <p:set>
                                      <p:cBhvr>
                                        <p:cTn id="13" dur="1" fill="hold">
                                          <p:stCondLst>
                                            <p:cond delay="1999"/>
                                          </p:stCondLst>
                                        </p:cTn>
                                        <p:tgtEl>
                                          <p:spTgt spid="20"/>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000"/>
                                        <p:tgtEl>
                                          <p:spTgt spid="27"/>
                                        </p:tgtEl>
                                      </p:cBhvr>
                                    </p:animEffect>
                                    <p:set>
                                      <p:cBhvr>
                                        <p:cTn id="16" dur="1" fill="hold">
                                          <p:stCondLst>
                                            <p:cond delay="1999"/>
                                          </p:stCondLst>
                                        </p:cTn>
                                        <p:tgtEl>
                                          <p:spTgt spid="27"/>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000"/>
                                        <p:tgtEl>
                                          <p:spTgt spid="33"/>
                                        </p:tgtEl>
                                      </p:cBhvr>
                                    </p:animEffect>
                                    <p:set>
                                      <p:cBhvr>
                                        <p:cTn id="22" dur="1" fill="hold">
                                          <p:stCondLst>
                                            <p:cond delay="1999"/>
                                          </p:stCondLst>
                                        </p:cTn>
                                        <p:tgtEl>
                                          <p:spTgt spid="33"/>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2000"/>
                                        <p:tgtEl>
                                          <p:spTgt spid="34"/>
                                        </p:tgtEl>
                                      </p:cBhvr>
                                    </p:animEffect>
                                    <p:set>
                                      <p:cBhvr>
                                        <p:cTn id="25" dur="1" fill="hold">
                                          <p:stCondLst>
                                            <p:cond delay="1999"/>
                                          </p:stCondLst>
                                        </p:cTn>
                                        <p:tgtEl>
                                          <p:spTgt spid="34"/>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2000"/>
                                        <p:tgtEl>
                                          <p:spTgt spid="14"/>
                                        </p:tgtEl>
                                      </p:cBhvr>
                                    </p:animEffect>
                                    <p:set>
                                      <p:cBhvr>
                                        <p:cTn id="28" dur="1" fill="hold">
                                          <p:stCondLst>
                                            <p:cond delay="1999"/>
                                          </p:stCondLst>
                                        </p:cTn>
                                        <p:tgtEl>
                                          <p:spTgt spid="14"/>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2000"/>
                                        <p:tgtEl>
                                          <p:spTgt spid="15"/>
                                        </p:tgtEl>
                                      </p:cBhvr>
                                    </p:animEffect>
                                    <p:set>
                                      <p:cBhvr>
                                        <p:cTn id="31" dur="1" fill="hold">
                                          <p:stCondLst>
                                            <p:cond delay="1999"/>
                                          </p:stCondLst>
                                        </p:cTn>
                                        <p:tgtEl>
                                          <p:spTgt spid="15"/>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2000"/>
                                        <p:tgtEl>
                                          <p:spTgt spid="28"/>
                                        </p:tgtEl>
                                      </p:cBhvr>
                                    </p:animEffect>
                                    <p:set>
                                      <p:cBhvr>
                                        <p:cTn id="34" dur="1" fill="hold">
                                          <p:stCondLst>
                                            <p:cond delay="1999"/>
                                          </p:stCondLst>
                                        </p:cTn>
                                        <p:tgtEl>
                                          <p:spTgt spid="28"/>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2000"/>
                                        <p:tgtEl>
                                          <p:spTgt spid="39"/>
                                        </p:tgtEl>
                                      </p:cBhvr>
                                    </p:animEffect>
                                    <p:set>
                                      <p:cBhvr>
                                        <p:cTn id="37" dur="1" fill="hold">
                                          <p:stCondLst>
                                            <p:cond delay="1999"/>
                                          </p:stCondLst>
                                        </p:cTn>
                                        <p:tgtEl>
                                          <p:spTgt spid="39"/>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2000"/>
                                        <p:tgtEl>
                                          <p:spTgt spid="37"/>
                                        </p:tgtEl>
                                      </p:cBhvr>
                                    </p:animEffect>
                                    <p:set>
                                      <p:cBhvr>
                                        <p:cTn id="40" dur="1" fill="hold">
                                          <p:stCondLst>
                                            <p:cond delay="1999"/>
                                          </p:stCondLst>
                                        </p:cTn>
                                        <p:tgtEl>
                                          <p:spTgt spid="37"/>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2000"/>
                                        <p:tgtEl>
                                          <p:spTgt spid="30"/>
                                        </p:tgtEl>
                                      </p:cBhvr>
                                    </p:animEffect>
                                    <p:set>
                                      <p:cBhvr>
                                        <p:cTn id="43" dur="1" fill="hold">
                                          <p:stCondLst>
                                            <p:cond delay="1999"/>
                                          </p:stCondLst>
                                        </p:cTn>
                                        <p:tgtEl>
                                          <p:spTgt spid="30"/>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2000"/>
                                        <p:tgtEl>
                                          <p:spTgt spid="36"/>
                                        </p:tgtEl>
                                      </p:cBhvr>
                                    </p:animEffect>
                                    <p:set>
                                      <p:cBhvr>
                                        <p:cTn id="46" dur="1" fill="hold">
                                          <p:stCondLst>
                                            <p:cond delay="1999"/>
                                          </p:stCondLst>
                                        </p:cTn>
                                        <p:tgtEl>
                                          <p:spTgt spid="36"/>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2000"/>
                                        <p:tgtEl>
                                          <p:spTgt spid="43"/>
                                        </p:tgtEl>
                                      </p:cBhvr>
                                    </p:animEffect>
                                    <p:set>
                                      <p:cBhvr>
                                        <p:cTn id="49" dur="1" fill="hold">
                                          <p:stCondLst>
                                            <p:cond delay="1999"/>
                                          </p:stCondLst>
                                        </p:cTn>
                                        <p:tgtEl>
                                          <p:spTgt spid="43"/>
                                        </p:tgtEl>
                                        <p:attrNameLst>
                                          <p:attrName>style.visibility</p:attrName>
                                        </p:attrNameLst>
                                      </p:cBhvr>
                                      <p:to>
                                        <p:strVal val="hidden"/>
                                      </p:to>
                                    </p:set>
                                  </p:childTnLst>
                                </p:cTn>
                              </p:par>
                              <p:par>
                                <p:cTn id="50" presetID="9" presetClass="exit" presetSubtype="0" fill="hold" grpId="0" nodeType="withEffect">
                                  <p:stCondLst>
                                    <p:cond delay="0"/>
                                  </p:stCondLst>
                                  <p:childTnLst>
                                    <p:animEffect transition="out" filter="dissolve">
                                      <p:cBhvr>
                                        <p:cTn id="51" dur="2000"/>
                                        <p:tgtEl>
                                          <p:spTgt spid="42"/>
                                        </p:tgtEl>
                                      </p:cBhvr>
                                    </p:animEffect>
                                    <p:set>
                                      <p:cBhvr>
                                        <p:cTn id="52" dur="1" fill="hold">
                                          <p:stCondLst>
                                            <p:cond delay="1999"/>
                                          </p:stCondLst>
                                        </p:cTn>
                                        <p:tgtEl>
                                          <p:spTgt spid="42"/>
                                        </p:tgtEl>
                                        <p:attrNameLst>
                                          <p:attrName>style.visibility</p:attrName>
                                        </p:attrNameLst>
                                      </p:cBhvr>
                                      <p:to>
                                        <p:strVal val="hidden"/>
                                      </p:to>
                                    </p:set>
                                  </p:childTnLst>
                                </p:cTn>
                              </p:par>
                              <p:par>
                                <p:cTn id="53" presetID="9" presetClass="exit" presetSubtype="0" fill="hold" grpId="0" nodeType="withEffect">
                                  <p:stCondLst>
                                    <p:cond delay="0"/>
                                  </p:stCondLst>
                                  <p:childTnLst>
                                    <p:animEffect transition="out" filter="dissolve">
                                      <p:cBhvr>
                                        <p:cTn id="54" dur="2000"/>
                                        <p:tgtEl>
                                          <p:spTgt spid="41"/>
                                        </p:tgtEl>
                                      </p:cBhvr>
                                    </p:animEffect>
                                    <p:set>
                                      <p:cBhvr>
                                        <p:cTn id="55" dur="1" fill="hold">
                                          <p:stCondLst>
                                            <p:cond delay="1999"/>
                                          </p:stCondLst>
                                        </p:cTn>
                                        <p:tgtEl>
                                          <p:spTgt spid="41"/>
                                        </p:tgtEl>
                                        <p:attrNameLst>
                                          <p:attrName>style.visibility</p:attrName>
                                        </p:attrNameLst>
                                      </p:cBhvr>
                                      <p:to>
                                        <p:strVal val="hidden"/>
                                      </p:to>
                                    </p:set>
                                  </p:childTnLst>
                                </p:cTn>
                              </p:par>
                            </p:childTnLst>
                          </p:cTn>
                        </p:par>
                        <p:par>
                          <p:cTn id="56" fill="hold">
                            <p:stCondLst>
                              <p:cond delay="2000"/>
                            </p:stCondLst>
                            <p:childTnLst>
                              <p:par>
                                <p:cTn id="57" presetID="0" presetClass="path" presetSubtype="0" accel="50000" decel="50000" fill="hold" grpId="0" nodeType="afterEffect">
                                  <p:stCondLst>
                                    <p:cond delay="0"/>
                                  </p:stCondLst>
                                  <p:childTnLst>
                                    <p:animMotion origin="layout" path="M -8.33333E-7 3.7037E-7 L 0.24206 3.7037E-7 " pathEditMode="relative" rAng="0" ptsTypes="AA">
                                      <p:cBhvr>
                                        <p:cTn id="58" dur="2000" fill="hold"/>
                                        <p:tgtEl>
                                          <p:spTgt spid="24"/>
                                        </p:tgtEl>
                                        <p:attrNameLst>
                                          <p:attrName>ppt_x</p:attrName>
                                          <p:attrName>ppt_y</p:attrName>
                                        </p:attrNameLst>
                                      </p:cBhvr>
                                      <p:rCtr x="12096" y="0"/>
                                    </p:animMotion>
                                  </p:childTnLst>
                                </p:cTn>
                              </p:par>
                              <p:par>
                                <p:cTn id="59" presetID="0" presetClass="path" presetSubtype="0" accel="50000" decel="50000" fill="hold" grpId="0" nodeType="withEffect">
                                  <p:stCondLst>
                                    <p:cond delay="0"/>
                                  </p:stCondLst>
                                  <p:childTnLst>
                                    <p:animMotion origin="layout" path="M 0 0 L 0.25013 0 " pathEditMode="relative" ptsTypes="AA">
                                      <p:cBhvr>
                                        <p:cTn id="60" dur="2000" fill="hold"/>
                                        <p:tgtEl>
                                          <p:spTgt spid="17"/>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0 0 L 0.25013 0 " pathEditMode="relative" ptsTypes="AA">
                                      <p:cBhvr>
                                        <p:cTn id="62" dur="2000" fill="hold"/>
                                        <p:tgtEl>
                                          <p:spTgt spid="16"/>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2.70833E-6 -3.33333E-6 L 0.2405 -3.33333E-6 " pathEditMode="relative" rAng="0" ptsTypes="AA">
                                      <p:cBhvr>
                                        <p:cTn id="64" dur="2000" fill="hold"/>
                                        <p:tgtEl>
                                          <p:spTgt spid="25"/>
                                        </p:tgtEl>
                                        <p:attrNameLst>
                                          <p:attrName>ppt_x</p:attrName>
                                          <p:attrName>ppt_y</p:attrName>
                                        </p:attrNameLst>
                                      </p:cBhvr>
                                      <p:rCtr x="12018" y="0"/>
                                    </p:animMotion>
                                  </p:childTnLst>
                                </p:cTn>
                              </p:par>
                              <p:par>
                                <p:cTn id="65" presetID="0" presetClass="path" presetSubtype="0" accel="50000" decel="50000" fill="hold" grpId="0" nodeType="withEffect">
                                  <p:stCondLst>
                                    <p:cond delay="0"/>
                                  </p:stCondLst>
                                  <p:childTnLst>
                                    <p:animMotion origin="layout" path="M 0 0 L 0.25013 0 " pathEditMode="relative" ptsTypes="AA">
                                      <p:cBhvr>
                                        <p:cTn id="66" dur="2000" fill="hold"/>
                                        <p:tgtEl>
                                          <p:spTgt spid="18"/>
                                        </p:tgtEl>
                                        <p:attrNameLst>
                                          <p:attrName>ppt_x</p:attrName>
                                          <p:attrName>ppt_y</p:attrName>
                                        </p:attrNameLst>
                                      </p:cBhvr>
                                    </p:animMotion>
                                  </p:childTnLst>
                                </p:cTn>
                              </p:par>
                              <p:par>
                                <p:cTn id="67" presetID="0" presetClass="path" presetSubtype="0" accel="50000" decel="50000" fill="hold" grpId="0" nodeType="withEffect">
                                  <p:stCondLst>
                                    <p:cond delay="0"/>
                                  </p:stCondLst>
                                  <p:childTnLst>
                                    <p:animMotion origin="layout" path="M 0 0 L 0.25013 0 " pathEditMode="relative" ptsTypes="AA">
                                      <p:cBhvr>
                                        <p:cTn id="68" dur="2000" fill="hold"/>
                                        <p:tgtEl>
                                          <p:spTgt spid="9"/>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0 0 L 0.25013 0 " pathEditMode="relative" ptsTypes="AA">
                                      <p:cBhvr>
                                        <p:cTn id="70" dur="2000" fill="hold"/>
                                        <p:tgtEl>
                                          <p:spTgt spid="12"/>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0 0 L 0.25013 0 " pathEditMode="relative" ptsTypes="AA">
                                      <p:cBhvr>
                                        <p:cTn id="72" dur="2000" fill="hold"/>
                                        <p:tgtEl>
                                          <p:spTgt spid="13"/>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2.08333E-6 -3.33333E-6 L -0.24857 -3.33333E-6 " pathEditMode="relative" rAng="0" ptsTypes="AA">
                                      <p:cBhvr>
                                        <p:cTn id="74" dur="2000" fill="hold"/>
                                        <p:tgtEl>
                                          <p:spTgt spid="22"/>
                                        </p:tgtEl>
                                        <p:attrNameLst>
                                          <p:attrName>ppt_x</p:attrName>
                                          <p:attrName>ppt_y</p:attrName>
                                        </p:attrNameLst>
                                      </p:cBhvr>
                                      <p:rCtr x="-12435" y="0"/>
                                    </p:animMotion>
                                  </p:childTnLst>
                                </p:cTn>
                              </p:par>
                              <p:par>
                                <p:cTn id="75" presetID="0" presetClass="path" presetSubtype="0" accel="50000" decel="50000" fill="hold" grpId="0" nodeType="withEffect">
                                  <p:stCondLst>
                                    <p:cond delay="0"/>
                                  </p:stCondLst>
                                  <p:childTnLst>
                                    <p:animMotion origin="layout" path="M 2.08333E-6 -4.81481E-6 L -0.25143 0.00024 " pathEditMode="relative" rAng="0" ptsTypes="AA">
                                      <p:cBhvr>
                                        <p:cTn id="76" dur="2000" fill="hold"/>
                                        <p:tgtEl>
                                          <p:spTgt spid="21"/>
                                        </p:tgtEl>
                                        <p:attrNameLst>
                                          <p:attrName>ppt_x</p:attrName>
                                          <p:attrName>ppt_y</p:attrName>
                                        </p:attrNameLst>
                                      </p:cBhvr>
                                      <p:rCtr x="-12578" y="0"/>
                                    </p:animMotion>
                                  </p:childTnLst>
                                </p:cTn>
                              </p:par>
                              <p:par>
                                <p:cTn id="77" presetID="0" presetClass="path" presetSubtype="0" accel="50000" decel="50000" fill="hold" grpId="0" nodeType="withEffect">
                                  <p:stCondLst>
                                    <p:cond delay="0"/>
                                  </p:stCondLst>
                                  <p:childTnLst>
                                    <p:animMotion origin="layout" path="M -2.08333E-6 -3.7037E-7 L -0.25039 0.00278 " pathEditMode="relative" rAng="0" ptsTypes="AA">
                                      <p:cBhvr>
                                        <p:cTn id="78" dur="2000" fill="hold"/>
                                        <p:tgtEl>
                                          <p:spTgt spid="23"/>
                                        </p:tgtEl>
                                        <p:attrNameLst>
                                          <p:attrName>ppt_x</p:attrName>
                                          <p:attrName>ppt_y</p:attrName>
                                        </p:attrNameLst>
                                      </p:cBhvr>
                                      <p:rCtr x="-12526" y="139"/>
                                    </p:animMotion>
                                  </p:childTnLst>
                                </p:cTn>
                              </p:par>
                            </p:childTnLst>
                          </p:cTn>
                        </p:par>
                      </p:childTnLst>
                    </p:cTn>
                  </p:par>
                  <p:par>
                    <p:cTn id="79" fill="hold">
                      <p:stCondLst>
                        <p:cond delay="indefinite"/>
                      </p:stCondLst>
                      <p:childTnLst>
                        <p:par>
                          <p:cTn id="80" fill="hold">
                            <p:stCondLst>
                              <p:cond delay="0"/>
                            </p:stCondLst>
                            <p:childTnLst>
                              <p:par>
                                <p:cTn id="81" presetID="6" presetClass="emph" presetSubtype="0" fill="hold" grpId="1" nodeType="clickEffect">
                                  <p:stCondLst>
                                    <p:cond delay="0"/>
                                  </p:stCondLst>
                                  <p:childTnLst>
                                    <p:animScale>
                                      <p:cBhvr>
                                        <p:cTn id="82" dur="2000" fill="hold"/>
                                        <p:tgtEl>
                                          <p:spTgt spid="9"/>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p:bldP spid="19" grpId="0"/>
      <p:bldP spid="20" grpId="0"/>
      <p:bldP spid="21" grpId="0" animBg="1"/>
      <p:bldP spid="22" grpId="0"/>
      <p:bldP spid="23" grpId="0"/>
      <p:bldP spid="24" grpId="0"/>
      <p:bldP spid="25" grpId="0"/>
      <p:bldP spid="26" grpId="0" animBg="1"/>
      <p:bldP spid="27" grpId="0" animBg="1"/>
      <p:bldP spid="28" grpId="0" animBg="1"/>
      <p:bldP spid="30" grpId="0"/>
      <p:bldP spid="33" grpId="0" animBg="1"/>
      <p:bldP spid="34" grpId="0" animBg="1"/>
      <p:bldP spid="36" grpId="0"/>
      <p:bldP spid="37" grpId="0" animBg="1"/>
      <p:bldP spid="39" grpId="0" animBg="1"/>
      <p:bldP spid="9" grpId="0" animBg="1"/>
      <p:bldP spid="9" grpId="1"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a:xfrm>
            <a:off x="457201" y="441811"/>
            <a:ext cx="6621744" cy="1027113"/>
          </a:xfrm>
        </p:spPr>
        <p:txBody>
          <a:bodyPr>
            <a:normAutofit fontScale="92500"/>
          </a:bodyPr>
          <a:lstStyle/>
          <a:p>
            <a:r>
              <a:rPr lang="en-US"/>
              <a:t>Qu'est-ce qu’un SNIS?</a:t>
            </a:r>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4864943"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406399" y="1514791"/>
            <a:ext cx="5897124" cy="5174813"/>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Aft>
                <a:spcPts val="1200"/>
              </a:spcAft>
              <a:buClr>
                <a:srgbClr val="1FA29C"/>
              </a:buClr>
              <a:defRPr/>
            </a:pPr>
            <a:r>
              <a:rPr lang="en-GB" dirty="0">
                <a:latin typeface="Verdana" panose="020B0604030504040204" pitchFamily="34" charset="0"/>
                <a:ea typeface="Verdana" panose="020B0604030504040204" pitchFamily="34" charset="0"/>
                <a:cs typeface="Verdana" panose="020B0604030504040204" pitchFamily="34" charset="0"/>
              </a:rPr>
              <a:t>Un </a:t>
            </a:r>
            <a:r>
              <a:rPr lang="en-GB" dirty="0" err="1">
                <a:latin typeface="Verdana" panose="020B0604030504040204" pitchFamily="34" charset="0"/>
                <a:ea typeface="Verdana" panose="020B0604030504040204" pitchFamily="34" charset="0"/>
                <a:cs typeface="Verdana" panose="020B0604030504040204" pitchFamily="34" charset="0"/>
              </a:rPr>
              <a:t>Système</a:t>
            </a:r>
            <a:r>
              <a:rPr lang="en-GB" dirty="0">
                <a:latin typeface="Verdana" panose="020B0604030504040204" pitchFamily="34" charset="0"/>
                <a:ea typeface="Verdana" panose="020B0604030504040204" pitchFamily="34" charset="0"/>
                <a:cs typeface="Verdana" panose="020B0604030504040204" pitchFamily="34" charset="0"/>
              </a:rPr>
              <a:t> </a:t>
            </a:r>
            <a:r>
              <a:rPr lang="en-GB" u="sng" dirty="0">
                <a:latin typeface="Verdana" panose="020B0604030504040204" pitchFamily="34" charset="0"/>
                <a:ea typeface="Verdana" panose="020B0604030504040204" pitchFamily="34" charset="0"/>
                <a:cs typeface="Verdana" panose="020B0604030504040204" pitchFamily="34" charset="0"/>
              </a:rPr>
              <a:t>National</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err="1">
                <a:latin typeface="Verdana" panose="020B0604030504040204" pitchFamily="34" charset="0"/>
                <a:ea typeface="Verdana" panose="020B0604030504040204" pitchFamily="34" charset="0"/>
                <a:cs typeface="Verdana" panose="020B0604030504040204" pitchFamily="34" charset="0"/>
              </a:rPr>
              <a:t>d’Information</a:t>
            </a:r>
            <a:r>
              <a:rPr lang="en-GB" dirty="0">
                <a:latin typeface="Verdana" panose="020B0604030504040204" pitchFamily="34" charset="0"/>
                <a:ea typeface="Verdana" panose="020B0604030504040204" pitchFamily="34" charset="0"/>
                <a:cs typeface="Verdana" panose="020B0604030504040204" pitchFamily="34" charset="0"/>
              </a:rPr>
              <a:t> Sanitaire (SNIS) </a:t>
            </a:r>
            <a:r>
              <a:rPr lang="fr-FR" dirty="0">
                <a:latin typeface="Verdana" panose="020B0604030504040204" pitchFamily="34" charset="0"/>
                <a:ea typeface="Verdana" panose="020B0604030504040204" pitchFamily="34" charset="0"/>
                <a:cs typeface="Verdana" panose="020B0604030504040204" pitchFamily="34" charset="0"/>
              </a:rPr>
              <a:t>est un système d'information de </a:t>
            </a:r>
            <a:r>
              <a:rPr lang="fr-FR" b="1" dirty="0">
                <a:latin typeface="Verdana" panose="020B0604030504040204" pitchFamily="34" charset="0"/>
                <a:ea typeface="Verdana" panose="020B0604030504040204" pitchFamily="34" charset="0"/>
                <a:cs typeface="Verdana" panose="020B0604030504040204" pitchFamily="34" charset="0"/>
              </a:rPr>
              <a:t>routine</a:t>
            </a:r>
            <a:r>
              <a:rPr lang="fr-FR" dirty="0">
                <a:latin typeface="Verdana" panose="020B0604030504040204" pitchFamily="34" charset="0"/>
                <a:ea typeface="Verdana" panose="020B0604030504040204" pitchFamily="34" charset="0"/>
                <a:cs typeface="Verdana" panose="020B0604030504040204" pitchFamily="34" charset="0"/>
              </a:rPr>
              <a:t> conçu pour aider </a:t>
            </a:r>
            <a:r>
              <a:rPr lang="fr-FR" b="1" dirty="0">
                <a:latin typeface="Verdana" panose="020B0604030504040204" pitchFamily="34" charset="0"/>
                <a:ea typeface="Verdana" panose="020B0604030504040204" pitchFamily="34" charset="0"/>
                <a:cs typeface="Verdana" panose="020B0604030504040204" pitchFamily="34" charset="0"/>
              </a:rPr>
              <a:t>les gestionnaires</a:t>
            </a:r>
            <a:r>
              <a:rPr lang="fr-FR" dirty="0">
                <a:latin typeface="Verdana" panose="020B0604030504040204" pitchFamily="34" charset="0"/>
                <a:ea typeface="Verdana" panose="020B0604030504040204" pitchFamily="34" charset="0"/>
                <a:cs typeface="Verdana" panose="020B0604030504040204" pitchFamily="34" charset="0"/>
              </a:rPr>
              <a:t> du secteur de la santé </a:t>
            </a:r>
            <a:r>
              <a:rPr lang="fr-FR" b="1" dirty="0">
                <a:latin typeface="Verdana" panose="020B0604030504040204" pitchFamily="34" charset="0"/>
                <a:ea typeface="Verdana" panose="020B0604030504040204" pitchFamily="34" charset="0"/>
                <a:cs typeface="Verdana" panose="020B0604030504040204" pitchFamily="34" charset="0"/>
              </a:rPr>
              <a:t>à prendre des décisions</a:t>
            </a:r>
            <a:r>
              <a:rPr lang="en-GB" dirty="0">
                <a:latin typeface="Verdana" panose="020B0604030504040204" pitchFamily="34" charset="0"/>
                <a:ea typeface="Verdana" panose="020B0604030504040204" pitchFamily="34" charset="0"/>
                <a:cs typeface="Verdana" panose="020B0604030504040204" pitchFamily="34" charset="0"/>
              </a:rPr>
              <a:t>.</a:t>
            </a:r>
          </a:p>
          <a:p>
            <a:pPr lvl="2">
              <a:spcAft>
                <a:spcPts val="1200"/>
              </a:spcAft>
              <a:buClr>
                <a:srgbClr val="1FA29C"/>
              </a:buClr>
              <a:defRPr/>
            </a:pPr>
            <a:r>
              <a:rPr lang="fr-FR" dirty="0">
                <a:latin typeface="Verdana" panose="020B0604030504040204" pitchFamily="34" charset="0"/>
                <a:ea typeface="Verdana" panose="020B0604030504040204" pitchFamily="34" charset="0"/>
                <a:cs typeface="Verdana" panose="020B0604030504040204" pitchFamily="34" charset="0"/>
              </a:rPr>
              <a:t>Cela concerne tous les niveaux de gestion - des responsables de clinique qui planifient leurs effectifs hebdomadaires aux planificateurs qui rédigent un plan stratégique quinquennal</a:t>
            </a:r>
            <a:r>
              <a:rPr lang="en-GB" dirty="0">
                <a:latin typeface="Verdana" panose="020B0604030504040204" pitchFamily="34" charset="0"/>
                <a:ea typeface="Verdana" panose="020B0604030504040204" pitchFamily="34" charset="0"/>
                <a:cs typeface="Verdana" panose="020B0604030504040204" pitchFamily="34" charset="0"/>
              </a:rPr>
              <a:t>.</a:t>
            </a:r>
          </a:p>
          <a:p>
            <a:pPr lvl="2">
              <a:spcAft>
                <a:spcPts val="1200"/>
              </a:spcAft>
              <a:buClr>
                <a:srgbClr val="1FA29C"/>
              </a:buClr>
              <a:defRPr/>
            </a:pPr>
            <a:r>
              <a:rPr lang="fr-FR" dirty="0">
                <a:latin typeface="Verdana" panose="020B0604030504040204" pitchFamily="34" charset="0"/>
                <a:ea typeface="Verdana" panose="020B0604030504040204" pitchFamily="34" charset="0"/>
                <a:cs typeface="Verdana" panose="020B0604030504040204" pitchFamily="34" charset="0"/>
              </a:rPr>
              <a:t>Le SNIS compile des données provenant d'une série de sources afin de fournir des résumés visant à éclairer la prise de décision</a:t>
            </a:r>
            <a:r>
              <a:rPr lang="en-GB" dirty="0">
                <a:latin typeface="Verdana" panose="020B0604030504040204" pitchFamily="34" charset="0"/>
                <a:ea typeface="Verdana" panose="020B0604030504040204" pitchFamily="34" charset="0"/>
                <a:cs typeface="Verdana" panose="020B0604030504040204" pitchFamily="34" charset="0"/>
              </a:rPr>
              <a:t>.</a:t>
            </a:r>
          </a:p>
          <a:p>
            <a:pPr lvl="2">
              <a:spcAft>
                <a:spcPts val="1200"/>
              </a:spcAft>
              <a:buClr>
                <a:srgbClr val="1FA29C"/>
              </a:buClr>
              <a:defRPr/>
            </a:pPr>
            <a:r>
              <a:rPr lang="fr-FR" dirty="0">
                <a:latin typeface="Verdana" panose="020B0604030504040204" pitchFamily="34" charset="0"/>
                <a:ea typeface="Verdana" panose="020B0604030504040204" pitchFamily="34" charset="0"/>
                <a:cs typeface="Verdana" panose="020B0604030504040204" pitchFamily="34" charset="0"/>
              </a:rPr>
              <a:t>Il s'agit essentiellement d'un système stratégique/de gestion</a:t>
            </a:r>
            <a:r>
              <a:rPr lang="en-GB" dirty="0">
                <a:latin typeface="Verdana" panose="020B0604030504040204" pitchFamily="34" charset="0"/>
                <a:ea typeface="Verdana" panose="020B0604030504040204" pitchFamily="34" charset="0"/>
                <a:cs typeface="Verdana" panose="020B0604030504040204" pitchFamily="34" charset="0"/>
              </a:rPr>
              <a:t> – un SNIS </a:t>
            </a:r>
            <a:r>
              <a:rPr lang="en-GB" b="1" i="1" dirty="0" err="1">
                <a:latin typeface="Verdana" panose="020B0604030504040204" pitchFamily="34" charset="0"/>
                <a:ea typeface="Verdana" panose="020B0604030504040204" pitchFamily="34" charset="0"/>
                <a:cs typeface="Verdana" panose="020B0604030504040204" pitchFamily="34" charset="0"/>
              </a:rPr>
              <a:t>n'est</a:t>
            </a:r>
            <a:r>
              <a:rPr lang="en-GB" b="1" i="1" dirty="0">
                <a:latin typeface="Verdana" panose="020B0604030504040204" pitchFamily="34" charset="0"/>
                <a:ea typeface="Verdana" panose="020B0604030504040204" pitchFamily="34" charset="0"/>
                <a:cs typeface="Verdana" panose="020B0604030504040204" pitchFamily="34" charset="0"/>
              </a:rPr>
              <a:t> pas </a:t>
            </a:r>
            <a:r>
              <a:rPr lang="en-GB" dirty="0">
                <a:latin typeface="Verdana" panose="020B0604030504040204" pitchFamily="34" charset="0"/>
                <a:ea typeface="Verdana" panose="020B0604030504040204" pitchFamily="34" charset="0"/>
                <a:cs typeface="Verdana" panose="020B0604030504040204" pitchFamily="34" charset="0"/>
              </a:rPr>
              <a:t>u</a:t>
            </a:r>
            <a:r>
              <a:rPr lang="fr-FR" dirty="0" err="1">
                <a:latin typeface="Verdana" panose="020B0604030504040204" pitchFamily="34" charset="0"/>
                <a:ea typeface="Verdana" panose="020B0604030504040204" pitchFamily="34" charset="0"/>
                <a:cs typeface="Verdana" panose="020B0604030504040204" pitchFamily="34" charset="0"/>
              </a:rPr>
              <a:t>tilisé</a:t>
            </a:r>
            <a:r>
              <a:rPr lang="fr-FR" dirty="0">
                <a:latin typeface="Verdana" panose="020B0604030504040204" pitchFamily="34" charset="0"/>
                <a:ea typeface="Verdana" panose="020B0604030504040204" pitchFamily="34" charset="0"/>
                <a:cs typeface="Verdana" panose="020B0604030504040204" pitchFamily="34" charset="0"/>
              </a:rPr>
              <a:t> pour les soins de première ligne des patients individuels</a:t>
            </a:r>
            <a:r>
              <a:rPr lang="en-GB" dirty="0">
                <a:latin typeface="Verdana" panose="020B0604030504040204" pitchFamily="34" charset="0"/>
                <a:ea typeface="Verdana" panose="020B0604030504040204" pitchFamily="34" charset="0"/>
                <a:cs typeface="Verdana" panose="020B0604030504040204" pitchFamily="34" charset="0"/>
              </a:rPr>
              <a:t>.</a:t>
            </a:r>
          </a:p>
          <a:p>
            <a:pPr lvl="2">
              <a:spcAft>
                <a:spcPts val="1200"/>
              </a:spcAft>
              <a:buClr>
                <a:srgbClr val="1FA29C"/>
              </a:buClr>
              <a:defRPr/>
            </a:pPr>
            <a:r>
              <a:rPr lang="en-GB" dirty="0">
                <a:latin typeface="Verdana" panose="020B0604030504040204" pitchFamily="34" charset="0"/>
                <a:ea typeface="Verdana" panose="020B0604030504040204" pitchFamily="34" charset="0"/>
                <a:cs typeface="Verdana" panose="020B0604030504040204" pitchFamily="34" charset="0"/>
              </a:rPr>
              <a:t>(</a:t>
            </a:r>
            <a:r>
              <a:rPr lang="fr-FR" dirty="0">
                <a:latin typeface="Verdana" panose="020B0604030504040204" pitchFamily="34" charset="0"/>
                <a:ea typeface="Verdana" panose="020B0604030504040204" pitchFamily="34" charset="0"/>
                <a:cs typeface="Verdana" panose="020B0604030504040204" pitchFamily="34" charset="0"/>
              </a:rPr>
              <a:t>Bien que le terme « SNIS » puisse se parfois limiter aux données des formations sanitaires, nous utilisons ici sa définition plus large, couvrant les agents de santé communautaires et d'autres contextes de prestation de services</a:t>
            </a:r>
            <a:r>
              <a:rPr lang="en-GB" dirty="0">
                <a:latin typeface="Verdana" panose="020B0604030504040204" pitchFamily="34" charset="0"/>
                <a:ea typeface="Verdana" panose="020B0604030504040204" pitchFamily="34" charset="0"/>
                <a:cs typeface="Verdana" panose="020B0604030504040204" pitchFamily="34" charset="0"/>
              </a:rPr>
              <a:t>.)</a:t>
            </a:r>
          </a:p>
        </p:txBody>
      </p: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19</a:t>
            </a:fld>
            <a:endParaRPr lang="en-GB"/>
          </a:p>
        </p:txBody>
      </p:sp>
      <p:pic>
        <p:nvPicPr>
          <p:cNvPr id="17" name="Graphic 16">
            <a:extLst>
              <a:ext uri="{FF2B5EF4-FFF2-40B4-BE49-F238E27FC236}">
                <a16:creationId xmlns:a16="http://schemas.microsoft.com/office/drawing/2014/main" id="{497E901A-9A19-4241-BBE6-995F64A80E4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293" y="2059978"/>
            <a:ext cx="5338307" cy="3955483"/>
          </a:xfrm>
          <a:prstGeom prst="rect">
            <a:avLst/>
          </a:prstGeom>
        </p:spPr>
      </p:pic>
      <p:sp>
        <p:nvSpPr>
          <p:cNvPr id="19" name="Rounded Rectangle 18">
            <a:extLst>
              <a:ext uri="{FF2B5EF4-FFF2-40B4-BE49-F238E27FC236}">
                <a16:creationId xmlns:a16="http://schemas.microsoft.com/office/drawing/2014/main" id="{EB8F070B-15BF-2A4C-8F58-09AF08F4796A}"/>
              </a:ext>
            </a:extLst>
          </p:cNvPr>
          <p:cNvSpPr/>
          <p:nvPr/>
        </p:nvSpPr>
        <p:spPr>
          <a:xfrm>
            <a:off x="8154709" y="180000"/>
            <a:ext cx="3746528" cy="1288800"/>
          </a:xfrm>
          <a:prstGeom prst="roundRect">
            <a:avLst>
              <a:gd name="adj" fmla="val 942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a:solidFill>
                  <a:schemeClr val="bg1"/>
                </a:solidFill>
                <a:latin typeface="Verdana" panose="020B0604030504040204" pitchFamily="34" charset="0"/>
                <a:ea typeface="Verdana" panose="020B0604030504040204" pitchFamily="34" charset="0"/>
                <a:cs typeface="Verdana" panose="020B0604030504040204" pitchFamily="34" charset="0"/>
              </a:rPr>
              <a:t>SN</a:t>
            </a:r>
            <a:r>
              <a:rPr lang="en-GB" sz="3600">
                <a:solidFill>
                  <a:schemeClr val="bg1"/>
                </a:solidFill>
                <a:effectLst/>
                <a:latin typeface="Verdana" panose="020B0604030504040204" pitchFamily="34" charset="0"/>
                <a:ea typeface="Verdana" panose="020B0604030504040204" pitchFamily="34" charset="0"/>
                <a:cs typeface="Verdana" panose="020B0604030504040204" pitchFamily="34" charset="0"/>
              </a:rPr>
              <a:t>IS</a:t>
            </a:r>
            <a:endParaRPr lang="en-GB" sz="120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algn="ctr"/>
            <a:r>
              <a:rPr lang="fr-FR" sz="1800">
                <a:solidFill>
                  <a:schemeClr val="bg1"/>
                </a:solidFill>
                <a:effectLst/>
                <a:latin typeface="Verdana" panose="020B0604030504040204" pitchFamily="34" charset="0"/>
                <a:ea typeface="Verdana" panose="020B0604030504040204" pitchFamily="34" charset="0"/>
                <a:cs typeface="Verdana" panose="020B0604030504040204" pitchFamily="34" charset="0"/>
              </a:rPr>
              <a:t>Système National d’Information Sanitaire</a:t>
            </a:r>
            <a:endParaRPr lang="en-GB" sz="1200">
              <a:effectLst/>
              <a:latin typeface="Verdana" panose="020B0604030504040204" pitchFamily="34" charset="0"/>
              <a:ea typeface="Verdana" panose="020B0604030504040204" pitchFamily="34" charset="0"/>
              <a:cs typeface="Verdana" panose="020B0604030504040204" pitchFamily="34" charset="0"/>
            </a:endParaRPr>
          </a:p>
        </p:txBody>
      </p:sp>
      <p:pic>
        <p:nvPicPr>
          <p:cNvPr id="21" name="Graphic 20" descr="Meeting with solid fill">
            <a:extLst>
              <a:ext uri="{FF2B5EF4-FFF2-40B4-BE49-F238E27FC236}">
                <a16:creationId xmlns:a16="http://schemas.microsoft.com/office/drawing/2014/main" id="{CEF05493-F9FE-7044-B2CA-E4A2F7D616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37600" y="3795998"/>
            <a:ext cx="2157691" cy="2157691"/>
          </a:xfrm>
          <a:prstGeom prst="rect">
            <a:avLst/>
          </a:prstGeom>
        </p:spPr>
      </p:pic>
      <p:pic>
        <p:nvPicPr>
          <p:cNvPr id="23" name="Graphic 22" descr="Presentation with bar chart with solid fill">
            <a:extLst>
              <a:ext uri="{FF2B5EF4-FFF2-40B4-BE49-F238E27FC236}">
                <a16:creationId xmlns:a16="http://schemas.microsoft.com/office/drawing/2014/main" id="{EE514D5A-B7E0-6141-9B47-BEED3508C6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26283" y="2638838"/>
            <a:ext cx="1580323" cy="1580323"/>
          </a:xfrm>
          <a:prstGeom prst="rect">
            <a:avLst/>
          </a:prstGeom>
        </p:spPr>
      </p:pic>
    </p:spTree>
    <p:extLst>
      <p:ext uri="{BB962C8B-B14F-4D97-AF65-F5344CB8AC3E}">
        <p14:creationId xmlns:p14="http://schemas.microsoft.com/office/powerpoint/2010/main" val="7642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dissolv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dissolv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dissolve">
                                      <p:cBhvr>
                                        <p:cTn id="2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0BA049-F066-4325-8485-92116533FDCB}"/>
              </a:ext>
            </a:extLst>
          </p:cNvPr>
          <p:cNvSpPr>
            <a:spLocks noGrp="1"/>
          </p:cNvSpPr>
          <p:nvPr>
            <p:ph type="body" sz="quarter" idx="11"/>
          </p:nvPr>
        </p:nvSpPr>
        <p:spPr>
          <a:xfrm>
            <a:off x="457200" y="2549784"/>
            <a:ext cx="5876925" cy="2961330"/>
          </a:xfrm>
        </p:spPr>
        <p:txBody>
          <a:bodyPr/>
          <a:lstStyle/>
          <a:p>
            <a:pPr marL="342900" indent="-342900">
              <a:buAutoNum type="arabicPeriod"/>
            </a:pPr>
            <a:r>
              <a:rPr lang="fr-FR" dirty="0"/>
              <a:t>Explorer les Systèmes d’Information Sanitaire</a:t>
            </a:r>
            <a:r>
              <a:rPr lang="en-US" dirty="0"/>
              <a:t>: </a:t>
            </a:r>
            <a:r>
              <a:rPr lang="fr-FR" b="0" dirty="0"/>
              <a:t>parcourir les différents types de système d'information sanitaire</a:t>
            </a:r>
            <a:r>
              <a:rPr lang="en-US" b="0" dirty="0"/>
              <a:t>.</a:t>
            </a:r>
          </a:p>
          <a:p>
            <a:pPr marL="342900" indent="-342900">
              <a:buAutoNum type="arabicPeriod"/>
            </a:pPr>
            <a:r>
              <a:rPr lang="en-US" dirty="0"/>
              <a:t>Le SNIS, les DME et les Trackers:</a:t>
            </a:r>
            <a:r>
              <a:rPr lang="en-US" b="0" dirty="0"/>
              <a:t> </a:t>
            </a:r>
            <a:r>
              <a:rPr lang="fr-FR" b="0" dirty="0"/>
              <a:t>comprendre les solutions qui répondent le mieux à vos besoins en matière d'information</a:t>
            </a:r>
            <a:r>
              <a:rPr lang="en-US" b="0" dirty="0"/>
              <a:t>.</a:t>
            </a:r>
          </a:p>
          <a:p>
            <a:pPr marL="342900" indent="-342900">
              <a:buAutoNum type="arabicPeriod"/>
            </a:pPr>
            <a:r>
              <a:rPr lang="en-US" dirty="0"/>
              <a:t>Partage </a:t>
            </a:r>
            <a:r>
              <a:rPr lang="en-US" dirty="0" err="1"/>
              <a:t>d'expérience</a:t>
            </a:r>
            <a:r>
              <a:rPr lang="en-US" dirty="0"/>
              <a:t>: </a:t>
            </a:r>
            <a:r>
              <a:rPr lang="fr-FR" b="0" dirty="0"/>
              <a:t>des experts vous conseillent sur la manière de choisir une solution SIS et sur les points à prendre en compte lorsque vous vous lancez dans un nouveau projet</a:t>
            </a:r>
            <a:r>
              <a:rPr lang="en-US" b="0" dirty="0"/>
              <a:t> </a:t>
            </a:r>
          </a:p>
          <a:p>
            <a:pPr marL="342900" indent="-342900">
              <a:buAutoNum type="arabicPeriod"/>
            </a:pPr>
            <a:endParaRPr lang="en-US" b="0" dirty="0"/>
          </a:p>
        </p:txBody>
      </p:sp>
      <p:sp>
        <p:nvSpPr>
          <p:cNvPr id="2" name="Text Placeholder 1">
            <a:extLst>
              <a:ext uri="{FF2B5EF4-FFF2-40B4-BE49-F238E27FC236}">
                <a16:creationId xmlns:a16="http://schemas.microsoft.com/office/drawing/2014/main" id="{899C93AC-B734-4702-9A6D-7396878DA2D6}"/>
              </a:ext>
            </a:extLst>
          </p:cNvPr>
          <p:cNvSpPr>
            <a:spLocks noGrp="1"/>
          </p:cNvSpPr>
          <p:nvPr>
            <p:ph type="body" sz="quarter" idx="10"/>
          </p:nvPr>
        </p:nvSpPr>
        <p:spPr/>
        <p:txBody>
          <a:bodyPr/>
          <a:lstStyle/>
          <a:p>
            <a:r>
              <a:rPr lang="en-US"/>
              <a:t>Sommaire</a:t>
            </a:r>
          </a:p>
        </p:txBody>
      </p:sp>
      <p:sp>
        <p:nvSpPr>
          <p:cNvPr id="4" name="Slide Number Placeholder 3">
            <a:extLst>
              <a:ext uri="{FF2B5EF4-FFF2-40B4-BE49-F238E27FC236}">
                <a16:creationId xmlns:a16="http://schemas.microsoft.com/office/drawing/2014/main" id="{9981F138-C204-4B62-91C9-408379FB69A0}"/>
              </a:ext>
            </a:extLst>
          </p:cNvPr>
          <p:cNvSpPr>
            <a:spLocks noGrp="1"/>
          </p:cNvSpPr>
          <p:nvPr>
            <p:ph type="sldNum" sz="quarter" idx="12"/>
          </p:nvPr>
        </p:nvSpPr>
        <p:spPr/>
        <p:txBody>
          <a:bodyPr/>
          <a:lstStyle/>
          <a:p>
            <a:fld id="{6DF1F962-6FCF-4ED9-AB1A-FC8E17859AF0}" type="slidenum">
              <a:rPr lang="en-GB" smtClean="0"/>
              <a:pPr/>
              <a:t>2</a:t>
            </a:fld>
            <a:endParaRPr lang="en-GB"/>
          </a:p>
        </p:txBody>
      </p:sp>
    </p:spTree>
    <p:extLst>
      <p:ext uri="{BB962C8B-B14F-4D97-AF65-F5344CB8AC3E}">
        <p14:creationId xmlns:p14="http://schemas.microsoft.com/office/powerpoint/2010/main" val="2747188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196" y="2112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43A298B2-9162-924B-BA23-81E29FE73C55}"/>
              </a:ext>
            </a:extLst>
          </p:cNvPr>
          <p:cNvGrpSpPr/>
          <p:nvPr/>
        </p:nvGrpSpPr>
        <p:grpSpPr>
          <a:xfrm>
            <a:off x="-361916" y="1926389"/>
            <a:ext cx="6565900" cy="5664200"/>
            <a:chOff x="-361916" y="1926389"/>
            <a:chExt cx="6565900" cy="5664200"/>
          </a:xfrm>
        </p:grpSpPr>
        <p:pic>
          <p:nvPicPr>
            <p:cNvPr id="41" name="Picture 40" descr="Icon&#10;&#10;Description automatically generated">
              <a:extLst>
                <a:ext uri="{FF2B5EF4-FFF2-40B4-BE49-F238E27FC236}">
                  <a16:creationId xmlns:a16="http://schemas.microsoft.com/office/drawing/2014/main" id="{9281120D-7BBF-3A43-AB18-2C7CD022547C}"/>
                </a:ext>
              </a:extLst>
            </p:cNvPr>
            <p:cNvPicPr>
              <a:picLocks noChangeAspect="1"/>
            </p:cNvPicPr>
            <p:nvPr/>
          </p:nvPicPr>
          <p:blipFill>
            <a:blip r:embed="rId3"/>
            <a:stretch>
              <a:fillRect/>
            </a:stretch>
          </p:blipFill>
          <p:spPr>
            <a:xfrm>
              <a:off x="-361916" y="1926389"/>
              <a:ext cx="6565900" cy="5664200"/>
            </a:xfrm>
            <a:prstGeom prst="rect">
              <a:avLst/>
            </a:prstGeom>
          </p:spPr>
        </p:pic>
        <p:sp>
          <p:nvSpPr>
            <p:cNvPr id="95" name="TextBox 94">
              <a:extLst>
                <a:ext uri="{FF2B5EF4-FFF2-40B4-BE49-F238E27FC236}">
                  <a16:creationId xmlns:a16="http://schemas.microsoft.com/office/drawing/2014/main" id="{6EE1525A-3A94-CD42-AC13-234366702C1A}"/>
                </a:ext>
              </a:extLst>
            </p:cNvPr>
            <p:cNvSpPr txBox="1"/>
            <p:nvPr/>
          </p:nvSpPr>
          <p:spPr>
            <a:xfrm>
              <a:off x="106701" y="3501029"/>
              <a:ext cx="2429037" cy="457200"/>
            </a:xfrm>
            <a:prstGeom prst="rect">
              <a:avLst/>
            </a:prstGeom>
            <a:noFill/>
          </p:spPr>
          <p:txBody>
            <a:bodyPr wrap="square" lIns="0" tIns="0" rIns="0" bIns="0" rtlCol="0">
              <a:noAutofit/>
            </a:bodyPr>
            <a:lstStyle/>
            <a:p>
              <a:pPr algn="l"/>
              <a:r>
                <a:rPr lang="en-US" sz="2400" b="1" dirty="0">
                  <a:solidFill>
                    <a:schemeClr val="bg1">
                      <a:lumMod val="50000"/>
                    </a:schemeClr>
                  </a:solidFill>
                </a:rPr>
                <a:t>Formation sanitaire</a:t>
              </a:r>
            </a:p>
          </p:txBody>
        </p:sp>
      </p:grpSp>
      <p:grpSp>
        <p:nvGrpSpPr>
          <p:cNvPr id="23" name="Group 22">
            <a:extLst>
              <a:ext uri="{FF2B5EF4-FFF2-40B4-BE49-F238E27FC236}">
                <a16:creationId xmlns:a16="http://schemas.microsoft.com/office/drawing/2014/main" id="{34C24072-C3D1-7A4D-B3F9-F764DF2660B6}"/>
              </a:ext>
            </a:extLst>
          </p:cNvPr>
          <p:cNvGrpSpPr/>
          <p:nvPr/>
        </p:nvGrpSpPr>
        <p:grpSpPr>
          <a:xfrm>
            <a:off x="6100051" y="1954902"/>
            <a:ext cx="3956073" cy="2739528"/>
            <a:chOff x="6100051" y="1954902"/>
            <a:chExt cx="3956073" cy="2739528"/>
          </a:xfrm>
        </p:grpSpPr>
        <p:pic>
          <p:nvPicPr>
            <p:cNvPr id="78" name="Graphic 77" descr="Modern architecture with solid fill">
              <a:extLst>
                <a:ext uri="{FF2B5EF4-FFF2-40B4-BE49-F238E27FC236}">
                  <a16:creationId xmlns:a16="http://schemas.microsoft.com/office/drawing/2014/main" id="{0B2A0ABC-1B1D-9244-BD48-B70C21552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0051" y="1954902"/>
              <a:ext cx="2739528" cy="2739528"/>
            </a:xfrm>
            <a:prstGeom prst="rect">
              <a:avLst/>
            </a:prstGeom>
          </p:spPr>
        </p:pic>
        <p:sp>
          <p:nvSpPr>
            <p:cNvPr id="96" name="TextBox 95">
              <a:extLst>
                <a:ext uri="{FF2B5EF4-FFF2-40B4-BE49-F238E27FC236}">
                  <a16:creationId xmlns:a16="http://schemas.microsoft.com/office/drawing/2014/main" id="{0C354FD3-CE1C-FB43-AA4C-4ED2637D4169}"/>
                </a:ext>
              </a:extLst>
            </p:cNvPr>
            <p:cNvSpPr txBox="1"/>
            <p:nvPr/>
          </p:nvSpPr>
          <p:spPr>
            <a:xfrm>
              <a:off x="7981200" y="2104490"/>
              <a:ext cx="2074924" cy="988425"/>
            </a:xfrm>
            <a:prstGeom prst="rect">
              <a:avLst/>
            </a:prstGeom>
            <a:noFill/>
          </p:spPr>
          <p:txBody>
            <a:bodyPr wrap="square" lIns="0" tIns="0" rIns="0" bIns="0" rtlCol="0">
              <a:noAutofit/>
            </a:bodyPr>
            <a:lstStyle/>
            <a:p>
              <a:pPr algn="l"/>
              <a:r>
                <a:rPr lang="en-US" sz="2400" b="1">
                  <a:solidFill>
                    <a:schemeClr val="bg1">
                      <a:lumMod val="50000"/>
                    </a:schemeClr>
                  </a:solidFill>
                </a:rPr>
                <a:t>Bureau de district</a:t>
              </a:r>
            </a:p>
          </p:txBody>
        </p:sp>
      </p:grpSp>
      <p:grpSp>
        <p:nvGrpSpPr>
          <p:cNvPr id="24" name="Group 23">
            <a:extLst>
              <a:ext uri="{FF2B5EF4-FFF2-40B4-BE49-F238E27FC236}">
                <a16:creationId xmlns:a16="http://schemas.microsoft.com/office/drawing/2014/main" id="{1469AE1B-C265-114E-87C9-CDA0AD468B2C}"/>
              </a:ext>
            </a:extLst>
          </p:cNvPr>
          <p:cNvGrpSpPr/>
          <p:nvPr/>
        </p:nvGrpSpPr>
        <p:grpSpPr>
          <a:xfrm>
            <a:off x="4300347" y="-27997"/>
            <a:ext cx="3876242" cy="2739528"/>
            <a:chOff x="4300347" y="-27997"/>
            <a:chExt cx="3876242" cy="2739528"/>
          </a:xfrm>
        </p:grpSpPr>
        <p:pic>
          <p:nvPicPr>
            <p:cNvPr id="98" name="Graphic 97" descr="Modern architecture with solid fill">
              <a:extLst>
                <a:ext uri="{FF2B5EF4-FFF2-40B4-BE49-F238E27FC236}">
                  <a16:creationId xmlns:a16="http://schemas.microsoft.com/office/drawing/2014/main" id="{ABE4799C-CB5F-7B4C-B354-7EEB12E915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0347" y="-27997"/>
              <a:ext cx="2739528" cy="2739528"/>
            </a:xfrm>
            <a:prstGeom prst="rect">
              <a:avLst/>
            </a:prstGeom>
          </p:spPr>
        </p:pic>
        <p:sp>
          <p:nvSpPr>
            <p:cNvPr id="103" name="TextBox 102">
              <a:extLst>
                <a:ext uri="{FF2B5EF4-FFF2-40B4-BE49-F238E27FC236}">
                  <a16:creationId xmlns:a16="http://schemas.microsoft.com/office/drawing/2014/main" id="{7649F117-83A8-7B40-A18D-28740AAFA06D}"/>
                </a:ext>
              </a:extLst>
            </p:cNvPr>
            <p:cNvSpPr txBox="1"/>
            <p:nvPr/>
          </p:nvSpPr>
          <p:spPr>
            <a:xfrm>
              <a:off x="6376884" y="67083"/>
              <a:ext cx="1799705" cy="908391"/>
            </a:xfrm>
            <a:prstGeom prst="rect">
              <a:avLst/>
            </a:prstGeom>
            <a:noFill/>
          </p:spPr>
          <p:txBody>
            <a:bodyPr wrap="square" lIns="0" tIns="0" rIns="0" bIns="0" rtlCol="0">
              <a:noAutofit/>
            </a:bodyPr>
            <a:lstStyle/>
            <a:p>
              <a:pPr algn="l"/>
              <a:r>
                <a:rPr lang="en-US" sz="2400" b="1">
                  <a:solidFill>
                    <a:schemeClr val="bg1">
                      <a:lumMod val="50000"/>
                    </a:schemeClr>
                  </a:solidFill>
                </a:rPr>
                <a:t>Bureau national</a:t>
              </a:r>
            </a:p>
          </p:txBody>
        </p:sp>
      </p:gr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a:xfrm>
            <a:off x="457200" y="530707"/>
            <a:ext cx="10781818" cy="938217"/>
          </a:xfrm>
        </p:spPr>
        <p:txBody>
          <a:bodyPr>
            <a:noAutofit/>
          </a:bodyPr>
          <a:lstStyle/>
          <a:p>
            <a:r>
              <a:rPr lang="en-US" sz="4000"/>
              <a:t>Outils du SNIS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472877" y="1159779"/>
            <a:ext cx="2948549"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9" name="Rounded Rectangle 68">
            <a:extLst>
              <a:ext uri="{FF2B5EF4-FFF2-40B4-BE49-F238E27FC236}">
                <a16:creationId xmlns:a16="http://schemas.microsoft.com/office/drawing/2014/main" id="{55CF1AB1-E8E8-AC45-91E0-C779D2CC12E2}"/>
              </a:ext>
            </a:extLst>
          </p:cNvPr>
          <p:cNvSpPr/>
          <p:nvPr/>
        </p:nvSpPr>
        <p:spPr>
          <a:xfrm>
            <a:off x="8154000" y="180000"/>
            <a:ext cx="3746528" cy="1288800"/>
          </a:xfrm>
          <a:prstGeom prst="roundRect">
            <a:avLst>
              <a:gd name="adj" fmla="val 942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a:solidFill>
                  <a:schemeClr val="bg1"/>
                </a:solidFill>
                <a:ea typeface="Calibri" panose="020F0502020204030204" pitchFamily="34" charset="0"/>
                <a:cs typeface="Times New Roman" panose="02020603050405020304" pitchFamily="18" charset="0"/>
              </a:rPr>
              <a:t>SN</a:t>
            </a:r>
            <a:r>
              <a:rPr lang="en-GB" sz="3600">
                <a:solidFill>
                  <a:schemeClr val="bg1"/>
                </a:solidFill>
                <a:effectLst/>
                <a:ea typeface="Calibri" panose="020F0502020204030204" pitchFamily="34" charset="0"/>
                <a:cs typeface="Times New Roman" panose="02020603050405020304" pitchFamily="18" charset="0"/>
              </a:rPr>
              <a:t>IS</a:t>
            </a:r>
            <a:endParaRPr lang="en-GB" sz="1200">
              <a:solidFill>
                <a:schemeClr val="bg1"/>
              </a:solidFill>
              <a:effectLst/>
              <a:ea typeface="Calibri" panose="020F0502020204030204" pitchFamily="34" charset="0"/>
              <a:cs typeface="Times New Roman" panose="02020603050405020304" pitchFamily="18" charset="0"/>
            </a:endParaRPr>
          </a:p>
          <a:p>
            <a:pPr algn="ctr"/>
            <a:r>
              <a:rPr lang="en-GB" sz="1800">
                <a:solidFill>
                  <a:schemeClr val="bg1"/>
                </a:solidFill>
                <a:effectLst/>
                <a:ea typeface="Calibri" panose="020F0502020204030204" pitchFamily="34" charset="0"/>
                <a:cs typeface="Times New Roman" panose="02020603050405020304" pitchFamily="18" charset="0"/>
              </a:rPr>
              <a:t>Système National d’Information Sanitaire</a:t>
            </a:r>
          </a:p>
        </p:txBody>
      </p:sp>
      <p:grpSp>
        <p:nvGrpSpPr>
          <p:cNvPr id="18" name="Group 17">
            <a:extLst>
              <a:ext uri="{FF2B5EF4-FFF2-40B4-BE49-F238E27FC236}">
                <a16:creationId xmlns:a16="http://schemas.microsoft.com/office/drawing/2014/main" id="{94FB5803-163F-4F48-A763-49AB63FB563F}"/>
              </a:ext>
            </a:extLst>
          </p:cNvPr>
          <p:cNvGrpSpPr/>
          <p:nvPr/>
        </p:nvGrpSpPr>
        <p:grpSpPr>
          <a:xfrm>
            <a:off x="8491066" y="4311703"/>
            <a:ext cx="3573729" cy="2517172"/>
            <a:chOff x="8491066" y="4311703"/>
            <a:chExt cx="3573729" cy="2517172"/>
          </a:xfrm>
        </p:grpSpPr>
        <p:pic>
          <p:nvPicPr>
            <p:cNvPr id="61" name="Graphic 60" descr="Cabin with solid fill">
              <a:extLst>
                <a:ext uri="{FF2B5EF4-FFF2-40B4-BE49-F238E27FC236}">
                  <a16:creationId xmlns:a16="http://schemas.microsoft.com/office/drawing/2014/main" id="{7151490C-721A-BD4A-9C29-32AAF47694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50395" y="5182071"/>
              <a:ext cx="914400" cy="914400"/>
            </a:xfrm>
            <a:prstGeom prst="rect">
              <a:avLst/>
            </a:prstGeom>
          </p:spPr>
        </p:pic>
        <p:pic>
          <p:nvPicPr>
            <p:cNvPr id="65" name="Graphic 64" descr="Cabin with solid fill">
              <a:extLst>
                <a:ext uri="{FF2B5EF4-FFF2-40B4-BE49-F238E27FC236}">
                  <a16:creationId xmlns:a16="http://schemas.microsoft.com/office/drawing/2014/main" id="{06C40ACC-E1CB-0642-89A0-EB011A272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1000" y="5811267"/>
              <a:ext cx="914400" cy="914400"/>
            </a:xfrm>
            <a:prstGeom prst="rect">
              <a:avLst/>
            </a:prstGeom>
          </p:spPr>
        </p:pic>
        <p:pic>
          <p:nvPicPr>
            <p:cNvPr id="66" name="Graphic 65" descr="Cabin with solid fill">
              <a:extLst>
                <a:ext uri="{FF2B5EF4-FFF2-40B4-BE49-F238E27FC236}">
                  <a16:creationId xmlns:a16="http://schemas.microsoft.com/office/drawing/2014/main" id="{727EBEAC-2B87-5240-B5DD-F4E2E46531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1723" y="5914475"/>
              <a:ext cx="914400" cy="914400"/>
            </a:xfrm>
            <a:prstGeom prst="rect">
              <a:avLst/>
            </a:prstGeom>
          </p:spPr>
        </p:pic>
        <p:pic>
          <p:nvPicPr>
            <p:cNvPr id="67" name="Graphic 66" descr="Cabin with solid fill">
              <a:extLst>
                <a:ext uri="{FF2B5EF4-FFF2-40B4-BE49-F238E27FC236}">
                  <a16:creationId xmlns:a16="http://schemas.microsoft.com/office/drawing/2014/main" id="{350D69B6-5224-FB4C-9153-295B8DB4F3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990" y="4311703"/>
              <a:ext cx="914400" cy="914400"/>
            </a:xfrm>
            <a:prstGeom prst="rect">
              <a:avLst/>
            </a:prstGeom>
          </p:spPr>
        </p:pic>
        <p:sp>
          <p:nvSpPr>
            <p:cNvPr id="94" name="TextBox 93">
              <a:extLst>
                <a:ext uri="{FF2B5EF4-FFF2-40B4-BE49-F238E27FC236}">
                  <a16:creationId xmlns:a16="http://schemas.microsoft.com/office/drawing/2014/main" id="{18B42FC2-2550-FB4D-84FC-241C15E7C531}"/>
                </a:ext>
              </a:extLst>
            </p:cNvPr>
            <p:cNvSpPr txBox="1"/>
            <p:nvPr/>
          </p:nvSpPr>
          <p:spPr>
            <a:xfrm>
              <a:off x="8491066" y="4529889"/>
              <a:ext cx="2084358" cy="457200"/>
            </a:xfrm>
            <a:prstGeom prst="rect">
              <a:avLst/>
            </a:prstGeom>
            <a:noFill/>
          </p:spPr>
          <p:txBody>
            <a:bodyPr wrap="square" lIns="0" tIns="0" rIns="0" bIns="0" rtlCol="0">
              <a:noAutofit/>
            </a:bodyPr>
            <a:lstStyle/>
            <a:p>
              <a:pPr algn="l"/>
              <a:r>
                <a:rPr lang="en-US" sz="2200" b="1">
                  <a:solidFill>
                    <a:schemeClr val="bg1">
                      <a:lumMod val="50000"/>
                    </a:schemeClr>
                  </a:solidFill>
                </a:rPr>
                <a:t>Communauté</a:t>
              </a:r>
            </a:p>
          </p:txBody>
        </p:sp>
      </p:grpSp>
      <p:grpSp>
        <p:nvGrpSpPr>
          <p:cNvPr id="19" name="Group 18">
            <a:extLst>
              <a:ext uri="{FF2B5EF4-FFF2-40B4-BE49-F238E27FC236}">
                <a16:creationId xmlns:a16="http://schemas.microsoft.com/office/drawing/2014/main" id="{C45CE3E0-A5AF-7249-A893-E0B160A99810}"/>
              </a:ext>
            </a:extLst>
          </p:cNvPr>
          <p:cNvGrpSpPr/>
          <p:nvPr/>
        </p:nvGrpSpPr>
        <p:grpSpPr>
          <a:xfrm>
            <a:off x="9951393" y="4898472"/>
            <a:ext cx="982062" cy="1604306"/>
            <a:chOff x="9951393" y="4898472"/>
            <a:chExt cx="982062" cy="1604306"/>
          </a:xfrm>
        </p:grpSpPr>
        <p:pic>
          <p:nvPicPr>
            <p:cNvPr id="34" name="Picture 33" descr="Logo&#10;&#10;Description automatically generated with medium confidence">
              <a:extLst>
                <a:ext uri="{FF2B5EF4-FFF2-40B4-BE49-F238E27FC236}">
                  <a16:creationId xmlns:a16="http://schemas.microsoft.com/office/drawing/2014/main" id="{FE9D7E41-2B58-C446-8B58-6B5EB884103F}"/>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9951393" y="4898472"/>
              <a:ext cx="982062" cy="982062"/>
            </a:xfrm>
            <a:prstGeom prst="rect">
              <a:avLst/>
            </a:prstGeom>
          </p:spPr>
        </p:pic>
        <p:pic>
          <p:nvPicPr>
            <p:cNvPr id="32" name="Graphic 31" descr="Clipboard Mixed with solid fill">
              <a:extLst>
                <a:ext uri="{FF2B5EF4-FFF2-40B4-BE49-F238E27FC236}">
                  <a16:creationId xmlns:a16="http://schemas.microsoft.com/office/drawing/2014/main" id="{3E4E4DD8-798F-5D44-A729-C2AAD78B7E16}"/>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98044" y="5792333"/>
              <a:ext cx="710445" cy="710445"/>
            </a:xfrm>
            <a:prstGeom prst="rect">
              <a:avLst/>
            </a:prstGeom>
          </p:spPr>
        </p:pic>
      </p:grpSp>
      <p:grpSp>
        <p:nvGrpSpPr>
          <p:cNvPr id="29" name="Group 28">
            <a:extLst>
              <a:ext uri="{FF2B5EF4-FFF2-40B4-BE49-F238E27FC236}">
                <a16:creationId xmlns:a16="http://schemas.microsoft.com/office/drawing/2014/main" id="{3AA01D47-2B38-7146-BB44-2DAD99578669}"/>
              </a:ext>
            </a:extLst>
          </p:cNvPr>
          <p:cNvGrpSpPr/>
          <p:nvPr/>
        </p:nvGrpSpPr>
        <p:grpSpPr>
          <a:xfrm>
            <a:off x="4643349" y="620329"/>
            <a:ext cx="2203249" cy="1551568"/>
            <a:chOff x="4643349" y="620329"/>
            <a:chExt cx="2203249" cy="1551568"/>
          </a:xfrm>
        </p:grpSpPr>
        <p:pic>
          <p:nvPicPr>
            <p:cNvPr id="101" name="Graphic 100" descr="Bar chart with solid fill">
              <a:extLst>
                <a:ext uri="{FF2B5EF4-FFF2-40B4-BE49-F238E27FC236}">
                  <a16:creationId xmlns:a16="http://schemas.microsoft.com/office/drawing/2014/main" id="{07768494-0220-D742-A503-DA5132C790CA}"/>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666440" y="1461452"/>
              <a:ext cx="710445" cy="710445"/>
            </a:xfrm>
            <a:prstGeom prst="rect">
              <a:avLst/>
            </a:prstGeom>
          </p:spPr>
        </p:pic>
        <p:pic>
          <p:nvPicPr>
            <p:cNvPr id="102" name="Graphic 101" descr="Hierarchy with solid fill">
              <a:extLst>
                <a:ext uri="{FF2B5EF4-FFF2-40B4-BE49-F238E27FC236}">
                  <a16:creationId xmlns:a16="http://schemas.microsoft.com/office/drawing/2014/main" id="{7D5A6288-9DC8-2449-A52A-4BF8C171FD36}"/>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796461" y="1461451"/>
              <a:ext cx="710445" cy="710445"/>
            </a:xfrm>
            <a:prstGeom prst="rect">
              <a:avLst/>
            </a:prstGeom>
          </p:spPr>
        </p:pic>
        <p:pic>
          <p:nvPicPr>
            <p:cNvPr id="16" name="Picture 15" descr="Logo&#10;&#10;Description automatically generated">
              <a:extLst>
                <a:ext uri="{FF2B5EF4-FFF2-40B4-BE49-F238E27FC236}">
                  <a16:creationId xmlns:a16="http://schemas.microsoft.com/office/drawing/2014/main" id="{C1B5C28E-0F96-0641-BE8A-DF92B642568B}"/>
                </a:ext>
              </a:extLst>
            </p:cNvPr>
            <p:cNvPicPr>
              <a:picLocks noChangeAspect="1"/>
            </p:cNvPicPr>
            <p:nvPr/>
          </p:nvPicPr>
          <p:blipFill>
            <a:blip r:embed="rId16" cstate="email">
              <a:extLst>
                <a:ext uri="{BEBA8EAE-BF5A-486C-A8C5-ECC9F3942E4B}">
                  <a14:imgProps xmlns:a14="http://schemas.microsoft.com/office/drawing/2010/main">
                    <a14:imgLayer r:embed="rId17">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4643349" y="640687"/>
              <a:ext cx="985484" cy="985484"/>
            </a:xfrm>
            <a:prstGeom prst="rect">
              <a:avLst/>
            </a:prstGeom>
          </p:spPr>
        </p:pic>
        <p:pic>
          <p:nvPicPr>
            <p:cNvPr id="43" name="Picture 42" descr="Icon&#10;&#10;Description automatically generated">
              <a:extLst>
                <a:ext uri="{FF2B5EF4-FFF2-40B4-BE49-F238E27FC236}">
                  <a16:creationId xmlns:a16="http://schemas.microsoft.com/office/drawing/2014/main" id="{A7256E2B-4586-6041-AC8F-98BE2F7D485F}"/>
                </a:ext>
              </a:extLst>
            </p:cNvPr>
            <p:cNvPicPr>
              <a:picLocks noChangeAspect="1"/>
            </p:cNvPicPr>
            <p:nvPr/>
          </p:nvPicPr>
          <p:blipFill>
            <a:blip r:embed="rId18" cstate="email">
              <a:extLst>
                <a:ext uri="{BEBA8EAE-BF5A-486C-A8C5-ECC9F3942E4B}">
                  <a14:imgProps xmlns:a14="http://schemas.microsoft.com/office/drawing/2010/main">
                    <a14:imgLayer r:embed="rId1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5511757" y="620329"/>
              <a:ext cx="1334841" cy="976341"/>
            </a:xfrm>
            <a:prstGeom prst="rect">
              <a:avLst/>
            </a:prstGeom>
          </p:spPr>
        </p:pic>
      </p:grpSp>
      <p:grpSp>
        <p:nvGrpSpPr>
          <p:cNvPr id="27" name="Group 26">
            <a:extLst>
              <a:ext uri="{FF2B5EF4-FFF2-40B4-BE49-F238E27FC236}">
                <a16:creationId xmlns:a16="http://schemas.microsoft.com/office/drawing/2014/main" id="{A751AA51-AF98-214B-882A-FF308F26E63E}"/>
              </a:ext>
            </a:extLst>
          </p:cNvPr>
          <p:cNvGrpSpPr/>
          <p:nvPr/>
        </p:nvGrpSpPr>
        <p:grpSpPr>
          <a:xfrm>
            <a:off x="6475230" y="2576098"/>
            <a:ext cx="1837677" cy="1578698"/>
            <a:chOff x="6475230" y="2576098"/>
            <a:chExt cx="1837677" cy="1578698"/>
          </a:xfrm>
        </p:grpSpPr>
        <p:pic>
          <p:nvPicPr>
            <p:cNvPr id="91" name="Graphic 90" descr="Bar chart with solid fill">
              <a:extLst>
                <a:ext uri="{FF2B5EF4-FFF2-40B4-BE49-F238E27FC236}">
                  <a16:creationId xmlns:a16="http://schemas.microsoft.com/office/drawing/2014/main" id="{96612BB1-DB7A-A64C-9E4D-5AEBD8950776}"/>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466144" y="3444351"/>
              <a:ext cx="710445" cy="710445"/>
            </a:xfrm>
            <a:prstGeom prst="rect">
              <a:avLst/>
            </a:prstGeom>
          </p:spPr>
        </p:pic>
        <p:pic>
          <p:nvPicPr>
            <p:cNvPr id="93" name="Graphic 92" descr="Hierarchy with solid fill">
              <a:extLst>
                <a:ext uri="{FF2B5EF4-FFF2-40B4-BE49-F238E27FC236}">
                  <a16:creationId xmlns:a16="http://schemas.microsoft.com/office/drawing/2014/main" id="{30E15C20-7108-AE4E-8711-D95DD8B50D2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596165" y="3444350"/>
              <a:ext cx="710445" cy="710445"/>
            </a:xfrm>
            <a:prstGeom prst="rect">
              <a:avLst/>
            </a:prstGeom>
          </p:spPr>
        </p:pic>
        <p:pic>
          <p:nvPicPr>
            <p:cNvPr id="22" name="Picture 21" descr="Icon&#10;&#10;Description automatically generated">
              <a:extLst>
                <a:ext uri="{FF2B5EF4-FFF2-40B4-BE49-F238E27FC236}">
                  <a16:creationId xmlns:a16="http://schemas.microsoft.com/office/drawing/2014/main" id="{D732615E-01C2-6641-AEFC-33D5C99878D5}"/>
                </a:ext>
              </a:extLst>
            </p:cNvPr>
            <p:cNvPicPr>
              <a:picLocks noChangeAspect="1"/>
            </p:cNvPicPr>
            <p:nvPr/>
          </p:nvPicPr>
          <p:blipFill>
            <a:blip r:embed="rId20" cstate="email">
              <a:extLst>
                <a:ext uri="{BEBA8EAE-BF5A-486C-A8C5-ECC9F3942E4B}">
                  <a14:imgProps xmlns:a14="http://schemas.microsoft.com/office/drawing/2010/main">
                    <a14:imgLayer r:embed="rId21">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6475230" y="2576098"/>
              <a:ext cx="1039690" cy="1033634"/>
            </a:xfrm>
            <a:prstGeom prst="rect">
              <a:avLst/>
            </a:prstGeom>
          </p:spPr>
        </p:pic>
        <p:pic>
          <p:nvPicPr>
            <p:cNvPr id="49" name="Picture 48" descr="Icon&#10;&#10;Description automatically generated with medium confidence">
              <a:extLst>
                <a:ext uri="{FF2B5EF4-FFF2-40B4-BE49-F238E27FC236}">
                  <a16:creationId xmlns:a16="http://schemas.microsoft.com/office/drawing/2014/main" id="{B170917E-F73D-F545-BDF7-85B1516E4DEA}"/>
                </a:ext>
              </a:extLst>
            </p:cNvPr>
            <p:cNvPicPr>
              <a:picLocks noChangeAspect="1"/>
            </p:cNvPicPr>
            <p:nvPr/>
          </p:nvPicPr>
          <p:blipFill>
            <a:blip r:embed="rId22" cstate="email">
              <a:extLst>
                <a:ext uri="{BEBA8EAE-BF5A-486C-A8C5-ECC9F3942E4B}">
                  <a14:imgProps xmlns:a14="http://schemas.microsoft.com/office/drawing/2010/main">
                    <a14:imgLayer r:embed="rId23">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7333757" y="2603340"/>
              <a:ext cx="979150" cy="979150"/>
            </a:xfrm>
            <a:prstGeom prst="rect">
              <a:avLst/>
            </a:prstGeom>
          </p:spPr>
        </p:pic>
      </p:grpSp>
      <p:grpSp>
        <p:nvGrpSpPr>
          <p:cNvPr id="25" name="Group 24">
            <a:extLst>
              <a:ext uri="{FF2B5EF4-FFF2-40B4-BE49-F238E27FC236}">
                <a16:creationId xmlns:a16="http://schemas.microsoft.com/office/drawing/2014/main" id="{556E6FF4-B9DE-A94E-B933-B6CB5D623E3E}"/>
              </a:ext>
            </a:extLst>
          </p:cNvPr>
          <p:cNvGrpSpPr/>
          <p:nvPr/>
        </p:nvGrpSpPr>
        <p:grpSpPr>
          <a:xfrm>
            <a:off x="325581" y="3260904"/>
            <a:ext cx="5190761" cy="3007563"/>
            <a:chOff x="325581" y="3260904"/>
            <a:chExt cx="5190761" cy="3007563"/>
          </a:xfrm>
        </p:grpSpPr>
        <p:pic>
          <p:nvPicPr>
            <p:cNvPr id="14" name="Picture 13">
              <a:extLst>
                <a:ext uri="{FF2B5EF4-FFF2-40B4-BE49-F238E27FC236}">
                  <a16:creationId xmlns:a16="http://schemas.microsoft.com/office/drawing/2014/main" id="{4E480458-C77F-9E49-A1F7-1BF4F6A83ABB}"/>
                </a:ext>
              </a:extLst>
            </p:cNvPr>
            <p:cNvPicPr>
              <a:picLocks noChangeAspect="1"/>
            </p:cNvPicPr>
            <p:nvPr/>
          </p:nvPicPr>
          <p:blipFill>
            <a:blip r:embed="rId24" cstate="email">
              <a:extLst>
                <a:ext uri="{BEBA8EAE-BF5A-486C-A8C5-ECC9F3942E4B}">
                  <a14:imgProps xmlns:a14="http://schemas.microsoft.com/office/drawing/2010/main">
                    <a14:imgLayer r:embed="rId25">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325581" y="4573497"/>
              <a:ext cx="985484" cy="985484"/>
            </a:xfrm>
            <a:prstGeom prst="rect">
              <a:avLst/>
            </a:prstGeom>
          </p:spPr>
        </p:pic>
        <p:pic>
          <p:nvPicPr>
            <p:cNvPr id="12" name="Picture 11" descr="Icon&#10;&#10;Description automatically generated">
              <a:extLst>
                <a:ext uri="{FF2B5EF4-FFF2-40B4-BE49-F238E27FC236}">
                  <a16:creationId xmlns:a16="http://schemas.microsoft.com/office/drawing/2014/main" id="{943E1C99-AC4E-4044-8F96-65CBD0FABBCE}"/>
                </a:ext>
              </a:extLst>
            </p:cNvPr>
            <p:cNvPicPr>
              <a:picLocks noChangeAspect="1"/>
            </p:cNvPicPr>
            <p:nvPr/>
          </p:nvPicPr>
          <p:blipFill>
            <a:blip r:embed="rId26" cstate="email">
              <a:extLst>
                <a:ext uri="{BEBA8EAE-BF5A-486C-A8C5-ECC9F3942E4B}">
                  <a14:imgProps xmlns:a14="http://schemas.microsoft.com/office/drawing/2010/main">
                    <a14:imgLayer r:embed="rId27">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1576961" y="4582877"/>
              <a:ext cx="984200" cy="984200"/>
            </a:xfrm>
            <a:prstGeom prst="rect">
              <a:avLst/>
            </a:prstGeom>
          </p:spPr>
        </p:pic>
        <p:pic>
          <p:nvPicPr>
            <p:cNvPr id="36" name="Graphic 35" descr="Desk with solid fill">
              <a:extLst>
                <a:ext uri="{FF2B5EF4-FFF2-40B4-BE49-F238E27FC236}">
                  <a16:creationId xmlns:a16="http://schemas.microsoft.com/office/drawing/2014/main" id="{4F02859B-8178-7344-B0F3-C0E5FE32883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419112" y="4020648"/>
              <a:ext cx="914400" cy="914400"/>
            </a:xfrm>
            <a:prstGeom prst="rect">
              <a:avLst/>
            </a:prstGeom>
          </p:spPr>
        </p:pic>
        <p:pic>
          <p:nvPicPr>
            <p:cNvPr id="52" name="Graphic 51" descr="Microscope with solid fill">
              <a:extLst>
                <a:ext uri="{FF2B5EF4-FFF2-40B4-BE49-F238E27FC236}">
                  <a16:creationId xmlns:a16="http://schemas.microsoft.com/office/drawing/2014/main" id="{058EFC70-A245-8C4B-8FF0-4953198C9982}"/>
                </a:ext>
              </a:extLst>
            </p:cNvPr>
            <p:cNvPicPr>
              <a:picLocks noChangeAspect="1"/>
            </p:cNvPicPr>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4720874" y="5510334"/>
              <a:ext cx="710445" cy="710445"/>
            </a:xfrm>
            <a:prstGeom prst="rect">
              <a:avLst/>
            </a:prstGeom>
          </p:spPr>
        </p:pic>
        <p:pic>
          <p:nvPicPr>
            <p:cNvPr id="54" name="Graphic 53" descr="Inpatient with solid fill">
              <a:extLst>
                <a:ext uri="{FF2B5EF4-FFF2-40B4-BE49-F238E27FC236}">
                  <a16:creationId xmlns:a16="http://schemas.microsoft.com/office/drawing/2014/main" id="{4ECC6782-DE15-1941-A00D-CBCC2243E47A}"/>
                </a:ext>
              </a:extLst>
            </p:cNvPr>
            <p:cNvPicPr>
              <a:picLocks noChangeAspect="1"/>
            </p:cNvPicPr>
            <p:nvPr/>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451198" y="5558022"/>
              <a:ext cx="710445" cy="710445"/>
            </a:xfrm>
            <a:prstGeom prst="rect">
              <a:avLst/>
            </a:prstGeom>
          </p:spPr>
        </p:pic>
        <p:pic>
          <p:nvPicPr>
            <p:cNvPr id="59" name="Graphic 58" descr="Medicine with solid fill">
              <a:extLst>
                <a:ext uri="{FF2B5EF4-FFF2-40B4-BE49-F238E27FC236}">
                  <a16:creationId xmlns:a16="http://schemas.microsoft.com/office/drawing/2014/main" id="{A6C11817-8AEE-4D44-A7AB-0CD40827367F}"/>
                </a:ext>
              </a:extLst>
            </p:cNvPr>
            <p:cNvPicPr>
              <a:picLocks noChangeAspect="1"/>
            </p:cNvPicPr>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3526777" y="5558022"/>
              <a:ext cx="710445" cy="710445"/>
            </a:xfrm>
            <a:prstGeom prst="rect">
              <a:avLst/>
            </a:prstGeom>
          </p:spPr>
        </p:pic>
        <p:pic>
          <p:nvPicPr>
            <p:cNvPr id="71" name="Graphic 70" descr="Stethoscope with solid fill">
              <a:extLst>
                <a:ext uri="{FF2B5EF4-FFF2-40B4-BE49-F238E27FC236}">
                  <a16:creationId xmlns:a16="http://schemas.microsoft.com/office/drawing/2014/main" id="{356C70CF-82D5-8549-9246-E0BFA49CE864}"/>
                </a:ext>
              </a:extLst>
            </p:cNvPr>
            <p:cNvPicPr>
              <a:picLocks noChangeAspect="1"/>
            </p:cNvPicPr>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1648507" y="5510334"/>
              <a:ext cx="710445" cy="710445"/>
            </a:xfrm>
            <a:prstGeom prst="rect">
              <a:avLst/>
            </a:prstGeom>
          </p:spPr>
        </p:pic>
        <p:pic>
          <p:nvPicPr>
            <p:cNvPr id="28" name="Picture 27" descr="Logo&#10;&#10;Description automatically generated">
              <a:extLst>
                <a:ext uri="{FF2B5EF4-FFF2-40B4-BE49-F238E27FC236}">
                  <a16:creationId xmlns:a16="http://schemas.microsoft.com/office/drawing/2014/main" id="{40FC03F3-AC3A-5746-A708-662D2530CDB3}"/>
                </a:ext>
              </a:extLst>
            </p:cNvPr>
            <p:cNvPicPr>
              <a:picLocks noChangeAspect="1"/>
            </p:cNvPicPr>
            <p:nvPr/>
          </p:nvPicPr>
          <p:blipFill>
            <a:blip r:embed="rId38" cstate="email">
              <a:extLst>
                <a:ext uri="{BEBA8EAE-BF5A-486C-A8C5-ECC9F3942E4B}">
                  <a14:imgProps xmlns:a14="http://schemas.microsoft.com/office/drawing/2010/main">
                    <a14:imgLayer r:embed="rId3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3340603" y="4573497"/>
              <a:ext cx="982062" cy="982062"/>
            </a:xfrm>
            <a:prstGeom prst="rect">
              <a:avLst/>
            </a:prstGeom>
          </p:spPr>
        </p:pic>
        <p:pic>
          <p:nvPicPr>
            <p:cNvPr id="30" name="Picture 29" descr="Icon&#10;&#10;Description automatically generated">
              <a:extLst>
                <a:ext uri="{FF2B5EF4-FFF2-40B4-BE49-F238E27FC236}">
                  <a16:creationId xmlns:a16="http://schemas.microsoft.com/office/drawing/2014/main" id="{C565C04A-CA21-2940-AE82-7597612D21ED}"/>
                </a:ext>
              </a:extLst>
            </p:cNvPr>
            <p:cNvPicPr>
              <a:picLocks noChangeAspect="1"/>
            </p:cNvPicPr>
            <p:nvPr/>
          </p:nvPicPr>
          <p:blipFill>
            <a:blip r:embed="rId40" cstate="email">
              <a:extLst>
                <a:ext uri="{BEBA8EAE-BF5A-486C-A8C5-ECC9F3942E4B}">
                  <a14:imgProps xmlns:a14="http://schemas.microsoft.com/office/drawing/2010/main">
                    <a14:imgLayer r:embed="rId41">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4534280" y="4579218"/>
              <a:ext cx="982062" cy="976341"/>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38D5C4C8-4460-3C45-B0E4-7BE7C5DCC340}"/>
                </a:ext>
              </a:extLst>
            </p:cNvPr>
            <p:cNvPicPr>
              <a:picLocks noChangeAspect="1"/>
            </p:cNvPicPr>
            <p:nvPr/>
          </p:nvPicPr>
          <p:blipFill>
            <a:blip r:embed="rId42" cstate="email">
              <a:extLst>
                <a:ext uri="{BEBA8EAE-BF5A-486C-A8C5-ECC9F3942E4B}">
                  <a14:imgProps xmlns:a14="http://schemas.microsoft.com/office/drawing/2010/main">
                    <a14:imgLayer r:embed="rId43">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2343645" y="3260904"/>
              <a:ext cx="2020561" cy="1222971"/>
            </a:xfrm>
            <a:prstGeom prst="rect">
              <a:avLst/>
            </a:prstGeom>
          </p:spPr>
        </p:pic>
      </p:grpSp>
    </p:spTree>
    <p:extLst>
      <p:ext uri="{BB962C8B-B14F-4D97-AF65-F5344CB8AC3E}">
        <p14:creationId xmlns:p14="http://schemas.microsoft.com/office/powerpoint/2010/main" val="288386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0" y="1535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 name="Picture 133" descr="Icon&#10;&#10;Description automatically generated">
            <a:extLst>
              <a:ext uri="{FF2B5EF4-FFF2-40B4-BE49-F238E27FC236}">
                <a16:creationId xmlns:a16="http://schemas.microsoft.com/office/drawing/2014/main" id="{B13E3845-9EE5-0040-9A30-1A0FFCC77076}"/>
              </a:ext>
            </a:extLst>
          </p:cNvPr>
          <p:cNvPicPr>
            <a:picLocks noChangeAspect="1"/>
          </p:cNvPicPr>
          <p:nvPr/>
        </p:nvPicPr>
        <p:blipFill>
          <a:blip r:embed="rId3"/>
          <a:stretch>
            <a:fillRect/>
          </a:stretch>
        </p:blipFill>
        <p:spPr>
          <a:xfrm>
            <a:off x="-361916" y="1926389"/>
            <a:ext cx="6565900" cy="5664200"/>
          </a:xfrm>
          <a:prstGeom prst="rect">
            <a:avLst/>
          </a:prstGeom>
        </p:spPr>
      </p:pic>
      <p:grpSp>
        <p:nvGrpSpPr>
          <p:cNvPr id="136" name="Group 135">
            <a:extLst>
              <a:ext uri="{FF2B5EF4-FFF2-40B4-BE49-F238E27FC236}">
                <a16:creationId xmlns:a16="http://schemas.microsoft.com/office/drawing/2014/main" id="{0CCBAADD-B5EA-534B-A4B6-01AA25A2D44F}"/>
              </a:ext>
            </a:extLst>
          </p:cNvPr>
          <p:cNvGrpSpPr/>
          <p:nvPr/>
        </p:nvGrpSpPr>
        <p:grpSpPr>
          <a:xfrm>
            <a:off x="6100051" y="1954902"/>
            <a:ext cx="3956073" cy="2739528"/>
            <a:chOff x="6100051" y="1954902"/>
            <a:chExt cx="3956073" cy="2739528"/>
          </a:xfrm>
        </p:grpSpPr>
        <p:pic>
          <p:nvPicPr>
            <p:cNvPr id="137" name="Graphic 136" descr="Modern architecture with solid fill">
              <a:extLst>
                <a:ext uri="{FF2B5EF4-FFF2-40B4-BE49-F238E27FC236}">
                  <a16:creationId xmlns:a16="http://schemas.microsoft.com/office/drawing/2014/main" id="{840BC84B-794C-8D4B-B5DB-A858DF9AF8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0051" y="1954902"/>
              <a:ext cx="2739528" cy="2739528"/>
            </a:xfrm>
            <a:prstGeom prst="rect">
              <a:avLst/>
            </a:prstGeom>
          </p:spPr>
        </p:pic>
        <p:sp>
          <p:nvSpPr>
            <p:cNvPr id="138" name="TextBox 137">
              <a:extLst>
                <a:ext uri="{FF2B5EF4-FFF2-40B4-BE49-F238E27FC236}">
                  <a16:creationId xmlns:a16="http://schemas.microsoft.com/office/drawing/2014/main" id="{508DD402-D161-B94B-B5B6-7D2F3F429FAF}"/>
                </a:ext>
              </a:extLst>
            </p:cNvPr>
            <p:cNvSpPr txBox="1"/>
            <p:nvPr/>
          </p:nvSpPr>
          <p:spPr>
            <a:xfrm>
              <a:off x="7981200" y="2104490"/>
              <a:ext cx="2074924" cy="988425"/>
            </a:xfrm>
            <a:prstGeom prst="rect">
              <a:avLst/>
            </a:prstGeom>
            <a:noFill/>
          </p:spPr>
          <p:txBody>
            <a:bodyPr wrap="square" lIns="0" tIns="0" rIns="0" bIns="0" rtlCol="0">
              <a:noAutofit/>
            </a:bodyPr>
            <a:lstStyle/>
            <a:p>
              <a:pPr algn="l"/>
              <a:r>
                <a:rPr lang="en-US" sz="2400" b="1">
                  <a:solidFill>
                    <a:schemeClr val="bg1">
                      <a:lumMod val="50000"/>
                    </a:schemeClr>
                  </a:solidFill>
                </a:rPr>
                <a:t>Bureau de district</a:t>
              </a:r>
            </a:p>
          </p:txBody>
        </p:sp>
      </p:grpSp>
      <p:grpSp>
        <p:nvGrpSpPr>
          <p:cNvPr id="139" name="Group 138">
            <a:extLst>
              <a:ext uri="{FF2B5EF4-FFF2-40B4-BE49-F238E27FC236}">
                <a16:creationId xmlns:a16="http://schemas.microsoft.com/office/drawing/2014/main" id="{9B20628F-C1A5-E04F-9279-9C894E6CB889}"/>
              </a:ext>
            </a:extLst>
          </p:cNvPr>
          <p:cNvGrpSpPr/>
          <p:nvPr/>
        </p:nvGrpSpPr>
        <p:grpSpPr>
          <a:xfrm>
            <a:off x="4300347" y="-27997"/>
            <a:ext cx="3876242" cy="2739528"/>
            <a:chOff x="4300347" y="-27997"/>
            <a:chExt cx="3876242" cy="2739528"/>
          </a:xfrm>
        </p:grpSpPr>
        <p:pic>
          <p:nvPicPr>
            <p:cNvPr id="149" name="Graphic 148" descr="Modern architecture with solid fill">
              <a:extLst>
                <a:ext uri="{FF2B5EF4-FFF2-40B4-BE49-F238E27FC236}">
                  <a16:creationId xmlns:a16="http://schemas.microsoft.com/office/drawing/2014/main" id="{34714B27-2E88-6F4F-BF8E-CC5A90CB92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0347" y="-27997"/>
              <a:ext cx="2739528" cy="2739528"/>
            </a:xfrm>
            <a:prstGeom prst="rect">
              <a:avLst/>
            </a:prstGeom>
          </p:spPr>
        </p:pic>
        <p:sp>
          <p:nvSpPr>
            <p:cNvPr id="150" name="TextBox 149">
              <a:extLst>
                <a:ext uri="{FF2B5EF4-FFF2-40B4-BE49-F238E27FC236}">
                  <a16:creationId xmlns:a16="http://schemas.microsoft.com/office/drawing/2014/main" id="{EC7E3938-50D4-E848-8365-320DB8B36818}"/>
                </a:ext>
              </a:extLst>
            </p:cNvPr>
            <p:cNvSpPr txBox="1"/>
            <p:nvPr/>
          </p:nvSpPr>
          <p:spPr>
            <a:xfrm>
              <a:off x="6376884" y="67083"/>
              <a:ext cx="1799705" cy="908391"/>
            </a:xfrm>
            <a:prstGeom prst="rect">
              <a:avLst/>
            </a:prstGeom>
            <a:noFill/>
          </p:spPr>
          <p:txBody>
            <a:bodyPr wrap="square" lIns="0" tIns="0" rIns="0" bIns="0" rtlCol="0">
              <a:noAutofit/>
            </a:bodyPr>
            <a:lstStyle/>
            <a:p>
              <a:pPr algn="l"/>
              <a:r>
                <a:rPr lang="en-US" sz="2400" b="1">
                  <a:solidFill>
                    <a:schemeClr val="bg1">
                      <a:lumMod val="50000"/>
                    </a:schemeClr>
                  </a:solidFill>
                </a:rPr>
                <a:t>Bureau national</a:t>
              </a:r>
            </a:p>
          </p:txBody>
        </p:sp>
      </p:grpSp>
      <p:grpSp>
        <p:nvGrpSpPr>
          <p:cNvPr id="151" name="Group 150">
            <a:extLst>
              <a:ext uri="{FF2B5EF4-FFF2-40B4-BE49-F238E27FC236}">
                <a16:creationId xmlns:a16="http://schemas.microsoft.com/office/drawing/2014/main" id="{85D7B6D9-5182-6E46-9E4D-6A35752CD9A0}"/>
              </a:ext>
            </a:extLst>
          </p:cNvPr>
          <p:cNvGrpSpPr/>
          <p:nvPr/>
        </p:nvGrpSpPr>
        <p:grpSpPr>
          <a:xfrm>
            <a:off x="8414426" y="4311703"/>
            <a:ext cx="3650369" cy="2517172"/>
            <a:chOff x="8491066" y="4311703"/>
            <a:chExt cx="3573729" cy="2517172"/>
          </a:xfrm>
        </p:grpSpPr>
        <p:pic>
          <p:nvPicPr>
            <p:cNvPr id="152" name="Graphic 151" descr="Cabin with solid fill">
              <a:extLst>
                <a:ext uri="{FF2B5EF4-FFF2-40B4-BE49-F238E27FC236}">
                  <a16:creationId xmlns:a16="http://schemas.microsoft.com/office/drawing/2014/main" id="{C248FE4B-7836-1146-A03B-C408824A7B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50395" y="5182071"/>
              <a:ext cx="914400" cy="914400"/>
            </a:xfrm>
            <a:prstGeom prst="rect">
              <a:avLst/>
            </a:prstGeom>
          </p:spPr>
        </p:pic>
        <p:pic>
          <p:nvPicPr>
            <p:cNvPr id="153" name="Graphic 152" descr="Cabin with solid fill">
              <a:extLst>
                <a:ext uri="{FF2B5EF4-FFF2-40B4-BE49-F238E27FC236}">
                  <a16:creationId xmlns:a16="http://schemas.microsoft.com/office/drawing/2014/main" id="{88FB23E3-2452-1742-9610-256FBEA926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1000" y="5811267"/>
              <a:ext cx="914400" cy="914400"/>
            </a:xfrm>
            <a:prstGeom prst="rect">
              <a:avLst/>
            </a:prstGeom>
          </p:spPr>
        </p:pic>
        <p:pic>
          <p:nvPicPr>
            <p:cNvPr id="154" name="Graphic 153" descr="Cabin with solid fill">
              <a:extLst>
                <a:ext uri="{FF2B5EF4-FFF2-40B4-BE49-F238E27FC236}">
                  <a16:creationId xmlns:a16="http://schemas.microsoft.com/office/drawing/2014/main" id="{3B96F689-76FA-C048-8E26-D9CDC487BB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1723" y="5914475"/>
              <a:ext cx="914400" cy="914400"/>
            </a:xfrm>
            <a:prstGeom prst="rect">
              <a:avLst/>
            </a:prstGeom>
          </p:spPr>
        </p:pic>
        <p:pic>
          <p:nvPicPr>
            <p:cNvPr id="155" name="Graphic 154" descr="Cabin with solid fill">
              <a:extLst>
                <a:ext uri="{FF2B5EF4-FFF2-40B4-BE49-F238E27FC236}">
                  <a16:creationId xmlns:a16="http://schemas.microsoft.com/office/drawing/2014/main" id="{3B58F3BD-61CA-BF49-8346-DD42880D76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990" y="4311703"/>
              <a:ext cx="914400" cy="914400"/>
            </a:xfrm>
            <a:prstGeom prst="rect">
              <a:avLst/>
            </a:prstGeom>
          </p:spPr>
        </p:pic>
        <p:sp>
          <p:nvSpPr>
            <p:cNvPr id="156" name="TextBox 155">
              <a:extLst>
                <a:ext uri="{FF2B5EF4-FFF2-40B4-BE49-F238E27FC236}">
                  <a16:creationId xmlns:a16="http://schemas.microsoft.com/office/drawing/2014/main" id="{EBED7DCF-2C6E-6B47-819B-7C6422C8E37D}"/>
                </a:ext>
              </a:extLst>
            </p:cNvPr>
            <p:cNvSpPr txBox="1"/>
            <p:nvPr/>
          </p:nvSpPr>
          <p:spPr>
            <a:xfrm>
              <a:off x="8491066" y="4529889"/>
              <a:ext cx="2074924" cy="457200"/>
            </a:xfrm>
            <a:prstGeom prst="rect">
              <a:avLst/>
            </a:prstGeom>
            <a:noFill/>
          </p:spPr>
          <p:txBody>
            <a:bodyPr wrap="square" lIns="0" tIns="0" rIns="0" bIns="0" rtlCol="0">
              <a:noAutofit/>
            </a:bodyPr>
            <a:lstStyle/>
            <a:p>
              <a:pPr algn="l"/>
              <a:r>
                <a:rPr lang="en-US" sz="2200" b="1">
                  <a:solidFill>
                    <a:schemeClr val="bg1">
                      <a:lumMod val="50000"/>
                    </a:schemeClr>
                  </a:solidFill>
                </a:rPr>
                <a:t>Communauté</a:t>
              </a:r>
            </a:p>
            <a:p>
              <a:pPr algn="l"/>
              <a:endParaRPr lang="en-US" sz="2400" b="1">
                <a:solidFill>
                  <a:schemeClr val="bg1">
                    <a:lumMod val="50000"/>
                  </a:schemeClr>
                </a:solidFill>
              </a:endParaRPr>
            </a:p>
          </p:txBody>
        </p:sp>
      </p:grpSp>
      <p:grpSp>
        <p:nvGrpSpPr>
          <p:cNvPr id="157" name="Group 156">
            <a:extLst>
              <a:ext uri="{FF2B5EF4-FFF2-40B4-BE49-F238E27FC236}">
                <a16:creationId xmlns:a16="http://schemas.microsoft.com/office/drawing/2014/main" id="{6A040AE0-5C60-2345-8F68-9DAAC60E3DF5}"/>
              </a:ext>
            </a:extLst>
          </p:cNvPr>
          <p:cNvGrpSpPr/>
          <p:nvPr/>
        </p:nvGrpSpPr>
        <p:grpSpPr>
          <a:xfrm>
            <a:off x="9951393" y="4898472"/>
            <a:ext cx="982062" cy="1604306"/>
            <a:chOff x="9951393" y="4898472"/>
            <a:chExt cx="982062" cy="1604306"/>
          </a:xfrm>
        </p:grpSpPr>
        <p:pic>
          <p:nvPicPr>
            <p:cNvPr id="158" name="Picture 157" descr="Logo&#10;&#10;Description automatically generated with medium confidence">
              <a:extLst>
                <a:ext uri="{FF2B5EF4-FFF2-40B4-BE49-F238E27FC236}">
                  <a16:creationId xmlns:a16="http://schemas.microsoft.com/office/drawing/2014/main" id="{E0B195F1-F4C5-5440-80EB-3A6D3853E6CC}"/>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9951393" y="4898472"/>
              <a:ext cx="982062" cy="982062"/>
            </a:xfrm>
            <a:prstGeom prst="rect">
              <a:avLst/>
            </a:prstGeom>
          </p:spPr>
        </p:pic>
        <p:pic>
          <p:nvPicPr>
            <p:cNvPr id="159" name="Graphic 158" descr="Clipboard Mixed with solid fill">
              <a:extLst>
                <a:ext uri="{FF2B5EF4-FFF2-40B4-BE49-F238E27FC236}">
                  <a16:creationId xmlns:a16="http://schemas.microsoft.com/office/drawing/2014/main" id="{0EA4F1CE-F5BE-0E4B-88B7-8B4560ACDF57}"/>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98044" y="5792333"/>
              <a:ext cx="710445" cy="710445"/>
            </a:xfrm>
            <a:prstGeom prst="rect">
              <a:avLst/>
            </a:prstGeom>
          </p:spPr>
        </p:pic>
      </p:grpSp>
      <p:grpSp>
        <p:nvGrpSpPr>
          <p:cNvPr id="160" name="Group 159">
            <a:extLst>
              <a:ext uri="{FF2B5EF4-FFF2-40B4-BE49-F238E27FC236}">
                <a16:creationId xmlns:a16="http://schemas.microsoft.com/office/drawing/2014/main" id="{1F206A4D-AB51-C847-BF96-CC524DA1FCDB}"/>
              </a:ext>
            </a:extLst>
          </p:cNvPr>
          <p:cNvGrpSpPr/>
          <p:nvPr/>
        </p:nvGrpSpPr>
        <p:grpSpPr>
          <a:xfrm>
            <a:off x="4643349" y="620329"/>
            <a:ext cx="2203249" cy="1551568"/>
            <a:chOff x="4643349" y="620329"/>
            <a:chExt cx="2203249" cy="1551568"/>
          </a:xfrm>
        </p:grpSpPr>
        <p:pic>
          <p:nvPicPr>
            <p:cNvPr id="161" name="Graphic 160" descr="Bar chart with solid fill">
              <a:extLst>
                <a:ext uri="{FF2B5EF4-FFF2-40B4-BE49-F238E27FC236}">
                  <a16:creationId xmlns:a16="http://schemas.microsoft.com/office/drawing/2014/main" id="{E3A6CE1B-B8AD-484C-AFE5-22F59F5FAE97}"/>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666440" y="1461452"/>
              <a:ext cx="710445" cy="710445"/>
            </a:xfrm>
            <a:prstGeom prst="rect">
              <a:avLst/>
            </a:prstGeom>
          </p:spPr>
        </p:pic>
        <p:pic>
          <p:nvPicPr>
            <p:cNvPr id="162" name="Graphic 161" descr="Hierarchy with solid fill">
              <a:extLst>
                <a:ext uri="{FF2B5EF4-FFF2-40B4-BE49-F238E27FC236}">
                  <a16:creationId xmlns:a16="http://schemas.microsoft.com/office/drawing/2014/main" id="{74D6945A-1A43-DF4A-8327-D2FB48E22C6B}"/>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796461" y="1461451"/>
              <a:ext cx="710445" cy="710445"/>
            </a:xfrm>
            <a:prstGeom prst="rect">
              <a:avLst/>
            </a:prstGeom>
          </p:spPr>
        </p:pic>
        <p:pic>
          <p:nvPicPr>
            <p:cNvPr id="163" name="Picture 162" descr="Logo&#10;&#10;Description automatically generated">
              <a:extLst>
                <a:ext uri="{FF2B5EF4-FFF2-40B4-BE49-F238E27FC236}">
                  <a16:creationId xmlns:a16="http://schemas.microsoft.com/office/drawing/2014/main" id="{83D22CEE-E53B-9243-BE20-4F846B925EF1}"/>
                </a:ext>
              </a:extLst>
            </p:cNvPr>
            <p:cNvPicPr>
              <a:picLocks noChangeAspect="1"/>
            </p:cNvPicPr>
            <p:nvPr/>
          </p:nvPicPr>
          <p:blipFill>
            <a:blip r:embed="rId16" cstate="email">
              <a:extLst>
                <a:ext uri="{BEBA8EAE-BF5A-486C-A8C5-ECC9F3942E4B}">
                  <a14:imgProps xmlns:a14="http://schemas.microsoft.com/office/drawing/2010/main">
                    <a14:imgLayer r:embed="rId17">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4643349" y="640687"/>
              <a:ext cx="985484" cy="985484"/>
            </a:xfrm>
            <a:prstGeom prst="rect">
              <a:avLst/>
            </a:prstGeom>
          </p:spPr>
        </p:pic>
        <p:pic>
          <p:nvPicPr>
            <p:cNvPr id="164" name="Picture 163" descr="Icon&#10;&#10;Description automatically generated">
              <a:extLst>
                <a:ext uri="{FF2B5EF4-FFF2-40B4-BE49-F238E27FC236}">
                  <a16:creationId xmlns:a16="http://schemas.microsoft.com/office/drawing/2014/main" id="{D8F4F283-6AE7-CE4C-9CFA-8EE40E5D60C5}"/>
                </a:ext>
              </a:extLst>
            </p:cNvPr>
            <p:cNvPicPr>
              <a:picLocks noChangeAspect="1"/>
            </p:cNvPicPr>
            <p:nvPr/>
          </p:nvPicPr>
          <p:blipFill>
            <a:blip r:embed="rId18" cstate="email">
              <a:extLst>
                <a:ext uri="{BEBA8EAE-BF5A-486C-A8C5-ECC9F3942E4B}">
                  <a14:imgProps xmlns:a14="http://schemas.microsoft.com/office/drawing/2010/main">
                    <a14:imgLayer r:embed="rId1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5511757" y="620329"/>
              <a:ext cx="1334841" cy="976341"/>
            </a:xfrm>
            <a:prstGeom prst="rect">
              <a:avLst/>
            </a:prstGeom>
          </p:spPr>
        </p:pic>
      </p:grpSp>
      <p:grpSp>
        <p:nvGrpSpPr>
          <p:cNvPr id="165" name="Group 164">
            <a:extLst>
              <a:ext uri="{FF2B5EF4-FFF2-40B4-BE49-F238E27FC236}">
                <a16:creationId xmlns:a16="http://schemas.microsoft.com/office/drawing/2014/main" id="{5D5C2D9B-15EC-B042-80A5-BCB8E1C35D75}"/>
              </a:ext>
            </a:extLst>
          </p:cNvPr>
          <p:cNvGrpSpPr/>
          <p:nvPr/>
        </p:nvGrpSpPr>
        <p:grpSpPr>
          <a:xfrm>
            <a:off x="6475230" y="2576098"/>
            <a:ext cx="1837677" cy="1578698"/>
            <a:chOff x="6475230" y="2576098"/>
            <a:chExt cx="1837677" cy="1578698"/>
          </a:xfrm>
        </p:grpSpPr>
        <p:pic>
          <p:nvPicPr>
            <p:cNvPr id="166" name="Graphic 165" descr="Bar chart with solid fill">
              <a:extLst>
                <a:ext uri="{FF2B5EF4-FFF2-40B4-BE49-F238E27FC236}">
                  <a16:creationId xmlns:a16="http://schemas.microsoft.com/office/drawing/2014/main" id="{233CE2AD-92C8-F844-B870-B91137CECBF7}"/>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466144" y="3444351"/>
              <a:ext cx="710445" cy="710445"/>
            </a:xfrm>
            <a:prstGeom prst="rect">
              <a:avLst/>
            </a:prstGeom>
          </p:spPr>
        </p:pic>
        <p:pic>
          <p:nvPicPr>
            <p:cNvPr id="167" name="Graphic 166" descr="Hierarchy with solid fill">
              <a:extLst>
                <a:ext uri="{FF2B5EF4-FFF2-40B4-BE49-F238E27FC236}">
                  <a16:creationId xmlns:a16="http://schemas.microsoft.com/office/drawing/2014/main" id="{62A97E1F-47EA-0544-BFF9-4AA8D74F04B0}"/>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596165" y="3444350"/>
              <a:ext cx="710445" cy="710445"/>
            </a:xfrm>
            <a:prstGeom prst="rect">
              <a:avLst/>
            </a:prstGeom>
          </p:spPr>
        </p:pic>
        <p:pic>
          <p:nvPicPr>
            <p:cNvPr id="168" name="Picture 167" descr="Icon&#10;&#10;Description automatically generated">
              <a:extLst>
                <a:ext uri="{FF2B5EF4-FFF2-40B4-BE49-F238E27FC236}">
                  <a16:creationId xmlns:a16="http://schemas.microsoft.com/office/drawing/2014/main" id="{D47E24E2-761C-5248-B325-C662F8FE8705}"/>
                </a:ext>
              </a:extLst>
            </p:cNvPr>
            <p:cNvPicPr>
              <a:picLocks noChangeAspect="1"/>
            </p:cNvPicPr>
            <p:nvPr/>
          </p:nvPicPr>
          <p:blipFill>
            <a:blip r:embed="rId20" cstate="email">
              <a:extLst>
                <a:ext uri="{BEBA8EAE-BF5A-486C-A8C5-ECC9F3942E4B}">
                  <a14:imgProps xmlns:a14="http://schemas.microsoft.com/office/drawing/2010/main">
                    <a14:imgLayer r:embed="rId21">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6475230" y="2576098"/>
              <a:ext cx="1039690" cy="1033634"/>
            </a:xfrm>
            <a:prstGeom prst="rect">
              <a:avLst/>
            </a:prstGeom>
          </p:spPr>
        </p:pic>
        <p:pic>
          <p:nvPicPr>
            <p:cNvPr id="169" name="Picture 168" descr="Icon&#10;&#10;Description automatically generated with medium confidence">
              <a:extLst>
                <a:ext uri="{FF2B5EF4-FFF2-40B4-BE49-F238E27FC236}">
                  <a16:creationId xmlns:a16="http://schemas.microsoft.com/office/drawing/2014/main" id="{FB67DA1D-5888-2F47-A324-14A745F65C84}"/>
                </a:ext>
              </a:extLst>
            </p:cNvPr>
            <p:cNvPicPr>
              <a:picLocks noChangeAspect="1"/>
            </p:cNvPicPr>
            <p:nvPr/>
          </p:nvPicPr>
          <p:blipFill>
            <a:blip r:embed="rId22" cstate="email">
              <a:extLst>
                <a:ext uri="{BEBA8EAE-BF5A-486C-A8C5-ECC9F3942E4B}">
                  <a14:imgProps xmlns:a14="http://schemas.microsoft.com/office/drawing/2010/main">
                    <a14:imgLayer r:embed="rId23">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7333757" y="2603340"/>
              <a:ext cx="979150" cy="979150"/>
            </a:xfrm>
            <a:prstGeom prst="rect">
              <a:avLst/>
            </a:prstGeom>
          </p:spPr>
        </p:pic>
      </p:grpSp>
      <p:grpSp>
        <p:nvGrpSpPr>
          <p:cNvPr id="170" name="Group 169">
            <a:extLst>
              <a:ext uri="{FF2B5EF4-FFF2-40B4-BE49-F238E27FC236}">
                <a16:creationId xmlns:a16="http://schemas.microsoft.com/office/drawing/2014/main" id="{782C4411-80C8-A549-83BE-CABF7AB9E379}"/>
              </a:ext>
            </a:extLst>
          </p:cNvPr>
          <p:cNvGrpSpPr/>
          <p:nvPr/>
        </p:nvGrpSpPr>
        <p:grpSpPr>
          <a:xfrm>
            <a:off x="325581" y="3260904"/>
            <a:ext cx="5190761" cy="3007563"/>
            <a:chOff x="325581" y="3260904"/>
            <a:chExt cx="5190761" cy="3007563"/>
          </a:xfrm>
        </p:grpSpPr>
        <p:pic>
          <p:nvPicPr>
            <p:cNvPr id="171" name="Picture 170">
              <a:extLst>
                <a:ext uri="{FF2B5EF4-FFF2-40B4-BE49-F238E27FC236}">
                  <a16:creationId xmlns:a16="http://schemas.microsoft.com/office/drawing/2014/main" id="{7CCC17C1-491F-D54F-897A-F3C72182BEA9}"/>
                </a:ext>
              </a:extLst>
            </p:cNvPr>
            <p:cNvPicPr>
              <a:picLocks noChangeAspect="1"/>
            </p:cNvPicPr>
            <p:nvPr/>
          </p:nvPicPr>
          <p:blipFill>
            <a:blip r:embed="rId24" cstate="email">
              <a:extLst>
                <a:ext uri="{BEBA8EAE-BF5A-486C-A8C5-ECC9F3942E4B}">
                  <a14:imgProps xmlns:a14="http://schemas.microsoft.com/office/drawing/2010/main">
                    <a14:imgLayer r:embed="rId25">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325581" y="4573497"/>
              <a:ext cx="985484" cy="985484"/>
            </a:xfrm>
            <a:prstGeom prst="rect">
              <a:avLst/>
            </a:prstGeom>
          </p:spPr>
        </p:pic>
        <p:pic>
          <p:nvPicPr>
            <p:cNvPr id="172" name="Picture 171" descr="Icon&#10;&#10;Description automatically generated">
              <a:extLst>
                <a:ext uri="{FF2B5EF4-FFF2-40B4-BE49-F238E27FC236}">
                  <a16:creationId xmlns:a16="http://schemas.microsoft.com/office/drawing/2014/main" id="{B592DF4C-56BB-6A4C-96A4-AA37FC21DE6F}"/>
                </a:ext>
              </a:extLst>
            </p:cNvPr>
            <p:cNvPicPr>
              <a:picLocks noChangeAspect="1"/>
            </p:cNvPicPr>
            <p:nvPr/>
          </p:nvPicPr>
          <p:blipFill>
            <a:blip r:embed="rId26" cstate="email">
              <a:extLst>
                <a:ext uri="{BEBA8EAE-BF5A-486C-A8C5-ECC9F3942E4B}">
                  <a14:imgProps xmlns:a14="http://schemas.microsoft.com/office/drawing/2010/main">
                    <a14:imgLayer r:embed="rId27">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1576961" y="4582877"/>
              <a:ext cx="984200" cy="984200"/>
            </a:xfrm>
            <a:prstGeom prst="rect">
              <a:avLst/>
            </a:prstGeom>
          </p:spPr>
        </p:pic>
        <p:pic>
          <p:nvPicPr>
            <p:cNvPr id="173" name="Graphic 172" descr="Desk with solid fill">
              <a:extLst>
                <a:ext uri="{FF2B5EF4-FFF2-40B4-BE49-F238E27FC236}">
                  <a16:creationId xmlns:a16="http://schemas.microsoft.com/office/drawing/2014/main" id="{DB0CB56A-F189-2143-988F-0ABFD4EADC7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419112" y="4020648"/>
              <a:ext cx="914400" cy="914400"/>
            </a:xfrm>
            <a:prstGeom prst="rect">
              <a:avLst/>
            </a:prstGeom>
          </p:spPr>
        </p:pic>
        <p:pic>
          <p:nvPicPr>
            <p:cNvPr id="174" name="Graphic 173" descr="Microscope with solid fill">
              <a:extLst>
                <a:ext uri="{FF2B5EF4-FFF2-40B4-BE49-F238E27FC236}">
                  <a16:creationId xmlns:a16="http://schemas.microsoft.com/office/drawing/2014/main" id="{AA4C2EB5-1A77-2D48-BC3E-35E308BAAA9D}"/>
                </a:ext>
              </a:extLst>
            </p:cNvPr>
            <p:cNvPicPr>
              <a:picLocks noChangeAspect="1"/>
            </p:cNvPicPr>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4720874" y="5510334"/>
              <a:ext cx="710445" cy="710445"/>
            </a:xfrm>
            <a:prstGeom prst="rect">
              <a:avLst/>
            </a:prstGeom>
          </p:spPr>
        </p:pic>
        <p:pic>
          <p:nvPicPr>
            <p:cNvPr id="175" name="Graphic 174" descr="Inpatient with solid fill">
              <a:extLst>
                <a:ext uri="{FF2B5EF4-FFF2-40B4-BE49-F238E27FC236}">
                  <a16:creationId xmlns:a16="http://schemas.microsoft.com/office/drawing/2014/main" id="{35BB87A0-1076-1646-8FBA-ABB3F6816BC1}"/>
                </a:ext>
              </a:extLst>
            </p:cNvPr>
            <p:cNvPicPr>
              <a:picLocks noChangeAspect="1"/>
            </p:cNvPicPr>
            <p:nvPr/>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451198" y="5558022"/>
              <a:ext cx="710445" cy="710445"/>
            </a:xfrm>
            <a:prstGeom prst="rect">
              <a:avLst/>
            </a:prstGeom>
          </p:spPr>
        </p:pic>
        <p:pic>
          <p:nvPicPr>
            <p:cNvPr id="176" name="Graphic 175" descr="Medicine with solid fill">
              <a:extLst>
                <a:ext uri="{FF2B5EF4-FFF2-40B4-BE49-F238E27FC236}">
                  <a16:creationId xmlns:a16="http://schemas.microsoft.com/office/drawing/2014/main" id="{59EA923A-D11E-4943-9B60-D6000AB50C15}"/>
                </a:ext>
              </a:extLst>
            </p:cNvPr>
            <p:cNvPicPr>
              <a:picLocks noChangeAspect="1"/>
            </p:cNvPicPr>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3526777" y="5558022"/>
              <a:ext cx="710445" cy="710445"/>
            </a:xfrm>
            <a:prstGeom prst="rect">
              <a:avLst/>
            </a:prstGeom>
          </p:spPr>
        </p:pic>
        <p:pic>
          <p:nvPicPr>
            <p:cNvPr id="177" name="Graphic 176" descr="Stethoscope with solid fill">
              <a:extLst>
                <a:ext uri="{FF2B5EF4-FFF2-40B4-BE49-F238E27FC236}">
                  <a16:creationId xmlns:a16="http://schemas.microsoft.com/office/drawing/2014/main" id="{603A106A-83FF-C143-9471-F44EF87A4E8D}"/>
                </a:ext>
              </a:extLst>
            </p:cNvPr>
            <p:cNvPicPr>
              <a:picLocks noChangeAspect="1"/>
            </p:cNvPicPr>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1648507" y="5510334"/>
              <a:ext cx="710445" cy="710445"/>
            </a:xfrm>
            <a:prstGeom prst="rect">
              <a:avLst/>
            </a:prstGeom>
          </p:spPr>
        </p:pic>
        <p:pic>
          <p:nvPicPr>
            <p:cNvPr id="178" name="Picture 177" descr="Logo&#10;&#10;Description automatically generated">
              <a:extLst>
                <a:ext uri="{FF2B5EF4-FFF2-40B4-BE49-F238E27FC236}">
                  <a16:creationId xmlns:a16="http://schemas.microsoft.com/office/drawing/2014/main" id="{EB3E1960-F1C1-614D-B10E-DA1208CF8A19}"/>
                </a:ext>
              </a:extLst>
            </p:cNvPr>
            <p:cNvPicPr>
              <a:picLocks noChangeAspect="1"/>
            </p:cNvPicPr>
            <p:nvPr/>
          </p:nvPicPr>
          <p:blipFill>
            <a:blip r:embed="rId38" cstate="email">
              <a:extLst>
                <a:ext uri="{BEBA8EAE-BF5A-486C-A8C5-ECC9F3942E4B}">
                  <a14:imgProps xmlns:a14="http://schemas.microsoft.com/office/drawing/2010/main">
                    <a14:imgLayer r:embed="rId3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3340603" y="4573497"/>
              <a:ext cx="982062" cy="982062"/>
            </a:xfrm>
            <a:prstGeom prst="rect">
              <a:avLst/>
            </a:prstGeom>
          </p:spPr>
        </p:pic>
        <p:pic>
          <p:nvPicPr>
            <p:cNvPr id="179" name="Picture 178" descr="Icon&#10;&#10;Description automatically generated">
              <a:extLst>
                <a:ext uri="{FF2B5EF4-FFF2-40B4-BE49-F238E27FC236}">
                  <a16:creationId xmlns:a16="http://schemas.microsoft.com/office/drawing/2014/main" id="{2D9A6284-348E-7B45-8F10-0E81A9F5329A}"/>
                </a:ext>
              </a:extLst>
            </p:cNvPr>
            <p:cNvPicPr>
              <a:picLocks noChangeAspect="1"/>
            </p:cNvPicPr>
            <p:nvPr/>
          </p:nvPicPr>
          <p:blipFill>
            <a:blip r:embed="rId40" cstate="email">
              <a:extLst>
                <a:ext uri="{BEBA8EAE-BF5A-486C-A8C5-ECC9F3942E4B}">
                  <a14:imgProps xmlns:a14="http://schemas.microsoft.com/office/drawing/2010/main">
                    <a14:imgLayer r:embed="rId41">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4534280" y="4579218"/>
              <a:ext cx="982062" cy="976341"/>
            </a:xfrm>
            <a:prstGeom prst="rect">
              <a:avLst/>
            </a:prstGeom>
          </p:spPr>
        </p:pic>
        <p:pic>
          <p:nvPicPr>
            <p:cNvPr id="180" name="Picture 179" descr="Logo&#10;&#10;Description automatically generated with low confidence">
              <a:extLst>
                <a:ext uri="{FF2B5EF4-FFF2-40B4-BE49-F238E27FC236}">
                  <a16:creationId xmlns:a16="http://schemas.microsoft.com/office/drawing/2014/main" id="{4D918CC0-FCC1-C540-AF24-6EF1540BCC5F}"/>
                </a:ext>
              </a:extLst>
            </p:cNvPr>
            <p:cNvPicPr>
              <a:picLocks noChangeAspect="1"/>
            </p:cNvPicPr>
            <p:nvPr/>
          </p:nvPicPr>
          <p:blipFill>
            <a:blip r:embed="rId42" cstate="email">
              <a:extLst>
                <a:ext uri="{BEBA8EAE-BF5A-486C-A8C5-ECC9F3942E4B}">
                  <a14:imgProps xmlns:a14="http://schemas.microsoft.com/office/drawing/2010/main">
                    <a14:imgLayer r:embed="rId43">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2343645" y="3260904"/>
              <a:ext cx="2020561" cy="1222971"/>
            </a:xfrm>
            <a:prstGeom prst="rect">
              <a:avLst/>
            </a:prstGeom>
          </p:spPr>
        </p:pic>
      </p:gr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a:xfrm>
            <a:off x="457200" y="603787"/>
            <a:ext cx="10781818" cy="865137"/>
          </a:xfrm>
        </p:spPr>
        <p:txBody>
          <a:bodyPr>
            <a:noAutofit/>
          </a:bodyPr>
          <a:lstStyle/>
          <a:p>
            <a:r>
              <a:rPr lang="en-US" sz="4400"/>
              <a:t>Outils du SNIS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472877" y="1159779"/>
            <a:ext cx="2948549"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pic>
        <p:nvPicPr>
          <p:cNvPr id="117" name="Graphic 116" descr="Computer with solid fill">
            <a:extLst>
              <a:ext uri="{FF2B5EF4-FFF2-40B4-BE49-F238E27FC236}">
                <a16:creationId xmlns:a16="http://schemas.microsoft.com/office/drawing/2014/main" id="{7DD3058A-228D-A548-AA95-F9B6739915AB}"/>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8132783" y="3037559"/>
            <a:ext cx="908302" cy="908302"/>
          </a:xfrm>
          <a:prstGeom prst="rect">
            <a:avLst/>
          </a:prstGeom>
        </p:spPr>
      </p:pic>
      <p:pic>
        <p:nvPicPr>
          <p:cNvPr id="118" name="Graphic 117" descr="Computer with solid fill">
            <a:extLst>
              <a:ext uri="{FF2B5EF4-FFF2-40B4-BE49-F238E27FC236}">
                <a16:creationId xmlns:a16="http://schemas.microsoft.com/office/drawing/2014/main" id="{EF62FFA6-CDF5-7D40-A203-9FCEDA4A80D8}"/>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6336746" y="1030058"/>
            <a:ext cx="908302" cy="908302"/>
          </a:xfrm>
          <a:prstGeom prst="rect">
            <a:avLst/>
          </a:prstGeom>
        </p:spPr>
      </p:pic>
      <p:pic>
        <p:nvPicPr>
          <p:cNvPr id="125" name="Graphic 124" descr="Document with solid fill">
            <a:extLst>
              <a:ext uri="{FF2B5EF4-FFF2-40B4-BE49-F238E27FC236}">
                <a16:creationId xmlns:a16="http://schemas.microsoft.com/office/drawing/2014/main" id="{07642535-0BE4-1541-B8E3-66440E3F41D6}"/>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9232200" y="4903401"/>
            <a:ext cx="612000" cy="612000"/>
          </a:xfrm>
          <a:prstGeom prst="rect">
            <a:avLst/>
          </a:prstGeom>
        </p:spPr>
      </p:pic>
      <p:sp>
        <p:nvSpPr>
          <p:cNvPr id="130" name="Rounded Rectangle 129">
            <a:extLst>
              <a:ext uri="{FF2B5EF4-FFF2-40B4-BE49-F238E27FC236}">
                <a16:creationId xmlns:a16="http://schemas.microsoft.com/office/drawing/2014/main" id="{6553E034-A4C9-5844-8C0B-42FA5F9D4A7B}"/>
              </a:ext>
            </a:extLst>
          </p:cNvPr>
          <p:cNvSpPr/>
          <p:nvPr/>
        </p:nvSpPr>
        <p:spPr>
          <a:xfrm>
            <a:off x="8154000" y="180000"/>
            <a:ext cx="3746528" cy="1288800"/>
          </a:xfrm>
          <a:prstGeom prst="roundRect">
            <a:avLst>
              <a:gd name="adj" fmla="val 942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a:solidFill>
                  <a:schemeClr val="bg1"/>
                </a:solidFill>
                <a:ea typeface="Calibri" panose="020F0502020204030204" pitchFamily="34" charset="0"/>
                <a:cs typeface="Times New Roman" panose="02020603050405020304" pitchFamily="18" charset="0"/>
              </a:rPr>
              <a:t>SN</a:t>
            </a:r>
            <a:r>
              <a:rPr lang="en-GB" sz="3600">
                <a:solidFill>
                  <a:schemeClr val="bg1"/>
                </a:solidFill>
                <a:effectLst/>
                <a:ea typeface="Calibri" panose="020F0502020204030204" pitchFamily="34" charset="0"/>
                <a:cs typeface="Times New Roman" panose="02020603050405020304" pitchFamily="18" charset="0"/>
              </a:rPr>
              <a:t>IS</a:t>
            </a:r>
            <a:endParaRPr lang="en-GB" sz="1200">
              <a:solidFill>
                <a:schemeClr val="bg1"/>
              </a:solidFill>
              <a:effectLst/>
              <a:ea typeface="Calibri" panose="020F0502020204030204" pitchFamily="34" charset="0"/>
              <a:cs typeface="Times New Roman" panose="02020603050405020304" pitchFamily="18" charset="0"/>
            </a:endParaRPr>
          </a:p>
          <a:p>
            <a:pPr algn="ctr"/>
            <a:r>
              <a:rPr lang="en-GB" sz="1800">
                <a:solidFill>
                  <a:schemeClr val="bg1"/>
                </a:solidFill>
                <a:effectLst/>
                <a:ea typeface="Calibri" panose="020F0502020204030204" pitchFamily="34" charset="0"/>
                <a:cs typeface="Times New Roman" panose="02020603050405020304" pitchFamily="18" charset="0"/>
              </a:rPr>
              <a:t>Système National d’Information Sanitaire</a:t>
            </a:r>
          </a:p>
        </p:txBody>
      </p:sp>
      <p:pic>
        <p:nvPicPr>
          <p:cNvPr id="131" name="Graphic 130" descr="Document with solid fill">
            <a:extLst>
              <a:ext uri="{FF2B5EF4-FFF2-40B4-BE49-F238E27FC236}">
                <a16:creationId xmlns:a16="http://schemas.microsoft.com/office/drawing/2014/main" id="{71686A17-BA61-0945-9E23-4C7EF2CADDAA}"/>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3147681" y="3875065"/>
            <a:ext cx="612000" cy="612000"/>
          </a:xfrm>
          <a:prstGeom prst="rect">
            <a:avLst/>
          </a:prstGeom>
        </p:spPr>
      </p:pic>
      <p:grpSp>
        <p:nvGrpSpPr>
          <p:cNvPr id="1028" name="Group 1027">
            <a:extLst>
              <a:ext uri="{FF2B5EF4-FFF2-40B4-BE49-F238E27FC236}">
                <a16:creationId xmlns:a16="http://schemas.microsoft.com/office/drawing/2014/main" id="{4AFF9A73-D446-BA40-97EA-C9D1BA29A7F2}"/>
              </a:ext>
            </a:extLst>
          </p:cNvPr>
          <p:cNvGrpSpPr/>
          <p:nvPr/>
        </p:nvGrpSpPr>
        <p:grpSpPr>
          <a:xfrm>
            <a:off x="5153586" y="5409836"/>
            <a:ext cx="612000" cy="421173"/>
            <a:chOff x="5907011" y="5646767"/>
            <a:chExt cx="612000" cy="421173"/>
          </a:xfrm>
          <a:solidFill>
            <a:srgbClr val="D8A822"/>
          </a:solidFill>
        </p:grpSpPr>
        <p:pic>
          <p:nvPicPr>
            <p:cNvPr id="1024" name="Graphic 1023" descr="Storytelling with solid fill">
              <a:extLst>
                <a:ext uri="{FF2B5EF4-FFF2-40B4-BE49-F238E27FC236}">
                  <a16:creationId xmlns:a16="http://schemas.microsoft.com/office/drawing/2014/main" id="{D8B021D5-52C3-0440-94BB-ACAA92553B06}"/>
                </a:ext>
              </a:extLst>
            </p:cNvPr>
            <p:cNvPicPr>
              <a:picLocks noChangeAspect="1"/>
            </p:cNvPicPr>
            <p:nvPr/>
          </p:nvPicPr>
          <p:blipFill rotWithShape="1">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rcRect t="37369"/>
            <a:stretch/>
          </p:blipFill>
          <p:spPr>
            <a:xfrm>
              <a:off x="5907011" y="5684644"/>
              <a:ext cx="612000" cy="383296"/>
            </a:xfrm>
            <a:prstGeom prst="rect">
              <a:avLst/>
            </a:prstGeom>
          </p:spPr>
        </p:pic>
        <p:sp>
          <p:nvSpPr>
            <p:cNvPr id="1025" name="Rectangle 1024">
              <a:extLst>
                <a:ext uri="{FF2B5EF4-FFF2-40B4-BE49-F238E27FC236}">
                  <a16:creationId xmlns:a16="http://schemas.microsoft.com/office/drawing/2014/main" id="{CD203096-5B9E-584E-A3C1-C3913A8FE679}"/>
                </a:ext>
              </a:extLst>
            </p:cNvPr>
            <p:cNvSpPr/>
            <p:nvPr/>
          </p:nvSpPr>
          <p:spPr>
            <a:xfrm>
              <a:off x="6193743" y="5646767"/>
              <a:ext cx="45719" cy="613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0" name="Group 139">
            <a:extLst>
              <a:ext uri="{FF2B5EF4-FFF2-40B4-BE49-F238E27FC236}">
                <a16:creationId xmlns:a16="http://schemas.microsoft.com/office/drawing/2014/main" id="{6B0E0E27-D6C4-1042-B118-2C0FC526F10E}"/>
              </a:ext>
            </a:extLst>
          </p:cNvPr>
          <p:cNvGrpSpPr/>
          <p:nvPr/>
        </p:nvGrpSpPr>
        <p:grpSpPr>
          <a:xfrm>
            <a:off x="3994825" y="5409836"/>
            <a:ext cx="612000" cy="421173"/>
            <a:chOff x="5907011" y="5646767"/>
            <a:chExt cx="612000" cy="421173"/>
          </a:xfrm>
          <a:solidFill>
            <a:srgbClr val="D8A822"/>
          </a:solidFill>
        </p:grpSpPr>
        <p:pic>
          <p:nvPicPr>
            <p:cNvPr id="141" name="Graphic 140" descr="Storytelling with solid fill">
              <a:extLst>
                <a:ext uri="{FF2B5EF4-FFF2-40B4-BE49-F238E27FC236}">
                  <a16:creationId xmlns:a16="http://schemas.microsoft.com/office/drawing/2014/main" id="{1420CB4E-34FB-3143-8020-EB8DDDCC00B5}"/>
                </a:ext>
              </a:extLst>
            </p:cNvPr>
            <p:cNvPicPr>
              <a:picLocks noChangeAspect="1"/>
            </p:cNvPicPr>
            <p:nvPr/>
          </p:nvPicPr>
          <p:blipFill rotWithShape="1">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rcRect t="37369"/>
            <a:stretch/>
          </p:blipFill>
          <p:spPr>
            <a:xfrm>
              <a:off x="5907011" y="5684644"/>
              <a:ext cx="612000" cy="383296"/>
            </a:xfrm>
            <a:prstGeom prst="rect">
              <a:avLst/>
            </a:prstGeom>
          </p:spPr>
        </p:pic>
        <p:sp>
          <p:nvSpPr>
            <p:cNvPr id="142" name="Rectangle 141">
              <a:extLst>
                <a:ext uri="{FF2B5EF4-FFF2-40B4-BE49-F238E27FC236}">
                  <a16:creationId xmlns:a16="http://schemas.microsoft.com/office/drawing/2014/main" id="{54AEF7B3-A81B-B249-ACEC-F9C103812401}"/>
                </a:ext>
              </a:extLst>
            </p:cNvPr>
            <p:cNvSpPr/>
            <p:nvPr/>
          </p:nvSpPr>
          <p:spPr>
            <a:xfrm>
              <a:off x="6193743" y="5646767"/>
              <a:ext cx="45719" cy="613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3" name="Group 142">
            <a:extLst>
              <a:ext uri="{FF2B5EF4-FFF2-40B4-BE49-F238E27FC236}">
                <a16:creationId xmlns:a16="http://schemas.microsoft.com/office/drawing/2014/main" id="{BC266FCB-F319-6F41-8E94-927969297628}"/>
              </a:ext>
            </a:extLst>
          </p:cNvPr>
          <p:cNvGrpSpPr/>
          <p:nvPr/>
        </p:nvGrpSpPr>
        <p:grpSpPr>
          <a:xfrm>
            <a:off x="2149389" y="5403178"/>
            <a:ext cx="612000" cy="421173"/>
            <a:chOff x="5907011" y="5646767"/>
            <a:chExt cx="612000" cy="421173"/>
          </a:xfrm>
          <a:solidFill>
            <a:srgbClr val="D8A822"/>
          </a:solidFill>
        </p:grpSpPr>
        <p:pic>
          <p:nvPicPr>
            <p:cNvPr id="144" name="Graphic 143" descr="Storytelling with solid fill">
              <a:extLst>
                <a:ext uri="{FF2B5EF4-FFF2-40B4-BE49-F238E27FC236}">
                  <a16:creationId xmlns:a16="http://schemas.microsoft.com/office/drawing/2014/main" id="{D9382175-85E2-B044-B611-BFA914D6631D}"/>
                </a:ext>
              </a:extLst>
            </p:cNvPr>
            <p:cNvPicPr>
              <a:picLocks noChangeAspect="1"/>
            </p:cNvPicPr>
            <p:nvPr/>
          </p:nvPicPr>
          <p:blipFill rotWithShape="1">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rcRect t="37369"/>
            <a:stretch/>
          </p:blipFill>
          <p:spPr>
            <a:xfrm>
              <a:off x="5907011" y="5684644"/>
              <a:ext cx="612000" cy="383296"/>
            </a:xfrm>
            <a:prstGeom prst="rect">
              <a:avLst/>
            </a:prstGeom>
          </p:spPr>
        </p:pic>
        <p:sp>
          <p:nvSpPr>
            <p:cNvPr id="145" name="Rectangle 144">
              <a:extLst>
                <a:ext uri="{FF2B5EF4-FFF2-40B4-BE49-F238E27FC236}">
                  <a16:creationId xmlns:a16="http://schemas.microsoft.com/office/drawing/2014/main" id="{702BCEEA-8BE5-D547-BF0F-5801290B8EC8}"/>
                </a:ext>
              </a:extLst>
            </p:cNvPr>
            <p:cNvSpPr/>
            <p:nvPr/>
          </p:nvSpPr>
          <p:spPr>
            <a:xfrm>
              <a:off x="6193743" y="5646767"/>
              <a:ext cx="45719" cy="613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6" name="Group 145">
            <a:extLst>
              <a:ext uri="{FF2B5EF4-FFF2-40B4-BE49-F238E27FC236}">
                <a16:creationId xmlns:a16="http://schemas.microsoft.com/office/drawing/2014/main" id="{C3526186-6993-A94D-87D9-14C68A697CB2}"/>
              </a:ext>
            </a:extLst>
          </p:cNvPr>
          <p:cNvGrpSpPr/>
          <p:nvPr/>
        </p:nvGrpSpPr>
        <p:grpSpPr>
          <a:xfrm>
            <a:off x="905435" y="5409836"/>
            <a:ext cx="612000" cy="421173"/>
            <a:chOff x="5907011" y="5646767"/>
            <a:chExt cx="612000" cy="421173"/>
          </a:xfrm>
          <a:solidFill>
            <a:srgbClr val="D8A822"/>
          </a:solidFill>
        </p:grpSpPr>
        <p:pic>
          <p:nvPicPr>
            <p:cNvPr id="147" name="Graphic 146" descr="Storytelling with solid fill">
              <a:extLst>
                <a:ext uri="{FF2B5EF4-FFF2-40B4-BE49-F238E27FC236}">
                  <a16:creationId xmlns:a16="http://schemas.microsoft.com/office/drawing/2014/main" id="{AD3132A5-6D46-6044-97D3-021A27075912}"/>
                </a:ext>
              </a:extLst>
            </p:cNvPr>
            <p:cNvPicPr>
              <a:picLocks noChangeAspect="1"/>
            </p:cNvPicPr>
            <p:nvPr/>
          </p:nvPicPr>
          <p:blipFill rotWithShape="1">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rcRect t="37369"/>
            <a:stretch/>
          </p:blipFill>
          <p:spPr>
            <a:xfrm>
              <a:off x="5907011" y="5684644"/>
              <a:ext cx="612000" cy="383296"/>
            </a:xfrm>
            <a:prstGeom prst="rect">
              <a:avLst/>
            </a:prstGeom>
          </p:spPr>
        </p:pic>
        <p:sp>
          <p:nvSpPr>
            <p:cNvPr id="148" name="Rectangle 147">
              <a:extLst>
                <a:ext uri="{FF2B5EF4-FFF2-40B4-BE49-F238E27FC236}">
                  <a16:creationId xmlns:a16="http://schemas.microsoft.com/office/drawing/2014/main" id="{A09F771E-CD47-CE44-BA57-3B62111BCB5D}"/>
                </a:ext>
              </a:extLst>
            </p:cNvPr>
            <p:cNvSpPr/>
            <p:nvPr/>
          </p:nvSpPr>
          <p:spPr>
            <a:xfrm>
              <a:off x="6193743" y="5646767"/>
              <a:ext cx="45719" cy="613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2" name="Graphic 61" descr="Computer with solid fill">
            <a:extLst>
              <a:ext uri="{FF2B5EF4-FFF2-40B4-BE49-F238E27FC236}">
                <a16:creationId xmlns:a16="http://schemas.microsoft.com/office/drawing/2014/main" id="{FC4EC705-E181-E146-9AC7-5E0A5F98345A}"/>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3182039" y="3760724"/>
            <a:ext cx="907200" cy="907200"/>
          </a:xfrm>
          <a:prstGeom prst="rect">
            <a:avLst/>
          </a:prstGeom>
        </p:spPr>
      </p:pic>
      <p:sp>
        <p:nvSpPr>
          <p:cNvPr id="74" name="Content Placeholder 2">
            <a:extLst>
              <a:ext uri="{FF2B5EF4-FFF2-40B4-BE49-F238E27FC236}">
                <a16:creationId xmlns:a16="http://schemas.microsoft.com/office/drawing/2014/main" id="{B9CA6501-005B-BA4A-83B3-BCB4DD6FE71B}"/>
              </a:ext>
            </a:extLst>
          </p:cNvPr>
          <p:cNvSpPr txBox="1">
            <a:spLocks/>
          </p:cNvSpPr>
          <p:nvPr/>
        </p:nvSpPr>
        <p:spPr>
          <a:xfrm>
            <a:off x="406399" y="1392427"/>
            <a:ext cx="3875157" cy="1222937"/>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a:latin typeface="Poppins" pitchFamily="2" charset="77"/>
                <a:cs typeface="Poppins" pitchFamily="2" charset="77"/>
              </a:rPr>
              <a:t>Un SNIS est souvent sur support papier en première ligne, et est informatisé uniquement au niveau du district ou à un niveau supérieur</a:t>
            </a:r>
            <a:r>
              <a:rPr lang="en-US">
                <a:latin typeface="Poppins" pitchFamily="2" charset="77"/>
                <a:cs typeface="Poppins" pitchFamily="2" charset="77"/>
              </a:rPr>
              <a:t>.</a:t>
            </a:r>
            <a:endParaRPr kumimoji="0" lang="en-GB" i="0" u="none" strike="noStrike" kern="1200" cap="none" spc="0" normalizeH="0" baseline="0" noProof="0">
              <a:ln>
                <a:noFill/>
              </a:ln>
              <a:effectLst/>
              <a:uLnTx/>
              <a:uFillTx/>
              <a:latin typeface="Verdana"/>
            </a:endParaRPr>
          </a:p>
        </p:txBody>
      </p:sp>
      <p:sp>
        <p:nvSpPr>
          <p:cNvPr id="76" name="Content Placeholder 2">
            <a:extLst>
              <a:ext uri="{FF2B5EF4-FFF2-40B4-BE49-F238E27FC236}">
                <a16:creationId xmlns:a16="http://schemas.microsoft.com/office/drawing/2014/main" id="{54B2FD69-D1B4-F64E-AC0B-D739397912C2}"/>
              </a:ext>
            </a:extLst>
          </p:cNvPr>
          <p:cNvSpPr txBox="1">
            <a:spLocks/>
          </p:cNvSpPr>
          <p:nvPr/>
        </p:nvSpPr>
        <p:spPr>
          <a:xfrm>
            <a:off x="394586" y="2415828"/>
            <a:ext cx="5722626" cy="1222937"/>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dirty="0">
                <a:latin typeface="Poppins" pitchFamily="2" charset="77"/>
                <a:cs typeface="Poppins" pitchFamily="2" charset="77"/>
              </a:rPr>
              <a:t>De nombreux pays numérisent le SNIS au niveau des formations sanitaires, mais en tant que système stratégique, seul le personnel de gestion/administration</a:t>
            </a:r>
            <a:br>
              <a:rPr lang="fr-FR" dirty="0">
                <a:latin typeface="Poppins" pitchFamily="2" charset="77"/>
                <a:cs typeface="Poppins" pitchFamily="2" charset="77"/>
              </a:rPr>
            </a:br>
            <a:r>
              <a:rPr lang="fr-FR" dirty="0">
                <a:latin typeface="Poppins" pitchFamily="2" charset="77"/>
                <a:cs typeface="Poppins" pitchFamily="2" charset="77"/>
              </a:rPr>
              <a:t>                                                       est donné un accès direct</a:t>
            </a:r>
            <a:r>
              <a:rPr lang="en-US" sz="1800" dirty="0">
                <a:latin typeface="Poppins" pitchFamily="2" charset="77"/>
                <a:cs typeface="Poppins" pitchFamily="2" charset="77"/>
              </a:rPr>
              <a:t>.</a:t>
            </a:r>
            <a:endParaRPr kumimoji="0" lang="en-GB" sz="1800" i="0" u="none" strike="noStrike" kern="1200" cap="none" spc="0" normalizeH="0" baseline="0" noProof="0" dirty="0">
              <a:ln>
                <a:noFill/>
              </a:ln>
              <a:effectLst/>
              <a:uLnTx/>
              <a:uFillTx/>
              <a:latin typeface="Verdana"/>
            </a:endParaRPr>
          </a:p>
        </p:txBody>
      </p:sp>
      <p:sp>
        <p:nvSpPr>
          <p:cNvPr id="11" name="Oval 10">
            <a:extLst>
              <a:ext uri="{FF2B5EF4-FFF2-40B4-BE49-F238E27FC236}">
                <a16:creationId xmlns:a16="http://schemas.microsoft.com/office/drawing/2014/main" id="{E535E669-1064-7444-8461-205F4B46F27C}"/>
              </a:ext>
            </a:extLst>
          </p:cNvPr>
          <p:cNvSpPr/>
          <p:nvPr/>
        </p:nvSpPr>
        <p:spPr>
          <a:xfrm>
            <a:off x="3025341" y="3526637"/>
            <a:ext cx="1269684" cy="12696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2744ED7C-99A9-C141-8C1C-97BF5017B02A}"/>
              </a:ext>
            </a:extLst>
          </p:cNvPr>
          <p:cNvGrpSpPr/>
          <p:nvPr/>
        </p:nvGrpSpPr>
        <p:grpSpPr>
          <a:xfrm>
            <a:off x="9410918" y="5528037"/>
            <a:ext cx="612000" cy="421173"/>
            <a:chOff x="5907011" y="5646767"/>
            <a:chExt cx="612000" cy="421173"/>
          </a:xfrm>
          <a:solidFill>
            <a:srgbClr val="D8A822"/>
          </a:solidFill>
        </p:grpSpPr>
        <p:pic>
          <p:nvPicPr>
            <p:cNvPr id="79" name="Graphic 78" descr="Storytelling with solid fill">
              <a:extLst>
                <a:ext uri="{FF2B5EF4-FFF2-40B4-BE49-F238E27FC236}">
                  <a16:creationId xmlns:a16="http://schemas.microsoft.com/office/drawing/2014/main" id="{30AB8B36-2AB0-3C48-92DE-A390ED652D9F}"/>
                </a:ext>
              </a:extLst>
            </p:cNvPr>
            <p:cNvPicPr>
              <a:picLocks noChangeAspect="1"/>
            </p:cNvPicPr>
            <p:nvPr/>
          </p:nvPicPr>
          <p:blipFill rotWithShape="1">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rcRect t="37369"/>
            <a:stretch/>
          </p:blipFill>
          <p:spPr>
            <a:xfrm>
              <a:off x="5907011" y="5684644"/>
              <a:ext cx="612000" cy="383296"/>
            </a:xfrm>
            <a:prstGeom prst="rect">
              <a:avLst/>
            </a:prstGeom>
          </p:spPr>
        </p:pic>
        <p:sp>
          <p:nvSpPr>
            <p:cNvPr id="80" name="Rectangle 79">
              <a:extLst>
                <a:ext uri="{FF2B5EF4-FFF2-40B4-BE49-F238E27FC236}">
                  <a16:creationId xmlns:a16="http://schemas.microsoft.com/office/drawing/2014/main" id="{2ED4A751-693C-CD49-A102-7CFBA1F7B52A}"/>
                </a:ext>
              </a:extLst>
            </p:cNvPr>
            <p:cNvSpPr/>
            <p:nvPr/>
          </p:nvSpPr>
          <p:spPr>
            <a:xfrm>
              <a:off x="6193743" y="5646767"/>
              <a:ext cx="45719" cy="613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9" name="TextBox 68">
            <a:extLst>
              <a:ext uri="{FF2B5EF4-FFF2-40B4-BE49-F238E27FC236}">
                <a16:creationId xmlns:a16="http://schemas.microsoft.com/office/drawing/2014/main" id="{93B9068A-B8BC-3946-94E9-EF2C7C9F6C44}"/>
              </a:ext>
            </a:extLst>
          </p:cNvPr>
          <p:cNvSpPr txBox="1"/>
          <p:nvPr/>
        </p:nvSpPr>
        <p:spPr>
          <a:xfrm>
            <a:off x="106701" y="3501029"/>
            <a:ext cx="2429037" cy="457200"/>
          </a:xfrm>
          <a:prstGeom prst="rect">
            <a:avLst/>
          </a:prstGeom>
          <a:noFill/>
        </p:spPr>
        <p:txBody>
          <a:bodyPr wrap="square" lIns="0" tIns="0" rIns="0" bIns="0" rtlCol="0">
            <a:noAutofit/>
          </a:bodyPr>
          <a:lstStyle/>
          <a:p>
            <a:pPr algn="l"/>
            <a:r>
              <a:rPr lang="en-US" sz="2400" b="1" dirty="0">
                <a:solidFill>
                  <a:schemeClr val="bg1">
                    <a:lumMod val="50000"/>
                  </a:schemeClr>
                </a:solidFill>
              </a:rPr>
              <a:t>Formation sanitaire</a:t>
            </a:r>
          </a:p>
        </p:txBody>
      </p:sp>
    </p:spTree>
    <p:extLst>
      <p:ext uri="{BB962C8B-B14F-4D97-AF65-F5344CB8AC3E}">
        <p14:creationId xmlns:p14="http://schemas.microsoft.com/office/powerpoint/2010/main" val="439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dissolve">
                                      <p:cBhvr>
                                        <p:cTn id="7" dur="500"/>
                                        <p:tgtEl>
                                          <p:spTgt spid="7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dissolve">
                                      <p:cBhvr>
                                        <p:cTn id="11" dur="500"/>
                                        <p:tgtEl>
                                          <p:spTgt spid="146"/>
                                        </p:tgtEl>
                                      </p:cBhvr>
                                    </p:animEffect>
                                  </p:childTnLst>
                                </p:cTn>
                              </p:par>
                              <p:par>
                                <p:cTn id="12" presetID="9" presetClass="entr" presetSubtype="0" fill="hold" nodeType="withEffect">
                                  <p:stCondLst>
                                    <p:cond delay="0"/>
                                  </p:stCondLst>
                                  <p:childTnLst>
                                    <p:set>
                                      <p:cBhvr>
                                        <p:cTn id="13" dur="1" fill="hold">
                                          <p:stCondLst>
                                            <p:cond delay="0"/>
                                          </p:stCondLst>
                                        </p:cTn>
                                        <p:tgtEl>
                                          <p:spTgt spid="143"/>
                                        </p:tgtEl>
                                        <p:attrNameLst>
                                          <p:attrName>style.visibility</p:attrName>
                                        </p:attrNameLst>
                                      </p:cBhvr>
                                      <p:to>
                                        <p:strVal val="visible"/>
                                      </p:to>
                                    </p:set>
                                    <p:animEffect transition="in" filter="dissolve">
                                      <p:cBhvr>
                                        <p:cTn id="14" dur="500"/>
                                        <p:tgtEl>
                                          <p:spTgt spid="143"/>
                                        </p:tgtEl>
                                      </p:cBhvr>
                                    </p:animEffect>
                                  </p:childTnLst>
                                </p:cTn>
                              </p:par>
                              <p:par>
                                <p:cTn id="15" presetID="9" presetClass="entr" presetSubtype="0" fill="hold" nodeType="with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dissolve">
                                      <p:cBhvr>
                                        <p:cTn id="17" dur="500"/>
                                        <p:tgtEl>
                                          <p:spTgt spid="140"/>
                                        </p:tgtEl>
                                      </p:cBhvr>
                                    </p:animEffect>
                                  </p:childTnLst>
                                </p:cTn>
                              </p:par>
                              <p:par>
                                <p:cTn id="18" presetID="9"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dissolve">
                                      <p:cBhvr>
                                        <p:cTn id="20" dur="500"/>
                                        <p:tgtEl>
                                          <p:spTgt spid="1028"/>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dissolve">
                                      <p:cBhvr>
                                        <p:cTn id="24" dur="500"/>
                                        <p:tgtEl>
                                          <p:spTgt spid="131"/>
                                        </p:tgtEl>
                                      </p:cBhvr>
                                    </p:animEffect>
                                  </p:childTnLst>
                                </p:cTn>
                              </p:par>
                            </p:childTnLst>
                          </p:cTn>
                        </p:par>
                        <p:par>
                          <p:cTn id="25" fill="hold">
                            <p:stCondLst>
                              <p:cond delay="1500"/>
                            </p:stCondLst>
                            <p:childTnLst>
                              <p:par>
                                <p:cTn id="26" presetID="9" presetClass="entr" presetSubtype="0" fill="hold" nodeType="after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dissolve">
                                      <p:cBhvr>
                                        <p:cTn id="28" dur="500"/>
                                        <p:tgtEl>
                                          <p:spTgt spid="125"/>
                                        </p:tgtEl>
                                      </p:cBhvr>
                                    </p:animEffect>
                                  </p:childTnLst>
                                </p:cTn>
                              </p:par>
                            </p:childTnLst>
                          </p:cTn>
                        </p:par>
                        <p:par>
                          <p:cTn id="29" fill="hold">
                            <p:stCondLst>
                              <p:cond delay="2000"/>
                            </p:stCondLst>
                            <p:childTnLst>
                              <p:par>
                                <p:cTn id="30" presetID="9" presetClass="entr" presetSubtype="0" fill="hold" nodeType="after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dissolve">
                                      <p:cBhvr>
                                        <p:cTn id="32" dur="500"/>
                                        <p:tgtEl>
                                          <p:spTgt spid="117"/>
                                        </p:tgtEl>
                                      </p:cBhvr>
                                    </p:animEffect>
                                  </p:childTnLst>
                                </p:cTn>
                              </p:par>
                            </p:childTnLst>
                          </p:cTn>
                        </p:par>
                        <p:par>
                          <p:cTn id="33" fill="hold">
                            <p:stCondLst>
                              <p:cond delay="2500"/>
                            </p:stCondLst>
                            <p:childTnLst>
                              <p:par>
                                <p:cTn id="34" presetID="9" presetClass="entr" presetSubtype="0" fill="hold" nodeType="after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dissolve">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6">
                                            <p:txEl>
                                              <p:pRg st="0" end="0"/>
                                            </p:txEl>
                                          </p:spTgt>
                                        </p:tgtEl>
                                        <p:attrNameLst>
                                          <p:attrName>style.visibility</p:attrName>
                                        </p:attrNameLst>
                                      </p:cBhvr>
                                      <p:to>
                                        <p:strVal val="visible"/>
                                      </p:to>
                                    </p:set>
                                    <p:animEffect transition="in" filter="dissolve">
                                      <p:cBhvr>
                                        <p:cTn id="41" dur="500"/>
                                        <p:tgtEl>
                                          <p:spTgt spid="76">
                                            <p:txEl>
                                              <p:pRg st="0" end="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par>
                          <p:cTn id="45" fill="hold">
                            <p:stCondLst>
                              <p:cond delay="500"/>
                            </p:stCondLst>
                            <p:childTnLst>
                              <p:par>
                                <p:cTn id="46" presetID="9" presetClass="exit" presetSubtype="0" fill="hold" nodeType="afterEffect">
                                  <p:stCondLst>
                                    <p:cond delay="0"/>
                                  </p:stCondLst>
                                  <p:childTnLst>
                                    <p:animEffect transition="out" filter="dissolve">
                                      <p:cBhvr>
                                        <p:cTn id="47" dur="500"/>
                                        <p:tgtEl>
                                          <p:spTgt spid="131"/>
                                        </p:tgtEl>
                                      </p:cBhvr>
                                    </p:animEffect>
                                    <p:set>
                                      <p:cBhvr>
                                        <p:cTn id="48" dur="1" fill="hold">
                                          <p:stCondLst>
                                            <p:cond delay="499"/>
                                          </p:stCondLst>
                                        </p:cTn>
                                        <p:tgtEl>
                                          <p:spTgt spid="131"/>
                                        </p:tgtEl>
                                        <p:attrNameLst>
                                          <p:attrName>style.visibility</p:attrName>
                                        </p:attrNameLst>
                                      </p:cBhvr>
                                      <p:to>
                                        <p:strVal val="hidden"/>
                                      </p:to>
                                    </p:set>
                                  </p:childTnLst>
                                </p:cTn>
                              </p:par>
                            </p:childTnLst>
                          </p:cTn>
                        </p:par>
                        <p:par>
                          <p:cTn id="49" fill="hold">
                            <p:stCondLst>
                              <p:cond delay="1000"/>
                            </p:stCondLst>
                            <p:childTnLst>
                              <p:par>
                                <p:cTn id="50" presetID="9" presetClass="entr" presetSubtype="0" fill="hold"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dissolve">
                                      <p:cBhvr>
                                        <p:cTn id="52" dur="500"/>
                                        <p:tgtEl>
                                          <p:spTgt spid="62"/>
                                        </p:tgtEl>
                                      </p:cBhvr>
                                    </p:animEffect>
                                  </p:childTnLst>
                                </p:cTn>
                              </p:par>
                            </p:childTnLst>
                          </p:cTn>
                        </p:par>
                        <p:par>
                          <p:cTn id="53" fill="hold">
                            <p:stCondLst>
                              <p:cond delay="1500"/>
                            </p:stCondLst>
                            <p:childTnLst>
                              <p:par>
                                <p:cTn id="54" presetID="9" presetClass="exit" presetSubtype="0" fill="hold" grpId="1" nodeType="afterEffect">
                                  <p:stCondLst>
                                    <p:cond delay="0"/>
                                  </p:stCondLst>
                                  <p:childTnLst>
                                    <p:animEffect transition="out" filter="dissolv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par>
                          <p:cTn id="57" fill="hold">
                            <p:stCondLst>
                              <p:cond delay="2000"/>
                            </p:stCondLst>
                            <p:childTnLst>
                              <p:par>
                                <p:cTn id="58" presetID="9" presetClass="entr" presetSubtype="0" fill="hold" nodeType="after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dissolve">
                                      <p:cBhvr>
                                        <p:cTn id="6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uild="allAtOnce"/>
      <p:bldP spid="76" grpId="0" build="allAtOnce"/>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D34D-3671-4F94-B7DA-FDBF82B839BF}"/>
              </a:ext>
            </a:extLst>
          </p:cNvPr>
          <p:cNvSpPr>
            <a:spLocks noGrp="1"/>
          </p:cNvSpPr>
          <p:nvPr>
            <p:ph type="title"/>
          </p:nvPr>
        </p:nvSpPr>
        <p:spPr>
          <a:xfrm>
            <a:off x="413997" y="414000"/>
            <a:ext cx="7671912" cy="810000"/>
          </a:xfrm>
        </p:spPr>
        <p:txBody>
          <a:bodyPr/>
          <a:lstStyle/>
          <a:p>
            <a:r>
              <a:rPr lang="pt-BR" sz="4400"/>
              <a:t>Un SNIS est-il la bonne solution?</a:t>
            </a:r>
            <a:endParaRPr lang="en-GB" sz="4400"/>
          </a:p>
        </p:txBody>
      </p:sp>
      <p:sp>
        <p:nvSpPr>
          <p:cNvPr id="7" name="Slide Number Placeholder 6">
            <a:extLst>
              <a:ext uri="{FF2B5EF4-FFF2-40B4-BE49-F238E27FC236}">
                <a16:creationId xmlns:a16="http://schemas.microsoft.com/office/drawing/2014/main" id="{11C19F75-173F-4345-895A-D786F7E9CC3E}"/>
              </a:ext>
            </a:extLst>
          </p:cNvPr>
          <p:cNvSpPr>
            <a:spLocks noGrp="1"/>
          </p:cNvSpPr>
          <p:nvPr>
            <p:ph type="sldNum" sz="quarter" idx="12"/>
          </p:nvPr>
        </p:nvSpPr>
        <p:spPr>
          <a:xfrm>
            <a:off x="9057640" y="6452004"/>
            <a:ext cx="2743200" cy="237600"/>
          </a:xfrm>
        </p:spPr>
        <p:txBody>
          <a:bodyPr/>
          <a:lstStyle/>
          <a:p>
            <a:fld id="{6DF1F962-6FCF-4ED9-AB1A-FC8E17859AF0}" type="slidenum">
              <a:rPr lang="en-GB" smtClean="0"/>
              <a:pPr/>
              <a:t>22</a:t>
            </a:fld>
            <a:endParaRPr lang="en-GB"/>
          </a:p>
        </p:txBody>
      </p:sp>
      <p:sp>
        <p:nvSpPr>
          <p:cNvPr id="4" name="Content Placeholder 3">
            <a:extLst>
              <a:ext uri="{FF2B5EF4-FFF2-40B4-BE49-F238E27FC236}">
                <a16:creationId xmlns:a16="http://schemas.microsoft.com/office/drawing/2014/main" id="{102537D5-6F40-426E-ACB5-30A3233A270F}"/>
              </a:ext>
            </a:extLst>
          </p:cNvPr>
          <p:cNvSpPr>
            <a:spLocks noGrp="1"/>
          </p:cNvSpPr>
          <p:nvPr>
            <p:ph sz="half" idx="1"/>
          </p:nvPr>
        </p:nvSpPr>
        <p:spPr>
          <a:xfrm>
            <a:off x="367697" y="1896894"/>
            <a:ext cx="9064392" cy="4535531"/>
          </a:xfrm>
        </p:spPr>
        <p:txBody>
          <a:bodyPr/>
          <a:lstStyle/>
          <a:p>
            <a:pPr marL="285750" indent="-285750">
              <a:spcAft>
                <a:spcPts val="800"/>
              </a:spcAft>
              <a:buFont typeface="Arial" panose="020B0604020202020204" pitchFamily="34" charset="0"/>
              <a:buChar char="•"/>
            </a:pPr>
            <a:r>
              <a:rPr lang="fr-FR" sz="2200" b="0">
                <a:solidFill>
                  <a:srgbClr val="FFFFFF"/>
                </a:solidFill>
              </a:rPr>
              <a:t>Avez-vous seulement besoin de données sommaires pour la planification, le suivi ou d'autres </a:t>
            </a:r>
            <a:r>
              <a:rPr lang="fr-FR" sz="2200">
                <a:solidFill>
                  <a:srgbClr val="FFFFFF"/>
                </a:solidFill>
              </a:rPr>
              <a:t>objectifs de gestion </a:t>
            </a:r>
            <a:r>
              <a:rPr lang="fr-FR" sz="2200" b="0">
                <a:solidFill>
                  <a:srgbClr val="FFFFFF"/>
                </a:solidFill>
              </a:rPr>
              <a:t>(pas de données détaillées sur les patients ou de données transactionnelles</a:t>
            </a:r>
            <a:r>
              <a:rPr lang="nn-NO" sz="2200" b="0">
                <a:solidFill>
                  <a:srgbClr val="FFFFFF"/>
                </a:solidFill>
              </a:rPr>
              <a:t>)?</a:t>
            </a:r>
          </a:p>
          <a:p>
            <a:pPr marL="285750" indent="-285750">
              <a:spcAft>
                <a:spcPts val="800"/>
              </a:spcAft>
              <a:buFont typeface="Arial" panose="020B0604020202020204" pitchFamily="34" charset="0"/>
              <a:buChar char="•"/>
            </a:pPr>
            <a:r>
              <a:rPr lang="fr-FR" sz="2200" b="0">
                <a:solidFill>
                  <a:srgbClr val="FFFFFF"/>
                </a:solidFill>
              </a:rPr>
              <a:t>Vos ressources ou la capacité de votre personnel sont-elles </a:t>
            </a:r>
            <a:r>
              <a:rPr lang="fr-FR" sz="2200">
                <a:solidFill>
                  <a:srgbClr val="FFFFFF"/>
                </a:solidFill>
              </a:rPr>
              <a:t>limitées</a:t>
            </a:r>
            <a:r>
              <a:rPr lang="nn-NO" sz="2200" b="0">
                <a:solidFill>
                  <a:srgbClr val="FFFFFF"/>
                </a:solidFill>
              </a:rPr>
              <a:t>?</a:t>
            </a:r>
          </a:p>
          <a:p>
            <a:pPr marL="285750" indent="-285750">
              <a:spcAft>
                <a:spcPts val="800"/>
              </a:spcAft>
              <a:buFont typeface="Arial" panose="020B0604020202020204" pitchFamily="34" charset="0"/>
              <a:buChar char="•"/>
            </a:pPr>
            <a:r>
              <a:rPr lang="fr-FR" sz="2200" b="0">
                <a:solidFill>
                  <a:srgbClr val="FFFFFF"/>
                </a:solidFill>
              </a:rPr>
              <a:t>Avez-vous besoin de rapports </a:t>
            </a:r>
            <a:r>
              <a:rPr lang="fr-FR" sz="2200">
                <a:solidFill>
                  <a:srgbClr val="FFFFFF"/>
                </a:solidFill>
              </a:rPr>
              <a:t>de</a:t>
            </a:r>
            <a:r>
              <a:rPr lang="fr-FR" sz="2200" b="0">
                <a:solidFill>
                  <a:srgbClr val="FFFFFF"/>
                </a:solidFill>
              </a:rPr>
              <a:t> </a:t>
            </a:r>
            <a:r>
              <a:rPr lang="fr-FR" sz="2200">
                <a:solidFill>
                  <a:srgbClr val="FFFFFF"/>
                </a:solidFill>
              </a:rPr>
              <a:t>routine </a:t>
            </a:r>
            <a:r>
              <a:rPr lang="fr-FR" sz="2200" b="0">
                <a:solidFill>
                  <a:srgbClr val="FFFFFF"/>
                </a:solidFill>
              </a:rPr>
              <a:t>(hebdomadaires ou mensuels) ? (Si vos données ne changent que lentement dans le temps, envisagez une enquête ou une autre source de données pour réduire la charge du SNIS sur le personnel</a:t>
            </a:r>
            <a:r>
              <a:rPr lang="nn-NO" sz="2200" b="0">
                <a:solidFill>
                  <a:srgbClr val="FFFFFF"/>
                </a:solidFill>
              </a:rPr>
              <a:t>.)</a:t>
            </a:r>
          </a:p>
          <a:p>
            <a:pPr>
              <a:spcAft>
                <a:spcPts val="800"/>
              </a:spcAft>
            </a:pPr>
            <a:r>
              <a:rPr lang="fr-FR" sz="2200">
                <a:solidFill>
                  <a:srgbClr val="FFFFFF"/>
                </a:solidFill>
              </a:rPr>
              <a:t>Si vous avez répondu « oui » à toutes ces questions</a:t>
            </a:r>
            <a:r>
              <a:rPr lang="nn-NO" sz="2200">
                <a:solidFill>
                  <a:srgbClr val="FFFFFF"/>
                </a:solidFill>
              </a:rPr>
              <a:t>, </a:t>
            </a:r>
            <a:r>
              <a:rPr lang="fr-FR" sz="2200">
                <a:solidFill>
                  <a:srgbClr val="FFFFFF"/>
                </a:solidFill>
              </a:rPr>
              <a:t>vous pourriez obtenir les informations dont vous avez besoin en renforçant simplement votre </a:t>
            </a:r>
            <a:r>
              <a:rPr lang="nn-NO" sz="2200">
                <a:solidFill>
                  <a:srgbClr val="FFFFFF"/>
                </a:solidFill>
              </a:rPr>
              <a:t>SNIS.</a:t>
            </a:r>
          </a:p>
          <a:p>
            <a:pPr marL="285750" indent="-285750">
              <a:spcAft>
                <a:spcPts val="600"/>
              </a:spcAft>
              <a:buFont typeface="Arial" panose="020B0604020202020204" pitchFamily="34" charset="0"/>
              <a:buChar char="•"/>
            </a:pPr>
            <a:endParaRPr lang="nn-NO" sz="2400" b="0">
              <a:solidFill>
                <a:srgbClr val="FFFFFF"/>
              </a:solidFill>
            </a:endParaRPr>
          </a:p>
        </p:txBody>
      </p:sp>
      <p:sp>
        <p:nvSpPr>
          <p:cNvPr id="6" name="Rounded Rectangle 5">
            <a:extLst>
              <a:ext uri="{FF2B5EF4-FFF2-40B4-BE49-F238E27FC236}">
                <a16:creationId xmlns:a16="http://schemas.microsoft.com/office/drawing/2014/main" id="{A578CE17-F92A-7E46-85CF-976930EC1737}"/>
              </a:ext>
            </a:extLst>
          </p:cNvPr>
          <p:cNvSpPr/>
          <p:nvPr/>
        </p:nvSpPr>
        <p:spPr>
          <a:xfrm>
            <a:off x="8154000" y="180000"/>
            <a:ext cx="3746528" cy="1288800"/>
          </a:xfrm>
          <a:prstGeom prst="roundRect">
            <a:avLst>
              <a:gd name="adj" fmla="val 9425"/>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a:solidFill>
                  <a:schemeClr val="bg1"/>
                </a:solidFill>
                <a:ea typeface="Calibri" panose="020F0502020204030204" pitchFamily="34" charset="0"/>
                <a:cs typeface="Times New Roman" panose="02020603050405020304" pitchFamily="18" charset="0"/>
              </a:rPr>
              <a:t>SN</a:t>
            </a:r>
            <a:r>
              <a:rPr lang="en-GB" sz="3600">
                <a:solidFill>
                  <a:schemeClr val="bg1"/>
                </a:solidFill>
                <a:effectLst/>
                <a:ea typeface="Calibri" panose="020F0502020204030204" pitchFamily="34" charset="0"/>
                <a:cs typeface="Times New Roman" panose="02020603050405020304" pitchFamily="18" charset="0"/>
              </a:rPr>
              <a:t>IS</a:t>
            </a:r>
            <a:endParaRPr lang="en-GB" sz="1200">
              <a:solidFill>
                <a:schemeClr val="bg1"/>
              </a:solidFill>
              <a:effectLst/>
              <a:ea typeface="Calibri" panose="020F0502020204030204" pitchFamily="34" charset="0"/>
              <a:cs typeface="Times New Roman" panose="02020603050405020304" pitchFamily="18" charset="0"/>
            </a:endParaRPr>
          </a:p>
          <a:p>
            <a:pPr algn="ctr"/>
            <a:r>
              <a:rPr lang="en-GB" sz="1800">
                <a:solidFill>
                  <a:schemeClr val="bg1"/>
                </a:solidFill>
                <a:effectLst/>
                <a:ea typeface="Calibri" panose="020F0502020204030204" pitchFamily="34" charset="0"/>
                <a:cs typeface="Times New Roman" panose="02020603050405020304" pitchFamily="18" charset="0"/>
              </a:rPr>
              <a:t>Système National d’Information Sanitaire</a:t>
            </a:r>
          </a:p>
        </p:txBody>
      </p:sp>
      <p:sp>
        <p:nvSpPr>
          <p:cNvPr id="8" name="Title 1">
            <a:extLst>
              <a:ext uri="{FF2B5EF4-FFF2-40B4-BE49-F238E27FC236}">
                <a16:creationId xmlns:a16="http://schemas.microsoft.com/office/drawing/2014/main" id="{6A7E1276-0121-A248-8E4D-411BCFF26B31}"/>
              </a:ext>
            </a:extLst>
          </p:cNvPr>
          <p:cNvSpPr txBox="1">
            <a:spLocks/>
          </p:cNvSpPr>
          <p:nvPr/>
        </p:nvSpPr>
        <p:spPr>
          <a:xfrm>
            <a:off x="9646409" y="2045342"/>
            <a:ext cx="1707677" cy="3210469"/>
          </a:xfrm>
          <a:prstGeom prst="rect">
            <a:avLst/>
          </a:prstGeom>
        </p:spPr>
        <p:txBody>
          <a:bodyPr vert="horz" lIns="0" tIns="90000" rIns="0" bIns="0" rtlCol="0" anchor="t" anchorCtr="0">
            <a:noAutofit/>
          </a:bodyPr>
          <a:lstStyle>
            <a:lvl1pPr algn="l" defTabSz="914400" rtl="0" eaLnBrk="1" latinLnBrk="0" hangingPunct="1">
              <a:lnSpc>
                <a:spcPct val="95000"/>
              </a:lnSpc>
              <a:spcBef>
                <a:spcPct val="0"/>
              </a:spcBef>
              <a:buNone/>
              <a:defRPr sz="2417" b="1" kern="1200">
                <a:solidFill>
                  <a:schemeClr val="bg2"/>
                </a:solidFill>
                <a:latin typeface="+mj-lt"/>
                <a:ea typeface="+mj-ea"/>
                <a:cs typeface="+mj-cs"/>
              </a:defRPr>
            </a:lvl1pPr>
          </a:lstStyle>
          <a:p>
            <a:r>
              <a:rPr lang="fr-FR" sz="24000">
                <a:solidFill>
                  <a:srgbClr val="FFFFFF"/>
                </a:solidFill>
              </a:rPr>
              <a:t>?</a:t>
            </a:r>
            <a:endParaRPr lang="en-GB" sz="24000"/>
          </a:p>
        </p:txBody>
      </p:sp>
    </p:spTree>
    <p:extLst>
      <p:ext uri="{BB962C8B-B14F-4D97-AF65-F5344CB8AC3E}">
        <p14:creationId xmlns:p14="http://schemas.microsoft.com/office/powerpoint/2010/main" val="274948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8200" y="25128"/>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dirty="0"/>
              <a:t>Le </a:t>
            </a:r>
            <a:r>
              <a:rPr lang="en-US" dirty="0" err="1"/>
              <a:t>paysage</a:t>
            </a:r>
            <a:r>
              <a:rPr lang="en-US" dirty="0"/>
              <a:t> du SIS </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4A770375-B8DD-7848-A1AB-EF410F37552E}"/>
              </a:ext>
            </a:extLst>
          </p:cNvPr>
          <p:cNvSpPr/>
          <p:nvPr/>
        </p:nvSpPr>
        <p:spPr>
          <a:xfrm>
            <a:off x="4657693" y="3648801"/>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ffectLst/>
                <a:ea typeface="Calibri" panose="020F0502020204030204" pitchFamily="34" charset="0"/>
                <a:cs typeface="Times New Roman" panose="02020603050405020304" pitchFamily="18" charset="0"/>
              </a:rPr>
              <a:t>Trackers</a:t>
            </a:r>
            <a:endParaRPr lang="en-GB" sz="1200" b="1">
              <a:solidFill>
                <a:schemeClr val="bg1"/>
              </a:solidFill>
              <a:effectLst/>
              <a:ea typeface="Calibri" panose="020F0502020204030204" pitchFamily="34" charset="0"/>
              <a:cs typeface="Times New Roman" panose="02020603050405020304" pitchFamily="18" charset="0"/>
            </a:endParaRPr>
          </a:p>
        </p:txBody>
      </p:sp>
      <p:sp>
        <p:nvSpPr>
          <p:cNvPr id="16" name="Up-down Arrow 15">
            <a:extLst>
              <a:ext uri="{FF2B5EF4-FFF2-40B4-BE49-F238E27FC236}">
                <a16:creationId xmlns:a16="http://schemas.microsoft.com/office/drawing/2014/main" id="{DCB89036-FDA1-914F-AC14-66F6E9093FA4}"/>
              </a:ext>
            </a:extLst>
          </p:cNvPr>
          <p:cNvSpPr/>
          <p:nvPr/>
        </p:nvSpPr>
        <p:spPr>
          <a:xfrm>
            <a:off x="3579983" y="4306844"/>
            <a:ext cx="434009" cy="1762027"/>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a:extLst>
              <a:ext uri="{FF2B5EF4-FFF2-40B4-BE49-F238E27FC236}">
                <a16:creationId xmlns:a16="http://schemas.microsoft.com/office/drawing/2014/main" id="{FF3436F3-9401-9343-BCCA-7626589EEAB0}"/>
              </a:ext>
            </a:extLst>
          </p:cNvPr>
          <p:cNvSpPr/>
          <p:nvPr/>
        </p:nvSpPr>
        <p:spPr>
          <a:xfrm>
            <a:off x="3579982" y="2095093"/>
            <a:ext cx="434009" cy="2201811"/>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18FF02B-0406-4644-BE76-0B21BBE3B2A8}"/>
              </a:ext>
            </a:extLst>
          </p:cNvPr>
          <p:cNvSpPr txBox="1"/>
          <p:nvPr/>
        </p:nvSpPr>
        <p:spPr>
          <a:xfrm>
            <a:off x="4661213" y="1606202"/>
            <a:ext cx="2721760" cy="369332"/>
          </a:xfrm>
          <a:prstGeom prst="rect">
            <a:avLst/>
          </a:prstGeom>
          <a:noFill/>
          <a:ln>
            <a:noFill/>
          </a:ln>
        </p:spPr>
        <p:txBody>
          <a:bodyPr wrap="square" rtlCol="0">
            <a:spAutoFit/>
          </a:bodyPr>
          <a:lstStyle/>
          <a:p>
            <a:pPr algn="ctr"/>
            <a:r>
              <a:rPr lang="en-US"/>
              <a:t>Services de santé</a:t>
            </a:r>
          </a:p>
        </p:txBody>
      </p:sp>
      <p:sp>
        <p:nvSpPr>
          <p:cNvPr id="21" name="Up-down Arrow 20">
            <a:extLst>
              <a:ext uri="{FF2B5EF4-FFF2-40B4-BE49-F238E27FC236}">
                <a16:creationId xmlns:a16="http://schemas.microsoft.com/office/drawing/2014/main" id="{01A750EF-1BA9-C44D-832A-ED5137675A55}"/>
              </a:ext>
            </a:extLst>
          </p:cNvPr>
          <p:cNvSpPr/>
          <p:nvPr/>
        </p:nvSpPr>
        <p:spPr>
          <a:xfrm>
            <a:off x="8077869" y="2101551"/>
            <a:ext cx="434009" cy="3973777"/>
          </a:xfrm>
          <a:prstGeom prst="upDownArrow">
            <a:avLst/>
          </a:prstGeom>
          <a:gradFill flip="none" rotWithShape="1">
            <a:gsLst>
              <a:gs pos="70000">
                <a:srgbClr val="803860"/>
              </a:gs>
              <a:gs pos="0">
                <a:srgbClr val="FF0000"/>
              </a:gs>
              <a:gs pos="100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123FAFA-1047-6C4A-9675-4328F1ED2A6B}"/>
              </a:ext>
            </a:extLst>
          </p:cNvPr>
          <p:cNvSpPr txBox="1"/>
          <p:nvPr/>
        </p:nvSpPr>
        <p:spPr>
          <a:xfrm>
            <a:off x="7582065" y="1363318"/>
            <a:ext cx="1338890" cy="646331"/>
          </a:xfrm>
          <a:prstGeom prst="rect">
            <a:avLst/>
          </a:prstGeom>
          <a:noFill/>
        </p:spPr>
        <p:txBody>
          <a:bodyPr wrap="square" rtlCol="0">
            <a:spAutoFit/>
          </a:bodyPr>
          <a:lstStyle/>
          <a:p>
            <a:pPr algn="ctr"/>
            <a:r>
              <a:rPr lang="en-US">
                <a:solidFill>
                  <a:srgbClr val="0070C0"/>
                </a:solidFill>
              </a:rPr>
              <a:t>Systèmes stratégiques</a:t>
            </a:r>
          </a:p>
        </p:txBody>
      </p:sp>
      <p:sp>
        <p:nvSpPr>
          <p:cNvPr id="23" name="TextBox 22">
            <a:extLst>
              <a:ext uri="{FF2B5EF4-FFF2-40B4-BE49-F238E27FC236}">
                <a16:creationId xmlns:a16="http://schemas.microsoft.com/office/drawing/2014/main" id="{967C0923-5452-404A-B447-EA7FBC319063}"/>
              </a:ext>
            </a:extLst>
          </p:cNvPr>
          <p:cNvSpPr txBox="1"/>
          <p:nvPr/>
        </p:nvSpPr>
        <p:spPr>
          <a:xfrm>
            <a:off x="7622523" y="6075328"/>
            <a:ext cx="1667392" cy="646331"/>
          </a:xfrm>
          <a:prstGeom prst="rect">
            <a:avLst/>
          </a:prstGeom>
          <a:noFill/>
        </p:spPr>
        <p:txBody>
          <a:bodyPr wrap="square" rtlCol="0">
            <a:spAutoFit/>
          </a:bodyPr>
          <a:lstStyle/>
          <a:p>
            <a:pPr algn="ctr"/>
            <a:r>
              <a:rPr lang="en-US">
                <a:solidFill>
                  <a:schemeClr val="accent2">
                    <a:lumMod val="75000"/>
                  </a:schemeClr>
                </a:solidFill>
              </a:rPr>
              <a:t>Systèmes de première ligne</a:t>
            </a:r>
          </a:p>
        </p:txBody>
      </p:sp>
      <p:sp>
        <p:nvSpPr>
          <p:cNvPr id="24" name="TextBox 23">
            <a:extLst>
              <a:ext uri="{FF2B5EF4-FFF2-40B4-BE49-F238E27FC236}">
                <a16:creationId xmlns:a16="http://schemas.microsoft.com/office/drawing/2014/main" id="{02D92819-DC19-CD46-BF56-398E2F9C34A0}"/>
              </a:ext>
            </a:extLst>
          </p:cNvPr>
          <p:cNvSpPr txBox="1"/>
          <p:nvPr/>
        </p:nvSpPr>
        <p:spPr>
          <a:xfrm>
            <a:off x="2631605" y="1460507"/>
            <a:ext cx="2004244" cy="646331"/>
          </a:xfrm>
          <a:prstGeom prst="rect">
            <a:avLst/>
          </a:prstGeom>
          <a:noFill/>
        </p:spPr>
        <p:txBody>
          <a:bodyPr wrap="square" rtlCol="0">
            <a:spAutoFit/>
          </a:bodyPr>
          <a:lstStyle/>
          <a:p>
            <a:pPr algn="ctr"/>
            <a:r>
              <a:rPr lang="en-US" dirty="0" err="1">
                <a:solidFill>
                  <a:srgbClr val="00B050"/>
                </a:solidFill>
              </a:rPr>
              <a:t>Données</a:t>
            </a:r>
            <a:r>
              <a:rPr lang="en-US" dirty="0">
                <a:solidFill>
                  <a:srgbClr val="00B050"/>
                </a:solidFill>
              </a:rPr>
              <a:t> </a:t>
            </a:r>
            <a:r>
              <a:rPr lang="en-US" dirty="0" err="1">
                <a:solidFill>
                  <a:srgbClr val="00B050"/>
                </a:solidFill>
              </a:rPr>
              <a:t>agrégées</a:t>
            </a:r>
            <a:r>
              <a:rPr lang="en-US" dirty="0">
                <a:solidFill>
                  <a:srgbClr val="00B050"/>
                </a:solidFill>
              </a:rPr>
              <a:t> / </a:t>
            </a:r>
            <a:r>
              <a:rPr lang="en-US" dirty="0" err="1">
                <a:solidFill>
                  <a:srgbClr val="00B050"/>
                </a:solidFill>
              </a:rPr>
              <a:t>anonymes</a:t>
            </a:r>
            <a:endParaRPr lang="en-US" dirty="0">
              <a:solidFill>
                <a:srgbClr val="00B050"/>
              </a:solidFill>
            </a:endParaRPr>
          </a:p>
        </p:txBody>
      </p:sp>
      <p:sp>
        <p:nvSpPr>
          <p:cNvPr id="25" name="TextBox 24">
            <a:extLst>
              <a:ext uri="{FF2B5EF4-FFF2-40B4-BE49-F238E27FC236}">
                <a16:creationId xmlns:a16="http://schemas.microsoft.com/office/drawing/2014/main" id="{6E6E4904-C11D-1D47-A701-9799CE5D2F77}"/>
              </a:ext>
            </a:extLst>
          </p:cNvPr>
          <p:cNvSpPr txBox="1"/>
          <p:nvPr/>
        </p:nvSpPr>
        <p:spPr>
          <a:xfrm>
            <a:off x="2412461" y="6075328"/>
            <a:ext cx="2241676" cy="646331"/>
          </a:xfrm>
          <a:prstGeom prst="rect">
            <a:avLst/>
          </a:prstGeom>
          <a:noFill/>
        </p:spPr>
        <p:txBody>
          <a:bodyPr wrap="square" rtlCol="0">
            <a:spAutoFit/>
          </a:bodyPr>
          <a:lstStyle/>
          <a:p>
            <a:pPr algn="ctr"/>
            <a:r>
              <a:rPr lang="en-US">
                <a:solidFill>
                  <a:srgbClr val="FF0000"/>
                </a:solidFill>
              </a:rPr>
              <a:t>Données individuelles / personnelles</a:t>
            </a:r>
          </a:p>
        </p:txBody>
      </p:sp>
      <p:sp>
        <p:nvSpPr>
          <p:cNvPr id="9" name="Rounded Rectangle 8">
            <a:extLst>
              <a:ext uri="{FF2B5EF4-FFF2-40B4-BE49-F238E27FC236}">
                <a16:creationId xmlns:a16="http://schemas.microsoft.com/office/drawing/2014/main" id="{994329DE-157F-3E45-AFFC-B42C9D18AF02}"/>
              </a:ext>
            </a:extLst>
          </p:cNvPr>
          <p:cNvSpPr/>
          <p:nvPr/>
        </p:nvSpPr>
        <p:spPr>
          <a:xfrm>
            <a:off x="4657691" y="2095095"/>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a typeface="Calibri" panose="020F0502020204030204" pitchFamily="34" charset="0"/>
                <a:cs typeface="Times New Roman" panose="02020603050405020304" pitchFamily="18" charset="0"/>
              </a:rPr>
              <a:t>SN</a:t>
            </a:r>
            <a:r>
              <a:rPr lang="en-GB" sz="3600" b="1">
                <a:solidFill>
                  <a:schemeClr val="bg1"/>
                </a:solidFill>
                <a:effectLst/>
                <a:ea typeface="Calibri" panose="020F0502020204030204" pitchFamily="34" charset="0"/>
                <a:cs typeface="Times New Roman" panose="02020603050405020304" pitchFamily="18" charset="0"/>
              </a:rPr>
              <a:t>IS</a:t>
            </a:r>
            <a:endParaRPr lang="en-GB" sz="1200" b="1">
              <a:solidFill>
                <a:schemeClr val="bg1"/>
              </a:solidFill>
              <a:effectLst/>
              <a:ea typeface="Calibri" panose="020F0502020204030204" pitchFamily="34" charset="0"/>
              <a:cs typeface="Times New Roman" panose="02020603050405020304" pitchFamily="18" charset="0"/>
            </a:endParaRPr>
          </a:p>
          <a:p>
            <a:pPr algn="ctr"/>
            <a:r>
              <a:rPr lang="en-GB" sz="1800">
                <a:solidFill>
                  <a:schemeClr val="bg1"/>
                </a:solidFill>
                <a:effectLst/>
                <a:ea typeface="Calibri" panose="020F0502020204030204" pitchFamily="34" charset="0"/>
                <a:cs typeface="Times New Roman" panose="02020603050405020304" pitchFamily="18" charset="0"/>
              </a:rPr>
              <a:t>Système National d’Information Sanitaire</a:t>
            </a:r>
            <a:endParaRPr lang="en-GB" sz="1200">
              <a:effectLst/>
              <a:ea typeface="Calibri" panose="020F0502020204030204" pitchFamily="34"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6EF245AF-9829-954B-A786-8F726C470E90}"/>
              </a:ext>
            </a:extLst>
          </p:cNvPr>
          <p:cNvSpPr/>
          <p:nvPr/>
        </p:nvSpPr>
        <p:spPr>
          <a:xfrm>
            <a:off x="4657692" y="4798050"/>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a typeface="Calibri" panose="020F0502020204030204" pitchFamily="34" charset="0"/>
                <a:cs typeface="Times New Roman" panose="02020603050405020304" pitchFamily="18" charset="0"/>
              </a:rPr>
              <a:t>DME</a:t>
            </a:r>
            <a:br>
              <a:rPr lang="en-GB" sz="3600">
                <a:solidFill>
                  <a:schemeClr val="bg1"/>
                </a:solidFill>
                <a:effectLst/>
                <a:ea typeface="Calibri" panose="020F0502020204030204" pitchFamily="34" charset="0"/>
                <a:cs typeface="Times New Roman" panose="02020603050405020304" pitchFamily="18" charset="0"/>
              </a:rPr>
            </a:br>
            <a:r>
              <a:rPr lang="en-GB" sz="1700">
                <a:solidFill>
                  <a:schemeClr val="bg1"/>
                </a:solidFill>
                <a:ea typeface="Calibri" panose="020F0502020204030204" pitchFamily="34" charset="0"/>
                <a:cs typeface="Times New Roman" panose="02020603050405020304" pitchFamily="18" charset="0"/>
              </a:rPr>
              <a:t>Dossier Médical Électronique</a:t>
            </a:r>
            <a:endParaRPr lang="en-GB" sz="170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3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3"/>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a:xfrm>
            <a:off x="457201" y="441811"/>
            <a:ext cx="6621744" cy="1027113"/>
          </a:xfrm>
        </p:spPr>
        <p:txBody>
          <a:bodyPr>
            <a:normAutofit/>
          </a:bodyPr>
          <a:lstStyle/>
          <a:p>
            <a:r>
              <a:rPr lang="en-US" sz="4000"/>
              <a:t>Qu'est-ce qu'un DME?</a:t>
            </a:r>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5875264"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239392" y="1381331"/>
            <a:ext cx="5928929" cy="5097348"/>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Aft>
                <a:spcPts val="1200"/>
              </a:spcAft>
              <a:buClr>
                <a:srgbClr val="1FA29C"/>
              </a:buClr>
              <a:defRPr/>
            </a:pPr>
            <a:r>
              <a:rPr lang="en-GB" dirty="0">
                <a:latin typeface="Verdana" panose="020B0604030504040204" pitchFamily="34" charset="0"/>
                <a:ea typeface="Verdana" panose="020B0604030504040204" pitchFamily="34" charset="0"/>
                <a:cs typeface="Verdana" panose="020B0604030504040204" pitchFamily="34" charset="0"/>
              </a:rPr>
              <a:t>Un </a:t>
            </a:r>
            <a:r>
              <a:rPr lang="en-GB" b="1" dirty="0">
                <a:latin typeface="Verdana" panose="020B0604030504040204" pitchFamily="34" charset="0"/>
                <a:ea typeface="Verdana" panose="020B0604030504040204" pitchFamily="34" charset="0"/>
                <a:cs typeface="Verdana" panose="020B0604030504040204" pitchFamily="34" charset="0"/>
              </a:rPr>
              <a:t>Dossier </a:t>
            </a:r>
            <a:r>
              <a:rPr lang="en-GB" b="1" dirty="0" err="1">
                <a:latin typeface="Verdana" panose="020B0604030504040204" pitchFamily="34" charset="0"/>
                <a:ea typeface="Verdana" panose="020B0604030504040204" pitchFamily="34" charset="0"/>
                <a:cs typeface="Verdana" panose="020B0604030504040204" pitchFamily="34" charset="0"/>
              </a:rPr>
              <a:t>Médical</a:t>
            </a:r>
            <a:r>
              <a:rPr lang="en-GB" b="1" dirty="0">
                <a:latin typeface="Verdana" panose="020B0604030504040204" pitchFamily="34" charset="0"/>
                <a:ea typeface="Verdana" panose="020B0604030504040204" pitchFamily="34" charset="0"/>
                <a:cs typeface="Verdana" panose="020B0604030504040204" pitchFamily="34" charset="0"/>
              </a:rPr>
              <a:t> </a:t>
            </a:r>
            <a:r>
              <a:rPr lang="fr-FR" b="1" dirty="0">
                <a:latin typeface="Verdana" panose="020B0604030504040204" pitchFamily="34" charset="0"/>
                <a:ea typeface="Verdana" panose="020B0604030504040204" pitchFamily="34" charset="0"/>
                <a:cs typeface="Verdana" panose="020B0604030504040204" pitchFamily="34" charset="0"/>
              </a:rPr>
              <a:t>Électronique</a:t>
            </a:r>
            <a:r>
              <a:rPr lang="en-GB" b="1" dirty="0">
                <a:latin typeface="Verdana" panose="020B0604030504040204" pitchFamily="34" charset="0"/>
                <a:ea typeface="Verdana" panose="020B0604030504040204" pitchFamily="34" charset="0"/>
                <a:cs typeface="Verdana" panose="020B0604030504040204" pitchFamily="34" charset="0"/>
              </a:rPr>
              <a:t> (DME / EMR)</a:t>
            </a:r>
            <a:r>
              <a:rPr lang="en-GB" dirty="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est une version numérique du dossier du patient que les prestataires utilisaient traditionnellement pour stocker les dossiers papier</a:t>
            </a:r>
            <a:r>
              <a:rPr lang="en-GB" dirty="0">
                <a:latin typeface="Verdana" panose="020B0604030504040204" pitchFamily="34" charset="0"/>
                <a:ea typeface="Verdana" panose="020B0604030504040204" pitchFamily="34" charset="0"/>
                <a:cs typeface="Verdana" panose="020B0604030504040204" pitchFamily="34" charset="0"/>
              </a:rPr>
              <a:t>.</a:t>
            </a:r>
          </a:p>
          <a:p>
            <a:pPr lvl="2">
              <a:spcAft>
                <a:spcPts val="1200"/>
              </a:spcAft>
              <a:buClr>
                <a:srgbClr val="1FA29C"/>
              </a:buClr>
              <a:defRPr/>
            </a:pPr>
            <a:r>
              <a:rPr lang="fr-FR" dirty="0">
                <a:latin typeface="Verdana" panose="020B0604030504040204" pitchFamily="34" charset="0"/>
                <a:ea typeface="Verdana" panose="020B0604030504040204" pitchFamily="34" charset="0"/>
                <a:cs typeface="Verdana" panose="020B0604030504040204" pitchFamily="34" charset="0"/>
              </a:rPr>
              <a:t>Il s'agit d'un outil de première ligne, utilisé au point de contact avec le patient. Il est complet, puisqu'il prend en compte tous les aspects des soins du patient, tels que les diagnostics, les consultations, les traitements et les médicaments</a:t>
            </a:r>
            <a:r>
              <a:rPr lang="en-GB" dirty="0">
                <a:latin typeface="Verdana" panose="020B0604030504040204" pitchFamily="34" charset="0"/>
                <a:ea typeface="Verdana" panose="020B0604030504040204" pitchFamily="34" charset="0"/>
                <a:cs typeface="Verdana" panose="020B0604030504040204" pitchFamily="34" charset="0"/>
              </a:rPr>
              <a:t>.</a:t>
            </a:r>
          </a:p>
          <a:p>
            <a:pPr lvl="2">
              <a:spcAft>
                <a:spcPts val="1200"/>
              </a:spcAft>
              <a:buClr>
                <a:srgbClr val="1FA29C"/>
              </a:buClr>
              <a:defRPr/>
            </a:pPr>
            <a:r>
              <a:rPr lang="fr-FR" dirty="0">
                <a:latin typeface="Verdana" panose="020B0604030504040204" pitchFamily="34" charset="0"/>
                <a:ea typeface="Verdana" panose="020B0604030504040204" pitchFamily="34" charset="0"/>
                <a:cs typeface="Verdana" panose="020B0604030504040204" pitchFamily="34" charset="0"/>
              </a:rPr>
              <a:t>Il est important de noter qu'il est «longitudinal»</a:t>
            </a:r>
            <a:r>
              <a:rPr lang="en-GB" dirty="0">
                <a:latin typeface="Verdana" panose="020B0604030504040204" pitchFamily="34" charset="0"/>
                <a:ea typeface="Verdana" panose="020B0604030504040204" pitchFamily="34" charset="0"/>
                <a:cs typeface="Verdana" panose="020B0604030504040204" pitchFamily="34" charset="0"/>
              </a:rPr>
              <a:t> – </a:t>
            </a:r>
            <a:r>
              <a:rPr lang="fr-FR" dirty="0">
                <a:latin typeface="Verdana" panose="020B0604030504040204" pitchFamily="34" charset="0"/>
                <a:ea typeface="Verdana" panose="020B0604030504040204" pitchFamily="34" charset="0"/>
                <a:cs typeface="Verdana" panose="020B0604030504040204" pitchFamily="34" charset="0"/>
              </a:rPr>
              <a:t>c'est-à-dire qu'il suit un patient dans le temps, en regroupant toutes ses visites dans un seul dossier électronique</a:t>
            </a:r>
            <a:r>
              <a:rPr lang="en-GB" dirty="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Il devrait idéalement couvrir tous les services, mais en réalité, il peut être spécifique à un programme (par exemple, uniquement les soins contre le VIH</a:t>
            </a:r>
            <a:r>
              <a:rPr lang="en-GB" dirty="0">
                <a:latin typeface="Verdana" panose="020B0604030504040204" pitchFamily="34" charset="0"/>
                <a:ea typeface="Verdana" panose="020B0604030504040204" pitchFamily="34" charset="0"/>
                <a:cs typeface="Verdana" panose="020B0604030504040204" pitchFamily="34" charset="0"/>
              </a:rPr>
              <a:t>).</a:t>
            </a:r>
          </a:p>
          <a:p>
            <a:pPr lvl="2">
              <a:spcAft>
                <a:spcPts val="1200"/>
              </a:spcAft>
              <a:buClr>
                <a:srgbClr val="1FA29C"/>
              </a:buClr>
              <a:defRPr/>
            </a:pPr>
            <a:r>
              <a:rPr lang="fr-FR" dirty="0">
                <a:latin typeface="Verdana" panose="020B0604030504040204" pitchFamily="34" charset="0"/>
                <a:ea typeface="Verdana" panose="020B0604030504040204" pitchFamily="34" charset="0"/>
                <a:cs typeface="Verdana" panose="020B0604030504040204" pitchFamily="34" charset="0"/>
              </a:rPr>
              <a:t>Un DME est généralement spécifique à un établissement ou à une organisation ; s'il est partagé à plus grande échelle, il peut être appelé</a:t>
            </a:r>
            <a:r>
              <a:rPr lang="en-GB" dirty="0">
                <a:latin typeface="Verdana" panose="020B0604030504040204" pitchFamily="34" charset="0"/>
                <a:ea typeface="Verdana" panose="020B0604030504040204" pitchFamily="34" charset="0"/>
                <a:cs typeface="Verdana" panose="020B0604030504040204" pitchFamily="34" charset="0"/>
              </a:rPr>
              <a:t> </a:t>
            </a:r>
            <a:r>
              <a:rPr lang="en-GB" b="1" dirty="0">
                <a:latin typeface="Verdana" panose="020B0604030504040204" pitchFamily="34" charset="0"/>
                <a:ea typeface="Verdana" panose="020B0604030504040204" pitchFamily="34" charset="0"/>
                <a:cs typeface="Verdana" panose="020B0604030504040204" pitchFamily="34" charset="0"/>
              </a:rPr>
              <a:t>Dossier de </a:t>
            </a:r>
            <a:r>
              <a:rPr lang="en-GB" b="1" dirty="0" err="1">
                <a:latin typeface="Verdana" panose="020B0604030504040204" pitchFamily="34" charset="0"/>
                <a:ea typeface="Verdana" panose="020B0604030504040204" pitchFamily="34" charset="0"/>
                <a:cs typeface="Verdana" panose="020B0604030504040204" pitchFamily="34" charset="0"/>
              </a:rPr>
              <a:t>Santé</a:t>
            </a:r>
            <a:r>
              <a:rPr lang="en-GB" b="1" dirty="0">
                <a:latin typeface="Verdana" panose="020B0604030504040204" pitchFamily="34" charset="0"/>
                <a:ea typeface="Verdana" panose="020B0604030504040204" pitchFamily="34" charset="0"/>
                <a:cs typeface="Verdana" panose="020B0604030504040204" pitchFamily="34" charset="0"/>
              </a:rPr>
              <a:t> </a:t>
            </a:r>
            <a:r>
              <a:rPr lang="fr-FR" b="1" dirty="0">
                <a:latin typeface="Verdana" panose="020B0604030504040204" pitchFamily="34" charset="0"/>
                <a:ea typeface="Verdana" panose="020B0604030504040204" pitchFamily="34" charset="0"/>
                <a:cs typeface="Verdana" panose="020B0604030504040204" pitchFamily="34" charset="0"/>
              </a:rPr>
              <a:t>Électronique</a:t>
            </a:r>
            <a:r>
              <a:rPr lang="en-GB" b="1" dirty="0">
                <a:latin typeface="Verdana" panose="020B0604030504040204" pitchFamily="34" charset="0"/>
                <a:ea typeface="Verdana" panose="020B0604030504040204" pitchFamily="34" charset="0"/>
                <a:cs typeface="Verdana" panose="020B0604030504040204" pitchFamily="34" charset="0"/>
              </a:rPr>
              <a:t> </a:t>
            </a:r>
            <a:r>
              <a:rPr lang="en-GB" dirty="0">
                <a:latin typeface="Verdana" panose="020B0604030504040204" pitchFamily="34" charset="0"/>
                <a:ea typeface="Verdana" panose="020B0604030504040204" pitchFamily="34" charset="0"/>
                <a:cs typeface="Verdana" panose="020B0604030504040204" pitchFamily="34" charset="0"/>
              </a:rPr>
              <a:t>(</a:t>
            </a:r>
            <a:r>
              <a:rPr lang="en-GB" b="1" dirty="0">
                <a:latin typeface="Verdana" panose="020B0604030504040204" pitchFamily="34" charset="0"/>
                <a:ea typeface="Verdana" panose="020B0604030504040204" pitchFamily="34" charset="0"/>
                <a:cs typeface="Verdana" panose="020B0604030504040204" pitchFamily="34" charset="0"/>
              </a:rPr>
              <a:t>DSE / EHR</a:t>
            </a:r>
            <a:r>
              <a:rPr lang="en-GB" dirty="0">
                <a:latin typeface="Verdana" panose="020B0604030504040204" pitchFamily="34" charset="0"/>
                <a:ea typeface="Verdana" panose="020B0604030504040204" pitchFamily="34" charset="0"/>
                <a:cs typeface="Verdana" panose="020B0604030504040204" pitchFamily="34" charset="0"/>
              </a:rPr>
              <a:t>).</a:t>
            </a:r>
          </a:p>
        </p:txBody>
      </p: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24</a:t>
            </a:fld>
            <a:endParaRPr lang="en-GB"/>
          </a:p>
        </p:txBody>
      </p:sp>
      <p:sp>
        <p:nvSpPr>
          <p:cNvPr id="13" name="Rounded Rectangle 12">
            <a:extLst>
              <a:ext uri="{FF2B5EF4-FFF2-40B4-BE49-F238E27FC236}">
                <a16:creationId xmlns:a16="http://schemas.microsoft.com/office/drawing/2014/main" id="{57DF7AE5-FFE6-1146-90EA-5FD7AF830584}"/>
              </a:ext>
            </a:extLst>
          </p:cNvPr>
          <p:cNvSpPr/>
          <p:nvPr/>
        </p:nvSpPr>
        <p:spPr>
          <a:xfrm>
            <a:off x="8154000" y="180000"/>
            <a:ext cx="3747600" cy="12927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a:solidFill>
                  <a:schemeClr val="bg1"/>
                </a:solidFill>
                <a:ea typeface="Calibri" panose="020F0502020204030204" pitchFamily="34" charset="0"/>
                <a:cs typeface="Times New Roman" panose="02020603050405020304" pitchFamily="18" charset="0"/>
              </a:rPr>
              <a:t>DME</a:t>
            </a:r>
            <a:br>
              <a:rPr lang="en-GB" sz="3600">
                <a:solidFill>
                  <a:schemeClr val="bg1"/>
                </a:solidFill>
                <a:effectLst/>
                <a:ea typeface="Calibri" panose="020F0502020204030204" pitchFamily="34" charset="0"/>
                <a:cs typeface="Times New Roman" panose="02020603050405020304" pitchFamily="18" charset="0"/>
              </a:rPr>
            </a:br>
            <a:r>
              <a:rPr lang="en-GB">
                <a:solidFill>
                  <a:schemeClr val="bg1"/>
                </a:solidFill>
                <a:effectLst/>
                <a:ea typeface="Calibri" panose="020F0502020204030204" pitchFamily="34" charset="0"/>
                <a:cs typeface="Times New Roman" panose="02020603050405020304" pitchFamily="18" charset="0"/>
              </a:rPr>
              <a:t>Dossier Médical Électronique</a:t>
            </a:r>
          </a:p>
        </p:txBody>
      </p:sp>
      <p:pic>
        <p:nvPicPr>
          <p:cNvPr id="17" name="Graphic 16">
            <a:extLst>
              <a:ext uri="{FF2B5EF4-FFF2-40B4-BE49-F238E27FC236}">
                <a16:creationId xmlns:a16="http://schemas.microsoft.com/office/drawing/2014/main" id="{497E901A-9A19-4241-BBE6-995F64A80E4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293" y="2059978"/>
            <a:ext cx="5338307" cy="3955483"/>
          </a:xfrm>
          <a:prstGeom prst="rect">
            <a:avLst/>
          </a:prstGeom>
        </p:spPr>
      </p:pic>
      <p:sp>
        <p:nvSpPr>
          <p:cNvPr id="18" name="TextBox 17">
            <a:extLst>
              <a:ext uri="{FF2B5EF4-FFF2-40B4-BE49-F238E27FC236}">
                <a16:creationId xmlns:a16="http://schemas.microsoft.com/office/drawing/2014/main" id="{898CC075-D88F-EF4B-9A92-FD4874BA6390}"/>
              </a:ext>
            </a:extLst>
          </p:cNvPr>
          <p:cNvSpPr txBox="1"/>
          <p:nvPr/>
        </p:nvSpPr>
        <p:spPr>
          <a:xfrm>
            <a:off x="6726264" y="2302889"/>
            <a:ext cx="4691809" cy="3589028"/>
          </a:xfrm>
          <a:prstGeom prst="rect">
            <a:avLst/>
          </a:prstGeom>
          <a:noFill/>
        </p:spPr>
        <p:txBody>
          <a:bodyPr wrap="square" lIns="0" tIns="0" rIns="0" bIns="0" rtlCol="0">
            <a:noAutofit/>
          </a:bodyPr>
          <a:lstStyle/>
          <a:p>
            <a:pPr>
              <a:spcAft>
                <a:spcPts val="1134"/>
              </a:spcAft>
            </a:pPr>
            <a:endParaRPr lang="fr-FR" b="1">
              <a:solidFill>
                <a:srgbClr val="FFFFFF"/>
              </a:solidFill>
              <a:latin typeface="Verdana"/>
            </a:endParaRPr>
          </a:p>
          <a:p>
            <a:pPr marL="285750" indent="-285750">
              <a:spcAft>
                <a:spcPts val="600"/>
              </a:spcAft>
              <a:buFont typeface="Arial" panose="020B0604020202020204" pitchFamily="34" charset="0"/>
              <a:buChar char="•"/>
            </a:pPr>
            <a:endParaRPr lang="nn-NO">
              <a:solidFill>
                <a:srgbClr val="FFFFFF"/>
              </a:solidFill>
              <a:latin typeface="Verdana"/>
            </a:endParaRPr>
          </a:p>
        </p:txBody>
      </p:sp>
      <p:pic>
        <p:nvPicPr>
          <p:cNvPr id="3" name="Graphic 2" descr="Open folder with solid fill">
            <a:extLst>
              <a:ext uri="{FF2B5EF4-FFF2-40B4-BE49-F238E27FC236}">
                <a16:creationId xmlns:a16="http://schemas.microsoft.com/office/drawing/2014/main" id="{A93EBAF3-9345-5C44-9AE5-722B6B9AFC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4564" y="3334033"/>
            <a:ext cx="2743200" cy="2743200"/>
          </a:xfrm>
          <a:prstGeom prst="rect">
            <a:avLst/>
          </a:prstGeom>
        </p:spPr>
      </p:pic>
      <p:pic>
        <p:nvPicPr>
          <p:cNvPr id="11" name="Graphic 10" descr="Man with solid fill">
            <a:extLst>
              <a:ext uri="{FF2B5EF4-FFF2-40B4-BE49-F238E27FC236}">
                <a16:creationId xmlns:a16="http://schemas.microsoft.com/office/drawing/2014/main" id="{F506F556-B0DD-1642-A08F-94A8F05B6C5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890000" y="4582089"/>
            <a:ext cx="749300" cy="749300"/>
          </a:xfrm>
          <a:prstGeom prst="rect">
            <a:avLst/>
          </a:prstGeom>
        </p:spPr>
      </p:pic>
      <p:pic>
        <p:nvPicPr>
          <p:cNvPr id="14" name="Graphic 13" descr="Stethoscope with solid fill">
            <a:extLst>
              <a:ext uri="{FF2B5EF4-FFF2-40B4-BE49-F238E27FC236}">
                <a16:creationId xmlns:a16="http://schemas.microsoft.com/office/drawing/2014/main" id="{38A8DD9D-2623-204D-AAA7-8770FCC738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0164" y="2616200"/>
            <a:ext cx="914400" cy="914400"/>
          </a:xfrm>
          <a:prstGeom prst="rect">
            <a:avLst/>
          </a:prstGeom>
        </p:spPr>
      </p:pic>
      <p:pic>
        <p:nvPicPr>
          <p:cNvPr id="16" name="Graphic 15" descr="Needle with solid fill">
            <a:extLst>
              <a:ext uri="{FF2B5EF4-FFF2-40B4-BE49-F238E27FC236}">
                <a16:creationId xmlns:a16="http://schemas.microsoft.com/office/drawing/2014/main" id="{A3C029AF-81B6-1944-96B0-2BE78B8D22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23228" y="2613248"/>
            <a:ext cx="914400" cy="914400"/>
          </a:xfrm>
          <a:prstGeom prst="rect">
            <a:avLst/>
          </a:prstGeom>
        </p:spPr>
      </p:pic>
      <p:pic>
        <p:nvPicPr>
          <p:cNvPr id="20" name="Graphic 19" descr="Medicine with solid fill">
            <a:extLst>
              <a:ext uri="{FF2B5EF4-FFF2-40B4-BE49-F238E27FC236}">
                <a16:creationId xmlns:a16="http://schemas.microsoft.com/office/drawing/2014/main" id="{ADF5C9ED-F21B-4348-A938-322499114DA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53391" y="2616200"/>
            <a:ext cx="914400" cy="914400"/>
          </a:xfrm>
          <a:prstGeom prst="rect">
            <a:avLst/>
          </a:prstGeom>
        </p:spPr>
      </p:pic>
      <p:pic>
        <p:nvPicPr>
          <p:cNvPr id="22" name="Graphic 21" descr="Inpatient with solid fill">
            <a:extLst>
              <a:ext uri="{FF2B5EF4-FFF2-40B4-BE49-F238E27FC236}">
                <a16:creationId xmlns:a16="http://schemas.microsoft.com/office/drawing/2014/main" id="{C4CF0475-1EFF-5C40-8845-716C0C0BD38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33535" y="2613248"/>
            <a:ext cx="914400" cy="914400"/>
          </a:xfrm>
          <a:prstGeom prst="rect">
            <a:avLst/>
          </a:prstGeom>
        </p:spPr>
      </p:pic>
    </p:spTree>
    <p:extLst>
      <p:ext uri="{BB962C8B-B14F-4D97-AF65-F5344CB8AC3E}">
        <p14:creationId xmlns:p14="http://schemas.microsoft.com/office/powerpoint/2010/main" val="244391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descr="Icon&#10;&#10;Description automatically generated">
            <a:extLst>
              <a:ext uri="{FF2B5EF4-FFF2-40B4-BE49-F238E27FC236}">
                <a16:creationId xmlns:a16="http://schemas.microsoft.com/office/drawing/2014/main" id="{D41DD5BA-C908-4443-8FBB-D47268A3D02A}"/>
              </a:ext>
            </a:extLst>
          </p:cNvPr>
          <p:cNvPicPr>
            <a:picLocks noChangeAspect="1"/>
          </p:cNvPicPr>
          <p:nvPr/>
        </p:nvPicPr>
        <p:blipFill>
          <a:blip r:embed="rId3"/>
          <a:stretch>
            <a:fillRect/>
          </a:stretch>
        </p:blipFill>
        <p:spPr>
          <a:xfrm>
            <a:off x="-361916" y="1926389"/>
            <a:ext cx="6565900" cy="5664200"/>
          </a:xfrm>
          <a:prstGeom prst="rect">
            <a:avLst/>
          </a:prstGeom>
        </p:spPr>
      </p:pic>
      <p:grpSp>
        <p:nvGrpSpPr>
          <p:cNvPr id="173" name="Group 172">
            <a:extLst>
              <a:ext uri="{FF2B5EF4-FFF2-40B4-BE49-F238E27FC236}">
                <a16:creationId xmlns:a16="http://schemas.microsoft.com/office/drawing/2014/main" id="{999E18E2-F817-3347-88F4-035F55ABC632}"/>
              </a:ext>
            </a:extLst>
          </p:cNvPr>
          <p:cNvGrpSpPr/>
          <p:nvPr/>
        </p:nvGrpSpPr>
        <p:grpSpPr>
          <a:xfrm>
            <a:off x="6100054" y="1661562"/>
            <a:ext cx="3494389" cy="3032868"/>
            <a:chOff x="6100051" y="1661562"/>
            <a:chExt cx="3370290" cy="3032868"/>
          </a:xfrm>
        </p:grpSpPr>
        <p:pic>
          <p:nvPicPr>
            <p:cNvPr id="174" name="Graphic 173" descr="Modern architecture with solid fill">
              <a:extLst>
                <a:ext uri="{FF2B5EF4-FFF2-40B4-BE49-F238E27FC236}">
                  <a16:creationId xmlns:a16="http://schemas.microsoft.com/office/drawing/2014/main" id="{A2DDBA9A-6B3C-F24E-A095-B84BD46712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0051" y="1954902"/>
              <a:ext cx="2739528" cy="2739528"/>
            </a:xfrm>
            <a:prstGeom prst="rect">
              <a:avLst/>
            </a:prstGeom>
          </p:spPr>
        </p:pic>
        <p:sp>
          <p:nvSpPr>
            <p:cNvPr id="175" name="TextBox 174">
              <a:extLst>
                <a:ext uri="{FF2B5EF4-FFF2-40B4-BE49-F238E27FC236}">
                  <a16:creationId xmlns:a16="http://schemas.microsoft.com/office/drawing/2014/main" id="{353AFFEB-67FC-2842-8393-E282954AE4DF}"/>
                </a:ext>
              </a:extLst>
            </p:cNvPr>
            <p:cNvSpPr txBox="1"/>
            <p:nvPr/>
          </p:nvSpPr>
          <p:spPr>
            <a:xfrm>
              <a:off x="7926248" y="1661562"/>
              <a:ext cx="1544093" cy="988425"/>
            </a:xfrm>
            <a:prstGeom prst="rect">
              <a:avLst/>
            </a:prstGeom>
            <a:noFill/>
          </p:spPr>
          <p:txBody>
            <a:bodyPr wrap="square" lIns="0" tIns="0" rIns="0" bIns="0" rtlCol="0">
              <a:noAutofit/>
            </a:bodyPr>
            <a:lstStyle/>
            <a:p>
              <a:pPr algn="l"/>
              <a:r>
                <a:rPr lang="en-US" sz="24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Bureau </a:t>
              </a:r>
            </a:p>
            <a:p>
              <a:pPr algn="l"/>
              <a:r>
                <a:rPr lang="en-US" sz="24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 district</a:t>
              </a:r>
            </a:p>
          </p:txBody>
        </p:sp>
      </p:grpSp>
      <p:grpSp>
        <p:nvGrpSpPr>
          <p:cNvPr id="176" name="Group 175">
            <a:extLst>
              <a:ext uri="{FF2B5EF4-FFF2-40B4-BE49-F238E27FC236}">
                <a16:creationId xmlns:a16="http://schemas.microsoft.com/office/drawing/2014/main" id="{7855971F-8478-0A40-A3A6-74B6C1FE73CD}"/>
              </a:ext>
            </a:extLst>
          </p:cNvPr>
          <p:cNvGrpSpPr/>
          <p:nvPr/>
        </p:nvGrpSpPr>
        <p:grpSpPr>
          <a:xfrm>
            <a:off x="4300347" y="-27997"/>
            <a:ext cx="3876242" cy="2739528"/>
            <a:chOff x="4300347" y="-27997"/>
            <a:chExt cx="3876242" cy="2739528"/>
          </a:xfrm>
        </p:grpSpPr>
        <p:pic>
          <p:nvPicPr>
            <p:cNvPr id="177" name="Graphic 176" descr="Modern architecture with solid fill">
              <a:extLst>
                <a:ext uri="{FF2B5EF4-FFF2-40B4-BE49-F238E27FC236}">
                  <a16:creationId xmlns:a16="http://schemas.microsoft.com/office/drawing/2014/main" id="{BC081767-50D3-6F45-8ACE-16818F1CFD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0347" y="-27997"/>
              <a:ext cx="2739528" cy="2739528"/>
            </a:xfrm>
            <a:prstGeom prst="rect">
              <a:avLst/>
            </a:prstGeom>
          </p:spPr>
        </p:pic>
        <p:sp>
          <p:nvSpPr>
            <p:cNvPr id="178" name="TextBox 177">
              <a:extLst>
                <a:ext uri="{FF2B5EF4-FFF2-40B4-BE49-F238E27FC236}">
                  <a16:creationId xmlns:a16="http://schemas.microsoft.com/office/drawing/2014/main" id="{730A8996-6C38-964F-A69C-606E3946D8AC}"/>
                </a:ext>
              </a:extLst>
            </p:cNvPr>
            <p:cNvSpPr txBox="1"/>
            <p:nvPr/>
          </p:nvSpPr>
          <p:spPr>
            <a:xfrm>
              <a:off x="6376884" y="67083"/>
              <a:ext cx="1799705" cy="908391"/>
            </a:xfrm>
            <a:prstGeom prst="rect">
              <a:avLst/>
            </a:prstGeom>
            <a:noFill/>
          </p:spPr>
          <p:txBody>
            <a:bodyPr wrap="square" lIns="0" tIns="0" rIns="0" bIns="0" rtlCol="0">
              <a:noAutofit/>
            </a:bodyPr>
            <a:lstStyle/>
            <a:p>
              <a:pPr algn="l"/>
              <a:r>
                <a:rPr lang="en-US" sz="2400" b="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Bureau national</a:t>
              </a:r>
            </a:p>
          </p:txBody>
        </p:sp>
      </p:grpSp>
      <p:grpSp>
        <p:nvGrpSpPr>
          <p:cNvPr id="179" name="Group 178">
            <a:extLst>
              <a:ext uri="{FF2B5EF4-FFF2-40B4-BE49-F238E27FC236}">
                <a16:creationId xmlns:a16="http://schemas.microsoft.com/office/drawing/2014/main" id="{96B73B72-4DFF-3C4E-A20D-21A027C7E846}"/>
              </a:ext>
            </a:extLst>
          </p:cNvPr>
          <p:cNvGrpSpPr/>
          <p:nvPr/>
        </p:nvGrpSpPr>
        <p:grpSpPr>
          <a:xfrm>
            <a:off x="8491066" y="4311703"/>
            <a:ext cx="3573729" cy="2517172"/>
            <a:chOff x="8491066" y="4311703"/>
            <a:chExt cx="3573729" cy="2517172"/>
          </a:xfrm>
        </p:grpSpPr>
        <p:pic>
          <p:nvPicPr>
            <p:cNvPr id="180" name="Graphic 179" descr="Cabin with solid fill">
              <a:extLst>
                <a:ext uri="{FF2B5EF4-FFF2-40B4-BE49-F238E27FC236}">
                  <a16:creationId xmlns:a16="http://schemas.microsoft.com/office/drawing/2014/main" id="{7AC492DA-6F7D-F14B-80D4-B6F2D90C30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50395" y="5182071"/>
              <a:ext cx="914400" cy="914400"/>
            </a:xfrm>
            <a:prstGeom prst="rect">
              <a:avLst/>
            </a:prstGeom>
          </p:spPr>
        </p:pic>
        <p:pic>
          <p:nvPicPr>
            <p:cNvPr id="181" name="Graphic 180" descr="Cabin with solid fill">
              <a:extLst>
                <a:ext uri="{FF2B5EF4-FFF2-40B4-BE49-F238E27FC236}">
                  <a16:creationId xmlns:a16="http://schemas.microsoft.com/office/drawing/2014/main" id="{35B3E42A-DDE3-A948-86BA-23A7F5E8F9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1000" y="5811267"/>
              <a:ext cx="914400" cy="914400"/>
            </a:xfrm>
            <a:prstGeom prst="rect">
              <a:avLst/>
            </a:prstGeom>
          </p:spPr>
        </p:pic>
        <p:pic>
          <p:nvPicPr>
            <p:cNvPr id="182" name="Graphic 181" descr="Cabin with solid fill">
              <a:extLst>
                <a:ext uri="{FF2B5EF4-FFF2-40B4-BE49-F238E27FC236}">
                  <a16:creationId xmlns:a16="http://schemas.microsoft.com/office/drawing/2014/main" id="{F1E15591-D575-D144-BC46-6D2D620D56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31723" y="5914475"/>
              <a:ext cx="914400" cy="914400"/>
            </a:xfrm>
            <a:prstGeom prst="rect">
              <a:avLst/>
            </a:prstGeom>
          </p:spPr>
        </p:pic>
        <p:pic>
          <p:nvPicPr>
            <p:cNvPr id="183" name="Graphic 182" descr="Cabin with solid fill">
              <a:extLst>
                <a:ext uri="{FF2B5EF4-FFF2-40B4-BE49-F238E27FC236}">
                  <a16:creationId xmlns:a16="http://schemas.microsoft.com/office/drawing/2014/main" id="{3511DE12-88C7-5947-B691-EBCC71C587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990" y="4311703"/>
              <a:ext cx="914400" cy="914400"/>
            </a:xfrm>
            <a:prstGeom prst="rect">
              <a:avLst/>
            </a:prstGeom>
          </p:spPr>
        </p:pic>
        <p:sp>
          <p:nvSpPr>
            <p:cNvPr id="184" name="TextBox 183">
              <a:extLst>
                <a:ext uri="{FF2B5EF4-FFF2-40B4-BE49-F238E27FC236}">
                  <a16:creationId xmlns:a16="http://schemas.microsoft.com/office/drawing/2014/main" id="{330ED8E7-CF98-954B-BB8A-4443AAB2720F}"/>
                </a:ext>
              </a:extLst>
            </p:cNvPr>
            <p:cNvSpPr txBox="1"/>
            <p:nvPr/>
          </p:nvSpPr>
          <p:spPr>
            <a:xfrm>
              <a:off x="8491066" y="4529889"/>
              <a:ext cx="2074924" cy="457200"/>
            </a:xfrm>
            <a:prstGeom prst="rect">
              <a:avLst/>
            </a:prstGeom>
            <a:noFill/>
          </p:spPr>
          <p:txBody>
            <a:bodyPr wrap="square" lIns="0" tIns="0" rIns="0" bIns="0" rtlCol="0">
              <a:noAutofit/>
            </a:bodyPr>
            <a:lstStyle/>
            <a:p>
              <a:pPr algn="l"/>
              <a:r>
                <a:rPr lang="en-US" sz="2000" b="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Communauté</a:t>
              </a:r>
            </a:p>
          </p:txBody>
        </p:sp>
      </p:grpSp>
      <p:grpSp>
        <p:nvGrpSpPr>
          <p:cNvPr id="185" name="Group 184">
            <a:extLst>
              <a:ext uri="{FF2B5EF4-FFF2-40B4-BE49-F238E27FC236}">
                <a16:creationId xmlns:a16="http://schemas.microsoft.com/office/drawing/2014/main" id="{53E767F6-728D-8741-94E6-DAEC4126A262}"/>
              </a:ext>
            </a:extLst>
          </p:cNvPr>
          <p:cNvGrpSpPr/>
          <p:nvPr/>
        </p:nvGrpSpPr>
        <p:grpSpPr>
          <a:xfrm>
            <a:off x="9951393" y="4898472"/>
            <a:ext cx="982062" cy="1604306"/>
            <a:chOff x="9951393" y="4898472"/>
            <a:chExt cx="982062" cy="1604306"/>
          </a:xfrm>
        </p:grpSpPr>
        <p:pic>
          <p:nvPicPr>
            <p:cNvPr id="186" name="Picture 185" descr="Logo&#10;&#10;Description automatically generated with medium confidence">
              <a:extLst>
                <a:ext uri="{FF2B5EF4-FFF2-40B4-BE49-F238E27FC236}">
                  <a16:creationId xmlns:a16="http://schemas.microsoft.com/office/drawing/2014/main" id="{61F726D9-BBA9-2944-AB51-708CB7F8CD68}"/>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9951393" y="4898472"/>
              <a:ext cx="982062" cy="982062"/>
            </a:xfrm>
            <a:prstGeom prst="rect">
              <a:avLst/>
            </a:prstGeom>
          </p:spPr>
        </p:pic>
        <p:pic>
          <p:nvPicPr>
            <p:cNvPr id="187" name="Graphic 186" descr="Clipboard Mixed with solid fill">
              <a:extLst>
                <a:ext uri="{FF2B5EF4-FFF2-40B4-BE49-F238E27FC236}">
                  <a16:creationId xmlns:a16="http://schemas.microsoft.com/office/drawing/2014/main" id="{2E8F853B-8B2D-C443-AC9E-A967FC79355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98044" y="5792333"/>
              <a:ext cx="710445" cy="710445"/>
            </a:xfrm>
            <a:prstGeom prst="rect">
              <a:avLst/>
            </a:prstGeom>
          </p:spPr>
        </p:pic>
      </p:grpSp>
      <p:grpSp>
        <p:nvGrpSpPr>
          <p:cNvPr id="188" name="Group 187">
            <a:extLst>
              <a:ext uri="{FF2B5EF4-FFF2-40B4-BE49-F238E27FC236}">
                <a16:creationId xmlns:a16="http://schemas.microsoft.com/office/drawing/2014/main" id="{05035C80-25F6-D148-93EB-7979691AFE5D}"/>
              </a:ext>
            </a:extLst>
          </p:cNvPr>
          <p:cNvGrpSpPr/>
          <p:nvPr/>
        </p:nvGrpSpPr>
        <p:grpSpPr>
          <a:xfrm>
            <a:off x="4643349" y="620329"/>
            <a:ext cx="2203249" cy="1551568"/>
            <a:chOff x="4643349" y="620329"/>
            <a:chExt cx="2203249" cy="1551568"/>
          </a:xfrm>
        </p:grpSpPr>
        <p:pic>
          <p:nvPicPr>
            <p:cNvPr id="189" name="Graphic 188" descr="Bar chart with solid fill">
              <a:extLst>
                <a:ext uri="{FF2B5EF4-FFF2-40B4-BE49-F238E27FC236}">
                  <a16:creationId xmlns:a16="http://schemas.microsoft.com/office/drawing/2014/main" id="{B44055F0-A20D-1D43-8831-7617BFB34C86}"/>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666440" y="1461452"/>
              <a:ext cx="710445" cy="710445"/>
            </a:xfrm>
            <a:prstGeom prst="rect">
              <a:avLst/>
            </a:prstGeom>
          </p:spPr>
        </p:pic>
        <p:pic>
          <p:nvPicPr>
            <p:cNvPr id="190" name="Graphic 189" descr="Hierarchy with solid fill">
              <a:extLst>
                <a:ext uri="{FF2B5EF4-FFF2-40B4-BE49-F238E27FC236}">
                  <a16:creationId xmlns:a16="http://schemas.microsoft.com/office/drawing/2014/main" id="{A2EAEA03-59D6-8B4E-BD83-CE7EAB5D674C}"/>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796461" y="1461451"/>
              <a:ext cx="710445" cy="710445"/>
            </a:xfrm>
            <a:prstGeom prst="rect">
              <a:avLst/>
            </a:prstGeom>
          </p:spPr>
        </p:pic>
        <p:pic>
          <p:nvPicPr>
            <p:cNvPr id="191" name="Picture 190" descr="Logo&#10;&#10;Description automatically generated">
              <a:extLst>
                <a:ext uri="{FF2B5EF4-FFF2-40B4-BE49-F238E27FC236}">
                  <a16:creationId xmlns:a16="http://schemas.microsoft.com/office/drawing/2014/main" id="{3459439C-A902-134F-968E-A45657D576D8}"/>
                </a:ext>
              </a:extLst>
            </p:cNvPr>
            <p:cNvPicPr>
              <a:picLocks noChangeAspect="1"/>
            </p:cNvPicPr>
            <p:nvPr/>
          </p:nvPicPr>
          <p:blipFill>
            <a:blip r:embed="rId16" cstate="email">
              <a:extLst>
                <a:ext uri="{BEBA8EAE-BF5A-486C-A8C5-ECC9F3942E4B}">
                  <a14:imgProps xmlns:a14="http://schemas.microsoft.com/office/drawing/2010/main">
                    <a14:imgLayer r:embed="rId17">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4643349" y="640687"/>
              <a:ext cx="985484" cy="985484"/>
            </a:xfrm>
            <a:prstGeom prst="rect">
              <a:avLst/>
            </a:prstGeom>
          </p:spPr>
        </p:pic>
        <p:pic>
          <p:nvPicPr>
            <p:cNvPr id="192" name="Picture 191" descr="Icon&#10;&#10;Description automatically generated">
              <a:extLst>
                <a:ext uri="{FF2B5EF4-FFF2-40B4-BE49-F238E27FC236}">
                  <a16:creationId xmlns:a16="http://schemas.microsoft.com/office/drawing/2014/main" id="{E5DC0AB9-ABE4-0942-B50D-98C111D0D001}"/>
                </a:ext>
              </a:extLst>
            </p:cNvPr>
            <p:cNvPicPr>
              <a:picLocks noChangeAspect="1"/>
            </p:cNvPicPr>
            <p:nvPr/>
          </p:nvPicPr>
          <p:blipFill>
            <a:blip r:embed="rId18" cstate="email">
              <a:extLst>
                <a:ext uri="{BEBA8EAE-BF5A-486C-A8C5-ECC9F3942E4B}">
                  <a14:imgProps xmlns:a14="http://schemas.microsoft.com/office/drawing/2010/main">
                    <a14:imgLayer r:embed="rId1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5511757" y="620329"/>
              <a:ext cx="1334841" cy="976341"/>
            </a:xfrm>
            <a:prstGeom prst="rect">
              <a:avLst/>
            </a:prstGeom>
          </p:spPr>
        </p:pic>
      </p:grpSp>
      <p:grpSp>
        <p:nvGrpSpPr>
          <p:cNvPr id="193" name="Group 192">
            <a:extLst>
              <a:ext uri="{FF2B5EF4-FFF2-40B4-BE49-F238E27FC236}">
                <a16:creationId xmlns:a16="http://schemas.microsoft.com/office/drawing/2014/main" id="{743A5A34-1DAE-FB43-9047-2D34740E9BC1}"/>
              </a:ext>
            </a:extLst>
          </p:cNvPr>
          <p:cNvGrpSpPr/>
          <p:nvPr/>
        </p:nvGrpSpPr>
        <p:grpSpPr>
          <a:xfrm>
            <a:off x="6475230" y="2576098"/>
            <a:ext cx="1837677" cy="1578698"/>
            <a:chOff x="6475230" y="2576098"/>
            <a:chExt cx="1837677" cy="1578698"/>
          </a:xfrm>
        </p:grpSpPr>
        <p:pic>
          <p:nvPicPr>
            <p:cNvPr id="194" name="Graphic 193" descr="Bar chart with solid fill">
              <a:extLst>
                <a:ext uri="{FF2B5EF4-FFF2-40B4-BE49-F238E27FC236}">
                  <a16:creationId xmlns:a16="http://schemas.microsoft.com/office/drawing/2014/main" id="{BB24F724-7397-B84E-AF2D-8631AD5A0A75}"/>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466144" y="3444351"/>
              <a:ext cx="710445" cy="710445"/>
            </a:xfrm>
            <a:prstGeom prst="rect">
              <a:avLst/>
            </a:prstGeom>
          </p:spPr>
        </p:pic>
        <p:pic>
          <p:nvPicPr>
            <p:cNvPr id="195" name="Graphic 194" descr="Hierarchy with solid fill">
              <a:extLst>
                <a:ext uri="{FF2B5EF4-FFF2-40B4-BE49-F238E27FC236}">
                  <a16:creationId xmlns:a16="http://schemas.microsoft.com/office/drawing/2014/main" id="{C2E75906-A3F9-7441-A2A9-D8375F182CE7}"/>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596165" y="3444350"/>
              <a:ext cx="710445" cy="710445"/>
            </a:xfrm>
            <a:prstGeom prst="rect">
              <a:avLst/>
            </a:prstGeom>
          </p:spPr>
        </p:pic>
        <p:pic>
          <p:nvPicPr>
            <p:cNvPr id="196" name="Picture 195" descr="Icon&#10;&#10;Description automatically generated">
              <a:extLst>
                <a:ext uri="{FF2B5EF4-FFF2-40B4-BE49-F238E27FC236}">
                  <a16:creationId xmlns:a16="http://schemas.microsoft.com/office/drawing/2014/main" id="{F662F133-B50D-2A40-9E4B-DCDC649A5807}"/>
                </a:ext>
              </a:extLst>
            </p:cNvPr>
            <p:cNvPicPr>
              <a:picLocks noChangeAspect="1"/>
            </p:cNvPicPr>
            <p:nvPr/>
          </p:nvPicPr>
          <p:blipFill>
            <a:blip r:embed="rId20" cstate="email">
              <a:extLst>
                <a:ext uri="{BEBA8EAE-BF5A-486C-A8C5-ECC9F3942E4B}">
                  <a14:imgProps xmlns:a14="http://schemas.microsoft.com/office/drawing/2010/main">
                    <a14:imgLayer r:embed="rId21">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6475230" y="2576098"/>
              <a:ext cx="1039690" cy="1033634"/>
            </a:xfrm>
            <a:prstGeom prst="rect">
              <a:avLst/>
            </a:prstGeom>
          </p:spPr>
        </p:pic>
        <p:pic>
          <p:nvPicPr>
            <p:cNvPr id="197" name="Picture 196" descr="Icon&#10;&#10;Description automatically generated with medium confidence">
              <a:extLst>
                <a:ext uri="{FF2B5EF4-FFF2-40B4-BE49-F238E27FC236}">
                  <a16:creationId xmlns:a16="http://schemas.microsoft.com/office/drawing/2014/main" id="{E81F9DDC-F4FB-8343-9B22-E9BDE4C60A02}"/>
                </a:ext>
              </a:extLst>
            </p:cNvPr>
            <p:cNvPicPr>
              <a:picLocks noChangeAspect="1"/>
            </p:cNvPicPr>
            <p:nvPr/>
          </p:nvPicPr>
          <p:blipFill>
            <a:blip r:embed="rId22" cstate="email">
              <a:extLst>
                <a:ext uri="{BEBA8EAE-BF5A-486C-A8C5-ECC9F3942E4B}">
                  <a14:imgProps xmlns:a14="http://schemas.microsoft.com/office/drawing/2010/main">
                    <a14:imgLayer r:embed="rId23">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7333757" y="2603340"/>
              <a:ext cx="979150" cy="979150"/>
            </a:xfrm>
            <a:prstGeom prst="rect">
              <a:avLst/>
            </a:prstGeom>
          </p:spPr>
        </p:pic>
      </p:grpSp>
      <p:grpSp>
        <p:nvGrpSpPr>
          <p:cNvPr id="198" name="Group 197">
            <a:extLst>
              <a:ext uri="{FF2B5EF4-FFF2-40B4-BE49-F238E27FC236}">
                <a16:creationId xmlns:a16="http://schemas.microsoft.com/office/drawing/2014/main" id="{89164F7E-9D4B-8E49-8D28-DA0D9EAB1FF5}"/>
              </a:ext>
            </a:extLst>
          </p:cNvPr>
          <p:cNvGrpSpPr/>
          <p:nvPr/>
        </p:nvGrpSpPr>
        <p:grpSpPr>
          <a:xfrm>
            <a:off x="325581" y="3260904"/>
            <a:ext cx="5190761" cy="3007563"/>
            <a:chOff x="325581" y="3260904"/>
            <a:chExt cx="5190761" cy="3007563"/>
          </a:xfrm>
        </p:grpSpPr>
        <p:pic>
          <p:nvPicPr>
            <p:cNvPr id="199" name="Picture 198">
              <a:extLst>
                <a:ext uri="{FF2B5EF4-FFF2-40B4-BE49-F238E27FC236}">
                  <a16:creationId xmlns:a16="http://schemas.microsoft.com/office/drawing/2014/main" id="{8F3AE8A0-D973-F843-850C-0F38BD137C31}"/>
                </a:ext>
              </a:extLst>
            </p:cNvPr>
            <p:cNvPicPr>
              <a:picLocks noChangeAspect="1"/>
            </p:cNvPicPr>
            <p:nvPr/>
          </p:nvPicPr>
          <p:blipFill>
            <a:blip r:embed="rId24" cstate="email">
              <a:extLst>
                <a:ext uri="{BEBA8EAE-BF5A-486C-A8C5-ECC9F3942E4B}">
                  <a14:imgProps xmlns:a14="http://schemas.microsoft.com/office/drawing/2010/main">
                    <a14:imgLayer r:embed="rId25">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325581" y="4573497"/>
              <a:ext cx="985484" cy="985484"/>
            </a:xfrm>
            <a:prstGeom prst="rect">
              <a:avLst/>
            </a:prstGeom>
          </p:spPr>
        </p:pic>
        <p:pic>
          <p:nvPicPr>
            <p:cNvPr id="200" name="Picture 199" descr="Icon&#10;&#10;Description automatically generated">
              <a:extLst>
                <a:ext uri="{FF2B5EF4-FFF2-40B4-BE49-F238E27FC236}">
                  <a16:creationId xmlns:a16="http://schemas.microsoft.com/office/drawing/2014/main" id="{D0AEF851-4830-C144-AA6F-92E628A7FD9D}"/>
                </a:ext>
              </a:extLst>
            </p:cNvPr>
            <p:cNvPicPr>
              <a:picLocks noChangeAspect="1"/>
            </p:cNvPicPr>
            <p:nvPr/>
          </p:nvPicPr>
          <p:blipFill>
            <a:blip r:embed="rId26" cstate="email">
              <a:extLst>
                <a:ext uri="{BEBA8EAE-BF5A-486C-A8C5-ECC9F3942E4B}">
                  <a14:imgProps xmlns:a14="http://schemas.microsoft.com/office/drawing/2010/main">
                    <a14:imgLayer r:embed="rId27">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1576961" y="4582877"/>
              <a:ext cx="984200" cy="984200"/>
            </a:xfrm>
            <a:prstGeom prst="rect">
              <a:avLst/>
            </a:prstGeom>
          </p:spPr>
        </p:pic>
        <p:pic>
          <p:nvPicPr>
            <p:cNvPr id="201" name="Graphic 200" descr="Desk with solid fill">
              <a:extLst>
                <a:ext uri="{FF2B5EF4-FFF2-40B4-BE49-F238E27FC236}">
                  <a16:creationId xmlns:a16="http://schemas.microsoft.com/office/drawing/2014/main" id="{58C6EA0A-198A-7746-B13A-779E1EB3977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419112" y="4020648"/>
              <a:ext cx="914400" cy="914400"/>
            </a:xfrm>
            <a:prstGeom prst="rect">
              <a:avLst/>
            </a:prstGeom>
          </p:spPr>
        </p:pic>
        <p:pic>
          <p:nvPicPr>
            <p:cNvPr id="202" name="Graphic 201" descr="Microscope with solid fill">
              <a:extLst>
                <a:ext uri="{FF2B5EF4-FFF2-40B4-BE49-F238E27FC236}">
                  <a16:creationId xmlns:a16="http://schemas.microsoft.com/office/drawing/2014/main" id="{90B9E55F-CF0F-0845-B7B7-5E4A16F6F86C}"/>
                </a:ext>
              </a:extLst>
            </p:cNvPr>
            <p:cNvPicPr>
              <a:picLocks noChangeAspect="1"/>
            </p:cNvPicPr>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4720874" y="5510334"/>
              <a:ext cx="710445" cy="710445"/>
            </a:xfrm>
            <a:prstGeom prst="rect">
              <a:avLst/>
            </a:prstGeom>
          </p:spPr>
        </p:pic>
        <p:pic>
          <p:nvPicPr>
            <p:cNvPr id="203" name="Graphic 202" descr="Inpatient with solid fill">
              <a:extLst>
                <a:ext uri="{FF2B5EF4-FFF2-40B4-BE49-F238E27FC236}">
                  <a16:creationId xmlns:a16="http://schemas.microsoft.com/office/drawing/2014/main" id="{0F0E6605-0D96-6C44-8A63-771FD87EA5BB}"/>
                </a:ext>
              </a:extLst>
            </p:cNvPr>
            <p:cNvPicPr>
              <a:picLocks noChangeAspect="1"/>
            </p:cNvPicPr>
            <p:nvPr/>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451198" y="5558022"/>
              <a:ext cx="710445" cy="710445"/>
            </a:xfrm>
            <a:prstGeom prst="rect">
              <a:avLst/>
            </a:prstGeom>
          </p:spPr>
        </p:pic>
        <p:pic>
          <p:nvPicPr>
            <p:cNvPr id="204" name="Graphic 203" descr="Medicine with solid fill">
              <a:extLst>
                <a:ext uri="{FF2B5EF4-FFF2-40B4-BE49-F238E27FC236}">
                  <a16:creationId xmlns:a16="http://schemas.microsoft.com/office/drawing/2014/main" id="{EDE00F8B-3B33-7740-A93E-D7D7529D1E5F}"/>
                </a:ext>
              </a:extLst>
            </p:cNvPr>
            <p:cNvPicPr>
              <a:picLocks noChangeAspect="1"/>
            </p:cNvPicPr>
            <p:nvPr/>
          </p:nvPicPr>
          <p:blipFill>
            <a:blip r:embed="rId34" cstate="email">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3526777" y="5558022"/>
              <a:ext cx="710445" cy="710445"/>
            </a:xfrm>
            <a:prstGeom prst="rect">
              <a:avLst/>
            </a:prstGeom>
          </p:spPr>
        </p:pic>
        <p:pic>
          <p:nvPicPr>
            <p:cNvPr id="205" name="Graphic 204" descr="Stethoscope with solid fill">
              <a:extLst>
                <a:ext uri="{FF2B5EF4-FFF2-40B4-BE49-F238E27FC236}">
                  <a16:creationId xmlns:a16="http://schemas.microsoft.com/office/drawing/2014/main" id="{E138022B-EC4A-954D-AFF6-DDB6A6B03C9B}"/>
                </a:ext>
              </a:extLst>
            </p:cNvPr>
            <p:cNvPicPr>
              <a:picLocks noChangeAspect="1"/>
            </p:cNvPicPr>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1648507" y="5510334"/>
              <a:ext cx="710445" cy="710445"/>
            </a:xfrm>
            <a:prstGeom prst="rect">
              <a:avLst/>
            </a:prstGeom>
          </p:spPr>
        </p:pic>
        <p:pic>
          <p:nvPicPr>
            <p:cNvPr id="206" name="Picture 205" descr="Logo&#10;&#10;Description automatically generated">
              <a:extLst>
                <a:ext uri="{FF2B5EF4-FFF2-40B4-BE49-F238E27FC236}">
                  <a16:creationId xmlns:a16="http://schemas.microsoft.com/office/drawing/2014/main" id="{6519407D-FF9C-C34A-8DEF-00436B599033}"/>
                </a:ext>
              </a:extLst>
            </p:cNvPr>
            <p:cNvPicPr>
              <a:picLocks noChangeAspect="1"/>
            </p:cNvPicPr>
            <p:nvPr/>
          </p:nvPicPr>
          <p:blipFill>
            <a:blip r:embed="rId38" cstate="email">
              <a:extLst>
                <a:ext uri="{BEBA8EAE-BF5A-486C-A8C5-ECC9F3942E4B}">
                  <a14:imgProps xmlns:a14="http://schemas.microsoft.com/office/drawing/2010/main">
                    <a14:imgLayer r:embed="rId39">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3340603" y="4573497"/>
              <a:ext cx="982062" cy="982062"/>
            </a:xfrm>
            <a:prstGeom prst="rect">
              <a:avLst/>
            </a:prstGeom>
          </p:spPr>
        </p:pic>
        <p:pic>
          <p:nvPicPr>
            <p:cNvPr id="207" name="Picture 206" descr="Icon&#10;&#10;Description automatically generated">
              <a:extLst>
                <a:ext uri="{FF2B5EF4-FFF2-40B4-BE49-F238E27FC236}">
                  <a16:creationId xmlns:a16="http://schemas.microsoft.com/office/drawing/2014/main" id="{69015DD1-5AC2-7E45-9AFC-B7E9D8687A5F}"/>
                </a:ext>
              </a:extLst>
            </p:cNvPr>
            <p:cNvPicPr>
              <a:picLocks noChangeAspect="1"/>
            </p:cNvPicPr>
            <p:nvPr/>
          </p:nvPicPr>
          <p:blipFill>
            <a:blip r:embed="rId40" cstate="email">
              <a:extLst>
                <a:ext uri="{BEBA8EAE-BF5A-486C-A8C5-ECC9F3942E4B}">
                  <a14:imgProps xmlns:a14="http://schemas.microsoft.com/office/drawing/2010/main">
                    <a14:imgLayer r:embed="rId41">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4534280" y="4579218"/>
              <a:ext cx="982062" cy="976341"/>
            </a:xfrm>
            <a:prstGeom prst="rect">
              <a:avLst/>
            </a:prstGeom>
          </p:spPr>
        </p:pic>
        <p:pic>
          <p:nvPicPr>
            <p:cNvPr id="208" name="Picture 207" descr="Logo&#10;&#10;Description automatically generated with low confidence">
              <a:extLst>
                <a:ext uri="{FF2B5EF4-FFF2-40B4-BE49-F238E27FC236}">
                  <a16:creationId xmlns:a16="http://schemas.microsoft.com/office/drawing/2014/main" id="{DD9A176C-0275-9B48-AEE0-AC5C3B4E5264}"/>
                </a:ext>
              </a:extLst>
            </p:cNvPr>
            <p:cNvPicPr>
              <a:picLocks noChangeAspect="1"/>
            </p:cNvPicPr>
            <p:nvPr/>
          </p:nvPicPr>
          <p:blipFill>
            <a:blip r:embed="rId42" cstate="email">
              <a:extLst>
                <a:ext uri="{BEBA8EAE-BF5A-486C-A8C5-ECC9F3942E4B}">
                  <a14:imgProps xmlns:a14="http://schemas.microsoft.com/office/drawing/2010/main">
                    <a14:imgLayer r:embed="rId43">
                      <a14:imgEffect>
                        <a14:colorTemperature colorTemp="11500"/>
                      </a14:imgEffect>
                      <a14:imgEffect>
                        <a14:saturation sat="0"/>
                      </a14:imgEffect>
                    </a14:imgLayer>
                  </a14:imgProps>
                </a:ext>
                <a:ext uri="{28A0092B-C50C-407E-A947-70E740481C1C}">
                  <a14:useLocalDpi xmlns:a14="http://schemas.microsoft.com/office/drawing/2010/main"/>
                </a:ext>
              </a:extLst>
            </a:blip>
            <a:stretch>
              <a:fillRect/>
            </a:stretch>
          </p:blipFill>
          <p:spPr>
            <a:xfrm>
              <a:off x="2343645" y="3260904"/>
              <a:ext cx="2020561" cy="1222971"/>
            </a:xfrm>
            <a:prstGeom prst="rect">
              <a:avLst/>
            </a:prstGeom>
          </p:spPr>
        </p:pic>
      </p:gr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a:xfrm>
            <a:off x="457200" y="498983"/>
            <a:ext cx="10781818" cy="969942"/>
          </a:xfrm>
        </p:spPr>
        <p:txBody>
          <a:bodyPr>
            <a:noAutofit/>
          </a:bodyPr>
          <a:lstStyle/>
          <a:p>
            <a:r>
              <a:rPr lang="en-US" sz="4000"/>
              <a:t>Outils du DME</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472877" y="1159779"/>
            <a:ext cx="2948549"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pic>
        <p:nvPicPr>
          <p:cNvPr id="60" name="Graphic 59" descr="Tablet with solid fill">
            <a:extLst>
              <a:ext uri="{FF2B5EF4-FFF2-40B4-BE49-F238E27FC236}">
                <a16:creationId xmlns:a16="http://schemas.microsoft.com/office/drawing/2014/main" id="{4C1F668E-E944-9649-8197-913B51BD0A1C}"/>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967929" y="5324779"/>
            <a:ext cx="612000" cy="612000"/>
          </a:xfrm>
          <a:prstGeom prst="rect">
            <a:avLst/>
          </a:prstGeom>
        </p:spPr>
      </p:pic>
      <p:pic>
        <p:nvPicPr>
          <p:cNvPr id="62" name="Graphic 61" descr="Computer with solid fill">
            <a:extLst>
              <a:ext uri="{FF2B5EF4-FFF2-40B4-BE49-F238E27FC236}">
                <a16:creationId xmlns:a16="http://schemas.microsoft.com/office/drawing/2014/main" id="{FC4EC705-E181-E146-9AC7-5E0A5F98345A}"/>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3196528" y="3767736"/>
            <a:ext cx="907200" cy="907200"/>
          </a:xfrm>
          <a:prstGeom prst="rect">
            <a:avLst/>
          </a:prstGeom>
        </p:spPr>
      </p:pic>
      <p:sp>
        <p:nvSpPr>
          <p:cNvPr id="74" name="Content Placeholder 2">
            <a:extLst>
              <a:ext uri="{FF2B5EF4-FFF2-40B4-BE49-F238E27FC236}">
                <a16:creationId xmlns:a16="http://schemas.microsoft.com/office/drawing/2014/main" id="{B9CA6501-005B-BA4A-83B3-BCB4DD6FE71B}"/>
              </a:ext>
            </a:extLst>
          </p:cNvPr>
          <p:cNvSpPr txBox="1">
            <a:spLocks/>
          </p:cNvSpPr>
          <p:nvPr/>
        </p:nvSpPr>
        <p:spPr>
          <a:xfrm>
            <a:off x="436942" y="1257096"/>
            <a:ext cx="4009345" cy="1222937"/>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a:latin typeface="Poppins" pitchFamily="2" charset="77"/>
                <a:cs typeface="Poppins" pitchFamily="2" charset="77"/>
              </a:rPr>
              <a:t>En tant que système de première ligne, le DME est utilisé par le personnel de santé dans le cadre de ses interactions quotidiennes avec les patients</a:t>
            </a:r>
            <a:r>
              <a:rPr lang="en-US">
                <a:latin typeface="Poppins" pitchFamily="2" charset="77"/>
                <a:cs typeface="Poppins" pitchFamily="2" charset="77"/>
              </a:rPr>
              <a:t>.</a:t>
            </a:r>
            <a:endParaRPr kumimoji="0" lang="en-GB" i="0" u="none" strike="noStrike" kern="1200" cap="none" spc="0" normalizeH="0" baseline="0" noProof="0">
              <a:ln>
                <a:noFill/>
              </a:ln>
              <a:effectLst/>
              <a:uLnTx/>
              <a:uFillTx/>
              <a:latin typeface="Verdana"/>
            </a:endParaRPr>
          </a:p>
        </p:txBody>
      </p:sp>
      <p:sp>
        <p:nvSpPr>
          <p:cNvPr id="76" name="Content Placeholder 2">
            <a:extLst>
              <a:ext uri="{FF2B5EF4-FFF2-40B4-BE49-F238E27FC236}">
                <a16:creationId xmlns:a16="http://schemas.microsoft.com/office/drawing/2014/main" id="{54B2FD69-D1B4-F64E-AC0B-D739397912C2}"/>
              </a:ext>
            </a:extLst>
          </p:cNvPr>
          <p:cNvSpPr txBox="1">
            <a:spLocks/>
          </p:cNvSpPr>
          <p:nvPr/>
        </p:nvSpPr>
        <p:spPr>
          <a:xfrm>
            <a:off x="394509" y="2401935"/>
            <a:ext cx="5424797" cy="1054363"/>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a:latin typeface="Poppins" pitchFamily="2" charset="77"/>
                <a:cs typeface="Poppins" pitchFamily="2" charset="77"/>
              </a:rPr>
              <a:t>Selon le système, le personnel de la pharmacie et du laboratoire peut également être connecté (ou avoir ses propres systèmes séparés</a:t>
            </a:r>
            <a:r>
              <a:rPr lang="en-US">
                <a:latin typeface="Poppins" pitchFamily="2" charset="77"/>
                <a:cs typeface="Poppins" pitchFamily="2" charset="77"/>
              </a:rPr>
              <a:t>).</a:t>
            </a:r>
            <a:endParaRPr kumimoji="0" lang="en-GB" i="0" u="none" strike="noStrike" kern="1200" cap="none" spc="0" normalizeH="0" baseline="0" noProof="0">
              <a:ln>
                <a:noFill/>
              </a:ln>
              <a:effectLst/>
              <a:uLnTx/>
              <a:uFillTx/>
              <a:latin typeface="Verdana"/>
            </a:endParaRPr>
          </a:p>
        </p:txBody>
      </p:sp>
      <p:sp>
        <p:nvSpPr>
          <p:cNvPr id="69" name="Rounded Rectangle 68">
            <a:extLst>
              <a:ext uri="{FF2B5EF4-FFF2-40B4-BE49-F238E27FC236}">
                <a16:creationId xmlns:a16="http://schemas.microsoft.com/office/drawing/2014/main" id="{B960F3C5-C2D6-BF47-BDB5-111050A7F442}"/>
              </a:ext>
            </a:extLst>
          </p:cNvPr>
          <p:cNvSpPr/>
          <p:nvPr/>
        </p:nvSpPr>
        <p:spPr>
          <a:xfrm>
            <a:off x="8154000" y="180000"/>
            <a:ext cx="3747600" cy="12927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a:solidFill>
                  <a:schemeClr val="bg1"/>
                </a:solidFill>
                <a:ea typeface="Calibri" panose="020F0502020204030204" pitchFamily="34" charset="0"/>
                <a:cs typeface="Times New Roman" panose="02020603050405020304" pitchFamily="18" charset="0"/>
              </a:rPr>
              <a:t>DME</a:t>
            </a:r>
            <a:br>
              <a:rPr lang="en-GB" sz="3600">
                <a:solidFill>
                  <a:schemeClr val="bg1"/>
                </a:solidFill>
                <a:effectLst/>
                <a:ea typeface="Calibri" panose="020F0502020204030204" pitchFamily="34" charset="0"/>
                <a:cs typeface="Times New Roman" panose="02020603050405020304" pitchFamily="18" charset="0"/>
              </a:rPr>
            </a:br>
            <a:r>
              <a:rPr lang="en-GB">
                <a:solidFill>
                  <a:schemeClr val="bg1"/>
                </a:solidFill>
                <a:effectLst/>
                <a:ea typeface="Calibri" panose="020F0502020204030204" pitchFamily="34" charset="0"/>
                <a:cs typeface="Times New Roman" panose="02020603050405020304" pitchFamily="18" charset="0"/>
              </a:rPr>
              <a:t>Dossier Médical Électronique</a:t>
            </a:r>
          </a:p>
        </p:txBody>
      </p:sp>
      <p:sp>
        <p:nvSpPr>
          <p:cNvPr id="75" name="Content Placeholder 2">
            <a:extLst>
              <a:ext uri="{FF2B5EF4-FFF2-40B4-BE49-F238E27FC236}">
                <a16:creationId xmlns:a16="http://schemas.microsoft.com/office/drawing/2014/main" id="{2D9F4129-B751-FF47-8D71-6901BE0D2A82}"/>
              </a:ext>
            </a:extLst>
          </p:cNvPr>
          <p:cNvSpPr txBox="1">
            <a:spLocks/>
          </p:cNvSpPr>
          <p:nvPr/>
        </p:nvSpPr>
        <p:spPr>
          <a:xfrm>
            <a:off x="5108870" y="444516"/>
            <a:ext cx="1544093" cy="1944869"/>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kumimoji="0" lang="en-GB" sz="12000" i="0" u="none" strike="noStrike" kern="1200" cap="none" spc="0" normalizeH="0" baseline="0" noProof="0">
                <a:ln>
                  <a:noFill/>
                </a:ln>
                <a:solidFill>
                  <a:srgbClr val="FF0000"/>
                </a:solidFill>
                <a:effectLst/>
                <a:uLnTx/>
                <a:uFillTx/>
                <a:latin typeface="Verdana"/>
              </a:rPr>
              <a:t>X</a:t>
            </a:r>
          </a:p>
        </p:txBody>
      </p:sp>
      <p:sp>
        <p:nvSpPr>
          <p:cNvPr id="77" name="Content Placeholder 2">
            <a:extLst>
              <a:ext uri="{FF2B5EF4-FFF2-40B4-BE49-F238E27FC236}">
                <a16:creationId xmlns:a16="http://schemas.microsoft.com/office/drawing/2014/main" id="{6D25008A-23BE-434F-8545-5C5FE65D3516}"/>
              </a:ext>
            </a:extLst>
          </p:cNvPr>
          <p:cNvSpPr txBox="1">
            <a:spLocks/>
          </p:cNvSpPr>
          <p:nvPr/>
        </p:nvSpPr>
        <p:spPr>
          <a:xfrm>
            <a:off x="6839709" y="2416546"/>
            <a:ext cx="1544093" cy="1944869"/>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kumimoji="0" lang="en-GB" sz="12000" i="0" u="none" strike="noStrike" kern="1200" cap="none" spc="0" normalizeH="0" baseline="0" noProof="0">
                <a:ln>
                  <a:noFill/>
                </a:ln>
                <a:solidFill>
                  <a:srgbClr val="FF0000"/>
                </a:solidFill>
                <a:effectLst/>
                <a:uLnTx/>
                <a:uFillTx/>
                <a:latin typeface="Verdana"/>
              </a:rPr>
              <a:t>X</a:t>
            </a:r>
          </a:p>
        </p:txBody>
      </p:sp>
      <p:sp>
        <p:nvSpPr>
          <p:cNvPr id="79" name="Content Placeholder 2">
            <a:extLst>
              <a:ext uri="{FF2B5EF4-FFF2-40B4-BE49-F238E27FC236}">
                <a16:creationId xmlns:a16="http://schemas.microsoft.com/office/drawing/2014/main" id="{D864AF9C-FC91-1946-9243-72F30062029B}"/>
              </a:ext>
            </a:extLst>
          </p:cNvPr>
          <p:cNvSpPr txBox="1">
            <a:spLocks/>
          </p:cNvSpPr>
          <p:nvPr/>
        </p:nvSpPr>
        <p:spPr>
          <a:xfrm>
            <a:off x="9423718" y="1636657"/>
            <a:ext cx="2419022" cy="1747660"/>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sz="1800">
                <a:latin typeface="Poppins" pitchFamily="2" charset="77"/>
                <a:cs typeface="Poppins" pitchFamily="2" charset="77"/>
              </a:rPr>
              <a:t>Pour des raisons de confidentialité, le personnel du district et du bureau national n’auront généralement pas accès à un DME</a:t>
            </a:r>
            <a:r>
              <a:rPr lang="en-US" sz="1800">
                <a:latin typeface="Poppins" pitchFamily="2" charset="77"/>
                <a:cs typeface="Poppins" pitchFamily="2" charset="77"/>
              </a:rPr>
              <a:t>.</a:t>
            </a:r>
            <a:endParaRPr kumimoji="0" lang="en-GB" sz="1800" i="0" u="none" strike="noStrike" kern="1200" cap="none" spc="0" normalizeH="0" baseline="0" noProof="0">
              <a:ln>
                <a:noFill/>
              </a:ln>
              <a:effectLst/>
              <a:uLnTx/>
              <a:uFillTx/>
              <a:latin typeface="Verdana"/>
            </a:endParaRPr>
          </a:p>
        </p:txBody>
      </p:sp>
      <p:pic>
        <p:nvPicPr>
          <p:cNvPr id="80" name="Graphic 79" descr="Computer with solid fill">
            <a:extLst>
              <a:ext uri="{FF2B5EF4-FFF2-40B4-BE49-F238E27FC236}">
                <a16:creationId xmlns:a16="http://schemas.microsoft.com/office/drawing/2014/main" id="{E08D473D-AB26-C04B-9146-83C48D46AF06}"/>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2233275" y="5287631"/>
            <a:ext cx="720000" cy="720000"/>
          </a:xfrm>
          <a:prstGeom prst="rect">
            <a:avLst/>
          </a:prstGeom>
        </p:spPr>
      </p:pic>
      <p:pic>
        <p:nvPicPr>
          <p:cNvPr id="81" name="Graphic 80" descr="Computer with solid fill">
            <a:extLst>
              <a:ext uri="{FF2B5EF4-FFF2-40B4-BE49-F238E27FC236}">
                <a16:creationId xmlns:a16="http://schemas.microsoft.com/office/drawing/2014/main" id="{73FF5927-BCEF-0641-B3B6-A5AA57AF9942}"/>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5258875" y="5287631"/>
            <a:ext cx="720000" cy="720000"/>
          </a:xfrm>
          <a:prstGeom prst="rect">
            <a:avLst/>
          </a:prstGeom>
        </p:spPr>
      </p:pic>
      <p:pic>
        <p:nvPicPr>
          <p:cNvPr id="82" name="Graphic 81" descr="Tablet with solid fill">
            <a:extLst>
              <a:ext uri="{FF2B5EF4-FFF2-40B4-BE49-F238E27FC236}">
                <a16:creationId xmlns:a16="http://schemas.microsoft.com/office/drawing/2014/main" id="{D21B6902-4ED1-E342-83EC-2E9D0499D47C}"/>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3993936" y="5314832"/>
            <a:ext cx="612000" cy="612000"/>
          </a:xfrm>
          <a:prstGeom prst="rect">
            <a:avLst/>
          </a:prstGeom>
        </p:spPr>
      </p:pic>
      <p:sp>
        <p:nvSpPr>
          <p:cNvPr id="83" name="Content Placeholder 2">
            <a:extLst>
              <a:ext uri="{FF2B5EF4-FFF2-40B4-BE49-F238E27FC236}">
                <a16:creationId xmlns:a16="http://schemas.microsoft.com/office/drawing/2014/main" id="{D8BAA851-AC45-244B-99C0-027E232CD139}"/>
              </a:ext>
            </a:extLst>
          </p:cNvPr>
          <p:cNvSpPr txBox="1">
            <a:spLocks/>
          </p:cNvSpPr>
          <p:nvPr/>
        </p:nvSpPr>
        <p:spPr>
          <a:xfrm>
            <a:off x="6593659" y="4966916"/>
            <a:ext cx="2687112" cy="1747660"/>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sz="1800">
                <a:latin typeface="Poppins" pitchFamily="2" charset="77"/>
                <a:cs typeface="Poppins" pitchFamily="2" charset="77"/>
              </a:rPr>
              <a:t>Les agents communautaires n'ont que rarement un accès mobile à un DME (ils sont plus susceptibles d'utiliser des Trackers</a:t>
            </a:r>
            <a:r>
              <a:rPr lang="en-US" sz="1800">
                <a:latin typeface="Poppins" pitchFamily="2" charset="77"/>
                <a:cs typeface="Poppins" pitchFamily="2" charset="77"/>
              </a:rPr>
              <a:t>).</a:t>
            </a:r>
            <a:endParaRPr kumimoji="0" lang="en-GB" sz="1800" i="0" u="none" strike="noStrike" kern="1200" cap="none" spc="0" normalizeH="0" baseline="0" noProof="0">
              <a:ln>
                <a:noFill/>
              </a:ln>
              <a:effectLst/>
              <a:uLnTx/>
              <a:uFillTx/>
              <a:latin typeface="Verdana"/>
            </a:endParaRPr>
          </a:p>
        </p:txBody>
      </p:sp>
      <p:pic>
        <p:nvPicPr>
          <p:cNvPr id="86" name="Graphic 85" descr="Phone Vibration with solid fill">
            <a:extLst>
              <a:ext uri="{FF2B5EF4-FFF2-40B4-BE49-F238E27FC236}">
                <a16:creationId xmlns:a16="http://schemas.microsoft.com/office/drawing/2014/main" id="{ED52B11E-0FBD-A144-98DC-89061D7D21B6}"/>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9341505" y="5253556"/>
            <a:ext cx="612000" cy="612000"/>
          </a:xfrm>
          <a:prstGeom prst="rect">
            <a:avLst/>
          </a:prstGeom>
        </p:spPr>
      </p:pic>
      <p:sp>
        <p:nvSpPr>
          <p:cNvPr id="57" name="TextBox 56">
            <a:extLst>
              <a:ext uri="{FF2B5EF4-FFF2-40B4-BE49-F238E27FC236}">
                <a16:creationId xmlns:a16="http://schemas.microsoft.com/office/drawing/2014/main" id="{B0E61945-4CE6-D047-870B-20602C636349}"/>
              </a:ext>
            </a:extLst>
          </p:cNvPr>
          <p:cNvSpPr txBox="1"/>
          <p:nvPr/>
        </p:nvSpPr>
        <p:spPr>
          <a:xfrm>
            <a:off x="106701" y="3501029"/>
            <a:ext cx="2429037" cy="457200"/>
          </a:xfrm>
          <a:prstGeom prst="rect">
            <a:avLst/>
          </a:prstGeom>
          <a:noFill/>
        </p:spPr>
        <p:txBody>
          <a:bodyPr wrap="square" lIns="0" tIns="0" rIns="0" bIns="0" rtlCol="0">
            <a:noAutofit/>
          </a:bodyPr>
          <a:lstStyle/>
          <a:p>
            <a:pPr algn="l"/>
            <a:r>
              <a:rPr lang="en-US" sz="2400" b="1" dirty="0">
                <a:solidFill>
                  <a:schemeClr val="bg1">
                    <a:lumMod val="50000"/>
                  </a:schemeClr>
                </a:solidFill>
              </a:rPr>
              <a:t>Formation sanitaire</a:t>
            </a:r>
          </a:p>
        </p:txBody>
      </p:sp>
    </p:spTree>
    <p:extLst>
      <p:ext uri="{BB962C8B-B14F-4D97-AF65-F5344CB8AC3E}">
        <p14:creationId xmlns:p14="http://schemas.microsoft.com/office/powerpoint/2010/main" val="269826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1000"/>
                                        <p:tgtEl>
                                          <p:spTgt spid="7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dissolve">
                                      <p:cBhvr>
                                        <p:cTn id="11" dur="500"/>
                                        <p:tgtEl>
                                          <p:spTgt spid="62"/>
                                        </p:tgtEl>
                                      </p:cBhvr>
                                    </p:animEffect>
                                  </p:childTnLst>
                                </p:cTn>
                              </p:par>
                              <p:par>
                                <p:cTn id="12" presetID="9" presetClass="entr" presetSubtype="0"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dissolve">
                                      <p:cBhvr>
                                        <p:cTn id="14" dur="500"/>
                                        <p:tgtEl>
                                          <p:spTgt spid="60"/>
                                        </p:tgtEl>
                                      </p:cBhvr>
                                    </p:animEffect>
                                  </p:childTnLst>
                                </p:cTn>
                              </p:par>
                              <p:par>
                                <p:cTn id="15" presetID="9"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dissolv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dissolve">
                                      <p:cBhvr>
                                        <p:cTn id="22" dur="500"/>
                                        <p:tgtEl>
                                          <p:spTgt spid="76"/>
                                        </p:tgtEl>
                                      </p:cBhvr>
                                    </p:animEffect>
                                  </p:childTnLst>
                                </p:cTn>
                              </p:par>
                              <p:par>
                                <p:cTn id="23" presetID="9" presetClass="entr" presetSubtype="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dissolve">
                                      <p:cBhvr>
                                        <p:cTn id="25" dur="500"/>
                                        <p:tgtEl>
                                          <p:spTgt spid="82"/>
                                        </p:tgtEl>
                                      </p:cBhvr>
                                    </p:animEffect>
                                  </p:childTnLst>
                                </p:cTn>
                              </p:par>
                              <p:par>
                                <p:cTn id="26" presetID="9" presetClass="entr" presetSubtype="0" fill="hold"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dissolve">
                                      <p:cBhvr>
                                        <p:cTn id="28" dur="500"/>
                                        <p:tgtEl>
                                          <p:spTgt spid="8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dissolve">
                                      <p:cBhvr>
                                        <p:cTn id="33" dur="500"/>
                                        <p:tgtEl>
                                          <p:spTgt spid="83"/>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dissolv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dissolve">
                                      <p:cBhvr>
                                        <p:cTn id="42" dur="500"/>
                                        <p:tgtEl>
                                          <p:spTgt spid="7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dissolve">
                                      <p:cBhvr>
                                        <p:cTn id="45" dur="500"/>
                                        <p:tgtEl>
                                          <p:spTgt spid="7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dissolve">
                                      <p:cBhvr>
                                        <p:cTn id="4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6" grpId="0"/>
      <p:bldP spid="75" grpId="0"/>
      <p:bldP spid="77" grpId="0"/>
      <p:bldP spid="79" grpId="0"/>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3822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814F7AF1-5335-E542-BE82-E4121E746EF8}"/>
              </a:ext>
            </a:extLst>
          </p:cNvPr>
          <p:cNvGrpSpPr/>
          <p:nvPr/>
        </p:nvGrpSpPr>
        <p:grpSpPr>
          <a:xfrm>
            <a:off x="7529014" y="4993908"/>
            <a:ext cx="2237556" cy="1692719"/>
            <a:chOff x="7529014" y="4993908"/>
            <a:chExt cx="2087124" cy="1692719"/>
          </a:xfrm>
        </p:grpSpPr>
        <p:pic>
          <p:nvPicPr>
            <p:cNvPr id="61" name="Graphic 60" descr="Cabin with solid fill">
              <a:extLst>
                <a:ext uri="{FF2B5EF4-FFF2-40B4-BE49-F238E27FC236}">
                  <a16:creationId xmlns:a16="http://schemas.microsoft.com/office/drawing/2014/main" id="{7151490C-721A-BD4A-9C29-32AAF476946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233" y="5579203"/>
              <a:ext cx="614905" cy="614905"/>
            </a:xfrm>
            <a:prstGeom prst="rect">
              <a:avLst/>
            </a:prstGeom>
          </p:spPr>
        </p:pic>
        <p:pic>
          <p:nvPicPr>
            <p:cNvPr id="65" name="Graphic 64" descr="Cabin with solid fill">
              <a:extLst>
                <a:ext uri="{FF2B5EF4-FFF2-40B4-BE49-F238E27FC236}">
                  <a16:creationId xmlns:a16="http://schemas.microsoft.com/office/drawing/2014/main" id="{06C40ACC-E1CB-0642-89A0-EB011A2726D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09630" y="6002318"/>
              <a:ext cx="614905" cy="614905"/>
            </a:xfrm>
            <a:prstGeom prst="rect">
              <a:avLst/>
            </a:prstGeom>
          </p:spPr>
        </p:pic>
        <p:pic>
          <p:nvPicPr>
            <p:cNvPr id="66" name="Graphic 65" descr="Cabin with solid fill">
              <a:extLst>
                <a:ext uri="{FF2B5EF4-FFF2-40B4-BE49-F238E27FC236}">
                  <a16:creationId xmlns:a16="http://schemas.microsoft.com/office/drawing/2014/main" id="{727EBEAC-2B87-5240-B5DD-F4E2E46531E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83455" y="6071722"/>
              <a:ext cx="614905" cy="614905"/>
            </a:xfrm>
            <a:prstGeom prst="rect">
              <a:avLst/>
            </a:prstGeom>
          </p:spPr>
        </p:pic>
        <p:pic>
          <p:nvPicPr>
            <p:cNvPr id="67" name="Graphic 66" descr="Cabin with solid fill">
              <a:extLst>
                <a:ext uri="{FF2B5EF4-FFF2-40B4-BE49-F238E27FC236}">
                  <a16:creationId xmlns:a16="http://schemas.microsoft.com/office/drawing/2014/main" id="{350D69B6-5224-FB4C-9153-295B8DB4F38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08239" y="4993908"/>
              <a:ext cx="614905" cy="614905"/>
            </a:xfrm>
            <a:prstGeom prst="rect">
              <a:avLst/>
            </a:prstGeom>
          </p:spPr>
        </p:pic>
        <p:sp>
          <p:nvSpPr>
            <p:cNvPr id="94" name="TextBox 93">
              <a:extLst>
                <a:ext uri="{FF2B5EF4-FFF2-40B4-BE49-F238E27FC236}">
                  <a16:creationId xmlns:a16="http://schemas.microsoft.com/office/drawing/2014/main" id="{18B42FC2-2550-FB4D-84FC-241C15E7C531}"/>
                </a:ext>
              </a:extLst>
            </p:cNvPr>
            <p:cNvSpPr txBox="1"/>
            <p:nvPr/>
          </p:nvSpPr>
          <p:spPr>
            <a:xfrm>
              <a:off x="7529014" y="5140631"/>
              <a:ext cx="1079225" cy="307453"/>
            </a:xfrm>
            <a:prstGeom prst="rect">
              <a:avLst/>
            </a:prstGeom>
            <a:noFill/>
          </p:spPr>
          <p:txBody>
            <a:bodyPr wrap="square" lIns="0" tIns="0" rIns="0" bIns="0" rtlCol="0">
              <a:noAutofit/>
            </a:bodyPr>
            <a:lstStyle/>
            <a:p>
              <a:pPr algn="l"/>
              <a:r>
                <a:rPr lang="en-US" sz="1600" b="1">
                  <a:solidFill>
                    <a:schemeClr val="bg1">
                      <a:lumMod val="65000"/>
                    </a:schemeClr>
                  </a:solidFill>
                </a:rPr>
                <a:t>Communauté</a:t>
              </a:r>
            </a:p>
          </p:txBody>
        </p:sp>
        <p:grpSp>
          <p:nvGrpSpPr>
            <p:cNvPr id="37" name="Group 36">
              <a:extLst>
                <a:ext uri="{FF2B5EF4-FFF2-40B4-BE49-F238E27FC236}">
                  <a16:creationId xmlns:a16="http://schemas.microsoft.com/office/drawing/2014/main" id="{88166A48-A8CD-C743-BFE1-B3FCD7D70DC1}"/>
                </a:ext>
              </a:extLst>
            </p:cNvPr>
            <p:cNvGrpSpPr>
              <a:grpSpLocks noChangeAspect="1"/>
            </p:cNvGrpSpPr>
            <p:nvPr/>
          </p:nvGrpSpPr>
          <p:grpSpPr>
            <a:xfrm>
              <a:off x="8105008" y="5401039"/>
              <a:ext cx="662400" cy="1081291"/>
              <a:chOff x="9951393" y="4898472"/>
              <a:chExt cx="982062" cy="1604306"/>
            </a:xfrm>
          </p:grpSpPr>
          <p:pic>
            <p:nvPicPr>
              <p:cNvPr id="38" name="Picture 37" descr="Logo&#10;&#10;Description automatically generated with medium confidence">
                <a:extLst>
                  <a:ext uri="{FF2B5EF4-FFF2-40B4-BE49-F238E27FC236}">
                    <a16:creationId xmlns:a16="http://schemas.microsoft.com/office/drawing/2014/main" id="{1EE5B313-E668-D844-9E97-047CE0639483}"/>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9951393" y="4898472"/>
                <a:ext cx="982062" cy="982062"/>
              </a:xfrm>
              <a:prstGeom prst="rect">
                <a:avLst/>
              </a:prstGeom>
            </p:spPr>
          </p:pic>
          <p:pic>
            <p:nvPicPr>
              <p:cNvPr id="39" name="Graphic 38" descr="Clipboard Mixed with solid fill">
                <a:extLst>
                  <a:ext uri="{FF2B5EF4-FFF2-40B4-BE49-F238E27FC236}">
                    <a16:creationId xmlns:a16="http://schemas.microsoft.com/office/drawing/2014/main" id="{B650DED0-B571-0E42-A880-3CA0F84AD07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98044" y="5792333"/>
                <a:ext cx="710445" cy="710445"/>
              </a:xfrm>
              <a:prstGeom prst="rect">
                <a:avLst/>
              </a:prstGeom>
            </p:spPr>
          </p:pic>
        </p:grpSp>
      </p:grpSp>
      <p:pic>
        <p:nvPicPr>
          <p:cNvPr id="13" name="Graphic 12" descr="Phone Vibration with solid fill">
            <a:extLst>
              <a:ext uri="{FF2B5EF4-FFF2-40B4-BE49-F238E27FC236}">
                <a16:creationId xmlns:a16="http://schemas.microsoft.com/office/drawing/2014/main" id="{23B764EF-A065-334C-A4ED-848C32AF42D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592125" y="5467669"/>
            <a:ext cx="612000" cy="612000"/>
          </a:xfrm>
          <a:prstGeom prst="rect">
            <a:avLst/>
          </a:prstGeom>
        </p:spPr>
      </p:pic>
      <p:pic>
        <p:nvPicPr>
          <p:cNvPr id="115" name="Graphic 114" descr="Wireless with solid fill">
            <a:extLst>
              <a:ext uri="{FF2B5EF4-FFF2-40B4-BE49-F238E27FC236}">
                <a16:creationId xmlns:a16="http://schemas.microsoft.com/office/drawing/2014/main" id="{800EFE66-6E21-3C44-B2A3-34EB7D40C09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8099928" flipV="1">
            <a:off x="7547670" y="4712338"/>
            <a:ext cx="914400" cy="914400"/>
          </a:xfrm>
          <a:prstGeom prst="rect">
            <a:avLst/>
          </a:prstGeom>
        </p:spPr>
      </p:pic>
      <p:pic>
        <p:nvPicPr>
          <p:cNvPr id="11" name="Graphic 10" descr="Syncing cloud with solid fill">
            <a:extLst>
              <a:ext uri="{FF2B5EF4-FFF2-40B4-BE49-F238E27FC236}">
                <a16:creationId xmlns:a16="http://schemas.microsoft.com/office/drawing/2014/main" id="{58B5ACAF-42E9-1445-A4C7-070EF68FA3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98860" y="2630188"/>
            <a:ext cx="1938933" cy="1938933"/>
          </a:xfrm>
          <a:prstGeom prst="rect">
            <a:avLst/>
          </a:prstGeom>
        </p:spPr>
      </p:pic>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a:xfrm>
            <a:off x="457200" y="441811"/>
            <a:ext cx="10781818" cy="1027113"/>
          </a:xfrm>
        </p:spPr>
        <p:txBody>
          <a:bodyPr>
            <a:noAutofit/>
          </a:bodyPr>
          <a:lstStyle/>
          <a:p>
            <a:r>
              <a:rPr lang="en-US" sz="4400"/>
              <a:t>Outils du DME</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472877" y="1159779"/>
            <a:ext cx="2948549"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pic>
        <p:nvPicPr>
          <p:cNvPr id="56" name="Graphic 55" descr="Hospital outline">
            <a:extLst>
              <a:ext uri="{FF2B5EF4-FFF2-40B4-BE49-F238E27FC236}">
                <a16:creationId xmlns:a16="http://schemas.microsoft.com/office/drawing/2014/main" id="{1F7CF7A7-40BE-4B41-8D98-04C3C07A8B9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457006" y="4482077"/>
            <a:ext cx="2886405" cy="2489563"/>
          </a:xfrm>
          <a:prstGeom prst="rect">
            <a:avLst/>
          </a:prstGeom>
        </p:spPr>
      </p:pic>
      <p:sp>
        <p:nvSpPr>
          <p:cNvPr id="95" name="TextBox 94">
            <a:extLst>
              <a:ext uri="{FF2B5EF4-FFF2-40B4-BE49-F238E27FC236}">
                <a16:creationId xmlns:a16="http://schemas.microsoft.com/office/drawing/2014/main" id="{6EE1525A-3A94-CD42-AC13-234366702C1A}"/>
              </a:ext>
            </a:extLst>
          </p:cNvPr>
          <p:cNvSpPr txBox="1"/>
          <p:nvPr/>
        </p:nvSpPr>
        <p:spPr>
          <a:xfrm>
            <a:off x="1530457" y="4954802"/>
            <a:ext cx="1293158" cy="457200"/>
          </a:xfrm>
          <a:prstGeom prst="rect">
            <a:avLst/>
          </a:prstGeom>
          <a:noFill/>
        </p:spPr>
        <p:txBody>
          <a:bodyPr wrap="square" lIns="0" tIns="0" rIns="0" bIns="0" rtlCol="0">
            <a:noAutofit/>
          </a:bodyPr>
          <a:lstStyle/>
          <a:p>
            <a:pPr algn="l"/>
            <a:r>
              <a:rPr lang="en-US" sz="1600" b="1" dirty="0">
                <a:solidFill>
                  <a:schemeClr val="bg1">
                    <a:lumMod val="65000"/>
                  </a:schemeClr>
                </a:solidFill>
              </a:rPr>
              <a:t>Formation sanitaire</a:t>
            </a:r>
          </a:p>
        </p:txBody>
      </p:sp>
      <p:sp>
        <p:nvSpPr>
          <p:cNvPr id="74" name="Content Placeholder 2">
            <a:extLst>
              <a:ext uri="{FF2B5EF4-FFF2-40B4-BE49-F238E27FC236}">
                <a16:creationId xmlns:a16="http://schemas.microsoft.com/office/drawing/2014/main" id="{B9CA6501-005B-BA4A-83B3-BCB4DD6FE71B}"/>
              </a:ext>
            </a:extLst>
          </p:cNvPr>
          <p:cNvSpPr txBox="1">
            <a:spLocks/>
          </p:cNvSpPr>
          <p:nvPr/>
        </p:nvSpPr>
        <p:spPr>
          <a:xfrm>
            <a:off x="406400" y="1392427"/>
            <a:ext cx="5424796" cy="1222937"/>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dirty="0">
                <a:latin typeface="Poppins" pitchFamily="2" charset="77"/>
                <a:cs typeface="Poppins" pitchFamily="2" charset="77"/>
              </a:rPr>
              <a:t>Souvent, chaque formation sanitaire dispose de sa propre base de données de patients au sein du DME, et les formations sanitaires ne partagent pas les dossiers entre eux par voie électronique</a:t>
            </a:r>
            <a:r>
              <a:rPr lang="en-US" dirty="0">
                <a:latin typeface="Poppins" pitchFamily="2" charset="77"/>
                <a:cs typeface="Poppins" pitchFamily="2" charset="77"/>
              </a:rPr>
              <a:t>.</a:t>
            </a:r>
            <a:endParaRPr kumimoji="0" lang="en-GB" i="0" u="none" strike="noStrike" kern="1200" cap="none" spc="0" normalizeH="0" baseline="0" noProof="0" dirty="0">
              <a:ln>
                <a:noFill/>
              </a:ln>
              <a:effectLst/>
              <a:uLnTx/>
              <a:uFillTx/>
              <a:latin typeface="Verdana"/>
            </a:endParaRPr>
          </a:p>
        </p:txBody>
      </p:sp>
      <p:sp>
        <p:nvSpPr>
          <p:cNvPr id="76" name="Content Placeholder 2">
            <a:extLst>
              <a:ext uri="{FF2B5EF4-FFF2-40B4-BE49-F238E27FC236}">
                <a16:creationId xmlns:a16="http://schemas.microsoft.com/office/drawing/2014/main" id="{54B2FD69-D1B4-F64E-AC0B-D739397912C2}"/>
              </a:ext>
            </a:extLst>
          </p:cNvPr>
          <p:cNvSpPr txBox="1">
            <a:spLocks/>
          </p:cNvSpPr>
          <p:nvPr/>
        </p:nvSpPr>
        <p:spPr>
          <a:xfrm>
            <a:off x="6372713" y="1681835"/>
            <a:ext cx="5877885" cy="1556687"/>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Aft>
                <a:spcPts val="0"/>
              </a:spcAft>
              <a:buClr>
                <a:srgbClr val="1FA29C"/>
              </a:buClr>
              <a:buNone/>
              <a:defRPr/>
            </a:pPr>
            <a:r>
              <a:rPr lang="fr-FR" sz="1800" dirty="0">
                <a:latin typeface="Poppins" pitchFamily="2" charset="77"/>
                <a:cs typeface="Poppins" pitchFamily="2" charset="77"/>
              </a:rPr>
              <a:t>Une autre solution consiste à placer la base de données des patients du DME dans </a:t>
            </a:r>
            <a:r>
              <a:rPr lang="en-US" sz="1800" b="1" dirty="0">
                <a:latin typeface="Poppins" pitchFamily="2" charset="77"/>
                <a:cs typeface="Poppins" pitchFamily="2" charset="77"/>
              </a:rPr>
              <a:t>« le Cloud »</a:t>
            </a:r>
            <a:r>
              <a:rPr lang="en-US" sz="1800" dirty="0">
                <a:latin typeface="Poppins" pitchFamily="2" charset="77"/>
                <a:cs typeface="Poppins" pitchFamily="2" charset="77"/>
              </a:rPr>
              <a:t> (</a:t>
            </a:r>
            <a:r>
              <a:rPr lang="en-US" sz="1800" dirty="0" err="1">
                <a:latin typeface="Poppins" pitchFamily="2" charset="77"/>
                <a:cs typeface="Poppins" pitchFamily="2" charset="77"/>
              </a:rPr>
              <a:t>serveurs</a:t>
            </a:r>
            <a:r>
              <a:rPr lang="en-US" sz="1800" dirty="0">
                <a:latin typeface="Poppins" pitchFamily="2" charset="77"/>
                <a:cs typeface="Poppins" pitchFamily="2" charset="77"/>
              </a:rPr>
              <a:t> Internet).</a:t>
            </a:r>
          </a:p>
          <a:p>
            <a:pPr marL="0" lvl="2" indent="0">
              <a:spcAft>
                <a:spcPts val="0"/>
              </a:spcAft>
              <a:buClr>
                <a:srgbClr val="1FA29C"/>
              </a:buClr>
              <a:buNone/>
              <a:defRPr/>
            </a:pPr>
            <a:r>
              <a:rPr lang="fr-FR" sz="1800" dirty="0">
                <a:latin typeface="Poppins" pitchFamily="2" charset="77"/>
                <a:cs typeface="Poppins" pitchFamily="2" charset="77"/>
              </a:rPr>
              <a:t>Mais le problème est que, comme il s'agit d'un système opérationnel de première ligne, les sites</a:t>
            </a:r>
            <a:br>
              <a:rPr lang="fr-FR" sz="1800" dirty="0">
                <a:latin typeface="Poppins" pitchFamily="2" charset="77"/>
                <a:cs typeface="Poppins" pitchFamily="2" charset="77"/>
              </a:rPr>
            </a:br>
            <a:r>
              <a:rPr lang="fr-FR" sz="1800" dirty="0">
                <a:latin typeface="Poppins" pitchFamily="2" charset="77"/>
                <a:cs typeface="Poppins" pitchFamily="2" charset="77"/>
              </a:rPr>
              <a:t>   doivent avoir un accès constant à Internet</a:t>
            </a:r>
            <a:r>
              <a:rPr lang="en-US" sz="1800" dirty="0">
                <a:latin typeface="Poppins" pitchFamily="2" charset="77"/>
                <a:cs typeface="Poppins" pitchFamily="2" charset="77"/>
              </a:rPr>
              <a:t>.</a:t>
            </a:r>
            <a:endParaRPr kumimoji="0" lang="en-GB" sz="1800" i="0" u="none" strike="noStrike" kern="1200" cap="none" spc="0" normalizeH="0" baseline="0" noProof="0" dirty="0">
              <a:ln>
                <a:noFill/>
              </a:ln>
              <a:effectLst/>
              <a:uLnTx/>
              <a:uFillTx/>
              <a:latin typeface="Verdana"/>
            </a:endParaRPr>
          </a:p>
        </p:txBody>
      </p:sp>
      <p:sp>
        <p:nvSpPr>
          <p:cNvPr id="69" name="Rounded Rectangle 68">
            <a:extLst>
              <a:ext uri="{FF2B5EF4-FFF2-40B4-BE49-F238E27FC236}">
                <a16:creationId xmlns:a16="http://schemas.microsoft.com/office/drawing/2014/main" id="{B960F3C5-C2D6-BF47-BDB5-111050A7F442}"/>
              </a:ext>
            </a:extLst>
          </p:cNvPr>
          <p:cNvSpPr/>
          <p:nvPr/>
        </p:nvSpPr>
        <p:spPr>
          <a:xfrm>
            <a:off x="8154000" y="180000"/>
            <a:ext cx="3747600" cy="12927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a:solidFill>
                  <a:schemeClr val="bg1"/>
                </a:solidFill>
                <a:ea typeface="Calibri" panose="020F0502020204030204" pitchFamily="34" charset="0"/>
                <a:cs typeface="Times New Roman" panose="02020603050405020304" pitchFamily="18" charset="0"/>
              </a:rPr>
              <a:t>DME</a:t>
            </a:r>
            <a:br>
              <a:rPr lang="en-GB" sz="3600">
                <a:solidFill>
                  <a:schemeClr val="bg1"/>
                </a:solidFill>
                <a:effectLst/>
                <a:ea typeface="Calibri" panose="020F0502020204030204" pitchFamily="34" charset="0"/>
                <a:cs typeface="Times New Roman" panose="02020603050405020304" pitchFamily="18" charset="0"/>
              </a:rPr>
            </a:br>
            <a:r>
              <a:rPr lang="en-GB">
                <a:solidFill>
                  <a:schemeClr val="bg1"/>
                </a:solidFill>
                <a:effectLst/>
                <a:ea typeface="Calibri" panose="020F0502020204030204" pitchFamily="34" charset="0"/>
                <a:cs typeface="Times New Roman" panose="02020603050405020304" pitchFamily="18" charset="0"/>
              </a:rPr>
              <a:t>Dossier Médical Électronique</a:t>
            </a:r>
          </a:p>
        </p:txBody>
      </p:sp>
      <p:sp>
        <p:nvSpPr>
          <p:cNvPr id="83" name="Content Placeholder 2">
            <a:extLst>
              <a:ext uri="{FF2B5EF4-FFF2-40B4-BE49-F238E27FC236}">
                <a16:creationId xmlns:a16="http://schemas.microsoft.com/office/drawing/2014/main" id="{D8BAA851-AC45-244B-99C0-027E232CD139}"/>
              </a:ext>
            </a:extLst>
          </p:cNvPr>
          <p:cNvSpPr txBox="1">
            <a:spLocks/>
          </p:cNvSpPr>
          <p:nvPr/>
        </p:nvSpPr>
        <p:spPr>
          <a:xfrm>
            <a:off x="386024" y="2413051"/>
            <a:ext cx="3459871" cy="2510066"/>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dirty="0">
                <a:latin typeface="Poppins" pitchFamily="2" charset="77"/>
                <a:cs typeface="Poppins" pitchFamily="2" charset="77"/>
              </a:rPr>
              <a:t>Afin de combler cette lacune, des solutions </a:t>
            </a:r>
            <a:r>
              <a:rPr lang="en-US" b="1" dirty="0">
                <a:latin typeface="Poppins" pitchFamily="2" charset="77"/>
                <a:cs typeface="Poppins" pitchFamily="2" charset="77"/>
              </a:rPr>
              <a:t>« </a:t>
            </a:r>
            <a:r>
              <a:rPr lang="en-US" b="1" dirty="0" err="1">
                <a:latin typeface="Poppins" pitchFamily="2" charset="77"/>
                <a:cs typeface="Poppins" pitchFamily="2" charset="77"/>
              </a:rPr>
              <a:t>d'interopérabilité</a:t>
            </a:r>
            <a:r>
              <a:rPr lang="en-US" b="1" dirty="0">
                <a:latin typeface="Poppins" pitchFamily="2" charset="77"/>
                <a:cs typeface="Poppins" pitchFamily="2" charset="77"/>
              </a:rPr>
              <a:t> »</a:t>
            </a:r>
            <a:r>
              <a:rPr lang="en-US" dirty="0">
                <a:latin typeface="Poppins" pitchFamily="2" charset="77"/>
                <a:cs typeface="Poppins" pitchFamily="2" charset="77"/>
              </a:rPr>
              <a:t> </a:t>
            </a:r>
            <a:r>
              <a:rPr lang="en-US" dirty="0" err="1">
                <a:latin typeface="Poppins" pitchFamily="2" charset="77"/>
                <a:cs typeface="Poppins" pitchFamily="2" charset="77"/>
              </a:rPr>
              <a:t>peuvent</a:t>
            </a:r>
            <a:r>
              <a:rPr lang="en-US" dirty="0">
                <a:latin typeface="Poppins" pitchFamily="2" charset="77"/>
                <a:cs typeface="Poppins" pitchFamily="2" charset="77"/>
              </a:rPr>
              <a:t> </a:t>
            </a:r>
            <a:r>
              <a:rPr lang="en-US" dirty="0" err="1">
                <a:latin typeface="Poppins" pitchFamily="2" charset="77"/>
                <a:cs typeface="Poppins" pitchFamily="2" charset="77"/>
              </a:rPr>
              <a:t>être</a:t>
            </a:r>
            <a:r>
              <a:rPr lang="en-US" dirty="0">
                <a:latin typeface="Poppins" pitchFamily="2" charset="77"/>
                <a:cs typeface="Poppins" pitchFamily="2" charset="77"/>
              </a:rPr>
              <a:t> </a:t>
            </a:r>
            <a:r>
              <a:rPr lang="en-US" dirty="0" err="1">
                <a:latin typeface="Poppins" pitchFamily="2" charset="77"/>
                <a:cs typeface="Poppins" pitchFamily="2" charset="77"/>
              </a:rPr>
              <a:t>utilisées</a:t>
            </a:r>
            <a:r>
              <a:rPr lang="en-US" dirty="0">
                <a:latin typeface="Poppins" pitchFamily="2" charset="77"/>
                <a:cs typeface="Poppins" pitchFamily="2" charset="77"/>
              </a:rPr>
              <a:t>, </a:t>
            </a:r>
            <a:r>
              <a:rPr lang="en-US" dirty="0" err="1">
                <a:latin typeface="Poppins" pitchFamily="2" charset="77"/>
                <a:cs typeface="Poppins" pitchFamily="2" charset="77"/>
              </a:rPr>
              <a:t>notamment</a:t>
            </a:r>
            <a:r>
              <a:rPr lang="en-US" dirty="0">
                <a:latin typeface="Poppins" pitchFamily="2" charset="77"/>
                <a:cs typeface="Poppins" pitchFamily="2" charset="77"/>
              </a:rPr>
              <a:t> un </a:t>
            </a:r>
            <a:r>
              <a:rPr lang="en-US" b="1" dirty="0" err="1">
                <a:latin typeface="Poppins" pitchFamily="2" charset="77"/>
                <a:cs typeface="Poppins" pitchFamily="2" charset="77"/>
              </a:rPr>
              <a:t>registre</a:t>
            </a:r>
            <a:r>
              <a:rPr lang="en-US" b="1" dirty="0">
                <a:latin typeface="Poppins" pitchFamily="2" charset="77"/>
                <a:cs typeface="Poppins" pitchFamily="2" charset="77"/>
              </a:rPr>
              <a:t> des clients </a:t>
            </a:r>
            <a:r>
              <a:rPr lang="en-US" dirty="0">
                <a:latin typeface="Poppins" pitchFamily="2" charset="77"/>
                <a:cs typeface="Poppins" pitchFamily="2" charset="77"/>
              </a:rPr>
              <a:t>et un </a:t>
            </a:r>
            <a:r>
              <a:rPr lang="fr-FR" b="1" dirty="0">
                <a:latin typeface="Poppins" pitchFamily="2" charset="77"/>
                <a:cs typeface="Poppins" pitchFamily="2" charset="77"/>
              </a:rPr>
              <a:t>Dossier de Santé Partagé (DSP)</a:t>
            </a:r>
            <a:r>
              <a:rPr lang="en-US" dirty="0">
                <a:latin typeface="Poppins" pitchFamily="2" charset="77"/>
                <a:cs typeface="Poppins" pitchFamily="2" charset="77"/>
              </a:rPr>
              <a:t> q</a:t>
            </a:r>
            <a:r>
              <a:rPr lang="fr-FR" dirty="0" err="1">
                <a:latin typeface="Poppins" pitchFamily="2" charset="77"/>
                <a:cs typeface="Poppins" pitchFamily="2" charset="77"/>
              </a:rPr>
              <a:t>ui</a:t>
            </a:r>
            <a:r>
              <a:rPr lang="fr-FR" dirty="0">
                <a:latin typeface="Poppins" pitchFamily="2" charset="77"/>
                <a:cs typeface="Poppins" pitchFamily="2" charset="77"/>
              </a:rPr>
              <a:t> permettent </a:t>
            </a:r>
            <a:br>
              <a:rPr lang="fr-FR" dirty="0">
                <a:latin typeface="Poppins" pitchFamily="2" charset="77"/>
                <a:cs typeface="Poppins" pitchFamily="2" charset="77"/>
              </a:rPr>
            </a:br>
            <a:r>
              <a:rPr lang="fr-FR" dirty="0">
                <a:latin typeface="Poppins" pitchFamily="2" charset="77"/>
                <a:cs typeface="Poppins" pitchFamily="2" charset="77"/>
              </a:rPr>
              <a:t>de partager des résumés d'informations essentielles sur </a:t>
            </a:r>
            <a:br>
              <a:rPr lang="fr-FR" dirty="0">
                <a:latin typeface="Poppins" pitchFamily="2" charset="77"/>
                <a:cs typeface="Poppins" pitchFamily="2" charset="77"/>
              </a:rPr>
            </a:br>
            <a:r>
              <a:rPr lang="fr-FR" dirty="0">
                <a:latin typeface="Poppins" pitchFamily="2" charset="77"/>
                <a:cs typeface="Poppins" pitchFamily="2" charset="77"/>
              </a:rPr>
              <a:t>les patients entre les sites</a:t>
            </a:r>
            <a:r>
              <a:rPr lang="en-US" dirty="0">
                <a:latin typeface="Poppins" pitchFamily="2" charset="77"/>
                <a:cs typeface="Poppins" pitchFamily="2" charset="77"/>
              </a:rPr>
              <a:t>.</a:t>
            </a:r>
            <a:endParaRPr kumimoji="0" lang="en-GB" i="0" u="none" strike="noStrike" kern="1200" cap="none" spc="0" normalizeH="0" baseline="0" noProof="0" dirty="0">
              <a:ln>
                <a:noFill/>
              </a:ln>
              <a:effectLst/>
              <a:uLnTx/>
              <a:uFillTx/>
              <a:latin typeface="Verdana"/>
            </a:endParaRPr>
          </a:p>
        </p:txBody>
      </p:sp>
      <p:pic>
        <p:nvPicPr>
          <p:cNvPr id="9" name="Graphic 8" descr="Database with solid fill">
            <a:extLst>
              <a:ext uri="{FF2B5EF4-FFF2-40B4-BE49-F238E27FC236}">
                <a16:creationId xmlns:a16="http://schemas.microsoft.com/office/drawing/2014/main" id="{CBD36475-856F-F04A-90A4-F763C400E890}"/>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538847" y="5659174"/>
            <a:ext cx="720000" cy="720000"/>
          </a:xfrm>
          <a:prstGeom prst="rect">
            <a:avLst/>
          </a:prstGeom>
        </p:spPr>
      </p:pic>
      <p:pic>
        <p:nvPicPr>
          <p:cNvPr id="70" name="Graphic 69" descr="Hospital outline">
            <a:extLst>
              <a:ext uri="{FF2B5EF4-FFF2-40B4-BE49-F238E27FC236}">
                <a16:creationId xmlns:a16="http://schemas.microsoft.com/office/drawing/2014/main" id="{6BD1341E-B9A9-E245-B2AA-12E0A83B371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87413" y="4477483"/>
            <a:ext cx="2886405" cy="2489563"/>
          </a:xfrm>
          <a:prstGeom prst="rect">
            <a:avLst/>
          </a:prstGeom>
        </p:spPr>
      </p:pic>
      <p:pic>
        <p:nvPicPr>
          <p:cNvPr id="73" name="Graphic 72" descr="Database with solid fill">
            <a:extLst>
              <a:ext uri="{FF2B5EF4-FFF2-40B4-BE49-F238E27FC236}">
                <a16:creationId xmlns:a16="http://schemas.microsoft.com/office/drawing/2014/main" id="{114152F3-97C7-A448-98B1-D92613F700B5}"/>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470615" y="5659174"/>
            <a:ext cx="720000" cy="720000"/>
          </a:xfrm>
          <a:prstGeom prst="rect">
            <a:avLst/>
          </a:prstGeom>
        </p:spPr>
      </p:pic>
      <p:pic>
        <p:nvPicPr>
          <p:cNvPr id="104" name="Graphic 103" descr="Database with solid fill">
            <a:extLst>
              <a:ext uri="{FF2B5EF4-FFF2-40B4-BE49-F238E27FC236}">
                <a16:creationId xmlns:a16="http://schemas.microsoft.com/office/drawing/2014/main" id="{A63AB0C4-5E90-A94F-B185-09786CED3B0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404308" y="2648085"/>
            <a:ext cx="1594552" cy="1594552"/>
          </a:xfrm>
          <a:prstGeom prst="rect">
            <a:avLst/>
          </a:prstGeom>
        </p:spPr>
      </p:pic>
      <p:cxnSp>
        <p:nvCxnSpPr>
          <p:cNvPr id="17" name="Straight Arrow Connector 16">
            <a:extLst>
              <a:ext uri="{FF2B5EF4-FFF2-40B4-BE49-F238E27FC236}">
                <a16:creationId xmlns:a16="http://schemas.microsoft.com/office/drawing/2014/main" id="{D37F8029-2C43-7749-ADC5-63744A72592C}"/>
              </a:ext>
            </a:extLst>
          </p:cNvPr>
          <p:cNvCxnSpPr>
            <a:cxnSpLocks/>
          </p:cNvCxnSpPr>
          <p:nvPr/>
        </p:nvCxnSpPr>
        <p:spPr>
          <a:xfrm flipV="1">
            <a:off x="3135829" y="4257911"/>
            <a:ext cx="888289" cy="1320354"/>
          </a:xfrm>
          <a:prstGeom prst="straightConnector1">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35561EB-E608-2D47-931B-133D82D0029A}"/>
              </a:ext>
            </a:extLst>
          </p:cNvPr>
          <p:cNvCxnSpPr>
            <a:cxnSpLocks/>
          </p:cNvCxnSpPr>
          <p:nvPr/>
        </p:nvCxnSpPr>
        <p:spPr>
          <a:xfrm flipH="1" flipV="1">
            <a:off x="4215528" y="4242637"/>
            <a:ext cx="1323182" cy="1366176"/>
          </a:xfrm>
          <a:prstGeom prst="straightConnector1">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AB57CEF-3888-DA4B-9153-7E428EBA8037}"/>
              </a:ext>
            </a:extLst>
          </p:cNvPr>
          <p:cNvCxnSpPr>
            <a:cxnSpLocks/>
          </p:cNvCxnSpPr>
          <p:nvPr/>
        </p:nvCxnSpPr>
        <p:spPr>
          <a:xfrm flipH="1" flipV="1">
            <a:off x="4457343" y="4242637"/>
            <a:ext cx="3172418" cy="1225032"/>
          </a:xfrm>
          <a:prstGeom prst="straightConnector1">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E5BC8D4-3A8D-5C45-83A2-63CA3B0961E3}"/>
              </a:ext>
            </a:extLst>
          </p:cNvPr>
          <p:cNvSpPr txBox="1"/>
          <p:nvPr/>
        </p:nvSpPr>
        <p:spPr>
          <a:xfrm>
            <a:off x="3579973" y="3422308"/>
            <a:ext cx="1194013" cy="369332"/>
          </a:xfrm>
          <a:prstGeom prst="rect">
            <a:avLst/>
          </a:prstGeom>
          <a:noFill/>
        </p:spPr>
        <p:txBody>
          <a:bodyPr wrap="square" rtlCol="0">
            <a:spAutoFit/>
          </a:bodyPr>
          <a:lstStyle/>
          <a:p>
            <a:pPr algn="ctr"/>
            <a:r>
              <a:rPr lang="en-US">
                <a:solidFill>
                  <a:schemeClr val="bg1"/>
                </a:solidFill>
              </a:rPr>
              <a:t>DSP</a:t>
            </a:r>
          </a:p>
        </p:txBody>
      </p:sp>
      <p:pic>
        <p:nvPicPr>
          <p:cNvPr id="23" name="Graphic 22" descr="Wireless with solid fill">
            <a:extLst>
              <a:ext uri="{FF2B5EF4-FFF2-40B4-BE49-F238E27FC236}">
                <a16:creationId xmlns:a16="http://schemas.microsoft.com/office/drawing/2014/main" id="{281343D8-20D4-9544-9B4E-E0D0E26A8C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3500072">
            <a:off x="5479402" y="4012792"/>
            <a:ext cx="914400" cy="914400"/>
          </a:xfrm>
          <a:prstGeom prst="rect">
            <a:avLst/>
          </a:prstGeom>
        </p:spPr>
      </p:pic>
      <p:pic>
        <p:nvPicPr>
          <p:cNvPr id="109" name="Graphic 108" descr="Wireless with solid fill">
            <a:extLst>
              <a:ext uri="{FF2B5EF4-FFF2-40B4-BE49-F238E27FC236}">
                <a16:creationId xmlns:a16="http://schemas.microsoft.com/office/drawing/2014/main" id="{9B7F9660-7B5C-CE49-B24D-DE5C9B09B9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8099928" flipV="1">
            <a:off x="5377775" y="4825380"/>
            <a:ext cx="914400" cy="914400"/>
          </a:xfrm>
          <a:prstGeom prst="rect">
            <a:avLst/>
          </a:prstGeom>
        </p:spPr>
      </p:pic>
      <p:pic>
        <p:nvPicPr>
          <p:cNvPr id="110" name="Graphic 109" descr="Wireless with solid fill">
            <a:extLst>
              <a:ext uri="{FF2B5EF4-FFF2-40B4-BE49-F238E27FC236}">
                <a16:creationId xmlns:a16="http://schemas.microsoft.com/office/drawing/2014/main" id="{DA90F69A-7D8B-6541-8214-5B1AEDFCC12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8099928" flipV="1">
            <a:off x="2439376" y="4833867"/>
            <a:ext cx="914400" cy="914400"/>
          </a:xfrm>
          <a:prstGeom prst="rect">
            <a:avLst/>
          </a:prstGeom>
        </p:spPr>
      </p:pic>
      <p:pic>
        <p:nvPicPr>
          <p:cNvPr id="112" name="Graphic 111" descr="Computer with solid fill">
            <a:extLst>
              <a:ext uri="{FF2B5EF4-FFF2-40B4-BE49-F238E27FC236}">
                <a16:creationId xmlns:a16="http://schemas.microsoft.com/office/drawing/2014/main" id="{DA5603C2-0695-1A48-A7FB-C8DD4A3623C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5470615" y="5653884"/>
            <a:ext cx="720000" cy="720000"/>
          </a:xfrm>
          <a:prstGeom prst="rect">
            <a:avLst/>
          </a:prstGeom>
        </p:spPr>
      </p:pic>
      <p:pic>
        <p:nvPicPr>
          <p:cNvPr id="113" name="Graphic 112" descr="Tablet with solid fill">
            <a:extLst>
              <a:ext uri="{FF2B5EF4-FFF2-40B4-BE49-F238E27FC236}">
                <a16:creationId xmlns:a16="http://schemas.microsoft.com/office/drawing/2014/main" id="{E99F193F-7E23-AB40-B639-7D7774DF9CD6}"/>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594209" y="5696318"/>
            <a:ext cx="612000" cy="612000"/>
          </a:xfrm>
          <a:prstGeom prst="rect">
            <a:avLst/>
          </a:prstGeom>
        </p:spPr>
      </p:pic>
    </p:spTree>
    <p:extLst>
      <p:ext uri="{BB962C8B-B14F-4D97-AF65-F5344CB8AC3E}">
        <p14:creationId xmlns:p14="http://schemas.microsoft.com/office/powerpoint/2010/main" val="339132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1000"/>
                                        <p:tgtEl>
                                          <p:spTgt spid="7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1000"/>
                                        <p:tgtEl>
                                          <p:spTgt spid="9"/>
                                        </p:tgtEl>
                                      </p:cBhvr>
                                    </p:animEffect>
                                  </p:childTnLst>
                                </p:cTn>
                              </p:par>
                              <p:par>
                                <p:cTn id="12" presetID="9" presetClass="entr" presetSubtype="0" fill="hold" nodeType="with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dissolve">
                                      <p:cBhvr>
                                        <p:cTn id="14" dur="1000"/>
                                        <p:tgtEl>
                                          <p:spTgt spid="7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dissolve">
                                      <p:cBhvr>
                                        <p:cTn id="19" dur="1000"/>
                                        <p:tgtEl>
                                          <p:spTgt spid="83"/>
                                        </p:tgtEl>
                                      </p:cBhvr>
                                    </p:animEffect>
                                  </p:childTnLst>
                                </p:cTn>
                              </p:par>
                              <p:par>
                                <p:cTn id="20" presetID="9" presetClass="entr" presetSubtype="0"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dissolve">
                                      <p:cBhvr>
                                        <p:cTn id="22" dur="1000"/>
                                        <p:tgtEl>
                                          <p:spTgt spid="104"/>
                                        </p:tgtEl>
                                      </p:cBhvr>
                                    </p:animEffect>
                                  </p:childTnLst>
                                </p:cTn>
                              </p:par>
                            </p:childTnLst>
                          </p:cTn>
                        </p:par>
                        <p:par>
                          <p:cTn id="23" fill="hold">
                            <p:stCondLst>
                              <p:cond delay="1000"/>
                            </p:stCondLst>
                            <p:childTnLst>
                              <p:par>
                                <p:cTn id="24" presetID="9"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1000"/>
                                        <p:tgtEl>
                                          <p:spTgt spid="17"/>
                                        </p:tgtEl>
                                      </p:cBhvr>
                                    </p:animEffect>
                                  </p:childTnLst>
                                </p:cTn>
                              </p:par>
                              <p:par>
                                <p:cTn id="27" presetID="9" presetClass="entr" presetSubtype="0" fill="hold" nodeType="with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dissolve">
                                      <p:cBhvr>
                                        <p:cTn id="29" dur="1000"/>
                                        <p:tgtEl>
                                          <p:spTgt spid="105"/>
                                        </p:tgtEl>
                                      </p:cBhvr>
                                    </p:animEffect>
                                  </p:childTnLst>
                                </p:cTn>
                              </p:par>
                              <p:par>
                                <p:cTn id="30" presetID="9" presetClass="entr" presetSubtype="0" fill="hold" nodeType="with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dissolve">
                                      <p:cBhvr>
                                        <p:cTn id="32" dur="1000"/>
                                        <p:tgtEl>
                                          <p:spTgt spid="106"/>
                                        </p:tgtEl>
                                      </p:cBhvr>
                                    </p:animEffect>
                                  </p:childTnLst>
                                </p:cTn>
                              </p:par>
                              <p:par>
                                <p:cTn id="33" presetID="9"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104"/>
                                        </p:tgtEl>
                                      </p:cBhvr>
                                    </p:animEffect>
                                    <p:set>
                                      <p:cBhvr>
                                        <p:cTn id="40" dur="1" fill="hold">
                                          <p:stCondLst>
                                            <p:cond delay="499"/>
                                          </p:stCondLst>
                                        </p:cTn>
                                        <p:tgtEl>
                                          <p:spTgt spid="104"/>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05"/>
                                        </p:tgtEl>
                                      </p:cBhvr>
                                    </p:animEffect>
                                    <p:set>
                                      <p:cBhvr>
                                        <p:cTn id="46" dur="1" fill="hold">
                                          <p:stCondLst>
                                            <p:cond delay="499"/>
                                          </p:stCondLst>
                                        </p:cTn>
                                        <p:tgtEl>
                                          <p:spTgt spid="105"/>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106"/>
                                        </p:tgtEl>
                                      </p:cBhvr>
                                    </p:animEffect>
                                    <p:set>
                                      <p:cBhvr>
                                        <p:cTn id="49" dur="1" fill="hold">
                                          <p:stCondLst>
                                            <p:cond delay="499"/>
                                          </p:stCondLst>
                                        </p:cTn>
                                        <p:tgtEl>
                                          <p:spTgt spid="106"/>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83"/>
                                        </p:tgtEl>
                                      </p:cBhvr>
                                    </p:animEffect>
                                    <p:set>
                                      <p:cBhvr>
                                        <p:cTn id="55" dur="1" fill="hold">
                                          <p:stCondLst>
                                            <p:cond delay="499"/>
                                          </p:stCondLst>
                                        </p:cTn>
                                        <p:tgtEl>
                                          <p:spTgt spid="83"/>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74"/>
                                        </p:tgtEl>
                                      </p:cBhvr>
                                    </p:animEffect>
                                    <p:set>
                                      <p:cBhvr>
                                        <p:cTn id="58" dur="1" fill="hold">
                                          <p:stCondLst>
                                            <p:cond delay="499"/>
                                          </p:stCondLst>
                                        </p:cTn>
                                        <p:tgtEl>
                                          <p:spTgt spid="74"/>
                                        </p:tgtEl>
                                        <p:attrNameLst>
                                          <p:attrName>style.visibility</p:attrName>
                                        </p:attrNameLst>
                                      </p:cBhvr>
                                      <p:to>
                                        <p:strVal val="hidden"/>
                                      </p:to>
                                    </p:set>
                                  </p:childTnLst>
                                </p:cTn>
                              </p:par>
                            </p:childTnLst>
                          </p:cTn>
                        </p:par>
                        <p:par>
                          <p:cTn id="59" fill="hold">
                            <p:stCondLst>
                              <p:cond delay="500"/>
                            </p:stCondLst>
                            <p:childTnLst>
                              <p:par>
                                <p:cTn id="60" presetID="9" presetClass="entr" presetSubtype="0" fill="hold" nodeType="afterEffect">
                                  <p:stCondLst>
                                    <p:cond delay="0"/>
                                  </p:stCondLst>
                                  <p:childTnLst>
                                    <p:set>
                                      <p:cBhvr>
                                        <p:cTn id="61" dur="1" fill="hold">
                                          <p:stCondLst>
                                            <p:cond delay="0"/>
                                          </p:stCondLst>
                                        </p:cTn>
                                        <p:tgtEl>
                                          <p:spTgt spid="76">
                                            <p:txEl>
                                              <p:pRg st="0" end="0"/>
                                            </p:txEl>
                                          </p:spTgt>
                                        </p:tgtEl>
                                        <p:attrNameLst>
                                          <p:attrName>style.visibility</p:attrName>
                                        </p:attrNameLst>
                                      </p:cBhvr>
                                      <p:to>
                                        <p:strVal val="visible"/>
                                      </p:to>
                                    </p:set>
                                    <p:animEffect transition="in" filter="dissolve">
                                      <p:cBhvr>
                                        <p:cTn id="62" dur="1000"/>
                                        <p:tgtEl>
                                          <p:spTgt spid="76">
                                            <p:txEl>
                                              <p:pRg st="0" end="0"/>
                                            </p:txEl>
                                          </p:spTgt>
                                        </p:tgtEl>
                                      </p:cBhvr>
                                    </p:animEffect>
                                  </p:childTnLst>
                                </p:cTn>
                              </p:par>
                              <p:par>
                                <p:cTn id="63" presetID="9"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dissolve">
                                      <p:cBhvr>
                                        <p:cTn id="65" dur="1000"/>
                                        <p:tgtEl>
                                          <p:spTgt spid="11"/>
                                        </p:tgtEl>
                                      </p:cBhvr>
                                    </p:animEffect>
                                  </p:childTnLst>
                                </p:cTn>
                              </p:par>
                            </p:childTnLst>
                          </p:cTn>
                        </p:par>
                        <p:par>
                          <p:cTn id="66" fill="hold">
                            <p:stCondLst>
                              <p:cond delay="1500"/>
                            </p:stCondLst>
                            <p:childTnLst>
                              <p:par>
                                <p:cTn id="67" presetID="0" presetClass="path" presetSubtype="0" accel="50000" decel="50000" fill="hold" nodeType="afterEffect">
                                  <p:stCondLst>
                                    <p:cond delay="0"/>
                                  </p:stCondLst>
                                  <p:childTnLst>
                                    <p:animMotion origin="layout" path="M -0.00208 -0.00232 L 0.24883 -0.34144 " pathEditMode="relative" rAng="0" ptsTypes="AA">
                                      <p:cBhvr>
                                        <p:cTn id="68" dur="2000" fill="hold"/>
                                        <p:tgtEl>
                                          <p:spTgt spid="9"/>
                                        </p:tgtEl>
                                        <p:attrNameLst>
                                          <p:attrName>ppt_x</p:attrName>
                                          <p:attrName>ppt_y</p:attrName>
                                        </p:attrNameLst>
                                      </p:cBhvr>
                                      <p:rCtr x="12539" y="-16968"/>
                                    </p:animMotion>
                                  </p:childTnLst>
                                </p:cTn>
                              </p:par>
                              <p:par>
                                <p:cTn id="69" presetID="0" presetClass="path" presetSubtype="0" accel="50000" decel="50000" fill="hold" nodeType="withEffect">
                                  <p:stCondLst>
                                    <p:cond delay="0"/>
                                  </p:stCondLst>
                                  <p:childTnLst>
                                    <p:animMotion origin="layout" path="M -0.00378 -0.00232 L 0.00755 -0.34329 " pathEditMode="relative" rAng="0" ptsTypes="AA">
                                      <p:cBhvr>
                                        <p:cTn id="70" dur="2000" fill="hold"/>
                                        <p:tgtEl>
                                          <p:spTgt spid="73"/>
                                        </p:tgtEl>
                                        <p:attrNameLst>
                                          <p:attrName>ppt_x</p:attrName>
                                          <p:attrName>ppt_y</p:attrName>
                                        </p:attrNameLst>
                                      </p:cBhvr>
                                      <p:rCtr x="560" y="-17060"/>
                                    </p:animMotion>
                                  </p:childTnLst>
                                </p:cTn>
                              </p:par>
                            </p:childTnLst>
                          </p:cTn>
                        </p:par>
                        <p:par>
                          <p:cTn id="71" fill="hold">
                            <p:stCondLst>
                              <p:cond delay="3500"/>
                            </p:stCondLst>
                            <p:childTnLst>
                              <p:par>
                                <p:cTn id="72" presetID="9" presetClass="entr" presetSubtype="0" fill="hold" nodeType="afterEffect">
                                  <p:stCondLst>
                                    <p:cond delay="1000"/>
                                  </p:stCondLst>
                                  <p:childTnLst>
                                    <p:set>
                                      <p:cBhvr>
                                        <p:cTn id="73" dur="1" fill="hold">
                                          <p:stCondLst>
                                            <p:cond delay="0"/>
                                          </p:stCondLst>
                                        </p:cTn>
                                        <p:tgtEl>
                                          <p:spTgt spid="113"/>
                                        </p:tgtEl>
                                        <p:attrNameLst>
                                          <p:attrName>style.visibility</p:attrName>
                                        </p:attrNameLst>
                                      </p:cBhvr>
                                      <p:to>
                                        <p:strVal val="visible"/>
                                      </p:to>
                                    </p:set>
                                    <p:animEffect transition="in" filter="dissolve">
                                      <p:cBhvr>
                                        <p:cTn id="74" dur="500"/>
                                        <p:tgtEl>
                                          <p:spTgt spid="113"/>
                                        </p:tgtEl>
                                      </p:cBhvr>
                                    </p:animEffect>
                                  </p:childTnLst>
                                </p:cTn>
                              </p:par>
                              <p:par>
                                <p:cTn id="75" presetID="9" presetClass="entr" presetSubtype="0" fill="hold" nodeType="withEffect">
                                  <p:stCondLst>
                                    <p:cond delay="0"/>
                                  </p:stCondLst>
                                  <p:childTnLst>
                                    <p:set>
                                      <p:cBhvr>
                                        <p:cTn id="76" dur="1" fill="hold">
                                          <p:stCondLst>
                                            <p:cond delay="0"/>
                                          </p:stCondLst>
                                        </p:cTn>
                                        <p:tgtEl>
                                          <p:spTgt spid="112"/>
                                        </p:tgtEl>
                                        <p:attrNameLst>
                                          <p:attrName>style.visibility</p:attrName>
                                        </p:attrNameLst>
                                      </p:cBhvr>
                                      <p:to>
                                        <p:strVal val="visible"/>
                                      </p:to>
                                    </p:set>
                                    <p:animEffect transition="in" filter="dissolve">
                                      <p:cBhvr>
                                        <p:cTn id="77" dur="500"/>
                                        <p:tgtEl>
                                          <p:spTgt spid="112"/>
                                        </p:tgtEl>
                                      </p:cBhvr>
                                    </p:animEffect>
                                  </p:childTnLst>
                                </p:cTn>
                              </p:par>
                              <p:par>
                                <p:cTn id="78" presetID="9" presetClass="entr" presetSubtype="0" fill="hold"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dissolve">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76">
                                            <p:txEl>
                                              <p:pRg st="1" end="1"/>
                                            </p:txEl>
                                          </p:spTgt>
                                        </p:tgtEl>
                                        <p:attrNameLst>
                                          <p:attrName>style.visibility</p:attrName>
                                        </p:attrNameLst>
                                      </p:cBhvr>
                                      <p:to>
                                        <p:strVal val="visible"/>
                                      </p:to>
                                    </p:set>
                                    <p:animEffect transition="in" filter="dissolve">
                                      <p:cBhvr>
                                        <p:cTn id="85" dur="1000"/>
                                        <p:tgtEl>
                                          <p:spTgt spid="76">
                                            <p:txEl>
                                              <p:pRg st="1" end="1"/>
                                            </p:txEl>
                                          </p:spTgt>
                                        </p:tgtEl>
                                      </p:cBhvr>
                                    </p:animEffect>
                                  </p:childTnLst>
                                </p:cTn>
                              </p:par>
                            </p:childTnLst>
                          </p:cTn>
                        </p:par>
                        <p:par>
                          <p:cTn id="86" fill="hold">
                            <p:stCondLst>
                              <p:cond delay="1000"/>
                            </p:stCondLst>
                            <p:childTnLst>
                              <p:par>
                                <p:cTn id="87" presetID="22" presetClass="entr" presetSubtype="1"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1000"/>
                                        <p:tgtEl>
                                          <p:spTgt spid="23"/>
                                        </p:tgtEl>
                                      </p:cBhvr>
                                    </p:animEffect>
                                  </p:childTnLst>
                                </p:cTn>
                              </p:par>
                            </p:childTnLst>
                          </p:cTn>
                        </p:par>
                        <p:par>
                          <p:cTn id="90" fill="hold">
                            <p:stCondLst>
                              <p:cond delay="2000"/>
                            </p:stCondLst>
                            <p:childTnLst>
                              <p:par>
                                <p:cTn id="91" presetID="22" presetClass="entr" presetSubtype="4" fill="hold" nodeType="afterEffect">
                                  <p:stCondLst>
                                    <p:cond delay="0"/>
                                  </p:stCondLst>
                                  <p:childTnLst>
                                    <p:set>
                                      <p:cBhvr>
                                        <p:cTn id="92" dur="1" fill="hold">
                                          <p:stCondLst>
                                            <p:cond delay="0"/>
                                          </p:stCondLst>
                                        </p:cTn>
                                        <p:tgtEl>
                                          <p:spTgt spid="110"/>
                                        </p:tgtEl>
                                        <p:attrNameLst>
                                          <p:attrName>style.visibility</p:attrName>
                                        </p:attrNameLst>
                                      </p:cBhvr>
                                      <p:to>
                                        <p:strVal val="visible"/>
                                      </p:to>
                                    </p:set>
                                    <p:animEffect transition="in" filter="wipe(down)">
                                      <p:cBhvr>
                                        <p:cTn id="93" dur="1000"/>
                                        <p:tgtEl>
                                          <p:spTgt spid="110"/>
                                        </p:tgtEl>
                                      </p:cBhvr>
                                    </p:animEffect>
                                  </p:childTnLst>
                                </p:cTn>
                              </p:par>
                              <p:par>
                                <p:cTn id="94" presetID="22" presetClass="entr" presetSubtype="4" fill="hold" nodeType="with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wipe(down)">
                                      <p:cBhvr>
                                        <p:cTn id="96" dur="1000"/>
                                        <p:tgtEl>
                                          <p:spTgt spid="109"/>
                                        </p:tgtEl>
                                      </p:cBhvr>
                                    </p:animEffect>
                                  </p:childTnLst>
                                </p:cTn>
                              </p:par>
                              <p:par>
                                <p:cTn id="97" presetID="22" presetClass="entr" presetSubtype="4" fill="hold" nodeType="withEffect">
                                  <p:stCondLst>
                                    <p:cond delay="0"/>
                                  </p:stCondLst>
                                  <p:childTnLst>
                                    <p:set>
                                      <p:cBhvr>
                                        <p:cTn id="98" dur="1" fill="hold">
                                          <p:stCondLst>
                                            <p:cond delay="0"/>
                                          </p:stCondLst>
                                        </p:cTn>
                                        <p:tgtEl>
                                          <p:spTgt spid="115"/>
                                        </p:tgtEl>
                                        <p:attrNameLst>
                                          <p:attrName>style.visibility</p:attrName>
                                        </p:attrNameLst>
                                      </p:cBhvr>
                                      <p:to>
                                        <p:strVal val="visible"/>
                                      </p:to>
                                    </p:set>
                                    <p:animEffect transition="in" filter="wipe(down)">
                                      <p:cBhvr>
                                        <p:cTn id="99"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4" grpId="1"/>
      <p:bldP spid="83" grpId="0"/>
      <p:bldP spid="8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3822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yncing cloud with solid fill">
            <a:extLst>
              <a:ext uri="{FF2B5EF4-FFF2-40B4-BE49-F238E27FC236}">
                <a16:creationId xmlns:a16="http://schemas.microsoft.com/office/drawing/2014/main" id="{58B5ACAF-42E9-1445-A4C7-070EF68FA3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8860" y="2630188"/>
            <a:ext cx="1938933" cy="1938933"/>
          </a:xfrm>
          <a:prstGeom prst="rect">
            <a:avLst/>
          </a:prstGeom>
        </p:spPr>
      </p:pic>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a:xfrm>
            <a:off x="457200" y="441811"/>
            <a:ext cx="10781818" cy="1027113"/>
          </a:xfrm>
        </p:spPr>
        <p:txBody>
          <a:bodyPr>
            <a:noAutofit/>
          </a:bodyPr>
          <a:lstStyle/>
          <a:p>
            <a:r>
              <a:rPr lang="en-US" sz="4400"/>
              <a:t>Outils du DME</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472877" y="1159779"/>
            <a:ext cx="2948549"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pic>
        <p:nvPicPr>
          <p:cNvPr id="56" name="Graphic 55" descr="Hospital outline">
            <a:extLst>
              <a:ext uri="{FF2B5EF4-FFF2-40B4-BE49-F238E27FC236}">
                <a16:creationId xmlns:a16="http://schemas.microsoft.com/office/drawing/2014/main" id="{1F7CF7A7-40BE-4B41-8D98-04C3C07A8B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7006" y="4482077"/>
            <a:ext cx="2886405" cy="2489563"/>
          </a:xfrm>
          <a:prstGeom prst="rect">
            <a:avLst/>
          </a:prstGeom>
        </p:spPr>
      </p:pic>
      <p:sp>
        <p:nvSpPr>
          <p:cNvPr id="95" name="TextBox 94">
            <a:extLst>
              <a:ext uri="{FF2B5EF4-FFF2-40B4-BE49-F238E27FC236}">
                <a16:creationId xmlns:a16="http://schemas.microsoft.com/office/drawing/2014/main" id="{6EE1525A-3A94-CD42-AC13-234366702C1A}"/>
              </a:ext>
            </a:extLst>
          </p:cNvPr>
          <p:cNvSpPr txBox="1"/>
          <p:nvPr/>
        </p:nvSpPr>
        <p:spPr>
          <a:xfrm>
            <a:off x="1552705" y="4941803"/>
            <a:ext cx="1293158" cy="457200"/>
          </a:xfrm>
          <a:prstGeom prst="rect">
            <a:avLst/>
          </a:prstGeom>
          <a:noFill/>
        </p:spPr>
        <p:txBody>
          <a:bodyPr wrap="square" lIns="0" tIns="0" rIns="0" bIns="0" rtlCol="0">
            <a:noAutofit/>
          </a:bodyPr>
          <a:lstStyle/>
          <a:p>
            <a:pPr algn="l"/>
            <a:r>
              <a:rPr lang="en-US" sz="1600" b="1" dirty="0">
                <a:solidFill>
                  <a:schemeClr val="bg1">
                    <a:lumMod val="65000"/>
                  </a:schemeClr>
                </a:solidFill>
              </a:rPr>
              <a:t>Formation sanitaire</a:t>
            </a:r>
          </a:p>
        </p:txBody>
      </p:sp>
      <p:sp>
        <p:nvSpPr>
          <p:cNvPr id="69" name="Rounded Rectangle 68">
            <a:extLst>
              <a:ext uri="{FF2B5EF4-FFF2-40B4-BE49-F238E27FC236}">
                <a16:creationId xmlns:a16="http://schemas.microsoft.com/office/drawing/2014/main" id="{B960F3C5-C2D6-BF47-BDB5-111050A7F442}"/>
              </a:ext>
            </a:extLst>
          </p:cNvPr>
          <p:cNvSpPr/>
          <p:nvPr/>
        </p:nvSpPr>
        <p:spPr>
          <a:xfrm>
            <a:off x="8154000" y="180000"/>
            <a:ext cx="3747600" cy="12927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a:solidFill>
                  <a:schemeClr val="bg1"/>
                </a:solidFill>
                <a:ea typeface="Calibri" panose="020F0502020204030204" pitchFamily="34" charset="0"/>
                <a:cs typeface="Times New Roman" panose="02020603050405020304" pitchFamily="18" charset="0"/>
              </a:rPr>
              <a:t>DME</a:t>
            </a:r>
            <a:br>
              <a:rPr lang="en-GB" sz="3600">
                <a:solidFill>
                  <a:schemeClr val="bg1"/>
                </a:solidFill>
                <a:effectLst/>
                <a:ea typeface="Calibri" panose="020F0502020204030204" pitchFamily="34" charset="0"/>
                <a:cs typeface="Times New Roman" panose="02020603050405020304" pitchFamily="18" charset="0"/>
              </a:rPr>
            </a:br>
            <a:r>
              <a:rPr lang="en-GB">
                <a:solidFill>
                  <a:schemeClr val="bg1"/>
                </a:solidFill>
                <a:effectLst/>
                <a:ea typeface="Calibri" panose="020F0502020204030204" pitchFamily="34" charset="0"/>
                <a:cs typeface="Times New Roman" panose="02020603050405020304" pitchFamily="18" charset="0"/>
              </a:rPr>
              <a:t>Dossier Médical Électronique </a:t>
            </a:r>
          </a:p>
        </p:txBody>
      </p:sp>
      <p:pic>
        <p:nvPicPr>
          <p:cNvPr id="70" name="Graphic 69" descr="Hospital outline">
            <a:extLst>
              <a:ext uri="{FF2B5EF4-FFF2-40B4-BE49-F238E27FC236}">
                <a16:creationId xmlns:a16="http://schemas.microsoft.com/office/drawing/2014/main" id="{6BD1341E-B9A9-E245-B2AA-12E0A83B37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7413" y="4477483"/>
            <a:ext cx="2886405" cy="2489563"/>
          </a:xfrm>
          <a:prstGeom prst="rect">
            <a:avLst/>
          </a:prstGeom>
        </p:spPr>
      </p:pic>
      <p:pic>
        <p:nvPicPr>
          <p:cNvPr id="13" name="Graphic 12" descr="Phone Vibration with solid fill">
            <a:extLst>
              <a:ext uri="{FF2B5EF4-FFF2-40B4-BE49-F238E27FC236}">
                <a16:creationId xmlns:a16="http://schemas.microsoft.com/office/drawing/2014/main" id="{23B764EF-A065-334C-A4ED-848C32AF42D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592125" y="5467669"/>
            <a:ext cx="612000" cy="612000"/>
          </a:xfrm>
          <a:prstGeom prst="rect">
            <a:avLst/>
          </a:prstGeom>
        </p:spPr>
      </p:pic>
      <p:sp>
        <p:nvSpPr>
          <p:cNvPr id="21" name="TextBox 20">
            <a:extLst>
              <a:ext uri="{FF2B5EF4-FFF2-40B4-BE49-F238E27FC236}">
                <a16:creationId xmlns:a16="http://schemas.microsoft.com/office/drawing/2014/main" id="{8E5BC8D4-3A8D-5C45-83A2-63CA3B0961E3}"/>
              </a:ext>
            </a:extLst>
          </p:cNvPr>
          <p:cNvSpPr txBox="1"/>
          <p:nvPr/>
        </p:nvSpPr>
        <p:spPr>
          <a:xfrm>
            <a:off x="3579973" y="3422308"/>
            <a:ext cx="1194013" cy="369332"/>
          </a:xfrm>
          <a:prstGeom prst="rect">
            <a:avLst/>
          </a:prstGeom>
          <a:noFill/>
        </p:spPr>
        <p:txBody>
          <a:bodyPr wrap="square" rtlCol="0">
            <a:spAutoFit/>
          </a:bodyPr>
          <a:lstStyle/>
          <a:p>
            <a:pPr algn="ctr"/>
            <a:r>
              <a:rPr lang="en-US">
                <a:solidFill>
                  <a:schemeClr val="bg1"/>
                </a:solidFill>
              </a:rPr>
              <a:t>SHR</a:t>
            </a:r>
          </a:p>
        </p:txBody>
      </p:sp>
      <p:pic>
        <p:nvPicPr>
          <p:cNvPr id="23" name="Graphic 22" descr="Wireless with solid fill">
            <a:extLst>
              <a:ext uri="{FF2B5EF4-FFF2-40B4-BE49-F238E27FC236}">
                <a16:creationId xmlns:a16="http://schemas.microsoft.com/office/drawing/2014/main" id="{281343D8-20D4-9544-9B4E-E0D0E26A8C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3500072">
            <a:off x="5479402" y="4012792"/>
            <a:ext cx="914400" cy="914400"/>
          </a:xfrm>
          <a:prstGeom prst="rect">
            <a:avLst/>
          </a:prstGeom>
        </p:spPr>
      </p:pic>
      <p:pic>
        <p:nvPicPr>
          <p:cNvPr id="109" name="Graphic 108" descr="Wireless with solid fill">
            <a:extLst>
              <a:ext uri="{FF2B5EF4-FFF2-40B4-BE49-F238E27FC236}">
                <a16:creationId xmlns:a16="http://schemas.microsoft.com/office/drawing/2014/main" id="{9B7F9660-7B5C-CE49-B24D-DE5C9B09B9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8099928" flipV="1">
            <a:off x="5377775" y="4825380"/>
            <a:ext cx="914400" cy="914400"/>
          </a:xfrm>
          <a:prstGeom prst="rect">
            <a:avLst/>
          </a:prstGeom>
        </p:spPr>
      </p:pic>
      <p:pic>
        <p:nvPicPr>
          <p:cNvPr id="110" name="Graphic 109" descr="Wireless with solid fill">
            <a:extLst>
              <a:ext uri="{FF2B5EF4-FFF2-40B4-BE49-F238E27FC236}">
                <a16:creationId xmlns:a16="http://schemas.microsoft.com/office/drawing/2014/main" id="{DA90F69A-7D8B-6541-8214-5B1AEDFCC1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8099928" flipV="1">
            <a:off x="2439376" y="4833867"/>
            <a:ext cx="914400" cy="914400"/>
          </a:xfrm>
          <a:prstGeom prst="rect">
            <a:avLst/>
          </a:prstGeom>
        </p:spPr>
      </p:pic>
      <p:pic>
        <p:nvPicPr>
          <p:cNvPr id="112" name="Graphic 111" descr="Computer with solid fill">
            <a:extLst>
              <a:ext uri="{FF2B5EF4-FFF2-40B4-BE49-F238E27FC236}">
                <a16:creationId xmlns:a16="http://schemas.microsoft.com/office/drawing/2014/main" id="{DA5603C2-0695-1A48-A7FB-C8DD4A3623C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470615" y="5653884"/>
            <a:ext cx="720000" cy="720000"/>
          </a:xfrm>
          <a:prstGeom prst="rect">
            <a:avLst/>
          </a:prstGeom>
        </p:spPr>
      </p:pic>
      <p:pic>
        <p:nvPicPr>
          <p:cNvPr id="113" name="Graphic 112" descr="Tablet with solid fill">
            <a:extLst>
              <a:ext uri="{FF2B5EF4-FFF2-40B4-BE49-F238E27FC236}">
                <a16:creationId xmlns:a16="http://schemas.microsoft.com/office/drawing/2014/main" id="{E99F193F-7E23-AB40-B639-7D7774DF9CD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594209" y="5696318"/>
            <a:ext cx="612000" cy="612000"/>
          </a:xfrm>
          <a:prstGeom prst="rect">
            <a:avLst/>
          </a:prstGeom>
        </p:spPr>
      </p:pic>
      <p:grpSp>
        <p:nvGrpSpPr>
          <p:cNvPr id="37" name="Group 36">
            <a:extLst>
              <a:ext uri="{FF2B5EF4-FFF2-40B4-BE49-F238E27FC236}">
                <a16:creationId xmlns:a16="http://schemas.microsoft.com/office/drawing/2014/main" id="{CBEC56E4-B302-124F-8B5F-DB28B6E12C34}"/>
              </a:ext>
            </a:extLst>
          </p:cNvPr>
          <p:cNvGrpSpPr/>
          <p:nvPr/>
        </p:nvGrpSpPr>
        <p:grpSpPr>
          <a:xfrm>
            <a:off x="6777686" y="1604936"/>
            <a:ext cx="2445458" cy="1697008"/>
            <a:chOff x="12598760" y="-83382"/>
            <a:chExt cx="3947773" cy="2739528"/>
          </a:xfrm>
        </p:grpSpPr>
        <p:pic>
          <p:nvPicPr>
            <p:cNvPr id="38" name="Graphic 37" descr="Modern architecture with solid fill">
              <a:extLst>
                <a:ext uri="{FF2B5EF4-FFF2-40B4-BE49-F238E27FC236}">
                  <a16:creationId xmlns:a16="http://schemas.microsoft.com/office/drawing/2014/main" id="{A549CF25-21C8-8747-814B-758C1B43BA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598760" y="-83382"/>
              <a:ext cx="2739528" cy="2739528"/>
            </a:xfrm>
            <a:prstGeom prst="rect">
              <a:avLst/>
            </a:prstGeom>
          </p:spPr>
        </p:pic>
        <p:sp>
          <p:nvSpPr>
            <p:cNvPr id="39" name="TextBox 38">
              <a:extLst>
                <a:ext uri="{FF2B5EF4-FFF2-40B4-BE49-F238E27FC236}">
                  <a16:creationId xmlns:a16="http://schemas.microsoft.com/office/drawing/2014/main" id="{70ABD05A-9741-654A-BD3F-4BB290E90031}"/>
                </a:ext>
              </a:extLst>
            </p:cNvPr>
            <p:cNvSpPr txBox="1"/>
            <p:nvPr/>
          </p:nvSpPr>
          <p:spPr>
            <a:xfrm>
              <a:off x="15297861" y="746191"/>
              <a:ext cx="1248672" cy="1701751"/>
            </a:xfrm>
            <a:prstGeom prst="rect">
              <a:avLst/>
            </a:prstGeom>
            <a:noFill/>
          </p:spPr>
          <p:txBody>
            <a:bodyPr wrap="square" lIns="0" tIns="0" rIns="0" bIns="0" rtlCol="0">
              <a:noAutofit/>
            </a:bodyPr>
            <a:lstStyle/>
            <a:p>
              <a:pPr algn="l"/>
              <a:r>
                <a:rPr lang="en-US" sz="1600" b="1">
                  <a:solidFill>
                    <a:schemeClr val="bg1">
                      <a:lumMod val="65000"/>
                    </a:schemeClr>
                  </a:solidFill>
                </a:rPr>
                <a:t>Bureaux national/de district</a:t>
              </a:r>
            </a:p>
          </p:txBody>
        </p:sp>
      </p:grpSp>
      <p:sp>
        <p:nvSpPr>
          <p:cNvPr id="40" name="Content Placeholder 2">
            <a:extLst>
              <a:ext uri="{FF2B5EF4-FFF2-40B4-BE49-F238E27FC236}">
                <a16:creationId xmlns:a16="http://schemas.microsoft.com/office/drawing/2014/main" id="{F1DE9C84-5F81-AF4B-805B-B54DFDC55369}"/>
              </a:ext>
            </a:extLst>
          </p:cNvPr>
          <p:cNvSpPr txBox="1">
            <a:spLocks/>
          </p:cNvSpPr>
          <p:nvPr/>
        </p:nvSpPr>
        <p:spPr>
          <a:xfrm>
            <a:off x="7231798" y="1826323"/>
            <a:ext cx="1226425" cy="1413065"/>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kumimoji="0" lang="en-GB" sz="9000" i="0" u="none" strike="noStrike" kern="1200" cap="none" spc="0" normalizeH="0" baseline="0" noProof="0">
                <a:ln>
                  <a:noFill/>
                </a:ln>
                <a:solidFill>
                  <a:srgbClr val="FF0000"/>
                </a:solidFill>
                <a:effectLst/>
                <a:uLnTx/>
                <a:uFillTx/>
                <a:latin typeface="Verdana"/>
              </a:rPr>
              <a:t>X</a:t>
            </a:r>
          </a:p>
        </p:txBody>
      </p:sp>
      <p:sp>
        <p:nvSpPr>
          <p:cNvPr id="41" name="Content Placeholder 2">
            <a:extLst>
              <a:ext uri="{FF2B5EF4-FFF2-40B4-BE49-F238E27FC236}">
                <a16:creationId xmlns:a16="http://schemas.microsoft.com/office/drawing/2014/main" id="{63C09876-C102-9F47-8DCD-BB89A86AA31E}"/>
              </a:ext>
            </a:extLst>
          </p:cNvPr>
          <p:cNvSpPr txBox="1">
            <a:spLocks/>
          </p:cNvSpPr>
          <p:nvPr/>
        </p:nvSpPr>
        <p:spPr>
          <a:xfrm>
            <a:off x="9303760" y="1730736"/>
            <a:ext cx="2734640" cy="3355948"/>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a:latin typeface="Poppins" pitchFamily="2" charset="77"/>
                <a:cs typeface="Poppins" pitchFamily="2" charset="77"/>
              </a:rPr>
              <a:t>Pour des raisons de confidentialité, les bureaux de district et les bureaux supérieurs n'auront généralement pas encore un accès complet. Cependant, ce DME (ou DSE) peut produire des rapports de synthèse qu'ils peuvent utiliser, ou partager des données agrégées avec le SNIS (auquel ils peuvent accéder</a:t>
            </a:r>
            <a:r>
              <a:rPr lang="en-US">
                <a:latin typeface="Poppins" pitchFamily="2" charset="77"/>
                <a:cs typeface="Poppins" pitchFamily="2" charset="77"/>
              </a:rPr>
              <a:t>).</a:t>
            </a:r>
            <a:endParaRPr kumimoji="0" lang="en-GB" i="0" u="none" strike="noStrike" kern="1200" cap="none" spc="0" normalizeH="0" baseline="0" noProof="0">
              <a:ln>
                <a:noFill/>
              </a:ln>
              <a:effectLst/>
              <a:uLnTx/>
              <a:uFillTx/>
              <a:latin typeface="Verdana"/>
            </a:endParaRPr>
          </a:p>
        </p:txBody>
      </p:sp>
      <p:pic>
        <p:nvPicPr>
          <p:cNvPr id="42" name="Graphic 41" descr="Database with solid fill">
            <a:extLst>
              <a:ext uri="{FF2B5EF4-FFF2-40B4-BE49-F238E27FC236}">
                <a16:creationId xmlns:a16="http://schemas.microsoft.com/office/drawing/2014/main" id="{F28EB58D-2EC7-0D45-86AB-657A71935824}"/>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572326" y="3308623"/>
            <a:ext cx="720000" cy="720000"/>
          </a:xfrm>
          <a:prstGeom prst="rect">
            <a:avLst/>
          </a:prstGeom>
        </p:spPr>
      </p:pic>
      <p:grpSp>
        <p:nvGrpSpPr>
          <p:cNvPr id="34" name="Group 33">
            <a:extLst>
              <a:ext uri="{FF2B5EF4-FFF2-40B4-BE49-F238E27FC236}">
                <a16:creationId xmlns:a16="http://schemas.microsoft.com/office/drawing/2014/main" id="{45285CC8-E26E-DF42-A984-9510CB28744C}"/>
              </a:ext>
            </a:extLst>
          </p:cNvPr>
          <p:cNvGrpSpPr/>
          <p:nvPr/>
        </p:nvGrpSpPr>
        <p:grpSpPr>
          <a:xfrm>
            <a:off x="7529017" y="4993908"/>
            <a:ext cx="2237557" cy="1692719"/>
            <a:chOff x="7529014" y="4993908"/>
            <a:chExt cx="2087124" cy="1692719"/>
          </a:xfrm>
        </p:grpSpPr>
        <p:pic>
          <p:nvPicPr>
            <p:cNvPr id="48" name="Graphic 47" descr="Cabin with solid fill">
              <a:extLst>
                <a:ext uri="{FF2B5EF4-FFF2-40B4-BE49-F238E27FC236}">
                  <a16:creationId xmlns:a16="http://schemas.microsoft.com/office/drawing/2014/main" id="{7F24AE2E-1752-E843-82AD-CAAA14A3A18B}"/>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001233" y="5579203"/>
              <a:ext cx="614905" cy="614905"/>
            </a:xfrm>
            <a:prstGeom prst="rect">
              <a:avLst/>
            </a:prstGeom>
          </p:spPr>
        </p:pic>
        <p:pic>
          <p:nvPicPr>
            <p:cNvPr id="51" name="Graphic 50" descr="Cabin with solid fill">
              <a:extLst>
                <a:ext uri="{FF2B5EF4-FFF2-40B4-BE49-F238E27FC236}">
                  <a16:creationId xmlns:a16="http://schemas.microsoft.com/office/drawing/2014/main" id="{0123238A-5B70-AD4B-808A-EBE4236D645F}"/>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609630" y="6002318"/>
              <a:ext cx="614905" cy="614905"/>
            </a:xfrm>
            <a:prstGeom prst="rect">
              <a:avLst/>
            </a:prstGeom>
          </p:spPr>
        </p:pic>
        <p:pic>
          <p:nvPicPr>
            <p:cNvPr id="52" name="Graphic 51" descr="Cabin with solid fill">
              <a:extLst>
                <a:ext uri="{FF2B5EF4-FFF2-40B4-BE49-F238E27FC236}">
                  <a16:creationId xmlns:a16="http://schemas.microsoft.com/office/drawing/2014/main" id="{EAF5A1DC-7C12-3B43-AD87-78B341E78DBD}"/>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383455" y="6071722"/>
              <a:ext cx="614905" cy="614905"/>
            </a:xfrm>
            <a:prstGeom prst="rect">
              <a:avLst/>
            </a:prstGeom>
          </p:spPr>
        </p:pic>
        <p:pic>
          <p:nvPicPr>
            <p:cNvPr id="53" name="Graphic 52" descr="Cabin with solid fill">
              <a:extLst>
                <a:ext uri="{FF2B5EF4-FFF2-40B4-BE49-F238E27FC236}">
                  <a16:creationId xmlns:a16="http://schemas.microsoft.com/office/drawing/2014/main" id="{722F3B40-EA01-274A-BD24-282E92890C4C}"/>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608239" y="4993908"/>
              <a:ext cx="614905" cy="614905"/>
            </a:xfrm>
            <a:prstGeom prst="rect">
              <a:avLst/>
            </a:prstGeom>
          </p:spPr>
        </p:pic>
        <p:sp>
          <p:nvSpPr>
            <p:cNvPr id="54" name="TextBox 53">
              <a:extLst>
                <a:ext uri="{FF2B5EF4-FFF2-40B4-BE49-F238E27FC236}">
                  <a16:creationId xmlns:a16="http://schemas.microsoft.com/office/drawing/2014/main" id="{A3C57444-1CF5-F249-8845-277D76783FB3}"/>
                </a:ext>
              </a:extLst>
            </p:cNvPr>
            <p:cNvSpPr txBox="1"/>
            <p:nvPr/>
          </p:nvSpPr>
          <p:spPr>
            <a:xfrm>
              <a:off x="7529014" y="5140631"/>
              <a:ext cx="1079225" cy="307453"/>
            </a:xfrm>
            <a:prstGeom prst="rect">
              <a:avLst/>
            </a:prstGeom>
            <a:noFill/>
          </p:spPr>
          <p:txBody>
            <a:bodyPr wrap="square" lIns="0" tIns="0" rIns="0" bIns="0" rtlCol="0">
              <a:noAutofit/>
            </a:bodyPr>
            <a:lstStyle/>
            <a:p>
              <a:pPr algn="l"/>
              <a:r>
                <a:rPr lang="en-US" sz="1600" b="1" dirty="0" err="1">
                  <a:solidFill>
                    <a:schemeClr val="bg1">
                      <a:lumMod val="65000"/>
                    </a:schemeClr>
                  </a:solidFill>
                </a:rPr>
                <a:t>Communauté</a:t>
              </a:r>
              <a:endParaRPr lang="en-US" sz="1600" b="1" dirty="0">
                <a:solidFill>
                  <a:schemeClr val="bg1">
                    <a:lumMod val="65000"/>
                  </a:schemeClr>
                </a:solidFill>
              </a:endParaRPr>
            </a:p>
          </p:txBody>
        </p:sp>
        <p:grpSp>
          <p:nvGrpSpPr>
            <p:cNvPr id="55" name="Group 54">
              <a:extLst>
                <a:ext uri="{FF2B5EF4-FFF2-40B4-BE49-F238E27FC236}">
                  <a16:creationId xmlns:a16="http://schemas.microsoft.com/office/drawing/2014/main" id="{DD62111F-5CBD-CF42-B01E-05A6DF2854E6}"/>
                </a:ext>
              </a:extLst>
            </p:cNvPr>
            <p:cNvGrpSpPr>
              <a:grpSpLocks noChangeAspect="1"/>
            </p:cNvGrpSpPr>
            <p:nvPr/>
          </p:nvGrpSpPr>
          <p:grpSpPr>
            <a:xfrm>
              <a:off x="8105008" y="5401039"/>
              <a:ext cx="662400" cy="1081291"/>
              <a:chOff x="9951393" y="4898472"/>
              <a:chExt cx="982062" cy="1604306"/>
            </a:xfrm>
          </p:grpSpPr>
          <p:pic>
            <p:nvPicPr>
              <p:cNvPr id="57" name="Picture 56" descr="Logo&#10;&#10;Description automatically generated with medium confidence">
                <a:extLst>
                  <a:ext uri="{FF2B5EF4-FFF2-40B4-BE49-F238E27FC236}">
                    <a16:creationId xmlns:a16="http://schemas.microsoft.com/office/drawing/2014/main" id="{A9BB4811-3C12-0349-A01B-89A56611A2F0}"/>
                  </a:ext>
                </a:extLst>
              </p:cNvPr>
              <p:cNvPicPr>
                <a:picLocks noChangeAspect="1"/>
              </p:cNvPicPr>
              <p:nvPr/>
            </p:nvPicPr>
            <p:blipFill>
              <a:blip r:embed="rId21" cstate="email">
                <a:extLst>
                  <a:ext uri="{BEBA8EAE-BF5A-486C-A8C5-ECC9F3942E4B}">
                    <a14:imgProps xmlns:a14="http://schemas.microsoft.com/office/drawing/2010/main">
                      <a14:imgLayer r:embed="rId22">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9951393" y="4898472"/>
                <a:ext cx="982062" cy="982062"/>
              </a:xfrm>
              <a:prstGeom prst="rect">
                <a:avLst/>
              </a:prstGeom>
            </p:spPr>
          </p:pic>
          <p:pic>
            <p:nvPicPr>
              <p:cNvPr id="58" name="Graphic 57" descr="Clipboard Mixed with solid fill">
                <a:extLst>
                  <a:ext uri="{FF2B5EF4-FFF2-40B4-BE49-F238E27FC236}">
                    <a16:creationId xmlns:a16="http://schemas.microsoft.com/office/drawing/2014/main" id="{DF920FCB-B8E5-E942-81CD-D9A19B62B18F}"/>
                  </a:ext>
                </a:extLst>
              </p:cNvPr>
              <p:cNvPicPr>
                <a:picLocks noChangeAspect="1"/>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998044" y="5792333"/>
                <a:ext cx="710445" cy="710445"/>
              </a:xfrm>
              <a:prstGeom prst="rect">
                <a:avLst/>
              </a:prstGeom>
            </p:spPr>
          </p:pic>
        </p:grpSp>
      </p:grpSp>
      <p:pic>
        <p:nvPicPr>
          <p:cNvPr id="59" name="Graphic 58" descr="Wireless with solid fill">
            <a:extLst>
              <a:ext uri="{FF2B5EF4-FFF2-40B4-BE49-F238E27FC236}">
                <a16:creationId xmlns:a16="http://schemas.microsoft.com/office/drawing/2014/main" id="{6608EC67-3629-9048-B3E7-6E6080EC62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8099928" flipV="1">
            <a:off x="7547670" y="4712338"/>
            <a:ext cx="914400" cy="914400"/>
          </a:xfrm>
          <a:prstGeom prst="rect">
            <a:avLst/>
          </a:prstGeom>
        </p:spPr>
      </p:pic>
    </p:spTree>
    <p:extLst>
      <p:ext uri="{BB962C8B-B14F-4D97-AF65-F5344CB8AC3E}">
        <p14:creationId xmlns:p14="http://schemas.microsoft.com/office/powerpoint/2010/main" val="368594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1000"/>
                                        <p:tgtEl>
                                          <p:spTgt spid="41"/>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dissolve">
                                      <p:cBhvr>
                                        <p:cTn id="11" dur="1000"/>
                                        <p:tgtEl>
                                          <p:spTgt spid="40"/>
                                        </p:tgtEl>
                                      </p:cBhvr>
                                    </p:animEffect>
                                  </p:childTnLst>
                                </p:cTn>
                              </p:par>
                              <p:par>
                                <p:cTn id="12" presetID="9"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dissolve">
                                      <p:cBhvr>
                                        <p:cTn id="1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D34D-3671-4F94-B7DA-FDBF82B839BF}"/>
              </a:ext>
            </a:extLst>
          </p:cNvPr>
          <p:cNvSpPr>
            <a:spLocks noGrp="1"/>
          </p:cNvSpPr>
          <p:nvPr>
            <p:ph type="title"/>
          </p:nvPr>
        </p:nvSpPr>
        <p:spPr>
          <a:xfrm>
            <a:off x="413997" y="414000"/>
            <a:ext cx="7671912" cy="810000"/>
          </a:xfrm>
        </p:spPr>
        <p:txBody>
          <a:bodyPr/>
          <a:lstStyle/>
          <a:p>
            <a:r>
              <a:rPr lang="fr-FR" sz="4400">
                <a:solidFill>
                  <a:srgbClr val="FFFFFF"/>
                </a:solidFill>
              </a:rPr>
              <a:t>Un DME est-il la bonne solution?</a:t>
            </a:r>
            <a:endParaRPr lang="en-GB" sz="4400"/>
          </a:p>
        </p:txBody>
      </p:sp>
      <p:sp>
        <p:nvSpPr>
          <p:cNvPr id="7" name="Slide Number Placeholder 6">
            <a:extLst>
              <a:ext uri="{FF2B5EF4-FFF2-40B4-BE49-F238E27FC236}">
                <a16:creationId xmlns:a16="http://schemas.microsoft.com/office/drawing/2014/main" id="{11C19F75-173F-4345-895A-D786F7E9CC3E}"/>
              </a:ext>
            </a:extLst>
          </p:cNvPr>
          <p:cNvSpPr>
            <a:spLocks noGrp="1"/>
          </p:cNvSpPr>
          <p:nvPr>
            <p:ph type="sldNum" sz="quarter" idx="12"/>
          </p:nvPr>
        </p:nvSpPr>
        <p:spPr>
          <a:xfrm>
            <a:off x="9057640" y="6452004"/>
            <a:ext cx="2743200" cy="237600"/>
          </a:xfrm>
        </p:spPr>
        <p:txBody>
          <a:bodyPr/>
          <a:lstStyle/>
          <a:p>
            <a:fld id="{6DF1F962-6FCF-4ED9-AB1A-FC8E17859AF0}" type="slidenum">
              <a:rPr lang="en-GB" smtClean="0"/>
              <a:pPr/>
              <a:t>28</a:t>
            </a:fld>
            <a:endParaRPr lang="en-GB"/>
          </a:p>
        </p:txBody>
      </p:sp>
      <p:sp>
        <p:nvSpPr>
          <p:cNvPr id="4" name="Content Placeholder 3">
            <a:extLst>
              <a:ext uri="{FF2B5EF4-FFF2-40B4-BE49-F238E27FC236}">
                <a16:creationId xmlns:a16="http://schemas.microsoft.com/office/drawing/2014/main" id="{102537D5-6F40-426E-ACB5-30A3233A270F}"/>
              </a:ext>
            </a:extLst>
          </p:cNvPr>
          <p:cNvSpPr>
            <a:spLocks noGrp="1"/>
          </p:cNvSpPr>
          <p:nvPr>
            <p:ph sz="half" idx="1"/>
          </p:nvPr>
        </p:nvSpPr>
        <p:spPr>
          <a:xfrm>
            <a:off x="367695" y="1877439"/>
            <a:ext cx="8689945" cy="4554986"/>
          </a:xfrm>
        </p:spPr>
        <p:txBody>
          <a:bodyPr/>
          <a:lstStyle/>
          <a:p>
            <a:pPr marL="285750" indent="-285750">
              <a:spcAft>
                <a:spcPts val="800"/>
              </a:spcAft>
              <a:buFont typeface="Arial" panose="020B0604020202020204" pitchFamily="34" charset="0"/>
              <a:buChar char="•"/>
            </a:pPr>
            <a:r>
              <a:rPr lang="fr-FR" sz="2000" b="0" dirty="0">
                <a:solidFill>
                  <a:srgbClr val="FFFFFF"/>
                </a:solidFill>
              </a:rPr>
              <a:t>Votre objectif est-il d'améliorer la </a:t>
            </a:r>
            <a:r>
              <a:rPr lang="fr-FR" sz="2000" dirty="0">
                <a:solidFill>
                  <a:srgbClr val="FFFFFF"/>
                </a:solidFill>
              </a:rPr>
              <a:t>qualité des soins aux patients/de la prestation de services</a:t>
            </a:r>
            <a:r>
              <a:rPr lang="fr-FR" sz="2000" b="0" dirty="0">
                <a:solidFill>
                  <a:srgbClr val="FFFFFF"/>
                </a:solidFill>
              </a:rPr>
              <a:t> (et non de produire des rapports à la hausse</a:t>
            </a:r>
            <a:r>
              <a:rPr lang="nn-NO" sz="2000" b="0" dirty="0">
                <a:solidFill>
                  <a:srgbClr val="FFFFFF"/>
                </a:solidFill>
              </a:rPr>
              <a:t>) ?</a:t>
            </a:r>
          </a:p>
          <a:p>
            <a:pPr marL="285750" indent="-285750">
              <a:spcAft>
                <a:spcPts val="800"/>
              </a:spcAft>
              <a:buFont typeface="Arial" panose="020B0604020202020204" pitchFamily="34" charset="0"/>
              <a:buChar char="•"/>
            </a:pPr>
            <a:r>
              <a:rPr lang="fr-FR" sz="2000" b="0" dirty="0">
                <a:solidFill>
                  <a:srgbClr val="FFFFFF"/>
                </a:solidFill>
              </a:rPr>
              <a:t>Est-il possible de saisir des données en </a:t>
            </a:r>
            <a:r>
              <a:rPr lang="fr-FR" sz="2000" dirty="0">
                <a:solidFill>
                  <a:srgbClr val="FFFFFF"/>
                </a:solidFill>
              </a:rPr>
              <a:t>« temps réel » </a:t>
            </a:r>
            <a:r>
              <a:rPr lang="fr-FR" sz="2000" b="0" dirty="0">
                <a:solidFill>
                  <a:srgbClr val="FFFFFF"/>
                </a:solidFill>
              </a:rPr>
              <a:t>pendant que les prestataires travaillent ?</a:t>
            </a:r>
            <a:r>
              <a:rPr lang="nn-NO" sz="2000" b="0" dirty="0">
                <a:solidFill>
                  <a:srgbClr val="FFFFFF"/>
                </a:solidFill>
              </a:rPr>
              <a:t>? (</a:t>
            </a:r>
            <a:r>
              <a:rPr lang="fr-FR" sz="2000" b="0" dirty="0">
                <a:solidFill>
                  <a:srgbClr val="FFFFFF"/>
                </a:solidFill>
              </a:rPr>
              <a:t>Si les données sont saisies rétrospectivement, la plupart des avantages opérationnels d'un DME sont perdus</a:t>
            </a:r>
            <a:r>
              <a:rPr lang="nn-NO" sz="2000" b="0" dirty="0">
                <a:solidFill>
                  <a:srgbClr val="FFFFFF"/>
                </a:solidFill>
              </a:rPr>
              <a:t>.)</a:t>
            </a:r>
          </a:p>
          <a:p>
            <a:pPr marL="285750" indent="-285750">
              <a:spcAft>
                <a:spcPts val="800"/>
              </a:spcAft>
              <a:buFont typeface="Arial" panose="020B0604020202020204" pitchFamily="34" charset="0"/>
              <a:buChar char="•"/>
            </a:pPr>
            <a:r>
              <a:rPr lang="fr-FR" sz="2000" b="0" dirty="0">
                <a:solidFill>
                  <a:srgbClr val="FFFFFF"/>
                </a:solidFill>
              </a:rPr>
              <a:t>Disposez-vous des </a:t>
            </a:r>
            <a:r>
              <a:rPr lang="fr-FR" sz="2000" dirty="0">
                <a:solidFill>
                  <a:srgbClr val="FFFFFF"/>
                </a:solidFill>
              </a:rPr>
              <a:t>ressources</a:t>
            </a:r>
            <a:r>
              <a:rPr lang="fr-FR" sz="2000" b="0" dirty="0">
                <a:solidFill>
                  <a:srgbClr val="FFFFFF"/>
                </a:solidFill>
              </a:rPr>
              <a:t> nécessaires pour fournir à tous les prestataires des ordinateurs/tablettes et une formation complète</a:t>
            </a:r>
            <a:r>
              <a:rPr lang="nn-NO" sz="2000" b="0" dirty="0">
                <a:solidFill>
                  <a:srgbClr val="FFFFFF"/>
                </a:solidFill>
              </a:rPr>
              <a:t>?</a:t>
            </a:r>
          </a:p>
          <a:p>
            <a:pPr marL="285750" indent="-285750">
              <a:spcAft>
                <a:spcPts val="800"/>
              </a:spcAft>
              <a:buFont typeface="Arial" panose="020B0604020202020204" pitchFamily="34" charset="0"/>
              <a:buChar char="•"/>
            </a:pPr>
            <a:r>
              <a:rPr lang="fr-FR" sz="2000" b="0" dirty="0">
                <a:solidFill>
                  <a:srgbClr val="FFFFFF"/>
                </a:solidFill>
              </a:rPr>
              <a:t>Vos services informatiques et d'information sont-ils suffisamment matures pour soutenir cela dans les formations sanitaires</a:t>
            </a:r>
            <a:r>
              <a:rPr lang="nn-NO" sz="2000" b="0" dirty="0">
                <a:solidFill>
                  <a:srgbClr val="FFFFFF"/>
                </a:solidFill>
              </a:rPr>
              <a:t>?</a:t>
            </a:r>
          </a:p>
          <a:p>
            <a:pPr>
              <a:spcAft>
                <a:spcPts val="800"/>
              </a:spcAft>
            </a:pPr>
            <a:r>
              <a:rPr lang="fr-FR" sz="2000" dirty="0">
                <a:solidFill>
                  <a:srgbClr val="FFFFFF"/>
                </a:solidFill>
              </a:rPr>
              <a:t>Si vous avez répondu « oui » à toutes ces questions</a:t>
            </a:r>
            <a:r>
              <a:rPr lang="nn-NO" sz="2000" dirty="0">
                <a:solidFill>
                  <a:srgbClr val="FFFFFF"/>
                </a:solidFill>
              </a:rPr>
              <a:t>, </a:t>
            </a:r>
            <a:r>
              <a:rPr lang="fr-FR" sz="2000" dirty="0">
                <a:solidFill>
                  <a:srgbClr val="FFFFFF"/>
                </a:solidFill>
              </a:rPr>
              <a:t>vous pouvez envisager d'investir dans un DME</a:t>
            </a:r>
            <a:r>
              <a:rPr lang="nn-NO" sz="2000" dirty="0">
                <a:solidFill>
                  <a:srgbClr val="FFFFFF"/>
                </a:solidFill>
              </a:rPr>
              <a:t>.</a:t>
            </a:r>
          </a:p>
        </p:txBody>
      </p:sp>
      <p:sp>
        <p:nvSpPr>
          <p:cNvPr id="9" name="Rounded Rectangle 8">
            <a:extLst>
              <a:ext uri="{FF2B5EF4-FFF2-40B4-BE49-F238E27FC236}">
                <a16:creationId xmlns:a16="http://schemas.microsoft.com/office/drawing/2014/main" id="{A454A72A-B949-E141-AF24-EF491540F3F8}"/>
              </a:ext>
            </a:extLst>
          </p:cNvPr>
          <p:cNvSpPr/>
          <p:nvPr/>
        </p:nvSpPr>
        <p:spPr>
          <a:xfrm>
            <a:off x="8154000" y="180000"/>
            <a:ext cx="3747600" cy="12927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a:solidFill>
                  <a:schemeClr val="bg1"/>
                </a:solidFill>
                <a:ea typeface="Calibri" panose="020F0502020204030204" pitchFamily="34" charset="0"/>
                <a:cs typeface="Times New Roman" panose="02020603050405020304" pitchFamily="18" charset="0"/>
              </a:rPr>
              <a:t>DME</a:t>
            </a:r>
            <a:br>
              <a:rPr lang="en-GB" sz="3600">
                <a:solidFill>
                  <a:schemeClr val="bg1"/>
                </a:solidFill>
                <a:effectLst/>
                <a:ea typeface="Calibri" panose="020F0502020204030204" pitchFamily="34" charset="0"/>
                <a:cs typeface="Times New Roman" panose="02020603050405020304" pitchFamily="18" charset="0"/>
              </a:rPr>
            </a:br>
            <a:r>
              <a:rPr lang="en-GB">
                <a:solidFill>
                  <a:schemeClr val="bg1"/>
                </a:solidFill>
                <a:effectLst/>
                <a:ea typeface="Calibri" panose="020F0502020204030204" pitchFamily="34" charset="0"/>
                <a:cs typeface="Times New Roman" panose="02020603050405020304" pitchFamily="18" charset="0"/>
              </a:rPr>
              <a:t>Dossier Médical Électronique</a:t>
            </a:r>
          </a:p>
        </p:txBody>
      </p:sp>
      <p:sp>
        <p:nvSpPr>
          <p:cNvPr id="10" name="Title 1">
            <a:extLst>
              <a:ext uri="{FF2B5EF4-FFF2-40B4-BE49-F238E27FC236}">
                <a16:creationId xmlns:a16="http://schemas.microsoft.com/office/drawing/2014/main" id="{85BDE264-89F0-B544-957B-95011CC7AF21}"/>
              </a:ext>
            </a:extLst>
          </p:cNvPr>
          <p:cNvSpPr txBox="1">
            <a:spLocks/>
          </p:cNvSpPr>
          <p:nvPr/>
        </p:nvSpPr>
        <p:spPr>
          <a:xfrm>
            <a:off x="9646409" y="2045342"/>
            <a:ext cx="1707677" cy="3210469"/>
          </a:xfrm>
          <a:prstGeom prst="rect">
            <a:avLst/>
          </a:prstGeom>
        </p:spPr>
        <p:txBody>
          <a:bodyPr vert="horz" lIns="0" tIns="90000" rIns="0" bIns="0" rtlCol="0" anchor="t" anchorCtr="0">
            <a:noAutofit/>
          </a:bodyPr>
          <a:lstStyle>
            <a:lvl1pPr algn="l" defTabSz="914400" rtl="0" eaLnBrk="1" latinLnBrk="0" hangingPunct="1">
              <a:lnSpc>
                <a:spcPct val="95000"/>
              </a:lnSpc>
              <a:spcBef>
                <a:spcPct val="0"/>
              </a:spcBef>
              <a:buNone/>
              <a:defRPr sz="2417" b="1" kern="1200">
                <a:solidFill>
                  <a:schemeClr val="bg2"/>
                </a:solidFill>
                <a:latin typeface="+mj-lt"/>
                <a:ea typeface="+mj-ea"/>
                <a:cs typeface="+mj-cs"/>
              </a:defRPr>
            </a:lvl1pPr>
          </a:lstStyle>
          <a:p>
            <a:r>
              <a:rPr lang="fr-FR" sz="24000" dirty="0">
                <a:solidFill>
                  <a:srgbClr val="FFFFFF"/>
                </a:solidFill>
              </a:rPr>
              <a:t>?</a:t>
            </a:r>
            <a:endParaRPr lang="en-GB" sz="24000" dirty="0"/>
          </a:p>
        </p:txBody>
      </p:sp>
    </p:spTree>
    <p:extLst>
      <p:ext uri="{BB962C8B-B14F-4D97-AF65-F5344CB8AC3E}">
        <p14:creationId xmlns:p14="http://schemas.microsoft.com/office/powerpoint/2010/main" val="304259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8200" y="25128"/>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dirty="0"/>
              <a:t>Le </a:t>
            </a:r>
            <a:r>
              <a:rPr lang="en-US" dirty="0" err="1"/>
              <a:t>paysage</a:t>
            </a:r>
            <a:r>
              <a:rPr lang="en-US" dirty="0"/>
              <a:t> du SIS </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16" name="Up-down Arrow 15">
            <a:extLst>
              <a:ext uri="{FF2B5EF4-FFF2-40B4-BE49-F238E27FC236}">
                <a16:creationId xmlns:a16="http://schemas.microsoft.com/office/drawing/2014/main" id="{DCB89036-FDA1-914F-AC14-66F6E9093FA4}"/>
              </a:ext>
            </a:extLst>
          </p:cNvPr>
          <p:cNvSpPr/>
          <p:nvPr/>
        </p:nvSpPr>
        <p:spPr>
          <a:xfrm>
            <a:off x="3579983" y="4306844"/>
            <a:ext cx="434009" cy="1762027"/>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a:extLst>
              <a:ext uri="{FF2B5EF4-FFF2-40B4-BE49-F238E27FC236}">
                <a16:creationId xmlns:a16="http://schemas.microsoft.com/office/drawing/2014/main" id="{FF3436F3-9401-9343-BCCA-7626589EEAB0}"/>
              </a:ext>
            </a:extLst>
          </p:cNvPr>
          <p:cNvSpPr/>
          <p:nvPr/>
        </p:nvSpPr>
        <p:spPr>
          <a:xfrm>
            <a:off x="3579982" y="2095093"/>
            <a:ext cx="434009" cy="2201811"/>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18FF02B-0406-4644-BE76-0B21BBE3B2A8}"/>
              </a:ext>
            </a:extLst>
          </p:cNvPr>
          <p:cNvSpPr txBox="1"/>
          <p:nvPr/>
        </p:nvSpPr>
        <p:spPr>
          <a:xfrm>
            <a:off x="4661213" y="1606202"/>
            <a:ext cx="2721760" cy="369332"/>
          </a:xfrm>
          <a:prstGeom prst="rect">
            <a:avLst/>
          </a:prstGeom>
          <a:noFill/>
          <a:ln>
            <a:noFill/>
          </a:ln>
        </p:spPr>
        <p:txBody>
          <a:bodyPr wrap="square" rtlCol="0">
            <a:spAutoFit/>
          </a:bodyPr>
          <a:lstStyle/>
          <a:p>
            <a:pPr algn="ctr"/>
            <a:r>
              <a:rPr lang="en-US"/>
              <a:t>Services de santé</a:t>
            </a:r>
          </a:p>
        </p:txBody>
      </p:sp>
      <p:sp>
        <p:nvSpPr>
          <p:cNvPr id="21" name="Up-down Arrow 20">
            <a:extLst>
              <a:ext uri="{FF2B5EF4-FFF2-40B4-BE49-F238E27FC236}">
                <a16:creationId xmlns:a16="http://schemas.microsoft.com/office/drawing/2014/main" id="{01A750EF-1BA9-C44D-832A-ED5137675A55}"/>
              </a:ext>
            </a:extLst>
          </p:cNvPr>
          <p:cNvSpPr/>
          <p:nvPr/>
        </p:nvSpPr>
        <p:spPr>
          <a:xfrm>
            <a:off x="8077869" y="2101551"/>
            <a:ext cx="434009" cy="3973777"/>
          </a:xfrm>
          <a:prstGeom prst="upDownArrow">
            <a:avLst/>
          </a:prstGeom>
          <a:gradFill flip="none" rotWithShape="1">
            <a:gsLst>
              <a:gs pos="70000">
                <a:srgbClr val="803860"/>
              </a:gs>
              <a:gs pos="0">
                <a:srgbClr val="FF0000"/>
              </a:gs>
              <a:gs pos="100000">
                <a:srgbClr val="0070C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123FAFA-1047-6C4A-9675-4328F1ED2A6B}"/>
              </a:ext>
            </a:extLst>
          </p:cNvPr>
          <p:cNvSpPr txBox="1"/>
          <p:nvPr/>
        </p:nvSpPr>
        <p:spPr>
          <a:xfrm>
            <a:off x="7582065" y="1363318"/>
            <a:ext cx="1338890" cy="646331"/>
          </a:xfrm>
          <a:prstGeom prst="rect">
            <a:avLst/>
          </a:prstGeom>
          <a:noFill/>
        </p:spPr>
        <p:txBody>
          <a:bodyPr wrap="square" rtlCol="0">
            <a:spAutoFit/>
          </a:bodyPr>
          <a:lstStyle/>
          <a:p>
            <a:pPr algn="ctr"/>
            <a:r>
              <a:rPr lang="en-US">
                <a:solidFill>
                  <a:srgbClr val="0070C0"/>
                </a:solidFill>
              </a:rPr>
              <a:t>Systèmes stratégiques</a:t>
            </a:r>
          </a:p>
        </p:txBody>
      </p:sp>
      <p:sp>
        <p:nvSpPr>
          <p:cNvPr id="23" name="TextBox 22">
            <a:extLst>
              <a:ext uri="{FF2B5EF4-FFF2-40B4-BE49-F238E27FC236}">
                <a16:creationId xmlns:a16="http://schemas.microsoft.com/office/drawing/2014/main" id="{967C0923-5452-404A-B447-EA7FBC319063}"/>
              </a:ext>
            </a:extLst>
          </p:cNvPr>
          <p:cNvSpPr txBox="1"/>
          <p:nvPr/>
        </p:nvSpPr>
        <p:spPr>
          <a:xfrm>
            <a:off x="7622523" y="6075328"/>
            <a:ext cx="1667392" cy="646331"/>
          </a:xfrm>
          <a:prstGeom prst="rect">
            <a:avLst/>
          </a:prstGeom>
          <a:noFill/>
        </p:spPr>
        <p:txBody>
          <a:bodyPr wrap="square" rtlCol="0">
            <a:spAutoFit/>
          </a:bodyPr>
          <a:lstStyle/>
          <a:p>
            <a:pPr algn="ctr"/>
            <a:r>
              <a:rPr lang="en-US">
                <a:solidFill>
                  <a:schemeClr val="accent2">
                    <a:lumMod val="75000"/>
                  </a:schemeClr>
                </a:solidFill>
              </a:rPr>
              <a:t>Systèmes de première ligne</a:t>
            </a:r>
          </a:p>
        </p:txBody>
      </p:sp>
      <p:sp>
        <p:nvSpPr>
          <p:cNvPr id="24" name="TextBox 23">
            <a:extLst>
              <a:ext uri="{FF2B5EF4-FFF2-40B4-BE49-F238E27FC236}">
                <a16:creationId xmlns:a16="http://schemas.microsoft.com/office/drawing/2014/main" id="{02D92819-DC19-CD46-BF56-398E2F9C34A0}"/>
              </a:ext>
            </a:extLst>
          </p:cNvPr>
          <p:cNvSpPr txBox="1"/>
          <p:nvPr/>
        </p:nvSpPr>
        <p:spPr>
          <a:xfrm>
            <a:off x="2631605" y="1460507"/>
            <a:ext cx="2004244" cy="646331"/>
          </a:xfrm>
          <a:prstGeom prst="rect">
            <a:avLst/>
          </a:prstGeom>
          <a:noFill/>
        </p:spPr>
        <p:txBody>
          <a:bodyPr wrap="square" rtlCol="0">
            <a:spAutoFit/>
          </a:bodyPr>
          <a:lstStyle/>
          <a:p>
            <a:pPr algn="ctr"/>
            <a:r>
              <a:rPr lang="en-US" dirty="0" err="1">
                <a:solidFill>
                  <a:srgbClr val="00B050"/>
                </a:solidFill>
              </a:rPr>
              <a:t>Données</a:t>
            </a:r>
            <a:r>
              <a:rPr lang="en-US" dirty="0">
                <a:solidFill>
                  <a:srgbClr val="00B050"/>
                </a:solidFill>
              </a:rPr>
              <a:t> </a:t>
            </a:r>
            <a:r>
              <a:rPr lang="en-US" dirty="0" err="1">
                <a:solidFill>
                  <a:srgbClr val="00B050"/>
                </a:solidFill>
              </a:rPr>
              <a:t>agrégées</a:t>
            </a:r>
            <a:r>
              <a:rPr lang="en-US" dirty="0">
                <a:solidFill>
                  <a:srgbClr val="00B050"/>
                </a:solidFill>
              </a:rPr>
              <a:t> / </a:t>
            </a:r>
            <a:r>
              <a:rPr lang="en-US" dirty="0" err="1">
                <a:solidFill>
                  <a:srgbClr val="00B050"/>
                </a:solidFill>
              </a:rPr>
              <a:t>anonymes</a:t>
            </a:r>
            <a:endParaRPr lang="en-US" dirty="0">
              <a:solidFill>
                <a:srgbClr val="00B050"/>
              </a:solidFill>
            </a:endParaRPr>
          </a:p>
        </p:txBody>
      </p:sp>
      <p:sp>
        <p:nvSpPr>
          <p:cNvPr id="25" name="TextBox 24">
            <a:extLst>
              <a:ext uri="{FF2B5EF4-FFF2-40B4-BE49-F238E27FC236}">
                <a16:creationId xmlns:a16="http://schemas.microsoft.com/office/drawing/2014/main" id="{6E6E4904-C11D-1D47-A701-9799CE5D2F77}"/>
              </a:ext>
            </a:extLst>
          </p:cNvPr>
          <p:cNvSpPr txBox="1"/>
          <p:nvPr/>
        </p:nvSpPr>
        <p:spPr>
          <a:xfrm>
            <a:off x="2412461" y="6075328"/>
            <a:ext cx="2241676" cy="646331"/>
          </a:xfrm>
          <a:prstGeom prst="rect">
            <a:avLst/>
          </a:prstGeom>
          <a:noFill/>
        </p:spPr>
        <p:txBody>
          <a:bodyPr wrap="square" rtlCol="0">
            <a:spAutoFit/>
          </a:bodyPr>
          <a:lstStyle/>
          <a:p>
            <a:pPr algn="ctr"/>
            <a:r>
              <a:rPr lang="en-US">
                <a:solidFill>
                  <a:srgbClr val="FF0000"/>
                </a:solidFill>
              </a:rPr>
              <a:t>Données individuelles / personnelles</a:t>
            </a:r>
          </a:p>
        </p:txBody>
      </p:sp>
      <p:sp>
        <p:nvSpPr>
          <p:cNvPr id="9" name="Rounded Rectangle 8">
            <a:extLst>
              <a:ext uri="{FF2B5EF4-FFF2-40B4-BE49-F238E27FC236}">
                <a16:creationId xmlns:a16="http://schemas.microsoft.com/office/drawing/2014/main" id="{994329DE-157F-3E45-AFFC-B42C9D18AF02}"/>
              </a:ext>
            </a:extLst>
          </p:cNvPr>
          <p:cNvSpPr/>
          <p:nvPr/>
        </p:nvSpPr>
        <p:spPr>
          <a:xfrm>
            <a:off x="4657691" y="2095095"/>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a typeface="Calibri" panose="020F0502020204030204" pitchFamily="34" charset="0"/>
                <a:cs typeface="Times New Roman" panose="02020603050405020304" pitchFamily="18" charset="0"/>
              </a:rPr>
              <a:t>SN</a:t>
            </a:r>
            <a:r>
              <a:rPr lang="en-GB" sz="3600" b="1">
                <a:solidFill>
                  <a:schemeClr val="bg1"/>
                </a:solidFill>
                <a:effectLst/>
                <a:ea typeface="Calibri" panose="020F0502020204030204" pitchFamily="34" charset="0"/>
                <a:cs typeface="Times New Roman" panose="02020603050405020304" pitchFamily="18" charset="0"/>
              </a:rPr>
              <a:t>IS</a:t>
            </a:r>
            <a:endParaRPr lang="en-GB" sz="1200" b="1">
              <a:solidFill>
                <a:schemeClr val="bg1"/>
              </a:solidFill>
              <a:effectLst/>
              <a:ea typeface="Calibri" panose="020F0502020204030204" pitchFamily="34" charset="0"/>
              <a:cs typeface="Times New Roman" panose="02020603050405020304" pitchFamily="18" charset="0"/>
            </a:endParaRPr>
          </a:p>
          <a:p>
            <a:pPr algn="ctr"/>
            <a:r>
              <a:rPr lang="en-GB" sz="1800">
                <a:solidFill>
                  <a:schemeClr val="bg1"/>
                </a:solidFill>
                <a:effectLst/>
                <a:ea typeface="Calibri" panose="020F0502020204030204" pitchFamily="34" charset="0"/>
                <a:cs typeface="Times New Roman" panose="02020603050405020304" pitchFamily="18" charset="0"/>
              </a:rPr>
              <a:t>Système National d’Information Sanitaire</a:t>
            </a:r>
            <a:endParaRPr lang="en-GB" sz="1200">
              <a:effectLst/>
              <a:ea typeface="Calibri" panose="020F0502020204030204" pitchFamily="34"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6EF245AF-9829-954B-A786-8F726C470E90}"/>
              </a:ext>
            </a:extLst>
          </p:cNvPr>
          <p:cNvSpPr/>
          <p:nvPr/>
        </p:nvSpPr>
        <p:spPr>
          <a:xfrm>
            <a:off x="4657692" y="4798050"/>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a typeface="Calibri" panose="020F0502020204030204" pitchFamily="34" charset="0"/>
                <a:cs typeface="Times New Roman" panose="02020603050405020304" pitchFamily="18" charset="0"/>
              </a:rPr>
              <a:t>DME</a:t>
            </a:r>
            <a:br>
              <a:rPr lang="en-GB" sz="3600" dirty="0">
                <a:solidFill>
                  <a:schemeClr val="bg1"/>
                </a:solidFill>
                <a:effectLst/>
                <a:ea typeface="Calibri" panose="020F0502020204030204" pitchFamily="34" charset="0"/>
                <a:cs typeface="Times New Roman" panose="02020603050405020304" pitchFamily="18" charset="0"/>
              </a:rPr>
            </a:br>
            <a:r>
              <a:rPr lang="en-GB" sz="1700" dirty="0">
                <a:solidFill>
                  <a:schemeClr val="bg1"/>
                </a:solidFill>
                <a:ea typeface="Calibri" panose="020F0502020204030204" pitchFamily="34" charset="0"/>
                <a:cs typeface="Times New Roman" panose="02020603050405020304" pitchFamily="18" charset="0"/>
              </a:rPr>
              <a:t>Dossier </a:t>
            </a:r>
            <a:r>
              <a:rPr lang="en-GB" sz="1700" dirty="0" err="1">
                <a:solidFill>
                  <a:schemeClr val="bg1"/>
                </a:solidFill>
                <a:ea typeface="Calibri" panose="020F0502020204030204" pitchFamily="34" charset="0"/>
                <a:cs typeface="Times New Roman" panose="02020603050405020304" pitchFamily="18" charset="0"/>
              </a:rPr>
              <a:t>Médical</a:t>
            </a:r>
            <a:r>
              <a:rPr lang="en-GB" sz="1700" dirty="0">
                <a:solidFill>
                  <a:schemeClr val="bg1"/>
                </a:solidFill>
                <a:ea typeface="Calibri" panose="020F0502020204030204" pitchFamily="34" charset="0"/>
                <a:cs typeface="Times New Roman" panose="02020603050405020304" pitchFamily="18" charset="0"/>
              </a:rPr>
              <a:t> </a:t>
            </a:r>
            <a:r>
              <a:rPr lang="en-GB" sz="1700" dirty="0" err="1">
                <a:solidFill>
                  <a:schemeClr val="bg1"/>
                </a:solidFill>
                <a:ea typeface="Calibri" panose="020F0502020204030204" pitchFamily="34" charset="0"/>
                <a:cs typeface="Times New Roman" panose="02020603050405020304" pitchFamily="18" charset="0"/>
              </a:rPr>
              <a:t>Électronique</a:t>
            </a:r>
            <a:endParaRPr lang="en-GB" sz="1700" dirty="0">
              <a:solidFill>
                <a:schemeClr val="bg1"/>
              </a:solidFill>
              <a:effectLst/>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4A770375-B8DD-7848-A1AB-EF410F37552E}"/>
              </a:ext>
            </a:extLst>
          </p:cNvPr>
          <p:cNvSpPr/>
          <p:nvPr/>
        </p:nvSpPr>
        <p:spPr>
          <a:xfrm>
            <a:off x="4657693" y="3648801"/>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solidFill>
                  <a:schemeClr val="bg1"/>
                </a:solidFill>
                <a:effectLst/>
                <a:ea typeface="Calibri" panose="020F0502020204030204" pitchFamily="34" charset="0"/>
                <a:cs typeface="Times New Roman" panose="02020603050405020304" pitchFamily="18" charset="0"/>
              </a:rPr>
              <a:t>Trackers</a:t>
            </a:r>
            <a:endParaRPr lang="en-GB" sz="1200" b="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6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15C47D-8762-4261-B83F-9BB1F0C901DB}"/>
              </a:ext>
            </a:extLst>
          </p:cNvPr>
          <p:cNvSpPr>
            <a:spLocks noGrp="1"/>
          </p:cNvSpPr>
          <p:nvPr>
            <p:ph type="title"/>
          </p:nvPr>
        </p:nvSpPr>
        <p:spPr>
          <a:xfrm>
            <a:off x="414000" y="874800"/>
            <a:ext cx="6739200" cy="2491200"/>
          </a:xfrm>
        </p:spPr>
        <p:txBody>
          <a:bodyPr/>
          <a:lstStyle/>
          <a:p>
            <a:r>
              <a:rPr lang="pt-BR" dirty="0"/>
              <a:t>1. </a:t>
            </a:r>
            <a:r>
              <a:rPr lang="fr-FR" dirty="0"/>
              <a:t>Explorer les Systèmes d’Information Sanitaire</a:t>
            </a:r>
            <a:endParaRPr lang="en-GB" dirty="0"/>
          </a:p>
        </p:txBody>
      </p:sp>
      <p:sp>
        <p:nvSpPr>
          <p:cNvPr id="12" name="Slide Number Placeholder 11">
            <a:extLst>
              <a:ext uri="{FF2B5EF4-FFF2-40B4-BE49-F238E27FC236}">
                <a16:creationId xmlns:a16="http://schemas.microsoft.com/office/drawing/2014/main" id="{5E67442A-1E98-4714-A679-FE22AC310B07}"/>
              </a:ext>
            </a:extLst>
          </p:cNvPr>
          <p:cNvSpPr>
            <a:spLocks noGrp="1"/>
          </p:cNvSpPr>
          <p:nvPr>
            <p:ph type="sldNum" sz="quarter" idx="12"/>
          </p:nvPr>
        </p:nvSpPr>
        <p:spPr>
          <a:xfrm>
            <a:off x="9057640" y="6451840"/>
            <a:ext cx="2743200" cy="237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1F962-6FCF-4ED9-AB1A-FC8E17859AF0}" type="slidenum">
              <a:rPr kumimoji="0" lang="en-GB" sz="850" b="0" i="0" u="none" strike="noStrike" kern="1200" cap="none" spc="0" normalizeH="0" baseline="0" noProof="0" smtClean="0">
                <a:ln>
                  <a:noFill/>
                </a:ln>
                <a:solidFill>
                  <a:prstClr val="white"/>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50" b="0" i="0" u="none" strike="noStrike" kern="1200" cap="none" spc="0" normalizeH="0" baseline="0" noProof="0">
              <a:ln>
                <a:noFill/>
              </a:ln>
              <a:solidFill>
                <a:prstClr val="white"/>
              </a:solidFill>
              <a:effectLst/>
              <a:uLnTx/>
              <a:uFillTx/>
              <a:latin typeface="Verdana"/>
              <a:ea typeface="+mn-ea"/>
              <a:cs typeface="+mn-cs"/>
            </a:endParaRPr>
          </a:p>
        </p:txBody>
      </p:sp>
      <p:sp>
        <p:nvSpPr>
          <p:cNvPr id="5" name="Text Placeholder 4">
            <a:extLst>
              <a:ext uri="{FF2B5EF4-FFF2-40B4-BE49-F238E27FC236}">
                <a16:creationId xmlns:a16="http://schemas.microsoft.com/office/drawing/2014/main" id="{6FA60AF2-18CB-8E49-B893-83F7B26CC67D}"/>
              </a:ext>
            </a:extLst>
          </p:cNvPr>
          <p:cNvSpPr>
            <a:spLocks noGrp="1"/>
          </p:cNvSpPr>
          <p:nvPr>
            <p:ph type="body" sz="quarter" idx="13"/>
          </p:nvPr>
        </p:nvSpPr>
        <p:spPr>
          <a:xfrm>
            <a:off x="448958" y="4266221"/>
            <a:ext cx="3569265" cy="2082800"/>
          </a:xfrm>
        </p:spPr>
        <p:txBody>
          <a:bodyPr/>
          <a:lstStyle/>
          <a:p>
            <a:r>
              <a:rPr lang="fr-FR" sz="2400"/>
              <a:t>Parcourir les différents types de système d'information sanitaire </a:t>
            </a:r>
          </a:p>
        </p:txBody>
      </p:sp>
    </p:spTree>
    <p:extLst>
      <p:ext uri="{BB962C8B-B14F-4D97-AF65-F5344CB8AC3E}">
        <p14:creationId xmlns:p14="http://schemas.microsoft.com/office/powerpoint/2010/main" val="1535085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a:xfrm>
            <a:off x="457201" y="457200"/>
            <a:ext cx="7101190" cy="1011724"/>
          </a:xfrm>
        </p:spPr>
        <p:txBody>
          <a:bodyPr>
            <a:normAutofit/>
          </a:bodyPr>
          <a:lstStyle/>
          <a:p>
            <a:r>
              <a:rPr lang="en-US" sz="4000"/>
              <a:t>Qu'est-ce que le Tracker?</a:t>
            </a:r>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5168812"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214009" y="1303507"/>
            <a:ext cx="5881991" cy="5175172"/>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Clr>
                <a:srgbClr val="1FA29C"/>
              </a:buClr>
              <a:defRPr/>
            </a:pPr>
            <a:r>
              <a:rPr lang="fr-FR">
                <a:latin typeface="Verdana" panose="020B0604030504040204" pitchFamily="34" charset="0"/>
                <a:ea typeface="Verdana" panose="020B0604030504040204" pitchFamily="34" charset="0"/>
                <a:cs typeface="Verdana" panose="020B0604030504040204" pitchFamily="34" charset="0"/>
              </a:rPr>
              <a:t>Semblable à un DME, un Tracker est un système électronique qui suit un patient (ou un autre sujet) longitudinalement dans le temps</a:t>
            </a:r>
            <a:r>
              <a:rPr lang="en-GB">
                <a:latin typeface="Verdana" panose="020B0604030504040204" pitchFamily="34" charset="0"/>
                <a:ea typeface="Verdana" panose="020B0604030504040204" pitchFamily="34" charset="0"/>
                <a:cs typeface="Verdana" panose="020B0604030504040204" pitchFamily="34" charset="0"/>
              </a:rPr>
              <a:t>.</a:t>
            </a:r>
          </a:p>
          <a:p>
            <a:pPr lvl="2">
              <a:buClr>
                <a:srgbClr val="1FA29C"/>
              </a:buClr>
              <a:defRPr/>
            </a:pPr>
            <a:r>
              <a:rPr lang="fr-FR">
                <a:latin typeface="Verdana" panose="020B0604030504040204" pitchFamily="34" charset="0"/>
                <a:ea typeface="Verdana" panose="020B0604030504040204" pitchFamily="34" charset="0"/>
                <a:cs typeface="Verdana" panose="020B0604030504040204" pitchFamily="34" charset="0"/>
              </a:rPr>
              <a:t>Cependant, un Tracker est beaucoup plus simple qu'un DME. Il est souvent basé sur un flux de travail spécifique et ne saisit que les données essentielles</a:t>
            </a:r>
            <a:r>
              <a:rPr lang="en-GB">
                <a:latin typeface="Verdana" panose="020B0604030504040204" pitchFamily="34" charset="0"/>
                <a:ea typeface="Verdana" panose="020B0604030504040204" pitchFamily="34" charset="0"/>
                <a:cs typeface="Verdana" panose="020B0604030504040204" pitchFamily="34" charset="0"/>
              </a:rPr>
              <a:t>.</a:t>
            </a:r>
          </a:p>
          <a:p>
            <a:pPr lvl="2">
              <a:buClr>
                <a:srgbClr val="1FA29C"/>
              </a:buClr>
              <a:defRPr/>
            </a:pPr>
            <a:r>
              <a:rPr lang="fr-FR">
                <a:latin typeface="Verdana" panose="020B0604030504040204" pitchFamily="34" charset="0"/>
                <a:ea typeface="Verdana" panose="020B0604030504040204" pitchFamily="34" charset="0"/>
                <a:cs typeface="Verdana" panose="020B0604030504040204" pitchFamily="34" charset="0"/>
              </a:rPr>
              <a:t>Ainsi, un tracker est souvent utilisé parallèlement aux dossiers papier, plutôt que de les remplacer (les trackers peuvent même être anonymes, ne capturant que les codes qui renvoient au dossier papier</a:t>
            </a:r>
            <a:r>
              <a:rPr lang="en-GB">
                <a:latin typeface="Verdana" panose="020B0604030504040204" pitchFamily="34" charset="0"/>
                <a:ea typeface="Verdana" panose="020B0604030504040204" pitchFamily="34" charset="0"/>
                <a:cs typeface="Verdana" panose="020B0604030504040204" pitchFamily="34" charset="0"/>
              </a:rPr>
              <a:t>).</a:t>
            </a:r>
          </a:p>
          <a:p>
            <a:pPr lvl="2">
              <a:buClr>
                <a:srgbClr val="1FA29C"/>
              </a:buClr>
              <a:defRPr/>
            </a:pPr>
            <a:r>
              <a:rPr lang="fr-FR">
                <a:latin typeface="Verdana" panose="020B0604030504040204" pitchFamily="34" charset="0"/>
                <a:ea typeface="Verdana" panose="020B0604030504040204" pitchFamily="34" charset="0"/>
                <a:cs typeface="Verdana" panose="020B0604030504040204" pitchFamily="34" charset="0"/>
              </a:rPr>
              <a:t>Les trackers étant plus simples que les DME, ils peuvent fonctionner sur des appareils mobiles bon marché, et les utilisateurs peuvent être formés beaucoup plus rapidement</a:t>
            </a:r>
            <a:r>
              <a:rPr lang="en-GB">
                <a:latin typeface="Verdana" panose="020B0604030504040204" pitchFamily="34" charset="0"/>
                <a:ea typeface="Verdana" panose="020B0604030504040204" pitchFamily="34" charset="0"/>
                <a:cs typeface="Verdana" panose="020B0604030504040204" pitchFamily="34" charset="0"/>
              </a:rPr>
              <a:t>.</a:t>
            </a:r>
          </a:p>
          <a:p>
            <a:pPr lvl="2">
              <a:buClr>
                <a:srgbClr val="1FA29C"/>
              </a:buClr>
              <a:defRPr/>
            </a:pPr>
            <a:r>
              <a:rPr lang="fr-FR">
                <a:latin typeface="Verdana" panose="020B0604030504040204" pitchFamily="34" charset="0"/>
                <a:ea typeface="Verdana" panose="020B0604030504040204" pitchFamily="34" charset="0"/>
                <a:cs typeface="Verdana" panose="020B0604030504040204" pitchFamily="34" charset="0"/>
              </a:rPr>
              <a:t>Mais leurs capacités sont également plus limitées (par exemple, il peut être difficile pour plusieurs membres du personnel de partager la gestion d'un patient pendant sa visite</a:t>
            </a:r>
            <a:r>
              <a:rPr lang="en-GB">
                <a:latin typeface="Verdana" panose="020B0604030504040204" pitchFamily="34" charset="0"/>
                <a:ea typeface="Verdana" panose="020B0604030504040204" pitchFamily="34" charset="0"/>
                <a:cs typeface="Verdana" panose="020B0604030504040204" pitchFamily="34" charset="0"/>
              </a:rPr>
              <a:t>).</a:t>
            </a:r>
          </a:p>
        </p:txBody>
      </p: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30</a:t>
            </a:fld>
            <a:endParaRPr lang="en-GB"/>
          </a:p>
        </p:txBody>
      </p:sp>
      <p:pic>
        <p:nvPicPr>
          <p:cNvPr id="17" name="Graphic 16">
            <a:extLst>
              <a:ext uri="{FF2B5EF4-FFF2-40B4-BE49-F238E27FC236}">
                <a16:creationId xmlns:a16="http://schemas.microsoft.com/office/drawing/2014/main" id="{497E901A-9A19-4241-BBE6-995F64A80E4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293" y="2059978"/>
            <a:ext cx="5338307" cy="3955483"/>
          </a:xfrm>
          <a:prstGeom prst="rect">
            <a:avLst/>
          </a:prstGeom>
        </p:spPr>
      </p:pic>
      <p:sp>
        <p:nvSpPr>
          <p:cNvPr id="18" name="TextBox 17">
            <a:extLst>
              <a:ext uri="{FF2B5EF4-FFF2-40B4-BE49-F238E27FC236}">
                <a16:creationId xmlns:a16="http://schemas.microsoft.com/office/drawing/2014/main" id="{898CC075-D88F-EF4B-9A92-FD4874BA6390}"/>
              </a:ext>
            </a:extLst>
          </p:cNvPr>
          <p:cNvSpPr txBox="1"/>
          <p:nvPr/>
        </p:nvSpPr>
        <p:spPr>
          <a:xfrm>
            <a:off x="6726264" y="2302889"/>
            <a:ext cx="4691809" cy="3589028"/>
          </a:xfrm>
          <a:prstGeom prst="rect">
            <a:avLst/>
          </a:prstGeom>
          <a:noFill/>
        </p:spPr>
        <p:txBody>
          <a:bodyPr wrap="square" lIns="0" tIns="0" rIns="0" bIns="0" rtlCol="0">
            <a:noAutofit/>
          </a:bodyPr>
          <a:lstStyle/>
          <a:p>
            <a:pPr>
              <a:spcAft>
                <a:spcPts val="1134"/>
              </a:spcAft>
            </a:pPr>
            <a:endParaRPr lang="nn-NO">
              <a:solidFill>
                <a:srgbClr val="FFFFFF"/>
              </a:solidFill>
              <a:latin typeface="Verdana"/>
            </a:endParaRPr>
          </a:p>
        </p:txBody>
      </p:sp>
      <p:sp>
        <p:nvSpPr>
          <p:cNvPr id="10" name="Rounded Rectangle 9">
            <a:extLst>
              <a:ext uri="{FF2B5EF4-FFF2-40B4-BE49-F238E27FC236}">
                <a16:creationId xmlns:a16="http://schemas.microsoft.com/office/drawing/2014/main" id="{57491D9D-924D-C542-882F-43116E8DA691}"/>
              </a:ext>
            </a:extLst>
          </p:cNvPr>
          <p:cNvSpPr/>
          <p:nvPr/>
        </p:nvSpPr>
        <p:spPr>
          <a:xfrm>
            <a:off x="8154000" y="180000"/>
            <a:ext cx="3747600" cy="12718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a:solidFill>
                  <a:schemeClr val="bg1"/>
                </a:solidFill>
                <a:effectLst/>
                <a:ea typeface="Calibri" panose="020F0502020204030204" pitchFamily="34" charset="0"/>
                <a:cs typeface="Times New Roman" panose="02020603050405020304" pitchFamily="18" charset="0"/>
              </a:rPr>
              <a:t>Trackers</a:t>
            </a:r>
            <a:endParaRPr lang="en-GB" sz="1200">
              <a:solidFill>
                <a:schemeClr val="bg1"/>
              </a:solidFill>
              <a:effectLst/>
              <a:ea typeface="Calibri" panose="020F0502020204030204" pitchFamily="34" charset="0"/>
              <a:cs typeface="Times New Roman" panose="02020603050405020304" pitchFamily="18" charset="0"/>
            </a:endParaRPr>
          </a:p>
        </p:txBody>
      </p:sp>
      <p:pic>
        <p:nvPicPr>
          <p:cNvPr id="7" name="Graphic 6" descr="Flowchart with solid fill">
            <a:extLst>
              <a:ext uri="{FF2B5EF4-FFF2-40B4-BE49-F238E27FC236}">
                <a16:creationId xmlns:a16="http://schemas.microsoft.com/office/drawing/2014/main" id="{25ED698B-DFD3-F241-9CDB-6901EB890A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0285" y="2179345"/>
            <a:ext cx="3394710" cy="3394710"/>
          </a:xfrm>
          <a:prstGeom prst="rect">
            <a:avLst/>
          </a:prstGeom>
        </p:spPr>
      </p:pic>
    </p:spTree>
    <p:extLst>
      <p:ext uri="{BB962C8B-B14F-4D97-AF65-F5344CB8AC3E}">
        <p14:creationId xmlns:p14="http://schemas.microsoft.com/office/powerpoint/2010/main" val="157417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D34D-3671-4F94-B7DA-FDBF82B839BF}"/>
              </a:ext>
            </a:extLst>
          </p:cNvPr>
          <p:cNvSpPr>
            <a:spLocks noGrp="1"/>
          </p:cNvSpPr>
          <p:nvPr>
            <p:ph type="title"/>
          </p:nvPr>
        </p:nvSpPr>
        <p:spPr>
          <a:xfrm>
            <a:off x="413997" y="414000"/>
            <a:ext cx="7671912" cy="810000"/>
          </a:xfrm>
        </p:spPr>
        <p:txBody>
          <a:bodyPr/>
          <a:lstStyle/>
          <a:p>
            <a:r>
              <a:rPr lang="fr-FR" sz="4400">
                <a:solidFill>
                  <a:srgbClr val="FFFFFF"/>
                </a:solidFill>
              </a:rPr>
              <a:t>Un Tracker est-il la bonne solution?</a:t>
            </a:r>
            <a:endParaRPr lang="en-GB" sz="4400"/>
          </a:p>
        </p:txBody>
      </p:sp>
      <p:sp>
        <p:nvSpPr>
          <p:cNvPr id="7" name="Slide Number Placeholder 6">
            <a:extLst>
              <a:ext uri="{FF2B5EF4-FFF2-40B4-BE49-F238E27FC236}">
                <a16:creationId xmlns:a16="http://schemas.microsoft.com/office/drawing/2014/main" id="{11C19F75-173F-4345-895A-D786F7E9CC3E}"/>
              </a:ext>
            </a:extLst>
          </p:cNvPr>
          <p:cNvSpPr>
            <a:spLocks noGrp="1"/>
          </p:cNvSpPr>
          <p:nvPr>
            <p:ph type="sldNum" sz="quarter" idx="12"/>
          </p:nvPr>
        </p:nvSpPr>
        <p:spPr>
          <a:xfrm>
            <a:off x="9057640" y="6452004"/>
            <a:ext cx="2743200" cy="237600"/>
          </a:xfrm>
        </p:spPr>
        <p:txBody>
          <a:bodyPr/>
          <a:lstStyle/>
          <a:p>
            <a:fld id="{6DF1F962-6FCF-4ED9-AB1A-FC8E17859AF0}" type="slidenum">
              <a:rPr lang="en-GB" smtClean="0"/>
              <a:pPr/>
              <a:t>31</a:t>
            </a:fld>
            <a:endParaRPr lang="en-GB"/>
          </a:p>
        </p:txBody>
      </p:sp>
      <p:sp>
        <p:nvSpPr>
          <p:cNvPr id="4" name="Content Placeholder 3">
            <a:extLst>
              <a:ext uri="{FF2B5EF4-FFF2-40B4-BE49-F238E27FC236}">
                <a16:creationId xmlns:a16="http://schemas.microsoft.com/office/drawing/2014/main" id="{102537D5-6F40-426E-ACB5-30A3233A270F}"/>
              </a:ext>
            </a:extLst>
          </p:cNvPr>
          <p:cNvSpPr>
            <a:spLocks noGrp="1"/>
          </p:cNvSpPr>
          <p:nvPr>
            <p:ph sz="half" idx="1"/>
          </p:nvPr>
        </p:nvSpPr>
        <p:spPr>
          <a:xfrm>
            <a:off x="367695" y="1828800"/>
            <a:ext cx="9276368" cy="4603625"/>
          </a:xfrm>
        </p:spPr>
        <p:txBody>
          <a:bodyPr/>
          <a:lstStyle/>
          <a:p>
            <a:pPr marL="285750" indent="-285750">
              <a:spcAft>
                <a:spcPts val="800"/>
              </a:spcAft>
              <a:buFont typeface="Arial" panose="020B0604020202020204" pitchFamily="34" charset="0"/>
              <a:buChar char="•"/>
            </a:pPr>
            <a:r>
              <a:rPr lang="fr-FR" sz="2400" b="0" dirty="0">
                <a:solidFill>
                  <a:srgbClr val="FFFFFF"/>
                </a:solidFill>
              </a:rPr>
              <a:t>Avez-vous besoin de saisir des données </a:t>
            </a:r>
            <a:r>
              <a:rPr lang="nn-NO" sz="2400" b="0" dirty="0">
                <a:solidFill>
                  <a:srgbClr val="FFFFFF"/>
                </a:solidFill>
              </a:rPr>
              <a:t>« </a:t>
            </a:r>
            <a:r>
              <a:rPr lang="nn-NO" sz="2400" b="0" dirty="0" err="1">
                <a:solidFill>
                  <a:srgbClr val="FFFFFF"/>
                </a:solidFill>
              </a:rPr>
              <a:t>transactionnelles</a:t>
            </a:r>
            <a:r>
              <a:rPr lang="nn-NO" sz="2400" b="0" dirty="0">
                <a:solidFill>
                  <a:srgbClr val="FFFFFF"/>
                </a:solidFill>
              </a:rPr>
              <a:t> » </a:t>
            </a:r>
            <a:r>
              <a:rPr lang="fr-FR" sz="2400" b="0" dirty="0">
                <a:solidFill>
                  <a:srgbClr val="FFFFFF"/>
                </a:solidFill>
              </a:rPr>
              <a:t>sur chaque service reçu par </a:t>
            </a:r>
            <a:br>
              <a:rPr lang="fr-FR" sz="2400" b="0" dirty="0">
                <a:solidFill>
                  <a:srgbClr val="FFFFFF"/>
                </a:solidFill>
              </a:rPr>
            </a:br>
            <a:r>
              <a:rPr lang="fr-FR" sz="2400" b="0" dirty="0">
                <a:solidFill>
                  <a:srgbClr val="FFFFFF"/>
                </a:solidFill>
              </a:rPr>
              <a:t>chaque patient</a:t>
            </a:r>
            <a:r>
              <a:rPr lang="nn-NO" sz="2400" b="0" dirty="0">
                <a:solidFill>
                  <a:srgbClr val="FFFFFF"/>
                </a:solidFill>
              </a:rPr>
              <a:t>? (</a:t>
            </a:r>
            <a:r>
              <a:rPr lang="fr-FR" sz="2400" b="0" dirty="0">
                <a:solidFill>
                  <a:srgbClr val="FFFFFF"/>
                </a:solidFill>
              </a:rPr>
              <a:t>Si vous n'avez besoin que de données sommaires, le SNIS pourrait être un meilleur choix</a:t>
            </a:r>
            <a:r>
              <a:rPr lang="nn-NO" sz="2400" b="0" dirty="0">
                <a:solidFill>
                  <a:srgbClr val="FFFFFF"/>
                </a:solidFill>
              </a:rPr>
              <a:t>.)</a:t>
            </a:r>
          </a:p>
          <a:p>
            <a:pPr marL="285750" indent="-285750">
              <a:spcAft>
                <a:spcPts val="800"/>
              </a:spcAft>
              <a:buFont typeface="Arial" panose="020B0604020202020204" pitchFamily="34" charset="0"/>
              <a:buChar char="•"/>
            </a:pPr>
            <a:r>
              <a:rPr lang="fr-FR" sz="2400" b="0" dirty="0">
                <a:solidFill>
                  <a:srgbClr val="FFFFFF"/>
                </a:solidFill>
              </a:rPr>
              <a:t>N'avez-vous que des objectifs opérationnels spécifiques </a:t>
            </a:r>
            <a:br>
              <a:rPr lang="fr-FR" sz="2400" b="0" dirty="0">
                <a:solidFill>
                  <a:srgbClr val="FFFFFF"/>
                </a:solidFill>
              </a:rPr>
            </a:br>
            <a:r>
              <a:rPr lang="fr-FR" sz="2400" b="0" dirty="0">
                <a:solidFill>
                  <a:srgbClr val="FFFFFF"/>
                </a:solidFill>
              </a:rPr>
              <a:t>à atteindre (vous n'avez pas besoin de saisir le spectre complet des soins aux patients</a:t>
            </a:r>
            <a:r>
              <a:rPr lang="nn-NO" sz="2400" b="0" dirty="0">
                <a:solidFill>
                  <a:srgbClr val="FFFFFF"/>
                </a:solidFill>
              </a:rPr>
              <a:t>)?</a:t>
            </a:r>
          </a:p>
          <a:p>
            <a:pPr marL="285750" indent="-285750">
              <a:spcAft>
                <a:spcPts val="800"/>
              </a:spcAft>
              <a:buFont typeface="Arial" panose="020B0604020202020204" pitchFamily="34" charset="0"/>
              <a:buChar char="•"/>
            </a:pPr>
            <a:r>
              <a:rPr lang="fr-FR" sz="2400" b="0" dirty="0">
                <a:solidFill>
                  <a:srgbClr val="FFFFFF"/>
                </a:solidFill>
              </a:rPr>
              <a:t>Un seul membre du personnel est-il susceptible de devoir travailler sur le dossier du patient pendant sa visite</a:t>
            </a:r>
            <a:r>
              <a:rPr lang="nn-NO" sz="2400" b="0" dirty="0">
                <a:solidFill>
                  <a:srgbClr val="FFFFFF"/>
                </a:solidFill>
              </a:rPr>
              <a:t>?</a:t>
            </a:r>
          </a:p>
          <a:p>
            <a:pPr>
              <a:spcAft>
                <a:spcPts val="800"/>
              </a:spcAft>
            </a:pPr>
            <a:r>
              <a:rPr lang="fr-FR" sz="2400" dirty="0">
                <a:solidFill>
                  <a:srgbClr val="FFFFFF"/>
                </a:solidFill>
              </a:rPr>
              <a:t>Si vous avez répondu « oui » à toutes ces questions, un </a:t>
            </a:r>
            <a:r>
              <a:rPr lang="fr-FR" sz="2400" dirty="0" err="1">
                <a:solidFill>
                  <a:srgbClr val="FFFFFF"/>
                </a:solidFill>
              </a:rPr>
              <a:t>Tracker</a:t>
            </a:r>
            <a:r>
              <a:rPr lang="fr-FR" sz="2400" dirty="0">
                <a:solidFill>
                  <a:srgbClr val="FFFFFF"/>
                </a:solidFill>
              </a:rPr>
              <a:t> pourrait être une solution rentable</a:t>
            </a:r>
            <a:r>
              <a:rPr lang="nn-NO" sz="2400" dirty="0">
                <a:solidFill>
                  <a:srgbClr val="FFFFFF"/>
                </a:solidFill>
              </a:rPr>
              <a:t>.</a:t>
            </a:r>
          </a:p>
        </p:txBody>
      </p:sp>
      <p:sp>
        <p:nvSpPr>
          <p:cNvPr id="10" name="Title 1">
            <a:extLst>
              <a:ext uri="{FF2B5EF4-FFF2-40B4-BE49-F238E27FC236}">
                <a16:creationId xmlns:a16="http://schemas.microsoft.com/office/drawing/2014/main" id="{85BDE264-89F0-B544-957B-95011CC7AF21}"/>
              </a:ext>
            </a:extLst>
          </p:cNvPr>
          <p:cNvSpPr txBox="1">
            <a:spLocks/>
          </p:cNvSpPr>
          <p:nvPr/>
        </p:nvSpPr>
        <p:spPr>
          <a:xfrm>
            <a:off x="9646409" y="2045342"/>
            <a:ext cx="1707677" cy="3210469"/>
          </a:xfrm>
          <a:prstGeom prst="rect">
            <a:avLst/>
          </a:prstGeom>
        </p:spPr>
        <p:txBody>
          <a:bodyPr vert="horz" lIns="0" tIns="90000" rIns="0" bIns="0" rtlCol="0" anchor="t" anchorCtr="0">
            <a:noAutofit/>
          </a:bodyPr>
          <a:lstStyle>
            <a:lvl1pPr algn="l" defTabSz="914400" rtl="0" eaLnBrk="1" latinLnBrk="0" hangingPunct="1">
              <a:lnSpc>
                <a:spcPct val="95000"/>
              </a:lnSpc>
              <a:spcBef>
                <a:spcPct val="0"/>
              </a:spcBef>
              <a:buNone/>
              <a:defRPr sz="2417" b="1" kern="1200">
                <a:solidFill>
                  <a:schemeClr val="bg2"/>
                </a:solidFill>
                <a:latin typeface="+mj-lt"/>
                <a:ea typeface="+mj-ea"/>
                <a:cs typeface="+mj-cs"/>
              </a:defRPr>
            </a:lvl1pPr>
          </a:lstStyle>
          <a:p>
            <a:r>
              <a:rPr lang="fr-FR" sz="24000" dirty="0">
                <a:solidFill>
                  <a:srgbClr val="FFFFFF"/>
                </a:solidFill>
              </a:rPr>
              <a:t>?</a:t>
            </a:r>
            <a:endParaRPr lang="en-GB" sz="24000" dirty="0"/>
          </a:p>
        </p:txBody>
      </p:sp>
      <p:sp>
        <p:nvSpPr>
          <p:cNvPr id="8" name="Rounded Rectangle 7">
            <a:extLst>
              <a:ext uri="{FF2B5EF4-FFF2-40B4-BE49-F238E27FC236}">
                <a16:creationId xmlns:a16="http://schemas.microsoft.com/office/drawing/2014/main" id="{7DF1998A-DDC2-F649-8B0F-9F230668F127}"/>
              </a:ext>
            </a:extLst>
          </p:cNvPr>
          <p:cNvSpPr/>
          <p:nvPr/>
        </p:nvSpPr>
        <p:spPr>
          <a:xfrm>
            <a:off x="8154000" y="180000"/>
            <a:ext cx="3747600" cy="127182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a:solidFill>
                  <a:schemeClr val="bg1"/>
                </a:solidFill>
                <a:effectLst/>
                <a:ea typeface="Calibri" panose="020F0502020204030204" pitchFamily="34" charset="0"/>
                <a:cs typeface="Times New Roman" panose="02020603050405020304" pitchFamily="18" charset="0"/>
              </a:rPr>
              <a:t>Trackers</a:t>
            </a:r>
            <a:endParaRPr lang="en-GB" sz="120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60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7298" y="-272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a:xfrm>
            <a:off x="457200" y="374676"/>
            <a:ext cx="10489842" cy="1094249"/>
          </a:xfrm>
        </p:spPr>
        <p:txBody>
          <a:bodyPr>
            <a:normAutofit/>
          </a:bodyPr>
          <a:lstStyle/>
          <a:p>
            <a:r>
              <a:rPr lang="fr-FR" sz="4400" dirty="0"/>
              <a:t>Intégration dans le SIS plus large</a:t>
            </a:r>
            <a:endParaRPr lang="en-US" sz="4400" dirty="0"/>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9145407"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6EF245AF-9829-954B-A786-8F726C470E90}"/>
              </a:ext>
            </a:extLst>
          </p:cNvPr>
          <p:cNvSpPr/>
          <p:nvPr/>
        </p:nvSpPr>
        <p:spPr>
          <a:xfrm>
            <a:off x="4657692" y="4798050"/>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ffectLst/>
                <a:ea typeface="Calibri" panose="020F0502020204030204" pitchFamily="34" charset="0"/>
                <a:cs typeface="Times New Roman" panose="02020603050405020304" pitchFamily="18" charset="0"/>
              </a:rPr>
              <a:t>DME</a:t>
            </a:r>
            <a:br>
              <a:rPr lang="en-GB" sz="3600">
                <a:solidFill>
                  <a:schemeClr val="bg1"/>
                </a:solidFill>
                <a:effectLst/>
                <a:ea typeface="Calibri" panose="020F0502020204030204" pitchFamily="34" charset="0"/>
                <a:cs typeface="Times New Roman" panose="02020603050405020304" pitchFamily="18" charset="0"/>
              </a:rPr>
            </a:br>
            <a:r>
              <a:rPr lang="en-GB" sz="1700">
                <a:solidFill>
                  <a:schemeClr val="bg1"/>
                </a:solidFill>
                <a:effectLst/>
                <a:ea typeface="Calibri" panose="020F0502020204030204" pitchFamily="34" charset="0"/>
                <a:cs typeface="Times New Roman" panose="02020603050405020304" pitchFamily="18" charset="0"/>
              </a:rPr>
              <a:t>Dossier Médical Électronique</a:t>
            </a:r>
          </a:p>
        </p:txBody>
      </p:sp>
      <p:sp>
        <p:nvSpPr>
          <p:cNvPr id="18" name="TextBox 17">
            <a:extLst>
              <a:ext uri="{FF2B5EF4-FFF2-40B4-BE49-F238E27FC236}">
                <a16:creationId xmlns:a16="http://schemas.microsoft.com/office/drawing/2014/main" id="{218FF02B-0406-4644-BE76-0B21BBE3B2A8}"/>
              </a:ext>
            </a:extLst>
          </p:cNvPr>
          <p:cNvSpPr txBox="1"/>
          <p:nvPr/>
        </p:nvSpPr>
        <p:spPr>
          <a:xfrm>
            <a:off x="4661213" y="1606202"/>
            <a:ext cx="2721760" cy="369332"/>
          </a:xfrm>
          <a:prstGeom prst="rect">
            <a:avLst/>
          </a:prstGeom>
          <a:noFill/>
          <a:ln>
            <a:noFill/>
          </a:ln>
        </p:spPr>
        <p:txBody>
          <a:bodyPr wrap="square" rtlCol="0">
            <a:spAutoFit/>
          </a:bodyPr>
          <a:lstStyle/>
          <a:p>
            <a:pPr algn="ctr"/>
            <a:r>
              <a:rPr lang="en-US"/>
              <a:t>Services de santé</a:t>
            </a:r>
          </a:p>
        </p:txBody>
      </p:sp>
      <p:sp>
        <p:nvSpPr>
          <p:cNvPr id="9" name="Rounded Rectangle 8">
            <a:extLst>
              <a:ext uri="{FF2B5EF4-FFF2-40B4-BE49-F238E27FC236}">
                <a16:creationId xmlns:a16="http://schemas.microsoft.com/office/drawing/2014/main" id="{994329DE-157F-3E45-AFFC-B42C9D18AF02}"/>
              </a:ext>
            </a:extLst>
          </p:cNvPr>
          <p:cNvSpPr/>
          <p:nvPr/>
        </p:nvSpPr>
        <p:spPr>
          <a:xfrm>
            <a:off x="4657691" y="2095095"/>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a typeface="Calibri" panose="020F0502020204030204" pitchFamily="34" charset="0"/>
                <a:cs typeface="Times New Roman" panose="02020603050405020304" pitchFamily="18" charset="0"/>
              </a:rPr>
              <a:t>SN</a:t>
            </a:r>
            <a:r>
              <a:rPr lang="en-GB" sz="3600" b="1">
                <a:solidFill>
                  <a:schemeClr val="bg1"/>
                </a:solidFill>
                <a:effectLst/>
                <a:ea typeface="Calibri" panose="020F0502020204030204" pitchFamily="34" charset="0"/>
                <a:cs typeface="Times New Roman" panose="02020603050405020304" pitchFamily="18" charset="0"/>
              </a:rPr>
              <a:t>IS</a:t>
            </a:r>
            <a:endParaRPr lang="en-GB" sz="1200" b="1">
              <a:solidFill>
                <a:schemeClr val="bg1"/>
              </a:solidFill>
              <a:effectLst/>
              <a:ea typeface="Calibri" panose="020F0502020204030204" pitchFamily="34" charset="0"/>
              <a:cs typeface="Times New Roman" panose="02020603050405020304" pitchFamily="18" charset="0"/>
            </a:endParaRPr>
          </a:p>
          <a:p>
            <a:pPr algn="ctr"/>
            <a:r>
              <a:rPr lang="fr-FR" sz="1800">
                <a:solidFill>
                  <a:schemeClr val="bg1"/>
                </a:solidFill>
                <a:effectLst/>
                <a:ea typeface="Calibri" panose="020F0502020204030204" pitchFamily="34" charset="0"/>
                <a:cs typeface="Times New Roman" panose="02020603050405020304" pitchFamily="18" charset="0"/>
              </a:rPr>
              <a:t>Système National d’Information Sanitaire</a:t>
            </a:r>
            <a:endParaRPr lang="en-GB" sz="1200">
              <a:effectLst/>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4A770375-B8DD-7848-A1AB-EF410F37552E}"/>
              </a:ext>
            </a:extLst>
          </p:cNvPr>
          <p:cNvSpPr/>
          <p:nvPr/>
        </p:nvSpPr>
        <p:spPr>
          <a:xfrm>
            <a:off x="4657693" y="3648801"/>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ffectLst/>
                <a:ea typeface="Calibri" panose="020F0502020204030204" pitchFamily="34" charset="0"/>
                <a:cs typeface="Times New Roman" panose="02020603050405020304" pitchFamily="18" charset="0"/>
              </a:rPr>
              <a:t>Trackers</a:t>
            </a:r>
            <a:endParaRPr lang="en-GB" sz="1200" b="1">
              <a:solidFill>
                <a:schemeClr val="bg1"/>
              </a:solidFill>
              <a:effectLst/>
              <a:ea typeface="Calibri" panose="020F0502020204030204" pitchFamily="34" charset="0"/>
              <a:cs typeface="Times New Roman" panose="02020603050405020304" pitchFamily="18" charset="0"/>
            </a:endParaRPr>
          </a:p>
        </p:txBody>
      </p:sp>
      <p:sp>
        <p:nvSpPr>
          <p:cNvPr id="14" name="Bent Arrow 13">
            <a:extLst>
              <a:ext uri="{FF2B5EF4-FFF2-40B4-BE49-F238E27FC236}">
                <a16:creationId xmlns:a16="http://schemas.microsoft.com/office/drawing/2014/main" id="{C32F916F-7D56-D74B-AA38-75E0993B1EC3}"/>
              </a:ext>
            </a:extLst>
          </p:cNvPr>
          <p:cNvSpPr/>
          <p:nvPr/>
        </p:nvSpPr>
        <p:spPr>
          <a:xfrm>
            <a:off x="4013991" y="2473192"/>
            <a:ext cx="621857" cy="2603807"/>
          </a:xfrm>
          <a:prstGeom prst="ben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a:extLst>
              <a:ext uri="{FF2B5EF4-FFF2-40B4-BE49-F238E27FC236}">
                <a16:creationId xmlns:a16="http://schemas.microsoft.com/office/drawing/2014/main" id="{747E2FC1-CD4D-C242-B5FD-E9CF9B5BE68C}"/>
              </a:ext>
            </a:extLst>
          </p:cNvPr>
          <p:cNvSpPr/>
          <p:nvPr/>
        </p:nvSpPr>
        <p:spPr>
          <a:xfrm flipV="1">
            <a:off x="4013991" y="3037584"/>
            <a:ext cx="621857" cy="2603807"/>
          </a:xfrm>
          <a:prstGeom prst="ben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ight Arrow 44">
            <a:extLst>
              <a:ext uri="{FF2B5EF4-FFF2-40B4-BE49-F238E27FC236}">
                <a16:creationId xmlns:a16="http://schemas.microsoft.com/office/drawing/2014/main" id="{B6E31327-A0B6-FB4C-9BEA-9270B9ED9DC3}"/>
              </a:ext>
            </a:extLst>
          </p:cNvPr>
          <p:cNvSpPr/>
          <p:nvPr/>
        </p:nvSpPr>
        <p:spPr>
          <a:xfrm>
            <a:off x="4027638" y="3998560"/>
            <a:ext cx="621857" cy="29709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7CF7E9CB-9805-304D-ADF1-96A2A2F336DD}"/>
              </a:ext>
            </a:extLst>
          </p:cNvPr>
          <p:cNvSpPr txBox="1"/>
          <p:nvPr/>
        </p:nvSpPr>
        <p:spPr>
          <a:xfrm>
            <a:off x="7500444" y="4651719"/>
            <a:ext cx="3890660" cy="1384995"/>
          </a:xfrm>
          <a:prstGeom prst="rect">
            <a:avLst/>
          </a:prstGeom>
          <a:noFill/>
        </p:spPr>
        <p:txBody>
          <a:bodyPr wrap="square" rtlCol="0">
            <a:spAutoFit/>
          </a:bodyPr>
          <a:lstStyle/>
          <a:p>
            <a:pPr algn="ctr"/>
            <a:r>
              <a:rPr lang="en-US" sz="3600" b="1" dirty="0">
                <a:solidFill>
                  <a:srgbClr val="00B050"/>
                </a:solidFill>
              </a:rPr>
              <a:t>Cadres</a:t>
            </a:r>
            <a:br>
              <a:rPr lang="en-US" sz="3600" b="1" dirty="0">
                <a:solidFill>
                  <a:srgbClr val="00B050"/>
                </a:solidFill>
              </a:rPr>
            </a:br>
            <a:r>
              <a:rPr lang="en-US" sz="2400" b="1" dirty="0">
                <a:solidFill>
                  <a:srgbClr val="00B050"/>
                </a:solidFill>
              </a:rPr>
              <a:t>(politiques, </a:t>
            </a:r>
            <a:r>
              <a:rPr lang="en-US" sz="2400" b="1" dirty="0" err="1">
                <a:solidFill>
                  <a:srgbClr val="00B050"/>
                </a:solidFill>
              </a:rPr>
              <a:t>stratégies</a:t>
            </a:r>
            <a:r>
              <a:rPr lang="en-US" sz="2400" b="1" dirty="0">
                <a:solidFill>
                  <a:srgbClr val="00B050"/>
                </a:solidFill>
              </a:rPr>
              <a:t>, </a:t>
            </a:r>
            <a:r>
              <a:rPr lang="en-US" sz="2400" b="1" dirty="0" err="1">
                <a:solidFill>
                  <a:srgbClr val="00B050"/>
                </a:solidFill>
              </a:rPr>
              <a:t>normes</a:t>
            </a:r>
            <a:r>
              <a:rPr lang="en-US" sz="2400" b="1" dirty="0">
                <a:solidFill>
                  <a:srgbClr val="00B050"/>
                </a:solidFill>
              </a:rPr>
              <a:t>)</a:t>
            </a:r>
          </a:p>
        </p:txBody>
      </p:sp>
      <p:sp>
        <p:nvSpPr>
          <p:cNvPr id="50" name="Rounded Rectangle 49">
            <a:extLst>
              <a:ext uri="{FF2B5EF4-FFF2-40B4-BE49-F238E27FC236}">
                <a16:creationId xmlns:a16="http://schemas.microsoft.com/office/drawing/2014/main" id="{89CA4933-BCD6-394C-AEC4-CEA8B84B09B0}"/>
              </a:ext>
            </a:extLst>
          </p:cNvPr>
          <p:cNvSpPr/>
          <p:nvPr/>
        </p:nvSpPr>
        <p:spPr>
          <a:xfrm>
            <a:off x="3802567" y="1468924"/>
            <a:ext cx="3890660" cy="4947265"/>
          </a:xfrm>
          <a:prstGeom prst="roundRect">
            <a:avLst/>
          </a:prstGeom>
          <a:noFill/>
          <a:ln w="1524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54CE36E-9676-E345-973E-96FE185FCB5E}"/>
              </a:ext>
            </a:extLst>
          </p:cNvPr>
          <p:cNvSpPr txBox="1"/>
          <p:nvPr/>
        </p:nvSpPr>
        <p:spPr>
          <a:xfrm>
            <a:off x="478102" y="3910459"/>
            <a:ext cx="3387825" cy="646331"/>
          </a:xfrm>
          <a:prstGeom prst="rect">
            <a:avLst/>
          </a:prstGeom>
          <a:noFill/>
        </p:spPr>
        <p:txBody>
          <a:bodyPr wrap="square" rtlCol="0">
            <a:spAutoFit/>
          </a:bodyPr>
          <a:lstStyle/>
          <a:p>
            <a:pPr algn="ctr"/>
            <a:r>
              <a:rPr lang="en-US" sz="3600" b="1" dirty="0" err="1">
                <a:solidFill>
                  <a:srgbClr val="7030A0"/>
                </a:solidFill>
              </a:rPr>
              <a:t>Interopérabilité</a:t>
            </a:r>
            <a:endParaRPr lang="en-US" sz="3600" b="1" dirty="0">
              <a:solidFill>
                <a:srgbClr val="7030A0"/>
              </a:solidFill>
            </a:endParaRPr>
          </a:p>
        </p:txBody>
      </p:sp>
      <p:sp>
        <p:nvSpPr>
          <p:cNvPr id="51" name="Rectangle 50">
            <a:extLst>
              <a:ext uri="{FF2B5EF4-FFF2-40B4-BE49-F238E27FC236}">
                <a16:creationId xmlns:a16="http://schemas.microsoft.com/office/drawing/2014/main" id="{F1612C6D-7F88-0C49-AE33-5700A0B45D3D}"/>
              </a:ext>
            </a:extLst>
          </p:cNvPr>
          <p:cNvSpPr/>
          <p:nvPr/>
        </p:nvSpPr>
        <p:spPr>
          <a:xfrm>
            <a:off x="7578680" y="2721167"/>
            <a:ext cx="805912" cy="186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2">
            <a:extLst>
              <a:ext uri="{FF2B5EF4-FFF2-40B4-BE49-F238E27FC236}">
                <a16:creationId xmlns:a16="http://schemas.microsoft.com/office/drawing/2014/main" id="{BCEE4811-0569-9246-9182-8DEAB25D5DC8}"/>
              </a:ext>
            </a:extLst>
          </p:cNvPr>
          <p:cNvSpPr txBox="1">
            <a:spLocks/>
          </p:cNvSpPr>
          <p:nvPr/>
        </p:nvSpPr>
        <p:spPr>
          <a:xfrm>
            <a:off x="572030" y="1613647"/>
            <a:ext cx="3030738" cy="2384913"/>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a:latin typeface="Verdana" panose="020B0604030504040204" pitchFamily="34" charset="0"/>
                <a:ea typeface="Verdana" panose="020B0604030504040204" pitchFamily="34" charset="0"/>
                <a:cs typeface="Verdana" panose="020B0604030504040204" pitchFamily="34" charset="0"/>
              </a:rPr>
              <a:t>Quelle que soit la solution que vous choisissez, elle ne sera pas mise en œuvre de manière isolée. Votre SIS national comprendra déjà d'autres systèmes d'information, et même votre propre projet peut nécessiter plusieurs outils</a:t>
            </a:r>
            <a:r>
              <a:rPr lang="en-GB">
                <a:latin typeface="Verdana" panose="020B0604030504040204" pitchFamily="34" charset="0"/>
                <a:ea typeface="Verdana" panose="020B0604030504040204" pitchFamily="34" charset="0"/>
                <a:cs typeface="Verdana" panose="020B0604030504040204" pitchFamily="34" charset="0"/>
              </a:rPr>
              <a:t>.</a:t>
            </a:r>
          </a:p>
        </p:txBody>
      </p:sp>
      <p:sp>
        <p:nvSpPr>
          <p:cNvPr id="53" name="Content Placeholder 2">
            <a:extLst>
              <a:ext uri="{FF2B5EF4-FFF2-40B4-BE49-F238E27FC236}">
                <a16:creationId xmlns:a16="http://schemas.microsoft.com/office/drawing/2014/main" id="{F33CB776-3066-AE40-BA89-27F9EF471916}"/>
              </a:ext>
            </a:extLst>
          </p:cNvPr>
          <p:cNvSpPr txBox="1">
            <a:spLocks/>
          </p:cNvSpPr>
          <p:nvPr/>
        </p:nvSpPr>
        <p:spPr>
          <a:xfrm>
            <a:off x="572030" y="4658798"/>
            <a:ext cx="3030738" cy="1964604"/>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en-GB">
                <a:latin typeface="Verdana" panose="020B0604030504040204" pitchFamily="34" charset="0"/>
                <a:ea typeface="Verdana" panose="020B0604030504040204" pitchFamily="34" charset="0"/>
                <a:cs typeface="Verdana" panose="020B0604030504040204" pitchFamily="34" charset="0"/>
              </a:rPr>
              <a:t>(</a:t>
            </a:r>
            <a:r>
              <a:rPr lang="fr-FR">
                <a:latin typeface="Verdana" panose="020B0604030504040204" pitchFamily="34" charset="0"/>
                <a:ea typeface="Verdana" panose="020B0604030504040204" pitchFamily="34" charset="0"/>
                <a:cs typeface="Verdana" panose="020B0604030504040204" pitchFamily="34" charset="0"/>
              </a:rPr>
              <a:t>Par exemple, dans le cadre d'un projet particulier, vous pouvez opter pour un DME pour les cliniques et un Tracker pour les ASC. Et ceux-ci devront fonctionner parallèlement à un SNIS existant</a:t>
            </a:r>
            <a:r>
              <a:rPr lang="en-GB">
                <a:latin typeface="Verdana" panose="020B0604030504040204" pitchFamily="34" charset="0"/>
                <a:ea typeface="Verdana" panose="020B0604030504040204" pitchFamily="34" charset="0"/>
                <a:cs typeface="Verdana" panose="020B0604030504040204" pitchFamily="34" charset="0"/>
              </a:rPr>
              <a:t>.)</a:t>
            </a:r>
          </a:p>
        </p:txBody>
      </p:sp>
      <p:pic>
        <p:nvPicPr>
          <p:cNvPr id="48" name="Graphic 47" descr="Document with solid fill">
            <a:extLst>
              <a:ext uri="{FF2B5EF4-FFF2-40B4-BE49-F238E27FC236}">
                <a16:creationId xmlns:a16="http://schemas.microsoft.com/office/drawing/2014/main" id="{23CAF420-2E4A-5441-8170-000758C1A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56170" y="2488747"/>
            <a:ext cx="2308996" cy="2308996"/>
          </a:xfrm>
          <a:prstGeom prst="rect">
            <a:avLst/>
          </a:prstGeom>
        </p:spPr>
      </p:pic>
      <p:sp>
        <p:nvSpPr>
          <p:cNvPr id="54" name="Content Placeholder 2">
            <a:extLst>
              <a:ext uri="{FF2B5EF4-FFF2-40B4-BE49-F238E27FC236}">
                <a16:creationId xmlns:a16="http://schemas.microsoft.com/office/drawing/2014/main" id="{DA710487-215D-C94A-989D-8F41D1559828}"/>
              </a:ext>
            </a:extLst>
          </p:cNvPr>
          <p:cNvSpPr txBox="1">
            <a:spLocks/>
          </p:cNvSpPr>
          <p:nvPr/>
        </p:nvSpPr>
        <p:spPr>
          <a:xfrm>
            <a:off x="9174996" y="1613647"/>
            <a:ext cx="2606298" cy="2943143"/>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sz="1800">
                <a:latin typeface="Verdana" panose="020B0604030504040204" pitchFamily="34" charset="0"/>
                <a:ea typeface="Verdana" panose="020B0604030504040204" pitchFamily="34" charset="0"/>
                <a:cs typeface="Verdana" panose="020B0604030504040204" pitchFamily="34" charset="0"/>
              </a:rPr>
              <a:t>Afin de garantir que votre SIS global reste soigneusement planifié, cohérent et efficace, vous devrez prendre en compte deux facteurs très importants lors de la conception de toute nouvelle solution</a:t>
            </a:r>
            <a:r>
              <a:rPr lang="en-GB" sz="180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94456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dissolve">
                                      <p:cBhvr>
                                        <p:cTn id="7" dur="10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
                                            <p:txEl>
                                              <p:pRg st="0" end="0"/>
                                            </p:txEl>
                                          </p:spTgt>
                                        </p:tgtEl>
                                        <p:attrNameLst>
                                          <p:attrName>style.visibility</p:attrName>
                                        </p:attrNameLst>
                                      </p:cBhvr>
                                      <p:to>
                                        <p:strVal val="visible"/>
                                      </p:to>
                                    </p:set>
                                    <p:animEffect transition="in" filter="dissolve">
                                      <p:cBhvr>
                                        <p:cTn id="12" dur="500"/>
                                        <p:tgtEl>
                                          <p:spTgt spid="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Effect transition="in" filter="dissolve">
                                      <p:cBhvr>
                                        <p:cTn id="17" dur="500"/>
                                        <p:tgtEl>
                                          <p:spTgt spid="5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1000"/>
                                        <p:tgtEl>
                                          <p:spTgt spid="4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1000"/>
                                        <p:tgtEl>
                                          <p:spTgt spid="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dissolve">
                                      <p:cBhvr>
                                        <p:cTn id="28" dur="1000"/>
                                        <p:tgtEl>
                                          <p:spTgt spid="28"/>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dissolv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1000"/>
                                        <p:tgtEl>
                                          <p:spTgt spid="50"/>
                                        </p:tgtEl>
                                      </p:cBhvr>
                                    </p:animEffect>
                                  </p:childTnLst>
                                </p:cTn>
                              </p:par>
                              <p:par>
                                <p:cTn id="38" presetID="9" presetClass="entr" presetSubtype="0"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dissolve">
                                      <p:cBhvr>
                                        <p:cTn id="40" dur="1000"/>
                                        <p:tgtEl>
                                          <p:spTgt spid="48"/>
                                        </p:tgtEl>
                                      </p:cBhvr>
                                    </p:animEffect>
                                  </p:childTnLst>
                                </p:cTn>
                              </p:par>
                            </p:childTnLst>
                          </p:cTn>
                        </p:par>
                        <p:par>
                          <p:cTn id="41" fill="hold">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dissolve">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P spid="45" grpId="0" animBg="1"/>
      <p:bldP spid="49" grpId="0"/>
      <p:bldP spid="50" grpId="0" animBg="1"/>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a:xfrm>
            <a:off x="291571" y="328982"/>
            <a:ext cx="11328399" cy="1027113"/>
          </a:xfrm>
        </p:spPr>
        <p:txBody>
          <a:bodyPr>
            <a:normAutofit/>
          </a:bodyPr>
          <a:lstStyle/>
          <a:p>
            <a:r>
              <a:rPr lang="en-US"/>
              <a:t>Qu'est-ce que l'interopérabilité?</a:t>
            </a:r>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5168812"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406399" y="1322963"/>
            <a:ext cx="5952338" cy="5155716"/>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sz="1700">
                <a:latin typeface="Verdana" panose="020B0604030504040204" pitchFamily="34" charset="0"/>
                <a:ea typeface="Verdana" panose="020B0604030504040204" pitchFamily="34" charset="0"/>
                <a:cs typeface="Verdana" panose="020B0604030504040204" pitchFamily="34" charset="0"/>
              </a:rPr>
              <a:t>Étant donné que votre SIS national finira inévitablement par inclure différents sous-systèmes, vous devez réfléchir à la manière dont ceux-ci communiqueront entre eux. Différents systèmes d'information sont considérés comme</a:t>
            </a:r>
            <a:r>
              <a:rPr lang="en-GB" sz="1700">
                <a:latin typeface="Verdana" panose="020B0604030504040204" pitchFamily="34" charset="0"/>
                <a:ea typeface="Verdana" panose="020B0604030504040204" pitchFamily="34" charset="0"/>
                <a:cs typeface="Verdana" panose="020B0604030504040204" pitchFamily="34" charset="0"/>
              </a:rPr>
              <a:t> </a:t>
            </a:r>
            <a:r>
              <a:rPr lang="en-GB" sz="1700" b="1">
                <a:latin typeface="Verdana" panose="020B0604030504040204" pitchFamily="34" charset="0"/>
                <a:ea typeface="Verdana" panose="020B0604030504040204" pitchFamily="34" charset="0"/>
                <a:cs typeface="Verdana" panose="020B0604030504040204" pitchFamily="34" charset="0"/>
              </a:rPr>
              <a:t>« interopérables »</a:t>
            </a:r>
            <a:r>
              <a:rPr lang="en-GB" sz="1700">
                <a:latin typeface="Verdana" panose="020B0604030504040204" pitchFamily="34" charset="0"/>
                <a:ea typeface="Verdana" panose="020B0604030504040204" pitchFamily="34" charset="0"/>
                <a:cs typeface="Verdana" panose="020B0604030504040204" pitchFamily="34" charset="0"/>
              </a:rPr>
              <a:t> </a:t>
            </a:r>
            <a:r>
              <a:rPr lang="fr-FR" sz="1700">
                <a:latin typeface="Verdana" panose="020B0604030504040204" pitchFamily="34" charset="0"/>
                <a:ea typeface="Verdana" panose="020B0604030504040204" pitchFamily="34" charset="0"/>
                <a:cs typeface="Verdana" panose="020B0604030504040204" pitchFamily="34" charset="0"/>
              </a:rPr>
              <a:t>s'ils peuvent échanger automatiquement des informations entre eux</a:t>
            </a:r>
            <a:r>
              <a:rPr lang="en-GB" sz="1700">
                <a:latin typeface="Verdana" panose="020B0604030504040204" pitchFamily="34" charset="0"/>
                <a:ea typeface="Verdana" panose="020B0604030504040204" pitchFamily="34" charset="0"/>
                <a:cs typeface="Verdana" panose="020B0604030504040204" pitchFamily="34" charset="0"/>
              </a:rPr>
              <a:t>.</a:t>
            </a:r>
          </a:p>
          <a:p>
            <a:pPr marL="0" lvl="2" indent="0">
              <a:spcAft>
                <a:spcPts val="300"/>
              </a:spcAft>
              <a:buClr>
                <a:srgbClr val="1FA29C"/>
              </a:buClr>
              <a:buNone/>
              <a:defRPr/>
            </a:pPr>
            <a:r>
              <a:rPr lang="fr-FR" sz="1700">
                <a:latin typeface="Verdana" panose="020B0604030504040204" pitchFamily="34" charset="0"/>
                <a:ea typeface="Verdana" panose="020B0604030504040204" pitchFamily="34" charset="0"/>
                <a:cs typeface="Verdana" panose="020B0604030504040204" pitchFamily="34" charset="0"/>
              </a:rPr>
              <a:t>Deux aspects importants de l'interopérabilité sont</a:t>
            </a:r>
            <a:r>
              <a:rPr lang="en-GB" sz="1700">
                <a:latin typeface="Verdana" panose="020B0604030504040204" pitchFamily="34" charset="0"/>
                <a:ea typeface="Verdana" panose="020B0604030504040204" pitchFamily="34" charset="0"/>
                <a:cs typeface="Verdana" panose="020B0604030504040204" pitchFamily="34" charset="0"/>
              </a:rPr>
              <a:t>:</a:t>
            </a:r>
          </a:p>
          <a:p>
            <a:pPr lvl="2">
              <a:spcAft>
                <a:spcPts val="300"/>
              </a:spcAft>
              <a:buClr>
                <a:srgbClr val="1FA29C"/>
              </a:buClr>
              <a:defRPr/>
            </a:pPr>
            <a:r>
              <a:rPr lang="fr-FR" sz="1700">
                <a:latin typeface="Verdana" panose="020B0604030504040204" pitchFamily="34" charset="0"/>
                <a:ea typeface="Verdana" panose="020B0604030504040204" pitchFamily="34" charset="0"/>
                <a:cs typeface="Verdana" panose="020B0604030504040204" pitchFamily="34" charset="0"/>
              </a:rPr>
              <a:t>les </a:t>
            </a:r>
            <a:r>
              <a:rPr lang="fr-FR" sz="1700" b="1">
                <a:latin typeface="Verdana" panose="020B0604030504040204" pitchFamily="34" charset="0"/>
                <a:ea typeface="Verdana" panose="020B0604030504040204" pitchFamily="34" charset="0"/>
                <a:cs typeface="Verdana" panose="020B0604030504040204" pitchFamily="34" charset="0"/>
              </a:rPr>
              <a:t>outils</a:t>
            </a:r>
            <a:r>
              <a:rPr lang="fr-FR" sz="1700">
                <a:latin typeface="Verdana" panose="020B0604030504040204" pitchFamily="34" charset="0"/>
                <a:ea typeface="Verdana" panose="020B0604030504040204" pitchFamily="34" charset="0"/>
                <a:cs typeface="Verdana" panose="020B0604030504040204" pitchFamily="34" charset="0"/>
              </a:rPr>
              <a:t> techniques nécessaires au partage des données</a:t>
            </a:r>
            <a:r>
              <a:rPr lang="en-GB" sz="1700">
                <a:latin typeface="Verdana" panose="020B0604030504040204" pitchFamily="34" charset="0"/>
                <a:ea typeface="Verdana" panose="020B0604030504040204" pitchFamily="34" charset="0"/>
                <a:cs typeface="Verdana" panose="020B0604030504040204" pitchFamily="34" charset="0"/>
              </a:rPr>
              <a:t>;</a:t>
            </a:r>
          </a:p>
          <a:p>
            <a:pPr lvl="2">
              <a:buClr>
                <a:srgbClr val="1FA29C"/>
              </a:buClr>
              <a:defRPr/>
            </a:pPr>
            <a:r>
              <a:rPr lang="fr-FR" sz="1700">
                <a:latin typeface="Verdana" panose="020B0604030504040204" pitchFamily="34" charset="0"/>
                <a:ea typeface="Verdana" panose="020B0604030504040204" pitchFamily="34" charset="0"/>
                <a:cs typeface="Verdana" panose="020B0604030504040204" pitchFamily="34" charset="0"/>
              </a:rPr>
              <a:t>les </a:t>
            </a:r>
            <a:r>
              <a:rPr lang="fr-FR" sz="1700" b="1">
                <a:latin typeface="Verdana" panose="020B0604030504040204" pitchFamily="34" charset="0"/>
                <a:ea typeface="Verdana" panose="020B0604030504040204" pitchFamily="34" charset="0"/>
                <a:cs typeface="Verdana" panose="020B0604030504040204" pitchFamily="34" charset="0"/>
              </a:rPr>
              <a:t>normes</a:t>
            </a:r>
            <a:r>
              <a:rPr lang="fr-FR" sz="1700">
                <a:latin typeface="Verdana" panose="020B0604030504040204" pitchFamily="34" charset="0"/>
                <a:ea typeface="Verdana" panose="020B0604030504040204" pitchFamily="34" charset="0"/>
                <a:cs typeface="Verdana" panose="020B0604030504040204" pitchFamily="34" charset="0"/>
              </a:rPr>
              <a:t> nécessaires afin de garantir que les systèmes comprennent les données (=informations) des autres</a:t>
            </a:r>
            <a:r>
              <a:rPr lang="en-GB" sz="1700">
                <a:latin typeface="Verdana" panose="020B0604030504040204" pitchFamily="34" charset="0"/>
                <a:ea typeface="Verdana" panose="020B0604030504040204" pitchFamily="34" charset="0"/>
                <a:cs typeface="Verdana" panose="020B0604030504040204" pitchFamily="34" charset="0"/>
              </a:rPr>
              <a:t>).</a:t>
            </a:r>
          </a:p>
          <a:p>
            <a:pPr marL="0" lvl="2" indent="0">
              <a:buClr>
                <a:srgbClr val="1FA29C"/>
              </a:buClr>
              <a:buNone/>
              <a:defRPr/>
            </a:pPr>
            <a:r>
              <a:rPr lang="fr-FR" sz="1700">
                <a:latin typeface="Verdana" panose="020B0604030504040204" pitchFamily="34" charset="0"/>
                <a:ea typeface="Verdana" panose="020B0604030504040204" pitchFamily="34" charset="0"/>
                <a:cs typeface="Verdana" panose="020B0604030504040204" pitchFamily="34" charset="0"/>
              </a:rPr>
              <a:t>L'interopérabilité est un sujet vaste et complexe, mais le point important pour l'instant est de </a:t>
            </a:r>
            <a:r>
              <a:rPr lang="fr-FR" sz="1700" b="1" i="1">
                <a:latin typeface="Verdana" panose="020B0604030504040204" pitchFamily="34" charset="0"/>
                <a:ea typeface="Verdana" panose="020B0604030504040204" pitchFamily="34" charset="0"/>
                <a:cs typeface="Verdana" panose="020B0604030504040204" pitchFamily="34" charset="0"/>
              </a:rPr>
              <a:t>considérer l'interopérabilité </a:t>
            </a:r>
            <a:r>
              <a:rPr lang="fr-FR" sz="1700">
                <a:latin typeface="Verdana" panose="020B0604030504040204" pitchFamily="34" charset="0"/>
                <a:ea typeface="Verdana" panose="020B0604030504040204" pitchFamily="34" charset="0"/>
                <a:cs typeface="Verdana" panose="020B0604030504040204" pitchFamily="34" charset="0"/>
              </a:rPr>
              <a:t>avant de commencer à concevoir votre solution, car elle peut devoir être intégrée dans les fondations de votre solution</a:t>
            </a:r>
            <a:r>
              <a:rPr lang="en-GB" sz="1700">
                <a:latin typeface="Verdana" panose="020B0604030504040204" pitchFamily="34" charset="0"/>
                <a:ea typeface="Verdana" panose="020B0604030504040204" pitchFamily="34" charset="0"/>
                <a:cs typeface="Verdana" panose="020B0604030504040204" pitchFamily="34" charset="0"/>
              </a:rPr>
              <a:t> – </a:t>
            </a:r>
            <a:r>
              <a:rPr lang="fr-FR" sz="1700">
                <a:latin typeface="Verdana" panose="020B0604030504040204" pitchFamily="34" charset="0"/>
                <a:ea typeface="Verdana" panose="020B0604030504040204" pitchFamily="34" charset="0"/>
                <a:cs typeface="Verdana" panose="020B0604030504040204" pitchFamily="34" charset="0"/>
              </a:rPr>
              <a:t>il est beaucoup plus difficile de la renforcer par la suite</a:t>
            </a:r>
            <a:r>
              <a:rPr lang="en-GB" sz="1700">
                <a:latin typeface="Verdana" panose="020B0604030504040204" pitchFamily="34" charset="0"/>
                <a:ea typeface="Verdana" panose="020B0604030504040204" pitchFamily="34" charset="0"/>
                <a:cs typeface="Verdana" panose="020B0604030504040204" pitchFamily="34" charset="0"/>
              </a:rPr>
              <a:t>.</a:t>
            </a:r>
          </a:p>
        </p:txBody>
      </p: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33</a:t>
            </a:fld>
            <a:endParaRPr lang="en-GB"/>
          </a:p>
        </p:txBody>
      </p:sp>
      <p:pic>
        <p:nvPicPr>
          <p:cNvPr id="17" name="Graphic 16">
            <a:extLst>
              <a:ext uri="{FF2B5EF4-FFF2-40B4-BE49-F238E27FC236}">
                <a16:creationId xmlns:a16="http://schemas.microsoft.com/office/drawing/2014/main" id="{497E901A-9A19-4241-BBE6-995F64A80E4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293" y="2059978"/>
            <a:ext cx="5338307" cy="3955483"/>
          </a:xfrm>
          <a:prstGeom prst="rect">
            <a:avLst/>
          </a:prstGeom>
        </p:spPr>
      </p:pic>
      <p:sp>
        <p:nvSpPr>
          <p:cNvPr id="18" name="TextBox 17">
            <a:extLst>
              <a:ext uri="{FF2B5EF4-FFF2-40B4-BE49-F238E27FC236}">
                <a16:creationId xmlns:a16="http://schemas.microsoft.com/office/drawing/2014/main" id="{898CC075-D88F-EF4B-9A92-FD4874BA6390}"/>
              </a:ext>
            </a:extLst>
          </p:cNvPr>
          <p:cNvSpPr txBox="1"/>
          <p:nvPr/>
        </p:nvSpPr>
        <p:spPr>
          <a:xfrm>
            <a:off x="6726264" y="2302889"/>
            <a:ext cx="4691809" cy="3589028"/>
          </a:xfrm>
          <a:prstGeom prst="rect">
            <a:avLst/>
          </a:prstGeom>
          <a:noFill/>
        </p:spPr>
        <p:txBody>
          <a:bodyPr wrap="square" lIns="0" tIns="0" rIns="0" bIns="0" rtlCol="0">
            <a:noAutofit/>
          </a:bodyPr>
          <a:lstStyle/>
          <a:p>
            <a:pPr>
              <a:spcAft>
                <a:spcPts val="1134"/>
              </a:spcAft>
            </a:pPr>
            <a:endParaRPr lang="nn-NO">
              <a:solidFill>
                <a:srgbClr val="FFFFFF"/>
              </a:solidFill>
              <a:latin typeface="Verdana"/>
            </a:endParaRPr>
          </a:p>
        </p:txBody>
      </p:sp>
      <p:pic>
        <p:nvPicPr>
          <p:cNvPr id="3" name="Graphic 2" descr="Network with solid fill">
            <a:extLst>
              <a:ext uri="{FF2B5EF4-FFF2-40B4-BE49-F238E27FC236}">
                <a16:creationId xmlns:a16="http://schemas.microsoft.com/office/drawing/2014/main" id="{721334E4-B5DB-8042-BAE3-7015260493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2314" y="2334326"/>
            <a:ext cx="3136574" cy="3136574"/>
          </a:xfrm>
          <a:prstGeom prst="rect">
            <a:avLst/>
          </a:prstGeom>
        </p:spPr>
      </p:pic>
    </p:spTree>
    <p:extLst>
      <p:ext uri="{BB962C8B-B14F-4D97-AF65-F5344CB8AC3E}">
        <p14:creationId xmlns:p14="http://schemas.microsoft.com/office/powerpoint/2010/main" val="76068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dissolve">
                                      <p:cBhvr>
                                        <p:cTn id="15" dur="500"/>
                                        <p:tgtEl>
                                          <p:spTgt spid="9">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dissolv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dissolve">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696AA-EA16-3346-94CD-7F8669D8C680}"/>
              </a:ext>
            </a:extLst>
          </p:cNvPr>
          <p:cNvSpPr>
            <a:spLocks noGrp="1"/>
          </p:cNvSpPr>
          <p:nvPr>
            <p:ph type="body" sz="quarter" idx="10"/>
          </p:nvPr>
        </p:nvSpPr>
        <p:spPr>
          <a:xfrm>
            <a:off x="457200" y="441811"/>
            <a:ext cx="11328399" cy="1027113"/>
          </a:xfrm>
        </p:spPr>
        <p:txBody>
          <a:bodyPr>
            <a:normAutofit/>
          </a:bodyPr>
          <a:lstStyle/>
          <a:p>
            <a:r>
              <a:rPr lang="fr-FR"/>
              <a:t>Quels sont les cadres appropriés</a:t>
            </a:r>
            <a:r>
              <a:rPr lang="en-US"/>
              <a:t>?</a:t>
            </a:r>
          </a:p>
        </p:txBody>
      </p:sp>
      <p:cxnSp>
        <p:nvCxnSpPr>
          <p:cNvPr id="6" name="Straight Connector 5">
            <a:extLst>
              <a:ext uri="{FF2B5EF4-FFF2-40B4-BE49-F238E27FC236}">
                <a16:creationId xmlns:a16="http://schemas.microsoft.com/office/drawing/2014/main" id="{D45196D5-62C2-7448-AC60-5DE8E59C6C31}"/>
              </a:ext>
            </a:extLst>
          </p:cNvPr>
          <p:cNvCxnSpPr>
            <a:cxnSpLocks/>
          </p:cNvCxnSpPr>
          <p:nvPr/>
        </p:nvCxnSpPr>
        <p:spPr>
          <a:xfrm>
            <a:off x="572030" y="1159779"/>
            <a:ext cx="5168812"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31E7C94-8D27-4BB2-A06F-777C3EF2057C}"/>
              </a:ext>
            </a:extLst>
          </p:cNvPr>
          <p:cNvSpPr txBox="1">
            <a:spLocks/>
          </p:cNvSpPr>
          <p:nvPr/>
        </p:nvSpPr>
        <p:spPr>
          <a:xfrm>
            <a:off x="194553" y="1400783"/>
            <a:ext cx="6015544" cy="5116746"/>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a:latin typeface="Verdana" panose="020B0604030504040204" pitchFamily="34" charset="0"/>
                <a:ea typeface="Verdana" panose="020B0604030504040204" pitchFamily="34" charset="0"/>
                <a:cs typeface="Verdana" panose="020B0604030504040204" pitchFamily="34" charset="0"/>
              </a:rPr>
              <a:t>Lorsque vous choisissez une solution SIS, il est extrêmement important de tenir compte du contexte politique et stratégique général et de vous assurer que vous vous alignez sur celui-ci</a:t>
            </a:r>
            <a:r>
              <a:rPr lang="en-GB">
                <a:latin typeface="Verdana" panose="020B0604030504040204" pitchFamily="34" charset="0"/>
                <a:ea typeface="Verdana" panose="020B0604030504040204" pitchFamily="34" charset="0"/>
                <a:cs typeface="Verdana" panose="020B0604030504040204" pitchFamily="34" charset="0"/>
              </a:rPr>
              <a:t>:</a:t>
            </a:r>
          </a:p>
          <a:p>
            <a:pPr lvl="2">
              <a:buClr>
                <a:srgbClr val="1FA29C"/>
              </a:buClr>
              <a:defRPr/>
            </a:pPr>
            <a:r>
              <a:rPr lang="fr-FR">
                <a:latin typeface="Verdana" panose="020B0604030504040204" pitchFamily="34" charset="0"/>
                <a:ea typeface="Verdana" panose="020B0604030504040204" pitchFamily="34" charset="0"/>
                <a:cs typeface="Verdana" panose="020B0604030504040204" pitchFamily="34" charset="0"/>
              </a:rPr>
              <a:t>Votre pays devrait idéalement disposer </a:t>
            </a:r>
            <a:r>
              <a:rPr lang="fr-FR" b="1">
                <a:latin typeface="Verdana" panose="020B0604030504040204" pitchFamily="34" charset="0"/>
                <a:ea typeface="Verdana" panose="020B0604030504040204" pitchFamily="34" charset="0"/>
                <a:cs typeface="Verdana" panose="020B0604030504040204" pitchFamily="34" charset="0"/>
              </a:rPr>
              <a:t>d'une politique et d'une stratégie en matière de systèmes d'information sanitaire (SIS)</a:t>
            </a:r>
            <a:r>
              <a:rPr lang="fr-FR">
                <a:latin typeface="Verdana" panose="020B0604030504040204" pitchFamily="34" charset="0"/>
                <a:ea typeface="Verdana" panose="020B0604030504040204" pitchFamily="34" charset="0"/>
                <a:cs typeface="Verdana" panose="020B0604030504040204" pitchFamily="34" charset="0"/>
              </a:rPr>
              <a:t>. Il est important que tout nouveau projet SIS soit aligné sur celles-ci</a:t>
            </a:r>
            <a:r>
              <a:rPr lang="en-GB">
                <a:latin typeface="Verdana" panose="020B0604030504040204" pitchFamily="34" charset="0"/>
                <a:ea typeface="Verdana" panose="020B0604030504040204" pitchFamily="34" charset="0"/>
                <a:cs typeface="Verdana" panose="020B0604030504040204" pitchFamily="34" charset="0"/>
              </a:rPr>
              <a:t>.</a:t>
            </a:r>
          </a:p>
          <a:p>
            <a:pPr lvl="2">
              <a:buClr>
                <a:srgbClr val="1FA29C"/>
              </a:buClr>
              <a:defRPr/>
            </a:pPr>
            <a:r>
              <a:rPr lang="fr-FR">
                <a:latin typeface="Verdana" panose="020B0604030504040204" pitchFamily="34" charset="0"/>
                <a:ea typeface="Verdana" panose="020B0604030504040204" pitchFamily="34" charset="0"/>
                <a:cs typeface="Verdana" panose="020B0604030504040204" pitchFamily="34" charset="0"/>
              </a:rPr>
              <a:t>Votre pays peut également avoir </a:t>
            </a:r>
            <a:r>
              <a:rPr lang="fr-FR" b="1">
                <a:latin typeface="Verdana" panose="020B0604030504040204" pitchFamily="34" charset="0"/>
                <a:ea typeface="Verdana" panose="020B0604030504040204" pitchFamily="34" charset="0"/>
                <a:cs typeface="Verdana" panose="020B0604030504040204" pitchFamily="34" charset="0"/>
              </a:rPr>
              <a:t>une stratégie de santé numérique</a:t>
            </a:r>
            <a:r>
              <a:rPr lang="fr-FR">
                <a:latin typeface="Verdana" panose="020B0604030504040204" pitchFamily="34" charset="0"/>
                <a:ea typeface="Verdana" panose="020B0604030504040204" pitchFamily="34" charset="0"/>
                <a:cs typeface="Verdana" panose="020B0604030504040204" pitchFamily="34" charset="0"/>
              </a:rPr>
              <a:t>. Celle-ci peut aller au-delà du secteur de la santé, et il est important de s'assurer que vos outils numériques s'alignent sur cette stratégie</a:t>
            </a:r>
            <a:r>
              <a:rPr lang="en-GB">
                <a:latin typeface="Verdana" panose="020B0604030504040204" pitchFamily="34" charset="0"/>
                <a:ea typeface="Verdana" panose="020B0604030504040204" pitchFamily="34" charset="0"/>
                <a:cs typeface="Verdana" panose="020B0604030504040204" pitchFamily="34" charset="0"/>
              </a:rPr>
              <a:t>.</a:t>
            </a:r>
          </a:p>
          <a:p>
            <a:pPr lvl="2">
              <a:buClr>
                <a:srgbClr val="1FA29C"/>
              </a:buClr>
              <a:defRPr/>
            </a:pPr>
            <a:r>
              <a:rPr lang="fr-FR">
                <a:latin typeface="Verdana" panose="020B0604030504040204" pitchFamily="34" charset="0"/>
                <a:ea typeface="Verdana" panose="020B0604030504040204" pitchFamily="34" charset="0"/>
                <a:cs typeface="Verdana" panose="020B0604030504040204" pitchFamily="34" charset="0"/>
              </a:rPr>
              <a:t>Votre pays peut disposer </a:t>
            </a:r>
            <a:r>
              <a:rPr lang="fr-FR" b="1">
                <a:latin typeface="Verdana" panose="020B0604030504040204" pitchFamily="34" charset="0"/>
                <a:ea typeface="Verdana" panose="020B0604030504040204" pitchFamily="34" charset="0"/>
                <a:cs typeface="Verdana" panose="020B0604030504040204" pitchFamily="34" charset="0"/>
              </a:rPr>
              <a:t>d'un cadre ou d'une stratégie d'interopérabilité</a:t>
            </a:r>
            <a:r>
              <a:rPr lang="fr-FR">
                <a:latin typeface="Verdana" panose="020B0604030504040204" pitchFamily="34" charset="0"/>
                <a:ea typeface="Verdana" panose="020B0604030504040204" pitchFamily="34" charset="0"/>
                <a:cs typeface="Verdana" panose="020B0604030504040204" pitchFamily="34" charset="0"/>
              </a:rPr>
              <a:t>. Cela peut vous obliger à utiliser certaines normes dans votre projet SIS, ou à vous assurer que votre solution peut partager des données avec des systèmes ou des échanges d'informations spécifiques</a:t>
            </a:r>
            <a:r>
              <a:rPr lang="en-GB">
                <a:latin typeface="Verdana" panose="020B0604030504040204" pitchFamily="34" charset="0"/>
                <a:ea typeface="Verdana" panose="020B0604030504040204" pitchFamily="34" charset="0"/>
                <a:cs typeface="Verdana" panose="020B0604030504040204" pitchFamily="34" charset="0"/>
              </a:rPr>
              <a:t>.</a:t>
            </a:r>
          </a:p>
        </p:txBody>
      </p:sp>
      <p:sp>
        <p:nvSpPr>
          <p:cNvPr id="8" name="Slide Number Placeholder 3">
            <a:extLst>
              <a:ext uri="{FF2B5EF4-FFF2-40B4-BE49-F238E27FC236}">
                <a16:creationId xmlns:a16="http://schemas.microsoft.com/office/drawing/2014/main" id="{D8C7D43A-FF5C-4006-AE27-1936266E9CC5}"/>
              </a:ext>
            </a:extLst>
          </p:cNvPr>
          <p:cNvSpPr txBox="1">
            <a:spLocks/>
          </p:cNvSpPr>
          <p:nvPr/>
        </p:nvSpPr>
        <p:spPr>
          <a:xfrm>
            <a:off x="9057640" y="6452004"/>
            <a:ext cx="2743200" cy="2376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900" b="0" kern="1200">
                <a:solidFill>
                  <a:schemeClr val="bg2">
                    <a:lumMod val="25000"/>
                  </a:schemeClr>
                </a:solidFill>
                <a:latin typeface="Poppins" panose="00000500000000000000" pitchFamily="2" charset="0"/>
                <a:ea typeface="Verdana" panose="020B0604030504040204" pitchFamily="34" charset="0"/>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6DF1F962-6FCF-4ED9-AB1A-FC8E17859AF0}" type="slidenum">
              <a:rPr lang="en-GB" smtClean="0"/>
              <a:pPr marL="0" indent="0" algn="r">
                <a:buNone/>
              </a:pPr>
              <a:t>34</a:t>
            </a:fld>
            <a:endParaRPr lang="en-GB"/>
          </a:p>
        </p:txBody>
      </p:sp>
      <p:pic>
        <p:nvPicPr>
          <p:cNvPr id="17" name="Graphic 16">
            <a:extLst>
              <a:ext uri="{FF2B5EF4-FFF2-40B4-BE49-F238E27FC236}">
                <a16:creationId xmlns:a16="http://schemas.microsoft.com/office/drawing/2014/main" id="{497E901A-9A19-4241-BBE6-995F64A80E4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293" y="2059978"/>
            <a:ext cx="5338307" cy="3955483"/>
          </a:xfrm>
          <a:prstGeom prst="rect">
            <a:avLst/>
          </a:prstGeom>
        </p:spPr>
      </p:pic>
      <p:sp>
        <p:nvSpPr>
          <p:cNvPr id="18" name="TextBox 17">
            <a:extLst>
              <a:ext uri="{FF2B5EF4-FFF2-40B4-BE49-F238E27FC236}">
                <a16:creationId xmlns:a16="http://schemas.microsoft.com/office/drawing/2014/main" id="{898CC075-D88F-EF4B-9A92-FD4874BA6390}"/>
              </a:ext>
            </a:extLst>
          </p:cNvPr>
          <p:cNvSpPr txBox="1"/>
          <p:nvPr/>
        </p:nvSpPr>
        <p:spPr>
          <a:xfrm>
            <a:off x="6726264" y="2302889"/>
            <a:ext cx="4691809" cy="3589028"/>
          </a:xfrm>
          <a:prstGeom prst="rect">
            <a:avLst/>
          </a:prstGeom>
          <a:noFill/>
        </p:spPr>
        <p:txBody>
          <a:bodyPr wrap="square" lIns="0" tIns="0" rIns="0" bIns="0" rtlCol="0">
            <a:noAutofit/>
          </a:bodyPr>
          <a:lstStyle/>
          <a:p>
            <a:pPr>
              <a:spcAft>
                <a:spcPts val="1134"/>
              </a:spcAft>
            </a:pPr>
            <a:endParaRPr lang="nn-NO">
              <a:solidFill>
                <a:srgbClr val="FFFFFF"/>
              </a:solidFill>
              <a:latin typeface="Verdana"/>
            </a:endParaRPr>
          </a:p>
        </p:txBody>
      </p:sp>
      <p:pic>
        <p:nvPicPr>
          <p:cNvPr id="10" name="Graphic 9" descr="Document with solid fill">
            <a:extLst>
              <a:ext uri="{FF2B5EF4-FFF2-40B4-BE49-F238E27FC236}">
                <a16:creationId xmlns:a16="http://schemas.microsoft.com/office/drawing/2014/main" id="{C1EE744E-CB66-5041-884A-2ABC94A8B4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6022" y="2490675"/>
            <a:ext cx="2444406" cy="2444406"/>
          </a:xfrm>
          <a:prstGeom prst="rect">
            <a:avLst/>
          </a:prstGeom>
        </p:spPr>
      </p:pic>
      <p:sp>
        <p:nvSpPr>
          <p:cNvPr id="12" name="Rectangle 11">
            <a:extLst>
              <a:ext uri="{FF2B5EF4-FFF2-40B4-BE49-F238E27FC236}">
                <a16:creationId xmlns:a16="http://schemas.microsoft.com/office/drawing/2014/main" id="{33855B38-9884-D540-9371-A6CA9CE6DA75}"/>
              </a:ext>
            </a:extLst>
          </p:cNvPr>
          <p:cNvSpPr/>
          <p:nvPr/>
        </p:nvSpPr>
        <p:spPr>
          <a:xfrm>
            <a:off x="8785324" y="3130558"/>
            <a:ext cx="805912" cy="1866295"/>
          </a:xfrm>
          <a:prstGeom prst="rect">
            <a:avLst/>
          </a:prstGeom>
          <a:solidFill>
            <a:srgbClr val="177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Document with solid fill">
            <a:extLst>
              <a:ext uri="{FF2B5EF4-FFF2-40B4-BE49-F238E27FC236}">
                <a16:creationId xmlns:a16="http://schemas.microsoft.com/office/drawing/2014/main" id="{C504F062-70CA-FA41-9FA5-B51CA818CD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2755" y="2815516"/>
            <a:ext cx="2444406" cy="2444406"/>
          </a:xfrm>
          <a:prstGeom prst="rect">
            <a:avLst/>
          </a:prstGeom>
        </p:spPr>
      </p:pic>
    </p:spTree>
    <p:extLst>
      <p:ext uri="{BB962C8B-B14F-4D97-AF65-F5344CB8AC3E}">
        <p14:creationId xmlns:p14="http://schemas.microsoft.com/office/powerpoint/2010/main" val="50466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person, container&#10;&#10;Description automatically generated">
            <a:extLst>
              <a:ext uri="{FF2B5EF4-FFF2-40B4-BE49-F238E27FC236}">
                <a16:creationId xmlns:a16="http://schemas.microsoft.com/office/drawing/2014/main" id="{31A64524-15B8-4B2C-9F6E-5D8348C44DA9}"/>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6718" y="0"/>
            <a:ext cx="12192000" cy="6858000"/>
          </a:xfrm>
        </p:spPr>
      </p:pic>
      <p:pic>
        <p:nvPicPr>
          <p:cNvPr id="10" name="Graphic 9">
            <a:extLst>
              <a:ext uri="{FF2B5EF4-FFF2-40B4-BE49-F238E27FC236}">
                <a16:creationId xmlns:a16="http://schemas.microsoft.com/office/drawing/2014/main" id="{522C082F-2094-4CB4-B3C4-CD0F8BEB5A1C}"/>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42216" t="50000"/>
          <a:stretch/>
        </p:blipFill>
        <p:spPr>
          <a:xfrm>
            <a:off x="5148000" y="3429000"/>
            <a:ext cx="7037282" cy="3429000"/>
          </a:xfrm>
          <a:prstGeom prst="rect">
            <a:avLst/>
          </a:prstGeom>
        </p:spPr>
      </p:pic>
      <p:sp>
        <p:nvSpPr>
          <p:cNvPr id="26" name="Slide Number Placeholder 25">
            <a:extLst>
              <a:ext uri="{FF2B5EF4-FFF2-40B4-BE49-F238E27FC236}">
                <a16:creationId xmlns:a16="http://schemas.microsoft.com/office/drawing/2014/main" id="{B21C22DA-B08C-475E-9638-3385A8CEB67E}"/>
              </a:ext>
            </a:extLst>
          </p:cNvPr>
          <p:cNvSpPr>
            <a:spLocks noGrp="1"/>
          </p:cNvSpPr>
          <p:nvPr>
            <p:ph type="sldNum" sz="quarter" idx="12"/>
          </p:nvPr>
        </p:nvSpPr>
        <p:spPr>
          <a:xfrm>
            <a:off x="9057640" y="6451840"/>
            <a:ext cx="2743200" cy="237600"/>
          </a:xfrm>
        </p:spPr>
        <p:txBody>
          <a:bodyPr/>
          <a:lstStyle/>
          <a:p>
            <a:fld id="{6DF1F962-6FCF-4ED9-AB1A-FC8E17859AF0}" type="slidenum">
              <a:rPr lang="en-GB" smtClean="0"/>
              <a:pPr/>
              <a:t>35</a:t>
            </a:fld>
            <a:endParaRPr lang="en-GB"/>
          </a:p>
        </p:txBody>
      </p:sp>
      <p:pic>
        <p:nvPicPr>
          <p:cNvPr id="13" name="Graphic 12">
            <a:extLst>
              <a:ext uri="{FF2B5EF4-FFF2-40B4-BE49-F238E27FC236}">
                <a16:creationId xmlns:a16="http://schemas.microsoft.com/office/drawing/2014/main" id="{E90AF4C7-39E0-4C4C-B7AB-355C78E28B5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15974" y="754293"/>
            <a:ext cx="6505028" cy="3950118"/>
          </a:xfrm>
          <a:prstGeom prst="rect">
            <a:avLst/>
          </a:prstGeom>
        </p:spPr>
      </p:pic>
      <p:sp>
        <p:nvSpPr>
          <p:cNvPr id="14" name="TextBox 13">
            <a:extLst>
              <a:ext uri="{FF2B5EF4-FFF2-40B4-BE49-F238E27FC236}">
                <a16:creationId xmlns:a16="http://schemas.microsoft.com/office/drawing/2014/main" id="{F8769B2D-A310-4899-BB1D-42E9B1BB16AE}"/>
              </a:ext>
            </a:extLst>
          </p:cNvPr>
          <p:cNvSpPr txBox="1"/>
          <p:nvPr/>
        </p:nvSpPr>
        <p:spPr>
          <a:xfrm>
            <a:off x="1054111" y="1224500"/>
            <a:ext cx="5028551" cy="3260035"/>
          </a:xfrm>
          <a:prstGeom prst="rect">
            <a:avLst/>
          </a:prstGeom>
          <a:noFill/>
        </p:spPr>
        <p:txBody>
          <a:bodyPr wrap="square" lIns="0" tIns="0" rIns="0" bIns="0" rtlCol="0">
            <a:noAutofit/>
          </a:bodyPr>
          <a:lstStyle/>
          <a:p>
            <a:pPr algn="l"/>
            <a:r>
              <a:rPr lang="en-GB" sz="2560" b="1" spc="-20">
                <a:solidFill>
                  <a:schemeClr val="bg2"/>
                </a:solidFill>
              </a:rPr>
              <a:t>Une dernière réflexion:</a:t>
            </a:r>
          </a:p>
          <a:p>
            <a:pPr algn="l"/>
            <a:endParaRPr lang="en-GB" sz="1200" b="1" spc="-20">
              <a:solidFill>
                <a:schemeClr val="bg2"/>
              </a:solidFill>
            </a:endParaRPr>
          </a:p>
          <a:p>
            <a:pPr algn="l"/>
            <a:r>
              <a:rPr lang="fr-FR" sz="2560" b="1" spc="-20">
                <a:solidFill>
                  <a:schemeClr val="bg2"/>
                </a:solidFill>
              </a:rPr>
              <a:t>Lorsque vous choisissez le type de système qui répond le mieux à vos besoins, la règle d'or est de</a:t>
            </a:r>
            <a:r>
              <a:rPr lang="en-GB" sz="2560" b="1" spc="-20">
                <a:solidFill>
                  <a:schemeClr val="bg2"/>
                </a:solidFill>
              </a:rPr>
              <a:t> </a:t>
            </a:r>
            <a:r>
              <a:rPr lang="fr-FR" sz="2560" b="1" spc="-20">
                <a:solidFill>
                  <a:schemeClr val="bg2"/>
                </a:solidFill>
              </a:rPr>
              <a:t>« garder les choses aussi simples que possible »</a:t>
            </a:r>
            <a:r>
              <a:rPr lang="en-GB" sz="2400" b="1" spc="-20">
                <a:solidFill>
                  <a:schemeClr val="bg2"/>
                </a:solidFill>
              </a:rPr>
              <a:t> – </a:t>
            </a:r>
            <a:r>
              <a:rPr lang="fr-FR" sz="2400" b="1" spc="-20">
                <a:solidFill>
                  <a:schemeClr val="bg2"/>
                </a:solidFill>
              </a:rPr>
              <a:t>moins il y a de complexité, mieux c'est</a:t>
            </a:r>
            <a:r>
              <a:rPr lang="en-GB" sz="2400" b="1" spc="-20">
                <a:solidFill>
                  <a:schemeClr val="bg2"/>
                </a:solidFill>
              </a:rPr>
              <a:t>.</a:t>
            </a:r>
            <a:endParaRPr lang="en-GB" sz="2560" b="1" spc="-20">
              <a:solidFill>
                <a:schemeClr val="bg2"/>
              </a:solidFill>
            </a:endParaRPr>
          </a:p>
        </p:txBody>
      </p:sp>
    </p:spTree>
    <p:extLst>
      <p:ext uri="{BB962C8B-B14F-4D97-AF65-F5344CB8AC3E}">
        <p14:creationId xmlns:p14="http://schemas.microsoft.com/office/powerpoint/2010/main" val="365578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78A5-BF7F-BB48-AE97-D1DEF3D8E56E}"/>
              </a:ext>
            </a:extLst>
          </p:cNvPr>
          <p:cNvSpPr>
            <a:spLocks noGrp="1"/>
          </p:cNvSpPr>
          <p:nvPr>
            <p:ph type="title"/>
          </p:nvPr>
        </p:nvSpPr>
        <p:spPr>
          <a:xfrm>
            <a:off x="414000" y="874800"/>
            <a:ext cx="7769880" cy="2491200"/>
          </a:xfrm>
        </p:spPr>
        <p:txBody>
          <a:bodyPr/>
          <a:lstStyle/>
          <a:p>
            <a:r>
              <a:rPr lang="en-US" dirty="0"/>
              <a:t>3. Partage </a:t>
            </a:r>
            <a:r>
              <a:rPr lang="en-US" dirty="0" err="1"/>
              <a:t>d’expérience</a:t>
            </a:r>
            <a:endParaRPr lang="en-US" dirty="0"/>
          </a:p>
        </p:txBody>
      </p:sp>
      <p:sp>
        <p:nvSpPr>
          <p:cNvPr id="3" name="Slide Number Placeholder 2">
            <a:extLst>
              <a:ext uri="{FF2B5EF4-FFF2-40B4-BE49-F238E27FC236}">
                <a16:creationId xmlns:a16="http://schemas.microsoft.com/office/drawing/2014/main" id="{72C001B3-719A-EB42-B4FC-0017C87B4B09}"/>
              </a:ext>
            </a:extLst>
          </p:cNvPr>
          <p:cNvSpPr>
            <a:spLocks noGrp="1"/>
          </p:cNvSpPr>
          <p:nvPr>
            <p:ph type="sldNum" sz="quarter" idx="12"/>
          </p:nvPr>
        </p:nvSpPr>
        <p:spPr/>
        <p:txBody>
          <a:bodyPr/>
          <a:lstStyle/>
          <a:p>
            <a:fld id="{6DF1F962-6FCF-4ED9-AB1A-FC8E17859AF0}" type="slidenum">
              <a:rPr lang="en-GB" smtClean="0"/>
              <a:pPr/>
              <a:t>36</a:t>
            </a:fld>
            <a:endParaRPr lang="en-GB"/>
          </a:p>
        </p:txBody>
      </p:sp>
      <p:sp>
        <p:nvSpPr>
          <p:cNvPr id="4" name="Text Placeholder 3">
            <a:extLst>
              <a:ext uri="{FF2B5EF4-FFF2-40B4-BE49-F238E27FC236}">
                <a16:creationId xmlns:a16="http://schemas.microsoft.com/office/drawing/2014/main" id="{ADA718A2-E18B-FA40-B493-6B8F2C67DADB}"/>
              </a:ext>
            </a:extLst>
          </p:cNvPr>
          <p:cNvSpPr>
            <a:spLocks noGrp="1"/>
          </p:cNvSpPr>
          <p:nvPr>
            <p:ph type="body" sz="quarter" idx="13"/>
          </p:nvPr>
        </p:nvSpPr>
        <p:spPr>
          <a:xfrm>
            <a:off x="414338" y="3779838"/>
            <a:ext cx="7038022" cy="2082800"/>
          </a:xfrm>
        </p:spPr>
        <p:txBody>
          <a:bodyPr/>
          <a:lstStyle/>
          <a:p>
            <a:r>
              <a:rPr lang="en-US" sz="2400" dirty="0"/>
              <a:t>Des experts </a:t>
            </a:r>
            <a:r>
              <a:rPr lang="en-US" sz="2400" dirty="0" err="1"/>
              <a:t>vous</a:t>
            </a:r>
            <a:r>
              <a:rPr lang="en-US" sz="2400" dirty="0"/>
              <a:t> </a:t>
            </a:r>
            <a:r>
              <a:rPr lang="en-US" sz="2400" dirty="0" err="1"/>
              <a:t>conseillent</a:t>
            </a:r>
            <a:r>
              <a:rPr lang="en-US" sz="2400" dirty="0"/>
              <a:t> sur la manière de </a:t>
            </a:r>
            <a:r>
              <a:rPr lang="en-US" sz="2400" dirty="0" err="1"/>
              <a:t>choisir</a:t>
            </a:r>
            <a:r>
              <a:rPr lang="en-US" sz="2400" dirty="0"/>
              <a:t> </a:t>
            </a:r>
            <a:r>
              <a:rPr lang="en-US" sz="2400" dirty="0" err="1"/>
              <a:t>une</a:t>
            </a:r>
            <a:r>
              <a:rPr lang="en-US" sz="2400" dirty="0"/>
              <a:t> solution SIS et sur les points </a:t>
            </a:r>
            <a:r>
              <a:rPr lang="en-US" sz="2400" dirty="0" err="1"/>
              <a:t>à</a:t>
            </a:r>
            <a:r>
              <a:rPr lang="en-US" sz="2400" dirty="0"/>
              <a:t> prendre </a:t>
            </a:r>
            <a:r>
              <a:rPr lang="en-US" sz="2400" dirty="0" err="1"/>
              <a:t>en</a:t>
            </a:r>
            <a:r>
              <a:rPr lang="en-US" sz="2400" dirty="0"/>
              <a:t> </a:t>
            </a:r>
            <a:r>
              <a:rPr lang="en-US" sz="2400" dirty="0" err="1"/>
              <a:t>compte</a:t>
            </a:r>
            <a:r>
              <a:rPr lang="en-US" sz="2400" dirty="0"/>
              <a:t> </a:t>
            </a:r>
            <a:r>
              <a:rPr lang="en-US" sz="2400" dirty="0" err="1"/>
              <a:t>lorsque</a:t>
            </a:r>
            <a:r>
              <a:rPr lang="en-US" sz="2400" dirty="0"/>
              <a:t> </a:t>
            </a:r>
            <a:r>
              <a:rPr lang="en-US" sz="2400" dirty="0" err="1"/>
              <a:t>vous</a:t>
            </a:r>
            <a:r>
              <a:rPr lang="en-US" sz="2400" dirty="0"/>
              <a:t> </a:t>
            </a:r>
            <a:r>
              <a:rPr lang="en-US" sz="2400" dirty="0" err="1"/>
              <a:t>vous</a:t>
            </a:r>
            <a:r>
              <a:rPr lang="en-US" sz="2400" dirty="0"/>
              <a:t> </a:t>
            </a:r>
            <a:r>
              <a:rPr lang="en-US" sz="2400" dirty="0" err="1"/>
              <a:t>lancez</a:t>
            </a:r>
            <a:r>
              <a:rPr lang="en-US" sz="2400" dirty="0"/>
              <a:t> dans un nouveau </a:t>
            </a:r>
            <a:r>
              <a:rPr lang="en-US" sz="2400" dirty="0" err="1"/>
              <a:t>projet</a:t>
            </a:r>
            <a:endParaRPr lang="en-US" sz="2400" dirty="0"/>
          </a:p>
        </p:txBody>
      </p:sp>
    </p:spTree>
    <p:extLst>
      <p:ext uri="{BB962C8B-B14F-4D97-AF65-F5344CB8AC3E}">
        <p14:creationId xmlns:p14="http://schemas.microsoft.com/office/powerpoint/2010/main" val="1157180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49B2-E314-5648-A908-95F6C9D26025}"/>
              </a:ext>
            </a:extLst>
          </p:cNvPr>
          <p:cNvSpPr>
            <a:spLocks noGrp="1"/>
          </p:cNvSpPr>
          <p:nvPr>
            <p:ph type="title"/>
          </p:nvPr>
        </p:nvSpPr>
        <p:spPr/>
        <p:txBody>
          <a:bodyPr/>
          <a:lstStyle/>
          <a:p>
            <a:r>
              <a:rPr lang="en-US" sz="3600" dirty="0"/>
              <a:t>Partage </a:t>
            </a:r>
            <a:r>
              <a:rPr lang="en-US" sz="3600" dirty="0" err="1"/>
              <a:t>d’expérience</a:t>
            </a:r>
            <a:r>
              <a:rPr lang="en-US" sz="3600" dirty="0"/>
              <a:t>:</a:t>
            </a:r>
            <a:br>
              <a:rPr lang="en-US" sz="3600" dirty="0"/>
            </a:br>
            <a:br>
              <a:rPr lang="en-US" sz="1800" dirty="0"/>
            </a:br>
            <a:r>
              <a:rPr lang="en-US" sz="4800" dirty="0" err="1"/>
              <a:t>Système</a:t>
            </a:r>
            <a:r>
              <a:rPr lang="en-US" sz="4800" dirty="0"/>
              <a:t> National </a:t>
            </a:r>
            <a:r>
              <a:rPr lang="en-US" sz="4800" dirty="0" err="1"/>
              <a:t>d’Information</a:t>
            </a:r>
            <a:r>
              <a:rPr lang="en-US" sz="4800" dirty="0"/>
              <a:t> </a:t>
            </a:r>
            <a:r>
              <a:rPr lang="en-US" sz="4800" dirty="0" err="1"/>
              <a:t>Santaire</a:t>
            </a:r>
            <a:r>
              <a:rPr lang="en-US" sz="4800" dirty="0"/>
              <a:t> (SNIS)</a:t>
            </a:r>
            <a:endParaRPr lang="en-US" dirty="0"/>
          </a:p>
        </p:txBody>
      </p:sp>
      <p:sp>
        <p:nvSpPr>
          <p:cNvPr id="3" name="Slide Number Placeholder 2">
            <a:extLst>
              <a:ext uri="{FF2B5EF4-FFF2-40B4-BE49-F238E27FC236}">
                <a16:creationId xmlns:a16="http://schemas.microsoft.com/office/drawing/2014/main" id="{1B52CE49-FB3B-7E48-A05C-8511C633E5A1}"/>
              </a:ext>
            </a:extLst>
          </p:cNvPr>
          <p:cNvSpPr>
            <a:spLocks noGrp="1"/>
          </p:cNvSpPr>
          <p:nvPr>
            <p:ph type="sldNum" sz="quarter" idx="12"/>
          </p:nvPr>
        </p:nvSpPr>
        <p:spPr/>
        <p:txBody>
          <a:bodyPr/>
          <a:lstStyle/>
          <a:p>
            <a:fld id="{6DF1F962-6FCF-4ED9-AB1A-FC8E17859AF0}" type="slidenum">
              <a:rPr lang="en-GB" smtClean="0"/>
              <a:pPr/>
              <a:t>37</a:t>
            </a:fld>
            <a:endParaRPr lang="en-GB"/>
          </a:p>
        </p:txBody>
      </p:sp>
      <p:sp>
        <p:nvSpPr>
          <p:cNvPr id="4" name="Text Placeholder 3">
            <a:extLst>
              <a:ext uri="{FF2B5EF4-FFF2-40B4-BE49-F238E27FC236}">
                <a16:creationId xmlns:a16="http://schemas.microsoft.com/office/drawing/2014/main" id="{6D8C87D4-4303-7142-9447-B83BF68FFAAE}"/>
              </a:ext>
            </a:extLst>
          </p:cNvPr>
          <p:cNvSpPr>
            <a:spLocks noGrp="1"/>
          </p:cNvSpPr>
          <p:nvPr>
            <p:ph type="body" sz="quarter" idx="13"/>
          </p:nvPr>
        </p:nvSpPr>
        <p:spPr>
          <a:xfrm>
            <a:off x="414338" y="3779838"/>
            <a:ext cx="6738862" cy="2082800"/>
          </a:xfrm>
        </p:spPr>
        <p:txBody>
          <a:bodyPr/>
          <a:lstStyle/>
          <a:p>
            <a:r>
              <a:rPr lang="en-US" sz="2400" b="1" err="1"/>
              <a:t>Busoye</a:t>
            </a:r>
            <a:r>
              <a:rPr lang="en-US" sz="2400" b="1"/>
              <a:t> </a:t>
            </a:r>
            <a:r>
              <a:rPr lang="en-US" sz="2400" b="1" err="1"/>
              <a:t>Anifalaje</a:t>
            </a:r>
            <a:endParaRPr lang="en-US" sz="2400" b="1"/>
          </a:p>
          <a:p>
            <a:r>
              <a:rPr lang="en-US" sz="2400"/>
              <a:t>Chief Implementation Officer</a:t>
            </a:r>
          </a:p>
          <a:p>
            <a:r>
              <a:rPr lang="en-US" sz="2400"/>
              <a:t>BAO Systems</a:t>
            </a:r>
          </a:p>
        </p:txBody>
      </p:sp>
      <p:pic>
        <p:nvPicPr>
          <p:cNvPr id="7" name="Picture 7">
            <a:extLst>
              <a:ext uri="{FF2B5EF4-FFF2-40B4-BE49-F238E27FC236}">
                <a16:creationId xmlns:a16="http://schemas.microsoft.com/office/drawing/2014/main" id="{F165EE02-6006-44FA-B3E3-7FF5F6058731}"/>
              </a:ext>
            </a:extLst>
          </p:cNvPr>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306986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SNIS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3600" dirty="0">
              <a:latin typeface="Verdana"/>
              <a:ea typeface="Verdana"/>
            </a:endParaRPr>
          </a:p>
          <a:p>
            <a:pPr marL="0" indent="0">
              <a:buNone/>
            </a:pPr>
            <a:endParaRPr lang="en-US" sz="3600" dirty="0">
              <a:latin typeface="Verdana"/>
              <a:ea typeface="Verdana"/>
            </a:endParaRPr>
          </a:p>
          <a:p>
            <a:pPr marL="0" indent="0">
              <a:buNone/>
            </a:pPr>
            <a:r>
              <a:rPr lang="en-US" sz="3600" dirty="0" err="1">
                <a:latin typeface="Verdana"/>
                <a:ea typeface="Verdana"/>
              </a:rPr>
              <a:t>Quand</a:t>
            </a:r>
            <a:r>
              <a:rPr lang="en-US" sz="3600" dirty="0">
                <a:latin typeface="Verdana"/>
                <a:ea typeface="Verdana"/>
              </a:rPr>
              <a:t> le SNIS </a:t>
            </a:r>
            <a:r>
              <a:rPr lang="en-US" sz="3600" dirty="0" err="1">
                <a:latin typeface="Verdana"/>
                <a:ea typeface="Verdana"/>
              </a:rPr>
              <a:t>est</a:t>
            </a:r>
            <a:r>
              <a:rPr lang="en-US" sz="3600" dirty="0">
                <a:latin typeface="Verdana"/>
                <a:ea typeface="Verdana"/>
              </a:rPr>
              <a:t>-il bien </a:t>
            </a:r>
            <a:r>
              <a:rPr lang="en-US" sz="3600" dirty="0" err="1">
                <a:latin typeface="Verdana"/>
                <a:ea typeface="Verdana"/>
              </a:rPr>
              <a:t>adapté</a:t>
            </a:r>
            <a:r>
              <a:rPr lang="en-US" sz="3600" dirty="0">
                <a:latin typeface="Verdana"/>
                <a:ea typeface="Verdana"/>
              </a:rPr>
              <a:t> </a:t>
            </a:r>
            <a:r>
              <a:rPr lang="en-US" sz="3600" dirty="0" err="1">
                <a:latin typeface="Verdana"/>
                <a:ea typeface="Verdana"/>
              </a:rPr>
              <a:t>à</a:t>
            </a:r>
            <a:r>
              <a:rPr lang="en-US" sz="3600" dirty="0">
                <a:latin typeface="Verdana"/>
                <a:ea typeface="Verdana"/>
              </a:rPr>
              <a:t> </a:t>
            </a:r>
            <a:r>
              <a:rPr lang="en-US" sz="3600" dirty="0" err="1">
                <a:latin typeface="Verdana"/>
                <a:ea typeface="Verdana"/>
              </a:rPr>
              <a:t>mes</a:t>
            </a:r>
            <a:r>
              <a:rPr lang="en-US" sz="3600" dirty="0">
                <a:latin typeface="Verdana"/>
                <a:ea typeface="Verdana"/>
              </a:rPr>
              <a:t> </a:t>
            </a:r>
            <a:r>
              <a:rPr lang="en-US" sz="3600" dirty="0" err="1">
                <a:latin typeface="Verdana"/>
                <a:ea typeface="Verdana"/>
              </a:rPr>
              <a:t>besoins</a:t>
            </a:r>
            <a:r>
              <a:rPr lang="en-US" sz="3600" dirty="0">
                <a:latin typeface="Verdana"/>
                <a:ea typeface="Verdana"/>
              </a:rPr>
              <a:t> </a:t>
            </a:r>
            <a:r>
              <a:rPr lang="en-US" sz="3600" dirty="0" err="1">
                <a:latin typeface="Verdana"/>
                <a:ea typeface="Verdana"/>
              </a:rPr>
              <a:t>en</a:t>
            </a:r>
            <a:r>
              <a:rPr lang="en-US" sz="3600" dirty="0">
                <a:latin typeface="Verdana"/>
                <a:ea typeface="Verdana"/>
              </a:rPr>
              <a:t> </a:t>
            </a:r>
            <a:r>
              <a:rPr lang="en-US" sz="3600" dirty="0" err="1">
                <a:latin typeface="Verdana"/>
                <a:ea typeface="Verdana"/>
              </a:rPr>
              <a:t>termes</a:t>
            </a:r>
            <a:r>
              <a:rPr lang="en-US" sz="3600" dirty="0">
                <a:latin typeface="Verdana"/>
                <a:ea typeface="Verdana"/>
              </a:rPr>
              <a:t> </a:t>
            </a:r>
            <a:r>
              <a:rPr lang="en-US" sz="3600" dirty="0" err="1">
                <a:latin typeface="Verdana"/>
                <a:ea typeface="Verdana"/>
              </a:rPr>
              <a:t>d’utilisation</a:t>
            </a:r>
            <a:r>
              <a:rPr lang="en-US" sz="3600" dirty="0">
                <a:latin typeface="Verdana"/>
                <a:ea typeface="Verdana"/>
              </a:rPr>
              <a:t> des </a:t>
            </a:r>
            <a:r>
              <a:rPr lang="en-US" sz="3600" dirty="0" err="1">
                <a:latin typeface="Verdana"/>
                <a:ea typeface="Verdana"/>
              </a:rPr>
              <a:t>données</a:t>
            </a:r>
            <a:r>
              <a:rPr lang="en-US" sz="3600" dirty="0">
                <a:latin typeface="Verdana"/>
                <a:ea typeface="Verdana"/>
              </a:rPr>
              <a:t> ?</a:t>
            </a:r>
            <a:endParaRPr lang="en-US" sz="1800" dirty="0"/>
          </a:p>
          <a:p>
            <a:pPr marL="0" indent="0">
              <a:buNone/>
            </a:pPr>
            <a:endParaRPr lang="en-US" sz="3600" dirty="0"/>
          </a:p>
          <a:p>
            <a:endParaRPr lang="en-US"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38</a:t>
            </a:fld>
            <a:endParaRPr lang="en-GB"/>
          </a:p>
        </p:txBody>
      </p:sp>
    </p:spTree>
    <p:extLst>
      <p:ext uri="{BB962C8B-B14F-4D97-AF65-F5344CB8AC3E}">
        <p14:creationId xmlns:p14="http://schemas.microsoft.com/office/powerpoint/2010/main" val="42257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SNIS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3600" dirty="0"/>
          </a:p>
          <a:p>
            <a:pPr marL="0" indent="0">
              <a:buNone/>
            </a:pPr>
            <a:endParaRPr lang="en-US" sz="1800" dirty="0"/>
          </a:p>
          <a:p>
            <a:pPr marL="0" indent="0">
              <a:buNone/>
            </a:pPr>
            <a:r>
              <a:rPr lang="en-US" sz="3600" dirty="0" err="1">
                <a:latin typeface="Verdana"/>
                <a:ea typeface="Verdana"/>
              </a:rPr>
              <a:t>Quels</a:t>
            </a:r>
            <a:r>
              <a:rPr lang="en-US" sz="3600" dirty="0">
                <a:latin typeface="Verdana"/>
                <a:ea typeface="Verdana"/>
              </a:rPr>
              <a:t> </a:t>
            </a:r>
            <a:r>
              <a:rPr lang="en-US" sz="3600" dirty="0" err="1">
                <a:latin typeface="Verdana"/>
                <a:ea typeface="Verdana"/>
              </a:rPr>
              <a:t>sont</a:t>
            </a:r>
            <a:r>
              <a:rPr lang="en-US" sz="3600" dirty="0">
                <a:latin typeface="Verdana"/>
                <a:ea typeface="Verdana"/>
              </a:rPr>
              <a:t> les </a:t>
            </a:r>
            <a:r>
              <a:rPr lang="en-US" sz="3600" dirty="0" err="1">
                <a:latin typeface="Verdana"/>
                <a:ea typeface="Verdana"/>
              </a:rPr>
              <a:t>éléments</a:t>
            </a:r>
            <a:r>
              <a:rPr lang="en-US" sz="3600" dirty="0">
                <a:latin typeface="Verdana"/>
                <a:ea typeface="Verdana"/>
              </a:rPr>
              <a:t> de base qui </a:t>
            </a:r>
            <a:r>
              <a:rPr lang="en-US" sz="3600" dirty="0" err="1">
                <a:latin typeface="Verdana"/>
                <a:ea typeface="Verdana"/>
              </a:rPr>
              <a:t>doivent</a:t>
            </a:r>
            <a:r>
              <a:rPr lang="en-US" sz="3600" dirty="0">
                <a:latin typeface="Verdana"/>
                <a:ea typeface="Verdana"/>
              </a:rPr>
              <a:t> </a:t>
            </a:r>
            <a:r>
              <a:rPr lang="en-US" sz="3600" dirty="0" err="1">
                <a:latin typeface="Verdana"/>
                <a:ea typeface="Verdana"/>
              </a:rPr>
              <a:t>être</a:t>
            </a:r>
            <a:r>
              <a:rPr lang="en-US" sz="3600" dirty="0">
                <a:latin typeface="Verdana"/>
                <a:ea typeface="Verdana"/>
              </a:rPr>
              <a:t> mis </a:t>
            </a:r>
            <a:r>
              <a:rPr lang="en-US" sz="3600" dirty="0" err="1">
                <a:latin typeface="Verdana"/>
                <a:ea typeface="Verdana"/>
              </a:rPr>
              <a:t>en</a:t>
            </a:r>
            <a:r>
              <a:rPr lang="en-US" sz="3600" dirty="0">
                <a:latin typeface="Verdana"/>
                <a:ea typeface="Verdana"/>
              </a:rPr>
              <a:t> place pour mon SNIS ?</a:t>
            </a:r>
            <a:endParaRPr lang="en-US"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39</a:t>
            </a:fld>
            <a:endParaRPr lang="en-GB"/>
          </a:p>
        </p:txBody>
      </p:sp>
    </p:spTree>
    <p:extLst>
      <p:ext uri="{BB962C8B-B14F-4D97-AF65-F5344CB8AC3E}">
        <p14:creationId xmlns:p14="http://schemas.microsoft.com/office/powerpoint/2010/main" val="11579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a:t>Système d’Information Sanitaire </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94329DE-157F-3E45-AFFC-B42C9D18AF02}"/>
              </a:ext>
            </a:extLst>
          </p:cNvPr>
          <p:cNvSpPr/>
          <p:nvPr/>
        </p:nvSpPr>
        <p:spPr>
          <a:xfrm>
            <a:off x="1524897" y="1777887"/>
            <a:ext cx="2214221" cy="1206254"/>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chemeClr val="accent1"/>
                </a:solidFill>
                <a:latin typeface="Verdana" panose="020B0604030504040204" pitchFamily="34" charset="0"/>
                <a:ea typeface="Verdana" panose="020B0604030504040204" pitchFamily="34" charset="0"/>
                <a:cs typeface="Verdana" panose="020B0604030504040204" pitchFamily="34" charset="0"/>
              </a:rPr>
              <a:t>SN</a:t>
            </a:r>
            <a:r>
              <a:rPr lang="en-GB" sz="4800" b="1">
                <a:solidFill>
                  <a:schemeClr val="accent1"/>
                </a:solidFill>
                <a:effectLst/>
                <a:latin typeface="Verdana" panose="020B0604030504040204" pitchFamily="34" charset="0"/>
                <a:ea typeface="Verdana" panose="020B0604030504040204" pitchFamily="34" charset="0"/>
                <a:cs typeface="Verdana" panose="020B0604030504040204" pitchFamily="34" charset="0"/>
              </a:rPr>
              <a:t>IS</a:t>
            </a:r>
          </a:p>
        </p:txBody>
      </p:sp>
      <p:sp>
        <p:nvSpPr>
          <p:cNvPr id="10" name="Rounded Rectangle 9">
            <a:extLst>
              <a:ext uri="{FF2B5EF4-FFF2-40B4-BE49-F238E27FC236}">
                <a16:creationId xmlns:a16="http://schemas.microsoft.com/office/drawing/2014/main" id="{0C6F4798-B8AF-3B46-8534-A96CDB204A1F}"/>
              </a:ext>
            </a:extLst>
          </p:cNvPr>
          <p:cNvSpPr/>
          <p:nvPr/>
        </p:nvSpPr>
        <p:spPr>
          <a:xfrm>
            <a:off x="6713395" y="3594564"/>
            <a:ext cx="2435667" cy="979050"/>
          </a:xfrm>
          <a:prstGeom prst="roundRect">
            <a:avLst>
              <a:gd name="adj" fmla="val 9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rgbClr val="00B050"/>
                </a:solidFill>
                <a:latin typeface="Verdana" panose="020B0604030504040204" pitchFamily="34" charset="0"/>
                <a:ea typeface="Verdana" panose="020B0604030504040204" pitchFamily="34" charset="0"/>
                <a:cs typeface="Verdana" panose="020B0604030504040204" pitchFamily="34" charset="0"/>
              </a:rPr>
              <a:t>S</a:t>
            </a:r>
            <a:r>
              <a:rPr lang="en-GB" sz="4800" b="1">
                <a:solidFill>
                  <a:srgbClr val="00B050"/>
                </a:solidFill>
                <a:effectLst/>
                <a:latin typeface="Verdana" panose="020B0604030504040204" pitchFamily="34" charset="0"/>
                <a:ea typeface="Verdana" panose="020B0604030504040204" pitchFamily="34" charset="0"/>
                <a:cs typeface="Verdana" panose="020B0604030504040204" pitchFamily="34" charset="0"/>
              </a:rPr>
              <a:t>IGL</a:t>
            </a:r>
          </a:p>
        </p:txBody>
      </p:sp>
      <p:sp>
        <p:nvSpPr>
          <p:cNvPr id="11" name="Rounded Rectangle 10">
            <a:extLst>
              <a:ext uri="{FF2B5EF4-FFF2-40B4-BE49-F238E27FC236}">
                <a16:creationId xmlns:a16="http://schemas.microsoft.com/office/drawing/2014/main" id="{BC168EB7-2312-AA41-B9C7-25AA8E983708}"/>
              </a:ext>
            </a:extLst>
          </p:cNvPr>
          <p:cNvSpPr/>
          <p:nvPr/>
        </p:nvSpPr>
        <p:spPr>
          <a:xfrm>
            <a:off x="7439316" y="1990482"/>
            <a:ext cx="2161714" cy="979050"/>
          </a:xfrm>
          <a:prstGeom prst="roundRect">
            <a:avLst>
              <a:gd name="adj" fmla="val 60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chemeClr val="accent2">
                    <a:lumMod val="75000"/>
                  </a:schemeClr>
                </a:solidFill>
                <a:effectLst/>
                <a:latin typeface="Verdana" panose="020B0604030504040204" pitchFamily="34" charset="0"/>
                <a:ea typeface="Verdana" panose="020B0604030504040204" pitchFamily="34" charset="0"/>
                <a:cs typeface="Verdana" panose="020B0604030504040204" pitchFamily="34" charset="0"/>
              </a:rPr>
              <a:t>SIRH</a:t>
            </a:r>
          </a:p>
        </p:txBody>
      </p:sp>
      <p:sp>
        <p:nvSpPr>
          <p:cNvPr id="13" name="Rounded Rectangle 12">
            <a:extLst>
              <a:ext uri="{FF2B5EF4-FFF2-40B4-BE49-F238E27FC236}">
                <a16:creationId xmlns:a16="http://schemas.microsoft.com/office/drawing/2014/main" id="{6EF245AF-9829-954B-A786-8F726C470E90}"/>
              </a:ext>
            </a:extLst>
          </p:cNvPr>
          <p:cNvSpPr/>
          <p:nvPr/>
        </p:nvSpPr>
        <p:spPr>
          <a:xfrm>
            <a:off x="3986614" y="4642283"/>
            <a:ext cx="2109386" cy="12927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rgbClr val="FF0000"/>
                </a:solidFill>
                <a:latin typeface="Verdana" panose="020B0604030504040204" pitchFamily="34" charset="0"/>
                <a:ea typeface="Verdana" panose="020B0604030504040204" pitchFamily="34" charset="0"/>
                <a:cs typeface="Verdana" panose="020B0604030504040204" pitchFamily="34" charset="0"/>
              </a:rPr>
              <a:t>DSE</a:t>
            </a:r>
            <a:endParaRPr lang="en-GB" sz="4800" b="1">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8" name="Rounded Rectangle 27">
            <a:extLst>
              <a:ext uri="{FF2B5EF4-FFF2-40B4-BE49-F238E27FC236}">
                <a16:creationId xmlns:a16="http://schemas.microsoft.com/office/drawing/2014/main" id="{2077E2AB-8E9B-A643-94F1-B09F70A62B6A}"/>
              </a:ext>
            </a:extLst>
          </p:cNvPr>
          <p:cNvSpPr/>
          <p:nvPr/>
        </p:nvSpPr>
        <p:spPr>
          <a:xfrm>
            <a:off x="3739118" y="2769877"/>
            <a:ext cx="1810326" cy="12927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rgbClr val="FF0000"/>
                </a:solidFill>
                <a:latin typeface="Verdana" panose="020B0604030504040204" pitchFamily="34" charset="0"/>
                <a:ea typeface="Verdana" panose="020B0604030504040204" pitchFamily="34" charset="0"/>
                <a:cs typeface="Verdana" panose="020B0604030504040204" pitchFamily="34" charset="0"/>
              </a:rPr>
              <a:t>DME</a:t>
            </a:r>
            <a:endParaRPr lang="en-GB" sz="4800" b="1">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9" name="Rounded Rectangle 28">
            <a:extLst>
              <a:ext uri="{FF2B5EF4-FFF2-40B4-BE49-F238E27FC236}">
                <a16:creationId xmlns:a16="http://schemas.microsoft.com/office/drawing/2014/main" id="{2E7BAE1E-978C-5445-8857-015CF3A7AA6A}"/>
              </a:ext>
            </a:extLst>
          </p:cNvPr>
          <p:cNvSpPr/>
          <p:nvPr/>
        </p:nvSpPr>
        <p:spPr>
          <a:xfrm>
            <a:off x="390849" y="3216667"/>
            <a:ext cx="2214221" cy="1206254"/>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S</a:t>
            </a:r>
            <a:r>
              <a:rPr lang="en-GB" sz="4800" b="1">
                <a:solidFill>
                  <a:schemeClr val="accent1">
                    <a:lumMod val="60000"/>
                    <a:lumOff val="40000"/>
                  </a:schemeClr>
                </a:solidFill>
                <a:effectLst/>
                <a:latin typeface="Verdana" panose="020B0604030504040204" pitchFamily="34" charset="0"/>
                <a:ea typeface="Verdana" panose="020B0604030504040204" pitchFamily="34" charset="0"/>
                <a:cs typeface="Verdana" panose="020B0604030504040204" pitchFamily="34" charset="0"/>
              </a:rPr>
              <a:t>ISR</a:t>
            </a:r>
          </a:p>
        </p:txBody>
      </p:sp>
      <p:sp>
        <p:nvSpPr>
          <p:cNvPr id="30" name="Rounded Rectangle 29">
            <a:extLst>
              <a:ext uri="{FF2B5EF4-FFF2-40B4-BE49-F238E27FC236}">
                <a16:creationId xmlns:a16="http://schemas.microsoft.com/office/drawing/2014/main" id="{B8CA8FC4-0AE8-CF46-B315-8BFE6DA2D254}"/>
              </a:ext>
            </a:extLst>
          </p:cNvPr>
          <p:cNvSpPr/>
          <p:nvPr/>
        </p:nvSpPr>
        <p:spPr>
          <a:xfrm>
            <a:off x="6089942" y="4733768"/>
            <a:ext cx="2435667" cy="979050"/>
          </a:xfrm>
          <a:prstGeom prst="roundRect">
            <a:avLst>
              <a:gd name="adj" fmla="val 9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rgbClr val="189992"/>
                </a:solidFill>
                <a:effectLst/>
                <a:latin typeface="Verdana" panose="020B0604030504040204" pitchFamily="34" charset="0"/>
                <a:ea typeface="Verdana" panose="020B0604030504040204" pitchFamily="34" charset="0"/>
                <a:cs typeface="Verdana" panose="020B0604030504040204" pitchFamily="34" charset="0"/>
              </a:rPr>
              <a:t>CHIS</a:t>
            </a:r>
          </a:p>
        </p:txBody>
      </p:sp>
      <p:sp>
        <p:nvSpPr>
          <p:cNvPr id="31" name="Rounded Rectangle 30">
            <a:extLst>
              <a:ext uri="{FF2B5EF4-FFF2-40B4-BE49-F238E27FC236}">
                <a16:creationId xmlns:a16="http://schemas.microsoft.com/office/drawing/2014/main" id="{3748EABD-AFA0-564D-979B-4FD8F5A8D1FA}"/>
              </a:ext>
            </a:extLst>
          </p:cNvPr>
          <p:cNvSpPr/>
          <p:nvPr/>
        </p:nvSpPr>
        <p:spPr>
          <a:xfrm>
            <a:off x="817314" y="4828527"/>
            <a:ext cx="2435667" cy="979050"/>
          </a:xfrm>
          <a:prstGeom prst="roundRect">
            <a:avLst>
              <a:gd name="adj" fmla="val 9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ESEC</a:t>
            </a:r>
            <a:endParaRPr lang="en-GB" sz="4800" b="1">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2" name="Rounded Rectangle 31">
            <a:extLst>
              <a:ext uri="{FF2B5EF4-FFF2-40B4-BE49-F238E27FC236}">
                <a16:creationId xmlns:a16="http://schemas.microsoft.com/office/drawing/2014/main" id="{5620CC9B-C0EF-2D4B-A229-ABC705B31D8D}"/>
              </a:ext>
            </a:extLst>
          </p:cNvPr>
          <p:cNvSpPr/>
          <p:nvPr/>
        </p:nvSpPr>
        <p:spPr>
          <a:xfrm>
            <a:off x="9149062" y="4002950"/>
            <a:ext cx="2435667" cy="979050"/>
          </a:xfrm>
          <a:prstGeom prst="roundRect">
            <a:avLst>
              <a:gd name="adj" fmla="val 9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rgbClr val="00B0F0"/>
                </a:solidFill>
                <a:latin typeface="Verdana" panose="020B0604030504040204" pitchFamily="34" charset="0"/>
                <a:ea typeface="Verdana" panose="020B0604030504040204" pitchFamily="34" charset="0"/>
                <a:cs typeface="Verdana" panose="020B0604030504040204" pitchFamily="34" charset="0"/>
              </a:rPr>
              <a:t>IFM</a:t>
            </a:r>
            <a:r>
              <a:rPr lang="en-GB" sz="4800" b="1">
                <a:solidFill>
                  <a:srgbClr val="00B0F0"/>
                </a:solidFill>
                <a:effectLst/>
                <a:latin typeface="Verdana" panose="020B0604030504040204" pitchFamily="34" charset="0"/>
                <a:ea typeface="Verdana" panose="020B0604030504040204" pitchFamily="34" charset="0"/>
                <a:cs typeface="Verdana" panose="020B0604030504040204" pitchFamily="34" charset="0"/>
              </a:rPr>
              <a:t>IS</a:t>
            </a:r>
          </a:p>
        </p:txBody>
      </p:sp>
      <p:sp>
        <p:nvSpPr>
          <p:cNvPr id="33" name="Rounded Rectangle 32">
            <a:extLst>
              <a:ext uri="{FF2B5EF4-FFF2-40B4-BE49-F238E27FC236}">
                <a16:creationId xmlns:a16="http://schemas.microsoft.com/office/drawing/2014/main" id="{EDE540AD-36A5-2C4D-B644-A888ED148377}"/>
              </a:ext>
            </a:extLst>
          </p:cNvPr>
          <p:cNvSpPr/>
          <p:nvPr/>
        </p:nvSpPr>
        <p:spPr>
          <a:xfrm>
            <a:off x="8541243" y="5269963"/>
            <a:ext cx="2435667" cy="979050"/>
          </a:xfrm>
          <a:prstGeom prst="roundRect">
            <a:avLst>
              <a:gd name="adj" fmla="val 9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rgbClr val="7030A0"/>
                </a:solidFill>
                <a:latin typeface="Verdana" panose="020B0604030504040204" pitchFamily="34" charset="0"/>
                <a:ea typeface="Verdana" panose="020B0604030504040204" pitchFamily="34" charset="0"/>
                <a:cs typeface="Verdana" panose="020B0604030504040204" pitchFamily="34" charset="0"/>
              </a:rPr>
              <a:t>ED</a:t>
            </a:r>
            <a:r>
              <a:rPr lang="en-GB" sz="4800" b="1">
                <a:solidFill>
                  <a:srgbClr val="7030A0"/>
                </a:solidFill>
                <a:effectLst/>
                <a:latin typeface="Verdana" panose="020B0604030504040204" pitchFamily="34" charset="0"/>
                <a:ea typeface="Verdana" panose="020B0604030504040204" pitchFamily="34" charset="0"/>
                <a:cs typeface="Verdana" panose="020B0604030504040204" pitchFamily="34" charset="0"/>
              </a:rPr>
              <a:t>S</a:t>
            </a:r>
          </a:p>
        </p:txBody>
      </p:sp>
      <p:sp>
        <p:nvSpPr>
          <p:cNvPr id="34" name="Rounded Rectangle 33">
            <a:extLst>
              <a:ext uri="{FF2B5EF4-FFF2-40B4-BE49-F238E27FC236}">
                <a16:creationId xmlns:a16="http://schemas.microsoft.com/office/drawing/2014/main" id="{564D58BE-E857-CF4F-B2B7-B93691D69CB3}"/>
              </a:ext>
            </a:extLst>
          </p:cNvPr>
          <p:cNvSpPr/>
          <p:nvPr/>
        </p:nvSpPr>
        <p:spPr>
          <a:xfrm>
            <a:off x="4852772" y="1647513"/>
            <a:ext cx="2435667" cy="979050"/>
          </a:xfrm>
          <a:prstGeom prst="roundRect">
            <a:avLst>
              <a:gd name="adj" fmla="val 97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rgbClr val="7030A0"/>
                </a:solidFill>
                <a:latin typeface="Verdana" panose="020B0604030504040204" pitchFamily="34" charset="0"/>
                <a:ea typeface="Verdana" panose="020B0604030504040204" pitchFamily="34" charset="0"/>
                <a:cs typeface="Verdana" panose="020B0604030504040204" pitchFamily="34" charset="0"/>
              </a:rPr>
              <a:t>MICS</a:t>
            </a:r>
            <a:endParaRPr lang="en-GB" sz="4800" b="1">
              <a:solidFill>
                <a:srgbClr val="7030A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5" name="Rounded Rectangle 34">
            <a:extLst>
              <a:ext uri="{FF2B5EF4-FFF2-40B4-BE49-F238E27FC236}">
                <a16:creationId xmlns:a16="http://schemas.microsoft.com/office/drawing/2014/main" id="{5BBB3268-2870-B843-B034-C8FC1F426E22}"/>
              </a:ext>
            </a:extLst>
          </p:cNvPr>
          <p:cNvSpPr/>
          <p:nvPr/>
        </p:nvSpPr>
        <p:spPr>
          <a:xfrm>
            <a:off x="9423015" y="2631613"/>
            <a:ext cx="2161714" cy="979050"/>
          </a:xfrm>
          <a:prstGeom prst="roundRect">
            <a:avLst>
              <a:gd name="adj" fmla="val 60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chemeClr val="accent4"/>
                </a:solidFill>
                <a:effectLst/>
                <a:latin typeface="Verdana" panose="020B0604030504040204" pitchFamily="34" charset="0"/>
                <a:ea typeface="Verdana" panose="020B0604030504040204" pitchFamily="34" charset="0"/>
                <a:cs typeface="Verdana" panose="020B0604030504040204" pitchFamily="34" charset="0"/>
              </a:rPr>
              <a:t>HFA</a:t>
            </a:r>
          </a:p>
        </p:txBody>
      </p:sp>
      <p:sp>
        <p:nvSpPr>
          <p:cNvPr id="36" name="Rounded Rectangle 35">
            <a:extLst>
              <a:ext uri="{FF2B5EF4-FFF2-40B4-BE49-F238E27FC236}">
                <a16:creationId xmlns:a16="http://schemas.microsoft.com/office/drawing/2014/main" id="{2326D185-5641-964E-97E3-443CF38C0BC4}"/>
              </a:ext>
            </a:extLst>
          </p:cNvPr>
          <p:cNvSpPr/>
          <p:nvPr/>
        </p:nvSpPr>
        <p:spPr>
          <a:xfrm>
            <a:off x="5146061" y="5801688"/>
            <a:ext cx="2161714" cy="979050"/>
          </a:xfrm>
          <a:prstGeom prst="roundRect">
            <a:avLst>
              <a:gd name="adj" fmla="val 60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chemeClr val="accent4">
                    <a:lumMod val="75000"/>
                  </a:schemeClr>
                </a:solidFill>
                <a:effectLst/>
                <a:latin typeface="Verdana" panose="020B0604030504040204" pitchFamily="34" charset="0"/>
                <a:ea typeface="Verdana" panose="020B0604030504040204" pitchFamily="34" charset="0"/>
                <a:cs typeface="Verdana" panose="020B0604030504040204" pitchFamily="34" charset="0"/>
              </a:rPr>
              <a:t>CRSD</a:t>
            </a:r>
          </a:p>
        </p:txBody>
      </p:sp>
      <p:sp>
        <p:nvSpPr>
          <p:cNvPr id="37" name="Rounded Rectangle 36">
            <a:extLst>
              <a:ext uri="{FF2B5EF4-FFF2-40B4-BE49-F238E27FC236}">
                <a16:creationId xmlns:a16="http://schemas.microsoft.com/office/drawing/2014/main" id="{D62F32FD-3895-6847-938D-72CFCB67BA9B}"/>
              </a:ext>
            </a:extLst>
          </p:cNvPr>
          <p:cNvSpPr/>
          <p:nvPr/>
        </p:nvSpPr>
        <p:spPr>
          <a:xfrm>
            <a:off x="3015785" y="3839105"/>
            <a:ext cx="1780424" cy="12927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4800" b="1">
                <a:solidFill>
                  <a:schemeClr val="accent4">
                    <a:lumMod val="60000"/>
                    <a:lumOff val="40000"/>
                  </a:schemeClr>
                </a:solidFill>
                <a:latin typeface="Verdana" panose="020B0604030504040204" pitchFamily="34" charset="0"/>
                <a:ea typeface="Verdana" panose="020B0604030504040204" pitchFamily="34" charset="0"/>
                <a:cs typeface="Verdana" panose="020B0604030504040204" pitchFamily="34" charset="0"/>
              </a:rPr>
              <a:t>HIE</a:t>
            </a:r>
            <a:endParaRPr lang="en-GB" sz="4800" b="1">
              <a:solidFill>
                <a:schemeClr val="accent4">
                  <a:lumMod val="60000"/>
                  <a:lumOff val="4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143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dissolve">
                                      <p:cBhvr>
                                        <p:cTn id="11" dur="500"/>
                                        <p:tgtEl>
                                          <p:spTgt spid="29"/>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dissolve">
                                      <p:cBhvr>
                                        <p:cTn id="23" dur="500"/>
                                        <p:tgtEl>
                                          <p:spTgt spid="30"/>
                                        </p:tgtEl>
                                      </p:cBhvr>
                                    </p:animEffect>
                                  </p:childTnLst>
                                </p:cTn>
                              </p:par>
                            </p:childTnLst>
                          </p:cTn>
                        </p:par>
                        <p:par>
                          <p:cTn id="24" fill="hold">
                            <p:stCondLst>
                              <p:cond delay="3000"/>
                            </p:stCondLst>
                            <p:childTnLst>
                              <p:par>
                                <p:cTn id="25" presetID="9"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3500"/>
                            </p:stCondLst>
                            <p:childTnLst>
                              <p:par>
                                <p:cTn id="29" presetID="9"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par>
                          <p:cTn id="32" fill="hold">
                            <p:stCondLst>
                              <p:cond delay="4000"/>
                            </p:stCondLst>
                            <p:childTnLst>
                              <p:par>
                                <p:cTn id="33" presetID="9"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dissolve">
                                      <p:cBhvr>
                                        <p:cTn id="35" dur="500"/>
                                        <p:tgtEl>
                                          <p:spTgt spid="37"/>
                                        </p:tgtEl>
                                      </p:cBhvr>
                                    </p:animEffect>
                                  </p:childTnLst>
                                </p:cTn>
                              </p:par>
                            </p:childTnLst>
                          </p:cTn>
                        </p:par>
                        <p:par>
                          <p:cTn id="36" fill="hold">
                            <p:stCondLst>
                              <p:cond delay="4500"/>
                            </p:stCondLst>
                            <p:childTnLst>
                              <p:par>
                                <p:cTn id="37" presetID="9"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dissolve">
                                      <p:cBhvr>
                                        <p:cTn id="39" dur="500"/>
                                        <p:tgtEl>
                                          <p:spTgt spid="31"/>
                                        </p:tgtEl>
                                      </p:cBhvr>
                                    </p:animEffect>
                                  </p:childTnLst>
                                </p:cTn>
                              </p:par>
                            </p:childTnLst>
                          </p:cTn>
                        </p:par>
                        <p:par>
                          <p:cTn id="40" fill="hold">
                            <p:stCondLst>
                              <p:cond delay="5000"/>
                            </p:stCondLst>
                            <p:childTnLst>
                              <p:par>
                                <p:cTn id="41" presetID="9"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dissolve">
                                      <p:cBhvr>
                                        <p:cTn id="43" dur="500"/>
                                        <p:tgtEl>
                                          <p:spTgt spid="33"/>
                                        </p:tgtEl>
                                      </p:cBhvr>
                                    </p:animEffect>
                                  </p:childTnLst>
                                </p:cTn>
                              </p:par>
                            </p:childTnLst>
                          </p:cTn>
                        </p:par>
                        <p:par>
                          <p:cTn id="44" fill="hold">
                            <p:stCondLst>
                              <p:cond delay="5500"/>
                            </p:stCondLst>
                            <p:childTnLst>
                              <p:par>
                                <p:cTn id="45" presetID="9"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dissolve">
                                      <p:cBhvr>
                                        <p:cTn id="47" dur="500"/>
                                        <p:tgtEl>
                                          <p:spTgt spid="34"/>
                                        </p:tgtEl>
                                      </p:cBhvr>
                                    </p:animEffect>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dissolve">
                                      <p:cBhvr>
                                        <p:cTn id="51" dur="500"/>
                                        <p:tgtEl>
                                          <p:spTgt spid="35"/>
                                        </p:tgtEl>
                                      </p:cBhvr>
                                    </p:animEffect>
                                  </p:childTnLst>
                                </p:cTn>
                              </p:par>
                            </p:childTnLst>
                          </p:cTn>
                        </p:par>
                        <p:par>
                          <p:cTn id="52" fill="hold">
                            <p:stCondLst>
                              <p:cond delay="6500"/>
                            </p:stCondLst>
                            <p:childTnLst>
                              <p:par>
                                <p:cTn id="53" presetID="9"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dissolve">
                                      <p:cBhvr>
                                        <p:cTn id="55" dur="500"/>
                                        <p:tgtEl>
                                          <p:spTgt spid="32"/>
                                        </p:tgtEl>
                                      </p:cBhvr>
                                    </p:animEffect>
                                  </p:childTnLst>
                                </p:cTn>
                              </p:par>
                            </p:childTnLst>
                          </p:cTn>
                        </p:par>
                        <p:par>
                          <p:cTn id="56" fill="hold">
                            <p:stCondLst>
                              <p:cond delay="7000"/>
                            </p:stCondLst>
                            <p:childTnLst>
                              <p:par>
                                <p:cTn id="57" presetID="9"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dissolve">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28" grpId="0"/>
      <p:bldP spid="29" grpId="0"/>
      <p:bldP spid="30" grpId="0"/>
      <p:bldP spid="31" grpId="0"/>
      <p:bldP spid="32" grpId="0"/>
      <p:bldP spid="33" grpId="0"/>
      <p:bldP spid="34" grpId="0"/>
      <p:bldP spid="35"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SNIS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3600" dirty="0">
              <a:latin typeface="Verdana"/>
              <a:ea typeface="Verdana"/>
            </a:endParaRPr>
          </a:p>
          <a:p>
            <a:pPr marL="0" indent="0">
              <a:buNone/>
            </a:pPr>
            <a:endParaRPr lang="en-US" sz="3600" dirty="0">
              <a:latin typeface="Verdana"/>
              <a:ea typeface="Verdana"/>
            </a:endParaRPr>
          </a:p>
          <a:p>
            <a:pPr marL="0" indent="0">
              <a:buNone/>
            </a:pPr>
            <a:r>
              <a:rPr lang="en-US" sz="3600" dirty="0">
                <a:latin typeface="Verdana"/>
                <a:ea typeface="Verdana"/>
              </a:rPr>
              <a:t>Dans </a:t>
            </a:r>
            <a:r>
              <a:rPr lang="en-US" sz="3600" dirty="0" err="1">
                <a:latin typeface="Verdana"/>
                <a:ea typeface="Verdana"/>
              </a:rPr>
              <a:t>quelles</a:t>
            </a:r>
            <a:r>
              <a:rPr lang="en-US" sz="3600" dirty="0">
                <a:latin typeface="Verdana"/>
                <a:ea typeface="Verdana"/>
              </a:rPr>
              <a:t> situations un </a:t>
            </a:r>
            <a:r>
              <a:rPr lang="en-US" sz="3600" dirty="0" err="1">
                <a:latin typeface="Verdana"/>
                <a:ea typeface="Verdana"/>
              </a:rPr>
              <a:t>outil</a:t>
            </a:r>
            <a:r>
              <a:rPr lang="en-US" sz="3600" dirty="0">
                <a:latin typeface="Verdana"/>
                <a:ea typeface="Verdana"/>
              </a:rPr>
              <a:t> plus </a:t>
            </a:r>
            <a:r>
              <a:rPr lang="en-US" sz="3600" dirty="0" err="1">
                <a:latin typeface="Verdana"/>
                <a:ea typeface="Verdana"/>
              </a:rPr>
              <a:t>sophistiqué</a:t>
            </a:r>
            <a:r>
              <a:rPr lang="en-US" sz="3600" dirty="0">
                <a:latin typeface="Verdana"/>
                <a:ea typeface="Verdana"/>
              </a:rPr>
              <a:t> </a:t>
            </a:r>
            <a:r>
              <a:rPr lang="en-US" sz="3600" dirty="0" err="1">
                <a:latin typeface="Verdana"/>
                <a:ea typeface="Verdana"/>
              </a:rPr>
              <a:t>serait</a:t>
            </a:r>
            <a:r>
              <a:rPr lang="en-US" sz="3600" dirty="0">
                <a:latin typeface="Verdana"/>
                <a:ea typeface="Verdana"/>
              </a:rPr>
              <a:t>-il </a:t>
            </a:r>
            <a:r>
              <a:rPr lang="en-US" sz="3600" dirty="0" err="1">
                <a:latin typeface="Verdana"/>
                <a:ea typeface="Verdana"/>
              </a:rPr>
              <a:t>mieux</a:t>
            </a:r>
            <a:r>
              <a:rPr lang="en-US" sz="3600" dirty="0">
                <a:latin typeface="Verdana"/>
                <a:ea typeface="Verdana"/>
              </a:rPr>
              <a:t> </a:t>
            </a:r>
            <a:r>
              <a:rPr lang="en-US" sz="3600" dirty="0" err="1">
                <a:latin typeface="Verdana"/>
                <a:ea typeface="Verdana"/>
              </a:rPr>
              <a:t>adapté</a:t>
            </a:r>
            <a:r>
              <a:rPr lang="en-US" sz="3600" dirty="0">
                <a:latin typeface="Verdana"/>
                <a:ea typeface="Verdana"/>
              </a:rPr>
              <a:t> ?</a:t>
            </a:r>
          </a:p>
          <a:p>
            <a:pPr marL="0" indent="0">
              <a:buNone/>
            </a:pPr>
            <a:endParaRPr lang="en-US" sz="1800" dirty="0"/>
          </a:p>
          <a:p>
            <a:pPr marL="0" indent="0">
              <a:buNone/>
            </a:pPr>
            <a:endParaRPr lang="en-US" sz="3600" dirty="0"/>
          </a:p>
          <a:p>
            <a:pPr marL="0" indent="0">
              <a:buNone/>
            </a:pPr>
            <a:endParaRPr lang="en-US" sz="3600" dirty="0"/>
          </a:p>
          <a:p>
            <a:pPr marL="0" indent="0">
              <a:buNone/>
            </a:pPr>
            <a:endParaRPr lang="en-US" sz="1800" dirty="0"/>
          </a:p>
          <a:p>
            <a:pPr marL="0" indent="0">
              <a:buNone/>
            </a:pPr>
            <a:endParaRPr lang="en-US" sz="3600" dirty="0"/>
          </a:p>
          <a:p>
            <a:endParaRPr lang="en-US"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40</a:t>
            </a:fld>
            <a:endParaRPr lang="en-GB"/>
          </a:p>
        </p:txBody>
      </p:sp>
    </p:spTree>
    <p:extLst>
      <p:ext uri="{BB962C8B-B14F-4D97-AF65-F5344CB8AC3E}">
        <p14:creationId xmlns:p14="http://schemas.microsoft.com/office/powerpoint/2010/main" val="333835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SNIS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1800" dirty="0"/>
          </a:p>
          <a:p>
            <a:pPr marL="0" indent="0">
              <a:buNone/>
            </a:pPr>
            <a:endParaRPr lang="en-US" sz="3600" dirty="0"/>
          </a:p>
          <a:p>
            <a:pPr marL="0" indent="0">
              <a:buNone/>
            </a:pPr>
            <a:endParaRPr lang="en-US" sz="1800" dirty="0"/>
          </a:p>
          <a:p>
            <a:pPr marL="0" indent="0">
              <a:buNone/>
            </a:pPr>
            <a:r>
              <a:rPr lang="en-US" sz="3600" dirty="0" err="1">
                <a:latin typeface="Verdana"/>
                <a:ea typeface="Verdana"/>
              </a:rPr>
              <a:t>Quel</a:t>
            </a:r>
            <a:r>
              <a:rPr lang="en-US" sz="3600" dirty="0">
                <a:latin typeface="Verdana"/>
                <a:ea typeface="Verdana"/>
              </a:rPr>
              <a:t> type </a:t>
            </a:r>
            <a:r>
              <a:rPr lang="en-US" sz="3600" dirty="0" err="1">
                <a:latin typeface="Verdana"/>
                <a:ea typeface="Verdana"/>
              </a:rPr>
              <a:t>d'expertise</a:t>
            </a:r>
            <a:r>
              <a:rPr lang="en-US" sz="3600" dirty="0">
                <a:latin typeface="Verdana"/>
                <a:ea typeface="Verdana"/>
              </a:rPr>
              <a:t> </a:t>
            </a:r>
            <a:r>
              <a:rPr lang="en-US" sz="3600" dirty="0" err="1">
                <a:latin typeface="Verdana"/>
                <a:ea typeface="Verdana"/>
              </a:rPr>
              <a:t>dois</a:t>
            </a:r>
            <a:r>
              <a:rPr lang="en-US" sz="3600" dirty="0">
                <a:latin typeface="Verdana"/>
                <a:ea typeface="Verdana"/>
              </a:rPr>
              <a:t>-je engager </a:t>
            </a:r>
            <a:r>
              <a:rPr lang="en-US" sz="3600" dirty="0" err="1">
                <a:latin typeface="Verdana"/>
                <a:ea typeface="Verdana"/>
              </a:rPr>
              <a:t>avant</a:t>
            </a:r>
            <a:r>
              <a:rPr lang="en-US" sz="3600" dirty="0">
                <a:latin typeface="Verdana"/>
                <a:ea typeface="Verdana"/>
              </a:rPr>
              <a:t> de </a:t>
            </a:r>
            <a:r>
              <a:rPr lang="en-US" sz="3600" dirty="0" err="1">
                <a:latin typeface="Verdana"/>
                <a:ea typeface="Verdana"/>
              </a:rPr>
              <a:t>démarrer</a:t>
            </a:r>
            <a:r>
              <a:rPr lang="en-US" sz="3600" dirty="0">
                <a:latin typeface="Verdana"/>
                <a:ea typeface="Verdana"/>
              </a:rPr>
              <a:t> un </a:t>
            </a:r>
            <a:r>
              <a:rPr lang="en-US" sz="3600" dirty="0" err="1">
                <a:latin typeface="Verdana"/>
                <a:ea typeface="Verdana"/>
              </a:rPr>
              <a:t>projet</a:t>
            </a:r>
            <a:r>
              <a:rPr lang="en-US" sz="3600" dirty="0">
                <a:latin typeface="Verdana"/>
                <a:ea typeface="Verdana"/>
              </a:rPr>
              <a:t> HMIS ?</a:t>
            </a:r>
            <a:endParaRPr lang="en-US"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41</a:t>
            </a:fld>
            <a:endParaRPr lang="en-GB"/>
          </a:p>
        </p:txBody>
      </p:sp>
    </p:spTree>
    <p:extLst>
      <p:ext uri="{BB962C8B-B14F-4D97-AF65-F5344CB8AC3E}">
        <p14:creationId xmlns:p14="http://schemas.microsoft.com/office/powerpoint/2010/main" val="84486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dissolv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SNIS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en-US" sz="1800" dirty="0"/>
          </a:p>
          <a:p>
            <a:pPr marL="0" indent="0">
              <a:buNone/>
            </a:pPr>
            <a:endParaRPr lang="en-US" sz="3600" dirty="0">
              <a:latin typeface="Verdana"/>
              <a:ea typeface="Verdana"/>
            </a:endParaRPr>
          </a:p>
          <a:p>
            <a:pPr marL="0" indent="0">
              <a:buNone/>
            </a:pPr>
            <a:r>
              <a:rPr lang="en-US" sz="3600" dirty="0" err="1">
                <a:latin typeface="Verdana"/>
                <a:ea typeface="Verdana"/>
              </a:rPr>
              <a:t>Quel</a:t>
            </a:r>
            <a:r>
              <a:rPr lang="en-US" sz="3600" dirty="0">
                <a:latin typeface="Verdana"/>
                <a:ea typeface="Verdana"/>
              </a:rPr>
              <a:t> type de </a:t>
            </a:r>
            <a:r>
              <a:rPr lang="en-US" sz="3600" dirty="0" err="1">
                <a:latin typeface="Verdana"/>
                <a:ea typeface="Verdana"/>
              </a:rPr>
              <a:t>normes</a:t>
            </a:r>
            <a:r>
              <a:rPr lang="en-US" sz="3600" dirty="0">
                <a:latin typeface="Verdana"/>
                <a:ea typeface="Verdana"/>
              </a:rPr>
              <a:t>, de plans </a:t>
            </a:r>
            <a:r>
              <a:rPr lang="en-US" sz="3600" dirty="0" err="1">
                <a:latin typeface="Verdana"/>
                <a:ea typeface="Verdana"/>
              </a:rPr>
              <a:t>ou</a:t>
            </a:r>
            <a:r>
              <a:rPr lang="en-US" sz="3600" dirty="0">
                <a:latin typeface="Verdana"/>
                <a:ea typeface="Verdana"/>
              </a:rPr>
              <a:t> </a:t>
            </a:r>
            <a:r>
              <a:rPr lang="en-US" sz="3600" dirty="0" err="1">
                <a:latin typeface="Verdana"/>
                <a:ea typeface="Verdana"/>
              </a:rPr>
              <a:t>d'initiatives</a:t>
            </a:r>
            <a:r>
              <a:rPr lang="en-US" sz="3600" dirty="0">
                <a:latin typeface="Verdana"/>
                <a:ea typeface="Verdana"/>
              </a:rPr>
              <a:t> </a:t>
            </a:r>
            <a:r>
              <a:rPr lang="en-US" sz="3600" dirty="0" err="1">
                <a:latin typeface="Verdana"/>
                <a:ea typeface="Verdana"/>
              </a:rPr>
              <a:t>dois</a:t>
            </a:r>
            <a:r>
              <a:rPr lang="en-US" sz="3600" dirty="0">
                <a:latin typeface="Verdana"/>
                <a:ea typeface="Verdana"/>
              </a:rPr>
              <a:t>-je prendre </a:t>
            </a:r>
            <a:r>
              <a:rPr lang="en-US" sz="3600" dirty="0" err="1">
                <a:latin typeface="Verdana"/>
                <a:ea typeface="Verdana"/>
              </a:rPr>
              <a:t>en</a:t>
            </a:r>
            <a:r>
              <a:rPr lang="en-US" sz="3600" dirty="0">
                <a:latin typeface="Verdana"/>
                <a:ea typeface="Verdana"/>
              </a:rPr>
              <a:t> </a:t>
            </a:r>
            <a:r>
              <a:rPr lang="en-US" sz="3600" dirty="0" err="1">
                <a:latin typeface="Verdana"/>
                <a:ea typeface="Verdana"/>
              </a:rPr>
              <a:t>compte</a:t>
            </a:r>
            <a:r>
              <a:rPr lang="en-US" sz="3600" dirty="0">
                <a:latin typeface="Verdana"/>
                <a:ea typeface="Verdana"/>
              </a:rPr>
              <a:t> </a:t>
            </a:r>
            <a:r>
              <a:rPr lang="en-US" sz="3600" dirty="0" err="1">
                <a:latin typeface="Verdana"/>
                <a:ea typeface="Verdana"/>
              </a:rPr>
              <a:t>avant</a:t>
            </a:r>
            <a:r>
              <a:rPr lang="en-US" sz="3600" dirty="0">
                <a:latin typeface="Verdana"/>
                <a:ea typeface="Verdana"/>
              </a:rPr>
              <a:t> de </a:t>
            </a:r>
            <a:r>
              <a:rPr lang="en-US" sz="3600" dirty="0" err="1">
                <a:latin typeface="Verdana"/>
                <a:ea typeface="Verdana"/>
              </a:rPr>
              <a:t>concevoir</a:t>
            </a:r>
            <a:r>
              <a:rPr lang="en-US" sz="3600" dirty="0">
                <a:latin typeface="Verdana"/>
                <a:ea typeface="Verdana"/>
              </a:rPr>
              <a:t> un </a:t>
            </a:r>
            <a:r>
              <a:rPr lang="en-US" sz="3600" dirty="0" err="1">
                <a:latin typeface="Verdana"/>
                <a:ea typeface="Verdana"/>
              </a:rPr>
              <a:t>projet</a:t>
            </a:r>
            <a:r>
              <a:rPr lang="en-US" sz="3600" dirty="0">
                <a:latin typeface="Verdana"/>
                <a:ea typeface="Verdana"/>
              </a:rPr>
              <a:t> SNIS ?</a:t>
            </a:r>
            <a:endParaRPr lang="en-US" sz="3600" dirty="0"/>
          </a:p>
          <a:p>
            <a:endParaRPr lang="en-US"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42</a:t>
            </a:fld>
            <a:endParaRPr lang="en-GB"/>
          </a:p>
        </p:txBody>
      </p:sp>
    </p:spTree>
    <p:extLst>
      <p:ext uri="{BB962C8B-B14F-4D97-AF65-F5344CB8AC3E}">
        <p14:creationId xmlns:p14="http://schemas.microsoft.com/office/powerpoint/2010/main" val="106542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49B2-E314-5648-A908-95F6C9D26025}"/>
              </a:ext>
            </a:extLst>
          </p:cNvPr>
          <p:cNvSpPr>
            <a:spLocks noGrp="1"/>
          </p:cNvSpPr>
          <p:nvPr>
            <p:ph type="title"/>
          </p:nvPr>
        </p:nvSpPr>
        <p:spPr/>
        <p:txBody>
          <a:bodyPr/>
          <a:lstStyle/>
          <a:p>
            <a:r>
              <a:rPr lang="en-US" sz="3600" dirty="0"/>
              <a:t>Partage </a:t>
            </a:r>
            <a:r>
              <a:rPr lang="en-US" sz="3600" dirty="0" err="1"/>
              <a:t>d’expérience</a:t>
            </a:r>
            <a:r>
              <a:rPr lang="en-US" sz="3600" dirty="0"/>
              <a:t> :</a:t>
            </a:r>
            <a:br>
              <a:rPr lang="en-US" sz="3600" dirty="0"/>
            </a:br>
            <a:br>
              <a:rPr lang="en-US" sz="1800" dirty="0"/>
            </a:br>
            <a:r>
              <a:rPr lang="en-US" sz="4800" dirty="0"/>
              <a:t>Dossiers </a:t>
            </a:r>
            <a:r>
              <a:rPr lang="en-US" sz="4800" dirty="0" err="1"/>
              <a:t>Médicaux</a:t>
            </a:r>
            <a:r>
              <a:rPr lang="en-US" sz="4800" dirty="0"/>
              <a:t> </a:t>
            </a:r>
            <a:r>
              <a:rPr lang="en-US" sz="4800" dirty="0" err="1"/>
              <a:t>Électronique</a:t>
            </a:r>
            <a:r>
              <a:rPr lang="en-US" sz="4800" dirty="0"/>
              <a:t> (DME)</a:t>
            </a:r>
            <a:endParaRPr lang="en-US" dirty="0"/>
          </a:p>
        </p:txBody>
      </p:sp>
      <p:sp>
        <p:nvSpPr>
          <p:cNvPr id="3" name="Slide Number Placeholder 2">
            <a:extLst>
              <a:ext uri="{FF2B5EF4-FFF2-40B4-BE49-F238E27FC236}">
                <a16:creationId xmlns:a16="http://schemas.microsoft.com/office/drawing/2014/main" id="{1B52CE49-FB3B-7E48-A05C-8511C633E5A1}"/>
              </a:ext>
            </a:extLst>
          </p:cNvPr>
          <p:cNvSpPr>
            <a:spLocks noGrp="1"/>
          </p:cNvSpPr>
          <p:nvPr>
            <p:ph type="sldNum" sz="quarter" idx="12"/>
          </p:nvPr>
        </p:nvSpPr>
        <p:spPr/>
        <p:txBody>
          <a:bodyPr/>
          <a:lstStyle/>
          <a:p>
            <a:fld id="{6DF1F962-6FCF-4ED9-AB1A-FC8E17859AF0}" type="slidenum">
              <a:rPr lang="en-GB" smtClean="0"/>
              <a:pPr/>
              <a:t>43</a:t>
            </a:fld>
            <a:endParaRPr lang="en-GB"/>
          </a:p>
        </p:txBody>
      </p:sp>
      <p:sp>
        <p:nvSpPr>
          <p:cNvPr id="4" name="Text Placeholder 3">
            <a:extLst>
              <a:ext uri="{FF2B5EF4-FFF2-40B4-BE49-F238E27FC236}">
                <a16:creationId xmlns:a16="http://schemas.microsoft.com/office/drawing/2014/main" id="{6D8C87D4-4303-7142-9447-B83BF68FFAAE}"/>
              </a:ext>
            </a:extLst>
          </p:cNvPr>
          <p:cNvSpPr>
            <a:spLocks noGrp="1"/>
          </p:cNvSpPr>
          <p:nvPr>
            <p:ph type="body" sz="quarter" idx="13"/>
          </p:nvPr>
        </p:nvSpPr>
        <p:spPr>
          <a:xfrm>
            <a:off x="414338" y="3779838"/>
            <a:ext cx="6738862" cy="2082800"/>
          </a:xfrm>
        </p:spPr>
        <p:txBody>
          <a:bodyPr/>
          <a:lstStyle/>
          <a:p>
            <a:r>
              <a:rPr lang="en-US" sz="2400" b="1"/>
              <a:t>Ali Habib</a:t>
            </a:r>
          </a:p>
          <a:p>
            <a:r>
              <a:rPr lang="en-US" sz="2400"/>
              <a:t>Senior Specialist, Digital Health</a:t>
            </a:r>
          </a:p>
          <a:p>
            <a:r>
              <a:rPr lang="en-US" sz="2400"/>
              <a:t>World Bank</a:t>
            </a:r>
          </a:p>
        </p:txBody>
      </p:sp>
      <p:pic>
        <p:nvPicPr>
          <p:cNvPr id="9" name="Picture Placeholder 8" descr="A person wearing glasses&#10;&#10;Description automatically generated with medium confidence">
            <a:extLst>
              <a:ext uri="{FF2B5EF4-FFF2-40B4-BE49-F238E27FC236}">
                <a16:creationId xmlns:a16="http://schemas.microsoft.com/office/drawing/2014/main" id="{F5FB9AE5-50C5-8749-BB2E-7B3EFBC770D5}"/>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6231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DME</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r>
              <a:rPr lang="fr-FR" sz="3600" dirty="0"/>
              <a:t>Si je veux renforcer la surveillance des maladies et si j'ai besoin de suivre quotidiennement les cas, les tests et les hospitalisations, pensez-vous qu'un DME pourrait être un bon choix ?</a:t>
            </a: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44</a:t>
            </a:fld>
            <a:endParaRPr lang="en-GB"/>
          </a:p>
        </p:txBody>
      </p:sp>
    </p:spTree>
    <p:extLst>
      <p:ext uri="{BB962C8B-B14F-4D97-AF65-F5344CB8AC3E}">
        <p14:creationId xmlns:p14="http://schemas.microsoft.com/office/powerpoint/2010/main" val="161047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DME</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r>
              <a:rPr lang="fr-FR" sz="3600" dirty="0"/>
              <a:t>Un DME serait-il approprié pour suivre les patients COVID-19, y compris les symptômes, les diagnostics, la recherche des contacts et les rapports hebdomadaires au Ministère de la Santé ?</a:t>
            </a:r>
          </a:p>
          <a:p>
            <a:endParaRPr lang="fr-FR"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45</a:t>
            </a:fld>
            <a:endParaRPr lang="en-GB"/>
          </a:p>
        </p:txBody>
      </p:sp>
    </p:spTree>
    <p:extLst>
      <p:ext uri="{BB962C8B-B14F-4D97-AF65-F5344CB8AC3E}">
        <p14:creationId xmlns:p14="http://schemas.microsoft.com/office/powerpoint/2010/main" val="382389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DME</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fr-FR" sz="3600" dirty="0">
              <a:latin typeface="Verdana"/>
              <a:ea typeface="Verdana"/>
            </a:endParaRPr>
          </a:p>
          <a:p>
            <a:pPr marL="0" indent="0">
              <a:buNone/>
            </a:pPr>
            <a:r>
              <a:rPr lang="fr-FR" sz="3600" dirty="0">
                <a:latin typeface="Verdana"/>
                <a:ea typeface="Verdana"/>
              </a:rPr>
              <a:t>Quand un DME est-il adapté à mes besoins en termes d’utilisation des données ? Dans quelles situations pensez-vous qu'un DME pourrait ne pas convenir ?</a:t>
            </a: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46</a:t>
            </a:fld>
            <a:endParaRPr lang="en-GB"/>
          </a:p>
        </p:txBody>
      </p:sp>
    </p:spTree>
    <p:extLst>
      <p:ext uri="{BB962C8B-B14F-4D97-AF65-F5344CB8AC3E}">
        <p14:creationId xmlns:p14="http://schemas.microsoft.com/office/powerpoint/2010/main" val="409668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DME</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fr-FR" sz="3600" dirty="0">
              <a:latin typeface="Verdana"/>
              <a:ea typeface="Verdana"/>
            </a:endParaRPr>
          </a:p>
          <a:p>
            <a:pPr marL="0" indent="0">
              <a:buNone/>
            </a:pPr>
            <a:r>
              <a:rPr lang="fr-FR" sz="3600" dirty="0">
                <a:latin typeface="Verdana"/>
                <a:ea typeface="Verdana"/>
              </a:rPr>
              <a:t>Quel type d'expertise dois-je engager avant de commencer à concevoir un projet DME ?</a:t>
            </a:r>
            <a:endParaRPr lang="fr-FR" dirty="0">
              <a:latin typeface="Verdana"/>
              <a:ea typeface="Verdana"/>
            </a:endParaRPr>
          </a:p>
          <a:p>
            <a:endParaRPr lang="fr-FR"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47</a:t>
            </a:fld>
            <a:endParaRPr lang="en-GB"/>
          </a:p>
        </p:txBody>
      </p:sp>
    </p:spTree>
    <p:extLst>
      <p:ext uri="{BB962C8B-B14F-4D97-AF65-F5344CB8AC3E}">
        <p14:creationId xmlns:p14="http://schemas.microsoft.com/office/powerpoint/2010/main" val="61700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DME</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fr-FR" sz="3600" dirty="0">
              <a:latin typeface="Verdana"/>
              <a:ea typeface="Verdana"/>
            </a:endParaRPr>
          </a:p>
          <a:p>
            <a:pPr marL="0" indent="0">
              <a:buNone/>
            </a:pPr>
            <a:r>
              <a:rPr lang="fr-FR" sz="3600" dirty="0">
                <a:latin typeface="Verdana"/>
                <a:ea typeface="Verdana"/>
              </a:rPr>
              <a:t>Quels sont les éléments de base qui doivent être en place avant de me lancer dans un projet DME ?</a:t>
            </a:r>
            <a:endParaRPr lang="fr-FR" sz="3600" b="0" dirty="0">
              <a:latin typeface="Verdana"/>
              <a:ea typeface="Verdana"/>
            </a:endParaRP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48</a:t>
            </a:fld>
            <a:endParaRPr lang="en-GB"/>
          </a:p>
        </p:txBody>
      </p:sp>
    </p:spTree>
    <p:extLst>
      <p:ext uri="{BB962C8B-B14F-4D97-AF65-F5344CB8AC3E}">
        <p14:creationId xmlns:p14="http://schemas.microsoft.com/office/powerpoint/2010/main" val="23596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DME</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vert="horz" lIns="0" tIns="0" rIns="0" bIns="0" rtlCol="0" anchor="t">
            <a:noAutofit/>
          </a:bodyPr>
          <a:lstStyle/>
          <a:p>
            <a:pPr marL="0" indent="0">
              <a:buNone/>
            </a:pPr>
            <a:endParaRPr lang="fr-FR" sz="3600" dirty="0">
              <a:latin typeface="Verdana"/>
              <a:ea typeface="Verdana"/>
            </a:endParaRPr>
          </a:p>
          <a:p>
            <a:pPr marL="0" indent="0">
              <a:buNone/>
            </a:pPr>
            <a:r>
              <a:rPr lang="fr-FR" sz="3600" dirty="0">
                <a:latin typeface="Verdana"/>
                <a:ea typeface="Verdana"/>
              </a:rPr>
              <a:t>Quel type de normes, de plans ou d'initiatives dois-je prendre en compte avant de concevoir un projet DME ?</a:t>
            </a:r>
            <a:endParaRPr lang="fr-FR" dirty="0">
              <a:latin typeface="Verdana"/>
              <a:ea typeface="Verdana"/>
            </a:endParaRPr>
          </a:p>
          <a:p>
            <a:pPr marL="0" indent="0">
              <a:buNone/>
            </a:pPr>
            <a:endParaRPr lang="fr-FR" sz="3600" dirty="0"/>
          </a:p>
          <a:p>
            <a:pPr marL="0" indent="0">
              <a:buNone/>
            </a:pPr>
            <a:endParaRPr lang="fr-FR" sz="3600" dirty="0"/>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49</a:t>
            </a:fld>
            <a:endParaRPr lang="en-GB"/>
          </a:p>
        </p:txBody>
      </p:sp>
    </p:spTree>
    <p:extLst>
      <p:ext uri="{BB962C8B-B14F-4D97-AF65-F5344CB8AC3E}">
        <p14:creationId xmlns:p14="http://schemas.microsoft.com/office/powerpoint/2010/main" val="156695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Système d’Information Sanitaire</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204281" y="1468924"/>
            <a:ext cx="11530519" cy="5145884"/>
          </a:xfrm>
        </p:spPr>
        <p:txBody>
          <a:bodyPr/>
          <a:lstStyle/>
          <a:p>
            <a:pPr marL="0" indent="0">
              <a:buNone/>
            </a:pPr>
            <a:r>
              <a:rPr lang="en-US" sz="3200"/>
              <a:t>Qu'est-ce qu'un « Système d’Information Sanitaire »?</a:t>
            </a:r>
          </a:p>
          <a:p>
            <a:r>
              <a:rPr lang="fr-FR" sz="3200"/>
              <a:t>La définition et l'utilisation peuvent varier</a:t>
            </a:r>
            <a:r>
              <a:rPr lang="en-US" sz="3200"/>
              <a:t>.</a:t>
            </a:r>
          </a:p>
          <a:p>
            <a:r>
              <a:rPr lang="fr-FR" sz="3200"/>
              <a:t>Mais en général, il s'agit de tout ce qui concerne la collecte, le traitement et l'utilisation des données afin d'éclairer </a:t>
            </a:r>
            <a:r>
              <a:rPr lang="fr-FR" sz="3200" b="1"/>
              <a:t>la prise de décision</a:t>
            </a:r>
            <a:r>
              <a:rPr lang="fr-FR" sz="3200"/>
              <a:t> dans le secteur de la santé</a:t>
            </a:r>
            <a:r>
              <a:rPr lang="en-US" sz="3200"/>
              <a:t>.</a:t>
            </a:r>
          </a:p>
          <a:p>
            <a:r>
              <a:rPr lang="fr-FR" sz="3200"/>
              <a:t>Cela peut concerner aussi bien des décisions de planification à l'échelle du secteur que des décisions relatives aux soins d'un patient individuel</a:t>
            </a:r>
            <a:r>
              <a:rPr lang="en-US" sz="3200"/>
              <a:t>.</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5</a:t>
            </a:fld>
            <a:endParaRPr lang="en-GB"/>
          </a:p>
        </p:txBody>
      </p:sp>
    </p:spTree>
    <p:extLst>
      <p:ext uri="{BB962C8B-B14F-4D97-AF65-F5344CB8AC3E}">
        <p14:creationId xmlns:p14="http://schemas.microsoft.com/office/powerpoint/2010/main" val="582697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49B2-E314-5648-A908-95F6C9D26025}"/>
              </a:ext>
            </a:extLst>
          </p:cNvPr>
          <p:cNvSpPr>
            <a:spLocks noGrp="1"/>
          </p:cNvSpPr>
          <p:nvPr>
            <p:ph type="title"/>
          </p:nvPr>
        </p:nvSpPr>
        <p:spPr/>
        <p:txBody>
          <a:bodyPr/>
          <a:lstStyle/>
          <a:p>
            <a:r>
              <a:rPr lang="en-US" sz="3600" dirty="0"/>
              <a:t>Partage </a:t>
            </a:r>
            <a:r>
              <a:rPr lang="en-US" sz="3600" dirty="0" err="1"/>
              <a:t>d’expérience</a:t>
            </a:r>
            <a:r>
              <a:rPr lang="en-US" sz="3600" dirty="0"/>
              <a:t> :</a:t>
            </a:r>
            <a:br>
              <a:rPr lang="en-US" sz="3600" dirty="0"/>
            </a:br>
            <a:br>
              <a:rPr lang="en-US" sz="1800" dirty="0"/>
            </a:br>
            <a:r>
              <a:rPr lang="en-US" sz="4800" dirty="0"/>
              <a:t>Trackers</a:t>
            </a:r>
            <a:endParaRPr lang="en-US" dirty="0"/>
          </a:p>
        </p:txBody>
      </p:sp>
      <p:sp>
        <p:nvSpPr>
          <p:cNvPr id="3" name="Slide Number Placeholder 2">
            <a:extLst>
              <a:ext uri="{FF2B5EF4-FFF2-40B4-BE49-F238E27FC236}">
                <a16:creationId xmlns:a16="http://schemas.microsoft.com/office/drawing/2014/main" id="{1B52CE49-FB3B-7E48-A05C-8511C633E5A1}"/>
              </a:ext>
            </a:extLst>
          </p:cNvPr>
          <p:cNvSpPr>
            <a:spLocks noGrp="1"/>
          </p:cNvSpPr>
          <p:nvPr>
            <p:ph type="sldNum" sz="quarter" idx="12"/>
          </p:nvPr>
        </p:nvSpPr>
        <p:spPr/>
        <p:txBody>
          <a:bodyPr/>
          <a:lstStyle/>
          <a:p>
            <a:fld id="{6DF1F962-6FCF-4ED9-AB1A-FC8E17859AF0}" type="slidenum">
              <a:rPr lang="en-GB" smtClean="0"/>
              <a:pPr/>
              <a:t>50</a:t>
            </a:fld>
            <a:endParaRPr lang="en-GB"/>
          </a:p>
        </p:txBody>
      </p:sp>
      <p:sp>
        <p:nvSpPr>
          <p:cNvPr id="4" name="Text Placeholder 3">
            <a:extLst>
              <a:ext uri="{FF2B5EF4-FFF2-40B4-BE49-F238E27FC236}">
                <a16:creationId xmlns:a16="http://schemas.microsoft.com/office/drawing/2014/main" id="{6D8C87D4-4303-7142-9447-B83BF68FFAAE}"/>
              </a:ext>
            </a:extLst>
          </p:cNvPr>
          <p:cNvSpPr>
            <a:spLocks noGrp="1"/>
          </p:cNvSpPr>
          <p:nvPr>
            <p:ph type="body" sz="quarter" idx="13"/>
          </p:nvPr>
        </p:nvSpPr>
        <p:spPr>
          <a:xfrm>
            <a:off x="414338" y="3779838"/>
            <a:ext cx="7510462" cy="2082800"/>
          </a:xfrm>
        </p:spPr>
        <p:txBody>
          <a:bodyPr/>
          <a:lstStyle/>
          <a:p>
            <a:r>
              <a:rPr lang="en-US" sz="2400" b="1" dirty="0"/>
              <a:t>Anne </a:t>
            </a:r>
            <a:r>
              <a:rPr lang="en-US" sz="2400" b="1" dirty="0" err="1"/>
              <a:t>Asmyr</a:t>
            </a:r>
            <a:r>
              <a:rPr lang="en-US" sz="2400" b="1" dirty="0"/>
              <a:t> </a:t>
            </a:r>
            <a:r>
              <a:rPr lang="en-US" sz="2400" b="1" dirty="0" err="1"/>
              <a:t>Thorseng</a:t>
            </a:r>
            <a:endParaRPr lang="en-US" sz="2400" b="1" dirty="0"/>
          </a:p>
          <a:p>
            <a:r>
              <a:rPr lang="en-US" sz="2400" dirty="0"/>
              <a:t>Senior Advisor, Implementation &amp; Research</a:t>
            </a:r>
          </a:p>
          <a:p>
            <a:r>
              <a:rPr lang="en-US" sz="2400" dirty="0"/>
              <a:t>Health Information Systems </a:t>
            </a:r>
            <a:r>
              <a:rPr lang="en-US" sz="2400" dirty="0" err="1"/>
              <a:t>Programme</a:t>
            </a:r>
            <a:r>
              <a:rPr lang="en-US" sz="2400" dirty="0"/>
              <a:t> (HISP)</a:t>
            </a:r>
          </a:p>
          <a:p>
            <a:r>
              <a:rPr lang="en-US" sz="2400" dirty="0"/>
              <a:t>University of Oslo</a:t>
            </a:r>
          </a:p>
        </p:txBody>
      </p:sp>
      <p:pic>
        <p:nvPicPr>
          <p:cNvPr id="8" name="Picture Placeholder 7" descr="A person smiling for the camera&#10;&#10;Description automatically generated with medium confidence">
            <a:extLst>
              <a:ext uri="{FF2B5EF4-FFF2-40B4-BE49-F238E27FC236}">
                <a16:creationId xmlns:a16="http://schemas.microsoft.com/office/drawing/2014/main" id="{1A6987C3-3F5D-294E-9D23-FCF520D0C3EF}"/>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90885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Trackers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pPr marL="0" indent="0">
              <a:buNone/>
            </a:pPr>
            <a:endParaRPr lang="fr-FR" sz="3600" dirty="0"/>
          </a:p>
          <a:p>
            <a:pPr marL="0" indent="0">
              <a:buNone/>
            </a:pPr>
            <a:r>
              <a:rPr lang="fr-FR" sz="3600" dirty="0"/>
              <a:t>Quand un </a:t>
            </a:r>
            <a:r>
              <a:rPr lang="fr-FR" sz="3600" dirty="0" err="1"/>
              <a:t>Tracker</a:t>
            </a:r>
            <a:r>
              <a:rPr lang="fr-FR" sz="3600" dirty="0"/>
              <a:t> est-il adapté à mes besoins en termes d’utilisation des données ? Dans quelles situations pensez-vous qu’un </a:t>
            </a:r>
            <a:r>
              <a:rPr lang="fr-FR" sz="3600" dirty="0" err="1"/>
              <a:t>Tracker</a:t>
            </a:r>
            <a:r>
              <a:rPr lang="fr-FR" sz="3600" dirty="0"/>
              <a:t> pourrait ne pas convenir ?</a:t>
            </a: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51</a:t>
            </a:fld>
            <a:endParaRPr lang="en-GB"/>
          </a:p>
        </p:txBody>
      </p:sp>
    </p:spTree>
    <p:extLst>
      <p:ext uri="{BB962C8B-B14F-4D97-AF65-F5344CB8AC3E}">
        <p14:creationId xmlns:p14="http://schemas.microsoft.com/office/powerpoint/2010/main" val="339176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Trackers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pPr marL="0" indent="0">
              <a:buNone/>
            </a:pPr>
            <a:endParaRPr lang="fr-FR" sz="3600" dirty="0"/>
          </a:p>
          <a:p>
            <a:pPr marL="0" indent="0">
              <a:buNone/>
            </a:pPr>
            <a:r>
              <a:rPr lang="fr-FR" sz="3600" dirty="0"/>
              <a:t>Quels sont les éléments de base qui doivent être en place avant de me lancer dans un projet </a:t>
            </a:r>
            <a:r>
              <a:rPr lang="fr-FR" sz="3600" dirty="0" err="1"/>
              <a:t>Tracker</a:t>
            </a:r>
            <a:r>
              <a:rPr lang="fr-FR" sz="3600" dirty="0"/>
              <a:t> - et quel type d'expertise dois-je engager ?</a:t>
            </a: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52</a:t>
            </a:fld>
            <a:endParaRPr lang="en-GB"/>
          </a:p>
        </p:txBody>
      </p:sp>
    </p:spTree>
    <p:extLst>
      <p:ext uri="{BB962C8B-B14F-4D97-AF65-F5344CB8AC3E}">
        <p14:creationId xmlns:p14="http://schemas.microsoft.com/office/powerpoint/2010/main" val="400379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Trackers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pPr marL="0" indent="0">
              <a:buNone/>
            </a:pPr>
            <a:r>
              <a:rPr lang="fr-FR" sz="3600" dirty="0"/>
              <a:t>J'ai un mélange de sites de vaccination, certains avec une couverture Internet et d'autres sans. Serait-il judicieux de mettre en place un </a:t>
            </a:r>
            <a:r>
              <a:rPr lang="fr-FR" sz="3600" dirty="0" err="1"/>
              <a:t>Tracker</a:t>
            </a:r>
            <a:r>
              <a:rPr lang="fr-FR" sz="3600" dirty="0"/>
              <a:t> pour la vaccination même si tous les sites ne peuvent pas faire partie du système ?</a:t>
            </a: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53</a:t>
            </a:fld>
            <a:endParaRPr lang="en-GB" dirty="0"/>
          </a:p>
        </p:txBody>
      </p:sp>
    </p:spTree>
    <p:extLst>
      <p:ext uri="{BB962C8B-B14F-4D97-AF65-F5344CB8AC3E}">
        <p14:creationId xmlns:p14="http://schemas.microsoft.com/office/powerpoint/2010/main" val="1291273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dirty="0"/>
              <a:t>Partage </a:t>
            </a:r>
            <a:r>
              <a:rPr lang="en-US" sz="4400" dirty="0" err="1"/>
              <a:t>d’expérience</a:t>
            </a:r>
            <a:r>
              <a:rPr lang="en-US" sz="4400" dirty="0"/>
              <a:t>: Trackers</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910735"/>
            <a:ext cx="10489842" cy="4388740"/>
          </a:xfrm>
        </p:spPr>
        <p:txBody>
          <a:bodyPr/>
          <a:lstStyle/>
          <a:p>
            <a:pPr marL="0" indent="0">
              <a:buNone/>
            </a:pPr>
            <a:endParaRPr lang="fr-FR" sz="3600" dirty="0"/>
          </a:p>
          <a:p>
            <a:pPr marL="0" indent="0">
              <a:buNone/>
            </a:pPr>
            <a:r>
              <a:rPr lang="fr-FR" sz="3600" dirty="0"/>
              <a:t>Mon projet est responsable de la mise en place de cliniques en situations d’urgence. Un </a:t>
            </a:r>
            <a:r>
              <a:rPr lang="fr-FR" sz="3600" dirty="0" err="1"/>
              <a:t>Tracker</a:t>
            </a:r>
            <a:r>
              <a:rPr lang="fr-FR" sz="3600" dirty="0"/>
              <a:t> pourrait-il répondre aux besoins d’une clinique d'urgence ?</a:t>
            </a:r>
          </a:p>
        </p:txBody>
      </p: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54</a:t>
            </a:fld>
            <a:endParaRPr lang="en-GB" dirty="0"/>
          </a:p>
        </p:txBody>
      </p:sp>
    </p:spTree>
    <p:extLst>
      <p:ext uri="{BB962C8B-B14F-4D97-AF65-F5344CB8AC3E}">
        <p14:creationId xmlns:p14="http://schemas.microsoft.com/office/powerpoint/2010/main" val="1703311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D34D-3671-4F94-B7DA-FDBF82B839BF}"/>
              </a:ext>
            </a:extLst>
          </p:cNvPr>
          <p:cNvSpPr>
            <a:spLocks noGrp="1"/>
          </p:cNvSpPr>
          <p:nvPr>
            <p:ph type="title"/>
          </p:nvPr>
        </p:nvSpPr>
        <p:spPr>
          <a:xfrm>
            <a:off x="413997" y="414000"/>
            <a:ext cx="7671912" cy="810000"/>
          </a:xfrm>
        </p:spPr>
        <p:txBody>
          <a:bodyPr/>
          <a:lstStyle/>
          <a:p>
            <a:r>
              <a:rPr lang="fr-FR" sz="4800">
                <a:solidFill>
                  <a:srgbClr val="FFFFFF"/>
                </a:solidFill>
              </a:rPr>
              <a:t>Discussion</a:t>
            </a:r>
            <a:endParaRPr lang="en-GB" sz="2400"/>
          </a:p>
        </p:txBody>
      </p:sp>
      <p:sp>
        <p:nvSpPr>
          <p:cNvPr id="7" name="Slide Number Placeholder 6">
            <a:extLst>
              <a:ext uri="{FF2B5EF4-FFF2-40B4-BE49-F238E27FC236}">
                <a16:creationId xmlns:a16="http://schemas.microsoft.com/office/drawing/2014/main" id="{11C19F75-173F-4345-895A-D786F7E9CC3E}"/>
              </a:ext>
            </a:extLst>
          </p:cNvPr>
          <p:cNvSpPr>
            <a:spLocks noGrp="1"/>
          </p:cNvSpPr>
          <p:nvPr>
            <p:ph type="sldNum" sz="quarter" idx="12"/>
          </p:nvPr>
        </p:nvSpPr>
        <p:spPr>
          <a:xfrm>
            <a:off x="9057640" y="6452004"/>
            <a:ext cx="2743200" cy="237600"/>
          </a:xfrm>
        </p:spPr>
        <p:txBody>
          <a:bodyPr/>
          <a:lstStyle/>
          <a:p>
            <a:fld id="{6DF1F962-6FCF-4ED9-AB1A-FC8E17859AF0}" type="slidenum">
              <a:rPr lang="en-GB" smtClean="0"/>
              <a:pPr/>
              <a:t>55</a:t>
            </a:fld>
            <a:endParaRPr lang="en-GB"/>
          </a:p>
        </p:txBody>
      </p:sp>
      <p:sp>
        <p:nvSpPr>
          <p:cNvPr id="4" name="Content Placeholder 3">
            <a:extLst>
              <a:ext uri="{FF2B5EF4-FFF2-40B4-BE49-F238E27FC236}">
                <a16:creationId xmlns:a16="http://schemas.microsoft.com/office/drawing/2014/main" id="{102537D5-6F40-426E-ACB5-30A3233A270F}"/>
              </a:ext>
            </a:extLst>
          </p:cNvPr>
          <p:cNvSpPr>
            <a:spLocks noGrp="1"/>
          </p:cNvSpPr>
          <p:nvPr>
            <p:ph sz="half" idx="1"/>
          </p:nvPr>
        </p:nvSpPr>
        <p:spPr>
          <a:xfrm>
            <a:off x="367695" y="1765301"/>
            <a:ext cx="9394143" cy="4667124"/>
          </a:xfrm>
        </p:spPr>
        <p:txBody>
          <a:bodyPr/>
          <a:lstStyle/>
          <a:p>
            <a:pPr marL="514350" indent="-514350">
              <a:spcAft>
                <a:spcPts val="2000"/>
              </a:spcAft>
              <a:buFont typeface="+mj-lt"/>
              <a:buAutoNum type="arabicPeriod"/>
            </a:pPr>
            <a:r>
              <a:rPr lang="nn-NO" sz="3200" dirty="0" err="1">
                <a:solidFill>
                  <a:srgbClr val="FFFFFF"/>
                </a:solidFill>
              </a:rPr>
              <a:t>Avez-vous</a:t>
            </a:r>
            <a:r>
              <a:rPr lang="nn-NO" sz="3200" dirty="0">
                <a:solidFill>
                  <a:srgbClr val="FFFFFF"/>
                </a:solidFill>
              </a:rPr>
              <a:t> </a:t>
            </a:r>
            <a:r>
              <a:rPr lang="nn-NO" sz="3200" dirty="0" err="1">
                <a:solidFill>
                  <a:srgbClr val="FFFFFF"/>
                </a:solidFill>
              </a:rPr>
              <a:t>des</a:t>
            </a:r>
            <a:r>
              <a:rPr lang="nn-NO" sz="3200" dirty="0">
                <a:solidFill>
                  <a:srgbClr val="FFFFFF"/>
                </a:solidFill>
              </a:rPr>
              <a:t> questions sur les </a:t>
            </a:r>
            <a:r>
              <a:rPr lang="nn-NO" sz="3200" dirty="0" err="1">
                <a:solidFill>
                  <a:srgbClr val="FFFFFF"/>
                </a:solidFill>
              </a:rPr>
              <a:t>systèmes</a:t>
            </a:r>
            <a:r>
              <a:rPr lang="nn-NO" sz="3200" dirty="0">
                <a:solidFill>
                  <a:srgbClr val="FFFFFF"/>
                </a:solidFill>
              </a:rPr>
              <a:t> </a:t>
            </a:r>
            <a:r>
              <a:rPr lang="nn-NO" sz="3200" dirty="0" err="1">
                <a:solidFill>
                  <a:srgbClr val="FFFFFF"/>
                </a:solidFill>
              </a:rPr>
              <a:t>d’information</a:t>
            </a:r>
            <a:r>
              <a:rPr lang="nn-NO" sz="3200" dirty="0">
                <a:solidFill>
                  <a:srgbClr val="FFFFFF"/>
                </a:solidFill>
              </a:rPr>
              <a:t> </a:t>
            </a:r>
            <a:r>
              <a:rPr lang="nn-NO" sz="3200" dirty="0" err="1">
                <a:solidFill>
                  <a:srgbClr val="FFFFFF"/>
                </a:solidFill>
              </a:rPr>
              <a:t>sanitaire</a:t>
            </a:r>
            <a:r>
              <a:rPr lang="nn-NO" sz="3200" dirty="0">
                <a:solidFill>
                  <a:srgbClr val="FFFFFF"/>
                </a:solidFill>
              </a:rPr>
              <a:t> ?</a:t>
            </a:r>
          </a:p>
          <a:p>
            <a:pPr marL="514350" indent="-514350">
              <a:spcAft>
                <a:spcPts val="2000"/>
              </a:spcAft>
              <a:buFont typeface="+mj-lt"/>
              <a:buAutoNum type="arabicPeriod"/>
            </a:pPr>
            <a:r>
              <a:rPr lang="nn-NO" sz="3200" dirty="0" err="1">
                <a:solidFill>
                  <a:srgbClr val="FFFFFF"/>
                </a:solidFill>
              </a:rPr>
              <a:t>Quels</a:t>
            </a:r>
            <a:r>
              <a:rPr lang="nn-NO" sz="3200" dirty="0">
                <a:solidFill>
                  <a:srgbClr val="FFFFFF"/>
                </a:solidFill>
              </a:rPr>
              <a:t> </a:t>
            </a:r>
            <a:r>
              <a:rPr lang="nn-NO" sz="3200" dirty="0" err="1">
                <a:solidFill>
                  <a:srgbClr val="FFFFFF"/>
                </a:solidFill>
              </a:rPr>
              <a:t>projets</a:t>
            </a:r>
            <a:r>
              <a:rPr lang="nn-NO" sz="3200" dirty="0">
                <a:solidFill>
                  <a:srgbClr val="FFFFFF"/>
                </a:solidFill>
              </a:rPr>
              <a:t> SIS </a:t>
            </a:r>
            <a:r>
              <a:rPr lang="nn-NO" sz="3200" dirty="0" err="1">
                <a:solidFill>
                  <a:srgbClr val="FFFFFF"/>
                </a:solidFill>
              </a:rPr>
              <a:t>sont</a:t>
            </a:r>
            <a:r>
              <a:rPr lang="nn-NO" sz="3200" dirty="0">
                <a:solidFill>
                  <a:srgbClr val="FFFFFF"/>
                </a:solidFill>
              </a:rPr>
              <a:t> </a:t>
            </a:r>
            <a:r>
              <a:rPr lang="nn-NO" sz="3200" dirty="0" err="1">
                <a:solidFill>
                  <a:srgbClr val="FFFFFF"/>
                </a:solidFill>
              </a:rPr>
              <a:t>actuellement</a:t>
            </a:r>
            <a:r>
              <a:rPr lang="nn-NO" sz="3200" dirty="0">
                <a:solidFill>
                  <a:srgbClr val="FFFFFF"/>
                </a:solidFill>
              </a:rPr>
              <a:t> en </a:t>
            </a:r>
            <a:r>
              <a:rPr lang="nn-NO" sz="3200" dirty="0" err="1">
                <a:solidFill>
                  <a:srgbClr val="FFFFFF"/>
                </a:solidFill>
              </a:rPr>
              <a:t>cours</a:t>
            </a:r>
            <a:r>
              <a:rPr lang="nn-NO" sz="3200" dirty="0">
                <a:solidFill>
                  <a:srgbClr val="FFFFFF"/>
                </a:solidFill>
              </a:rPr>
              <a:t> dans </a:t>
            </a:r>
            <a:r>
              <a:rPr lang="nn-NO" sz="3200" dirty="0" err="1">
                <a:solidFill>
                  <a:srgbClr val="FFFFFF"/>
                </a:solidFill>
              </a:rPr>
              <a:t>votre</a:t>
            </a:r>
            <a:r>
              <a:rPr lang="nn-NO" sz="3200" dirty="0">
                <a:solidFill>
                  <a:srgbClr val="FFFFFF"/>
                </a:solidFill>
              </a:rPr>
              <a:t> </a:t>
            </a:r>
            <a:r>
              <a:rPr lang="nn-NO" sz="3200" dirty="0" err="1">
                <a:solidFill>
                  <a:srgbClr val="FFFFFF"/>
                </a:solidFill>
              </a:rPr>
              <a:t>pays</a:t>
            </a:r>
            <a:r>
              <a:rPr lang="nn-NO" sz="3200" dirty="0">
                <a:solidFill>
                  <a:srgbClr val="FFFFFF"/>
                </a:solidFill>
              </a:rPr>
              <a:t> et </a:t>
            </a:r>
            <a:r>
              <a:rPr lang="nn-NO" sz="3200" dirty="0" err="1">
                <a:solidFill>
                  <a:srgbClr val="FFFFFF"/>
                </a:solidFill>
              </a:rPr>
              <a:t>quels</a:t>
            </a:r>
            <a:r>
              <a:rPr lang="nn-NO" sz="3200" dirty="0">
                <a:solidFill>
                  <a:srgbClr val="FFFFFF"/>
                </a:solidFill>
              </a:rPr>
              <a:t> </a:t>
            </a:r>
            <a:r>
              <a:rPr lang="nn-NO" sz="3200" dirty="0" err="1">
                <a:solidFill>
                  <a:srgbClr val="FFFFFF"/>
                </a:solidFill>
              </a:rPr>
              <a:t>défis</a:t>
            </a:r>
            <a:r>
              <a:rPr lang="nn-NO" sz="3200" dirty="0">
                <a:solidFill>
                  <a:srgbClr val="FFFFFF"/>
                </a:solidFill>
              </a:rPr>
              <a:t> </a:t>
            </a:r>
            <a:r>
              <a:rPr lang="nn-NO" sz="3200" dirty="0" err="1">
                <a:solidFill>
                  <a:srgbClr val="FFFFFF"/>
                </a:solidFill>
              </a:rPr>
              <a:t>émergent</a:t>
            </a:r>
            <a:r>
              <a:rPr lang="nn-NO" sz="3200" dirty="0">
                <a:solidFill>
                  <a:srgbClr val="FFFFFF"/>
                </a:solidFill>
              </a:rPr>
              <a:t> ?</a:t>
            </a:r>
          </a:p>
          <a:p>
            <a:pPr marL="514350" indent="-514350">
              <a:spcAft>
                <a:spcPts val="2000"/>
              </a:spcAft>
              <a:buFont typeface="+mj-lt"/>
              <a:buAutoNum type="arabicPeriod"/>
            </a:pPr>
            <a:r>
              <a:rPr lang="nn-NO" sz="3200" dirty="0">
                <a:solidFill>
                  <a:srgbClr val="FFFFFF"/>
                </a:solidFill>
              </a:rPr>
              <a:t>Dans le </a:t>
            </a:r>
            <a:r>
              <a:rPr lang="nn-NO" sz="3200" dirty="0" err="1">
                <a:solidFill>
                  <a:srgbClr val="FFFFFF"/>
                </a:solidFill>
              </a:rPr>
              <a:t>prolongement</a:t>
            </a:r>
            <a:r>
              <a:rPr lang="nn-NO" sz="3200" dirty="0">
                <a:solidFill>
                  <a:srgbClr val="FFFFFF"/>
                </a:solidFill>
              </a:rPr>
              <a:t> de </a:t>
            </a:r>
            <a:r>
              <a:rPr lang="nn-NO" sz="3200" dirty="0" err="1">
                <a:solidFill>
                  <a:srgbClr val="FFFFFF"/>
                </a:solidFill>
              </a:rPr>
              <a:t>ce</a:t>
            </a:r>
            <a:r>
              <a:rPr lang="nn-NO" sz="3200" dirty="0">
                <a:solidFill>
                  <a:srgbClr val="FFFFFF"/>
                </a:solidFill>
              </a:rPr>
              <a:t> </a:t>
            </a:r>
            <a:r>
              <a:rPr lang="nn-NO" sz="3200" dirty="0" err="1">
                <a:solidFill>
                  <a:srgbClr val="FFFFFF"/>
                </a:solidFill>
              </a:rPr>
              <a:t>webinaire</a:t>
            </a:r>
            <a:r>
              <a:rPr lang="nn-NO" sz="3200" dirty="0">
                <a:solidFill>
                  <a:srgbClr val="FFFFFF"/>
                </a:solidFill>
              </a:rPr>
              <a:t>, </a:t>
            </a:r>
            <a:r>
              <a:rPr lang="nn-NO" sz="3200" dirty="0" err="1">
                <a:solidFill>
                  <a:srgbClr val="FFFFFF"/>
                </a:solidFill>
              </a:rPr>
              <a:t>quels</a:t>
            </a:r>
            <a:r>
              <a:rPr lang="nn-NO" sz="3200" dirty="0">
                <a:solidFill>
                  <a:srgbClr val="FFFFFF"/>
                </a:solidFill>
              </a:rPr>
              <a:t> </a:t>
            </a:r>
            <a:r>
              <a:rPr lang="nn-NO" sz="3200" dirty="0" err="1">
                <a:solidFill>
                  <a:srgbClr val="FFFFFF"/>
                </a:solidFill>
              </a:rPr>
              <a:t>autres</a:t>
            </a:r>
            <a:r>
              <a:rPr lang="nn-NO" sz="3200" dirty="0">
                <a:solidFill>
                  <a:srgbClr val="FFFFFF"/>
                </a:solidFill>
              </a:rPr>
              <a:t> </a:t>
            </a:r>
            <a:r>
              <a:rPr lang="nn-NO" sz="3200" dirty="0" err="1">
                <a:solidFill>
                  <a:srgbClr val="FFFFFF"/>
                </a:solidFill>
              </a:rPr>
              <a:t>webinaires</a:t>
            </a:r>
            <a:r>
              <a:rPr lang="nn-NO" sz="3200" dirty="0">
                <a:solidFill>
                  <a:srgbClr val="FFFFFF"/>
                </a:solidFill>
              </a:rPr>
              <a:t>, formations </a:t>
            </a:r>
            <a:r>
              <a:rPr lang="nn-NO" sz="3200" dirty="0" err="1">
                <a:solidFill>
                  <a:srgbClr val="FFFFFF"/>
                </a:solidFill>
              </a:rPr>
              <a:t>ou</a:t>
            </a:r>
            <a:r>
              <a:rPr lang="nn-NO" sz="3200" dirty="0">
                <a:solidFill>
                  <a:srgbClr val="FFFFFF"/>
                </a:solidFill>
              </a:rPr>
              <a:t> </a:t>
            </a:r>
            <a:r>
              <a:rPr lang="nn-NO" sz="3200" dirty="0" err="1">
                <a:solidFill>
                  <a:srgbClr val="FFFFFF"/>
                </a:solidFill>
              </a:rPr>
              <a:t>ressources</a:t>
            </a:r>
            <a:r>
              <a:rPr lang="nn-NO" sz="3200" dirty="0">
                <a:solidFill>
                  <a:srgbClr val="FFFFFF"/>
                </a:solidFill>
              </a:rPr>
              <a:t> </a:t>
            </a:r>
            <a:r>
              <a:rPr lang="nn-NO" sz="3200" dirty="0" err="1">
                <a:solidFill>
                  <a:srgbClr val="FFFFFF"/>
                </a:solidFill>
              </a:rPr>
              <a:t>pensez-vous</a:t>
            </a:r>
            <a:r>
              <a:rPr lang="nn-NO" sz="3200" dirty="0">
                <a:solidFill>
                  <a:srgbClr val="FFFFFF"/>
                </a:solidFill>
              </a:rPr>
              <a:t> </a:t>
            </a:r>
            <a:r>
              <a:rPr lang="nn-NO" sz="3200" dirty="0" err="1">
                <a:solidFill>
                  <a:srgbClr val="FFFFFF"/>
                </a:solidFill>
              </a:rPr>
              <a:t>seraient</a:t>
            </a:r>
            <a:r>
              <a:rPr lang="nn-NO" sz="3200" dirty="0">
                <a:solidFill>
                  <a:srgbClr val="FFFFFF"/>
                </a:solidFill>
              </a:rPr>
              <a:t> utiles ?</a:t>
            </a:r>
          </a:p>
        </p:txBody>
      </p:sp>
      <p:pic>
        <p:nvPicPr>
          <p:cNvPr id="5" name="Graphic 4" descr="Boardroom with solid fill">
            <a:extLst>
              <a:ext uri="{FF2B5EF4-FFF2-40B4-BE49-F238E27FC236}">
                <a16:creationId xmlns:a16="http://schemas.microsoft.com/office/drawing/2014/main" id="{48D18E9B-7F33-564F-847E-3DC2F2DE35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2200" y="698500"/>
            <a:ext cx="2413000" cy="2413000"/>
          </a:xfrm>
          <a:prstGeom prst="rect">
            <a:avLst/>
          </a:prstGeom>
        </p:spPr>
      </p:pic>
    </p:spTree>
    <p:extLst>
      <p:ext uri="{BB962C8B-B14F-4D97-AF65-F5344CB8AC3E}">
        <p14:creationId xmlns:p14="http://schemas.microsoft.com/office/powerpoint/2010/main" val="1023616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0C8F199-73E8-374F-925B-B7977F69DC88}"/>
              </a:ext>
            </a:extLst>
          </p:cNvPr>
          <p:cNvSpPr txBox="1">
            <a:spLocks/>
          </p:cNvSpPr>
          <p:nvPr/>
        </p:nvSpPr>
        <p:spPr>
          <a:xfrm>
            <a:off x="194553" y="6152827"/>
            <a:ext cx="11863128" cy="232475"/>
          </a:xfrm>
          <a:prstGeom prst="rect">
            <a:avLst/>
          </a:prstGeom>
        </p:spPr>
        <p:txBody>
          <a:bodyPr vert="horz" lIns="0" tIns="0" rIns="0" bIns="0" numCol="1" spcCol="180000" rtlCol="0">
            <a:noAutofit/>
          </a:bodyPr>
          <a:lstStyle>
            <a:lvl1pPr marL="0" indent="0" algn="l" defTabSz="914400" rtl="0" eaLnBrk="1" latinLnBrk="0" hangingPunct="1">
              <a:lnSpc>
                <a:spcPct val="100000"/>
              </a:lnSpc>
              <a:spcBef>
                <a:spcPts val="0"/>
              </a:spcBef>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600" kern="1200">
                <a:solidFill>
                  <a:schemeClr val="tx1"/>
                </a:solidFill>
                <a:latin typeface="+mn-lt"/>
                <a:ea typeface="+mn-ea"/>
                <a:cs typeface="+mn-cs"/>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Clr>
                <a:srgbClr val="1FA29C"/>
              </a:buClr>
              <a:buNone/>
              <a:defRPr/>
            </a:pPr>
            <a:r>
              <a:rPr lang="fr-FR" sz="1200">
                <a:solidFill>
                  <a:schemeClr val="bg1"/>
                </a:solidFill>
                <a:latin typeface="Verdana" panose="020B0604030504040204" pitchFamily="34" charset="0"/>
                <a:ea typeface="Verdana" panose="020B0604030504040204" pitchFamily="34" charset="0"/>
                <a:cs typeface="Verdana" panose="020B0604030504040204" pitchFamily="34" charset="0"/>
              </a:rPr>
              <a:t>Cette présentation comprend des versions légèrement modifiées de </a:t>
            </a:r>
            <a:r>
              <a:rPr lang="en-GB" sz="1200" u="sng">
                <a:solidFill>
                  <a:schemeClr val="bg1"/>
                </a:solidFill>
                <a:latin typeface="Verdana" panose="020B0604030504040204" pitchFamily="34" charset="0"/>
                <a:ea typeface="Verdana" panose="020B0604030504040204" pitchFamily="34" charset="0"/>
                <a:cs typeface="Verdana" panose="020B0604030504040204" pitchFamily="34" charset="0"/>
              </a:rPr>
              <a:t>jeux d'icônes</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 d’ Iconify </a:t>
            </a:r>
            <a:r>
              <a:rPr lang="fr-FR" sz="1200">
                <a:solidFill>
                  <a:schemeClr val="bg1"/>
                </a:solidFill>
                <a:latin typeface="Verdana" panose="020B0604030504040204" pitchFamily="34" charset="0"/>
                <a:ea typeface="Verdana" panose="020B0604030504040204" pitchFamily="34" charset="0"/>
                <a:cs typeface="Verdana" panose="020B0604030504040204" pitchFamily="34" charset="0"/>
              </a:rPr>
              <a:t>qui sont protégés par des droits d'auteur et partagés sous une licence </a:t>
            </a:r>
            <a:r>
              <a:rPr lang="fr-FR" sz="1200" u="sng">
                <a:solidFill>
                  <a:schemeClr val="bg1"/>
                </a:solidFill>
                <a:latin typeface="Verdana" panose="020B0604030504040204" pitchFamily="34" charset="0"/>
                <a:ea typeface="Verdana" panose="020B0604030504040204" pitchFamily="34" charset="0"/>
                <a:cs typeface="Verdana" panose="020B0604030504040204" pitchFamily="34" charset="0"/>
              </a:rPr>
              <a:t>Creative Commons</a:t>
            </a:r>
            <a:r>
              <a:rPr lang="en-GB" sz="1200" u="sng">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sz="120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95600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Système d’Information Sanitaire</a:t>
            </a:r>
          </a:p>
          <a:p>
            <a:endParaRPr lang="en-US" sz="4400"/>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274323"/>
            <a:ext cx="10489842" cy="5025152"/>
          </a:xfrm>
        </p:spPr>
        <p:txBody>
          <a:bodyPr/>
          <a:lstStyle/>
          <a:p>
            <a:r>
              <a:rPr lang="fr-FR" sz="3200" dirty="0"/>
              <a:t>Cela inclut tout ce qui concerne la collecte, le traitement, l'analyse, la diffusion et l'utilisation des données </a:t>
            </a:r>
            <a:r>
              <a:rPr lang="en-US" sz="3200" dirty="0"/>
              <a:t>– </a:t>
            </a:r>
            <a:r>
              <a:rPr lang="fr-FR" sz="3200" dirty="0"/>
              <a:t>y compris la gouvernance, les acteurs, les processus et les outils</a:t>
            </a:r>
            <a:r>
              <a:rPr lang="en-US" sz="3200" dirty="0"/>
              <a:t>.</a:t>
            </a:r>
          </a:p>
          <a:p>
            <a:r>
              <a:rPr lang="fr-FR" sz="3200" dirty="0"/>
              <a:t>Il englobe également les outils papier et électroniques</a:t>
            </a:r>
            <a:r>
              <a:rPr lang="en-US" sz="3200" dirty="0"/>
              <a:t>.</a:t>
            </a:r>
          </a:p>
          <a:p>
            <a:r>
              <a:rPr lang="en-US" sz="3200" dirty="0"/>
              <a:t>(</a:t>
            </a:r>
            <a:r>
              <a:rPr lang="fr-FR" sz="3200" dirty="0"/>
              <a:t>Remarque : il est important de ne pas confondre le </a:t>
            </a:r>
            <a:r>
              <a:rPr lang="en-US" sz="3200" dirty="0"/>
              <a:t>SIS avec le S</a:t>
            </a:r>
            <a:r>
              <a:rPr lang="en-US" sz="3200" b="1" u="sng" dirty="0"/>
              <a:t>N</a:t>
            </a:r>
            <a:r>
              <a:rPr lang="en-US" sz="3200" dirty="0"/>
              <a:t>IS, </a:t>
            </a:r>
            <a:r>
              <a:rPr lang="fr-FR" sz="3200" dirty="0"/>
              <a:t>qui, comme nous le verrons prochainement, n'est qu'un type de système au sein d'un SIS</a:t>
            </a:r>
            <a:r>
              <a:rPr lang="en-US" sz="3200" dirty="0"/>
              <a:t>.)</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6</a:t>
            </a:fld>
            <a:endParaRPr lang="en-GB"/>
          </a:p>
        </p:txBody>
      </p:sp>
    </p:spTree>
    <p:extLst>
      <p:ext uri="{BB962C8B-B14F-4D97-AF65-F5344CB8AC3E}">
        <p14:creationId xmlns:p14="http://schemas.microsoft.com/office/powerpoint/2010/main" val="199110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Contenu de cette discussion</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634247"/>
            <a:ext cx="10797702" cy="4665228"/>
          </a:xfrm>
        </p:spPr>
        <p:txBody>
          <a:bodyPr/>
          <a:lstStyle/>
          <a:p>
            <a:pPr marL="0" indent="0">
              <a:buNone/>
            </a:pPr>
            <a:r>
              <a:rPr lang="fr-FR" sz="3600" dirty="0"/>
              <a:t>Pour notre discussion d'aujourd'hui, nous nous concentrerons sur</a:t>
            </a:r>
            <a:r>
              <a:rPr lang="en-US" sz="3600" dirty="0"/>
              <a:t>:</a:t>
            </a:r>
          </a:p>
          <a:p>
            <a:r>
              <a:rPr lang="fr-FR" sz="3600" dirty="0"/>
              <a:t>Les systèmes d'information de routine (pas les enquêtes ou autres données périodiques</a:t>
            </a:r>
            <a:r>
              <a:rPr lang="en-US" sz="3600" dirty="0"/>
              <a:t>)</a:t>
            </a:r>
          </a:p>
          <a:p>
            <a:r>
              <a:rPr lang="fr-FR" sz="3600" dirty="0"/>
              <a:t>Cinq domaines essentiels : services de santé; ressources humaines; médicaments et équipements</a:t>
            </a:r>
            <a:r>
              <a:rPr lang="en-US" sz="3600" dirty="0"/>
              <a:t>; finances; et </a:t>
            </a:r>
            <a:r>
              <a:rPr lang="fr-FR" sz="3600" dirty="0"/>
              <a:t>enregistrement et statistiques de l'état civil </a:t>
            </a:r>
            <a:r>
              <a:rPr lang="en-US" sz="3600" dirty="0"/>
              <a:t>(ESEC)</a:t>
            </a:r>
          </a:p>
          <a:p>
            <a:endParaRPr lang="en-US" sz="3600" dirty="0"/>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7</a:t>
            </a:fld>
            <a:endParaRPr lang="en-GB"/>
          </a:p>
        </p:txBody>
      </p:sp>
    </p:spTree>
    <p:extLst>
      <p:ext uri="{BB962C8B-B14F-4D97-AF65-F5344CB8AC3E}">
        <p14:creationId xmlns:p14="http://schemas.microsoft.com/office/powerpoint/2010/main" val="317003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normAutofit/>
          </a:bodyPr>
          <a:lstStyle/>
          <a:p>
            <a:r>
              <a:rPr lang="en-US" sz="4400"/>
              <a:t>Remarque importante:</a:t>
            </a:r>
          </a:p>
        </p:txBody>
      </p:sp>
      <p:sp>
        <p:nvSpPr>
          <p:cNvPr id="7" name="Content Placeholder 6">
            <a:extLst>
              <a:ext uri="{FF2B5EF4-FFF2-40B4-BE49-F238E27FC236}">
                <a16:creationId xmlns:a16="http://schemas.microsoft.com/office/drawing/2014/main" id="{9D2A8511-E502-43FF-A6D3-6D771E74E8FB}"/>
              </a:ext>
            </a:extLst>
          </p:cNvPr>
          <p:cNvSpPr>
            <a:spLocks noGrp="1"/>
          </p:cNvSpPr>
          <p:nvPr>
            <p:ph sz="quarter" idx="11"/>
          </p:nvPr>
        </p:nvSpPr>
        <p:spPr>
          <a:xfrm>
            <a:off x="457200" y="1512631"/>
            <a:ext cx="10489842" cy="4903558"/>
          </a:xfrm>
        </p:spPr>
        <p:txBody>
          <a:bodyPr/>
          <a:lstStyle/>
          <a:p>
            <a:pPr marL="0" indent="0">
              <a:buNone/>
            </a:pPr>
            <a:r>
              <a:rPr lang="fr-FR" sz="3000" b="1" i="1" dirty="0"/>
              <a:t>L'objectif de cette présentation est de donner un aperçu simplifié des systèmes d'information sanitaire</a:t>
            </a:r>
            <a:r>
              <a:rPr lang="en-US" sz="3000" b="1" i="1" dirty="0"/>
              <a:t>.</a:t>
            </a:r>
          </a:p>
          <a:p>
            <a:pPr marL="0" indent="0">
              <a:buNone/>
            </a:pPr>
            <a:r>
              <a:rPr lang="fr-FR" sz="3000" i="1" dirty="0"/>
              <a:t>À ce titre, il s'agit d'une vue de 10 000 pieds dans les airs : bien que nous puissions voir la carte complète disposée en dessous de nous, certains détails sont cachés</a:t>
            </a:r>
            <a:r>
              <a:rPr lang="en-US" sz="3000" i="1" dirty="0"/>
              <a:t>.</a:t>
            </a:r>
          </a:p>
          <a:p>
            <a:pPr marL="0" indent="0">
              <a:buNone/>
            </a:pPr>
            <a:r>
              <a:rPr lang="fr-FR" sz="3000" i="1" dirty="0"/>
              <a:t>Dans certains cas, les termes du SIS peuvent avoir des significations différentes selon les personnes ; lorsque les termes sont contestés, nous le signalons et expliquons la définition que nous utilisons</a:t>
            </a:r>
            <a:r>
              <a:rPr lang="en-US" sz="3000" i="1" dirty="0"/>
              <a:t>.</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446028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6" name="Slide Number Placeholder 3">
            <a:extLst>
              <a:ext uri="{FF2B5EF4-FFF2-40B4-BE49-F238E27FC236}">
                <a16:creationId xmlns:a16="http://schemas.microsoft.com/office/drawing/2014/main" id="{A2813ABB-C9F3-43D1-B67F-7D2F37FC9A7B}"/>
              </a:ext>
            </a:extLst>
          </p:cNvPr>
          <p:cNvSpPr>
            <a:spLocks noGrp="1"/>
          </p:cNvSpPr>
          <p:nvPr>
            <p:ph type="sldNum" sz="quarter" idx="12"/>
          </p:nvPr>
        </p:nvSpPr>
        <p:spPr>
          <a:xfrm>
            <a:off x="9057640" y="6452004"/>
            <a:ext cx="2743200" cy="237600"/>
          </a:xfrm>
        </p:spPr>
        <p:txBody>
          <a:bodyPr/>
          <a:lstStyle>
            <a:lvl1pPr>
              <a:defRPr sz="900" b="0">
                <a:solidFill>
                  <a:schemeClr val="bg2">
                    <a:lumMod val="25000"/>
                  </a:schemeClr>
                </a:solidFill>
                <a:latin typeface="Poppins" panose="00000500000000000000" pitchFamily="2" charset="0"/>
                <a:cs typeface="Poppins" panose="00000500000000000000" pitchFamily="2" charset="0"/>
              </a:defRPr>
            </a:lvl1pPr>
          </a:lstStyle>
          <a:p>
            <a:pPr algn="r"/>
            <a:fld id="{6DF1F962-6FCF-4ED9-AB1A-FC8E17859AF0}" type="slidenum">
              <a:rPr lang="en-GB" smtClean="0"/>
              <a:pPr algn="r"/>
              <a:t>8</a:t>
            </a:fld>
            <a:endParaRPr lang="en-GB"/>
          </a:p>
        </p:txBody>
      </p:sp>
    </p:spTree>
    <p:extLst>
      <p:ext uri="{BB962C8B-B14F-4D97-AF65-F5344CB8AC3E}">
        <p14:creationId xmlns:p14="http://schemas.microsoft.com/office/powerpoint/2010/main" val="30727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102117-DEB0-9246-9C42-810A89ED27EC}"/>
              </a:ext>
            </a:extLst>
          </p:cNvPr>
          <p:cNvSpPr/>
          <p:nvPr/>
        </p:nvSpPr>
        <p:spPr>
          <a:xfrm>
            <a:off x="33409" y="1831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9F507E60-2E1A-4547-8064-BFE8D59062D0}"/>
              </a:ext>
            </a:extLst>
          </p:cNvPr>
          <p:cNvSpPr>
            <a:spLocks noGrp="1"/>
          </p:cNvSpPr>
          <p:nvPr>
            <p:ph type="body" sz="quarter" idx="10"/>
          </p:nvPr>
        </p:nvSpPr>
        <p:spPr/>
        <p:txBody>
          <a:bodyPr/>
          <a:lstStyle/>
          <a:p>
            <a:r>
              <a:rPr lang="en-US"/>
              <a:t>Le paysage du SIS</a:t>
            </a:r>
          </a:p>
        </p:txBody>
      </p:sp>
      <p:cxnSp>
        <p:nvCxnSpPr>
          <p:cNvPr id="5" name="Straight Connector 4">
            <a:extLst>
              <a:ext uri="{FF2B5EF4-FFF2-40B4-BE49-F238E27FC236}">
                <a16:creationId xmlns:a16="http://schemas.microsoft.com/office/drawing/2014/main" id="{5DBF48AF-4ECA-074B-B70A-8547DE30B7A1}"/>
              </a:ext>
            </a:extLst>
          </p:cNvPr>
          <p:cNvCxnSpPr>
            <a:cxnSpLocks/>
          </p:cNvCxnSpPr>
          <p:nvPr/>
        </p:nvCxnSpPr>
        <p:spPr>
          <a:xfrm>
            <a:off x="572030" y="1159779"/>
            <a:ext cx="8165570" cy="0"/>
          </a:xfrm>
          <a:prstGeom prst="line">
            <a:avLst/>
          </a:prstGeom>
          <a:ln w="41275">
            <a:solidFill>
              <a:srgbClr val="D0CB17"/>
            </a:solidFill>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94329DE-157F-3E45-AFFC-B42C9D18AF02}"/>
              </a:ext>
            </a:extLst>
          </p:cNvPr>
          <p:cNvSpPr/>
          <p:nvPr/>
        </p:nvSpPr>
        <p:spPr>
          <a:xfrm>
            <a:off x="1665939" y="2101553"/>
            <a:ext cx="2725609" cy="1469116"/>
          </a:xfrm>
          <a:prstGeom prst="roundRect">
            <a:avLst>
              <a:gd name="adj" fmla="val 94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a typeface="Calibri" panose="020F0502020204030204" pitchFamily="34" charset="0"/>
                <a:cs typeface="Times New Roman" panose="02020603050405020304" pitchFamily="18" charset="0"/>
              </a:rPr>
              <a:t>SN</a:t>
            </a:r>
            <a:r>
              <a:rPr lang="en-GB" sz="3600" b="1">
                <a:solidFill>
                  <a:schemeClr val="bg1"/>
                </a:solidFill>
                <a:effectLst/>
                <a:ea typeface="Calibri" panose="020F0502020204030204" pitchFamily="34" charset="0"/>
                <a:cs typeface="Times New Roman" panose="02020603050405020304" pitchFamily="18" charset="0"/>
              </a:rPr>
              <a:t>IS</a:t>
            </a:r>
            <a:endParaRPr lang="en-GB" sz="1200" b="1">
              <a:solidFill>
                <a:schemeClr val="bg1"/>
              </a:solidFill>
              <a:effectLst/>
              <a:ea typeface="Calibri" panose="020F0502020204030204" pitchFamily="34" charset="0"/>
              <a:cs typeface="Times New Roman" panose="02020603050405020304" pitchFamily="18" charset="0"/>
            </a:endParaRPr>
          </a:p>
          <a:p>
            <a:pPr algn="ctr"/>
            <a:r>
              <a:rPr lang="fr-FR">
                <a:solidFill>
                  <a:schemeClr val="bg1"/>
                </a:solidFill>
                <a:ea typeface="Calibri" panose="020F0502020204030204" pitchFamily="34" charset="0"/>
                <a:cs typeface="Times New Roman" panose="02020603050405020304" pitchFamily="18" charset="0"/>
              </a:rPr>
              <a:t>Système National d’Information Sanitaire</a:t>
            </a:r>
            <a:endParaRPr lang="en-GB" sz="1200">
              <a:effectLst/>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0C6F4798-B8AF-3B46-8534-A96CDB204A1F}"/>
              </a:ext>
            </a:extLst>
          </p:cNvPr>
          <p:cNvSpPr/>
          <p:nvPr/>
        </p:nvSpPr>
        <p:spPr>
          <a:xfrm>
            <a:off x="4454915" y="2521883"/>
            <a:ext cx="1531558" cy="1751077"/>
          </a:xfrm>
          <a:prstGeom prst="roundRect">
            <a:avLst>
              <a:gd name="adj" fmla="val 972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S</a:t>
            </a:r>
            <a:r>
              <a:rPr lang="en-GB" sz="3600" b="1" dirty="0">
                <a:effectLst/>
                <a:ea typeface="Calibri" panose="020F0502020204030204" pitchFamily="34" charset="0"/>
                <a:cs typeface="Times New Roman" panose="02020603050405020304" pitchFamily="18" charset="0"/>
              </a:rPr>
              <a:t>IGL</a:t>
            </a:r>
            <a:endParaRPr lang="en-GB" sz="1200" b="1" dirty="0">
              <a:effectLst/>
              <a:ea typeface="Calibri" panose="020F0502020204030204" pitchFamily="34" charset="0"/>
              <a:cs typeface="Times New Roman" panose="02020603050405020304" pitchFamily="18" charset="0"/>
            </a:endParaRPr>
          </a:p>
          <a:p>
            <a:pPr algn="ctr"/>
            <a:r>
              <a:rPr lang="fr-FR" sz="1700" dirty="0">
                <a:ea typeface="Calibri" panose="020F0502020204030204" pitchFamily="34" charset="0"/>
                <a:cs typeface="Times New Roman" panose="02020603050405020304" pitchFamily="18" charset="0"/>
              </a:rPr>
              <a:t>Système d’Information de Gestion Logistique </a:t>
            </a:r>
            <a:endParaRPr lang="en-GB" sz="1700" dirty="0">
              <a:effectLst/>
              <a:ea typeface="Calibri" panose="020F0502020204030204" pitchFamily="34"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4A770375-B8DD-7848-A1AB-EF410F37552E}"/>
              </a:ext>
            </a:extLst>
          </p:cNvPr>
          <p:cNvSpPr/>
          <p:nvPr/>
        </p:nvSpPr>
        <p:spPr>
          <a:xfrm>
            <a:off x="1665941" y="3655259"/>
            <a:ext cx="2725610" cy="106465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ffectLst/>
                <a:ea typeface="Calibri" panose="020F0502020204030204" pitchFamily="34" charset="0"/>
                <a:cs typeface="Times New Roman" panose="02020603050405020304" pitchFamily="18" charset="0"/>
              </a:rPr>
              <a:t>Trackers</a:t>
            </a:r>
            <a:endParaRPr lang="en-GB" sz="1200" b="1">
              <a:solidFill>
                <a:schemeClr val="bg1"/>
              </a:solidFill>
              <a:effectLst/>
              <a:ea typeface="Calibri" panose="020F0502020204030204" pitchFamily="34"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6EF245AF-9829-954B-A786-8F726C470E90}"/>
              </a:ext>
            </a:extLst>
          </p:cNvPr>
          <p:cNvSpPr/>
          <p:nvPr/>
        </p:nvSpPr>
        <p:spPr>
          <a:xfrm>
            <a:off x="1665940" y="4804508"/>
            <a:ext cx="2725611" cy="127082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solidFill>
                  <a:schemeClr val="bg1"/>
                </a:solidFill>
                <a:ea typeface="Calibri" panose="020F0502020204030204" pitchFamily="34" charset="0"/>
                <a:cs typeface="Times New Roman" panose="02020603050405020304" pitchFamily="18" charset="0"/>
              </a:rPr>
              <a:t>DME</a:t>
            </a:r>
            <a:br>
              <a:rPr lang="en-GB" sz="3600">
                <a:solidFill>
                  <a:schemeClr val="bg1"/>
                </a:solidFill>
                <a:effectLst/>
                <a:ea typeface="Calibri" panose="020F0502020204030204" pitchFamily="34" charset="0"/>
                <a:cs typeface="Times New Roman" panose="02020603050405020304" pitchFamily="18" charset="0"/>
              </a:rPr>
            </a:br>
            <a:r>
              <a:rPr lang="fr-FR" sz="1700">
                <a:solidFill>
                  <a:schemeClr val="bg1"/>
                </a:solidFill>
                <a:ea typeface="Calibri" panose="020F0502020204030204" pitchFamily="34" charset="0"/>
                <a:cs typeface="Times New Roman" panose="02020603050405020304" pitchFamily="18" charset="0"/>
              </a:rPr>
              <a:t>Dossier Médical Électronique </a:t>
            </a:r>
            <a:endParaRPr lang="en-GB" sz="1700">
              <a:solidFill>
                <a:schemeClr val="bg1"/>
              </a:solidFill>
              <a:effectLst/>
              <a:ea typeface="Calibri" panose="020F0502020204030204" pitchFamily="34" charset="0"/>
              <a:cs typeface="Times New Roman" panose="02020603050405020304" pitchFamily="18" charset="0"/>
            </a:endParaRPr>
          </a:p>
        </p:txBody>
      </p:sp>
      <p:sp>
        <p:nvSpPr>
          <p:cNvPr id="14" name="Rounded Rectangle 13">
            <a:extLst>
              <a:ext uri="{FF2B5EF4-FFF2-40B4-BE49-F238E27FC236}">
                <a16:creationId xmlns:a16="http://schemas.microsoft.com/office/drawing/2014/main" id="{18FAFCA5-2863-A542-8EC2-E0486DA8E472}"/>
              </a:ext>
            </a:extLst>
          </p:cNvPr>
          <p:cNvSpPr/>
          <p:nvPr/>
        </p:nvSpPr>
        <p:spPr>
          <a:xfrm>
            <a:off x="4460621" y="5245341"/>
            <a:ext cx="1525852" cy="829988"/>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700">
                <a:solidFill>
                  <a:schemeClr val="bg1"/>
                </a:solidFill>
                <a:ea typeface="Calibri" panose="020F0502020204030204" pitchFamily="34" charset="0"/>
                <a:cs typeface="Times New Roman" panose="02020603050405020304" pitchFamily="18" charset="0"/>
              </a:rPr>
              <a:t>Système de gestion des pharmacies</a:t>
            </a:r>
            <a:endParaRPr lang="en-GB" sz="1700">
              <a:solidFill>
                <a:schemeClr val="bg1"/>
              </a:solidFill>
              <a:effectLst/>
              <a:ea typeface="Calibri" panose="020F0502020204030204" pitchFamily="34" charset="0"/>
              <a:cs typeface="Times New Roman" panose="02020603050405020304" pitchFamily="18" charset="0"/>
            </a:endParaRPr>
          </a:p>
        </p:txBody>
      </p:sp>
      <p:sp>
        <p:nvSpPr>
          <p:cNvPr id="15" name="Rounded Rectangle 14">
            <a:extLst>
              <a:ext uri="{FF2B5EF4-FFF2-40B4-BE49-F238E27FC236}">
                <a16:creationId xmlns:a16="http://schemas.microsoft.com/office/drawing/2014/main" id="{2FCEAA3C-FDF5-D949-A78F-1F0AC8A4C45E}"/>
              </a:ext>
            </a:extLst>
          </p:cNvPr>
          <p:cNvSpPr/>
          <p:nvPr/>
        </p:nvSpPr>
        <p:spPr>
          <a:xfrm>
            <a:off x="6061860" y="5245341"/>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a:solidFill>
                  <a:schemeClr val="bg1"/>
                </a:solidFill>
                <a:ea typeface="Calibri" panose="020F0502020204030204" pitchFamily="34" charset="0"/>
                <a:cs typeface="Times New Roman" panose="02020603050405020304" pitchFamily="18" charset="0"/>
              </a:rPr>
              <a:t>RH / Système de paie</a:t>
            </a:r>
          </a:p>
        </p:txBody>
      </p:sp>
      <p:sp>
        <p:nvSpPr>
          <p:cNvPr id="18" name="TextBox 17">
            <a:extLst>
              <a:ext uri="{FF2B5EF4-FFF2-40B4-BE49-F238E27FC236}">
                <a16:creationId xmlns:a16="http://schemas.microsoft.com/office/drawing/2014/main" id="{218FF02B-0406-4644-BE76-0B21BBE3B2A8}"/>
              </a:ext>
            </a:extLst>
          </p:cNvPr>
          <p:cNvSpPr txBox="1"/>
          <p:nvPr/>
        </p:nvSpPr>
        <p:spPr>
          <a:xfrm>
            <a:off x="1669461" y="1612660"/>
            <a:ext cx="2721760" cy="369332"/>
          </a:xfrm>
          <a:prstGeom prst="rect">
            <a:avLst/>
          </a:prstGeom>
          <a:noFill/>
          <a:ln>
            <a:noFill/>
          </a:ln>
        </p:spPr>
        <p:txBody>
          <a:bodyPr wrap="square" rtlCol="0">
            <a:spAutoFit/>
          </a:bodyPr>
          <a:lstStyle/>
          <a:p>
            <a:pPr algn="ctr"/>
            <a:r>
              <a:rPr lang="en-US"/>
              <a:t>Services de santé</a:t>
            </a:r>
          </a:p>
        </p:txBody>
      </p:sp>
      <p:sp>
        <p:nvSpPr>
          <p:cNvPr id="19" name="TextBox 18">
            <a:extLst>
              <a:ext uri="{FF2B5EF4-FFF2-40B4-BE49-F238E27FC236}">
                <a16:creationId xmlns:a16="http://schemas.microsoft.com/office/drawing/2014/main" id="{81773FB6-E911-6646-9697-F30E7D9D584E}"/>
              </a:ext>
            </a:extLst>
          </p:cNvPr>
          <p:cNvSpPr txBox="1"/>
          <p:nvPr/>
        </p:nvSpPr>
        <p:spPr>
          <a:xfrm>
            <a:off x="4270466" y="1437849"/>
            <a:ext cx="1931159" cy="646331"/>
          </a:xfrm>
          <a:prstGeom prst="rect">
            <a:avLst/>
          </a:prstGeom>
          <a:noFill/>
          <a:ln>
            <a:noFill/>
          </a:ln>
        </p:spPr>
        <p:txBody>
          <a:bodyPr wrap="square" rtlCol="0">
            <a:spAutoFit/>
          </a:bodyPr>
          <a:lstStyle/>
          <a:p>
            <a:pPr algn="ctr"/>
            <a:r>
              <a:rPr lang="en-US" dirty="0" err="1"/>
              <a:t>Médicaments</a:t>
            </a:r>
            <a:r>
              <a:rPr lang="en-US" dirty="0"/>
              <a:t> et </a:t>
            </a:r>
            <a:r>
              <a:rPr lang="en-US" dirty="0" err="1"/>
              <a:t>autres</a:t>
            </a:r>
            <a:r>
              <a:rPr lang="en-US" dirty="0"/>
              <a:t> intrants</a:t>
            </a:r>
          </a:p>
        </p:txBody>
      </p:sp>
      <p:sp>
        <p:nvSpPr>
          <p:cNvPr id="20" name="TextBox 19">
            <a:extLst>
              <a:ext uri="{FF2B5EF4-FFF2-40B4-BE49-F238E27FC236}">
                <a16:creationId xmlns:a16="http://schemas.microsoft.com/office/drawing/2014/main" id="{6D92643F-FAF3-2749-89C8-00CD75E7811E}"/>
              </a:ext>
            </a:extLst>
          </p:cNvPr>
          <p:cNvSpPr txBox="1"/>
          <p:nvPr/>
        </p:nvSpPr>
        <p:spPr>
          <a:xfrm>
            <a:off x="6061861" y="1446358"/>
            <a:ext cx="1525852" cy="646331"/>
          </a:xfrm>
          <a:prstGeom prst="rect">
            <a:avLst/>
          </a:prstGeom>
          <a:noFill/>
          <a:ln>
            <a:noFill/>
          </a:ln>
        </p:spPr>
        <p:txBody>
          <a:bodyPr wrap="square" rtlCol="0">
            <a:spAutoFit/>
          </a:bodyPr>
          <a:lstStyle/>
          <a:p>
            <a:pPr algn="ctr"/>
            <a:r>
              <a:rPr lang="en-US"/>
              <a:t>Ressources humaines</a:t>
            </a:r>
          </a:p>
        </p:txBody>
      </p:sp>
      <p:sp>
        <p:nvSpPr>
          <p:cNvPr id="26" name="Rounded Rectangle 25">
            <a:extLst>
              <a:ext uri="{FF2B5EF4-FFF2-40B4-BE49-F238E27FC236}">
                <a16:creationId xmlns:a16="http://schemas.microsoft.com/office/drawing/2014/main" id="{B35E5F26-BA6F-804B-957F-D7B4C0BE26A2}"/>
              </a:ext>
            </a:extLst>
          </p:cNvPr>
          <p:cNvSpPr/>
          <p:nvPr/>
        </p:nvSpPr>
        <p:spPr>
          <a:xfrm>
            <a:off x="4016375" y="2101199"/>
            <a:ext cx="1967573"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a:effectLst/>
                <a:ea typeface="Calibri" panose="020F0502020204030204" pitchFamily="34" charset="0"/>
                <a:cs typeface="Times New Roman" panose="02020603050405020304" pitchFamily="18" charset="0"/>
              </a:rPr>
              <a:t>     </a:t>
            </a:r>
          </a:p>
        </p:txBody>
      </p:sp>
      <p:sp>
        <p:nvSpPr>
          <p:cNvPr id="27" name="Rounded Rectangle 26">
            <a:extLst>
              <a:ext uri="{FF2B5EF4-FFF2-40B4-BE49-F238E27FC236}">
                <a16:creationId xmlns:a16="http://schemas.microsoft.com/office/drawing/2014/main" id="{837E8EBB-48B4-C849-8983-F922956C8568}"/>
              </a:ext>
            </a:extLst>
          </p:cNvPr>
          <p:cNvSpPr/>
          <p:nvPr/>
        </p:nvSpPr>
        <p:spPr>
          <a:xfrm>
            <a:off x="5785003" y="2101552"/>
            <a:ext cx="1802710" cy="360000"/>
          </a:xfrm>
          <a:prstGeom prst="roundRect">
            <a:avLst>
              <a:gd name="adj" fmla="val 31568"/>
            </a:avLst>
          </a:prstGeom>
          <a:pattFill prst="pct20">
            <a:fgClr>
              <a:schemeClr val="accent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a:effectLst/>
                <a:ea typeface="Calibri" panose="020F0502020204030204" pitchFamily="34" charset="0"/>
                <a:cs typeface="Times New Roman" panose="02020603050405020304" pitchFamily="18" charset="0"/>
              </a:rPr>
              <a:t>    </a:t>
            </a:r>
          </a:p>
        </p:txBody>
      </p:sp>
      <p:sp>
        <p:nvSpPr>
          <p:cNvPr id="28" name="Rounded Rectangle 27">
            <a:extLst>
              <a:ext uri="{FF2B5EF4-FFF2-40B4-BE49-F238E27FC236}">
                <a16:creationId xmlns:a16="http://schemas.microsoft.com/office/drawing/2014/main" id="{256ACD7A-6EA7-CD4D-896C-980903F96188}"/>
              </a:ext>
            </a:extLst>
          </p:cNvPr>
          <p:cNvSpPr/>
          <p:nvPr/>
        </p:nvSpPr>
        <p:spPr>
          <a:xfrm>
            <a:off x="6058721" y="3447315"/>
            <a:ext cx="1516973" cy="1730234"/>
          </a:xfrm>
          <a:prstGeom prst="roundRect">
            <a:avLst>
              <a:gd name="adj" fmla="val 972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SIRH</a:t>
            </a:r>
          </a:p>
          <a:p>
            <a:pPr algn="ctr"/>
            <a:r>
              <a:rPr lang="fr-FR" sz="1700" dirty="0">
                <a:ea typeface="Calibri" panose="020F0502020204030204" pitchFamily="34" charset="0"/>
                <a:cs typeface="Times New Roman" panose="02020603050405020304" pitchFamily="18" charset="0"/>
              </a:rPr>
              <a:t>Système d’Information Ressources Humaines </a:t>
            </a:r>
            <a:endParaRPr lang="en-GB" sz="1700" dirty="0">
              <a:ea typeface="Calibri" panose="020F0502020204030204" pitchFamily="34" charset="0"/>
              <a:cs typeface="Times New Roman" panose="02020603050405020304" pitchFamily="18" charset="0"/>
            </a:endParaRPr>
          </a:p>
        </p:txBody>
      </p:sp>
      <p:sp>
        <p:nvSpPr>
          <p:cNvPr id="29" name="Rounded Rectangle 28">
            <a:extLst>
              <a:ext uri="{FF2B5EF4-FFF2-40B4-BE49-F238E27FC236}">
                <a16:creationId xmlns:a16="http://schemas.microsoft.com/office/drawing/2014/main" id="{68F93507-82DE-5147-A054-D7A5E2154B33}"/>
              </a:ext>
            </a:extLst>
          </p:cNvPr>
          <p:cNvSpPr/>
          <p:nvPr/>
        </p:nvSpPr>
        <p:spPr>
          <a:xfrm>
            <a:off x="7664400" y="4036398"/>
            <a:ext cx="1525852" cy="8547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700">
                <a:solidFill>
                  <a:schemeClr val="bg1"/>
                </a:solidFill>
                <a:ea typeface="Calibri" panose="020F0502020204030204" pitchFamily="34" charset="0"/>
                <a:cs typeface="Times New Roman" panose="02020603050405020304" pitchFamily="18" charset="0"/>
              </a:rPr>
              <a:t>Système de comptabilité</a:t>
            </a:r>
            <a:endParaRPr lang="en-GB" sz="1700">
              <a:solidFill>
                <a:schemeClr val="bg1"/>
              </a:solidFill>
              <a:effectLst/>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412BC2DB-26C6-7F42-A7B5-B36EF4A2F0CE}"/>
              </a:ext>
            </a:extLst>
          </p:cNvPr>
          <p:cNvSpPr txBox="1"/>
          <p:nvPr/>
        </p:nvSpPr>
        <p:spPr>
          <a:xfrm>
            <a:off x="7663099" y="1610954"/>
            <a:ext cx="1525851" cy="369332"/>
          </a:xfrm>
          <a:prstGeom prst="rect">
            <a:avLst/>
          </a:prstGeom>
          <a:noFill/>
          <a:ln>
            <a:noFill/>
          </a:ln>
        </p:spPr>
        <p:txBody>
          <a:bodyPr wrap="square" rtlCol="0">
            <a:spAutoFit/>
          </a:bodyPr>
          <a:lstStyle/>
          <a:p>
            <a:pPr algn="ctr"/>
            <a:r>
              <a:rPr lang="en-US"/>
              <a:t>Finances</a:t>
            </a:r>
          </a:p>
        </p:txBody>
      </p:sp>
      <p:sp>
        <p:nvSpPr>
          <p:cNvPr id="32" name="Rounded Rectangle 31">
            <a:extLst>
              <a:ext uri="{FF2B5EF4-FFF2-40B4-BE49-F238E27FC236}">
                <a16:creationId xmlns:a16="http://schemas.microsoft.com/office/drawing/2014/main" id="{E043E449-FE15-BC40-BDCA-94503BB6DF3A}"/>
              </a:ext>
            </a:extLst>
          </p:cNvPr>
          <p:cNvSpPr/>
          <p:nvPr/>
        </p:nvSpPr>
        <p:spPr>
          <a:xfrm>
            <a:off x="7665077" y="2782727"/>
            <a:ext cx="1525852" cy="1184156"/>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a:ea typeface="Calibri" panose="020F0502020204030204" pitchFamily="34" charset="0"/>
                <a:cs typeface="Times New Roman" panose="02020603050405020304" pitchFamily="18" charset="0"/>
              </a:rPr>
              <a:t>IFMIS</a:t>
            </a:r>
          </a:p>
          <a:p>
            <a:pPr algn="ctr"/>
            <a:r>
              <a:rPr lang="fr-FR" sz="1200">
                <a:ea typeface="Calibri" panose="020F0502020204030204" pitchFamily="34" charset="0"/>
                <a:cs typeface="Times New Roman" panose="02020603050405020304" pitchFamily="18" charset="0"/>
              </a:rPr>
              <a:t>Système Intégré d'Information de Gestion Financière</a:t>
            </a:r>
            <a:endParaRPr lang="en-GB" sz="1200">
              <a:ea typeface="Calibri" panose="020F0502020204030204" pitchFamily="34" charset="0"/>
              <a:cs typeface="Times New Roman" panose="02020603050405020304" pitchFamily="18" charset="0"/>
            </a:endParaRPr>
          </a:p>
        </p:txBody>
      </p:sp>
      <p:sp>
        <p:nvSpPr>
          <p:cNvPr id="33" name="Rounded Rectangle 32">
            <a:extLst>
              <a:ext uri="{FF2B5EF4-FFF2-40B4-BE49-F238E27FC236}">
                <a16:creationId xmlns:a16="http://schemas.microsoft.com/office/drawing/2014/main" id="{529C6B0B-C06B-484D-9D99-466C7DBB39F1}"/>
              </a:ext>
            </a:extLst>
          </p:cNvPr>
          <p:cNvSpPr/>
          <p:nvPr/>
        </p:nvSpPr>
        <p:spPr>
          <a:xfrm>
            <a:off x="4016375" y="4361209"/>
            <a:ext cx="1967573" cy="360000"/>
          </a:xfrm>
          <a:prstGeom prst="roundRect">
            <a:avLst>
              <a:gd name="adj" fmla="val 31568"/>
            </a:avLst>
          </a:prstGeom>
          <a:pattFill prst="pct20">
            <a:fgClr>
              <a:srgbClr val="00B0F0"/>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effectLst/>
              <a:ea typeface="Calibri" panose="020F0502020204030204" pitchFamily="34" charset="0"/>
              <a:cs typeface="Times New Roman" panose="02020603050405020304" pitchFamily="18" charset="0"/>
            </a:endParaRPr>
          </a:p>
        </p:txBody>
      </p:sp>
      <p:sp>
        <p:nvSpPr>
          <p:cNvPr id="34" name="Rounded Rectangle 33">
            <a:extLst>
              <a:ext uri="{FF2B5EF4-FFF2-40B4-BE49-F238E27FC236}">
                <a16:creationId xmlns:a16="http://schemas.microsoft.com/office/drawing/2014/main" id="{926F3A3E-0122-C343-BAA3-2350D235E2D1}"/>
              </a:ext>
            </a:extLst>
          </p:cNvPr>
          <p:cNvSpPr/>
          <p:nvPr/>
        </p:nvSpPr>
        <p:spPr>
          <a:xfrm>
            <a:off x="4016375" y="4804508"/>
            <a:ext cx="1967574" cy="360000"/>
          </a:xfrm>
          <a:prstGeom prst="roundRect">
            <a:avLst>
              <a:gd name="adj" fmla="val 31568"/>
            </a:avLst>
          </a:prstGeom>
          <a:pattFill prst="pct20">
            <a:fgClr>
              <a:srgbClr val="FF0000"/>
            </a:fgClr>
            <a:bgClr>
              <a:srgbClr val="FF0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effectLst/>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12F3154-3219-EA4A-89CE-70FCDA4732B8}"/>
              </a:ext>
            </a:extLst>
          </p:cNvPr>
          <p:cNvSpPr txBox="1"/>
          <p:nvPr/>
        </p:nvSpPr>
        <p:spPr>
          <a:xfrm>
            <a:off x="9257810" y="1619463"/>
            <a:ext cx="1525851" cy="369332"/>
          </a:xfrm>
          <a:prstGeom prst="rect">
            <a:avLst/>
          </a:prstGeom>
          <a:noFill/>
          <a:ln>
            <a:noFill/>
          </a:ln>
        </p:spPr>
        <p:txBody>
          <a:bodyPr wrap="square" rtlCol="0">
            <a:spAutoFit/>
          </a:bodyPr>
          <a:lstStyle/>
          <a:p>
            <a:pPr algn="ctr"/>
            <a:r>
              <a:rPr lang="en-US" dirty="0"/>
              <a:t>ESEC (CRVS)</a:t>
            </a:r>
          </a:p>
        </p:txBody>
      </p:sp>
      <p:sp>
        <p:nvSpPr>
          <p:cNvPr id="38" name="Rounded Rectangle 37">
            <a:extLst>
              <a:ext uri="{FF2B5EF4-FFF2-40B4-BE49-F238E27FC236}">
                <a16:creationId xmlns:a16="http://schemas.microsoft.com/office/drawing/2014/main" id="{273999DE-CE18-0E4F-A5DF-E08885938073}"/>
              </a:ext>
            </a:extLst>
          </p:cNvPr>
          <p:cNvSpPr/>
          <p:nvPr/>
        </p:nvSpPr>
        <p:spPr>
          <a:xfrm>
            <a:off x="7663554" y="2084181"/>
            <a:ext cx="1525852" cy="631447"/>
          </a:xfrm>
          <a:prstGeom prst="roundRect">
            <a:avLst>
              <a:gd name="adj" fmla="val 972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600" b="1">
                <a:ea typeface="Calibri" panose="020F0502020204030204" pitchFamily="34" charset="0"/>
                <a:cs typeface="Times New Roman" panose="02020603050405020304" pitchFamily="18" charset="0"/>
              </a:rPr>
              <a:t>Cartographie des Ressources </a:t>
            </a:r>
          </a:p>
        </p:txBody>
      </p:sp>
      <p:sp>
        <p:nvSpPr>
          <p:cNvPr id="39" name="Rounded Rectangle 38">
            <a:extLst>
              <a:ext uri="{FF2B5EF4-FFF2-40B4-BE49-F238E27FC236}">
                <a16:creationId xmlns:a16="http://schemas.microsoft.com/office/drawing/2014/main" id="{3831F95C-5135-4A41-9C9E-F5B9DA7E9D50}"/>
              </a:ext>
            </a:extLst>
          </p:cNvPr>
          <p:cNvSpPr/>
          <p:nvPr/>
        </p:nvSpPr>
        <p:spPr>
          <a:xfrm>
            <a:off x="9267232" y="2084400"/>
            <a:ext cx="1525852" cy="1386000"/>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SEC</a:t>
            </a:r>
          </a:p>
          <a:p>
            <a:pPr algn="ctr"/>
            <a:r>
              <a:rPr lang="en-GB" dirty="0" err="1">
                <a:ea typeface="Calibri" panose="020F0502020204030204" pitchFamily="34" charset="0"/>
                <a:cs typeface="Times New Roman" panose="02020603050405020304" pitchFamily="18" charset="0"/>
              </a:rPr>
              <a:t>Statistiques</a:t>
            </a:r>
            <a:r>
              <a:rPr lang="en-GB" dirty="0">
                <a:ea typeface="Calibri" panose="020F0502020204030204" pitchFamily="34" charset="0"/>
                <a:cs typeface="Times New Roman" panose="02020603050405020304" pitchFamily="18" charset="0"/>
              </a:rPr>
              <a:t> de </a:t>
            </a:r>
            <a:r>
              <a:rPr lang="en-GB" dirty="0" err="1">
                <a:ea typeface="Calibri" panose="020F0502020204030204" pitchFamily="34" charset="0"/>
                <a:cs typeface="Times New Roman" panose="02020603050405020304" pitchFamily="18" charset="0"/>
              </a:rPr>
              <a:t>l'État</a:t>
            </a:r>
            <a:r>
              <a:rPr lang="en-GB" dirty="0">
                <a:ea typeface="Calibri" panose="020F0502020204030204" pitchFamily="34" charset="0"/>
                <a:cs typeface="Times New Roman" panose="02020603050405020304" pitchFamily="18" charset="0"/>
              </a:rPr>
              <a:t> Civil </a:t>
            </a:r>
            <a:endParaRPr lang="en-GB" sz="1200" dirty="0">
              <a:effectLst/>
              <a:ea typeface="Calibri" panose="020F0502020204030204" pitchFamily="34" charset="0"/>
              <a:cs typeface="Times New Roman" panose="02020603050405020304" pitchFamily="18" charset="0"/>
            </a:endParaRPr>
          </a:p>
        </p:txBody>
      </p:sp>
      <p:sp>
        <p:nvSpPr>
          <p:cNvPr id="35" name="Rounded Rectangle 34">
            <a:extLst>
              <a:ext uri="{FF2B5EF4-FFF2-40B4-BE49-F238E27FC236}">
                <a16:creationId xmlns:a16="http://schemas.microsoft.com/office/drawing/2014/main" id="{EE359CF5-632D-D04E-B98B-87DFC4C720F0}"/>
              </a:ext>
            </a:extLst>
          </p:cNvPr>
          <p:cNvSpPr/>
          <p:nvPr/>
        </p:nvSpPr>
        <p:spPr>
          <a:xfrm>
            <a:off x="115767" y="2384475"/>
            <a:ext cx="1567991" cy="678490"/>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400" b="1">
                <a:solidFill>
                  <a:schemeClr val="accent1"/>
                </a:solidFill>
                <a:effectLst/>
                <a:ea typeface="Calibri" panose="020F0502020204030204" pitchFamily="34" charset="0"/>
                <a:cs typeface="Times New Roman" panose="02020603050405020304" pitchFamily="18" charset="0"/>
              </a:rPr>
              <a:t>DHIS2</a:t>
            </a:r>
          </a:p>
        </p:txBody>
      </p:sp>
      <p:sp>
        <p:nvSpPr>
          <p:cNvPr id="40" name="Rounded Rectangle 39">
            <a:extLst>
              <a:ext uri="{FF2B5EF4-FFF2-40B4-BE49-F238E27FC236}">
                <a16:creationId xmlns:a16="http://schemas.microsoft.com/office/drawing/2014/main" id="{E04D2043-B072-684B-91D1-951AB07C4BA9}"/>
              </a:ext>
            </a:extLst>
          </p:cNvPr>
          <p:cNvSpPr/>
          <p:nvPr/>
        </p:nvSpPr>
        <p:spPr>
          <a:xfrm>
            <a:off x="-490278" y="3592331"/>
            <a:ext cx="2174036"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000" b="1">
                <a:solidFill>
                  <a:srgbClr val="00B0F0"/>
                </a:solidFill>
                <a:effectLst/>
                <a:ea typeface="Calibri" panose="020F0502020204030204" pitchFamily="34" charset="0"/>
                <a:cs typeface="Times New Roman" panose="02020603050405020304" pitchFamily="18" charset="0"/>
              </a:rPr>
              <a:t>DHIS2 Tracker</a:t>
            </a:r>
          </a:p>
        </p:txBody>
      </p:sp>
      <p:sp>
        <p:nvSpPr>
          <p:cNvPr id="41" name="Rounded Rectangle 40">
            <a:extLst>
              <a:ext uri="{FF2B5EF4-FFF2-40B4-BE49-F238E27FC236}">
                <a16:creationId xmlns:a16="http://schemas.microsoft.com/office/drawing/2014/main" id="{E6FAC334-02EF-6349-A86D-6D5E4EEE1E44}"/>
              </a:ext>
            </a:extLst>
          </p:cNvPr>
          <p:cNvSpPr/>
          <p:nvPr/>
        </p:nvSpPr>
        <p:spPr>
          <a:xfrm>
            <a:off x="-490276" y="4868213"/>
            <a:ext cx="2174036"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000" b="1">
                <a:solidFill>
                  <a:srgbClr val="FF0000"/>
                </a:solidFill>
                <a:effectLst/>
                <a:ea typeface="Calibri" panose="020F0502020204030204" pitchFamily="34" charset="0"/>
                <a:cs typeface="Times New Roman" panose="02020603050405020304" pitchFamily="18" charset="0"/>
              </a:rPr>
              <a:t>OpenMRS</a:t>
            </a:r>
          </a:p>
        </p:txBody>
      </p:sp>
      <p:sp>
        <p:nvSpPr>
          <p:cNvPr id="42" name="Rounded Rectangle 41">
            <a:extLst>
              <a:ext uri="{FF2B5EF4-FFF2-40B4-BE49-F238E27FC236}">
                <a16:creationId xmlns:a16="http://schemas.microsoft.com/office/drawing/2014/main" id="{5C1986A6-C629-4344-81E8-8F7DBEC6FDD3}"/>
              </a:ext>
            </a:extLst>
          </p:cNvPr>
          <p:cNvSpPr/>
          <p:nvPr/>
        </p:nvSpPr>
        <p:spPr>
          <a:xfrm>
            <a:off x="-490278" y="3955042"/>
            <a:ext cx="2174036"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000" b="1">
                <a:solidFill>
                  <a:srgbClr val="00B0F0"/>
                </a:solidFill>
                <a:effectLst/>
                <a:ea typeface="Calibri" panose="020F0502020204030204" pitchFamily="34" charset="0"/>
                <a:cs typeface="Times New Roman" panose="02020603050405020304" pitchFamily="18" charset="0"/>
              </a:rPr>
              <a:t>CommCare</a:t>
            </a:r>
          </a:p>
        </p:txBody>
      </p:sp>
      <p:sp>
        <p:nvSpPr>
          <p:cNvPr id="43" name="Rounded Rectangle 42">
            <a:extLst>
              <a:ext uri="{FF2B5EF4-FFF2-40B4-BE49-F238E27FC236}">
                <a16:creationId xmlns:a16="http://schemas.microsoft.com/office/drawing/2014/main" id="{4DD69825-F3F1-A246-A8F5-8563CBCA6B05}"/>
              </a:ext>
            </a:extLst>
          </p:cNvPr>
          <p:cNvSpPr/>
          <p:nvPr/>
        </p:nvSpPr>
        <p:spPr>
          <a:xfrm>
            <a:off x="-490276" y="5236243"/>
            <a:ext cx="2174036"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000" b="1">
                <a:solidFill>
                  <a:srgbClr val="FF0000"/>
                </a:solidFill>
                <a:effectLst/>
                <a:ea typeface="Calibri" panose="020F0502020204030204" pitchFamily="34" charset="0"/>
                <a:cs typeface="Times New Roman" panose="02020603050405020304" pitchFamily="18" charset="0"/>
              </a:rPr>
              <a:t>Bahmni</a:t>
            </a:r>
          </a:p>
        </p:txBody>
      </p:sp>
      <p:sp>
        <p:nvSpPr>
          <p:cNvPr id="44" name="Rounded Rectangle 43">
            <a:extLst>
              <a:ext uri="{FF2B5EF4-FFF2-40B4-BE49-F238E27FC236}">
                <a16:creationId xmlns:a16="http://schemas.microsoft.com/office/drawing/2014/main" id="{B952CDF4-2863-D34B-A129-7173D3EF0E2C}"/>
              </a:ext>
            </a:extLst>
          </p:cNvPr>
          <p:cNvSpPr/>
          <p:nvPr/>
        </p:nvSpPr>
        <p:spPr>
          <a:xfrm>
            <a:off x="-490278" y="5604273"/>
            <a:ext cx="2174036"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000" b="1">
                <a:solidFill>
                  <a:srgbClr val="FF0000"/>
                </a:solidFill>
                <a:effectLst/>
                <a:ea typeface="Calibri" panose="020F0502020204030204" pitchFamily="34" charset="0"/>
                <a:cs typeface="Times New Roman" panose="02020603050405020304" pitchFamily="18" charset="0"/>
              </a:rPr>
              <a:t>OpenEMR</a:t>
            </a:r>
          </a:p>
        </p:txBody>
      </p:sp>
      <p:sp>
        <p:nvSpPr>
          <p:cNvPr id="45" name="Rounded Rectangle 44">
            <a:extLst>
              <a:ext uri="{FF2B5EF4-FFF2-40B4-BE49-F238E27FC236}">
                <a16:creationId xmlns:a16="http://schemas.microsoft.com/office/drawing/2014/main" id="{A38570BB-8612-A341-BE5A-5F1664D894D4}"/>
              </a:ext>
            </a:extLst>
          </p:cNvPr>
          <p:cNvSpPr/>
          <p:nvPr/>
        </p:nvSpPr>
        <p:spPr>
          <a:xfrm>
            <a:off x="-490280" y="4315526"/>
            <a:ext cx="2174036"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GB" sz="2000" b="1">
                <a:solidFill>
                  <a:srgbClr val="00B0F0"/>
                </a:solidFill>
                <a:effectLst/>
                <a:ea typeface="Calibri" panose="020F0502020204030204" pitchFamily="34" charset="0"/>
                <a:cs typeface="Times New Roman" panose="02020603050405020304" pitchFamily="18" charset="0"/>
              </a:rPr>
              <a:t>CH Toolkit</a:t>
            </a:r>
          </a:p>
        </p:txBody>
      </p:sp>
      <p:sp>
        <p:nvSpPr>
          <p:cNvPr id="46" name="Rounded Rectangle 45">
            <a:extLst>
              <a:ext uri="{FF2B5EF4-FFF2-40B4-BE49-F238E27FC236}">
                <a16:creationId xmlns:a16="http://schemas.microsoft.com/office/drawing/2014/main" id="{828B296C-0EF9-D74E-AC5F-86740DEF445B}"/>
              </a:ext>
            </a:extLst>
          </p:cNvPr>
          <p:cNvSpPr/>
          <p:nvPr/>
        </p:nvSpPr>
        <p:spPr>
          <a:xfrm>
            <a:off x="6049840" y="3083071"/>
            <a:ext cx="1525852" cy="413485"/>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a:solidFill>
                  <a:schemeClr val="accent2">
                    <a:lumMod val="75000"/>
                  </a:schemeClr>
                </a:solidFill>
                <a:effectLst/>
                <a:ea typeface="Calibri" panose="020F0502020204030204" pitchFamily="34" charset="0"/>
                <a:cs typeface="Times New Roman" panose="02020603050405020304" pitchFamily="18" charset="0"/>
              </a:rPr>
              <a:t>iHRIS</a:t>
            </a:r>
          </a:p>
        </p:txBody>
      </p:sp>
      <p:sp>
        <p:nvSpPr>
          <p:cNvPr id="47" name="Rounded Rectangle 46">
            <a:extLst>
              <a:ext uri="{FF2B5EF4-FFF2-40B4-BE49-F238E27FC236}">
                <a16:creationId xmlns:a16="http://schemas.microsoft.com/office/drawing/2014/main" id="{C8C5D139-D1BE-6A41-8D5D-42A09CA234DC}"/>
              </a:ext>
            </a:extLst>
          </p:cNvPr>
          <p:cNvSpPr/>
          <p:nvPr/>
        </p:nvSpPr>
        <p:spPr>
          <a:xfrm>
            <a:off x="5983949" y="2455700"/>
            <a:ext cx="1591744" cy="380489"/>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2000" b="1">
                <a:solidFill>
                  <a:schemeClr val="accent6">
                    <a:lumMod val="75000"/>
                  </a:schemeClr>
                </a:solidFill>
                <a:effectLst/>
                <a:ea typeface="Calibri" panose="020F0502020204030204" pitchFamily="34" charset="0"/>
                <a:cs typeface="Times New Roman" panose="02020603050405020304" pitchFamily="18" charset="0"/>
              </a:rPr>
              <a:t>OpenLMIS</a:t>
            </a:r>
          </a:p>
        </p:txBody>
      </p:sp>
      <p:sp>
        <p:nvSpPr>
          <p:cNvPr id="48" name="Rounded Rectangle 47">
            <a:extLst>
              <a:ext uri="{FF2B5EF4-FFF2-40B4-BE49-F238E27FC236}">
                <a16:creationId xmlns:a16="http://schemas.microsoft.com/office/drawing/2014/main" id="{4771251B-C3FA-F44F-A5C5-E03584960615}"/>
              </a:ext>
            </a:extLst>
          </p:cNvPr>
          <p:cNvSpPr/>
          <p:nvPr/>
        </p:nvSpPr>
        <p:spPr>
          <a:xfrm>
            <a:off x="5983948" y="2751650"/>
            <a:ext cx="1591744" cy="380843"/>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2000" b="1">
                <a:solidFill>
                  <a:schemeClr val="accent6">
                    <a:lumMod val="75000"/>
                  </a:schemeClr>
                </a:solidFill>
                <a:effectLst/>
                <a:ea typeface="Calibri" panose="020F0502020204030204" pitchFamily="34" charset="0"/>
                <a:cs typeface="Times New Roman" panose="02020603050405020304" pitchFamily="18" charset="0"/>
              </a:rPr>
              <a:t>Logistimo</a:t>
            </a:r>
          </a:p>
        </p:txBody>
      </p:sp>
      <p:sp>
        <p:nvSpPr>
          <p:cNvPr id="49" name="Rounded Rectangle 48">
            <a:extLst>
              <a:ext uri="{FF2B5EF4-FFF2-40B4-BE49-F238E27FC236}">
                <a16:creationId xmlns:a16="http://schemas.microsoft.com/office/drawing/2014/main" id="{393116C4-A73A-BA46-B6BB-6F69D05602CB}"/>
              </a:ext>
            </a:extLst>
          </p:cNvPr>
          <p:cNvSpPr/>
          <p:nvPr/>
        </p:nvSpPr>
        <p:spPr>
          <a:xfrm>
            <a:off x="9355298" y="3806745"/>
            <a:ext cx="1428363" cy="380843"/>
          </a:xfrm>
          <a:prstGeom prst="roundRect">
            <a:avLst>
              <a:gd name="adj" fmla="val 94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2000" b="1">
                <a:solidFill>
                  <a:schemeClr val="accent4"/>
                </a:solidFill>
                <a:effectLst/>
                <a:ea typeface="Calibri" panose="020F0502020204030204" pitchFamily="34" charset="0"/>
                <a:cs typeface="Times New Roman" panose="02020603050405020304" pitchFamily="18" charset="0"/>
              </a:rPr>
              <a:t>OpenCRVS</a:t>
            </a:r>
          </a:p>
        </p:txBody>
      </p:sp>
      <p:sp>
        <p:nvSpPr>
          <p:cNvPr id="50" name="Rounded Rectangle 49">
            <a:extLst>
              <a:ext uri="{FF2B5EF4-FFF2-40B4-BE49-F238E27FC236}">
                <a16:creationId xmlns:a16="http://schemas.microsoft.com/office/drawing/2014/main" id="{88AD2786-4360-CF48-8FA9-36F8B8909F77}"/>
              </a:ext>
            </a:extLst>
          </p:cNvPr>
          <p:cNvSpPr/>
          <p:nvPr/>
        </p:nvSpPr>
        <p:spPr>
          <a:xfrm>
            <a:off x="9266688" y="4712331"/>
            <a:ext cx="1516973" cy="1386946"/>
          </a:xfrm>
          <a:prstGeom prst="roundRect">
            <a:avLst>
              <a:gd name="adj" fmla="val 97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3600" b="1" dirty="0">
                <a:ea typeface="Calibri" panose="020F0502020204030204" pitchFamily="34" charset="0"/>
                <a:cs typeface="Times New Roman" panose="02020603050405020304" pitchFamily="18" charset="0"/>
              </a:rPr>
              <a:t>EEC</a:t>
            </a:r>
          </a:p>
          <a:p>
            <a:pPr algn="ctr"/>
            <a:r>
              <a:rPr lang="fr-FR" sz="1500" dirty="0">
                <a:ea typeface="Calibri" panose="020F0502020204030204" pitchFamily="34" charset="0"/>
                <a:cs typeface="Times New Roman" panose="02020603050405020304" pitchFamily="18" charset="0"/>
              </a:rPr>
              <a:t>Enregistrement de l’État Civil</a:t>
            </a:r>
          </a:p>
        </p:txBody>
      </p:sp>
    </p:spTree>
    <p:extLst>
      <p:ext uri="{BB962C8B-B14F-4D97-AF65-F5344CB8AC3E}">
        <p14:creationId xmlns:p14="http://schemas.microsoft.com/office/powerpoint/2010/main" val="150418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500"/>
                                        <p:tgtEl>
                                          <p:spTgt spid="3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ssolv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dissolv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35"/>
                                        </p:tgtEl>
                                      </p:cBhvr>
                                    </p:animEffect>
                                    <p:set>
                                      <p:cBhvr>
                                        <p:cTn id="38" dur="1" fill="hold">
                                          <p:stCondLst>
                                            <p:cond delay="499"/>
                                          </p:stCondLst>
                                        </p:cTn>
                                        <p:tgtEl>
                                          <p:spTgt spid="35"/>
                                        </p:tgtEl>
                                        <p:attrNameLst>
                                          <p:attrName>style.visibility</p:attrName>
                                        </p:attrNameLst>
                                      </p:cBhvr>
                                      <p:to>
                                        <p:strVal val="hidden"/>
                                      </p:to>
                                    </p:set>
                                  </p:childTnLst>
                                </p:cTn>
                              </p:par>
                            </p:childTnLst>
                          </p:cTn>
                        </p:par>
                        <p:par>
                          <p:cTn id="39" fill="hold">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dissolve">
                                      <p:cBhvr>
                                        <p:cTn id="47" dur="500"/>
                                        <p:tgtEl>
                                          <p:spTgt spid="4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dissolve">
                                      <p:cBhvr>
                                        <p:cTn id="50" dur="500"/>
                                        <p:tgtEl>
                                          <p:spTgt spid="4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dissolve">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500"/>
                                        <p:tgtEl>
                                          <p:spTgt spid="44"/>
                                        </p:tgtEl>
                                      </p:cBhvr>
                                    </p:animEffect>
                                    <p:set>
                                      <p:cBhvr>
                                        <p:cTn id="64" dur="1" fill="hold">
                                          <p:stCondLst>
                                            <p:cond delay="499"/>
                                          </p:stCondLst>
                                        </p:cTn>
                                        <p:tgtEl>
                                          <p:spTgt spid="44"/>
                                        </p:tgtEl>
                                        <p:attrNameLst>
                                          <p:attrName>style.visibility</p:attrName>
                                        </p:attrNameLst>
                                      </p:cBhvr>
                                      <p:to>
                                        <p:strVal val="hidden"/>
                                      </p:to>
                                    </p:set>
                                  </p:childTnLst>
                                </p:cTn>
                              </p:par>
                            </p:childTnLst>
                          </p:cTn>
                        </p:par>
                        <p:par>
                          <p:cTn id="65" fill="hold">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dissolv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dissolve">
                                      <p:cBhvr>
                                        <p:cTn id="73" dur="500"/>
                                        <p:tgtEl>
                                          <p:spTgt spid="40"/>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dissolve">
                                      <p:cBhvr>
                                        <p:cTn id="76" dur="500"/>
                                        <p:tgtEl>
                                          <p:spTgt spid="42"/>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dissolve">
                                      <p:cBhvr>
                                        <p:cTn id="79" dur="500"/>
                                        <p:tgtEl>
                                          <p:spTgt spid="45"/>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xit" presetSubtype="0" fill="hold" grpId="1" nodeType="clickEffect">
                                  <p:stCondLst>
                                    <p:cond delay="0"/>
                                  </p:stCondLst>
                                  <p:childTnLst>
                                    <p:animEffect transition="out" filter="dissolve">
                                      <p:cBhvr>
                                        <p:cTn id="83" dur="500"/>
                                        <p:tgtEl>
                                          <p:spTgt spid="40"/>
                                        </p:tgtEl>
                                      </p:cBhvr>
                                    </p:animEffect>
                                    <p:set>
                                      <p:cBhvr>
                                        <p:cTn id="84" dur="1" fill="hold">
                                          <p:stCondLst>
                                            <p:cond delay="499"/>
                                          </p:stCondLst>
                                        </p:cTn>
                                        <p:tgtEl>
                                          <p:spTgt spid="40"/>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500"/>
                                        <p:tgtEl>
                                          <p:spTgt spid="42"/>
                                        </p:tgtEl>
                                      </p:cBhvr>
                                    </p:animEffect>
                                    <p:set>
                                      <p:cBhvr>
                                        <p:cTn id="87" dur="1" fill="hold">
                                          <p:stCondLst>
                                            <p:cond delay="499"/>
                                          </p:stCondLst>
                                        </p:cTn>
                                        <p:tgtEl>
                                          <p:spTgt spid="42"/>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500"/>
                                        <p:tgtEl>
                                          <p:spTgt spid="45"/>
                                        </p:tgtEl>
                                      </p:cBhvr>
                                    </p:animEffect>
                                    <p:set>
                                      <p:cBhvr>
                                        <p:cTn id="90" dur="1" fill="hold">
                                          <p:stCondLst>
                                            <p:cond delay="499"/>
                                          </p:stCondLst>
                                        </p:cTn>
                                        <p:tgtEl>
                                          <p:spTgt spid="45"/>
                                        </p:tgtEl>
                                        <p:attrNameLst>
                                          <p:attrName>style.visibility</p:attrName>
                                        </p:attrNameLst>
                                      </p:cBhvr>
                                      <p:to>
                                        <p:strVal val="hidden"/>
                                      </p:to>
                                    </p:set>
                                  </p:childTnLst>
                                </p:cTn>
                              </p:par>
                            </p:childTnLst>
                          </p:cTn>
                        </p:par>
                        <p:par>
                          <p:cTn id="91" fill="hold">
                            <p:stCondLst>
                              <p:cond delay="500"/>
                            </p:stCondLst>
                            <p:childTnLst>
                              <p:par>
                                <p:cTn id="92" presetID="9" presetClass="entr" presetSubtype="0" fill="hold" grpId="0" nodeType="after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dissolve">
                                      <p:cBhvr>
                                        <p:cTn id="94" dur="500"/>
                                        <p:tgtEl>
                                          <p:spTgt spid="10"/>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dissolve">
                                      <p:cBhvr>
                                        <p:cTn id="99" dur="500"/>
                                        <p:tgtEl>
                                          <p:spTgt spid="47"/>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dissolve">
                                      <p:cBhvr>
                                        <p:cTn id="102" dur="5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grpId="1" nodeType="clickEffect">
                                  <p:stCondLst>
                                    <p:cond delay="0"/>
                                  </p:stCondLst>
                                  <p:childTnLst>
                                    <p:animEffect transition="out" filter="dissolve">
                                      <p:cBhvr>
                                        <p:cTn id="106" dur="500"/>
                                        <p:tgtEl>
                                          <p:spTgt spid="47"/>
                                        </p:tgtEl>
                                      </p:cBhvr>
                                    </p:animEffect>
                                    <p:set>
                                      <p:cBhvr>
                                        <p:cTn id="107" dur="1" fill="hold">
                                          <p:stCondLst>
                                            <p:cond delay="499"/>
                                          </p:stCondLst>
                                        </p:cTn>
                                        <p:tgtEl>
                                          <p:spTgt spid="47"/>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500"/>
                                        <p:tgtEl>
                                          <p:spTgt spid="48"/>
                                        </p:tgtEl>
                                      </p:cBhvr>
                                    </p:animEffect>
                                    <p:set>
                                      <p:cBhvr>
                                        <p:cTn id="110" dur="1" fill="hold">
                                          <p:stCondLst>
                                            <p:cond delay="499"/>
                                          </p:stCondLst>
                                        </p:cTn>
                                        <p:tgtEl>
                                          <p:spTgt spid="48"/>
                                        </p:tgtEl>
                                        <p:attrNameLst>
                                          <p:attrName>style.visibility</p:attrName>
                                        </p:attrNameLst>
                                      </p:cBhvr>
                                      <p:to>
                                        <p:strVal val="hidden"/>
                                      </p:to>
                                    </p:set>
                                  </p:childTnLst>
                                </p:cTn>
                              </p:par>
                            </p:childTnLst>
                          </p:cTn>
                        </p:par>
                        <p:par>
                          <p:cTn id="111" fill="hold">
                            <p:stCondLst>
                              <p:cond delay="500"/>
                            </p:stCondLst>
                            <p:childTnLst>
                              <p:par>
                                <p:cTn id="112" presetID="9" presetClass="entr" presetSubtype="0" fill="hold" grpId="0" nodeType="after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dissolve">
                                      <p:cBhvr>
                                        <p:cTn id="114" dur="500"/>
                                        <p:tgtEl>
                                          <p:spTgt spid="14"/>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dissolve">
                                      <p:cBhvr>
                                        <p:cTn id="119" dur="500"/>
                                        <p:tgtEl>
                                          <p:spTgt spid="26"/>
                                        </p:tgtEl>
                                      </p:cBhvr>
                                    </p:animEffect>
                                  </p:childTnLst>
                                </p:cTn>
                              </p:par>
                            </p:childTnLst>
                          </p:cTn>
                        </p:par>
                        <p:par>
                          <p:cTn id="120" fill="hold">
                            <p:stCondLst>
                              <p:cond delay="500"/>
                            </p:stCondLst>
                            <p:childTnLst>
                              <p:par>
                                <p:cTn id="121" presetID="9" presetClass="entr" presetSubtype="0"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dissolve">
                                      <p:cBhvr>
                                        <p:cTn id="123" dur="500"/>
                                        <p:tgtEl>
                                          <p:spTgt spid="33"/>
                                        </p:tgtEl>
                                      </p:cBhvr>
                                    </p:animEffect>
                                  </p:childTnLst>
                                </p:cTn>
                              </p:par>
                            </p:childTnLst>
                          </p:cTn>
                        </p:par>
                        <p:par>
                          <p:cTn id="124" fill="hold">
                            <p:stCondLst>
                              <p:cond delay="1000"/>
                            </p:stCondLst>
                            <p:childTnLst>
                              <p:par>
                                <p:cTn id="125" presetID="9"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dissolve">
                                      <p:cBhvr>
                                        <p:cTn id="127" dur="5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dissolve">
                                      <p:cBhvr>
                                        <p:cTn id="132" dur="5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dissolve">
                                      <p:cBhvr>
                                        <p:cTn id="137" dur="500"/>
                                        <p:tgtEl>
                                          <p:spTgt spid="46"/>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xit" presetSubtype="0" fill="hold" grpId="1" nodeType="clickEffect">
                                  <p:stCondLst>
                                    <p:cond delay="0"/>
                                  </p:stCondLst>
                                  <p:childTnLst>
                                    <p:animEffect transition="out" filter="dissolve">
                                      <p:cBhvr>
                                        <p:cTn id="141" dur="500"/>
                                        <p:tgtEl>
                                          <p:spTgt spid="46"/>
                                        </p:tgtEl>
                                      </p:cBhvr>
                                    </p:animEffect>
                                    <p:set>
                                      <p:cBhvr>
                                        <p:cTn id="142" dur="1" fill="hold">
                                          <p:stCondLst>
                                            <p:cond delay="499"/>
                                          </p:stCondLst>
                                        </p:cTn>
                                        <p:tgtEl>
                                          <p:spTgt spid="46"/>
                                        </p:tgtEl>
                                        <p:attrNameLst>
                                          <p:attrName>style.visibility</p:attrName>
                                        </p:attrNameLst>
                                      </p:cBhvr>
                                      <p:to>
                                        <p:strVal val="hidden"/>
                                      </p:to>
                                    </p:set>
                                  </p:childTnLst>
                                </p:cTn>
                              </p:par>
                            </p:childTnLst>
                          </p:cTn>
                        </p:par>
                        <p:par>
                          <p:cTn id="143" fill="hold">
                            <p:stCondLst>
                              <p:cond delay="500"/>
                            </p:stCondLst>
                            <p:childTnLst>
                              <p:par>
                                <p:cTn id="144" presetID="9" presetClass="entr" presetSubtype="0" fill="hold" grpId="0" nodeType="afterEffect">
                                  <p:stCondLst>
                                    <p:cond delay="0"/>
                                  </p:stCondLst>
                                  <p:childTnLst>
                                    <p:set>
                                      <p:cBhvr>
                                        <p:cTn id="145" dur="1" fill="hold">
                                          <p:stCondLst>
                                            <p:cond delay="0"/>
                                          </p:stCondLst>
                                        </p:cTn>
                                        <p:tgtEl>
                                          <p:spTgt spid="15"/>
                                        </p:tgtEl>
                                        <p:attrNameLst>
                                          <p:attrName>style.visibility</p:attrName>
                                        </p:attrNameLst>
                                      </p:cBhvr>
                                      <p:to>
                                        <p:strVal val="visible"/>
                                      </p:to>
                                    </p:set>
                                    <p:animEffect transition="in" filter="dissolve">
                                      <p:cBhvr>
                                        <p:cTn id="146" dur="500"/>
                                        <p:tgtEl>
                                          <p:spTgt spid="15"/>
                                        </p:tgtEl>
                                      </p:cBhvr>
                                    </p:animEffec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27"/>
                                        </p:tgtEl>
                                        <p:attrNameLst>
                                          <p:attrName>style.visibility</p:attrName>
                                        </p:attrNameLst>
                                      </p:cBhvr>
                                      <p:to>
                                        <p:strVal val="visible"/>
                                      </p:to>
                                    </p:set>
                                    <p:animEffect transition="in" filter="dissolve">
                                      <p:cBhvr>
                                        <p:cTn id="151" dur="500"/>
                                        <p:tgtEl>
                                          <p:spTgt spid="27"/>
                                        </p:tgtEl>
                                      </p:cBhvr>
                                    </p:animEffect>
                                  </p:childTnLst>
                                </p:cTn>
                              </p:par>
                            </p:childTnLst>
                          </p:cTn>
                        </p:par>
                      </p:childTnLst>
                    </p:cTn>
                  </p:par>
                  <p:par>
                    <p:cTn id="152" fill="hold">
                      <p:stCondLst>
                        <p:cond delay="indefinite"/>
                      </p:stCondLst>
                      <p:childTnLst>
                        <p:par>
                          <p:cTn id="153" fill="hold">
                            <p:stCondLst>
                              <p:cond delay="0"/>
                            </p:stCondLst>
                            <p:childTnLst>
                              <p:par>
                                <p:cTn id="154" presetID="9" presetClass="entr" presetSubtype="0" fill="hold" grpId="0" nodeType="clickEffect">
                                  <p:stCondLst>
                                    <p:cond delay="0"/>
                                  </p:stCondLst>
                                  <p:childTnLst>
                                    <p:set>
                                      <p:cBhvr>
                                        <p:cTn id="155" dur="1" fill="hold">
                                          <p:stCondLst>
                                            <p:cond delay="0"/>
                                          </p:stCondLst>
                                        </p:cTn>
                                        <p:tgtEl>
                                          <p:spTgt spid="32"/>
                                        </p:tgtEl>
                                        <p:attrNameLst>
                                          <p:attrName>style.visibility</p:attrName>
                                        </p:attrNameLst>
                                      </p:cBhvr>
                                      <p:to>
                                        <p:strVal val="visible"/>
                                      </p:to>
                                    </p:set>
                                    <p:animEffect transition="in" filter="dissolve">
                                      <p:cBhvr>
                                        <p:cTn id="156" dur="500"/>
                                        <p:tgtEl>
                                          <p:spTgt spid="32"/>
                                        </p:tgtEl>
                                      </p:cBhvr>
                                    </p:animEffect>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38"/>
                                        </p:tgtEl>
                                        <p:attrNameLst>
                                          <p:attrName>style.visibility</p:attrName>
                                        </p:attrNameLst>
                                      </p:cBhvr>
                                      <p:to>
                                        <p:strVal val="visible"/>
                                      </p:to>
                                    </p:set>
                                    <p:animEffect transition="in" filter="dissolve">
                                      <p:cBhvr>
                                        <p:cTn id="161" dur="500"/>
                                        <p:tgtEl>
                                          <p:spTgt spid="38"/>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29"/>
                                        </p:tgtEl>
                                        <p:attrNameLst>
                                          <p:attrName>style.visibility</p:attrName>
                                        </p:attrNameLst>
                                      </p:cBhvr>
                                      <p:to>
                                        <p:strVal val="visible"/>
                                      </p:to>
                                    </p:set>
                                    <p:animEffect transition="in" filter="dissolve">
                                      <p:cBhvr>
                                        <p:cTn id="166" dur="500"/>
                                        <p:tgtEl>
                                          <p:spTgt spid="29"/>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50"/>
                                        </p:tgtEl>
                                        <p:attrNameLst>
                                          <p:attrName>style.visibility</p:attrName>
                                        </p:attrNameLst>
                                      </p:cBhvr>
                                      <p:to>
                                        <p:strVal val="visible"/>
                                      </p:to>
                                    </p:set>
                                    <p:animEffect transition="in" filter="dissolve">
                                      <p:cBhvr>
                                        <p:cTn id="171" dur="500"/>
                                        <p:tgtEl>
                                          <p:spTgt spid="50"/>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grpId="0" nodeType="clickEffect">
                                  <p:stCondLst>
                                    <p:cond delay="0"/>
                                  </p:stCondLst>
                                  <p:childTnLst>
                                    <p:set>
                                      <p:cBhvr>
                                        <p:cTn id="175" dur="1" fill="hold">
                                          <p:stCondLst>
                                            <p:cond delay="0"/>
                                          </p:stCondLst>
                                        </p:cTn>
                                        <p:tgtEl>
                                          <p:spTgt spid="39"/>
                                        </p:tgtEl>
                                        <p:attrNameLst>
                                          <p:attrName>style.visibility</p:attrName>
                                        </p:attrNameLst>
                                      </p:cBhvr>
                                      <p:to>
                                        <p:strVal val="visible"/>
                                      </p:to>
                                    </p:set>
                                    <p:animEffect transition="in" filter="dissolve">
                                      <p:cBhvr>
                                        <p:cTn id="176" dur="500"/>
                                        <p:tgtEl>
                                          <p:spTgt spid="39"/>
                                        </p:tgtEl>
                                      </p:cBhvr>
                                    </p:animEffect>
                                  </p:childTnLst>
                                </p:cTn>
                              </p:par>
                            </p:childTnLst>
                          </p:cTn>
                        </p:par>
                      </p:childTnLst>
                    </p:cTn>
                  </p:par>
                  <p:par>
                    <p:cTn id="177" fill="hold">
                      <p:stCondLst>
                        <p:cond delay="indefinite"/>
                      </p:stCondLst>
                      <p:childTnLst>
                        <p:par>
                          <p:cTn id="178" fill="hold">
                            <p:stCondLst>
                              <p:cond delay="0"/>
                            </p:stCondLst>
                            <p:childTnLst>
                              <p:par>
                                <p:cTn id="179" presetID="9" presetClass="entr" presetSubtype="0" fill="hold" grpId="0" nodeType="clickEffect">
                                  <p:stCondLst>
                                    <p:cond delay="0"/>
                                  </p:stCondLst>
                                  <p:childTnLst>
                                    <p:set>
                                      <p:cBhvr>
                                        <p:cTn id="180" dur="1" fill="hold">
                                          <p:stCondLst>
                                            <p:cond delay="0"/>
                                          </p:stCondLst>
                                        </p:cTn>
                                        <p:tgtEl>
                                          <p:spTgt spid="49"/>
                                        </p:tgtEl>
                                        <p:attrNameLst>
                                          <p:attrName>style.visibility</p:attrName>
                                        </p:attrNameLst>
                                      </p:cBhvr>
                                      <p:to>
                                        <p:strVal val="visible"/>
                                      </p:to>
                                    </p:set>
                                    <p:animEffect transition="in" filter="dissolve">
                                      <p:cBhvr>
                                        <p:cTn id="181" dur="500"/>
                                        <p:tgtEl>
                                          <p:spTgt spid="49"/>
                                        </p:tgtEl>
                                      </p:cBhvr>
                                    </p:animEffect>
                                  </p:childTnLst>
                                </p:cTn>
                              </p:par>
                            </p:childTnLst>
                          </p:cTn>
                        </p:par>
                      </p:childTnLst>
                    </p:cTn>
                  </p:par>
                  <p:par>
                    <p:cTn id="182" fill="hold">
                      <p:stCondLst>
                        <p:cond delay="indefinite"/>
                      </p:stCondLst>
                      <p:childTnLst>
                        <p:par>
                          <p:cTn id="183" fill="hold">
                            <p:stCondLst>
                              <p:cond delay="0"/>
                            </p:stCondLst>
                            <p:childTnLst>
                              <p:par>
                                <p:cTn id="184" presetID="9" presetClass="exit" presetSubtype="0" fill="hold" grpId="1" nodeType="clickEffect">
                                  <p:stCondLst>
                                    <p:cond delay="0"/>
                                  </p:stCondLst>
                                  <p:childTnLst>
                                    <p:animEffect transition="out" filter="dissolve">
                                      <p:cBhvr>
                                        <p:cTn id="185" dur="500"/>
                                        <p:tgtEl>
                                          <p:spTgt spid="49"/>
                                        </p:tgtEl>
                                      </p:cBhvr>
                                    </p:animEffect>
                                    <p:set>
                                      <p:cBhvr>
                                        <p:cTn id="186"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8" grpId="0"/>
      <p:bldP spid="19" grpId="0"/>
      <p:bldP spid="20" grpId="0"/>
      <p:bldP spid="26" grpId="0" animBg="1"/>
      <p:bldP spid="27" grpId="0" animBg="1"/>
      <p:bldP spid="28" grpId="0" animBg="1"/>
      <p:bldP spid="29" grpId="0" animBg="1"/>
      <p:bldP spid="30" grpId="0"/>
      <p:bldP spid="32" grpId="0" animBg="1"/>
      <p:bldP spid="33" grpId="0" animBg="1"/>
      <p:bldP spid="34" grpId="0" animBg="1"/>
      <p:bldP spid="36" grpId="0"/>
      <p:bldP spid="38" grpId="0" animBg="1"/>
      <p:bldP spid="39" grpId="0" animBg="1"/>
      <p:bldP spid="35" grpId="0"/>
      <p:bldP spid="35"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animBg="1"/>
    </p:bldLst>
  </p:timing>
</p:sld>
</file>

<file path=ppt/theme/theme1.xml><?xml version="1.0" encoding="utf-8"?>
<a:theme xmlns:a="http://schemas.openxmlformats.org/drawingml/2006/main" name="GFF_101_deck">
  <a:themeElements>
    <a:clrScheme name="MerchantCantos - GFF">
      <a:dk1>
        <a:sysClr val="windowText" lastClr="000000"/>
      </a:dk1>
      <a:lt1>
        <a:sysClr val="window" lastClr="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Custom 1">
      <a:majorFont>
        <a:latin typeface="Poppins"/>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FF_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31F089FAA07B4980AB90428AD5D5B6" ma:contentTypeVersion="9" ma:contentTypeDescription="Create a new document." ma:contentTypeScope="" ma:versionID="29ec453db82ad9773e0c176aa1a4e7fb">
  <xsd:schema xmlns:xsd="http://www.w3.org/2001/XMLSchema" xmlns:xs="http://www.w3.org/2001/XMLSchema" xmlns:p="http://schemas.microsoft.com/office/2006/metadata/properties" xmlns:ns2="242f8e82-355e-4af7-b0d6-de5890505a2c" xmlns:ns3="a8153342-3de1-4f8f-8f79-3981abca3efa" targetNamespace="http://schemas.microsoft.com/office/2006/metadata/properties" ma:root="true" ma:fieldsID="0bea20274db5fc5a074324c356be5218" ns2:_="" ns3:_="">
    <xsd:import namespace="242f8e82-355e-4af7-b0d6-de5890505a2c"/>
    <xsd:import namespace="a8153342-3de1-4f8f-8f79-3981abca3e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f8e82-355e-4af7-b0d6-de5890505a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153342-3de1-4f8f-8f79-3981abca3ef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3ACE91-026F-4526-8A88-B3C9AA820F90}">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ea3cfcdb-e519-4fdf-8e2a-299e6e369977"/>
    <ds:schemaRef ds:uri="http://schemas.microsoft.com/office/infopath/2007/PartnerControls"/>
    <ds:schemaRef ds:uri="http://schemas.openxmlformats.org/package/2006/metadata/core-properties"/>
    <ds:schemaRef ds:uri="6f1f2469-7bd4-4bac-a92f-a04c5adbc3bd"/>
    <ds:schemaRef ds:uri="http://www.w3.org/XML/1998/namespace"/>
  </ds:schemaRefs>
</ds:datastoreItem>
</file>

<file path=customXml/itemProps2.xml><?xml version="1.0" encoding="utf-8"?>
<ds:datastoreItem xmlns:ds="http://schemas.openxmlformats.org/officeDocument/2006/customXml" ds:itemID="{29159246-442B-4E3C-8A08-D62449CF5785}"/>
</file>

<file path=customXml/itemProps3.xml><?xml version="1.0" encoding="utf-8"?>
<ds:datastoreItem xmlns:ds="http://schemas.openxmlformats.org/officeDocument/2006/customXml" ds:itemID="{43C55178-2821-4070-8304-4A491CC34C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14010</TotalTime>
  <Words>3876</Words>
  <Application>Microsoft Macintosh PowerPoint</Application>
  <PresentationFormat>Grand écran</PresentationFormat>
  <Paragraphs>509</Paragraphs>
  <Slides>56</Slides>
  <Notes>52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56</vt:i4>
      </vt:variant>
    </vt:vector>
  </HeadingPairs>
  <TitlesOfParts>
    <vt:vector size="65" baseType="lpstr">
      <vt:lpstr>Arial</vt:lpstr>
      <vt:lpstr>Calibri</vt:lpstr>
      <vt:lpstr>Calibri Light</vt:lpstr>
      <vt:lpstr>Poppins</vt:lpstr>
      <vt:lpstr>Poppins Light</vt:lpstr>
      <vt:lpstr>Poppins SemiBold</vt:lpstr>
      <vt:lpstr>Verdana</vt:lpstr>
      <vt:lpstr>GFF_101_deck</vt:lpstr>
      <vt:lpstr>GFF_PPT</vt:lpstr>
      <vt:lpstr>Explorer Le  SYSTEME D’Information SANITAIRE (SIS) </vt:lpstr>
      <vt:lpstr>Présentation PowerPoint</vt:lpstr>
      <vt:lpstr>1. Explorer les Systèmes d’Information Sanitaire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 SNIS, les DME et Trackers</vt:lpstr>
      <vt:lpstr>Présentation PowerPoint</vt:lpstr>
      <vt:lpstr>Présentation PowerPoint</vt:lpstr>
      <vt:lpstr>Présentation PowerPoint</vt:lpstr>
      <vt:lpstr>Présentation PowerPoint</vt:lpstr>
      <vt:lpstr>Un SNIS est-il la bonne solution?</vt:lpstr>
      <vt:lpstr>Présentation PowerPoint</vt:lpstr>
      <vt:lpstr>Présentation PowerPoint</vt:lpstr>
      <vt:lpstr>Présentation PowerPoint</vt:lpstr>
      <vt:lpstr>Présentation PowerPoint</vt:lpstr>
      <vt:lpstr>Présentation PowerPoint</vt:lpstr>
      <vt:lpstr>Un DME est-il la bonne solution?</vt:lpstr>
      <vt:lpstr>Présentation PowerPoint</vt:lpstr>
      <vt:lpstr>Présentation PowerPoint</vt:lpstr>
      <vt:lpstr>Un Tracker est-il la bonne solution?</vt:lpstr>
      <vt:lpstr>Présentation PowerPoint</vt:lpstr>
      <vt:lpstr>Présentation PowerPoint</vt:lpstr>
      <vt:lpstr>Présentation PowerPoint</vt:lpstr>
      <vt:lpstr>Présentation PowerPoint</vt:lpstr>
      <vt:lpstr>3. Partage d’expérience</vt:lpstr>
      <vt:lpstr>Partage d’expérience:  Système National d’Information Santaire (SNIS)</vt:lpstr>
      <vt:lpstr>Présentation PowerPoint</vt:lpstr>
      <vt:lpstr>Présentation PowerPoint</vt:lpstr>
      <vt:lpstr>Présentation PowerPoint</vt:lpstr>
      <vt:lpstr>Présentation PowerPoint</vt:lpstr>
      <vt:lpstr>Présentation PowerPoint</vt:lpstr>
      <vt:lpstr>Partage d’expérience :  Dossiers Médicaux Électronique (DME)</vt:lpstr>
      <vt:lpstr>Présentation PowerPoint</vt:lpstr>
      <vt:lpstr>Présentation PowerPoint</vt:lpstr>
      <vt:lpstr>Présentation PowerPoint</vt:lpstr>
      <vt:lpstr>Présentation PowerPoint</vt:lpstr>
      <vt:lpstr>Présentation PowerPoint</vt:lpstr>
      <vt:lpstr>Présentation PowerPoint</vt:lpstr>
      <vt:lpstr>Partage d’expérience :  Trackers</vt:lpstr>
      <vt:lpstr>Présentation PowerPoint</vt:lpstr>
      <vt:lpstr>Présentation PowerPoint</vt:lpstr>
      <vt:lpstr>Présentation PowerPoint</vt:lpstr>
      <vt:lpstr>Présentation PowerPoint</vt:lpstr>
      <vt:lpstr>Discussion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Pascal Hildebert</cp:lastModifiedBy>
  <cp:revision>236</cp:revision>
  <dcterms:created xsi:type="dcterms:W3CDTF">2021-03-10T20:16:21Z</dcterms:created>
  <dcterms:modified xsi:type="dcterms:W3CDTF">2022-03-17T12:26:41Z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0x010100B131F089FAA07B4980AB90428AD5D5B6</vt:lpwstr>
  </property>
  <property fmtid="{D5CDD505-2E9C-101B-9397-08002B2CF9AE}" pid="3" name="fbe16eaccf4749f086104f7c67297f76">
    <vt:lpwstr>World Bank|bc205cc9-8a56-48a3-9f30-b099e7707c1b</vt:lpwstr>
  </property>
  <property fmtid="{D5CDD505-2E9C-101B-9397-08002B2CF9AE}" pid="4" name="TaxKeyword">
    <vt:lpwstr/>
  </property>
  <property fmtid="{D5CDD505-2E9C-101B-9397-08002B2CF9AE}" pid="5" name="hbe71f8dfd024405860d37e862f27a82">
    <vt:lpwstr/>
  </property>
  <property fmtid="{D5CDD505-2E9C-101B-9397-08002B2CF9AE}" pid="6" name="WBDocs_Country">
    <vt:lpwstr/>
  </property>
  <property fmtid="{D5CDD505-2E9C-101B-9397-08002B2CF9AE}" pid="7" name="WBDocs_Business_Function">
    <vt:lpwstr/>
  </property>
  <property fmtid="{D5CDD505-2E9C-101B-9397-08002B2CF9AE}" pid="8" name="WBDocs_Local_Document_Type">
    <vt:lpwstr/>
  </property>
  <property fmtid="{D5CDD505-2E9C-101B-9397-08002B2CF9AE}" pid="9" name="m23003d518f743f49dcbc82909afe93a">
    <vt:lpwstr/>
  </property>
  <property fmtid="{D5CDD505-2E9C-101B-9397-08002B2CF9AE}" pid="10" name="d744a75525f04a8c9e54f4ed11bfe7c0">
    <vt:lpwstr/>
  </property>
  <property fmtid="{D5CDD505-2E9C-101B-9397-08002B2CF9AE}" pid="11" name="WBDocs_Topic">
    <vt:lpwstr/>
  </property>
  <property fmtid="{D5CDD505-2E9C-101B-9397-08002B2CF9AE}" pid="12" name="WBDocs_Originating_Unit">
    <vt:lpwstr>327;#GHNDR|3743b13f-1248-49d2-9560-cc87b6e9122c</vt:lpwstr>
  </property>
  <property fmtid="{D5CDD505-2E9C-101B-9397-08002B2CF9AE}" pid="13" name="TaxKeywordTaxHTField">
    <vt:lpwstr/>
  </property>
  <property fmtid="{D5CDD505-2E9C-101B-9397-08002B2CF9AE}" pid="14" name="Organization">
    <vt:lpwstr>3;#World Bank|bc205cc9-8a56-48a3-9f30-b099e7707c1b</vt:lpwstr>
  </property>
  <property fmtid="{D5CDD505-2E9C-101B-9397-08002B2CF9AE}" pid="15" name="WBDocs_Category">
    <vt:lpwstr/>
  </property>
  <property fmtid="{D5CDD505-2E9C-101B-9397-08002B2CF9AE}" pid="16" name="WBDocs_Language">
    <vt:lpwstr/>
  </property>
  <property fmtid="{D5CDD505-2E9C-101B-9397-08002B2CF9AE}" pid="17" name="n51c50147e554be9a5479ee6e2785bf7">
    <vt:lpwstr/>
  </property>
  <property fmtid="{D5CDD505-2E9C-101B-9397-08002B2CF9AE}" pid="18" name="pf1bc08d06b541998378c6b8090400d8">
    <vt:lpwstr/>
  </property>
</Properties>
</file>