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6"/>
    <p:sldMasterId id="2147483851" r:id="rId7"/>
    <p:sldMasterId id="2147483856" r:id="rId8"/>
  </p:sldMasterIdLst>
  <p:notesMasterIdLst>
    <p:notesMasterId r:id="rId45"/>
  </p:notesMasterIdLst>
  <p:handoutMasterIdLst>
    <p:handoutMasterId r:id="rId46"/>
  </p:handoutMasterIdLst>
  <p:sldIdLst>
    <p:sldId id="1135" r:id="rId9"/>
    <p:sldId id="1137" r:id="rId10"/>
    <p:sldId id="334" r:id="rId11"/>
    <p:sldId id="350" r:id="rId12"/>
    <p:sldId id="275" r:id="rId13"/>
    <p:sldId id="1119" r:id="rId14"/>
    <p:sldId id="1120" r:id="rId15"/>
    <p:sldId id="260" r:id="rId16"/>
    <p:sldId id="1121" r:id="rId17"/>
    <p:sldId id="1122" r:id="rId18"/>
    <p:sldId id="268" r:id="rId19"/>
    <p:sldId id="269" r:id="rId20"/>
    <p:sldId id="1129" r:id="rId21"/>
    <p:sldId id="270" r:id="rId22"/>
    <p:sldId id="1123" r:id="rId23"/>
    <p:sldId id="1124" r:id="rId24"/>
    <p:sldId id="1126" r:id="rId25"/>
    <p:sldId id="351" r:id="rId26"/>
    <p:sldId id="354" r:id="rId27"/>
    <p:sldId id="353" r:id="rId28"/>
    <p:sldId id="1130" r:id="rId29"/>
    <p:sldId id="1132" r:id="rId30"/>
    <p:sldId id="1117" r:id="rId31"/>
    <p:sldId id="1133" r:id="rId32"/>
    <p:sldId id="1116" r:id="rId33"/>
    <p:sldId id="1085" r:id="rId34"/>
    <p:sldId id="1134" r:id="rId35"/>
    <p:sldId id="1127" r:id="rId36"/>
    <p:sldId id="1128" r:id="rId37"/>
    <p:sldId id="276" r:id="rId38"/>
    <p:sldId id="1141" r:id="rId39"/>
    <p:sldId id="1142" r:id="rId40"/>
    <p:sldId id="1139" r:id="rId41"/>
    <p:sldId id="258" r:id="rId42"/>
    <p:sldId id="259" r:id="rId43"/>
    <p:sldId id="114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Options" id="{C372573D-52AE-40FC-BACC-61DD7F2C502F}">
          <p14:sldIdLst>
            <p14:sldId id="1135"/>
            <p14:sldId id="1137"/>
            <p14:sldId id="334"/>
          </p14:sldIdLst>
        </p14:section>
        <p14:section name="Body Slide Options" id="{451F15F6-4D53-410B-A6C4-F4DF3DFEFACF}">
          <p14:sldIdLst>
            <p14:sldId id="350"/>
            <p14:sldId id="275"/>
            <p14:sldId id="1119"/>
            <p14:sldId id="1120"/>
            <p14:sldId id="260"/>
            <p14:sldId id="1121"/>
            <p14:sldId id="1122"/>
            <p14:sldId id="268"/>
            <p14:sldId id="269"/>
            <p14:sldId id="1129"/>
            <p14:sldId id="270"/>
            <p14:sldId id="1123"/>
            <p14:sldId id="1124"/>
            <p14:sldId id="1126"/>
            <p14:sldId id="351"/>
            <p14:sldId id="354"/>
            <p14:sldId id="353"/>
            <p14:sldId id="1130"/>
            <p14:sldId id="1132"/>
            <p14:sldId id="1117"/>
            <p14:sldId id="1133"/>
            <p14:sldId id="1116"/>
            <p14:sldId id="1085"/>
            <p14:sldId id="1134"/>
            <p14:sldId id="1127"/>
            <p14:sldId id="1128"/>
          </p14:sldIdLst>
        </p14:section>
        <p14:section name="End Slide" id="{378D83B6-588C-49CD-AD6F-02919E8BADA9}">
          <p14:sldIdLst>
            <p14:sldId id="276"/>
            <p14:sldId id="1141"/>
            <p14:sldId id="1142"/>
            <p14:sldId id="1139"/>
            <p14:sldId id="258"/>
            <p14:sldId id="259"/>
            <p14:sldId id="11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ssa Fides Krista Socorro" initials="AFKS" lastIdx="1" clrIdx="0">
    <p:extLst>
      <p:ext uri="{19B8F6BF-5375-455C-9EA6-DF929625EA0E}">
        <p15:presenceInfo xmlns:p15="http://schemas.microsoft.com/office/powerpoint/2012/main" userId="S::asocorro@worldbank.org::cdcb4dce-9619-48c4-8142-db4fa78b84e0" providerId="AD"/>
      </p:ext>
    </p:extLst>
  </p:cmAuthor>
  <p:cmAuthor id="2" name="Kara Watkins" initials="KW" lastIdx="1" clrIdx="1">
    <p:extLst>
      <p:ext uri="{19B8F6BF-5375-455C-9EA6-DF929625EA0E}">
        <p15:presenceInfo xmlns:p15="http://schemas.microsoft.com/office/powerpoint/2012/main" userId="eba46fd0a29ae5c4" providerId="Windows Live"/>
      </p:ext>
    </p:extLst>
  </p:cmAuthor>
  <p:cmAuthor id="3" name="Chenjerai N. Sisimayi" initials="CNS" lastIdx="5" clrIdx="2">
    <p:extLst>
      <p:ext uri="{19B8F6BF-5375-455C-9EA6-DF929625EA0E}">
        <p15:presenceInfo xmlns:p15="http://schemas.microsoft.com/office/powerpoint/2012/main" userId="S::csisimayi@worldbank.org::7f890d28-05e6-42bc-aecc-141dccb4a3dc" providerId="AD"/>
      </p:ext>
    </p:extLst>
  </p:cmAuthor>
  <p:cmAuthor id="4" name="Holly Baxter" initials="HB" lastIdx="1" clrIdx="3">
    <p:extLst>
      <p:ext uri="{19B8F6BF-5375-455C-9EA6-DF929625EA0E}">
        <p15:presenceInfo xmlns:p15="http://schemas.microsoft.com/office/powerpoint/2012/main" userId="Holly Bax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231"/>
    <a:srgbClr val="FFFFFF"/>
    <a:srgbClr val="1FA29C"/>
    <a:srgbClr val="1A90C0"/>
    <a:srgbClr val="189992"/>
    <a:srgbClr val="CAE6E9"/>
    <a:srgbClr val="D8A822"/>
    <a:srgbClr val="0C716B"/>
    <a:srgbClr val="D0C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76AFD-9439-4642-86AC-C99D6155298D}" v="12" dt="2022-05-04T16:52:33.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71326" autoAdjust="0"/>
  </p:normalViewPr>
  <p:slideViewPr>
    <p:cSldViewPr snapToGrid="0" snapToObjects="1">
      <p:cViewPr varScale="1">
        <p:scale>
          <a:sx n="62" d="100"/>
          <a:sy n="62" d="100"/>
        </p:scale>
        <p:origin x="776" y="52"/>
      </p:cViewPr>
      <p:guideLst/>
    </p:cSldViewPr>
  </p:slideViewPr>
  <p:outlineViewPr>
    <p:cViewPr>
      <p:scale>
        <a:sx n="33" d="100"/>
        <a:sy n="33" d="100"/>
      </p:scale>
      <p:origin x="0" y="0"/>
    </p:cViewPr>
  </p:outlineViewPr>
  <p:notesTextViewPr>
    <p:cViewPr>
      <p:scale>
        <a:sx n="95" d="100"/>
        <a:sy n="95" d="100"/>
      </p:scale>
      <p:origin x="0" y="0"/>
    </p:cViewPr>
  </p:notesTextViewPr>
  <p:sorterViewPr>
    <p:cViewPr>
      <p:scale>
        <a:sx n="100" d="100"/>
        <a:sy n="100" d="100"/>
      </p:scale>
      <p:origin x="0" y="0"/>
    </p:cViewPr>
  </p:sorterViewPr>
  <p:notesViewPr>
    <p:cSldViewPr snapToGrid="0" snapToObjects="1">
      <p:cViewPr varScale="1">
        <p:scale>
          <a:sx n="56" d="100"/>
          <a:sy n="56" d="100"/>
        </p:scale>
        <p:origin x="3278"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63899999999997E-2"/>
          <c:y val="0.24310999999999999"/>
          <c:w val="0.92534400000000006"/>
          <c:h val="0.65501200000000004"/>
        </c:manualLayout>
      </c:layout>
      <c:lineChart>
        <c:grouping val="standard"/>
        <c:varyColors val="0"/>
        <c:ser>
          <c:idx val="0"/>
          <c:order val="0"/>
          <c:tx>
            <c:strRef>
              <c:f>Sheet1!$A$2</c:f>
              <c:strCache>
                <c:ptCount val="1"/>
                <c:pt idx="0">
                  <c:v>Region 1</c:v>
                </c:pt>
              </c:strCache>
            </c:strRef>
          </c:tx>
          <c:spPr>
            <a:ln w="76200" cap="flat">
              <a:solidFill>
                <a:srgbClr val="51A7F9"/>
              </a:solidFill>
              <a:prstDash val="solid"/>
              <a:miter lim="400000"/>
            </a:ln>
            <a:effectLst/>
          </c:spPr>
          <c:marker>
            <c:symbol val="none"/>
          </c:marker>
          <c:trendline>
            <c:spPr>
              <a:ln w="25400" cap="flat">
                <a:solidFill>
                  <a:srgbClr val="53ABFF"/>
                </a:solidFill>
                <a:prstDash val="solid"/>
                <a:miter lim="400000"/>
              </a:ln>
              <a:effectLst>
                <a:outerShdw blurRad="12700" dist="25400" dir="7320000" algn="tl">
                  <a:srgbClr val="000000">
                    <a:alpha val="25000"/>
                  </a:srgbClr>
                </a:outerShdw>
              </a:effectLst>
            </c:spPr>
            <c:trendlineType val="linear"/>
            <c:dispRSqr val="0"/>
            <c:dispEq val="0"/>
          </c:trendline>
          <c:cat>
            <c:strRef>
              <c:f>Sheet1!$B$1:$M$1</c:f>
              <c:strCache>
                <c:ptCount val="12"/>
                <c:pt idx="0">
                  <c:v>2007</c:v>
                </c:pt>
                <c:pt idx="1">
                  <c:v>2008</c:v>
                </c:pt>
                <c:pt idx="2">
                  <c:v>Untitled 1</c:v>
                </c:pt>
                <c:pt idx="3">
                  <c:v>Untitled 2</c:v>
                </c:pt>
                <c:pt idx="4">
                  <c:v>Untitled 3</c:v>
                </c:pt>
                <c:pt idx="5">
                  <c:v>Untitled 4</c:v>
                </c:pt>
                <c:pt idx="6">
                  <c:v>Untitled 5</c:v>
                </c:pt>
                <c:pt idx="7">
                  <c:v>Untitled 6</c:v>
                </c:pt>
                <c:pt idx="8">
                  <c:v>Untitled 7</c:v>
                </c:pt>
                <c:pt idx="9">
                  <c:v>Untitled 8</c:v>
                </c:pt>
                <c:pt idx="10">
                  <c:v>Untitled 9</c:v>
                </c:pt>
                <c:pt idx="11">
                  <c:v>Untitled 10</c:v>
                </c:pt>
              </c:strCache>
            </c:strRef>
          </c:cat>
          <c:val>
            <c:numRef>
              <c:f>Sheet1!$B$2:$M$2</c:f>
              <c:numCache>
                <c:formatCode>General</c:formatCode>
                <c:ptCount val="12"/>
                <c:pt idx="0">
                  <c:v>0</c:v>
                </c:pt>
                <c:pt idx="1">
                  <c:v>0</c:v>
                </c:pt>
                <c:pt idx="2">
                  <c:v>30</c:v>
                </c:pt>
                <c:pt idx="3">
                  <c:v>120</c:v>
                </c:pt>
                <c:pt idx="4">
                  <c:v>120</c:v>
                </c:pt>
                <c:pt idx="5">
                  <c:v>50</c:v>
                </c:pt>
                <c:pt idx="6">
                  <c:v>10</c:v>
                </c:pt>
                <c:pt idx="7">
                  <c:v>10</c:v>
                </c:pt>
                <c:pt idx="8">
                  <c:v>80</c:v>
                </c:pt>
                <c:pt idx="9">
                  <c:v>120</c:v>
                </c:pt>
                <c:pt idx="10">
                  <c:v>300</c:v>
                </c:pt>
                <c:pt idx="11">
                  <c:v>320</c:v>
                </c:pt>
              </c:numCache>
            </c:numRef>
          </c:val>
          <c:smooth val="1"/>
          <c:extLst>
            <c:ext xmlns:c16="http://schemas.microsoft.com/office/drawing/2014/chart" uri="{C3380CC4-5D6E-409C-BE32-E72D297353CC}">
              <c16:uniqueId val="{00000001-D022-4A7C-9373-B2B3EA646B95}"/>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General" sourceLinked="0"/>
        <c:majorTickMark val="none"/>
        <c:minorTickMark val="none"/>
        <c:tickLblPos val="none"/>
        <c:spPr>
          <a:ln w="12700" cap="flat">
            <a:solidFill>
              <a:srgbClr val="000000"/>
            </a:solidFill>
            <a:prstDash val="solid"/>
            <a:miter lim="400000"/>
          </a:ln>
        </c:spPr>
        <c:txPr>
          <a:bodyPr rot="0"/>
          <a:lstStyle/>
          <a:p>
            <a:pPr>
              <a:defRPr sz="2800" b="0" i="0" u="none" strike="noStrike">
                <a:solidFill>
                  <a:srgbClr val="000000"/>
                </a:solidFill>
                <a:latin typeface="Helvetica Light"/>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one"/>
        <c:spPr>
          <a:ln w="12700" cap="flat">
            <a:noFill/>
            <a:prstDash val="solid"/>
            <a:miter lim="400000"/>
          </a:ln>
        </c:spPr>
        <c:txPr>
          <a:bodyPr rot="0"/>
          <a:lstStyle/>
          <a:p>
            <a:pPr>
              <a:defRPr sz="2800" b="0" i="0" u="none" strike="noStrike">
                <a:solidFill>
                  <a:srgbClr val="000000"/>
                </a:solidFill>
                <a:latin typeface="Helvetica Light"/>
              </a:defRPr>
            </a:pPr>
            <a:endParaRPr lang="en-US"/>
          </a:p>
        </c:txPr>
        <c:crossAx val="2094734552"/>
        <c:crosses val="autoZero"/>
        <c:crossBetween val="midCat"/>
        <c:majorUnit val="125"/>
        <c:minorUnit val="6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explosion val="6"/>
          <c:dPt>
            <c:idx val="0"/>
            <c:bubble3D val="0"/>
            <c:extLst>
              <c:ext xmlns:c16="http://schemas.microsoft.com/office/drawing/2014/chart" uri="{C3380CC4-5D6E-409C-BE32-E72D297353CC}">
                <c16:uniqueId val="{00000000-9F43-4571-9258-26BE24B51AD4}"/>
              </c:ext>
            </c:extLst>
          </c:dPt>
          <c:dPt>
            <c:idx val="1"/>
            <c:bubble3D val="0"/>
            <c:spPr>
              <a:solidFill>
                <a:srgbClr val="3197E0"/>
              </a:solidFill>
              <a:ln w="12700" cap="flat">
                <a:noFill/>
                <a:miter lim="400000"/>
              </a:ln>
              <a:effectLst/>
            </c:spPr>
            <c:extLst>
              <c:ext xmlns:c16="http://schemas.microsoft.com/office/drawing/2014/chart" uri="{C3380CC4-5D6E-409C-BE32-E72D297353CC}">
                <c16:uniqueId val="{00000002-9F43-4571-9258-26BE24B51AD4}"/>
              </c:ext>
            </c:extLst>
          </c:dPt>
          <c:dPt>
            <c:idx val="2"/>
            <c:bubble3D val="0"/>
            <c:spPr>
              <a:solidFill>
                <a:srgbClr val="72B1D7"/>
              </a:solidFill>
              <a:ln w="12700" cap="flat">
                <a:noFill/>
                <a:miter lim="400000"/>
              </a:ln>
              <a:effectLst/>
            </c:spPr>
            <c:extLst>
              <c:ext xmlns:c16="http://schemas.microsoft.com/office/drawing/2014/chart" uri="{C3380CC4-5D6E-409C-BE32-E72D297353CC}">
                <c16:uniqueId val="{00000004-9F43-4571-9258-26BE24B51AD4}"/>
              </c:ext>
            </c:extLst>
          </c:dPt>
          <c:dPt>
            <c:idx val="3"/>
            <c:bubble3D val="0"/>
            <c:spPr>
              <a:solidFill>
                <a:srgbClr val="B9B9B9"/>
              </a:solidFill>
              <a:ln w="12700" cap="flat">
                <a:noFill/>
                <a:miter lim="400000"/>
              </a:ln>
              <a:effectLst/>
            </c:spPr>
            <c:extLst>
              <c:ext xmlns:c16="http://schemas.microsoft.com/office/drawing/2014/chart" uri="{C3380CC4-5D6E-409C-BE32-E72D297353CC}">
                <c16:uniqueId val="{00000006-9F43-4571-9258-26BE24B51AD4}"/>
              </c:ext>
            </c:extLst>
          </c:dPt>
          <c:dPt>
            <c:idx val="4"/>
            <c:bubble3D val="0"/>
            <c:spPr>
              <a:solidFill>
                <a:srgbClr val="999999"/>
              </a:solidFill>
              <a:ln w="12700" cap="flat">
                <a:noFill/>
                <a:miter lim="400000"/>
              </a:ln>
              <a:effectLst/>
            </c:spPr>
            <c:extLst>
              <c:ext xmlns:c16="http://schemas.microsoft.com/office/drawing/2014/chart" uri="{C3380CC4-5D6E-409C-BE32-E72D297353CC}">
                <c16:uniqueId val="{00000008-9F43-4571-9258-26BE24B51AD4}"/>
              </c:ext>
            </c:extLst>
          </c:dPt>
          <c:cat>
            <c:strRef>
              <c:f>Sheet1!$B$1:$F$1</c:f>
              <c:strCache>
                <c:ptCount val="5"/>
                <c:pt idx="0">
                  <c:v>April</c:v>
                </c:pt>
                <c:pt idx="1">
                  <c:v>May</c:v>
                </c:pt>
                <c:pt idx="2">
                  <c:v>June</c:v>
                </c:pt>
                <c:pt idx="3">
                  <c:v>July</c:v>
                </c:pt>
                <c:pt idx="4">
                  <c:v>August</c:v>
                </c:pt>
              </c:strCache>
            </c:strRef>
          </c:cat>
          <c:val>
            <c:numRef>
              <c:f>Sheet1!$B$2:$F$2</c:f>
              <c:numCache>
                <c:formatCode>General</c:formatCode>
                <c:ptCount val="5"/>
                <c:pt idx="0">
                  <c:v>25</c:v>
                </c:pt>
                <c:pt idx="1">
                  <c:v>25</c:v>
                </c:pt>
                <c:pt idx="2">
                  <c:v>25</c:v>
                </c:pt>
                <c:pt idx="3">
                  <c:v>25</c:v>
                </c:pt>
                <c:pt idx="4">
                  <c:v>25</c:v>
                </c:pt>
              </c:numCache>
            </c:numRef>
          </c:val>
          <c:extLst>
            <c:ext xmlns:c16="http://schemas.microsoft.com/office/drawing/2014/chart" uri="{C3380CC4-5D6E-409C-BE32-E72D297353CC}">
              <c16:uniqueId val="{00000009-9F43-4571-9258-26BE24B51AD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6900599999999999"/>
          <c:y val="0.42191000000000001"/>
          <c:w val="0.81814299999999995"/>
          <c:h val="0.36715100000000001"/>
        </c:manualLayout>
      </c:layout>
      <c:lineChart>
        <c:grouping val="standard"/>
        <c:varyColors val="0"/>
        <c:ser>
          <c:idx val="0"/>
          <c:order val="0"/>
          <c:tx>
            <c:strRef>
              <c:f>Sheet1!$A$2</c:f>
              <c:strCache>
                <c:ptCount val="1"/>
                <c:pt idx="0">
                  <c:v>Region 1</c:v>
                </c:pt>
              </c:strCache>
            </c:strRef>
          </c:tx>
          <c:spPr>
            <a:ln w="63500" cap="flat">
              <a:solidFill>
                <a:srgbClr val="E5E5E5"/>
              </a:solidFill>
              <a:prstDash val="solid"/>
              <a:miter lim="400000"/>
            </a:ln>
            <a:effectLst/>
          </c:spPr>
          <c:marker>
            <c:symbol val="none"/>
          </c:marker>
          <c:trendline>
            <c:spPr>
              <a:ln w="25400" cap="flat">
                <a:solidFill>
                  <a:srgbClr val="72B1D7"/>
                </a:solidFill>
                <a:prstDash val="solid"/>
                <a:miter lim="400000"/>
              </a:ln>
              <a:effectLst/>
            </c:spPr>
            <c:trendlineType val="linear"/>
            <c:dispRSqr val="0"/>
            <c:dispEq val="0"/>
          </c:trendline>
          <c:cat>
            <c:strRef>
              <c:f>Sheet1!$B$1:$M$1</c:f>
              <c:strCache>
                <c:ptCount val="12"/>
                <c:pt idx="0">
                  <c:v>2007</c:v>
                </c:pt>
                <c:pt idx="1">
                  <c:v>2008</c:v>
                </c:pt>
                <c:pt idx="2">
                  <c:v>Untitled 1</c:v>
                </c:pt>
                <c:pt idx="3">
                  <c:v>Untitled 2</c:v>
                </c:pt>
                <c:pt idx="4">
                  <c:v>Untitled 3</c:v>
                </c:pt>
                <c:pt idx="5">
                  <c:v>Untitled 4</c:v>
                </c:pt>
                <c:pt idx="6">
                  <c:v>Untitled 5</c:v>
                </c:pt>
                <c:pt idx="7">
                  <c:v>Untitled 6</c:v>
                </c:pt>
                <c:pt idx="8">
                  <c:v>Untitled 7</c:v>
                </c:pt>
                <c:pt idx="9">
                  <c:v>Untitled 8</c:v>
                </c:pt>
                <c:pt idx="10">
                  <c:v>Untitled 9</c:v>
                </c:pt>
                <c:pt idx="11">
                  <c:v>Untitled 10</c:v>
                </c:pt>
              </c:strCache>
            </c:strRef>
          </c:cat>
          <c:val>
            <c:numRef>
              <c:f>Sheet1!$B$2:$M$2</c:f>
              <c:numCache>
                <c:formatCode>General</c:formatCode>
                <c:ptCount val="12"/>
                <c:pt idx="0">
                  <c:v>0</c:v>
                </c:pt>
                <c:pt idx="1">
                  <c:v>0</c:v>
                </c:pt>
                <c:pt idx="2">
                  <c:v>30</c:v>
                </c:pt>
                <c:pt idx="3">
                  <c:v>120</c:v>
                </c:pt>
                <c:pt idx="4">
                  <c:v>120</c:v>
                </c:pt>
                <c:pt idx="5">
                  <c:v>50</c:v>
                </c:pt>
                <c:pt idx="6">
                  <c:v>10</c:v>
                </c:pt>
                <c:pt idx="7">
                  <c:v>10</c:v>
                </c:pt>
                <c:pt idx="8">
                  <c:v>80</c:v>
                </c:pt>
                <c:pt idx="9">
                  <c:v>120</c:v>
                </c:pt>
                <c:pt idx="10">
                  <c:v>300</c:v>
                </c:pt>
                <c:pt idx="11">
                  <c:v>320</c:v>
                </c:pt>
              </c:numCache>
            </c:numRef>
          </c:val>
          <c:smooth val="1"/>
          <c:extLst>
            <c:ext xmlns:c16="http://schemas.microsoft.com/office/drawing/2014/chart" uri="{C3380CC4-5D6E-409C-BE32-E72D297353CC}">
              <c16:uniqueId val="{00000001-F469-2E40-83C3-1FB7ECDB2CD8}"/>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General" sourceLinked="0"/>
        <c:majorTickMark val="none"/>
        <c:minorTickMark val="none"/>
        <c:tickLblPos val="none"/>
        <c:spPr>
          <a:ln w="12700" cap="flat">
            <a:noFill/>
            <a:prstDash val="solid"/>
            <a:miter lim="400000"/>
          </a:ln>
        </c:spPr>
        <c:txPr>
          <a:bodyPr rot="0"/>
          <a:lstStyle/>
          <a:p>
            <a:pPr>
              <a:defRPr sz="60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a:defRPr sz="6000" b="0" i="0" u="none" strike="noStrike">
                <a:solidFill>
                  <a:srgbClr val="000000"/>
                </a:solidFill>
                <a:latin typeface="Gill Sans"/>
              </a:defRPr>
            </a:pPr>
            <a:endParaRPr lang="en-US"/>
          </a:p>
        </c:txPr>
        <c:crossAx val="2094734552"/>
        <c:crosses val="autoZero"/>
        <c:crossBetween val="midCat"/>
        <c:majorUnit val="125"/>
        <c:minorUnit val="6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6900599999999999"/>
          <c:y val="0.42191000000000001"/>
          <c:w val="0.81814299999999995"/>
          <c:h val="0.36715100000000001"/>
        </c:manualLayout>
      </c:layout>
      <c:lineChart>
        <c:grouping val="standard"/>
        <c:varyColors val="0"/>
        <c:ser>
          <c:idx val="0"/>
          <c:order val="0"/>
          <c:tx>
            <c:strRef>
              <c:f>Sheet1!$A$2</c:f>
              <c:strCache>
                <c:ptCount val="1"/>
                <c:pt idx="0">
                  <c:v>Region 1</c:v>
                </c:pt>
              </c:strCache>
            </c:strRef>
          </c:tx>
          <c:spPr>
            <a:ln w="63500" cap="flat">
              <a:solidFill>
                <a:srgbClr val="E5E5E5"/>
              </a:solidFill>
              <a:prstDash val="solid"/>
              <a:miter lim="400000"/>
            </a:ln>
            <a:effectLst/>
          </c:spPr>
          <c:marker>
            <c:symbol val="none"/>
          </c:marker>
          <c:trendline>
            <c:spPr>
              <a:ln w="25400" cap="flat">
                <a:solidFill>
                  <a:srgbClr val="72B1D7"/>
                </a:solidFill>
                <a:prstDash val="solid"/>
                <a:miter lim="400000"/>
              </a:ln>
              <a:effectLst/>
            </c:spPr>
            <c:trendlineType val="linear"/>
            <c:dispRSqr val="0"/>
            <c:dispEq val="0"/>
          </c:trendline>
          <c:cat>
            <c:strRef>
              <c:f>Sheet1!$B$1:$M$1</c:f>
              <c:strCache>
                <c:ptCount val="12"/>
                <c:pt idx="0">
                  <c:v>2007</c:v>
                </c:pt>
                <c:pt idx="1">
                  <c:v>2008</c:v>
                </c:pt>
                <c:pt idx="2">
                  <c:v>Untitled 1</c:v>
                </c:pt>
                <c:pt idx="3">
                  <c:v>Untitled 2</c:v>
                </c:pt>
                <c:pt idx="4">
                  <c:v>Untitled 3</c:v>
                </c:pt>
                <c:pt idx="5">
                  <c:v>Untitled 4</c:v>
                </c:pt>
                <c:pt idx="6">
                  <c:v>Untitled 5</c:v>
                </c:pt>
                <c:pt idx="7">
                  <c:v>Untitled 6</c:v>
                </c:pt>
                <c:pt idx="8">
                  <c:v>Untitled 7</c:v>
                </c:pt>
                <c:pt idx="9">
                  <c:v>Untitled 8</c:v>
                </c:pt>
                <c:pt idx="10">
                  <c:v>Untitled 9</c:v>
                </c:pt>
                <c:pt idx="11">
                  <c:v>Untitled 10</c:v>
                </c:pt>
              </c:strCache>
            </c:strRef>
          </c:cat>
          <c:val>
            <c:numRef>
              <c:f>Sheet1!$B$2:$M$2</c:f>
              <c:numCache>
                <c:formatCode>General</c:formatCode>
                <c:ptCount val="12"/>
                <c:pt idx="0">
                  <c:v>0</c:v>
                </c:pt>
                <c:pt idx="1">
                  <c:v>0</c:v>
                </c:pt>
                <c:pt idx="2">
                  <c:v>30</c:v>
                </c:pt>
                <c:pt idx="3">
                  <c:v>120</c:v>
                </c:pt>
                <c:pt idx="4">
                  <c:v>120</c:v>
                </c:pt>
                <c:pt idx="5">
                  <c:v>50</c:v>
                </c:pt>
                <c:pt idx="6">
                  <c:v>10</c:v>
                </c:pt>
                <c:pt idx="7">
                  <c:v>10</c:v>
                </c:pt>
                <c:pt idx="8">
                  <c:v>80</c:v>
                </c:pt>
                <c:pt idx="9">
                  <c:v>120</c:v>
                </c:pt>
                <c:pt idx="10">
                  <c:v>300</c:v>
                </c:pt>
                <c:pt idx="11">
                  <c:v>320</c:v>
                </c:pt>
              </c:numCache>
            </c:numRef>
          </c:val>
          <c:smooth val="1"/>
          <c:extLst>
            <c:ext xmlns:c16="http://schemas.microsoft.com/office/drawing/2014/chart" uri="{C3380CC4-5D6E-409C-BE32-E72D297353CC}">
              <c16:uniqueId val="{00000001-2DAC-7B49-8E05-757830E08967}"/>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General" sourceLinked="0"/>
        <c:majorTickMark val="none"/>
        <c:minorTickMark val="none"/>
        <c:tickLblPos val="none"/>
        <c:spPr>
          <a:ln w="12700" cap="flat">
            <a:noFill/>
            <a:prstDash val="solid"/>
            <a:miter lim="400000"/>
          </a:ln>
        </c:spPr>
        <c:txPr>
          <a:bodyPr rot="0"/>
          <a:lstStyle/>
          <a:p>
            <a:pPr>
              <a:defRPr sz="6000" b="0" i="0" u="none" strike="noStrike">
                <a:solidFill>
                  <a:srgbClr val="000000"/>
                </a:solidFill>
                <a:latin typeface="Gill Sans"/>
              </a:defRPr>
            </a:pPr>
            <a:endParaRPr lang="en-US"/>
          </a:p>
        </c:txPr>
        <c:crossAx val="2094734553"/>
        <c:crosses val="autoZero"/>
        <c:auto val="1"/>
        <c:lblAlgn val="ctr"/>
        <c:lblOffset val="100"/>
        <c:noMultiLvlLbl val="1"/>
      </c:catAx>
      <c:valAx>
        <c:axId val="2094734553"/>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a:defRPr sz="6000" b="0" i="0" u="none" strike="noStrike">
                <a:solidFill>
                  <a:srgbClr val="000000"/>
                </a:solidFill>
                <a:latin typeface="Gill Sans"/>
              </a:defRPr>
            </a:pPr>
            <a:endParaRPr lang="en-US"/>
          </a:p>
        </c:txPr>
        <c:crossAx val="2094734552"/>
        <c:crosses val="autoZero"/>
        <c:crossBetween val="midCat"/>
        <c:majorUnit val="125"/>
        <c:minorUnit val="6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97499-D11A-404C-A12C-773F20959E7E}"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89FC48D2-0CB1-41A4-A9C4-037F1733B5F1}">
      <dgm:prSet phldrT="[Text]" custT="1"/>
      <dgm:spPr>
        <a:xfrm>
          <a:off x="3082131" y="0"/>
          <a:ext cx="4351338" cy="4351338"/>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chemeClr val="tx1"/>
              </a:solidFill>
              <a:latin typeface="+mj-lt"/>
              <a:ea typeface="+mn-ea"/>
              <a:cs typeface="+mn-cs"/>
            </a:rPr>
            <a:t>Socio-economic  system</a:t>
          </a:r>
        </a:p>
      </dgm:t>
    </dgm:pt>
    <dgm:pt modelId="{EE255DD1-4592-4233-B85F-7BAD7943F12B}" type="parTrans" cxnId="{4FFAF4DB-F9F8-4C59-8715-2006F55358E2}">
      <dgm:prSet/>
      <dgm:spPr/>
      <dgm:t>
        <a:bodyPr/>
        <a:lstStyle/>
        <a:p>
          <a:endParaRPr lang="en-US"/>
        </a:p>
      </dgm:t>
    </dgm:pt>
    <dgm:pt modelId="{B4B1D15A-8237-412E-9084-D8C6C8844184}" type="sibTrans" cxnId="{4FFAF4DB-F9F8-4C59-8715-2006F55358E2}">
      <dgm:prSet/>
      <dgm:spPr/>
      <dgm:t>
        <a:bodyPr/>
        <a:lstStyle/>
        <a:p>
          <a:endParaRPr lang="en-US"/>
        </a:p>
      </dgm:t>
    </dgm:pt>
    <dgm:pt modelId="{28291887-544F-449D-9BCD-6237F075536B}">
      <dgm:prSet phldrT="[Text]" custT="1"/>
      <dgm:spPr>
        <a:xfrm>
          <a:off x="3408481" y="652700"/>
          <a:ext cx="3698637" cy="3698637"/>
        </a:xfrm>
        <a:prstGeom prst="ellipse">
          <a:avLst/>
        </a:prstGeom>
        <a:solidFill>
          <a:srgbClr val="FFC000">
            <a:hueOff val="2450223"/>
            <a:satOff val="-10194"/>
            <a:lumOff val="240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chemeClr val="tx1"/>
              </a:solidFill>
              <a:latin typeface="+mj-lt"/>
              <a:ea typeface="+mn-ea"/>
              <a:cs typeface="+mn-cs"/>
            </a:rPr>
            <a:t>Health system</a:t>
          </a:r>
        </a:p>
      </dgm:t>
    </dgm:pt>
    <dgm:pt modelId="{15959380-413D-4360-86DC-7A40FD9FC8D7}" type="parTrans" cxnId="{B12529BA-F725-43E2-A1C2-80D13DFDCD46}">
      <dgm:prSet/>
      <dgm:spPr/>
      <dgm:t>
        <a:bodyPr/>
        <a:lstStyle/>
        <a:p>
          <a:endParaRPr lang="en-US"/>
        </a:p>
      </dgm:t>
    </dgm:pt>
    <dgm:pt modelId="{2BA279EA-6035-4247-A3F7-DB0E0C853540}" type="sibTrans" cxnId="{B12529BA-F725-43E2-A1C2-80D13DFDCD46}">
      <dgm:prSet/>
      <dgm:spPr/>
      <dgm:t>
        <a:bodyPr/>
        <a:lstStyle/>
        <a:p>
          <a:endParaRPr lang="en-US"/>
        </a:p>
      </dgm:t>
    </dgm:pt>
    <dgm:pt modelId="{C0A4D1E5-AF58-4A4F-AB77-013DF47FCEEC}">
      <dgm:prSet phldrT="[Text]" custT="1"/>
      <dgm:spPr>
        <a:xfrm>
          <a:off x="3734831" y="1305401"/>
          <a:ext cx="3045936" cy="3045936"/>
        </a:xfrm>
        <a:prstGeom prst="ellipse">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chemeClr val="tx1"/>
              </a:solidFill>
              <a:latin typeface="+mj-lt"/>
              <a:ea typeface="+mn-ea"/>
              <a:cs typeface="+mn-cs"/>
            </a:rPr>
            <a:t>Health financing system</a:t>
          </a:r>
        </a:p>
      </dgm:t>
    </dgm:pt>
    <dgm:pt modelId="{DCFB544F-699B-4A6D-8469-FFF7F0D2F960}" type="parTrans" cxnId="{B8DC2B6A-D14B-4AE2-BCC1-7A8381BABD02}">
      <dgm:prSet/>
      <dgm:spPr/>
      <dgm:t>
        <a:bodyPr/>
        <a:lstStyle/>
        <a:p>
          <a:endParaRPr lang="en-US"/>
        </a:p>
      </dgm:t>
    </dgm:pt>
    <dgm:pt modelId="{73F10594-F8E0-4BE2-BB79-E20A21B1AE1D}" type="sibTrans" cxnId="{B8DC2B6A-D14B-4AE2-BCC1-7A8381BABD02}">
      <dgm:prSet/>
      <dgm:spPr/>
      <dgm:t>
        <a:bodyPr/>
        <a:lstStyle/>
        <a:p>
          <a:endParaRPr lang="en-US"/>
        </a:p>
      </dgm:t>
    </dgm:pt>
    <dgm:pt modelId="{24FD4CB4-0369-4F06-8A41-D69A99AC63FE}">
      <dgm:prSet phldrT="[Text]" custT="1"/>
      <dgm:spPr>
        <a:xfrm>
          <a:off x="4387532" y="2610802"/>
          <a:ext cx="1740535" cy="1740535"/>
        </a:xfrm>
        <a:prstGeom prst="ellipse">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chemeClr val="tx1"/>
              </a:solidFill>
              <a:latin typeface="+mj-lt"/>
              <a:ea typeface="+mn-ea"/>
              <a:cs typeface="+mn-cs"/>
            </a:rPr>
            <a:t>Mechanisms</a:t>
          </a:r>
        </a:p>
      </dgm:t>
    </dgm:pt>
    <dgm:pt modelId="{65F53532-5401-4F76-80C5-C73A0DF7D172}" type="parTrans" cxnId="{7DE71136-9F6C-4018-B000-0A0775F66EC4}">
      <dgm:prSet/>
      <dgm:spPr/>
      <dgm:t>
        <a:bodyPr/>
        <a:lstStyle/>
        <a:p>
          <a:endParaRPr lang="en-US"/>
        </a:p>
      </dgm:t>
    </dgm:pt>
    <dgm:pt modelId="{3AB7E041-1DE7-4B4A-BE94-E24A33086058}" type="sibTrans" cxnId="{7DE71136-9F6C-4018-B000-0A0775F66EC4}">
      <dgm:prSet/>
      <dgm:spPr/>
      <dgm:t>
        <a:bodyPr/>
        <a:lstStyle/>
        <a:p>
          <a:endParaRPr lang="en-US"/>
        </a:p>
      </dgm:t>
    </dgm:pt>
    <dgm:pt modelId="{2B84E585-7FD3-4EA0-B62E-7053C80906AF}">
      <dgm:prSet phldrT="[Text]" custT="1"/>
      <dgm:spPr>
        <a:xfrm>
          <a:off x="4061182" y="1958102"/>
          <a:ext cx="2393235" cy="2393235"/>
        </a:xfrm>
        <a:prstGeom prst="ellipse">
          <a:avLst/>
        </a:prstGeom>
        <a:solidFill>
          <a:srgbClr val="FFC000">
            <a:hueOff val="7350668"/>
            <a:satOff val="-30583"/>
            <a:lumOff val="72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chemeClr val="tx1"/>
              </a:solidFill>
              <a:latin typeface="+mj-lt"/>
              <a:ea typeface="+mn-ea"/>
              <a:cs typeface="+mn-cs"/>
            </a:rPr>
            <a:t>RBF scheme</a:t>
          </a:r>
        </a:p>
      </dgm:t>
    </dgm:pt>
    <dgm:pt modelId="{3CFAA750-D3A3-4C7E-9CEC-6BDA7061F1D0}" type="parTrans" cxnId="{73133390-12BC-4BB0-995C-956280CCFC89}">
      <dgm:prSet/>
      <dgm:spPr/>
      <dgm:t>
        <a:bodyPr/>
        <a:lstStyle/>
        <a:p>
          <a:endParaRPr lang="en-US"/>
        </a:p>
      </dgm:t>
    </dgm:pt>
    <dgm:pt modelId="{DC931975-B3CD-4F84-A6E3-64345F71E4E0}" type="sibTrans" cxnId="{73133390-12BC-4BB0-995C-956280CCFC89}">
      <dgm:prSet/>
      <dgm:spPr/>
      <dgm:t>
        <a:bodyPr/>
        <a:lstStyle/>
        <a:p>
          <a:endParaRPr lang="en-US"/>
        </a:p>
      </dgm:t>
    </dgm:pt>
    <dgm:pt modelId="{F6B6C6BF-7C4D-456C-A645-30F592618F14}" type="pres">
      <dgm:prSet presAssocID="{1F997499-D11A-404C-A12C-773F20959E7E}" presName="Name0" presStyleCnt="0">
        <dgm:presLayoutVars>
          <dgm:chMax val="7"/>
          <dgm:resizeHandles val="exact"/>
        </dgm:presLayoutVars>
      </dgm:prSet>
      <dgm:spPr/>
    </dgm:pt>
    <dgm:pt modelId="{8CC02000-47D2-4571-BB7F-FB52F514280B}" type="pres">
      <dgm:prSet presAssocID="{1F997499-D11A-404C-A12C-773F20959E7E}" presName="comp1" presStyleCnt="0"/>
      <dgm:spPr/>
    </dgm:pt>
    <dgm:pt modelId="{D818B7D2-FE9B-4B32-AFB1-6D7F2B99238C}" type="pres">
      <dgm:prSet presAssocID="{1F997499-D11A-404C-A12C-773F20959E7E}" presName="circle1" presStyleLbl="node1" presStyleIdx="0" presStyleCnt="5"/>
      <dgm:spPr/>
    </dgm:pt>
    <dgm:pt modelId="{9656604E-8B73-4487-9CDC-9134A703CD7C}" type="pres">
      <dgm:prSet presAssocID="{1F997499-D11A-404C-A12C-773F20959E7E}" presName="c1text" presStyleLbl="node1" presStyleIdx="0" presStyleCnt="5">
        <dgm:presLayoutVars>
          <dgm:bulletEnabled val="1"/>
        </dgm:presLayoutVars>
      </dgm:prSet>
      <dgm:spPr/>
    </dgm:pt>
    <dgm:pt modelId="{F683E6B9-81D2-4C75-8B06-0975009763B9}" type="pres">
      <dgm:prSet presAssocID="{1F997499-D11A-404C-A12C-773F20959E7E}" presName="comp2" presStyleCnt="0"/>
      <dgm:spPr/>
    </dgm:pt>
    <dgm:pt modelId="{F46CDE65-3FF6-47C0-BE99-D3567D502F49}" type="pres">
      <dgm:prSet presAssocID="{1F997499-D11A-404C-A12C-773F20959E7E}" presName="circle2" presStyleLbl="node1" presStyleIdx="1" presStyleCnt="5"/>
      <dgm:spPr/>
    </dgm:pt>
    <dgm:pt modelId="{9D6A3E64-345E-4670-B36F-9A3B0189CF79}" type="pres">
      <dgm:prSet presAssocID="{1F997499-D11A-404C-A12C-773F20959E7E}" presName="c2text" presStyleLbl="node1" presStyleIdx="1" presStyleCnt="5">
        <dgm:presLayoutVars>
          <dgm:bulletEnabled val="1"/>
        </dgm:presLayoutVars>
      </dgm:prSet>
      <dgm:spPr/>
    </dgm:pt>
    <dgm:pt modelId="{87C91BAF-CD4C-44DD-962F-DA201CC28F3C}" type="pres">
      <dgm:prSet presAssocID="{1F997499-D11A-404C-A12C-773F20959E7E}" presName="comp3" presStyleCnt="0"/>
      <dgm:spPr/>
    </dgm:pt>
    <dgm:pt modelId="{C91682CD-AAB6-4B73-82B1-1BC30B34B714}" type="pres">
      <dgm:prSet presAssocID="{1F997499-D11A-404C-A12C-773F20959E7E}" presName="circle3" presStyleLbl="node1" presStyleIdx="2" presStyleCnt="5"/>
      <dgm:spPr/>
    </dgm:pt>
    <dgm:pt modelId="{F796AD69-56FA-4F0E-938D-698C030FED7A}" type="pres">
      <dgm:prSet presAssocID="{1F997499-D11A-404C-A12C-773F20959E7E}" presName="c3text" presStyleLbl="node1" presStyleIdx="2" presStyleCnt="5">
        <dgm:presLayoutVars>
          <dgm:bulletEnabled val="1"/>
        </dgm:presLayoutVars>
      </dgm:prSet>
      <dgm:spPr/>
    </dgm:pt>
    <dgm:pt modelId="{E679A789-FEE9-40ED-9C12-D73A680AC389}" type="pres">
      <dgm:prSet presAssocID="{1F997499-D11A-404C-A12C-773F20959E7E}" presName="comp4" presStyleCnt="0"/>
      <dgm:spPr/>
    </dgm:pt>
    <dgm:pt modelId="{87CE608C-2F40-43F1-BFB0-EDE1016F8BE1}" type="pres">
      <dgm:prSet presAssocID="{1F997499-D11A-404C-A12C-773F20959E7E}" presName="circle4" presStyleLbl="node1" presStyleIdx="3" presStyleCnt="5"/>
      <dgm:spPr/>
    </dgm:pt>
    <dgm:pt modelId="{AACB2CA4-A294-4A21-85D3-7B5B75598CA9}" type="pres">
      <dgm:prSet presAssocID="{1F997499-D11A-404C-A12C-773F20959E7E}" presName="c4text" presStyleLbl="node1" presStyleIdx="3" presStyleCnt="5">
        <dgm:presLayoutVars>
          <dgm:bulletEnabled val="1"/>
        </dgm:presLayoutVars>
      </dgm:prSet>
      <dgm:spPr/>
    </dgm:pt>
    <dgm:pt modelId="{019918BC-5288-47E1-8E4B-65B125F79C5E}" type="pres">
      <dgm:prSet presAssocID="{1F997499-D11A-404C-A12C-773F20959E7E}" presName="comp5" presStyleCnt="0"/>
      <dgm:spPr/>
    </dgm:pt>
    <dgm:pt modelId="{D7B6A5AB-F6F2-48A5-9D22-48017801C476}" type="pres">
      <dgm:prSet presAssocID="{1F997499-D11A-404C-A12C-773F20959E7E}" presName="circle5" presStyleLbl="node1" presStyleIdx="4" presStyleCnt="5"/>
      <dgm:spPr/>
    </dgm:pt>
    <dgm:pt modelId="{8A362A1E-E14E-4315-BE63-E29093435D27}" type="pres">
      <dgm:prSet presAssocID="{1F997499-D11A-404C-A12C-773F20959E7E}" presName="c5text" presStyleLbl="node1" presStyleIdx="4" presStyleCnt="5">
        <dgm:presLayoutVars>
          <dgm:bulletEnabled val="1"/>
        </dgm:presLayoutVars>
      </dgm:prSet>
      <dgm:spPr/>
    </dgm:pt>
  </dgm:ptLst>
  <dgm:cxnLst>
    <dgm:cxn modelId="{7DE71136-9F6C-4018-B000-0A0775F66EC4}" srcId="{1F997499-D11A-404C-A12C-773F20959E7E}" destId="{24FD4CB4-0369-4F06-8A41-D69A99AC63FE}" srcOrd="4" destOrd="0" parTransId="{65F53532-5401-4F76-80C5-C73A0DF7D172}" sibTransId="{3AB7E041-1DE7-4B4A-BE94-E24A33086058}"/>
    <dgm:cxn modelId="{1D363966-6DCE-42D8-BB15-FEE84FB979E5}" type="presOf" srcId="{C0A4D1E5-AF58-4A4F-AB77-013DF47FCEEC}" destId="{F796AD69-56FA-4F0E-938D-698C030FED7A}" srcOrd="1" destOrd="0" presId="urn:microsoft.com/office/officeart/2005/8/layout/venn2"/>
    <dgm:cxn modelId="{B8DC2B6A-D14B-4AE2-BCC1-7A8381BABD02}" srcId="{1F997499-D11A-404C-A12C-773F20959E7E}" destId="{C0A4D1E5-AF58-4A4F-AB77-013DF47FCEEC}" srcOrd="2" destOrd="0" parTransId="{DCFB544F-699B-4A6D-8469-FFF7F0D2F960}" sibTransId="{73F10594-F8E0-4BE2-BB79-E20A21B1AE1D}"/>
    <dgm:cxn modelId="{861BD450-88E0-419E-907C-42767923B2B9}" type="presOf" srcId="{28291887-544F-449D-9BCD-6237F075536B}" destId="{9D6A3E64-345E-4670-B36F-9A3B0189CF79}" srcOrd="1" destOrd="0" presId="urn:microsoft.com/office/officeart/2005/8/layout/venn2"/>
    <dgm:cxn modelId="{2A9D7154-030A-4809-962C-465BA91B821B}" type="presOf" srcId="{2B84E585-7FD3-4EA0-B62E-7053C80906AF}" destId="{AACB2CA4-A294-4A21-85D3-7B5B75598CA9}" srcOrd="1" destOrd="0" presId="urn:microsoft.com/office/officeart/2005/8/layout/venn2"/>
    <dgm:cxn modelId="{803DC47C-D51A-44ED-96C2-D46995689211}" type="presOf" srcId="{89FC48D2-0CB1-41A4-A9C4-037F1733B5F1}" destId="{D818B7D2-FE9B-4B32-AFB1-6D7F2B99238C}" srcOrd="0" destOrd="0" presId="urn:microsoft.com/office/officeart/2005/8/layout/venn2"/>
    <dgm:cxn modelId="{73133390-12BC-4BB0-995C-956280CCFC89}" srcId="{1F997499-D11A-404C-A12C-773F20959E7E}" destId="{2B84E585-7FD3-4EA0-B62E-7053C80906AF}" srcOrd="3" destOrd="0" parTransId="{3CFAA750-D3A3-4C7E-9CEC-6BDA7061F1D0}" sibTransId="{DC931975-B3CD-4F84-A6E3-64345F71E4E0}"/>
    <dgm:cxn modelId="{0429A9AC-B183-4AA4-BFDF-B352A35D17A7}" type="presOf" srcId="{89FC48D2-0CB1-41A4-A9C4-037F1733B5F1}" destId="{9656604E-8B73-4487-9CDC-9134A703CD7C}" srcOrd="1" destOrd="0" presId="urn:microsoft.com/office/officeart/2005/8/layout/venn2"/>
    <dgm:cxn modelId="{B12529BA-F725-43E2-A1C2-80D13DFDCD46}" srcId="{1F997499-D11A-404C-A12C-773F20959E7E}" destId="{28291887-544F-449D-9BCD-6237F075536B}" srcOrd="1" destOrd="0" parTransId="{15959380-413D-4360-86DC-7A40FD9FC8D7}" sibTransId="{2BA279EA-6035-4247-A3F7-DB0E0C853540}"/>
    <dgm:cxn modelId="{8A1C88BC-04CE-4A5D-85C9-7BBCF21F0CF3}" type="presOf" srcId="{28291887-544F-449D-9BCD-6237F075536B}" destId="{F46CDE65-3FF6-47C0-BE99-D3567D502F49}" srcOrd="0" destOrd="0" presId="urn:microsoft.com/office/officeart/2005/8/layout/venn2"/>
    <dgm:cxn modelId="{B8149AC4-23C2-4653-B540-1052839F4896}" type="presOf" srcId="{C0A4D1E5-AF58-4A4F-AB77-013DF47FCEEC}" destId="{C91682CD-AAB6-4B73-82B1-1BC30B34B714}" srcOrd="0" destOrd="0" presId="urn:microsoft.com/office/officeart/2005/8/layout/venn2"/>
    <dgm:cxn modelId="{94807DD2-1879-4F6D-A5E4-B80EED5E7DF7}" type="presOf" srcId="{24FD4CB4-0369-4F06-8A41-D69A99AC63FE}" destId="{D7B6A5AB-F6F2-48A5-9D22-48017801C476}" srcOrd="0" destOrd="0" presId="urn:microsoft.com/office/officeart/2005/8/layout/venn2"/>
    <dgm:cxn modelId="{4FFAF4DB-F9F8-4C59-8715-2006F55358E2}" srcId="{1F997499-D11A-404C-A12C-773F20959E7E}" destId="{89FC48D2-0CB1-41A4-A9C4-037F1733B5F1}" srcOrd="0" destOrd="0" parTransId="{EE255DD1-4592-4233-B85F-7BAD7943F12B}" sibTransId="{B4B1D15A-8237-412E-9084-D8C6C8844184}"/>
    <dgm:cxn modelId="{BE668AE5-3F1D-44ED-9819-9C5C30C2C0CD}" type="presOf" srcId="{2B84E585-7FD3-4EA0-B62E-7053C80906AF}" destId="{87CE608C-2F40-43F1-BFB0-EDE1016F8BE1}" srcOrd="0" destOrd="0" presId="urn:microsoft.com/office/officeart/2005/8/layout/venn2"/>
    <dgm:cxn modelId="{E0163DF3-D3A1-4F3D-B281-1BA6861FB5AF}" type="presOf" srcId="{1F997499-D11A-404C-A12C-773F20959E7E}" destId="{F6B6C6BF-7C4D-456C-A645-30F592618F14}" srcOrd="0" destOrd="0" presId="urn:microsoft.com/office/officeart/2005/8/layout/venn2"/>
    <dgm:cxn modelId="{A395A5FF-57DE-4292-8B54-A118475559D5}" type="presOf" srcId="{24FD4CB4-0369-4F06-8A41-D69A99AC63FE}" destId="{8A362A1E-E14E-4315-BE63-E29093435D27}" srcOrd="1" destOrd="0" presId="urn:microsoft.com/office/officeart/2005/8/layout/venn2"/>
    <dgm:cxn modelId="{76071C5E-757B-46A5-9F71-4B08E9F27756}" type="presParOf" srcId="{F6B6C6BF-7C4D-456C-A645-30F592618F14}" destId="{8CC02000-47D2-4571-BB7F-FB52F514280B}" srcOrd="0" destOrd="0" presId="urn:microsoft.com/office/officeart/2005/8/layout/venn2"/>
    <dgm:cxn modelId="{D42C177E-C48D-4303-932A-B3A7A42915BA}" type="presParOf" srcId="{8CC02000-47D2-4571-BB7F-FB52F514280B}" destId="{D818B7D2-FE9B-4B32-AFB1-6D7F2B99238C}" srcOrd="0" destOrd="0" presId="urn:microsoft.com/office/officeart/2005/8/layout/venn2"/>
    <dgm:cxn modelId="{713C29AC-3F52-47F4-9954-69295FF5CF88}" type="presParOf" srcId="{8CC02000-47D2-4571-BB7F-FB52F514280B}" destId="{9656604E-8B73-4487-9CDC-9134A703CD7C}" srcOrd="1" destOrd="0" presId="urn:microsoft.com/office/officeart/2005/8/layout/venn2"/>
    <dgm:cxn modelId="{E569A49A-9949-4088-BFD6-8888625B1E71}" type="presParOf" srcId="{F6B6C6BF-7C4D-456C-A645-30F592618F14}" destId="{F683E6B9-81D2-4C75-8B06-0975009763B9}" srcOrd="1" destOrd="0" presId="urn:microsoft.com/office/officeart/2005/8/layout/venn2"/>
    <dgm:cxn modelId="{B7D4E9B8-C4DA-4E39-A6F5-84583125714D}" type="presParOf" srcId="{F683E6B9-81D2-4C75-8B06-0975009763B9}" destId="{F46CDE65-3FF6-47C0-BE99-D3567D502F49}" srcOrd="0" destOrd="0" presId="urn:microsoft.com/office/officeart/2005/8/layout/venn2"/>
    <dgm:cxn modelId="{47837D05-F604-42A2-88F3-6EEC84BF3880}" type="presParOf" srcId="{F683E6B9-81D2-4C75-8B06-0975009763B9}" destId="{9D6A3E64-345E-4670-B36F-9A3B0189CF79}" srcOrd="1" destOrd="0" presId="urn:microsoft.com/office/officeart/2005/8/layout/venn2"/>
    <dgm:cxn modelId="{12334115-8602-4685-B199-FF3488724A0E}" type="presParOf" srcId="{F6B6C6BF-7C4D-456C-A645-30F592618F14}" destId="{87C91BAF-CD4C-44DD-962F-DA201CC28F3C}" srcOrd="2" destOrd="0" presId="urn:microsoft.com/office/officeart/2005/8/layout/venn2"/>
    <dgm:cxn modelId="{1DA8AB62-29B1-46C1-B15D-2F7B87C7877D}" type="presParOf" srcId="{87C91BAF-CD4C-44DD-962F-DA201CC28F3C}" destId="{C91682CD-AAB6-4B73-82B1-1BC30B34B714}" srcOrd="0" destOrd="0" presId="urn:microsoft.com/office/officeart/2005/8/layout/venn2"/>
    <dgm:cxn modelId="{26D6501A-86E5-4624-B212-C7B17E31B0D3}" type="presParOf" srcId="{87C91BAF-CD4C-44DD-962F-DA201CC28F3C}" destId="{F796AD69-56FA-4F0E-938D-698C030FED7A}" srcOrd="1" destOrd="0" presId="urn:microsoft.com/office/officeart/2005/8/layout/venn2"/>
    <dgm:cxn modelId="{00B1F4AB-0508-43D3-A21D-2009896E7F52}" type="presParOf" srcId="{F6B6C6BF-7C4D-456C-A645-30F592618F14}" destId="{E679A789-FEE9-40ED-9C12-D73A680AC389}" srcOrd="3" destOrd="0" presId="urn:microsoft.com/office/officeart/2005/8/layout/venn2"/>
    <dgm:cxn modelId="{01C2DCCD-EC4F-484F-B511-80BFEA695273}" type="presParOf" srcId="{E679A789-FEE9-40ED-9C12-D73A680AC389}" destId="{87CE608C-2F40-43F1-BFB0-EDE1016F8BE1}" srcOrd="0" destOrd="0" presId="urn:microsoft.com/office/officeart/2005/8/layout/venn2"/>
    <dgm:cxn modelId="{F3D63B4B-7CD6-4710-ACAD-465652FC2830}" type="presParOf" srcId="{E679A789-FEE9-40ED-9C12-D73A680AC389}" destId="{AACB2CA4-A294-4A21-85D3-7B5B75598CA9}" srcOrd="1" destOrd="0" presId="urn:microsoft.com/office/officeart/2005/8/layout/venn2"/>
    <dgm:cxn modelId="{E41EB2C9-1449-40BE-A8D7-66564E5C64B2}" type="presParOf" srcId="{F6B6C6BF-7C4D-456C-A645-30F592618F14}" destId="{019918BC-5288-47E1-8E4B-65B125F79C5E}" srcOrd="4" destOrd="0" presId="urn:microsoft.com/office/officeart/2005/8/layout/venn2"/>
    <dgm:cxn modelId="{8C0C12FB-197A-40F5-A794-2FCD69A768F4}" type="presParOf" srcId="{019918BC-5288-47E1-8E4B-65B125F79C5E}" destId="{D7B6A5AB-F6F2-48A5-9D22-48017801C476}" srcOrd="0" destOrd="0" presId="urn:microsoft.com/office/officeart/2005/8/layout/venn2"/>
    <dgm:cxn modelId="{0737A1E2-BB5C-47A1-8AE1-E1BF59155621}" type="presParOf" srcId="{019918BC-5288-47E1-8E4B-65B125F79C5E}" destId="{8A362A1E-E14E-4315-BE63-E29093435D2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997499-D11A-404C-A12C-773F20959E7E}"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89FC48D2-0CB1-41A4-A9C4-037F1733B5F1}">
      <dgm:prSet phldrT="[Text]" custT="1"/>
      <dgm:spPr>
        <a:xfrm>
          <a:off x="3082131" y="0"/>
          <a:ext cx="4351338" cy="4351338"/>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chemeClr val="tx1"/>
              </a:solidFill>
              <a:latin typeface="+mj-lt"/>
              <a:ea typeface="+mn-ea"/>
              <a:cs typeface="Poppins" panose="00000500000000000000" pitchFamily="2" charset="0"/>
            </a:rPr>
            <a:t>Socio-economic  system</a:t>
          </a:r>
        </a:p>
        <a:p>
          <a:pPr>
            <a:buNone/>
          </a:pPr>
          <a:endParaRPr lang="en-US" sz="1200" dirty="0">
            <a:solidFill>
              <a:schemeClr val="tx1"/>
            </a:solidFill>
            <a:latin typeface="+mj-lt"/>
            <a:ea typeface="+mn-ea"/>
            <a:cs typeface="Poppins" panose="00000500000000000000" pitchFamily="2" charset="0"/>
          </a:endParaRPr>
        </a:p>
      </dgm:t>
    </dgm:pt>
    <dgm:pt modelId="{EE255DD1-4592-4233-B85F-7BAD7943F12B}" type="parTrans" cxnId="{4FFAF4DB-F9F8-4C59-8715-2006F55358E2}">
      <dgm:prSet/>
      <dgm:spPr/>
      <dgm:t>
        <a:bodyPr/>
        <a:lstStyle/>
        <a:p>
          <a:endParaRPr lang="en-US"/>
        </a:p>
      </dgm:t>
    </dgm:pt>
    <dgm:pt modelId="{B4B1D15A-8237-412E-9084-D8C6C8844184}" type="sibTrans" cxnId="{4FFAF4DB-F9F8-4C59-8715-2006F55358E2}">
      <dgm:prSet/>
      <dgm:spPr/>
      <dgm:t>
        <a:bodyPr/>
        <a:lstStyle/>
        <a:p>
          <a:endParaRPr lang="en-US"/>
        </a:p>
      </dgm:t>
    </dgm:pt>
    <dgm:pt modelId="{28291887-544F-449D-9BCD-6237F075536B}">
      <dgm:prSet phldrT="[Text]" custT="1"/>
      <dgm:spPr>
        <a:xfrm>
          <a:off x="3408481" y="652700"/>
          <a:ext cx="3698637" cy="3698637"/>
        </a:xfrm>
        <a:prstGeom prst="ellipse">
          <a:avLst/>
        </a:prstGeom>
        <a:solidFill>
          <a:srgbClr val="FFC000">
            <a:hueOff val="2450223"/>
            <a:satOff val="-10194"/>
            <a:lumOff val="240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chemeClr val="tx1"/>
              </a:solidFill>
              <a:latin typeface="+mj-lt"/>
              <a:ea typeface="+mn-ea"/>
              <a:cs typeface="Poppins" panose="00000500000000000000" pitchFamily="2" charset="0"/>
            </a:rPr>
            <a:t>Health system</a:t>
          </a:r>
        </a:p>
      </dgm:t>
    </dgm:pt>
    <dgm:pt modelId="{15959380-413D-4360-86DC-7A40FD9FC8D7}" type="parTrans" cxnId="{B12529BA-F725-43E2-A1C2-80D13DFDCD46}">
      <dgm:prSet/>
      <dgm:spPr/>
      <dgm:t>
        <a:bodyPr/>
        <a:lstStyle/>
        <a:p>
          <a:endParaRPr lang="en-US"/>
        </a:p>
      </dgm:t>
    </dgm:pt>
    <dgm:pt modelId="{2BA279EA-6035-4247-A3F7-DB0E0C853540}" type="sibTrans" cxnId="{B12529BA-F725-43E2-A1C2-80D13DFDCD46}">
      <dgm:prSet/>
      <dgm:spPr/>
      <dgm:t>
        <a:bodyPr/>
        <a:lstStyle/>
        <a:p>
          <a:endParaRPr lang="en-US"/>
        </a:p>
      </dgm:t>
    </dgm:pt>
    <dgm:pt modelId="{C0A4D1E5-AF58-4A4F-AB77-013DF47FCEEC}">
      <dgm:prSet phldrT="[Text]" custT="1"/>
      <dgm:spPr>
        <a:xfrm>
          <a:off x="3734831" y="1305401"/>
          <a:ext cx="3045936" cy="3045936"/>
        </a:xfrm>
        <a:prstGeom prst="ellipse">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chemeClr val="tx1"/>
              </a:solidFill>
              <a:latin typeface="+mj-lt"/>
              <a:ea typeface="+mn-ea"/>
              <a:cs typeface="Poppins" panose="00000500000000000000" pitchFamily="2" charset="0"/>
            </a:rPr>
            <a:t>Health financing system</a:t>
          </a:r>
        </a:p>
      </dgm:t>
    </dgm:pt>
    <dgm:pt modelId="{DCFB544F-699B-4A6D-8469-FFF7F0D2F960}" type="parTrans" cxnId="{B8DC2B6A-D14B-4AE2-BCC1-7A8381BABD02}">
      <dgm:prSet/>
      <dgm:spPr/>
      <dgm:t>
        <a:bodyPr/>
        <a:lstStyle/>
        <a:p>
          <a:endParaRPr lang="en-US"/>
        </a:p>
      </dgm:t>
    </dgm:pt>
    <dgm:pt modelId="{73F10594-F8E0-4BE2-BB79-E20A21B1AE1D}" type="sibTrans" cxnId="{B8DC2B6A-D14B-4AE2-BCC1-7A8381BABD02}">
      <dgm:prSet/>
      <dgm:spPr/>
      <dgm:t>
        <a:bodyPr/>
        <a:lstStyle/>
        <a:p>
          <a:endParaRPr lang="en-US"/>
        </a:p>
      </dgm:t>
    </dgm:pt>
    <dgm:pt modelId="{24FD4CB4-0369-4F06-8A41-D69A99AC63FE}">
      <dgm:prSet phldrT="[Text]" custT="1"/>
      <dgm:spPr>
        <a:xfrm>
          <a:off x="4387532" y="2610802"/>
          <a:ext cx="1740535" cy="1740535"/>
        </a:xfrm>
        <a:prstGeom prst="ellipse">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chemeClr val="tx1"/>
              </a:solidFill>
              <a:latin typeface="+mj-lt"/>
              <a:ea typeface="+mn-ea"/>
              <a:cs typeface="Poppins" panose="00000500000000000000" pitchFamily="2" charset="0"/>
            </a:rPr>
            <a:t>Mechanisms</a:t>
          </a:r>
        </a:p>
      </dgm:t>
    </dgm:pt>
    <dgm:pt modelId="{65F53532-5401-4F76-80C5-C73A0DF7D172}" type="parTrans" cxnId="{7DE71136-9F6C-4018-B000-0A0775F66EC4}">
      <dgm:prSet/>
      <dgm:spPr/>
      <dgm:t>
        <a:bodyPr/>
        <a:lstStyle/>
        <a:p>
          <a:endParaRPr lang="en-US"/>
        </a:p>
      </dgm:t>
    </dgm:pt>
    <dgm:pt modelId="{3AB7E041-1DE7-4B4A-BE94-E24A33086058}" type="sibTrans" cxnId="{7DE71136-9F6C-4018-B000-0A0775F66EC4}">
      <dgm:prSet/>
      <dgm:spPr/>
      <dgm:t>
        <a:bodyPr/>
        <a:lstStyle/>
        <a:p>
          <a:endParaRPr lang="en-US"/>
        </a:p>
      </dgm:t>
    </dgm:pt>
    <dgm:pt modelId="{2B84E585-7FD3-4EA0-B62E-7053C80906AF}">
      <dgm:prSet phldrT="[Text]" custT="1"/>
      <dgm:spPr>
        <a:xfrm>
          <a:off x="4061182" y="1958102"/>
          <a:ext cx="2393235" cy="2393235"/>
        </a:xfrm>
        <a:prstGeom prst="ellipse">
          <a:avLst/>
        </a:prstGeom>
        <a:solidFill>
          <a:srgbClr val="FFC000">
            <a:hueOff val="7350668"/>
            <a:satOff val="-30583"/>
            <a:lumOff val="72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dirty="0">
              <a:solidFill>
                <a:schemeClr val="tx1"/>
              </a:solidFill>
              <a:latin typeface="+mj-lt"/>
              <a:ea typeface="+mn-ea"/>
              <a:cs typeface="Poppins" panose="00000500000000000000" pitchFamily="2" charset="0"/>
            </a:rPr>
            <a:t>RBF scheme</a:t>
          </a:r>
        </a:p>
      </dgm:t>
    </dgm:pt>
    <dgm:pt modelId="{3CFAA750-D3A3-4C7E-9CEC-6BDA7061F1D0}" type="parTrans" cxnId="{73133390-12BC-4BB0-995C-956280CCFC89}">
      <dgm:prSet/>
      <dgm:spPr/>
      <dgm:t>
        <a:bodyPr/>
        <a:lstStyle/>
        <a:p>
          <a:endParaRPr lang="en-US"/>
        </a:p>
      </dgm:t>
    </dgm:pt>
    <dgm:pt modelId="{DC931975-B3CD-4F84-A6E3-64345F71E4E0}" type="sibTrans" cxnId="{73133390-12BC-4BB0-995C-956280CCFC89}">
      <dgm:prSet/>
      <dgm:spPr/>
      <dgm:t>
        <a:bodyPr/>
        <a:lstStyle/>
        <a:p>
          <a:endParaRPr lang="en-US"/>
        </a:p>
      </dgm:t>
    </dgm:pt>
    <dgm:pt modelId="{F6B6C6BF-7C4D-456C-A645-30F592618F14}" type="pres">
      <dgm:prSet presAssocID="{1F997499-D11A-404C-A12C-773F20959E7E}" presName="Name0" presStyleCnt="0">
        <dgm:presLayoutVars>
          <dgm:chMax val="7"/>
          <dgm:resizeHandles val="exact"/>
        </dgm:presLayoutVars>
      </dgm:prSet>
      <dgm:spPr/>
    </dgm:pt>
    <dgm:pt modelId="{8CC02000-47D2-4571-BB7F-FB52F514280B}" type="pres">
      <dgm:prSet presAssocID="{1F997499-D11A-404C-A12C-773F20959E7E}" presName="comp1" presStyleCnt="0"/>
      <dgm:spPr/>
    </dgm:pt>
    <dgm:pt modelId="{D818B7D2-FE9B-4B32-AFB1-6D7F2B99238C}" type="pres">
      <dgm:prSet presAssocID="{1F997499-D11A-404C-A12C-773F20959E7E}" presName="circle1" presStyleLbl="node1" presStyleIdx="0" presStyleCnt="5"/>
      <dgm:spPr/>
    </dgm:pt>
    <dgm:pt modelId="{9656604E-8B73-4487-9CDC-9134A703CD7C}" type="pres">
      <dgm:prSet presAssocID="{1F997499-D11A-404C-A12C-773F20959E7E}" presName="c1text" presStyleLbl="node1" presStyleIdx="0" presStyleCnt="5">
        <dgm:presLayoutVars>
          <dgm:bulletEnabled val="1"/>
        </dgm:presLayoutVars>
      </dgm:prSet>
      <dgm:spPr/>
    </dgm:pt>
    <dgm:pt modelId="{F683E6B9-81D2-4C75-8B06-0975009763B9}" type="pres">
      <dgm:prSet presAssocID="{1F997499-D11A-404C-A12C-773F20959E7E}" presName="comp2" presStyleCnt="0"/>
      <dgm:spPr/>
    </dgm:pt>
    <dgm:pt modelId="{F46CDE65-3FF6-47C0-BE99-D3567D502F49}" type="pres">
      <dgm:prSet presAssocID="{1F997499-D11A-404C-A12C-773F20959E7E}" presName="circle2" presStyleLbl="node1" presStyleIdx="1" presStyleCnt="5"/>
      <dgm:spPr/>
    </dgm:pt>
    <dgm:pt modelId="{9D6A3E64-345E-4670-B36F-9A3B0189CF79}" type="pres">
      <dgm:prSet presAssocID="{1F997499-D11A-404C-A12C-773F20959E7E}" presName="c2text" presStyleLbl="node1" presStyleIdx="1" presStyleCnt="5">
        <dgm:presLayoutVars>
          <dgm:bulletEnabled val="1"/>
        </dgm:presLayoutVars>
      </dgm:prSet>
      <dgm:spPr/>
    </dgm:pt>
    <dgm:pt modelId="{87C91BAF-CD4C-44DD-962F-DA201CC28F3C}" type="pres">
      <dgm:prSet presAssocID="{1F997499-D11A-404C-A12C-773F20959E7E}" presName="comp3" presStyleCnt="0"/>
      <dgm:spPr/>
    </dgm:pt>
    <dgm:pt modelId="{C91682CD-AAB6-4B73-82B1-1BC30B34B714}" type="pres">
      <dgm:prSet presAssocID="{1F997499-D11A-404C-A12C-773F20959E7E}" presName="circle3" presStyleLbl="node1" presStyleIdx="2" presStyleCnt="5"/>
      <dgm:spPr/>
    </dgm:pt>
    <dgm:pt modelId="{F796AD69-56FA-4F0E-938D-698C030FED7A}" type="pres">
      <dgm:prSet presAssocID="{1F997499-D11A-404C-A12C-773F20959E7E}" presName="c3text" presStyleLbl="node1" presStyleIdx="2" presStyleCnt="5">
        <dgm:presLayoutVars>
          <dgm:bulletEnabled val="1"/>
        </dgm:presLayoutVars>
      </dgm:prSet>
      <dgm:spPr/>
    </dgm:pt>
    <dgm:pt modelId="{E679A789-FEE9-40ED-9C12-D73A680AC389}" type="pres">
      <dgm:prSet presAssocID="{1F997499-D11A-404C-A12C-773F20959E7E}" presName="comp4" presStyleCnt="0"/>
      <dgm:spPr/>
    </dgm:pt>
    <dgm:pt modelId="{87CE608C-2F40-43F1-BFB0-EDE1016F8BE1}" type="pres">
      <dgm:prSet presAssocID="{1F997499-D11A-404C-A12C-773F20959E7E}" presName="circle4" presStyleLbl="node1" presStyleIdx="3" presStyleCnt="5"/>
      <dgm:spPr/>
    </dgm:pt>
    <dgm:pt modelId="{AACB2CA4-A294-4A21-85D3-7B5B75598CA9}" type="pres">
      <dgm:prSet presAssocID="{1F997499-D11A-404C-A12C-773F20959E7E}" presName="c4text" presStyleLbl="node1" presStyleIdx="3" presStyleCnt="5">
        <dgm:presLayoutVars>
          <dgm:bulletEnabled val="1"/>
        </dgm:presLayoutVars>
      </dgm:prSet>
      <dgm:spPr/>
    </dgm:pt>
    <dgm:pt modelId="{019918BC-5288-47E1-8E4B-65B125F79C5E}" type="pres">
      <dgm:prSet presAssocID="{1F997499-D11A-404C-A12C-773F20959E7E}" presName="comp5" presStyleCnt="0"/>
      <dgm:spPr/>
    </dgm:pt>
    <dgm:pt modelId="{D7B6A5AB-F6F2-48A5-9D22-48017801C476}" type="pres">
      <dgm:prSet presAssocID="{1F997499-D11A-404C-A12C-773F20959E7E}" presName="circle5" presStyleLbl="node1" presStyleIdx="4" presStyleCnt="5" custScaleX="111153"/>
      <dgm:spPr/>
    </dgm:pt>
    <dgm:pt modelId="{8A362A1E-E14E-4315-BE63-E29093435D27}" type="pres">
      <dgm:prSet presAssocID="{1F997499-D11A-404C-A12C-773F20959E7E}" presName="c5text" presStyleLbl="node1" presStyleIdx="4" presStyleCnt="5">
        <dgm:presLayoutVars>
          <dgm:bulletEnabled val="1"/>
        </dgm:presLayoutVars>
      </dgm:prSet>
      <dgm:spPr/>
    </dgm:pt>
  </dgm:ptLst>
  <dgm:cxnLst>
    <dgm:cxn modelId="{7DE71136-9F6C-4018-B000-0A0775F66EC4}" srcId="{1F997499-D11A-404C-A12C-773F20959E7E}" destId="{24FD4CB4-0369-4F06-8A41-D69A99AC63FE}" srcOrd="4" destOrd="0" parTransId="{65F53532-5401-4F76-80C5-C73A0DF7D172}" sibTransId="{3AB7E041-1DE7-4B4A-BE94-E24A33086058}"/>
    <dgm:cxn modelId="{1D363966-6DCE-42D8-BB15-FEE84FB979E5}" type="presOf" srcId="{C0A4D1E5-AF58-4A4F-AB77-013DF47FCEEC}" destId="{F796AD69-56FA-4F0E-938D-698C030FED7A}" srcOrd="1" destOrd="0" presId="urn:microsoft.com/office/officeart/2005/8/layout/venn2"/>
    <dgm:cxn modelId="{B8DC2B6A-D14B-4AE2-BCC1-7A8381BABD02}" srcId="{1F997499-D11A-404C-A12C-773F20959E7E}" destId="{C0A4D1E5-AF58-4A4F-AB77-013DF47FCEEC}" srcOrd="2" destOrd="0" parTransId="{DCFB544F-699B-4A6D-8469-FFF7F0D2F960}" sibTransId="{73F10594-F8E0-4BE2-BB79-E20A21B1AE1D}"/>
    <dgm:cxn modelId="{861BD450-88E0-419E-907C-42767923B2B9}" type="presOf" srcId="{28291887-544F-449D-9BCD-6237F075536B}" destId="{9D6A3E64-345E-4670-B36F-9A3B0189CF79}" srcOrd="1" destOrd="0" presId="urn:microsoft.com/office/officeart/2005/8/layout/venn2"/>
    <dgm:cxn modelId="{2A9D7154-030A-4809-962C-465BA91B821B}" type="presOf" srcId="{2B84E585-7FD3-4EA0-B62E-7053C80906AF}" destId="{AACB2CA4-A294-4A21-85D3-7B5B75598CA9}" srcOrd="1" destOrd="0" presId="urn:microsoft.com/office/officeart/2005/8/layout/venn2"/>
    <dgm:cxn modelId="{803DC47C-D51A-44ED-96C2-D46995689211}" type="presOf" srcId="{89FC48D2-0CB1-41A4-A9C4-037F1733B5F1}" destId="{D818B7D2-FE9B-4B32-AFB1-6D7F2B99238C}" srcOrd="0" destOrd="0" presId="urn:microsoft.com/office/officeart/2005/8/layout/venn2"/>
    <dgm:cxn modelId="{73133390-12BC-4BB0-995C-956280CCFC89}" srcId="{1F997499-D11A-404C-A12C-773F20959E7E}" destId="{2B84E585-7FD3-4EA0-B62E-7053C80906AF}" srcOrd="3" destOrd="0" parTransId="{3CFAA750-D3A3-4C7E-9CEC-6BDA7061F1D0}" sibTransId="{DC931975-B3CD-4F84-A6E3-64345F71E4E0}"/>
    <dgm:cxn modelId="{0429A9AC-B183-4AA4-BFDF-B352A35D17A7}" type="presOf" srcId="{89FC48D2-0CB1-41A4-A9C4-037F1733B5F1}" destId="{9656604E-8B73-4487-9CDC-9134A703CD7C}" srcOrd="1" destOrd="0" presId="urn:microsoft.com/office/officeart/2005/8/layout/venn2"/>
    <dgm:cxn modelId="{B12529BA-F725-43E2-A1C2-80D13DFDCD46}" srcId="{1F997499-D11A-404C-A12C-773F20959E7E}" destId="{28291887-544F-449D-9BCD-6237F075536B}" srcOrd="1" destOrd="0" parTransId="{15959380-413D-4360-86DC-7A40FD9FC8D7}" sibTransId="{2BA279EA-6035-4247-A3F7-DB0E0C853540}"/>
    <dgm:cxn modelId="{8A1C88BC-04CE-4A5D-85C9-7BBCF21F0CF3}" type="presOf" srcId="{28291887-544F-449D-9BCD-6237F075536B}" destId="{F46CDE65-3FF6-47C0-BE99-D3567D502F49}" srcOrd="0" destOrd="0" presId="urn:microsoft.com/office/officeart/2005/8/layout/venn2"/>
    <dgm:cxn modelId="{B8149AC4-23C2-4653-B540-1052839F4896}" type="presOf" srcId="{C0A4D1E5-AF58-4A4F-AB77-013DF47FCEEC}" destId="{C91682CD-AAB6-4B73-82B1-1BC30B34B714}" srcOrd="0" destOrd="0" presId="urn:microsoft.com/office/officeart/2005/8/layout/venn2"/>
    <dgm:cxn modelId="{94807DD2-1879-4F6D-A5E4-B80EED5E7DF7}" type="presOf" srcId="{24FD4CB4-0369-4F06-8A41-D69A99AC63FE}" destId="{D7B6A5AB-F6F2-48A5-9D22-48017801C476}" srcOrd="0" destOrd="0" presId="urn:microsoft.com/office/officeart/2005/8/layout/venn2"/>
    <dgm:cxn modelId="{4FFAF4DB-F9F8-4C59-8715-2006F55358E2}" srcId="{1F997499-D11A-404C-A12C-773F20959E7E}" destId="{89FC48D2-0CB1-41A4-A9C4-037F1733B5F1}" srcOrd="0" destOrd="0" parTransId="{EE255DD1-4592-4233-B85F-7BAD7943F12B}" sibTransId="{B4B1D15A-8237-412E-9084-D8C6C8844184}"/>
    <dgm:cxn modelId="{BE668AE5-3F1D-44ED-9819-9C5C30C2C0CD}" type="presOf" srcId="{2B84E585-7FD3-4EA0-B62E-7053C80906AF}" destId="{87CE608C-2F40-43F1-BFB0-EDE1016F8BE1}" srcOrd="0" destOrd="0" presId="urn:microsoft.com/office/officeart/2005/8/layout/venn2"/>
    <dgm:cxn modelId="{E0163DF3-D3A1-4F3D-B281-1BA6861FB5AF}" type="presOf" srcId="{1F997499-D11A-404C-A12C-773F20959E7E}" destId="{F6B6C6BF-7C4D-456C-A645-30F592618F14}" srcOrd="0" destOrd="0" presId="urn:microsoft.com/office/officeart/2005/8/layout/venn2"/>
    <dgm:cxn modelId="{A395A5FF-57DE-4292-8B54-A118475559D5}" type="presOf" srcId="{24FD4CB4-0369-4F06-8A41-D69A99AC63FE}" destId="{8A362A1E-E14E-4315-BE63-E29093435D27}" srcOrd="1" destOrd="0" presId="urn:microsoft.com/office/officeart/2005/8/layout/venn2"/>
    <dgm:cxn modelId="{76071C5E-757B-46A5-9F71-4B08E9F27756}" type="presParOf" srcId="{F6B6C6BF-7C4D-456C-A645-30F592618F14}" destId="{8CC02000-47D2-4571-BB7F-FB52F514280B}" srcOrd="0" destOrd="0" presId="urn:microsoft.com/office/officeart/2005/8/layout/venn2"/>
    <dgm:cxn modelId="{D42C177E-C48D-4303-932A-B3A7A42915BA}" type="presParOf" srcId="{8CC02000-47D2-4571-BB7F-FB52F514280B}" destId="{D818B7D2-FE9B-4B32-AFB1-6D7F2B99238C}" srcOrd="0" destOrd="0" presId="urn:microsoft.com/office/officeart/2005/8/layout/venn2"/>
    <dgm:cxn modelId="{713C29AC-3F52-47F4-9954-69295FF5CF88}" type="presParOf" srcId="{8CC02000-47D2-4571-BB7F-FB52F514280B}" destId="{9656604E-8B73-4487-9CDC-9134A703CD7C}" srcOrd="1" destOrd="0" presId="urn:microsoft.com/office/officeart/2005/8/layout/venn2"/>
    <dgm:cxn modelId="{E569A49A-9949-4088-BFD6-8888625B1E71}" type="presParOf" srcId="{F6B6C6BF-7C4D-456C-A645-30F592618F14}" destId="{F683E6B9-81D2-4C75-8B06-0975009763B9}" srcOrd="1" destOrd="0" presId="urn:microsoft.com/office/officeart/2005/8/layout/venn2"/>
    <dgm:cxn modelId="{B7D4E9B8-C4DA-4E39-A6F5-84583125714D}" type="presParOf" srcId="{F683E6B9-81D2-4C75-8B06-0975009763B9}" destId="{F46CDE65-3FF6-47C0-BE99-D3567D502F49}" srcOrd="0" destOrd="0" presId="urn:microsoft.com/office/officeart/2005/8/layout/venn2"/>
    <dgm:cxn modelId="{47837D05-F604-42A2-88F3-6EEC84BF3880}" type="presParOf" srcId="{F683E6B9-81D2-4C75-8B06-0975009763B9}" destId="{9D6A3E64-345E-4670-B36F-9A3B0189CF79}" srcOrd="1" destOrd="0" presId="urn:microsoft.com/office/officeart/2005/8/layout/venn2"/>
    <dgm:cxn modelId="{12334115-8602-4685-B199-FF3488724A0E}" type="presParOf" srcId="{F6B6C6BF-7C4D-456C-A645-30F592618F14}" destId="{87C91BAF-CD4C-44DD-962F-DA201CC28F3C}" srcOrd="2" destOrd="0" presId="urn:microsoft.com/office/officeart/2005/8/layout/venn2"/>
    <dgm:cxn modelId="{1DA8AB62-29B1-46C1-B15D-2F7B87C7877D}" type="presParOf" srcId="{87C91BAF-CD4C-44DD-962F-DA201CC28F3C}" destId="{C91682CD-AAB6-4B73-82B1-1BC30B34B714}" srcOrd="0" destOrd="0" presId="urn:microsoft.com/office/officeart/2005/8/layout/venn2"/>
    <dgm:cxn modelId="{26D6501A-86E5-4624-B212-C7B17E31B0D3}" type="presParOf" srcId="{87C91BAF-CD4C-44DD-962F-DA201CC28F3C}" destId="{F796AD69-56FA-4F0E-938D-698C030FED7A}" srcOrd="1" destOrd="0" presId="urn:microsoft.com/office/officeart/2005/8/layout/venn2"/>
    <dgm:cxn modelId="{00B1F4AB-0508-43D3-A21D-2009896E7F52}" type="presParOf" srcId="{F6B6C6BF-7C4D-456C-A645-30F592618F14}" destId="{E679A789-FEE9-40ED-9C12-D73A680AC389}" srcOrd="3" destOrd="0" presId="urn:microsoft.com/office/officeart/2005/8/layout/venn2"/>
    <dgm:cxn modelId="{01C2DCCD-EC4F-484F-B511-80BFEA695273}" type="presParOf" srcId="{E679A789-FEE9-40ED-9C12-D73A680AC389}" destId="{87CE608C-2F40-43F1-BFB0-EDE1016F8BE1}" srcOrd="0" destOrd="0" presId="urn:microsoft.com/office/officeart/2005/8/layout/venn2"/>
    <dgm:cxn modelId="{F3D63B4B-7CD6-4710-ACAD-465652FC2830}" type="presParOf" srcId="{E679A789-FEE9-40ED-9C12-D73A680AC389}" destId="{AACB2CA4-A294-4A21-85D3-7B5B75598CA9}" srcOrd="1" destOrd="0" presId="urn:microsoft.com/office/officeart/2005/8/layout/venn2"/>
    <dgm:cxn modelId="{E41EB2C9-1449-40BE-A8D7-66564E5C64B2}" type="presParOf" srcId="{F6B6C6BF-7C4D-456C-A645-30F592618F14}" destId="{019918BC-5288-47E1-8E4B-65B125F79C5E}" srcOrd="4" destOrd="0" presId="urn:microsoft.com/office/officeart/2005/8/layout/venn2"/>
    <dgm:cxn modelId="{8C0C12FB-197A-40F5-A794-2FCD69A768F4}" type="presParOf" srcId="{019918BC-5288-47E1-8E4B-65B125F79C5E}" destId="{D7B6A5AB-F6F2-48A5-9D22-48017801C476}" srcOrd="0" destOrd="0" presId="urn:microsoft.com/office/officeart/2005/8/layout/venn2"/>
    <dgm:cxn modelId="{0737A1E2-BB5C-47A1-8AE1-E1BF59155621}" type="presParOf" srcId="{019918BC-5288-47E1-8E4B-65B125F79C5E}" destId="{8A362A1E-E14E-4315-BE63-E29093435D2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8B7D2-FE9B-4B32-AFB1-6D7F2B99238C}">
      <dsp:nvSpPr>
        <dsp:cNvPr id="0" name=""/>
        <dsp:cNvSpPr/>
      </dsp:nvSpPr>
      <dsp:spPr>
        <a:xfrm>
          <a:off x="3062335" y="0"/>
          <a:ext cx="5401708" cy="5401708"/>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j-lt"/>
              <a:ea typeface="+mn-ea"/>
              <a:cs typeface="+mn-cs"/>
            </a:rPr>
            <a:t>Socio-economic  system</a:t>
          </a:r>
        </a:p>
      </dsp:txBody>
      <dsp:txXfrm>
        <a:off x="5047016" y="349191"/>
        <a:ext cx="1432344" cy="381958"/>
      </dsp:txXfrm>
    </dsp:sp>
    <dsp:sp modelId="{F46CDE65-3FF6-47C0-BE99-D3567D502F49}">
      <dsp:nvSpPr>
        <dsp:cNvPr id="0" name=""/>
        <dsp:cNvSpPr/>
      </dsp:nvSpPr>
      <dsp:spPr>
        <a:xfrm>
          <a:off x="3467463" y="810256"/>
          <a:ext cx="4591451" cy="4591451"/>
        </a:xfrm>
        <a:prstGeom prst="ellipse">
          <a:avLst/>
        </a:prstGeom>
        <a:solidFill>
          <a:srgbClr val="FFC000">
            <a:hueOff val="2450223"/>
            <a:satOff val="-10194"/>
            <a:lumOff val="240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j-lt"/>
              <a:ea typeface="+mn-ea"/>
              <a:cs typeface="+mn-cs"/>
            </a:rPr>
            <a:t>Health system</a:t>
          </a:r>
        </a:p>
      </dsp:txBody>
      <dsp:txXfrm>
        <a:off x="5063131" y="1151590"/>
        <a:ext cx="1400115" cy="373364"/>
      </dsp:txXfrm>
    </dsp:sp>
    <dsp:sp modelId="{C91682CD-AAB6-4B73-82B1-1BC30B34B714}">
      <dsp:nvSpPr>
        <dsp:cNvPr id="0" name=""/>
        <dsp:cNvSpPr/>
      </dsp:nvSpPr>
      <dsp:spPr>
        <a:xfrm>
          <a:off x="3872591" y="1620512"/>
          <a:ext cx="3781195" cy="3781195"/>
        </a:xfrm>
        <a:prstGeom prst="ellipse">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j-lt"/>
              <a:ea typeface="+mn-ea"/>
              <a:cs typeface="+mn-cs"/>
            </a:rPr>
            <a:t>Health financing system</a:t>
          </a:r>
        </a:p>
      </dsp:txBody>
      <dsp:txXfrm>
        <a:off x="5071366" y="1957830"/>
        <a:ext cx="1383644" cy="368972"/>
      </dsp:txXfrm>
    </dsp:sp>
    <dsp:sp modelId="{87CE608C-2F40-43F1-BFB0-EDE1016F8BE1}">
      <dsp:nvSpPr>
        <dsp:cNvPr id="0" name=""/>
        <dsp:cNvSpPr/>
      </dsp:nvSpPr>
      <dsp:spPr>
        <a:xfrm>
          <a:off x="4277719" y="2430768"/>
          <a:ext cx="2970939" cy="2970939"/>
        </a:xfrm>
        <a:prstGeom prst="ellipse">
          <a:avLst/>
        </a:prstGeom>
        <a:solidFill>
          <a:srgbClr val="FFC000">
            <a:hueOff val="7350668"/>
            <a:satOff val="-30583"/>
            <a:lumOff val="72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j-lt"/>
              <a:ea typeface="+mn-ea"/>
              <a:cs typeface="+mn-cs"/>
            </a:rPr>
            <a:t>RBF scheme</a:t>
          </a:r>
        </a:p>
      </dsp:txBody>
      <dsp:txXfrm>
        <a:off x="5195980" y="2776468"/>
        <a:ext cx="1134417" cy="378139"/>
      </dsp:txXfrm>
    </dsp:sp>
    <dsp:sp modelId="{D7B6A5AB-F6F2-48A5-9D22-48017801C476}">
      <dsp:nvSpPr>
        <dsp:cNvPr id="0" name=""/>
        <dsp:cNvSpPr/>
      </dsp:nvSpPr>
      <dsp:spPr>
        <a:xfrm>
          <a:off x="4682847" y="3241024"/>
          <a:ext cx="2160683" cy="2160683"/>
        </a:xfrm>
        <a:prstGeom prst="ellipse">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j-lt"/>
              <a:ea typeface="+mn-ea"/>
              <a:cs typeface="+mn-cs"/>
            </a:rPr>
            <a:t>Mechanisms</a:t>
          </a:r>
        </a:p>
      </dsp:txBody>
      <dsp:txXfrm>
        <a:off x="5223018" y="3939407"/>
        <a:ext cx="1080341" cy="76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8B7D2-FE9B-4B32-AFB1-6D7F2B99238C}">
      <dsp:nvSpPr>
        <dsp:cNvPr id="0" name=""/>
        <dsp:cNvSpPr/>
      </dsp:nvSpPr>
      <dsp:spPr>
        <a:xfrm>
          <a:off x="3062335" y="0"/>
          <a:ext cx="5401708" cy="5401708"/>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j-lt"/>
              <a:ea typeface="+mn-ea"/>
              <a:cs typeface="Poppins" panose="00000500000000000000" pitchFamily="2" charset="0"/>
            </a:rPr>
            <a:t>Socio-economic  system</a:t>
          </a:r>
        </a:p>
        <a:p>
          <a:pPr marL="0" lvl="0" indent="0" algn="ctr" defTabSz="533400">
            <a:lnSpc>
              <a:spcPct val="90000"/>
            </a:lnSpc>
            <a:spcBef>
              <a:spcPct val="0"/>
            </a:spcBef>
            <a:spcAft>
              <a:spcPct val="35000"/>
            </a:spcAft>
            <a:buNone/>
          </a:pPr>
          <a:endParaRPr lang="en-US" sz="1200" kern="1200" dirty="0">
            <a:solidFill>
              <a:schemeClr val="tx1"/>
            </a:solidFill>
            <a:latin typeface="+mj-lt"/>
            <a:ea typeface="+mn-ea"/>
            <a:cs typeface="Poppins" panose="00000500000000000000" pitchFamily="2" charset="0"/>
          </a:endParaRPr>
        </a:p>
      </dsp:txBody>
      <dsp:txXfrm>
        <a:off x="5047016" y="349191"/>
        <a:ext cx="1432344" cy="381958"/>
      </dsp:txXfrm>
    </dsp:sp>
    <dsp:sp modelId="{F46CDE65-3FF6-47C0-BE99-D3567D502F49}">
      <dsp:nvSpPr>
        <dsp:cNvPr id="0" name=""/>
        <dsp:cNvSpPr/>
      </dsp:nvSpPr>
      <dsp:spPr>
        <a:xfrm>
          <a:off x="3467463" y="810256"/>
          <a:ext cx="4591451" cy="4591451"/>
        </a:xfrm>
        <a:prstGeom prst="ellipse">
          <a:avLst/>
        </a:prstGeom>
        <a:solidFill>
          <a:srgbClr val="FFC000">
            <a:hueOff val="2450223"/>
            <a:satOff val="-10194"/>
            <a:lumOff val="240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j-lt"/>
              <a:ea typeface="+mn-ea"/>
              <a:cs typeface="Poppins" panose="00000500000000000000" pitchFamily="2" charset="0"/>
            </a:rPr>
            <a:t>Health system</a:t>
          </a:r>
        </a:p>
      </dsp:txBody>
      <dsp:txXfrm>
        <a:off x="5063131" y="1151590"/>
        <a:ext cx="1400115" cy="373364"/>
      </dsp:txXfrm>
    </dsp:sp>
    <dsp:sp modelId="{C91682CD-AAB6-4B73-82B1-1BC30B34B714}">
      <dsp:nvSpPr>
        <dsp:cNvPr id="0" name=""/>
        <dsp:cNvSpPr/>
      </dsp:nvSpPr>
      <dsp:spPr>
        <a:xfrm>
          <a:off x="3872591" y="1620512"/>
          <a:ext cx="3781195" cy="3781195"/>
        </a:xfrm>
        <a:prstGeom prst="ellipse">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j-lt"/>
              <a:ea typeface="+mn-ea"/>
              <a:cs typeface="Poppins" panose="00000500000000000000" pitchFamily="2" charset="0"/>
            </a:rPr>
            <a:t>Health financing system</a:t>
          </a:r>
        </a:p>
      </dsp:txBody>
      <dsp:txXfrm>
        <a:off x="5071366" y="1957830"/>
        <a:ext cx="1383644" cy="368972"/>
      </dsp:txXfrm>
    </dsp:sp>
    <dsp:sp modelId="{87CE608C-2F40-43F1-BFB0-EDE1016F8BE1}">
      <dsp:nvSpPr>
        <dsp:cNvPr id="0" name=""/>
        <dsp:cNvSpPr/>
      </dsp:nvSpPr>
      <dsp:spPr>
        <a:xfrm>
          <a:off x="4277719" y="2430768"/>
          <a:ext cx="2970939" cy="2970939"/>
        </a:xfrm>
        <a:prstGeom prst="ellipse">
          <a:avLst/>
        </a:prstGeom>
        <a:solidFill>
          <a:srgbClr val="FFC000">
            <a:hueOff val="7350668"/>
            <a:satOff val="-30583"/>
            <a:lumOff val="72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j-lt"/>
              <a:ea typeface="+mn-ea"/>
              <a:cs typeface="Poppins" panose="00000500000000000000" pitchFamily="2" charset="0"/>
            </a:rPr>
            <a:t>RBF scheme</a:t>
          </a:r>
        </a:p>
      </dsp:txBody>
      <dsp:txXfrm>
        <a:off x="5195980" y="2776468"/>
        <a:ext cx="1134417" cy="378139"/>
      </dsp:txXfrm>
    </dsp:sp>
    <dsp:sp modelId="{D7B6A5AB-F6F2-48A5-9D22-48017801C476}">
      <dsp:nvSpPr>
        <dsp:cNvPr id="0" name=""/>
        <dsp:cNvSpPr/>
      </dsp:nvSpPr>
      <dsp:spPr>
        <a:xfrm>
          <a:off x="4562356" y="3241024"/>
          <a:ext cx="2401664" cy="2160683"/>
        </a:xfrm>
        <a:prstGeom prst="ellipse">
          <a:avLst/>
        </a:pr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j-lt"/>
              <a:ea typeface="+mn-ea"/>
              <a:cs typeface="Poppins" panose="00000500000000000000" pitchFamily="2" charset="0"/>
            </a:rPr>
            <a:t>Mechanisms</a:t>
          </a:r>
        </a:p>
      </dsp:txBody>
      <dsp:txXfrm>
        <a:off x="5162772" y="3939407"/>
        <a:ext cx="1200833" cy="76391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241C5B-2BCD-40AE-B268-96746C3B6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FE5BA2-77EF-424E-8569-87AF54D505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099B4E-9EC6-4F81-AA76-174FFCC4D1B6}" type="datetimeFigureOut">
              <a:rPr lang="en-US" smtClean="0"/>
              <a:t>5/4/2022</a:t>
            </a:fld>
            <a:endParaRPr lang="en-US"/>
          </a:p>
        </p:txBody>
      </p:sp>
      <p:sp>
        <p:nvSpPr>
          <p:cNvPr id="4" name="Footer Placeholder 3">
            <a:extLst>
              <a:ext uri="{FF2B5EF4-FFF2-40B4-BE49-F238E27FC236}">
                <a16:creationId xmlns:a16="http://schemas.microsoft.com/office/drawing/2014/main" id="{A71E209F-AA1A-48D3-8118-4A12FD4893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59D542-C676-4A9F-AAB9-28BF549D4A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6E8BB1-0512-4433-AB4B-1D592E3B6DD5}" type="slidenum">
              <a:rPr lang="en-US" smtClean="0"/>
              <a:t>‹#›</a:t>
            </a:fld>
            <a:endParaRPr lang="en-US"/>
          </a:p>
        </p:txBody>
      </p:sp>
    </p:spTree>
    <p:extLst>
      <p:ext uri="{BB962C8B-B14F-4D97-AF65-F5344CB8AC3E}">
        <p14:creationId xmlns:p14="http://schemas.microsoft.com/office/powerpoint/2010/main" val="3750405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C4EB6-DC4D-5344-8765-0F4FFFD75F5B}"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926BB-34CC-A547-ABEE-D4DE354B6DC3}" type="slidenum">
              <a:rPr lang="en-US" smtClean="0"/>
              <a:t>‹#›</a:t>
            </a:fld>
            <a:endParaRPr lang="en-US"/>
          </a:p>
        </p:txBody>
      </p:sp>
    </p:spTree>
    <p:extLst>
      <p:ext uri="{BB962C8B-B14F-4D97-AF65-F5344CB8AC3E}">
        <p14:creationId xmlns:p14="http://schemas.microsoft.com/office/powerpoint/2010/main" val="13012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Suggested format for agenda (optional)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Poppins" panose="00000500000000000000" pitchFamily="2" charset="0"/>
                <a:cs typeface="Poppins" panose="00000500000000000000" pitchFamily="2" charset="0"/>
              </a:rPr>
              <a:t>Page numbers can be removed by clicking on the number and deleting it.</a:t>
            </a:r>
          </a:p>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2</a:t>
            </a:fld>
            <a:endParaRPr lang="en-US"/>
          </a:p>
        </p:txBody>
      </p:sp>
    </p:spTree>
    <p:extLst>
      <p:ext uri="{BB962C8B-B14F-4D97-AF65-F5344CB8AC3E}">
        <p14:creationId xmlns:p14="http://schemas.microsoft.com/office/powerpoint/2010/main" val="3663875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16</a:t>
            </a:fld>
            <a:endParaRPr lang="en-US"/>
          </a:p>
        </p:txBody>
      </p:sp>
    </p:spTree>
    <p:extLst>
      <p:ext uri="{BB962C8B-B14F-4D97-AF65-F5344CB8AC3E}">
        <p14:creationId xmlns:p14="http://schemas.microsoft.com/office/powerpoint/2010/main" val="354851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17</a:t>
            </a:fld>
            <a:endParaRPr lang="en-US"/>
          </a:p>
        </p:txBody>
      </p:sp>
    </p:spTree>
    <p:extLst>
      <p:ext uri="{BB962C8B-B14F-4D97-AF65-F5344CB8AC3E}">
        <p14:creationId xmlns:p14="http://schemas.microsoft.com/office/powerpoint/2010/main" val="365126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Quote or call-out slide option.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quote text is longer, it will auto-size.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65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Quote or call-out slide option.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quote text is longer, it will auto-size.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329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Non-editable end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choose end slide with French logos go to: Home&gt;New Slide (arrow down) &gt; GFF/WBG logo FR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82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COVER SLIDE - with photo option 1 </a:t>
            </a:r>
          </a:p>
          <a:p>
            <a:pPr marL="171450" indent="-171450">
              <a:buFont typeface="Arial" panose="020B0604020202020204" pitchFamily="34" charset="0"/>
              <a:buChar char="•"/>
            </a:pPr>
            <a:r>
              <a:rPr lang="en-US" dirty="0"/>
              <a:t>The logos can be changed – right click and change picture.  If additional logos are to be added, you just need to add them as a photo.</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07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Poppins" panose="00000500000000000000" pitchFamily="2" charset="0"/>
                <a:cs typeface="Poppins" panose="00000500000000000000" pitchFamily="2" charset="0"/>
              </a:rPr>
              <a:t>Suggested format for agenda (optional)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Poppins" panose="00000500000000000000" pitchFamily="2" charset="0"/>
                <a:cs typeface="Poppins" panose="00000500000000000000" pitchFamily="2" charset="0"/>
              </a:rPr>
              <a:t>Page numbers can be removed by clicking on the number and deleting it.</a:t>
            </a:r>
          </a:p>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4</a:t>
            </a:fld>
            <a:endParaRPr lang="en-US"/>
          </a:p>
        </p:txBody>
      </p:sp>
    </p:spTree>
    <p:extLst>
      <p:ext uri="{BB962C8B-B14F-4D97-AF65-F5344CB8AC3E}">
        <p14:creationId xmlns:p14="http://schemas.microsoft.com/office/powerpoint/2010/main" val="67128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Quote or call-out slide option.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quote text is longer, it will auto-size.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57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7</a:t>
            </a:fld>
            <a:endParaRPr lang="en-US"/>
          </a:p>
        </p:txBody>
      </p:sp>
    </p:spTree>
    <p:extLst>
      <p:ext uri="{BB962C8B-B14F-4D97-AF65-F5344CB8AC3E}">
        <p14:creationId xmlns:p14="http://schemas.microsoft.com/office/powerpoint/2010/main" val="356997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9</a:t>
            </a:fld>
            <a:endParaRPr lang="en-US"/>
          </a:p>
        </p:txBody>
      </p:sp>
    </p:spTree>
    <p:extLst>
      <p:ext uri="{BB962C8B-B14F-4D97-AF65-F5344CB8AC3E}">
        <p14:creationId xmlns:p14="http://schemas.microsoft.com/office/powerpoint/2010/main" val="79083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10</a:t>
            </a:fld>
            <a:endParaRPr lang="en-US"/>
          </a:p>
        </p:txBody>
      </p:sp>
    </p:spTree>
    <p:extLst>
      <p:ext uri="{BB962C8B-B14F-4D97-AF65-F5344CB8AC3E}">
        <p14:creationId xmlns:p14="http://schemas.microsoft.com/office/powerpoint/2010/main" val="343857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14</a:t>
            </a:fld>
            <a:endParaRPr lang="en-US"/>
          </a:p>
        </p:txBody>
      </p:sp>
    </p:spTree>
    <p:extLst>
      <p:ext uri="{BB962C8B-B14F-4D97-AF65-F5344CB8AC3E}">
        <p14:creationId xmlns:p14="http://schemas.microsoft.com/office/powerpoint/2010/main" val="198397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E926BB-34CC-A547-ABEE-D4DE354B6DC3}" type="slidenum">
              <a:rPr lang="en-US" smtClean="0"/>
              <a:t>15</a:t>
            </a:fld>
            <a:endParaRPr lang="en-US"/>
          </a:p>
        </p:txBody>
      </p:sp>
    </p:spTree>
    <p:extLst>
      <p:ext uri="{BB962C8B-B14F-4D97-AF65-F5344CB8AC3E}">
        <p14:creationId xmlns:p14="http://schemas.microsoft.com/office/powerpoint/2010/main" val="4010927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7ABE2-6894-0D44-AEB5-8B7355FF9D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441D4BAD-08CA-DC4D-813D-5A1D131A1920}"/>
              </a:ext>
            </a:extLst>
          </p:cNvPr>
          <p:cNvSpPr>
            <a:spLocks noGrp="1"/>
          </p:cNvSpPr>
          <p:nvPr>
            <p:ph type="pic" sz="quarter" idx="12"/>
          </p:nvPr>
        </p:nvSpPr>
        <p:spPr>
          <a:xfrm>
            <a:off x="6975475" y="0"/>
            <a:ext cx="5211763" cy="5121275"/>
          </a:xfrm>
          <a:prstGeom prst="rect">
            <a:avLst/>
          </a:prstGeom>
        </p:spPr>
        <p:txBody>
          <a:bodyPr/>
          <a:lstStyle/>
          <a:p>
            <a:endParaRPr lang="en-US"/>
          </a:p>
        </p:txBody>
      </p:sp>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6518635"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6518635"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a:t>MONTH YEAR  GOES HERE</a:t>
            </a:r>
          </a:p>
        </p:txBody>
      </p:sp>
    </p:spTree>
    <p:extLst>
      <p:ext uri="{BB962C8B-B14F-4D97-AF65-F5344CB8AC3E}">
        <p14:creationId xmlns:p14="http://schemas.microsoft.com/office/powerpoint/2010/main" val="18539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C88577-7B3F-D14D-A822-1B70F70279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99984170-CF7A-F245-8B22-04AC0A2E3C55}"/>
              </a:ext>
            </a:extLst>
          </p:cNvPr>
          <p:cNvSpPr>
            <a:spLocks noGrp="1"/>
          </p:cNvSpPr>
          <p:nvPr>
            <p:ph type="body" sz="quarter" idx="10" hasCustomPrompt="1"/>
          </p:nvPr>
        </p:nvSpPr>
        <p:spPr>
          <a:xfrm>
            <a:off x="456784" y="1547812"/>
            <a:ext cx="8485188" cy="3762375"/>
          </a:xfrm>
          <a:prstGeom prst="rect">
            <a:avLst/>
          </a:prstGeom>
        </p:spPr>
        <p:txBody>
          <a:bodyPr>
            <a:normAutofit/>
          </a:bodyPr>
          <a:lstStyle>
            <a:lvl1pPr marL="0" indent="0">
              <a:buNone/>
              <a:defRPr sz="6600" b="1" i="0">
                <a:solidFill>
                  <a:schemeClr val="bg1"/>
                </a:solidFill>
                <a:latin typeface="Poppins" pitchFamily="2" charset="77"/>
                <a:cs typeface="Poppins" pitchFamily="2" charset="77"/>
              </a:defRPr>
            </a:lvl1pPr>
          </a:lstStyle>
          <a:p>
            <a:pPr lvl="0"/>
            <a:r>
              <a:rPr lang="en-US" dirty="0"/>
              <a:t>”Call out or pull quote goes here.”</a:t>
            </a:r>
          </a:p>
        </p:txBody>
      </p:sp>
    </p:spTree>
    <p:extLst>
      <p:ext uri="{BB962C8B-B14F-4D97-AF65-F5344CB8AC3E}">
        <p14:creationId xmlns:p14="http://schemas.microsoft.com/office/powerpoint/2010/main" val="64418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Green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F5BC-5995-CE40-8198-BC152858D1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8271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Slide for graphic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7B788D1-CEAB-46A0-B25F-FECAA8C37627}"/>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3022901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ith 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457200"/>
            <a:ext cx="9235155" cy="369332"/>
          </a:xfrm>
          <a:prstGeom prst="rect">
            <a:avLst/>
          </a:prstGeom>
        </p:spPr>
        <p:txBody>
          <a:bodyPr vert="horz" lIns="0" tIns="0" rIns="0" bIns="0" rtlCol="0" anchor="b" anchorCtr="0">
            <a:spAutoFit/>
          </a:bodyPr>
          <a:lstStyle/>
          <a:p>
            <a:r>
              <a:rPr lang="en-US" dirty="0"/>
              <a:t>Click to edit Master title style</a:t>
            </a:r>
          </a:p>
        </p:txBody>
      </p:sp>
      <p:sp>
        <p:nvSpPr>
          <p:cNvPr id="11" name="Content Placeholder 2"/>
          <p:cNvSpPr>
            <a:spLocks noGrp="1"/>
          </p:cNvSpPr>
          <p:nvPr>
            <p:ph sz="quarter" idx="10"/>
          </p:nvPr>
        </p:nvSpPr>
        <p:spPr>
          <a:xfrm>
            <a:off x="643773" y="1439695"/>
            <a:ext cx="10821895" cy="4902740"/>
          </a:xfrm>
          <a:prstGeom prst="rect">
            <a:avLst/>
          </a:prstGeom>
        </p:spPr>
        <p:txBody>
          <a:bodyPr lIns="0" tIns="0" rIns="0" bIns="0"/>
          <a:lstStyle>
            <a:lvl1pPr marL="0" indent="0">
              <a:lnSpc>
                <a:spcPct val="120000"/>
              </a:lnSpc>
              <a:spcAft>
                <a:spcPts val="600"/>
              </a:spcAft>
              <a:buNone/>
              <a:defRPr/>
            </a:lvl1pPr>
            <a:lvl2pPr marL="233363" indent="-233363">
              <a:lnSpc>
                <a:spcPct val="120000"/>
              </a:lnSpc>
              <a:spcAft>
                <a:spcPts val="600"/>
              </a:spcAft>
              <a:buClr>
                <a:schemeClr val="accent2"/>
              </a:buClr>
              <a:buFont typeface="Wingdings" panose="05000000000000000000" pitchFamily="2" charset="2"/>
              <a:buChar char="n"/>
              <a:tabLst>
                <a:tab pos="233363" algn="l"/>
              </a:tabLst>
              <a:defRPr/>
            </a:lvl2pPr>
            <a:lvl3pPr marL="461963" indent="-231775">
              <a:lnSpc>
                <a:spcPct val="120000"/>
              </a:lnSpc>
              <a:spcAft>
                <a:spcPts val="600"/>
              </a:spcAft>
              <a:buClr>
                <a:schemeClr val="accent1"/>
              </a:buClr>
              <a:buFont typeface="Symbol" panose="05050102010706020507" pitchFamily="18" charset="2"/>
              <a:buChar char="-"/>
              <a:tabLst>
                <a:tab pos="461963" algn="l"/>
              </a:tabLs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16505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 Subtitle +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457200"/>
            <a:ext cx="9235155" cy="369332"/>
          </a:xfrm>
          <a:prstGeom prst="rect">
            <a:avLst/>
          </a:prstGeom>
        </p:spPr>
        <p:txBody>
          <a:bodyPr vert="horz" lIns="0" tIns="0" rIns="0" bIns="0" rtlCol="0" anchor="b" anchorCtr="0">
            <a:spAutoFit/>
          </a:bodyPr>
          <a:lstStyle/>
          <a:p>
            <a:r>
              <a:rPr lang="en-US" dirty="0"/>
              <a:t>Click to edit Master title style</a:t>
            </a:r>
          </a:p>
        </p:txBody>
      </p:sp>
      <p:sp>
        <p:nvSpPr>
          <p:cNvPr id="6" name="Text Placeholder 4"/>
          <p:cNvSpPr>
            <a:spLocks noGrp="1"/>
          </p:cNvSpPr>
          <p:nvPr>
            <p:ph type="body" sz="quarter" idx="17" hasCustomPrompt="1"/>
          </p:nvPr>
        </p:nvSpPr>
        <p:spPr>
          <a:xfrm>
            <a:off x="643773" y="1391252"/>
            <a:ext cx="10721993" cy="215444"/>
          </a:xfrm>
          <a:prstGeom prst="rect">
            <a:avLst/>
          </a:prstGeom>
        </p:spPr>
        <p:txBody>
          <a:bodyPr wrap="square" lIns="0" tIns="0" rIns="0" bIns="0">
            <a:spAutoFit/>
          </a:bodyPr>
          <a:lstStyle>
            <a:lvl1pPr>
              <a:defRPr lang="en-US" sz="1400" b="1" spc="100" baseline="0" smtClean="0">
                <a:solidFill>
                  <a:schemeClr val="accent2"/>
                </a:solidFill>
              </a:defRPr>
            </a:lvl1pPr>
            <a:lvl2pPr>
              <a:defRPr lang="en-US" smtClean="0"/>
            </a:lvl2pPr>
            <a:lvl3pPr>
              <a:defRPr lang="en-US" smtClean="0"/>
            </a:lvl3pPr>
            <a:lvl4pPr>
              <a:defRPr lang="en-US" smtClean="0"/>
            </a:lvl4pPr>
            <a:lvl5pPr>
              <a:defRPr lang="en-US"/>
            </a:lvl5pPr>
          </a:lstStyle>
          <a:p>
            <a:pPr lvl="0">
              <a:lnSpc>
                <a:spcPct val="100000"/>
              </a:lnSpc>
            </a:pPr>
            <a:r>
              <a:rPr lang="en-US" dirty="0"/>
              <a:t>Click to add heading</a:t>
            </a:r>
          </a:p>
        </p:txBody>
      </p:sp>
      <p:sp>
        <p:nvSpPr>
          <p:cNvPr id="13" name="Content Placeholder 2"/>
          <p:cNvSpPr>
            <a:spLocks noGrp="1"/>
          </p:cNvSpPr>
          <p:nvPr>
            <p:ph sz="quarter" idx="10"/>
          </p:nvPr>
        </p:nvSpPr>
        <p:spPr>
          <a:xfrm>
            <a:off x="643773" y="1922804"/>
            <a:ext cx="10821895" cy="4419631"/>
          </a:xfrm>
          <a:prstGeom prst="rect">
            <a:avLst/>
          </a:prstGeom>
        </p:spPr>
        <p:txBody>
          <a:bodyPr lIns="0" tIns="0" rIns="0" bIns="0"/>
          <a:lstStyle>
            <a:lvl1pPr marL="0" indent="0">
              <a:lnSpc>
                <a:spcPct val="120000"/>
              </a:lnSpc>
              <a:spcAft>
                <a:spcPts val="600"/>
              </a:spcAft>
              <a:buNone/>
              <a:defRPr/>
            </a:lvl1pPr>
            <a:lvl2pPr marL="233363" indent="-233363">
              <a:lnSpc>
                <a:spcPct val="120000"/>
              </a:lnSpc>
              <a:spcAft>
                <a:spcPts val="600"/>
              </a:spcAft>
              <a:buClr>
                <a:schemeClr val="accent2"/>
              </a:buClr>
              <a:buFont typeface="Wingdings" panose="05000000000000000000" pitchFamily="2" charset="2"/>
              <a:buChar char="n"/>
              <a:tabLst>
                <a:tab pos="233363" algn="l"/>
              </a:tabLst>
              <a:defRPr/>
            </a:lvl2pPr>
            <a:lvl3pPr marL="461963" indent="-231775">
              <a:lnSpc>
                <a:spcPct val="120000"/>
              </a:lnSpc>
              <a:spcAft>
                <a:spcPts val="600"/>
              </a:spcAft>
              <a:buClr>
                <a:schemeClr val="accent1"/>
              </a:buClr>
              <a:buFont typeface="Symbol" panose="05050102010706020507" pitchFamily="18" charset="2"/>
              <a:buChar char="-"/>
              <a:tabLst>
                <a:tab pos="461963" algn="l"/>
              </a:tabLs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5678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457200"/>
            <a:ext cx="9235155" cy="369332"/>
          </a:xfrm>
          <a:prstGeom prst="rect">
            <a:avLst/>
          </a:prstGeom>
        </p:spPr>
        <p:txBody>
          <a:bodyPr vert="horz" lIns="0" tIns="0" rIns="0" bIns="0" rtlCol="0" anchor="b" anchorCtr="0">
            <a:spAutoFit/>
          </a:bodyPr>
          <a:lstStyle/>
          <a:p>
            <a:r>
              <a:rPr lang="en-US" dirty="0"/>
              <a:t>Click to edit Master title style</a:t>
            </a:r>
          </a:p>
        </p:txBody>
      </p:sp>
      <p:sp>
        <p:nvSpPr>
          <p:cNvPr id="11" name="Content Placeholder 2"/>
          <p:cNvSpPr>
            <a:spLocks noGrp="1"/>
          </p:cNvSpPr>
          <p:nvPr>
            <p:ph sz="quarter" idx="10"/>
          </p:nvPr>
        </p:nvSpPr>
        <p:spPr>
          <a:xfrm>
            <a:off x="643773" y="1439695"/>
            <a:ext cx="10821895" cy="4902740"/>
          </a:xfrm>
          <a:prstGeom prst="rect">
            <a:avLst/>
          </a:prstGeom>
        </p:spPr>
        <p:txBody>
          <a:bodyPr lIns="0" tIns="0" rIns="0" bIns="0"/>
          <a:lstStyle>
            <a:lvl1pPr marL="0" indent="0">
              <a:lnSpc>
                <a:spcPct val="120000"/>
              </a:lnSpc>
              <a:spcAft>
                <a:spcPts val="600"/>
              </a:spcAft>
              <a:buNone/>
              <a:defRPr/>
            </a:lvl1pPr>
            <a:lvl2pPr marL="233363" indent="-233363">
              <a:lnSpc>
                <a:spcPct val="120000"/>
              </a:lnSpc>
              <a:spcAft>
                <a:spcPts val="600"/>
              </a:spcAft>
              <a:buClr>
                <a:schemeClr val="accent2"/>
              </a:buClr>
              <a:buFont typeface="Wingdings" panose="05000000000000000000" pitchFamily="2" charset="2"/>
              <a:buChar char="n"/>
              <a:tabLst>
                <a:tab pos="233363" algn="l"/>
              </a:tabLst>
              <a:defRPr/>
            </a:lvl2pPr>
            <a:lvl3pPr marL="461963" indent="-231775">
              <a:lnSpc>
                <a:spcPct val="120000"/>
              </a:lnSpc>
              <a:spcAft>
                <a:spcPts val="600"/>
              </a:spcAft>
              <a:buClr>
                <a:schemeClr val="accent1"/>
              </a:buClr>
              <a:buFont typeface="Symbol" panose="05050102010706020507" pitchFamily="18" charset="2"/>
              <a:buChar char="-"/>
              <a:tabLst>
                <a:tab pos="461963" algn="l"/>
              </a:tabLs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0248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 Three Column">
    <p:spTree>
      <p:nvGrpSpPr>
        <p:cNvPr id="1" name=""/>
        <p:cNvGrpSpPr/>
        <p:nvPr/>
      </p:nvGrpSpPr>
      <p:grpSpPr>
        <a:xfrm>
          <a:off x="0" y="0"/>
          <a:ext cx="0" cy="0"/>
          <a:chOff x="0" y="0"/>
          <a:chExt cx="0" cy="0"/>
        </a:xfrm>
      </p:grpSpPr>
      <p:sp>
        <p:nvSpPr>
          <p:cNvPr id="8" name="Text Placeholder_Text3"/>
          <p:cNvSpPr>
            <a:spLocks noGrp="1"/>
          </p:cNvSpPr>
          <p:nvPr>
            <p:ph type="body" sz="quarter" idx="18" hasCustomPrompt="1"/>
          </p:nvPr>
        </p:nvSpPr>
        <p:spPr>
          <a:xfrm>
            <a:off x="8298925" y="1777066"/>
            <a:ext cx="3291840" cy="4743375"/>
          </a:xfrm>
          <a:prstGeom prst="rect">
            <a:avLst/>
          </a:prstGeom>
        </p:spPr>
        <p:txBody>
          <a:bodyPr lIns="0" tIns="0" rIns="0" bIns="0">
            <a:noAutofit/>
          </a:bodyPr>
          <a:lstStyle>
            <a:lvl1pPr marL="0" indent="0">
              <a:lnSpc>
                <a:spcPct val="120000"/>
              </a:lnSpc>
              <a:spcBef>
                <a:spcPts val="0"/>
              </a:spcBef>
              <a:spcAft>
                <a:spcPts val="600"/>
              </a:spcAft>
              <a:buNone/>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230188" indent="-230188">
              <a:lnSpc>
                <a:spcPct val="120000"/>
              </a:lnSpc>
              <a:spcBef>
                <a:spcPts val="0"/>
              </a:spcBef>
              <a:spcAft>
                <a:spcPts val="600"/>
              </a:spcAft>
              <a:buClr>
                <a:schemeClr val="accent2"/>
              </a:buClr>
              <a:buFont typeface="Wingdings" panose="05000000000000000000" pitchFamily="2" charset="2"/>
              <a:buChar char="n"/>
              <a:tabLst>
                <a:tab pos="230188" algn="l"/>
              </a:tabLs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461963" indent="-231775">
              <a:lnSpc>
                <a:spcPct val="120000"/>
              </a:lnSpc>
              <a:spcBef>
                <a:spcPts val="0"/>
              </a:spcBef>
              <a:spcAft>
                <a:spcPts val="600"/>
              </a:spcAft>
              <a:buClr>
                <a:schemeClr val="accent1"/>
              </a:buClr>
              <a:buFont typeface="Symbol" panose="05050102010706020507" pitchFamily="18" charset="2"/>
              <a:buChar char="-"/>
              <a:tabLst>
                <a:tab pos="461963" algn="l"/>
              </a:tabLs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lnSpc>
                <a:spcPct val="120000"/>
              </a:lnSpc>
              <a:spcBef>
                <a:spcPts val="0"/>
              </a:spcBef>
              <a:spcAft>
                <a:spcPts val="600"/>
              </a:spcAf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lnSpc>
                <a:spcPct val="120000"/>
              </a:lnSpc>
              <a:spcBef>
                <a:spcPts val="0"/>
              </a:spcBef>
              <a:spcAft>
                <a:spcPts val="600"/>
              </a:spcAf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text</a:t>
            </a:r>
          </a:p>
          <a:p>
            <a:pPr lvl="1"/>
            <a:r>
              <a:rPr lang="en-US" dirty="0"/>
              <a:t>Second level</a:t>
            </a:r>
          </a:p>
          <a:p>
            <a:pPr lvl="2"/>
            <a:r>
              <a:rPr lang="en-US" dirty="0"/>
              <a:t>Third level</a:t>
            </a:r>
          </a:p>
        </p:txBody>
      </p:sp>
      <p:sp>
        <p:nvSpPr>
          <p:cNvPr id="7" name="Text Placeholder_Text2"/>
          <p:cNvSpPr>
            <a:spLocks noGrp="1"/>
          </p:cNvSpPr>
          <p:nvPr>
            <p:ph type="body" sz="quarter" idx="17" hasCustomPrompt="1"/>
          </p:nvPr>
        </p:nvSpPr>
        <p:spPr>
          <a:xfrm>
            <a:off x="4454264" y="1777066"/>
            <a:ext cx="3291840" cy="4743375"/>
          </a:xfrm>
          <a:prstGeom prst="rect">
            <a:avLst/>
          </a:prstGeom>
        </p:spPr>
        <p:txBody>
          <a:bodyPr lIns="0" tIns="0" rIns="0" bIns="0">
            <a:noAutofit/>
          </a:bodyPr>
          <a:lstStyle>
            <a:lvl1pPr marL="0" indent="0">
              <a:lnSpc>
                <a:spcPct val="120000"/>
              </a:lnSpc>
              <a:spcBef>
                <a:spcPts val="0"/>
              </a:spcBef>
              <a:spcAft>
                <a:spcPts val="600"/>
              </a:spcAft>
              <a:buNone/>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230188" indent="-230188">
              <a:lnSpc>
                <a:spcPct val="120000"/>
              </a:lnSpc>
              <a:spcBef>
                <a:spcPts val="0"/>
              </a:spcBef>
              <a:spcAft>
                <a:spcPts val="600"/>
              </a:spcAft>
              <a:buClr>
                <a:schemeClr val="accent2"/>
              </a:buClr>
              <a:buFont typeface="Wingdings" panose="05000000000000000000" pitchFamily="2" charset="2"/>
              <a:buChar char="n"/>
              <a:tabLst>
                <a:tab pos="230188" algn="l"/>
              </a:tabLs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461963" indent="-231775">
              <a:lnSpc>
                <a:spcPct val="120000"/>
              </a:lnSpc>
              <a:spcBef>
                <a:spcPts val="0"/>
              </a:spcBef>
              <a:spcAft>
                <a:spcPts val="600"/>
              </a:spcAft>
              <a:buClr>
                <a:schemeClr val="accent1"/>
              </a:buClr>
              <a:buFont typeface="Symbol" panose="05050102010706020507" pitchFamily="18" charset="2"/>
              <a:buChar char="-"/>
              <a:tabLst>
                <a:tab pos="461963" algn="l"/>
              </a:tabLs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lnSpc>
                <a:spcPct val="120000"/>
              </a:lnSpc>
              <a:spcBef>
                <a:spcPts val="0"/>
              </a:spcBef>
              <a:spcAft>
                <a:spcPts val="600"/>
              </a:spcAf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lnSpc>
                <a:spcPct val="120000"/>
              </a:lnSpc>
              <a:spcBef>
                <a:spcPts val="0"/>
              </a:spcBef>
              <a:spcAft>
                <a:spcPts val="600"/>
              </a:spcAf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text</a:t>
            </a:r>
          </a:p>
          <a:p>
            <a:pPr lvl="1"/>
            <a:r>
              <a:rPr lang="en-US" dirty="0"/>
              <a:t>Second level</a:t>
            </a:r>
          </a:p>
          <a:p>
            <a:pPr lvl="2"/>
            <a:r>
              <a:rPr lang="en-US" dirty="0"/>
              <a:t>Third level</a:t>
            </a:r>
          </a:p>
        </p:txBody>
      </p:sp>
      <p:sp>
        <p:nvSpPr>
          <p:cNvPr id="3" name="Text Placeholder_Text1"/>
          <p:cNvSpPr>
            <a:spLocks noGrp="1"/>
          </p:cNvSpPr>
          <p:nvPr>
            <p:ph type="body" sz="quarter" idx="14" hasCustomPrompt="1"/>
          </p:nvPr>
        </p:nvSpPr>
        <p:spPr>
          <a:xfrm>
            <a:off x="609601" y="1777066"/>
            <a:ext cx="3291840" cy="4743375"/>
          </a:xfrm>
          <a:prstGeom prst="rect">
            <a:avLst/>
          </a:prstGeom>
        </p:spPr>
        <p:txBody>
          <a:bodyPr lIns="0" tIns="0" rIns="0" bIns="0">
            <a:noAutofit/>
          </a:bodyPr>
          <a:lstStyle>
            <a:lvl1pPr marL="0" indent="0">
              <a:lnSpc>
                <a:spcPct val="120000"/>
              </a:lnSpc>
              <a:spcBef>
                <a:spcPts val="0"/>
              </a:spcBef>
              <a:spcAft>
                <a:spcPts val="600"/>
              </a:spcAft>
              <a:buNone/>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230188" indent="-230188">
              <a:lnSpc>
                <a:spcPct val="120000"/>
              </a:lnSpc>
              <a:spcBef>
                <a:spcPts val="0"/>
              </a:spcBef>
              <a:spcAft>
                <a:spcPts val="600"/>
              </a:spcAft>
              <a:buClr>
                <a:schemeClr val="accent2"/>
              </a:buClr>
              <a:buFont typeface="Wingdings" panose="05000000000000000000" pitchFamily="2" charset="2"/>
              <a:buChar char="n"/>
              <a:tabLst>
                <a:tab pos="230188" algn="l"/>
              </a:tabLs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461963" indent="-179388">
              <a:lnSpc>
                <a:spcPct val="120000"/>
              </a:lnSpc>
              <a:spcBef>
                <a:spcPts val="0"/>
              </a:spcBef>
              <a:spcAft>
                <a:spcPts val="600"/>
              </a:spcAft>
              <a:buClr>
                <a:schemeClr val="accent1"/>
              </a:buClr>
              <a:buFont typeface="Symbol" panose="05050102010706020507" pitchFamily="18" charset="2"/>
              <a:buChar char="-"/>
              <a:tabLst>
                <a:tab pos="461963" algn="l"/>
              </a:tabLs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lnSpc>
                <a:spcPct val="120000"/>
              </a:lnSpc>
              <a:spcBef>
                <a:spcPts val="0"/>
              </a:spcBef>
              <a:spcAft>
                <a:spcPts val="600"/>
              </a:spcAf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lnSpc>
                <a:spcPct val="120000"/>
              </a:lnSpc>
              <a:spcBef>
                <a:spcPts val="0"/>
              </a:spcBef>
              <a:spcAft>
                <a:spcPts val="600"/>
              </a:spcAft>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text</a:t>
            </a:r>
          </a:p>
          <a:p>
            <a:pPr lvl="1"/>
            <a:r>
              <a:rPr lang="en-US" dirty="0"/>
              <a:t>Second level</a:t>
            </a:r>
          </a:p>
          <a:p>
            <a:pPr lvl="2"/>
            <a:r>
              <a:rPr lang="en-US" dirty="0"/>
              <a:t>Third level</a:t>
            </a:r>
          </a:p>
        </p:txBody>
      </p:sp>
      <p:sp>
        <p:nvSpPr>
          <p:cNvPr id="14" name="Text Placeholder_Heading3"/>
          <p:cNvSpPr>
            <a:spLocks noGrp="1"/>
          </p:cNvSpPr>
          <p:nvPr>
            <p:ph type="body" sz="quarter" idx="23" hasCustomPrompt="1"/>
          </p:nvPr>
        </p:nvSpPr>
        <p:spPr>
          <a:xfrm>
            <a:off x="8298926" y="1391252"/>
            <a:ext cx="3257669" cy="215444"/>
          </a:xfrm>
          <a:prstGeom prst="rect">
            <a:avLst/>
          </a:prstGeom>
        </p:spPr>
        <p:txBody>
          <a:bodyPr wrap="square" lIns="0" tIns="0" rIns="0" bIns="0">
            <a:spAutoFit/>
          </a:bodyPr>
          <a:lstStyle>
            <a:lvl1pPr>
              <a:defRPr lang="en-US" sz="1400" b="1" spc="100" baseline="0" smtClean="0">
                <a:solidFill>
                  <a:schemeClr val="accent2"/>
                </a:solidFill>
              </a:defRPr>
            </a:lvl1pPr>
            <a:lvl2pPr>
              <a:defRPr lang="en-US" smtClean="0"/>
            </a:lvl2pPr>
            <a:lvl3pPr>
              <a:defRPr lang="en-US" smtClean="0"/>
            </a:lvl3pPr>
            <a:lvl4pPr>
              <a:defRPr lang="en-US" smtClean="0"/>
            </a:lvl4pPr>
            <a:lvl5pPr>
              <a:defRPr lang="en-US"/>
            </a:lvl5pPr>
          </a:lstStyle>
          <a:p>
            <a:pPr lvl="0">
              <a:lnSpc>
                <a:spcPct val="100000"/>
              </a:lnSpc>
            </a:pPr>
            <a:r>
              <a:rPr lang="en-US" dirty="0"/>
              <a:t>Click to add heading</a:t>
            </a:r>
          </a:p>
        </p:txBody>
      </p:sp>
      <p:sp>
        <p:nvSpPr>
          <p:cNvPr id="13" name="Text Placeholder_Heading2"/>
          <p:cNvSpPr>
            <a:spLocks noGrp="1"/>
          </p:cNvSpPr>
          <p:nvPr>
            <p:ph type="body" sz="quarter" idx="22" hasCustomPrompt="1"/>
          </p:nvPr>
        </p:nvSpPr>
        <p:spPr>
          <a:xfrm>
            <a:off x="4454264" y="1391252"/>
            <a:ext cx="3257669" cy="215444"/>
          </a:xfrm>
          <a:prstGeom prst="rect">
            <a:avLst/>
          </a:prstGeom>
        </p:spPr>
        <p:txBody>
          <a:bodyPr wrap="square" lIns="0" tIns="0" rIns="0" bIns="0">
            <a:spAutoFit/>
          </a:bodyPr>
          <a:lstStyle>
            <a:lvl1pPr>
              <a:defRPr lang="en-US" sz="1400" b="1" spc="100" baseline="0" smtClean="0">
                <a:solidFill>
                  <a:schemeClr val="accent2"/>
                </a:solidFill>
              </a:defRPr>
            </a:lvl1pPr>
            <a:lvl2pPr>
              <a:defRPr lang="en-US" smtClean="0"/>
            </a:lvl2pPr>
            <a:lvl3pPr>
              <a:defRPr lang="en-US" smtClean="0"/>
            </a:lvl3pPr>
            <a:lvl4pPr>
              <a:defRPr lang="en-US" smtClean="0"/>
            </a:lvl4pPr>
            <a:lvl5pPr>
              <a:defRPr lang="en-US"/>
            </a:lvl5pPr>
          </a:lstStyle>
          <a:p>
            <a:pPr lvl="0">
              <a:lnSpc>
                <a:spcPct val="100000"/>
              </a:lnSpc>
            </a:pPr>
            <a:r>
              <a:rPr lang="en-US" dirty="0"/>
              <a:t>Click to add heading</a:t>
            </a:r>
          </a:p>
        </p:txBody>
      </p:sp>
      <p:sp>
        <p:nvSpPr>
          <p:cNvPr id="12" name="Text Placeholder_Heading1"/>
          <p:cNvSpPr>
            <a:spLocks noGrp="1"/>
          </p:cNvSpPr>
          <p:nvPr>
            <p:ph type="body" sz="quarter" idx="21" hasCustomPrompt="1"/>
          </p:nvPr>
        </p:nvSpPr>
        <p:spPr>
          <a:xfrm>
            <a:off x="643774" y="1391252"/>
            <a:ext cx="3257669" cy="215444"/>
          </a:xfrm>
          <a:prstGeom prst="rect">
            <a:avLst/>
          </a:prstGeom>
        </p:spPr>
        <p:txBody>
          <a:bodyPr wrap="square" lIns="0" tIns="0" rIns="0" bIns="0">
            <a:spAutoFit/>
          </a:bodyPr>
          <a:lstStyle>
            <a:lvl1pPr>
              <a:defRPr lang="en-US" sz="1400" b="1" spc="100" baseline="0" smtClean="0">
                <a:solidFill>
                  <a:schemeClr val="accent2"/>
                </a:solidFill>
              </a:defRPr>
            </a:lvl1pPr>
            <a:lvl2pPr>
              <a:defRPr lang="en-US" smtClean="0"/>
            </a:lvl2pPr>
            <a:lvl3pPr>
              <a:defRPr lang="en-US" smtClean="0"/>
            </a:lvl3pPr>
            <a:lvl4pPr>
              <a:defRPr lang="en-US" smtClean="0"/>
            </a:lvl4pPr>
            <a:lvl5pPr>
              <a:defRPr lang="en-US"/>
            </a:lvl5pPr>
          </a:lstStyle>
          <a:p>
            <a:pPr lvl="0">
              <a:lnSpc>
                <a:spcPct val="100000"/>
              </a:lnSpc>
            </a:pPr>
            <a:r>
              <a:rPr lang="en-US" dirty="0"/>
              <a:t>Click to add heading</a:t>
            </a:r>
          </a:p>
        </p:txBody>
      </p:sp>
      <p:sp>
        <p:nvSpPr>
          <p:cNvPr id="11" name="Title Placeholder 1"/>
          <p:cNvSpPr>
            <a:spLocks noGrp="1"/>
          </p:cNvSpPr>
          <p:nvPr>
            <p:ph type="title" hasCustomPrompt="1"/>
          </p:nvPr>
        </p:nvSpPr>
        <p:spPr>
          <a:xfrm>
            <a:off x="609600" y="457200"/>
            <a:ext cx="9235155" cy="369332"/>
          </a:xfrm>
          <a:prstGeom prst="rect">
            <a:avLst/>
          </a:prstGeom>
        </p:spPr>
        <p:txBody>
          <a:bodyPr vert="horz" lIns="0" tIns="0" rIns="0" bIns="0" rtlCol="0" anchor="b" anchorCtr="0">
            <a:spAutoFit/>
          </a:bodyPr>
          <a:lstStyle>
            <a:lvl1pPr>
              <a:defRPr/>
            </a:lvl1pPr>
          </a:lstStyle>
          <a:p>
            <a:r>
              <a:rPr lang="en-US" dirty="0"/>
              <a:t>Click to add slide title</a:t>
            </a:r>
          </a:p>
        </p:txBody>
      </p:sp>
    </p:spTree>
    <p:extLst>
      <p:ext uri="{BB962C8B-B14F-4D97-AF65-F5344CB8AC3E}">
        <p14:creationId xmlns:p14="http://schemas.microsoft.com/office/powerpoint/2010/main" val="877386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 Two Column Content">
    <p:spTree>
      <p:nvGrpSpPr>
        <p:cNvPr id="1" name=""/>
        <p:cNvGrpSpPr/>
        <p:nvPr/>
      </p:nvGrpSpPr>
      <p:grpSpPr>
        <a:xfrm>
          <a:off x="0" y="0"/>
          <a:ext cx="0" cy="0"/>
          <a:chOff x="0" y="0"/>
          <a:chExt cx="0" cy="0"/>
        </a:xfrm>
      </p:grpSpPr>
      <p:sp>
        <p:nvSpPr>
          <p:cNvPr id="12" name="Text Placeholder_Text2"/>
          <p:cNvSpPr>
            <a:spLocks noGrp="1"/>
          </p:cNvSpPr>
          <p:nvPr>
            <p:ph type="body" sz="quarter" idx="19"/>
          </p:nvPr>
        </p:nvSpPr>
        <p:spPr>
          <a:xfrm>
            <a:off x="6536935" y="1742957"/>
            <a:ext cx="4999567" cy="4786313"/>
          </a:xfrm>
          <a:prstGeom prst="rect">
            <a:avLst/>
          </a:prstGeom>
        </p:spPr>
        <p:txBody>
          <a:bodyPr lIns="0" tIns="0" rIns="0" bIns="0"/>
          <a:lstStyle>
            <a:lvl1pPr>
              <a:defRPr>
                <a:solidFill>
                  <a:schemeClr val="accent1"/>
                </a:solidFill>
              </a:defRPr>
            </a:lvl1pPr>
            <a:lvl2pPr marL="230188" indent="-230188">
              <a:spcAft>
                <a:spcPts val="600"/>
              </a:spcAft>
              <a:tabLst>
                <a:tab pos="230188" algn="l"/>
              </a:tabLst>
              <a:defRPr>
                <a:solidFill>
                  <a:schemeClr val="accent1"/>
                </a:solidFill>
              </a:defRPr>
            </a:lvl2pPr>
            <a:lvl3pPr marL="463550" indent="-233363">
              <a:spcAft>
                <a:spcPts val="600"/>
              </a:spcAft>
              <a:buClr>
                <a:schemeClr val="accent1"/>
              </a:buClr>
              <a:buFont typeface="Symbol" panose="05050102010706020507" pitchFamily="18" charset="2"/>
              <a:buChar char="-"/>
              <a:tabLst>
                <a:tab pos="461963" algn="l"/>
              </a:tabLst>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 Placeholder_Heading2"/>
          <p:cNvSpPr>
            <a:spLocks noGrp="1"/>
          </p:cNvSpPr>
          <p:nvPr>
            <p:ph type="body" sz="quarter" idx="18" hasCustomPrompt="1"/>
          </p:nvPr>
        </p:nvSpPr>
        <p:spPr>
          <a:xfrm>
            <a:off x="6536935" y="1391252"/>
            <a:ext cx="4999567" cy="215444"/>
          </a:xfrm>
          <a:prstGeom prst="rect">
            <a:avLst/>
          </a:prstGeom>
        </p:spPr>
        <p:txBody>
          <a:bodyPr wrap="square" lIns="0" tIns="0" rIns="0" bIns="0">
            <a:spAutoFit/>
          </a:bodyPr>
          <a:lstStyle>
            <a:lvl1pPr>
              <a:defRPr lang="en-US" sz="1400" b="1" spc="100" baseline="0" smtClean="0">
                <a:solidFill>
                  <a:schemeClr val="accent2"/>
                </a:solidFill>
              </a:defRPr>
            </a:lvl1pPr>
            <a:lvl2pPr>
              <a:defRPr lang="en-US" smtClean="0"/>
            </a:lvl2pPr>
            <a:lvl3pPr>
              <a:defRPr lang="en-US" smtClean="0"/>
            </a:lvl3pPr>
            <a:lvl4pPr>
              <a:defRPr lang="en-US" smtClean="0"/>
            </a:lvl4pPr>
            <a:lvl5pPr>
              <a:defRPr lang="en-US"/>
            </a:lvl5pPr>
          </a:lstStyle>
          <a:p>
            <a:pPr lvl="0">
              <a:lnSpc>
                <a:spcPct val="100000"/>
              </a:lnSpc>
            </a:pPr>
            <a:r>
              <a:rPr lang="en-US" dirty="0"/>
              <a:t>Click to add heading</a:t>
            </a:r>
          </a:p>
        </p:txBody>
      </p:sp>
      <p:sp>
        <p:nvSpPr>
          <p:cNvPr id="13" name="Text Placeholder_Text1"/>
          <p:cNvSpPr>
            <a:spLocks noGrp="1"/>
          </p:cNvSpPr>
          <p:nvPr>
            <p:ph type="body" sz="quarter" idx="20"/>
          </p:nvPr>
        </p:nvSpPr>
        <p:spPr>
          <a:xfrm>
            <a:off x="609600" y="1749694"/>
            <a:ext cx="4999567" cy="4786313"/>
          </a:xfrm>
          <a:prstGeom prst="rect">
            <a:avLst/>
          </a:prstGeom>
        </p:spPr>
        <p:txBody>
          <a:bodyPr lIns="0" tIns="0" rIns="0" bIns="0"/>
          <a:lstStyle>
            <a:lvl1pPr>
              <a:defRPr>
                <a:solidFill>
                  <a:schemeClr val="accent1"/>
                </a:solidFill>
              </a:defRPr>
            </a:lvl1pPr>
            <a:lvl2pPr marL="230188" indent="-230188">
              <a:spcAft>
                <a:spcPts val="600"/>
              </a:spcAft>
              <a:tabLst>
                <a:tab pos="230188" algn="l"/>
              </a:tabLst>
              <a:defRPr>
                <a:solidFill>
                  <a:schemeClr val="accent1"/>
                </a:solidFill>
              </a:defRPr>
            </a:lvl2pPr>
            <a:lvl3pPr marL="1371600" marR="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lang="en-US" sz="1100" kern="120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marL="463550" marR="0" lvl="2" indent="-233363" algn="l" defTabSz="914400" rtl="0" eaLnBrk="1" fontAlgn="auto" latinLnBrk="0" hangingPunct="1">
              <a:lnSpc>
                <a:spcPct val="120000"/>
              </a:lnSpc>
              <a:spcBef>
                <a:spcPts val="0"/>
              </a:spcBef>
              <a:spcAft>
                <a:spcPts val="900"/>
              </a:spcAft>
              <a:buClr>
                <a:schemeClr val="accent1"/>
              </a:buClr>
              <a:buSzTx/>
              <a:buFont typeface="Symbol" panose="05050102010706020507" pitchFamily="18" charset="2"/>
              <a:buChar char="-"/>
              <a:tabLst>
                <a:tab pos="461963" algn="l"/>
              </a:tabLst>
              <a:defRPr/>
            </a:pPr>
            <a:r>
              <a:rPr lang="en-US" dirty="0"/>
              <a:t>Third level</a:t>
            </a:r>
          </a:p>
        </p:txBody>
      </p:sp>
      <p:sp>
        <p:nvSpPr>
          <p:cNvPr id="5" name="Text Placeholder_Heading1"/>
          <p:cNvSpPr>
            <a:spLocks noGrp="1"/>
          </p:cNvSpPr>
          <p:nvPr>
            <p:ph type="body" sz="quarter" idx="17" hasCustomPrompt="1"/>
          </p:nvPr>
        </p:nvSpPr>
        <p:spPr>
          <a:xfrm>
            <a:off x="643772" y="1391252"/>
            <a:ext cx="4999567" cy="215444"/>
          </a:xfrm>
          <a:prstGeom prst="rect">
            <a:avLst/>
          </a:prstGeom>
        </p:spPr>
        <p:txBody>
          <a:bodyPr wrap="square" lIns="0" tIns="0" rIns="0" bIns="0">
            <a:spAutoFit/>
          </a:bodyPr>
          <a:lstStyle>
            <a:lvl1pPr>
              <a:defRPr lang="en-US" sz="1400" b="1" spc="100" baseline="0" smtClean="0">
                <a:solidFill>
                  <a:schemeClr val="accent2"/>
                </a:solidFill>
              </a:defRPr>
            </a:lvl1pPr>
            <a:lvl2pPr>
              <a:defRPr lang="en-US" smtClean="0"/>
            </a:lvl2pPr>
            <a:lvl3pPr>
              <a:defRPr lang="en-US" smtClean="0"/>
            </a:lvl3pPr>
            <a:lvl4pPr>
              <a:defRPr lang="en-US" smtClean="0"/>
            </a:lvl4pPr>
            <a:lvl5pPr>
              <a:defRPr lang="en-US"/>
            </a:lvl5pPr>
          </a:lstStyle>
          <a:p>
            <a:pPr lvl="0">
              <a:lnSpc>
                <a:spcPct val="100000"/>
              </a:lnSpc>
            </a:pPr>
            <a:r>
              <a:rPr lang="en-US" dirty="0"/>
              <a:t>Click to add heading</a:t>
            </a:r>
          </a:p>
        </p:txBody>
      </p:sp>
      <p:sp>
        <p:nvSpPr>
          <p:cNvPr id="10" name="Title Placeholder 1"/>
          <p:cNvSpPr>
            <a:spLocks noGrp="1"/>
          </p:cNvSpPr>
          <p:nvPr>
            <p:ph type="title" hasCustomPrompt="1"/>
          </p:nvPr>
        </p:nvSpPr>
        <p:spPr>
          <a:xfrm>
            <a:off x="609600" y="457200"/>
            <a:ext cx="9235155" cy="369332"/>
          </a:xfrm>
          <a:prstGeom prst="rect">
            <a:avLst/>
          </a:prstGeom>
        </p:spPr>
        <p:txBody>
          <a:bodyPr vert="horz" lIns="0" tIns="0" rIns="0" bIns="0" rtlCol="0" anchor="b" anchorCtr="0">
            <a:spAutoFit/>
          </a:bodyPr>
          <a:lstStyle>
            <a:lvl1pPr>
              <a:defRPr baseline="0"/>
            </a:lvl1pPr>
          </a:lstStyle>
          <a:p>
            <a:r>
              <a:rPr lang="en-US" dirty="0"/>
              <a:t>Click to add slide title</a:t>
            </a:r>
          </a:p>
        </p:txBody>
      </p:sp>
    </p:spTree>
    <p:extLst>
      <p:ext uri="{BB962C8B-B14F-4D97-AF65-F5344CB8AC3E}">
        <p14:creationId xmlns:p14="http://schemas.microsoft.com/office/powerpoint/2010/main" val="314791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995D7-EC25-9B47-AFE4-5B6A82BEB684}"/>
              </a:ext>
            </a:extLst>
          </p:cNvPr>
          <p:cNvSpPr>
            <a:spLocks noGrp="1"/>
          </p:cNvSpPr>
          <p:nvPr>
            <p:ph type="dt" sz="half" idx="10"/>
          </p:nvPr>
        </p:nvSpPr>
        <p:spPr/>
        <p:txBody>
          <a:bodyPr/>
          <a:lstStyle/>
          <a:p>
            <a:fld id="{50859FC3-37F1-204B-82FC-3E1705C35F9A}" type="datetimeFigureOut">
              <a:rPr lang="en-US" smtClean="0"/>
              <a:t>5/4/2022</a:t>
            </a:fld>
            <a:endParaRPr lang="en-US"/>
          </a:p>
        </p:txBody>
      </p:sp>
      <p:sp>
        <p:nvSpPr>
          <p:cNvPr id="3" name="Footer Placeholder 2">
            <a:extLst>
              <a:ext uri="{FF2B5EF4-FFF2-40B4-BE49-F238E27FC236}">
                <a16:creationId xmlns:a16="http://schemas.microsoft.com/office/drawing/2014/main" id="{6A9FF45D-8BD3-7A4D-B126-4791655906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DDDFB-CB10-B045-A50D-EAA2F8D04B62}"/>
              </a:ext>
            </a:extLst>
          </p:cNvPr>
          <p:cNvSpPr>
            <a:spLocks noGrp="1"/>
          </p:cNvSpPr>
          <p:nvPr>
            <p:ph type="sldNum" sz="quarter" idx="12"/>
          </p:nvPr>
        </p:nvSpPr>
        <p:spPr/>
        <p:txBody>
          <a:bodyPr/>
          <a:lstStyle/>
          <a:p>
            <a:fld id="{A227E6A8-EFB6-654B-AE03-D85527E00B44}" type="slidenum">
              <a:rPr lang="en-US" smtClean="0"/>
              <a:t>‹#›</a:t>
            </a:fld>
            <a:endParaRPr lang="en-US"/>
          </a:p>
        </p:txBody>
      </p:sp>
    </p:spTree>
    <p:extLst>
      <p:ext uri="{BB962C8B-B14F-4D97-AF65-F5344CB8AC3E}">
        <p14:creationId xmlns:p14="http://schemas.microsoft.com/office/powerpoint/2010/main" val="3301155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5" name="Rectangle"/>
          <p:cNvSpPr/>
          <p:nvPr/>
        </p:nvSpPr>
        <p:spPr>
          <a:xfrm>
            <a:off x="8191500" y="6297613"/>
            <a:ext cx="2044700" cy="298450"/>
          </a:xfrm>
          <a:prstGeom prst="rect">
            <a:avLst/>
          </a:prstGeom>
          <a:solidFill>
            <a:srgbClr val="FFFFFF"/>
          </a:solidFill>
          <a:ln w="12700">
            <a:miter lim="400000"/>
          </a:ln>
        </p:spPr>
        <p:txBody>
          <a:bodyPr lIns="35718" tIns="35718" rIns="35718" bIns="35718" anchor="ctr"/>
          <a:lstStyle/>
          <a:p>
            <a:pPr defTabSz="457200">
              <a:defRPr sz="3600">
                <a:solidFill>
                  <a:srgbClr val="FFFFFF"/>
                </a:solidFill>
                <a:latin typeface="Arial"/>
                <a:ea typeface="Arial"/>
                <a:cs typeface="Arial"/>
                <a:sym typeface="Arial"/>
              </a:defRPr>
            </a:pPr>
            <a:endParaRPr sz="1800"/>
          </a:p>
        </p:txBody>
      </p:sp>
      <p:sp>
        <p:nvSpPr>
          <p:cNvPr id="136" name="Slide Number"/>
          <p:cNvSpPr txBox="1">
            <a:spLocks noGrp="1"/>
          </p:cNvSpPr>
          <p:nvPr>
            <p:ph type="sldNum" sz="quarter" idx="2"/>
          </p:nvPr>
        </p:nvSpPr>
        <p:spPr>
          <a:xfrm>
            <a:off x="10056813" y="6359525"/>
            <a:ext cx="133487" cy="129611"/>
          </a:xfrm>
          <a:prstGeom prst="rect">
            <a:avLst/>
          </a:prstGeom>
        </p:spPr>
        <p:txBody>
          <a:bodyPr lIns="0" tIns="0" rIns="0" bIns="0" anchor="t"/>
          <a:lstStyle>
            <a:lvl1pPr algn="l" defTabSz="457200">
              <a:defRPr sz="900">
                <a:solidFill>
                  <a:srgbClr val="40404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0320173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_longtitle_no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34566-CC4A-9149-9699-2559B68C4A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8465820"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dirty="0"/>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8465820"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dirty="0"/>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dirty="0"/>
              <a:t>MONTH YEAR  GOES HERE</a:t>
            </a:r>
          </a:p>
        </p:txBody>
      </p:sp>
    </p:spTree>
    <p:extLst>
      <p:ext uri="{BB962C8B-B14F-4D97-AF65-F5344CB8AC3E}">
        <p14:creationId xmlns:p14="http://schemas.microsoft.com/office/powerpoint/2010/main" val="64205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7CBB-1CDB-4096-AEB8-83762FF23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5D6106-A186-4260-B148-5E29B447D0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73F4A-70F2-4510-B394-36834B8FD2AC}"/>
              </a:ext>
            </a:extLst>
          </p:cNvPr>
          <p:cNvSpPr>
            <a:spLocks noGrp="1"/>
          </p:cNvSpPr>
          <p:nvPr>
            <p:ph type="dt" sz="half" idx="10"/>
          </p:nvPr>
        </p:nvSpPr>
        <p:spPr/>
        <p:txBody>
          <a:bodyPr/>
          <a:lstStyle/>
          <a:p>
            <a:fld id="{2C8FB459-3914-4326-AFC7-50D43D92D911}" type="datetimeFigureOut">
              <a:rPr lang="en-US" smtClean="0"/>
              <a:t>5/4/2022</a:t>
            </a:fld>
            <a:endParaRPr lang="en-US"/>
          </a:p>
        </p:txBody>
      </p:sp>
      <p:sp>
        <p:nvSpPr>
          <p:cNvPr id="5" name="Footer Placeholder 4">
            <a:extLst>
              <a:ext uri="{FF2B5EF4-FFF2-40B4-BE49-F238E27FC236}">
                <a16:creationId xmlns:a16="http://schemas.microsoft.com/office/drawing/2014/main" id="{0E84CA6C-DBEF-465D-85BA-B8183BA10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70789-FC52-4AC8-83A5-DF936C320B69}"/>
              </a:ext>
            </a:extLst>
          </p:cNvPr>
          <p:cNvSpPr>
            <a:spLocks noGrp="1"/>
          </p:cNvSpPr>
          <p:nvPr>
            <p:ph type="sldNum" sz="quarter" idx="12"/>
          </p:nvPr>
        </p:nvSpPr>
        <p:spPr/>
        <p:txBody>
          <a:bodyPr/>
          <a:lstStyle/>
          <a:p>
            <a:fld id="{AA6C7221-D36D-4D90-A369-139497DF5B1A}" type="slidenum">
              <a:rPr lang="en-US" smtClean="0"/>
              <a:t>‹#›</a:t>
            </a:fld>
            <a:endParaRPr lang="en-US"/>
          </a:p>
        </p:txBody>
      </p:sp>
    </p:spTree>
    <p:extLst>
      <p:ext uri="{BB962C8B-B14F-4D97-AF65-F5344CB8AC3E}">
        <p14:creationId xmlns:p14="http://schemas.microsoft.com/office/powerpoint/2010/main" val="2631550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4031" y="1437680"/>
            <a:ext cx="8643938" cy="2277071"/>
          </a:xfrm>
          <a:prstGeom prst="rect">
            <a:avLst/>
          </a:prstGeom>
        </p:spPr>
        <p:txBody>
          <a:bodyPr lIns="71437" tIns="71437" rIns="71437" bIns="71437" anchor="b"/>
          <a:lstStyle>
            <a:lvl1pPr algn="ctr" defTabSz="292100">
              <a:lnSpc>
                <a:spcPct val="100000"/>
              </a:lnSpc>
              <a:defRPr sz="5000" cap="all">
                <a:solidFill>
                  <a:srgbClr val="535353"/>
                </a:solidFill>
                <a:latin typeface="+mn-lt"/>
                <a:ea typeface="+mn-ea"/>
                <a:cs typeface="+mn-cs"/>
                <a:sym typeface="Gill Sans Light"/>
              </a:defRPr>
            </a:lvl1pPr>
          </a:lstStyle>
          <a:p>
            <a:r>
              <a:t>Title Text</a:t>
            </a:r>
          </a:p>
        </p:txBody>
      </p:sp>
      <p:sp>
        <p:nvSpPr>
          <p:cNvPr id="12" name="Body Level One…"/>
          <p:cNvSpPr txBox="1">
            <a:spLocks noGrp="1"/>
          </p:cNvSpPr>
          <p:nvPr>
            <p:ph type="body" sz="quarter" idx="1"/>
          </p:nvPr>
        </p:nvSpPr>
        <p:spPr>
          <a:xfrm>
            <a:off x="1774031" y="3705820"/>
            <a:ext cx="8643938" cy="910829"/>
          </a:xfrm>
          <a:prstGeom prst="rect">
            <a:avLst/>
          </a:prstGeom>
        </p:spPr>
        <p:txBody>
          <a:bodyPr lIns="71437" tIns="71437" rIns="71437" bIns="71437"/>
          <a:lstStyle>
            <a:lvl1pPr marL="0" indent="0" algn="ctr" defTabSz="292100">
              <a:lnSpc>
                <a:spcPct val="100000"/>
              </a:lnSpc>
              <a:spcBef>
                <a:spcPts val="0"/>
              </a:spcBef>
              <a:buSzTx/>
              <a:buFontTx/>
              <a:buNone/>
              <a:defRPr sz="2600">
                <a:solidFill>
                  <a:srgbClr val="535353"/>
                </a:solidFill>
                <a:latin typeface="+mn-lt"/>
                <a:ea typeface="+mn-ea"/>
                <a:cs typeface="+mn-cs"/>
                <a:sym typeface="Gill Sans Light"/>
              </a:defRPr>
            </a:lvl1pPr>
            <a:lvl2pPr marL="0" indent="114300" algn="ctr" defTabSz="292100">
              <a:lnSpc>
                <a:spcPct val="100000"/>
              </a:lnSpc>
              <a:spcBef>
                <a:spcPts val="0"/>
              </a:spcBef>
              <a:buSzTx/>
              <a:buFontTx/>
              <a:buNone/>
              <a:defRPr sz="2600">
                <a:solidFill>
                  <a:srgbClr val="535353"/>
                </a:solidFill>
                <a:latin typeface="+mn-lt"/>
                <a:ea typeface="+mn-ea"/>
                <a:cs typeface="+mn-cs"/>
                <a:sym typeface="Gill Sans Light"/>
              </a:defRPr>
            </a:lvl2pPr>
            <a:lvl3pPr marL="0" indent="228600" algn="ctr" defTabSz="292100">
              <a:lnSpc>
                <a:spcPct val="100000"/>
              </a:lnSpc>
              <a:spcBef>
                <a:spcPts val="0"/>
              </a:spcBef>
              <a:buSzTx/>
              <a:buFontTx/>
              <a:buNone/>
              <a:defRPr sz="2600">
                <a:solidFill>
                  <a:srgbClr val="535353"/>
                </a:solidFill>
                <a:latin typeface="+mn-lt"/>
                <a:ea typeface="+mn-ea"/>
                <a:cs typeface="+mn-cs"/>
                <a:sym typeface="Gill Sans Light"/>
              </a:defRPr>
            </a:lvl3pPr>
            <a:lvl4pPr marL="0" indent="342900" algn="ctr" defTabSz="292100">
              <a:lnSpc>
                <a:spcPct val="100000"/>
              </a:lnSpc>
              <a:spcBef>
                <a:spcPts val="0"/>
              </a:spcBef>
              <a:buSzTx/>
              <a:buFontTx/>
              <a:buNone/>
              <a:defRPr sz="2600">
                <a:solidFill>
                  <a:srgbClr val="535353"/>
                </a:solidFill>
                <a:latin typeface="+mn-lt"/>
                <a:ea typeface="+mn-ea"/>
                <a:cs typeface="+mn-cs"/>
                <a:sym typeface="Gill Sans Light"/>
              </a:defRPr>
            </a:lvl4pPr>
            <a:lvl5pPr marL="0" indent="457200" algn="ctr" defTabSz="292100">
              <a:lnSpc>
                <a:spcPct val="100000"/>
              </a:lnSpc>
              <a:spcBef>
                <a:spcPts val="0"/>
              </a:spcBef>
              <a:buSzTx/>
              <a:buFontTx/>
              <a:buNone/>
              <a:defRPr sz="2600">
                <a:solidFill>
                  <a:srgbClr val="535353"/>
                </a:solidFill>
                <a:latin typeface="+mn-lt"/>
                <a:ea typeface="+mn-ea"/>
                <a:cs typeface="+mn-cs"/>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5928029" y="6518672"/>
            <a:ext cx="327013" cy="328935"/>
          </a:xfrm>
          <a:prstGeom prst="rect">
            <a:avLst/>
          </a:prstGeom>
        </p:spPr>
        <p:txBody>
          <a:bodyPr lIns="71437" tIns="71437" rIns="71437" bIns="71437" anchor="t"/>
          <a:lstStyle>
            <a:lvl1pPr algn="ctr" defTabSz="292100">
              <a:defRPr>
                <a:solidFill>
                  <a:srgbClr val="535353"/>
                </a:solidFill>
                <a:latin typeface="+mn-lt"/>
                <a:ea typeface="+mn-ea"/>
                <a:cs typeface="+mn-cs"/>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96544076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idx="21"/>
          </p:nvPr>
        </p:nvSpPr>
        <p:spPr>
          <a:xfrm>
            <a:off x="2409054" y="-473274"/>
            <a:ext cx="7305571" cy="5468428"/>
          </a:xfrm>
          <a:prstGeom prst="rect">
            <a:avLst/>
          </a:prstGeom>
        </p:spPr>
        <p:txBody>
          <a:bodyPr lIns="91439" tIns="45719" rIns="91439" bIns="45719">
            <a:noAutofit/>
          </a:bodyPr>
          <a:lstStyle>
            <a:lvl1pPr>
              <a:defRPr b="0" i="0">
                <a:latin typeface="Avenir Next" panose="020B0503020202020204" pitchFamily="34" charset="0"/>
              </a:defRPr>
            </a:lvl1pPr>
          </a:lstStyle>
          <a:p>
            <a:endParaRPr dirty="0"/>
          </a:p>
        </p:txBody>
      </p:sp>
      <p:sp>
        <p:nvSpPr>
          <p:cNvPr id="21" name="Title Text"/>
          <p:cNvSpPr txBox="1">
            <a:spLocks noGrp="1"/>
          </p:cNvSpPr>
          <p:nvPr>
            <p:ph type="title"/>
          </p:nvPr>
        </p:nvSpPr>
        <p:spPr>
          <a:xfrm>
            <a:off x="2416969" y="4857750"/>
            <a:ext cx="7358063" cy="901899"/>
          </a:xfrm>
          <a:prstGeom prst="rect">
            <a:avLst/>
          </a:prstGeom>
        </p:spPr>
        <p:txBody>
          <a:bodyPr lIns="71437" tIns="71437" rIns="71437" bIns="71437"/>
          <a:lstStyle>
            <a:lvl1pPr algn="ctr" defTabSz="292100">
              <a:lnSpc>
                <a:spcPct val="100000"/>
              </a:lnSpc>
              <a:defRPr sz="5000" cap="all">
                <a:solidFill>
                  <a:srgbClr val="535353"/>
                </a:solidFill>
                <a:latin typeface="+mn-lt"/>
                <a:ea typeface="+mn-ea"/>
                <a:cs typeface="+mn-cs"/>
                <a:sym typeface="Gill Sans Light"/>
              </a:defRPr>
            </a:lvl1pPr>
          </a:lstStyle>
          <a:p>
            <a:r>
              <a:t>Title Text</a:t>
            </a:r>
          </a:p>
        </p:txBody>
      </p:sp>
      <p:sp>
        <p:nvSpPr>
          <p:cNvPr id="22" name="Body Level One…"/>
          <p:cNvSpPr txBox="1">
            <a:spLocks noGrp="1"/>
          </p:cNvSpPr>
          <p:nvPr>
            <p:ph type="body" sz="quarter" idx="1"/>
          </p:nvPr>
        </p:nvSpPr>
        <p:spPr>
          <a:xfrm>
            <a:off x="2416969" y="5759648"/>
            <a:ext cx="7358063" cy="794743"/>
          </a:xfrm>
          <a:prstGeom prst="rect">
            <a:avLst/>
          </a:prstGeom>
        </p:spPr>
        <p:txBody>
          <a:bodyPr lIns="71437" tIns="71437" rIns="71437" bIns="71437"/>
          <a:lstStyle>
            <a:lvl1pPr marL="0" indent="0" algn="ctr" defTabSz="292100">
              <a:lnSpc>
                <a:spcPct val="100000"/>
              </a:lnSpc>
              <a:spcBef>
                <a:spcPts val="0"/>
              </a:spcBef>
              <a:buSzTx/>
              <a:buFontTx/>
              <a:buNone/>
              <a:defRPr sz="2600">
                <a:solidFill>
                  <a:srgbClr val="535353"/>
                </a:solidFill>
                <a:latin typeface="+mn-lt"/>
                <a:ea typeface="+mn-ea"/>
                <a:cs typeface="+mn-cs"/>
                <a:sym typeface="Gill Sans Light"/>
              </a:defRPr>
            </a:lvl1pPr>
            <a:lvl2pPr marL="0" indent="114300" algn="ctr" defTabSz="292100">
              <a:lnSpc>
                <a:spcPct val="100000"/>
              </a:lnSpc>
              <a:spcBef>
                <a:spcPts val="0"/>
              </a:spcBef>
              <a:buSzTx/>
              <a:buFontTx/>
              <a:buNone/>
              <a:defRPr sz="2600">
                <a:solidFill>
                  <a:srgbClr val="535353"/>
                </a:solidFill>
                <a:latin typeface="+mn-lt"/>
                <a:ea typeface="+mn-ea"/>
                <a:cs typeface="+mn-cs"/>
                <a:sym typeface="Gill Sans Light"/>
              </a:defRPr>
            </a:lvl2pPr>
            <a:lvl3pPr marL="0" indent="228600" algn="ctr" defTabSz="292100">
              <a:lnSpc>
                <a:spcPct val="100000"/>
              </a:lnSpc>
              <a:spcBef>
                <a:spcPts val="0"/>
              </a:spcBef>
              <a:buSzTx/>
              <a:buFontTx/>
              <a:buNone/>
              <a:defRPr sz="2600">
                <a:solidFill>
                  <a:srgbClr val="535353"/>
                </a:solidFill>
                <a:latin typeface="+mn-lt"/>
                <a:ea typeface="+mn-ea"/>
                <a:cs typeface="+mn-cs"/>
                <a:sym typeface="Gill Sans Light"/>
              </a:defRPr>
            </a:lvl3pPr>
            <a:lvl4pPr marL="0" indent="342900" algn="ctr" defTabSz="292100">
              <a:lnSpc>
                <a:spcPct val="100000"/>
              </a:lnSpc>
              <a:spcBef>
                <a:spcPts val="0"/>
              </a:spcBef>
              <a:buSzTx/>
              <a:buFontTx/>
              <a:buNone/>
              <a:defRPr sz="2600">
                <a:solidFill>
                  <a:srgbClr val="535353"/>
                </a:solidFill>
                <a:latin typeface="+mn-lt"/>
                <a:ea typeface="+mn-ea"/>
                <a:cs typeface="+mn-cs"/>
                <a:sym typeface="Gill Sans Light"/>
              </a:defRPr>
            </a:lvl4pPr>
            <a:lvl5pPr marL="0" indent="457200" algn="ctr" defTabSz="292100">
              <a:lnSpc>
                <a:spcPct val="100000"/>
              </a:lnSpc>
              <a:spcBef>
                <a:spcPts val="0"/>
              </a:spcBef>
              <a:buSzTx/>
              <a:buFontTx/>
              <a:buNone/>
              <a:defRPr sz="2600">
                <a:solidFill>
                  <a:srgbClr val="535353"/>
                </a:solidFill>
                <a:latin typeface="+mn-lt"/>
                <a:ea typeface="+mn-ea"/>
                <a:cs typeface="+mn-cs"/>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5928029" y="6518672"/>
            <a:ext cx="327013" cy="328935"/>
          </a:xfrm>
          <a:prstGeom prst="rect">
            <a:avLst/>
          </a:prstGeom>
        </p:spPr>
        <p:txBody>
          <a:bodyPr lIns="71437" tIns="71437" rIns="71437" bIns="71437" anchor="t"/>
          <a:lstStyle>
            <a:lvl1pPr algn="ctr" defTabSz="292100">
              <a:defRPr>
                <a:solidFill>
                  <a:srgbClr val="535353"/>
                </a:solidFill>
                <a:latin typeface="+mn-lt"/>
                <a:ea typeface="+mn-ea"/>
                <a:cs typeface="+mn-cs"/>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9097880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4031" y="2286000"/>
            <a:ext cx="8643938" cy="2277071"/>
          </a:xfrm>
          <a:prstGeom prst="rect">
            <a:avLst/>
          </a:prstGeom>
        </p:spPr>
        <p:txBody>
          <a:bodyPr lIns="71437" tIns="71437" rIns="71437" bIns="71437"/>
          <a:lstStyle>
            <a:lvl1pPr algn="ctr" defTabSz="292100">
              <a:lnSpc>
                <a:spcPct val="100000"/>
              </a:lnSpc>
              <a:defRPr sz="5000" cap="all">
                <a:solidFill>
                  <a:srgbClr val="535353"/>
                </a:solidFill>
                <a:latin typeface="+mn-lt"/>
                <a:ea typeface="+mn-ea"/>
                <a:cs typeface="+mn-cs"/>
                <a:sym typeface="Gill Sans Light"/>
              </a:defRPr>
            </a:lvl1pPr>
          </a:lstStyle>
          <a:p>
            <a:r>
              <a:t>Title Text</a:t>
            </a:r>
          </a:p>
        </p:txBody>
      </p:sp>
      <p:sp>
        <p:nvSpPr>
          <p:cNvPr id="31" name="Slide Number"/>
          <p:cNvSpPr txBox="1">
            <a:spLocks noGrp="1"/>
          </p:cNvSpPr>
          <p:nvPr>
            <p:ph type="sldNum" sz="quarter" idx="2"/>
          </p:nvPr>
        </p:nvSpPr>
        <p:spPr>
          <a:xfrm>
            <a:off x="5928029" y="6518672"/>
            <a:ext cx="327013" cy="328935"/>
          </a:xfrm>
          <a:prstGeom prst="rect">
            <a:avLst/>
          </a:prstGeom>
        </p:spPr>
        <p:txBody>
          <a:bodyPr lIns="71437" tIns="71437" rIns="71437" bIns="71437" anchor="t"/>
          <a:lstStyle>
            <a:lvl1pPr algn="ctr" defTabSz="292100">
              <a:defRPr>
                <a:solidFill>
                  <a:srgbClr val="535353"/>
                </a:solidFill>
                <a:latin typeface="+mn-lt"/>
                <a:ea typeface="+mn-ea"/>
                <a:cs typeface="+mn-cs"/>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145257243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Image"/>
          <p:cNvSpPr>
            <a:spLocks noGrp="1"/>
          </p:cNvSpPr>
          <p:nvPr>
            <p:ph type="pic" sz="half" idx="21"/>
          </p:nvPr>
        </p:nvSpPr>
        <p:spPr>
          <a:xfrm>
            <a:off x="5286825" y="973336"/>
            <a:ext cx="5535291" cy="4920259"/>
          </a:xfrm>
          <a:prstGeom prst="rect">
            <a:avLst/>
          </a:prstGeom>
        </p:spPr>
        <p:txBody>
          <a:bodyPr lIns="91439" tIns="45719" rIns="91439" bIns="45719">
            <a:noAutofit/>
          </a:bodyPr>
          <a:lstStyle>
            <a:lvl1pPr>
              <a:defRPr b="0" i="0">
                <a:latin typeface="Avenir Next" panose="020B0503020202020204" pitchFamily="34" charset="0"/>
              </a:defRPr>
            </a:lvl1pPr>
          </a:lstStyle>
          <a:p>
            <a:endParaRPr dirty="0"/>
          </a:p>
        </p:txBody>
      </p:sp>
      <p:sp>
        <p:nvSpPr>
          <p:cNvPr id="39" name="Title Text"/>
          <p:cNvSpPr txBox="1">
            <a:spLocks noGrp="1"/>
          </p:cNvSpPr>
          <p:nvPr>
            <p:ph type="title"/>
          </p:nvPr>
        </p:nvSpPr>
        <p:spPr>
          <a:xfrm>
            <a:off x="1774031" y="714375"/>
            <a:ext cx="4143376" cy="2732485"/>
          </a:xfrm>
          <a:prstGeom prst="rect">
            <a:avLst/>
          </a:prstGeom>
        </p:spPr>
        <p:txBody>
          <a:bodyPr lIns="71437" tIns="71437" rIns="71437" bIns="71437" anchor="b"/>
          <a:lstStyle>
            <a:lvl1pPr algn="ctr" defTabSz="292100">
              <a:lnSpc>
                <a:spcPct val="100000"/>
              </a:lnSpc>
              <a:defRPr sz="5000" cap="all">
                <a:solidFill>
                  <a:srgbClr val="535353"/>
                </a:solidFill>
                <a:latin typeface="+mn-lt"/>
                <a:ea typeface="+mn-ea"/>
                <a:cs typeface="+mn-cs"/>
                <a:sym typeface="Gill Sans Light"/>
              </a:defRPr>
            </a:lvl1pPr>
          </a:lstStyle>
          <a:p>
            <a:r>
              <a:t>Title Text</a:t>
            </a:r>
          </a:p>
        </p:txBody>
      </p:sp>
      <p:sp>
        <p:nvSpPr>
          <p:cNvPr id="40" name="Body Level One…"/>
          <p:cNvSpPr txBox="1">
            <a:spLocks noGrp="1"/>
          </p:cNvSpPr>
          <p:nvPr>
            <p:ph type="body" sz="quarter" idx="1"/>
          </p:nvPr>
        </p:nvSpPr>
        <p:spPr>
          <a:xfrm>
            <a:off x="1774031" y="3437930"/>
            <a:ext cx="4143376" cy="2732485"/>
          </a:xfrm>
          <a:prstGeom prst="rect">
            <a:avLst/>
          </a:prstGeom>
        </p:spPr>
        <p:txBody>
          <a:bodyPr lIns="71437" tIns="71437" rIns="71437" bIns="71437"/>
          <a:lstStyle>
            <a:lvl1pPr marL="0" indent="0" algn="ctr" defTabSz="292100">
              <a:lnSpc>
                <a:spcPct val="100000"/>
              </a:lnSpc>
              <a:spcBef>
                <a:spcPts val="0"/>
              </a:spcBef>
              <a:buSzTx/>
              <a:buFontTx/>
              <a:buNone/>
              <a:defRPr sz="2600">
                <a:solidFill>
                  <a:srgbClr val="535353"/>
                </a:solidFill>
                <a:latin typeface="+mn-lt"/>
                <a:ea typeface="+mn-ea"/>
                <a:cs typeface="+mn-cs"/>
                <a:sym typeface="Gill Sans Light"/>
              </a:defRPr>
            </a:lvl1pPr>
            <a:lvl2pPr marL="0" indent="114300" algn="ctr" defTabSz="292100">
              <a:lnSpc>
                <a:spcPct val="100000"/>
              </a:lnSpc>
              <a:spcBef>
                <a:spcPts val="0"/>
              </a:spcBef>
              <a:buSzTx/>
              <a:buFontTx/>
              <a:buNone/>
              <a:defRPr sz="2600">
                <a:solidFill>
                  <a:srgbClr val="535353"/>
                </a:solidFill>
                <a:latin typeface="+mn-lt"/>
                <a:ea typeface="+mn-ea"/>
                <a:cs typeface="+mn-cs"/>
                <a:sym typeface="Gill Sans Light"/>
              </a:defRPr>
            </a:lvl2pPr>
            <a:lvl3pPr marL="0" indent="228600" algn="ctr" defTabSz="292100">
              <a:lnSpc>
                <a:spcPct val="100000"/>
              </a:lnSpc>
              <a:spcBef>
                <a:spcPts val="0"/>
              </a:spcBef>
              <a:buSzTx/>
              <a:buFontTx/>
              <a:buNone/>
              <a:defRPr sz="2600">
                <a:solidFill>
                  <a:srgbClr val="535353"/>
                </a:solidFill>
                <a:latin typeface="+mn-lt"/>
                <a:ea typeface="+mn-ea"/>
                <a:cs typeface="+mn-cs"/>
                <a:sym typeface="Gill Sans Light"/>
              </a:defRPr>
            </a:lvl3pPr>
            <a:lvl4pPr marL="0" indent="342900" algn="ctr" defTabSz="292100">
              <a:lnSpc>
                <a:spcPct val="100000"/>
              </a:lnSpc>
              <a:spcBef>
                <a:spcPts val="0"/>
              </a:spcBef>
              <a:buSzTx/>
              <a:buFontTx/>
              <a:buNone/>
              <a:defRPr sz="2600">
                <a:solidFill>
                  <a:srgbClr val="535353"/>
                </a:solidFill>
                <a:latin typeface="+mn-lt"/>
                <a:ea typeface="+mn-ea"/>
                <a:cs typeface="+mn-cs"/>
                <a:sym typeface="Gill Sans Light"/>
              </a:defRPr>
            </a:lvl4pPr>
            <a:lvl5pPr marL="0" indent="457200" algn="ctr" defTabSz="292100">
              <a:lnSpc>
                <a:spcPct val="100000"/>
              </a:lnSpc>
              <a:spcBef>
                <a:spcPts val="0"/>
              </a:spcBef>
              <a:buSzTx/>
              <a:buFontTx/>
              <a:buNone/>
              <a:defRPr sz="2600">
                <a:solidFill>
                  <a:srgbClr val="535353"/>
                </a:solidFill>
                <a:latin typeface="+mn-lt"/>
                <a:ea typeface="+mn-ea"/>
                <a:cs typeface="+mn-cs"/>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5928029" y="6518672"/>
            <a:ext cx="327013" cy="328935"/>
          </a:xfrm>
          <a:prstGeom prst="rect">
            <a:avLst/>
          </a:prstGeom>
        </p:spPr>
        <p:txBody>
          <a:bodyPr lIns="71437" tIns="71437" rIns="71437" bIns="71437" anchor="t"/>
          <a:lstStyle>
            <a:lvl1pPr algn="ctr" defTabSz="292100">
              <a:defRPr>
                <a:solidFill>
                  <a:srgbClr val="535353"/>
                </a:solidFill>
                <a:latin typeface="+mn-lt"/>
                <a:ea typeface="+mn-ea"/>
                <a:cs typeface="+mn-cs"/>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251517866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774031" y="178593"/>
            <a:ext cx="8643938" cy="1714501"/>
          </a:xfrm>
          <a:prstGeom prst="rect">
            <a:avLst/>
          </a:prstGeom>
        </p:spPr>
        <p:txBody>
          <a:bodyPr lIns="71437" tIns="71437" rIns="71437" bIns="71437"/>
          <a:lstStyle>
            <a:lvl1pPr algn="ctr" defTabSz="292100">
              <a:lnSpc>
                <a:spcPct val="100000"/>
              </a:lnSpc>
              <a:defRPr sz="5000" cap="all">
                <a:solidFill>
                  <a:srgbClr val="535353"/>
                </a:solidFill>
                <a:latin typeface="+mn-lt"/>
                <a:ea typeface="+mn-ea"/>
                <a:cs typeface="+mn-cs"/>
                <a:sym typeface="Gill Sans Light"/>
              </a:defRPr>
            </a:lvl1pPr>
          </a:lstStyle>
          <a:p>
            <a:r>
              <a:t>Title Text</a:t>
            </a:r>
          </a:p>
        </p:txBody>
      </p:sp>
      <p:sp>
        <p:nvSpPr>
          <p:cNvPr id="49" name="Slide Number"/>
          <p:cNvSpPr txBox="1">
            <a:spLocks noGrp="1"/>
          </p:cNvSpPr>
          <p:nvPr>
            <p:ph type="sldNum" sz="quarter" idx="2"/>
          </p:nvPr>
        </p:nvSpPr>
        <p:spPr>
          <a:xfrm>
            <a:off x="5928029" y="6518672"/>
            <a:ext cx="327013" cy="328935"/>
          </a:xfrm>
          <a:prstGeom prst="rect">
            <a:avLst/>
          </a:prstGeom>
        </p:spPr>
        <p:txBody>
          <a:bodyPr lIns="71437" tIns="71437" rIns="71437" bIns="71437" anchor="t"/>
          <a:lstStyle>
            <a:lvl1pPr algn="ctr" defTabSz="292100">
              <a:defRPr>
                <a:solidFill>
                  <a:srgbClr val="535353"/>
                </a:solidFill>
                <a:latin typeface="+mn-lt"/>
                <a:ea typeface="+mn-ea"/>
                <a:cs typeface="+mn-cs"/>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201641245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 name="Image"/>
          <p:cNvSpPr>
            <a:spLocks noGrp="1"/>
          </p:cNvSpPr>
          <p:nvPr>
            <p:ph type="pic" sz="half" idx="21"/>
          </p:nvPr>
        </p:nvSpPr>
        <p:spPr>
          <a:xfrm>
            <a:off x="5386377" y="1928813"/>
            <a:ext cx="5547379" cy="4931003"/>
          </a:xfrm>
          <a:prstGeom prst="rect">
            <a:avLst/>
          </a:prstGeom>
        </p:spPr>
        <p:txBody>
          <a:bodyPr lIns="91439" tIns="45719" rIns="91439" bIns="45719">
            <a:noAutofit/>
          </a:bodyPr>
          <a:lstStyle>
            <a:lvl1pPr>
              <a:defRPr b="0" i="0">
                <a:latin typeface="Avenir Next" panose="020B0503020202020204" pitchFamily="34" charset="0"/>
              </a:defRPr>
            </a:lvl1pPr>
          </a:lstStyle>
          <a:p>
            <a:endParaRPr dirty="0"/>
          </a:p>
        </p:txBody>
      </p:sp>
      <p:sp>
        <p:nvSpPr>
          <p:cNvPr id="66" name="Title Text"/>
          <p:cNvSpPr txBox="1">
            <a:spLocks noGrp="1"/>
          </p:cNvSpPr>
          <p:nvPr>
            <p:ph type="title"/>
          </p:nvPr>
        </p:nvSpPr>
        <p:spPr>
          <a:xfrm>
            <a:off x="1774031" y="178593"/>
            <a:ext cx="8643938" cy="1714501"/>
          </a:xfrm>
          <a:prstGeom prst="rect">
            <a:avLst/>
          </a:prstGeom>
        </p:spPr>
        <p:txBody>
          <a:bodyPr lIns="71437" tIns="71437" rIns="71437" bIns="71437"/>
          <a:lstStyle>
            <a:lvl1pPr algn="ctr" defTabSz="292100">
              <a:lnSpc>
                <a:spcPct val="100000"/>
              </a:lnSpc>
              <a:defRPr sz="5000" cap="all">
                <a:solidFill>
                  <a:srgbClr val="535353"/>
                </a:solidFill>
                <a:latin typeface="+mn-lt"/>
                <a:ea typeface="+mn-ea"/>
                <a:cs typeface="+mn-cs"/>
                <a:sym typeface="Gill Sans Light"/>
              </a:defRPr>
            </a:lvl1pPr>
          </a:lstStyle>
          <a:p>
            <a:r>
              <a:t>Title Text</a:t>
            </a:r>
          </a:p>
        </p:txBody>
      </p:sp>
      <p:sp>
        <p:nvSpPr>
          <p:cNvPr id="67" name="Body Level One…"/>
          <p:cNvSpPr txBox="1">
            <a:spLocks noGrp="1"/>
          </p:cNvSpPr>
          <p:nvPr>
            <p:ph type="body" sz="half" idx="1"/>
          </p:nvPr>
        </p:nvSpPr>
        <p:spPr>
          <a:xfrm>
            <a:off x="1774031" y="1919883"/>
            <a:ext cx="4143376" cy="4429126"/>
          </a:xfrm>
          <a:prstGeom prst="rect">
            <a:avLst/>
          </a:prstGeom>
        </p:spPr>
        <p:txBody>
          <a:bodyPr lIns="71437" tIns="71437" rIns="71437" bIns="71437" anchor="ctr"/>
          <a:lstStyle>
            <a:lvl1pPr marL="295442" indent="-295442" defTabSz="292100">
              <a:lnSpc>
                <a:spcPct val="100000"/>
              </a:lnSpc>
              <a:spcBef>
                <a:spcPts val="1900"/>
              </a:spcBef>
              <a:buSzPct val="82000"/>
              <a:buFontTx/>
              <a:defRPr sz="2600">
                <a:solidFill>
                  <a:srgbClr val="535353"/>
                </a:solidFill>
                <a:latin typeface="+mn-lt"/>
                <a:ea typeface="+mn-ea"/>
                <a:cs typeface="+mn-cs"/>
                <a:sym typeface="Gill Sans Light"/>
              </a:defRPr>
            </a:lvl1pPr>
            <a:lvl2pPr marL="511342" indent="-295442" defTabSz="292100">
              <a:lnSpc>
                <a:spcPct val="100000"/>
              </a:lnSpc>
              <a:spcBef>
                <a:spcPts val="1900"/>
              </a:spcBef>
              <a:buSzPct val="82000"/>
              <a:buFontTx/>
              <a:defRPr sz="2600">
                <a:solidFill>
                  <a:srgbClr val="535353"/>
                </a:solidFill>
                <a:latin typeface="+mn-lt"/>
                <a:ea typeface="+mn-ea"/>
                <a:cs typeface="+mn-cs"/>
                <a:sym typeface="Gill Sans Light"/>
              </a:defRPr>
            </a:lvl2pPr>
            <a:lvl3pPr marL="727242" indent="-295442" defTabSz="292100">
              <a:lnSpc>
                <a:spcPct val="100000"/>
              </a:lnSpc>
              <a:spcBef>
                <a:spcPts val="1900"/>
              </a:spcBef>
              <a:buSzPct val="82000"/>
              <a:buFontTx/>
              <a:defRPr sz="2600">
                <a:solidFill>
                  <a:srgbClr val="535353"/>
                </a:solidFill>
                <a:latin typeface="+mn-lt"/>
                <a:ea typeface="+mn-ea"/>
                <a:cs typeface="+mn-cs"/>
                <a:sym typeface="Gill Sans Light"/>
              </a:defRPr>
            </a:lvl3pPr>
            <a:lvl4pPr marL="943142" indent="-295442" defTabSz="292100">
              <a:lnSpc>
                <a:spcPct val="100000"/>
              </a:lnSpc>
              <a:spcBef>
                <a:spcPts val="1900"/>
              </a:spcBef>
              <a:buSzPct val="82000"/>
              <a:buFontTx/>
              <a:defRPr sz="2600">
                <a:solidFill>
                  <a:srgbClr val="535353"/>
                </a:solidFill>
                <a:latin typeface="+mn-lt"/>
                <a:ea typeface="+mn-ea"/>
                <a:cs typeface="+mn-cs"/>
                <a:sym typeface="Gill Sans Light"/>
              </a:defRPr>
            </a:lvl4pPr>
            <a:lvl5pPr marL="1159042" indent="-295442" defTabSz="292100">
              <a:lnSpc>
                <a:spcPct val="100000"/>
              </a:lnSpc>
              <a:spcBef>
                <a:spcPts val="1900"/>
              </a:spcBef>
              <a:buSzPct val="82000"/>
              <a:buFontTx/>
              <a:defRPr sz="2600">
                <a:solidFill>
                  <a:srgbClr val="535353"/>
                </a:solidFill>
                <a:latin typeface="+mn-lt"/>
                <a:ea typeface="+mn-ea"/>
                <a:cs typeface="+mn-cs"/>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28029" y="6518672"/>
            <a:ext cx="327013" cy="328935"/>
          </a:xfrm>
          <a:prstGeom prst="rect">
            <a:avLst/>
          </a:prstGeom>
        </p:spPr>
        <p:txBody>
          <a:bodyPr lIns="71437" tIns="71437" rIns="71437" bIns="71437" anchor="t"/>
          <a:lstStyle>
            <a:lvl1pPr algn="ctr" defTabSz="292100">
              <a:defRPr>
                <a:solidFill>
                  <a:srgbClr val="535353"/>
                </a:solidFill>
                <a:latin typeface="+mn-lt"/>
                <a:ea typeface="+mn-ea"/>
                <a:cs typeface="+mn-cs"/>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1601775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2059781" y="535781"/>
            <a:ext cx="8063509" cy="5777509"/>
          </a:xfrm>
          <a:prstGeom prst="rect">
            <a:avLst/>
          </a:prstGeom>
        </p:spPr>
        <p:txBody>
          <a:bodyPr lIns="71437" tIns="71437" rIns="71437" bIns="71437" anchor="ctr"/>
          <a:lstStyle>
            <a:lvl1pPr marL="362226" indent="-362226" defTabSz="292100">
              <a:lnSpc>
                <a:spcPct val="120000"/>
              </a:lnSpc>
              <a:spcBef>
                <a:spcPts val="2300"/>
              </a:spcBef>
              <a:buSzPct val="82000"/>
              <a:buFontTx/>
              <a:defRPr sz="3200">
                <a:solidFill>
                  <a:srgbClr val="535353"/>
                </a:solidFill>
                <a:latin typeface="+mn-lt"/>
                <a:ea typeface="+mn-ea"/>
                <a:cs typeface="+mn-cs"/>
                <a:sym typeface="Gill Sans Light"/>
              </a:defRPr>
            </a:lvl1pPr>
            <a:lvl2pPr marL="622576" indent="-362226" defTabSz="292100">
              <a:lnSpc>
                <a:spcPct val="120000"/>
              </a:lnSpc>
              <a:spcBef>
                <a:spcPts val="2300"/>
              </a:spcBef>
              <a:buSzPct val="82000"/>
              <a:buFontTx/>
              <a:defRPr sz="3200">
                <a:solidFill>
                  <a:srgbClr val="535353"/>
                </a:solidFill>
                <a:latin typeface="+mn-lt"/>
                <a:ea typeface="+mn-ea"/>
                <a:cs typeface="+mn-cs"/>
                <a:sym typeface="Gill Sans Light"/>
              </a:defRPr>
            </a:lvl2pPr>
            <a:lvl3pPr marL="882926" indent="-362226" defTabSz="292100">
              <a:lnSpc>
                <a:spcPct val="120000"/>
              </a:lnSpc>
              <a:spcBef>
                <a:spcPts val="2300"/>
              </a:spcBef>
              <a:buSzPct val="82000"/>
              <a:buFontTx/>
              <a:defRPr sz="3200">
                <a:solidFill>
                  <a:srgbClr val="535353"/>
                </a:solidFill>
                <a:latin typeface="+mn-lt"/>
                <a:ea typeface="+mn-ea"/>
                <a:cs typeface="+mn-cs"/>
                <a:sym typeface="Gill Sans Light"/>
              </a:defRPr>
            </a:lvl3pPr>
            <a:lvl4pPr marL="1143276" indent="-362226" defTabSz="292100">
              <a:lnSpc>
                <a:spcPct val="120000"/>
              </a:lnSpc>
              <a:spcBef>
                <a:spcPts val="2300"/>
              </a:spcBef>
              <a:buSzPct val="82000"/>
              <a:buFontTx/>
              <a:defRPr sz="3200">
                <a:solidFill>
                  <a:srgbClr val="535353"/>
                </a:solidFill>
                <a:latin typeface="+mn-lt"/>
                <a:ea typeface="+mn-ea"/>
                <a:cs typeface="+mn-cs"/>
                <a:sym typeface="Gill Sans Light"/>
              </a:defRPr>
            </a:lvl4pPr>
            <a:lvl5pPr marL="1403626" indent="-362226" defTabSz="292100">
              <a:lnSpc>
                <a:spcPct val="120000"/>
              </a:lnSpc>
              <a:spcBef>
                <a:spcPts val="2300"/>
              </a:spcBef>
              <a:buSzPct val="82000"/>
              <a:buFontTx/>
              <a:defRPr sz="3200">
                <a:solidFill>
                  <a:srgbClr val="535353"/>
                </a:solidFill>
                <a:latin typeface="+mn-lt"/>
                <a:ea typeface="+mn-ea"/>
                <a:cs typeface="+mn-cs"/>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5928029" y="6518672"/>
            <a:ext cx="327013" cy="328935"/>
          </a:xfrm>
          <a:prstGeom prst="rect">
            <a:avLst/>
          </a:prstGeom>
        </p:spPr>
        <p:txBody>
          <a:bodyPr lIns="71437" tIns="71437" rIns="71437" bIns="71437" anchor="t"/>
          <a:lstStyle>
            <a:lvl1pPr algn="ctr" defTabSz="292100">
              <a:defRPr>
                <a:solidFill>
                  <a:srgbClr val="535353"/>
                </a:solidFill>
                <a:latin typeface="+mn-lt"/>
                <a:ea typeface="+mn-ea"/>
                <a:cs typeface="+mn-cs"/>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358370770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203156" y="3491508"/>
            <a:ext cx="4080868" cy="3055950"/>
          </a:xfrm>
          <a:prstGeom prst="rect">
            <a:avLst/>
          </a:prstGeom>
        </p:spPr>
        <p:txBody>
          <a:bodyPr lIns="91439" tIns="45719" rIns="91439" bIns="45719">
            <a:noAutofit/>
          </a:bodyPr>
          <a:lstStyle>
            <a:lvl1pPr>
              <a:defRPr b="0" i="0">
                <a:latin typeface="Avenir Next" panose="020B0503020202020204" pitchFamily="34" charset="0"/>
              </a:defRPr>
            </a:lvl1pPr>
          </a:lstStyle>
          <a:p>
            <a:endParaRPr dirty="0"/>
          </a:p>
        </p:txBody>
      </p:sp>
      <p:sp>
        <p:nvSpPr>
          <p:cNvPr id="84" name="Image"/>
          <p:cNvSpPr>
            <a:spLocks noGrp="1"/>
          </p:cNvSpPr>
          <p:nvPr>
            <p:ph type="pic" sz="quarter" idx="22"/>
          </p:nvPr>
        </p:nvSpPr>
        <p:spPr>
          <a:xfrm>
            <a:off x="6212086" y="312539"/>
            <a:ext cx="4080868" cy="3055949"/>
          </a:xfrm>
          <a:prstGeom prst="rect">
            <a:avLst/>
          </a:prstGeom>
        </p:spPr>
        <p:txBody>
          <a:bodyPr lIns="91439" tIns="45719" rIns="91439" bIns="45719">
            <a:noAutofit/>
          </a:bodyPr>
          <a:lstStyle>
            <a:lvl1pPr>
              <a:defRPr b="0" i="0">
                <a:latin typeface="Avenir Next" panose="020B0503020202020204" pitchFamily="34" charset="0"/>
              </a:defRPr>
            </a:lvl1pPr>
          </a:lstStyle>
          <a:p>
            <a:endParaRPr dirty="0"/>
          </a:p>
        </p:txBody>
      </p:sp>
      <p:sp>
        <p:nvSpPr>
          <p:cNvPr id="85" name="Image"/>
          <p:cNvSpPr>
            <a:spLocks noGrp="1"/>
          </p:cNvSpPr>
          <p:nvPr>
            <p:ph type="pic" idx="23"/>
          </p:nvPr>
        </p:nvSpPr>
        <p:spPr>
          <a:xfrm>
            <a:off x="863372" y="339328"/>
            <a:ext cx="5621692" cy="7510524"/>
          </a:xfrm>
          <a:prstGeom prst="rect">
            <a:avLst/>
          </a:prstGeom>
        </p:spPr>
        <p:txBody>
          <a:bodyPr lIns="91439" tIns="45719" rIns="91439" bIns="45719">
            <a:noAutofit/>
          </a:bodyPr>
          <a:lstStyle>
            <a:lvl1pPr>
              <a:defRPr b="0" i="0">
                <a:latin typeface="Avenir Next" panose="020B0503020202020204" pitchFamily="34" charset="0"/>
              </a:defRPr>
            </a:lvl1pPr>
          </a:lstStyle>
          <a:p>
            <a:endParaRPr dirty="0"/>
          </a:p>
        </p:txBody>
      </p:sp>
      <p:sp>
        <p:nvSpPr>
          <p:cNvPr id="86" name="Slide Number"/>
          <p:cNvSpPr txBox="1">
            <a:spLocks noGrp="1"/>
          </p:cNvSpPr>
          <p:nvPr>
            <p:ph type="sldNum" sz="quarter" idx="2"/>
          </p:nvPr>
        </p:nvSpPr>
        <p:spPr>
          <a:xfrm>
            <a:off x="5928029" y="6518672"/>
            <a:ext cx="327013" cy="328935"/>
          </a:xfrm>
          <a:prstGeom prst="rect">
            <a:avLst/>
          </a:prstGeom>
        </p:spPr>
        <p:txBody>
          <a:bodyPr lIns="71437" tIns="71437" rIns="71437" bIns="71437" anchor="t"/>
          <a:lstStyle>
            <a:lvl1pPr algn="ctr" defTabSz="292100">
              <a:defRPr>
                <a:solidFill>
                  <a:srgbClr val="535353"/>
                </a:solidFill>
                <a:latin typeface="+mn-lt"/>
                <a:ea typeface="+mn-ea"/>
                <a:cs typeface="+mn-cs"/>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249115800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Johnny Appleseed"/>
          <p:cNvSpPr>
            <a:spLocks noGrp="1"/>
          </p:cNvSpPr>
          <p:nvPr>
            <p:ph type="body" sz="quarter" idx="21"/>
          </p:nvPr>
        </p:nvSpPr>
        <p:spPr>
          <a:xfrm>
            <a:off x="2416969" y="4000500"/>
            <a:ext cx="7358063" cy="436657"/>
          </a:xfrm>
          <a:prstGeom prst="rect">
            <a:avLst/>
          </a:prstGeom>
        </p:spPr>
        <p:txBody>
          <a:bodyPr lIns="71437" tIns="71437" rIns="71437" bIns="71437">
            <a:spAutoFit/>
          </a:bodyPr>
          <a:lstStyle>
            <a:lvl1pPr marL="0" indent="0" algn="ctr" defTabSz="292100">
              <a:lnSpc>
                <a:spcPct val="100000"/>
              </a:lnSpc>
              <a:spcBef>
                <a:spcPts val="0"/>
              </a:spcBef>
              <a:buSzTx/>
              <a:buFontTx/>
              <a:buNone/>
              <a:defRPr sz="1900">
                <a:solidFill>
                  <a:srgbClr val="535353"/>
                </a:solidFill>
                <a:latin typeface="+mn-lt"/>
                <a:ea typeface="+mn-ea"/>
                <a:cs typeface="+mn-cs"/>
                <a:sym typeface="Gill Sans Light"/>
              </a:defRPr>
            </a:lvl1pPr>
          </a:lstStyle>
          <a:p>
            <a:r>
              <a:t>–Johnny Appleseed</a:t>
            </a:r>
          </a:p>
        </p:txBody>
      </p:sp>
      <p:sp>
        <p:nvSpPr>
          <p:cNvPr id="94" name="“Type a quote here.”"/>
          <p:cNvSpPr>
            <a:spLocks noGrp="1"/>
          </p:cNvSpPr>
          <p:nvPr>
            <p:ph type="body" sz="quarter" idx="22"/>
          </p:nvPr>
        </p:nvSpPr>
        <p:spPr>
          <a:xfrm>
            <a:off x="2416969" y="2875526"/>
            <a:ext cx="7358063" cy="544379"/>
          </a:xfrm>
          <a:prstGeom prst="rect">
            <a:avLst/>
          </a:prstGeom>
        </p:spPr>
        <p:txBody>
          <a:bodyPr lIns="71437" tIns="71437" rIns="71437" bIns="71437" anchor="ctr">
            <a:spAutoFit/>
          </a:bodyPr>
          <a:lstStyle>
            <a:lvl1pPr marL="0" indent="0" algn="ctr" defTabSz="292100">
              <a:lnSpc>
                <a:spcPct val="100000"/>
              </a:lnSpc>
              <a:spcBef>
                <a:spcPts val="0"/>
              </a:spcBef>
              <a:buSzTx/>
              <a:buFontTx/>
              <a:buNone/>
              <a:defRPr sz="2600">
                <a:solidFill>
                  <a:srgbClr val="535353"/>
                </a:solidFill>
                <a:latin typeface="+mn-lt"/>
                <a:ea typeface="+mn-ea"/>
                <a:cs typeface="+mn-cs"/>
                <a:sym typeface="Gill Sans Light"/>
              </a:defRPr>
            </a:lvl1pPr>
          </a:lstStyle>
          <a:p>
            <a:r>
              <a:t>“Type a quote here.”</a:t>
            </a:r>
          </a:p>
        </p:txBody>
      </p:sp>
      <p:sp>
        <p:nvSpPr>
          <p:cNvPr id="95" name="Slide Number"/>
          <p:cNvSpPr txBox="1">
            <a:spLocks noGrp="1"/>
          </p:cNvSpPr>
          <p:nvPr>
            <p:ph type="sldNum" sz="quarter" idx="2"/>
          </p:nvPr>
        </p:nvSpPr>
        <p:spPr>
          <a:xfrm>
            <a:off x="5928029" y="6518672"/>
            <a:ext cx="327013" cy="328935"/>
          </a:xfrm>
          <a:prstGeom prst="rect">
            <a:avLst/>
          </a:prstGeom>
        </p:spPr>
        <p:txBody>
          <a:bodyPr lIns="71437" tIns="71437" rIns="71437" bIns="71437" anchor="t"/>
          <a:lstStyle>
            <a:lvl1pPr algn="ctr" defTabSz="292100">
              <a:defRPr>
                <a:solidFill>
                  <a:srgbClr val="535353"/>
                </a:solidFill>
                <a:latin typeface="+mn-lt"/>
                <a:ea typeface="+mn-ea"/>
                <a:cs typeface="+mn-cs"/>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34661874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5" name="Text Placeholder 4">
            <a:extLst>
              <a:ext uri="{FF2B5EF4-FFF2-40B4-BE49-F238E27FC236}">
                <a16:creationId xmlns:a16="http://schemas.microsoft.com/office/drawing/2014/main" id="{E56D9E3A-43C6-864D-AEA2-E993182AE3E5}"/>
              </a:ext>
            </a:extLst>
          </p:cNvPr>
          <p:cNvSpPr>
            <a:spLocks noGrp="1"/>
          </p:cNvSpPr>
          <p:nvPr>
            <p:ph type="body" sz="quarter" idx="11" hasCustomPrompt="1"/>
          </p:nvPr>
        </p:nvSpPr>
        <p:spPr>
          <a:xfrm>
            <a:off x="457200" y="2549784"/>
            <a:ext cx="5876925" cy="25963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tx1"/>
                </a:solidFill>
                <a:latin typeface="+mj-lt"/>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a:t>
            </a:r>
            <a:r>
              <a:rPr lang="en-US" sz="1800">
                <a:latin typeface="Verdana" panose="020B0604030504040204" pitchFamily="34" charset="0"/>
                <a:ea typeface="Verdana" panose="020B0604030504040204" pitchFamily="34" charset="0"/>
                <a:cs typeface="Verdana" panose="020B0604030504040204" pitchFamily="34" charset="0"/>
              </a:rPr>
              <a:t>	01</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02</a:t>
            </a: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06</a:t>
            </a:r>
            <a:r>
              <a:rPr lang="en-US" sz="180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07</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lvl="0"/>
            <a:r>
              <a:rPr lang="en-US" sz="1800"/>
              <a:t> </a:t>
            </a:r>
            <a:endParaRPr lang="en-US"/>
          </a:p>
        </p:txBody>
      </p:sp>
      <p:sp>
        <p:nvSpPr>
          <p:cNvPr id="3" name="Text Placeholder 2">
            <a:extLst>
              <a:ext uri="{FF2B5EF4-FFF2-40B4-BE49-F238E27FC236}">
                <a16:creationId xmlns:a16="http://schemas.microsoft.com/office/drawing/2014/main" id="{385AF1AD-6934-704C-B8C8-1C78FE75354C}"/>
              </a:ext>
            </a:extLst>
          </p:cNvPr>
          <p:cNvSpPr>
            <a:spLocks noGrp="1"/>
          </p:cNvSpPr>
          <p:nvPr>
            <p:ph type="body" sz="quarter" idx="10" hasCustomPrompt="1"/>
          </p:nvPr>
        </p:nvSpPr>
        <p:spPr>
          <a:xfrm>
            <a:off x="457200" y="457252"/>
            <a:ext cx="5876925" cy="1453844"/>
          </a:xfrm>
          <a:prstGeom prst="rect">
            <a:avLst/>
          </a:prstGeom>
        </p:spPr>
        <p:txBody>
          <a:bodyPr/>
          <a:lstStyle>
            <a:lvl1pPr marL="0" indent="0">
              <a:buNone/>
              <a:defRPr sz="54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Agenda</a:t>
            </a:r>
          </a:p>
        </p:txBody>
      </p:sp>
      <p:cxnSp>
        <p:nvCxnSpPr>
          <p:cNvPr id="6" name="Straight Connector 5">
            <a:extLst>
              <a:ext uri="{FF2B5EF4-FFF2-40B4-BE49-F238E27FC236}">
                <a16:creationId xmlns:a16="http://schemas.microsoft.com/office/drawing/2014/main" id="{73C8B77A-6CD8-B341-9BFE-7137C6AF6396}"/>
              </a:ext>
            </a:extLst>
          </p:cNvPr>
          <p:cNvCxnSpPr>
            <a:cxnSpLocks/>
          </p:cNvCxnSpPr>
          <p:nvPr userDrawn="1"/>
        </p:nvCxnSpPr>
        <p:spPr>
          <a:xfrm>
            <a:off x="457200" y="1487409"/>
            <a:ext cx="3626991"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AE0DDECA-DEA6-44BB-8362-C0137D9A9F83}"/>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a:t>
            </a:fld>
            <a:endParaRPr lang="en-GB"/>
          </a:p>
        </p:txBody>
      </p:sp>
      <p:sp>
        <p:nvSpPr>
          <p:cNvPr id="4" name="Rectangle 1">
            <a:extLst>
              <a:ext uri="{FF2B5EF4-FFF2-40B4-BE49-F238E27FC236}">
                <a16:creationId xmlns:a16="http://schemas.microsoft.com/office/drawing/2014/main" id="{CD2448A6-1B57-41A8-BE03-04117EFC380C}"/>
              </a:ext>
            </a:extLst>
          </p:cNvPr>
          <p:cNvSpPr>
            <a:spLocks noChangeArrowheads="1"/>
          </p:cNvSpPr>
          <p:nvPr userDrawn="1"/>
        </p:nvSpPr>
        <p:spPr bwMode="auto">
          <a:xfrm>
            <a:off x="2855913" y="2276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9566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2" name="Image"/>
          <p:cNvSpPr>
            <a:spLocks noGrp="1"/>
          </p:cNvSpPr>
          <p:nvPr>
            <p:ph type="pic" idx="21"/>
          </p:nvPr>
        </p:nvSpPr>
        <p:spPr>
          <a:xfrm>
            <a:off x="-270868" y="0"/>
            <a:ext cx="12192001" cy="6858001"/>
          </a:xfrm>
          <a:prstGeom prst="rect">
            <a:avLst/>
          </a:prstGeom>
        </p:spPr>
        <p:txBody>
          <a:bodyPr lIns="91439" tIns="45719" rIns="91439" bIns="45719">
            <a:noAutofit/>
          </a:bodyPr>
          <a:lstStyle>
            <a:lvl1pPr>
              <a:defRPr b="0" i="0">
                <a:latin typeface="Avenir Next" panose="020B0503020202020204" pitchFamily="34" charset="0"/>
              </a:defRPr>
            </a:lvl1pPr>
          </a:lstStyle>
          <a:p>
            <a:endParaRPr dirty="0"/>
          </a:p>
        </p:txBody>
      </p:sp>
      <p:sp>
        <p:nvSpPr>
          <p:cNvPr id="103" name="Slide Number"/>
          <p:cNvSpPr txBox="1">
            <a:spLocks noGrp="1"/>
          </p:cNvSpPr>
          <p:nvPr>
            <p:ph type="sldNum" sz="quarter" idx="2"/>
          </p:nvPr>
        </p:nvSpPr>
        <p:spPr>
          <a:xfrm>
            <a:off x="5928029" y="6518672"/>
            <a:ext cx="327013" cy="328935"/>
          </a:xfrm>
          <a:prstGeom prst="rect">
            <a:avLst/>
          </a:prstGeom>
        </p:spPr>
        <p:txBody>
          <a:bodyPr lIns="71437" tIns="71437" rIns="71437" bIns="71437" anchor="t"/>
          <a:lstStyle>
            <a:lvl1pPr algn="ctr" defTabSz="292100">
              <a:defRPr>
                <a:solidFill>
                  <a:srgbClr val="535353"/>
                </a:solidFill>
                <a:latin typeface="+mn-lt"/>
                <a:ea typeface="+mn-ea"/>
                <a:cs typeface="+mn-cs"/>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334253692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xfrm>
            <a:off x="5928029" y="6518672"/>
            <a:ext cx="327013" cy="328935"/>
          </a:xfrm>
          <a:prstGeom prst="rect">
            <a:avLst/>
          </a:prstGeom>
        </p:spPr>
        <p:txBody>
          <a:bodyPr lIns="71437" tIns="71437" rIns="71437" bIns="71437" anchor="t"/>
          <a:lstStyle>
            <a:lvl1pPr algn="ctr" defTabSz="292100">
              <a:defRPr>
                <a:solidFill>
                  <a:srgbClr val="535353"/>
                </a:solidFill>
                <a:latin typeface="+mn-lt"/>
                <a:ea typeface="+mn-ea"/>
                <a:cs typeface="+mn-cs"/>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204008786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Master Slide">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xfrm>
            <a:off x="5928029" y="6509742"/>
            <a:ext cx="327013" cy="328935"/>
          </a:xfrm>
          <a:prstGeom prst="rect">
            <a:avLst/>
          </a:prstGeom>
        </p:spPr>
        <p:txBody>
          <a:bodyPr lIns="71437" tIns="71437" rIns="71437" bIns="71437" anchor="t"/>
          <a:lstStyle>
            <a:lvl1pPr algn="ctr" defTabSz="292100">
              <a:defRPr>
                <a:solidFill>
                  <a:srgbClr val="00000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284450467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24" name="U:\1405265\1405265 WBG Logo\LOGO FILES\Horizontal\WBG_Horizontal_Color\web\WBG_Horizontal-RGB-web.jpg" descr="U:\1405265\1405265 WBG Logo\LOGO FILES\Horizontal\WBG_Horizontal_Color\web\WBG_Horizontal-RGB-web.jpg"/>
          <p:cNvPicPr>
            <a:picLocks noChangeAspect="1"/>
          </p:cNvPicPr>
          <p:nvPr/>
        </p:nvPicPr>
        <p:blipFill>
          <a:blip r:embed="rId2"/>
          <a:stretch>
            <a:fillRect/>
          </a:stretch>
        </p:blipFill>
        <p:spPr>
          <a:xfrm>
            <a:off x="1847850" y="6302375"/>
            <a:ext cx="1677099" cy="330200"/>
          </a:xfrm>
          <a:prstGeom prst="rect">
            <a:avLst/>
          </a:prstGeom>
          <a:ln w="12700">
            <a:miter lim="400000"/>
          </a:ln>
        </p:spPr>
      </p:pic>
      <p:pic>
        <p:nvPicPr>
          <p:cNvPr id="125" name="image.png" descr="image.png"/>
          <p:cNvPicPr>
            <a:picLocks noChangeAspect="1"/>
          </p:cNvPicPr>
          <p:nvPr/>
        </p:nvPicPr>
        <p:blipFill>
          <a:blip r:embed="rId3"/>
          <a:srcRect r="80337"/>
          <a:stretch>
            <a:fillRect/>
          </a:stretch>
        </p:blipFill>
        <p:spPr>
          <a:xfrm>
            <a:off x="3727450" y="6021388"/>
            <a:ext cx="857250" cy="736600"/>
          </a:xfrm>
          <a:prstGeom prst="rect">
            <a:avLst/>
          </a:prstGeom>
          <a:ln w="12700">
            <a:miter lim="400000"/>
          </a:ln>
        </p:spPr>
      </p:pic>
      <p:pic>
        <p:nvPicPr>
          <p:cNvPr id="126" name="Macintosh HD:Users:chalta_hai:Desktop:Screen Shot 2013-05-08 at 11.51.12 AM.png" descr="Macintosh HD:Users:chalta_hai:Desktop:Screen Shot 2013-05-08 at 11.51.12 AM.png"/>
          <p:cNvPicPr>
            <a:picLocks noChangeAspect="1"/>
          </p:cNvPicPr>
          <p:nvPr/>
        </p:nvPicPr>
        <p:blipFill>
          <a:blip r:embed="rId4"/>
          <a:stretch>
            <a:fillRect/>
          </a:stretch>
        </p:blipFill>
        <p:spPr>
          <a:xfrm>
            <a:off x="4740275" y="6054725"/>
            <a:ext cx="852488" cy="703263"/>
          </a:xfrm>
          <a:prstGeom prst="rect">
            <a:avLst/>
          </a:prstGeom>
          <a:ln w="12700">
            <a:miter lim="400000"/>
          </a:ln>
        </p:spPr>
      </p:pic>
      <p:sp>
        <p:nvSpPr>
          <p:cNvPr id="127" name="Rectangle"/>
          <p:cNvSpPr/>
          <p:nvPr/>
        </p:nvSpPr>
        <p:spPr>
          <a:xfrm>
            <a:off x="8191500" y="6297613"/>
            <a:ext cx="2044700" cy="298450"/>
          </a:xfrm>
          <a:prstGeom prst="rect">
            <a:avLst/>
          </a:prstGeom>
          <a:solidFill>
            <a:srgbClr val="FFFFFF"/>
          </a:solidFill>
          <a:ln w="12700">
            <a:miter lim="400000"/>
          </a:ln>
        </p:spPr>
        <p:txBody>
          <a:bodyPr tIns="45720" bIns="45720" anchor="ctr"/>
          <a:lstStyle/>
          <a:p>
            <a:pPr defTabSz="457200">
              <a:defRPr sz="3600">
                <a:solidFill>
                  <a:srgbClr val="FFFFFF"/>
                </a:solidFill>
                <a:latin typeface="Arial"/>
                <a:ea typeface="Arial"/>
                <a:cs typeface="Arial"/>
                <a:sym typeface="Arial"/>
              </a:defRPr>
            </a:pPr>
            <a:endParaRPr sz="1800"/>
          </a:p>
        </p:txBody>
      </p:sp>
      <p:sp>
        <p:nvSpPr>
          <p:cNvPr id="128" name="Slide Number"/>
          <p:cNvSpPr txBox="1">
            <a:spLocks noGrp="1"/>
          </p:cNvSpPr>
          <p:nvPr>
            <p:ph type="sldNum" sz="quarter" idx="2"/>
          </p:nvPr>
        </p:nvSpPr>
        <p:spPr>
          <a:xfrm>
            <a:off x="10056813" y="6359525"/>
            <a:ext cx="141064" cy="138499"/>
          </a:xfrm>
          <a:prstGeom prst="rect">
            <a:avLst/>
          </a:prstGeom>
        </p:spPr>
        <p:txBody>
          <a:bodyPr lIns="0" tIns="0" rIns="0" bIns="0" anchor="t"/>
          <a:lstStyle>
            <a:lvl1pPr algn="l" defTabSz="457200">
              <a:defRPr sz="900">
                <a:solidFill>
                  <a:srgbClr val="40404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7961626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135" name="Rectangle"/>
          <p:cNvSpPr/>
          <p:nvPr/>
        </p:nvSpPr>
        <p:spPr>
          <a:xfrm>
            <a:off x="8191500" y="6297613"/>
            <a:ext cx="2044700" cy="298450"/>
          </a:xfrm>
          <a:prstGeom prst="rect">
            <a:avLst/>
          </a:prstGeom>
          <a:solidFill>
            <a:srgbClr val="FFFFFF"/>
          </a:solidFill>
          <a:ln w="12700">
            <a:miter lim="400000"/>
          </a:ln>
        </p:spPr>
        <p:txBody>
          <a:bodyPr tIns="45720" bIns="45720" anchor="ctr"/>
          <a:lstStyle/>
          <a:p>
            <a:pPr defTabSz="457200">
              <a:defRPr sz="3600">
                <a:solidFill>
                  <a:srgbClr val="FFFFFF"/>
                </a:solidFill>
                <a:latin typeface="Arial"/>
                <a:ea typeface="Arial"/>
                <a:cs typeface="Arial"/>
                <a:sym typeface="Arial"/>
              </a:defRPr>
            </a:pPr>
            <a:endParaRPr sz="1800"/>
          </a:p>
        </p:txBody>
      </p:sp>
      <p:sp>
        <p:nvSpPr>
          <p:cNvPr id="136" name="Slide Number"/>
          <p:cNvSpPr txBox="1">
            <a:spLocks noGrp="1"/>
          </p:cNvSpPr>
          <p:nvPr>
            <p:ph type="sldNum" sz="quarter" idx="2"/>
          </p:nvPr>
        </p:nvSpPr>
        <p:spPr>
          <a:xfrm>
            <a:off x="10056813" y="6359525"/>
            <a:ext cx="141064" cy="138499"/>
          </a:xfrm>
          <a:prstGeom prst="rect">
            <a:avLst/>
          </a:prstGeom>
        </p:spPr>
        <p:txBody>
          <a:bodyPr lIns="0" tIns="0" rIns="0" bIns="0" anchor="t"/>
          <a:lstStyle>
            <a:lvl1pPr algn="l" defTabSz="457200">
              <a:defRPr sz="900">
                <a:solidFill>
                  <a:srgbClr val="40404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2443710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Slide">
    <p:bg>
      <p:bgPr>
        <a:solidFill>
          <a:srgbClr val="41505D"/>
        </a:solidFill>
        <a:effectLst/>
      </p:bgPr>
    </p:bg>
    <p:spTree>
      <p:nvGrpSpPr>
        <p:cNvPr id="1" name=""/>
        <p:cNvGrpSpPr/>
        <p:nvPr/>
      </p:nvGrpSpPr>
      <p:grpSpPr>
        <a:xfrm>
          <a:off x="0" y="0"/>
          <a:ext cx="0" cy="0"/>
          <a:chOff x="0" y="0"/>
          <a:chExt cx="0" cy="0"/>
        </a:xfrm>
      </p:grpSpPr>
      <p:sp>
        <p:nvSpPr>
          <p:cNvPr id="161" name="Shape"/>
          <p:cNvSpPr>
            <a:spLocks noGrp="1"/>
          </p:cNvSpPr>
          <p:nvPr>
            <p:ph type="body" sz="quarter" idx="21"/>
          </p:nvPr>
        </p:nvSpPr>
        <p:spPr>
          <a:xfrm>
            <a:off x="1620778" y="510436"/>
            <a:ext cx="3924249" cy="2333818"/>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333F4A"/>
          </a:solidFill>
        </p:spPr>
        <p:txBody>
          <a:bodyPr lIns="0" tIns="0" rIns="0" bIns="0" anchor="ctr">
            <a:noAutofit/>
          </a:bodyPr>
          <a:lstStyle>
            <a:lvl1pPr marL="0" indent="0" algn="ctr" defTabSz="410766">
              <a:spcBef>
                <a:spcPts val="0"/>
              </a:spcBef>
              <a:buSzTx/>
              <a:buFontTx/>
              <a:buNone/>
              <a:defRPr sz="1100">
                <a:solidFill>
                  <a:srgbClr val="FFFFFF"/>
                </a:solidFill>
                <a:latin typeface="Helvetica Neue"/>
                <a:sym typeface="Helvetica Neue"/>
              </a:defRPr>
            </a:lvl1pPr>
          </a:lstStyle>
          <a:p>
            <a:pPr marL="0" indent="0" algn="ctr" defTabSz="821531">
              <a:spcBef>
                <a:spcPts val="0"/>
              </a:spcBef>
              <a:buSzTx/>
              <a:buFontTx/>
              <a:buNone/>
              <a:defRPr sz="1100">
                <a:solidFill>
                  <a:srgbClr val="FFFFFF"/>
                </a:solidFill>
                <a:latin typeface="Helvetica Neue"/>
                <a:ea typeface="Helvetica Neue"/>
                <a:cs typeface="Helvetica Neue"/>
                <a:sym typeface="Helvetica Neue"/>
              </a:defRPr>
            </a:pPr>
            <a:endParaRPr/>
          </a:p>
        </p:txBody>
      </p:sp>
      <p:sp>
        <p:nvSpPr>
          <p:cNvPr id="162" name="Shape"/>
          <p:cNvSpPr>
            <a:spLocks noGrp="1"/>
          </p:cNvSpPr>
          <p:nvPr>
            <p:ph type="body" sz="quarter" idx="22"/>
          </p:nvPr>
        </p:nvSpPr>
        <p:spPr>
          <a:xfrm>
            <a:off x="3264060" y="2666797"/>
            <a:ext cx="1380897" cy="2250186"/>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333F4A"/>
          </a:solidFill>
        </p:spPr>
        <p:txBody>
          <a:bodyPr lIns="0" tIns="0" rIns="0" bIns="0" anchor="ctr">
            <a:noAutofit/>
          </a:bodyPr>
          <a:lstStyle>
            <a:lvl1pPr marL="0" indent="0" algn="ctr" defTabSz="410766">
              <a:spcBef>
                <a:spcPts val="0"/>
              </a:spcBef>
              <a:buSzTx/>
              <a:buFontTx/>
              <a:buNone/>
              <a:defRPr sz="1100">
                <a:solidFill>
                  <a:srgbClr val="FFFFFF"/>
                </a:solidFill>
                <a:latin typeface="Helvetica Neue"/>
                <a:sym typeface="Helvetica Neue"/>
              </a:defRPr>
            </a:lvl1pPr>
          </a:lstStyle>
          <a:p>
            <a:pPr marL="0" indent="0" algn="ctr" defTabSz="821531">
              <a:spcBef>
                <a:spcPts val="0"/>
              </a:spcBef>
              <a:buSzTx/>
              <a:buFontTx/>
              <a:buNone/>
              <a:defRPr sz="1100">
                <a:solidFill>
                  <a:srgbClr val="FFFFFF"/>
                </a:solidFill>
                <a:latin typeface="Helvetica Neue"/>
                <a:ea typeface="Helvetica Neue"/>
                <a:cs typeface="Helvetica Neue"/>
                <a:sym typeface="Helvetica Neue"/>
              </a:defRPr>
            </a:pPr>
            <a:endParaRPr/>
          </a:p>
        </p:txBody>
      </p:sp>
      <p:sp>
        <p:nvSpPr>
          <p:cNvPr id="163" name="Shape"/>
          <p:cNvSpPr>
            <a:spLocks noGrp="1"/>
          </p:cNvSpPr>
          <p:nvPr>
            <p:ph type="body" sz="quarter" idx="23"/>
          </p:nvPr>
        </p:nvSpPr>
        <p:spPr>
          <a:xfrm>
            <a:off x="5134656" y="1850605"/>
            <a:ext cx="2024357" cy="2388240"/>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gradFill>
            <a:gsLst>
              <a:gs pos="0">
                <a:srgbClr val="3FA3E6"/>
              </a:gs>
              <a:gs pos="100000">
                <a:srgbClr val="25C8BC"/>
              </a:gs>
            </a:gsLst>
            <a:path>
              <a:fillToRect l="-10815" t="45119" r="110815" b="54880"/>
            </a:path>
          </a:gradFill>
        </p:spPr>
        <p:txBody>
          <a:bodyPr lIns="0" tIns="0" rIns="0" bIns="0" anchor="ctr">
            <a:noAutofit/>
          </a:bodyPr>
          <a:lstStyle>
            <a:lvl1pPr marL="0" indent="0" algn="ctr" defTabSz="410766">
              <a:spcBef>
                <a:spcPts val="0"/>
              </a:spcBef>
              <a:buSzTx/>
              <a:buFontTx/>
              <a:buNone/>
              <a:defRPr sz="1100">
                <a:solidFill>
                  <a:srgbClr val="FFFFFF"/>
                </a:solidFill>
                <a:latin typeface="Helvetica Neue"/>
                <a:sym typeface="Helvetica Neue"/>
              </a:defRPr>
            </a:lvl1pPr>
          </a:lstStyle>
          <a:p>
            <a:pPr marL="0" indent="0" algn="ctr" defTabSz="821531">
              <a:spcBef>
                <a:spcPts val="0"/>
              </a:spcBef>
              <a:buSzTx/>
              <a:buFontTx/>
              <a:buNone/>
              <a:defRPr sz="1100">
                <a:solidFill>
                  <a:srgbClr val="FFFFFF"/>
                </a:solidFill>
                <a:latin typeface="Helvetica Neue"/>
                <a:ea typeface="Helvetica Neue"/>
                <a:cs typeface="Helvetica Neue"/>
                <a:sym typeface="Helvetica Neue"/>
              </a:defRPr>
            </a:pPr>
            <a:endParaRPr/>
          </a:p>
        </p:txBody>
      </p:sp>
      <p:sp>
        <p:nvSpPr>
          <p:cNvPr id="164" name="Shape"/>
          <p:cNvSpPr>
            <a:spLocks noGrp="1"/>
          </p:cNvSpPr>
          <p:nvPr>
            <p:ph type="body" sz="quarter" idx="24"/>
          </p:nvPr>
        </p:nvSpPr>
        <p:spPr>
          <a:xfrm>
            <a:off x="8873537" y="3160542"/>
            <a:ext cx="1275699" cy="1362662"/>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7"/>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333F4A"/>
          </a:solidFill>
        </p:spPr>
        <p:txBody>
          <a:bodyPr lIns="0" tIns="0" rIns="0" bIns="0" anchor="ctr">
            <a:noAutofit/>
          </a:bodyPr>
          <a:lstStyle>
            <a:lvl1pPr marL="0" indent="0" algn="ctr" defTabSz="410766">
              <a:spcBef>
                <a:spcPts val="0"/>
              </a:spcBef>
              <a:buSzTx/>
              <a:buFontTx/>
              <a:buNone/>
              <a:defRPr sz="1100">
                <a:solidFill>
                  <a:srgbClr val="FFFFFF"/>
                </a:solidFill>
                <a:latin typeface="Helvetica Neue"/>
                <a:sym typeface="Helvetica Neue"/>
              </a:defRPr>
            </a:lvl1pPr>
          </a:lstStyle>
          <a:p>
            <a:pPr marL="0" indent="0" algn="ctr" defTabSz="821531">
              <a:spcBef>
                <a:spcPts val="0"/>
              </a:spcBef>
              <a:buSzTx/>
              <a:buFontTx/>
              <a:buNone/>
              <a:defRPr sz="1100">
                <a:solidFill>
                  <a:srgbClr val="FFFFFF"/>
                </a:solidFill>
                <a:latin typeface="Helvetica Neue"/>
                <a:ea typeface="Helvetica Neue"/>
                <a:cs typeface="Helvetica Neue"/>
                <a:sym typeface="Helvetica Neue"/>
              </a:defRPr>
            </a:pPr>
            <a:endParaRPr/>
          </a:p>
        </p:txBody>
      </p:sp>
      <p:sp>
        <p:nvSpPr>
          <p:cNvPr id="165" name="Shape"/>
          <p:cNvSpPr>
            <a:spLocks noGrp="1"/>
          </p:cNvSpPr>
          <p:nvPr>
            <p:ph type="body" sz="quarter" idx="25"/>
          </p:nvPr>
        </p:nvSpPr>
        <p:spPr>
          <a:xfrm>
            <a:off x="10053829" y="4230651"/>
            <a:ext cx="517394" cy="410252"/>
          </a:xfrm>
          <a:custGeom>
            <a:avLst/>
            <a:gdLst/>
            <a:ahLst/>
            <a:cxnLst>
              <a:cxn ang="0">
                <a:pos x="wd2" y="hd2"/>
              </a:cxn>
              <a:cxn ang="5400000">
                <a:pos x="wd2" y="hd2"/>
              </a:cxn>
              <a:cxn ang="10800000">
                <a:pos x="wd2" y="hd2"/>
              </a:cxn>
              <a:cxn ang="16200000">
                <a:pos x="wd2" y="hd2"/>
              </a:cxn>
            </a:cxnLst>
            <a:rect l="0" t="0" r="r" b="b"/>
            <a:pathLst>
              <a:path w="21600" h="21483" extrusionOk="0">
                <a:moveTo>
                  <a:pt x="17642" y="4"/>
                </a:moveTo>
                <a:cubicBezTo>
                  <a:pt x="17475" y="30"/>
                  <a:pt x="17480" y="-2"/>
                  <a:pt x="17495" y="144"/>
                </a:cubicBezTo>
                <a:cubicBezTo>
                  <a:pt x="17521" y="398"/>
                  <a:pt x="17666" y="905"/>
                  <a:pt x="17513" y="1118"/>
                </a:cubicBezTo>
                <a:cubicBezTo>
                  <a:pt x="17218" y="1528"/>
                  <a:pt x="17438" y="2303"/>
                  <a:pt x="17495" y="2811"/>
                </a:cubicBezTo>
                <a:cubicBezTo>
                  <a:pt x="17655" y="4248"/>
                  <a:pt x="17609" y="5594"/>
                  <a:pt x="16755" y="6685"/>
                </a:cubicBezTo>
                <a:cubicBezTo>
                  <a:pt x="16414" y="7119"/>
                  <a:pt x="16176" y="7551"/>
                  <a:pt x="15738" y="7845"/>
                </a:cubicBezTo>
                <a:cubicBezTo>
                  <a:pt x="15480" y="8017"/>
                  <a:pt x="14777" y="8042"/>
                  <a:pt x="14702" y="8494"/>
                </a:cubicBezTo>
                <a:cubicBezTo>
                  <a:pt x="14608" y="9075"/>
                  <a:pt x="15547" y="9342"/>
                  <a:pt x="15534" y="9956"/>
                </a:cubicBezTo>
                <a:cubicBezTo>
                  <a:pt x="15524" y="10475"/>
                  <a:pt x="15039" y="10793"/>
                  <a:pt x="14758" y="11069"/>
                </a:cubicBezTo>
                <a:cubicBezTo>
                  <a:pt x="14614" y="11210"/>
                  <a:pt x="13749" y="11737"/>
                  <a:pt x="13814" y="12020"/>
                </a:cubicBezTo>
                <a:cubicBezTo>
                  <a:pt x="13885" y="12322"/>
                  <a:pt x="14308" y="12428"/>
                  <a:pt x="14499" y="12322"/>
                </a:cubicBezTo>
                <a:cubicBezTo>
                  <a:pt x="14982" y="12053"/>
                  <a:pt x="15439" y="11674"/>
                  <a:pt x="15886" y="11324"/>
                </a:cubicBezTo>
                <a:cubicBezTo>
                  <a:pt x="16184" y="11091"/>
                  <a:pt x="16508" y="10910"/>
                  <a:pt x="16792" y="10651"/>
                </a:cubicBezTo>
                <a:cubicBezTo>
                  <a:pt x="17040" y="10425"/>
                  <a:pt x="17253" y="10126"/>
                  <a:pt x="17476" y="9863"/>
                </a:cubicBezTo>
                <a:cubicBezTo>
                  <a:pt x="17672" y="9631"/>
                  <a:pt x="17972" y="9485"/>
                  <a:pt x="18142" y="9237"/>
                </a:cubicBezTo>
                <a:cubicBezTo>
                  <a:pt x="18237" y="9096"/>
                  <a:pt x="18165" y="8932"/>
                  <a:pt x="18197" y="8773"/>
                </a:cubicBezTo>
                <a:cubicBezTo>
                  <a:pt x="18230" y="8613"/>
                  <a:pt x="18369" y="8554"/>
                  <a:pt x="18475" y="8494"/>
                </a:cubicBezTo>
                <a:cubicBezTo>
                  <a:pt x="19063" y="8159"/>
                  <a:pt x="19700" y="8004"/>
                  <a:pt x="20232" y="7520"/>
                </a:cubicBezTo>
                <a:cubicBezTo>
                  <a:pt x="20506" y="7270"/>
                  <a:pt x="20760" y="6973"/>
                  <a:pt x="20971" y="6639"/>
                </a:cubicBezTo>
                <a:cubicBezTo>
                  <a:pt x="21167" y="6329"/>
                  <a:pt x="21332" y="5955"/>
                  <a:pt x="21600" y="5734"/>
                </a:cubicBezTo>
                <a:cubicBezTo>
                  <a:pt x="21250" y="5326"/>
                  <a:pt x="20873" y="5618"/>
                  <a:pt x="20527" y="5873"/>
                </a:cubicBezTo>
                <a:cubicBezTo>
                  <a:pt x="20104" y="6187"/>
                  <a:pt x="19760" y="6257"/>
                  <a:pt x="19307" y="5966"/>
                </a:cubicBezTo>
                <a:cubicBezTo>
                  <a:pt x="19086" y="5824"/>
                  <a:pt x="18830" y="5578"/>
                  <a:pt x="18900" y="5224"/>
                </a:cubicBezTo>
                <a:cubicBezTo>
                  <a:pt x="18966" y="4893"/>
                  <a:pt x="19099" y="4617"/>
                  <a:pt x="19140" y="4273"/>
                </a:cubicBezTo>
                <a:cubicBezTo>
                  <a:pt x="19163" y="4091"/>
                  <a:pt x="19234" y="3503"/>
                  <a:pt x="18974" y="3600"/>
                </a:cubicBezTo>
                <a:cubicBezTo>
                  <a:pt x="18991" y="3828"/>
                  <a:pt x="18850" y="4108"/>
                  <a:pt x="18734" y="4273"/>
                </a:cubicBezTo>
                <a:cubicBezTo>
                  <a:pt x="18592" y="4474"/>
                  <a:pt x="18396" y="4414"/>
                  <a:pt x="18290" y="4203"/>
                </a:cubicBezTo>
                <a:cubicBezTo>
                  <a:pt x="18174" y="3973"/>
                  <a:pt x="18226" y="3714"/>
                  <a:pt x="18308" y="3484"/>
                </a:cubicBezTo>
                <a:cubicBezTo>
                  <a:pt x="18491" y="2971"/>
                  <a:pt x="18728" y="2490"/>
                  <a:pt x="18734" y="1907"/>
                </a:cubicBezTo>
                <a:cubicBezTo>
                  <a:pt x="18739" y="1278"/>
                  <a:pt x="18363" y="1204"/>
                  <a:pt x="18012" y="932"/>
                </a:cubicBezTo>
                <a:cubicBezTo>
                  <a:pt x="17813" y="777"/>
                  <a:pt x="17786" y="555"/>
                  <a:pt x="17790" y="283"/>
                </a:cubicBezTo>
                <a:cubicBezTo>
                  <a:pt x="17793" y="80"/>
                  <a:pt x="17846" y="-25"/>
                  <a:pt x="17642" y="4"/>
                </a:cubicBezTo>
                <a:close/>
                <a:moveTo>
                  <a:pt x="12705" y="10930"/>
                </a:moveTo>
                <a:cubicBezTo>
                  <a:pt x="12364" y="11135"/>
                  <a:pt x="11983" y="11292"/>
                  <a:pt x="11669" y="11556"/>
                </a:cubicBezTo>
                <a:cubicBezTo>
                  <a:pt x="11428" y="11759"/>
                  <a:pt x="11396" y="12125"/>
                  <a:pt x="11188" y="12345"/>
                </a:cubicBezTo>
                <a:cubicBezTo>
                  <a:pt x="10963" y="12582"/>
                  <a:pt x="10783" y="12833"/>
                  <a:pt x="10504" y="12948"/>
                </a:cubicBezTo>
                <a:cubicBezTo>
                  <a:pt x="10223" y="13064"/>
                  <a:pt x="9928" y="13204"/>
                  <a:pt x="9709" y="13458"/>
                </a:cubicBezTo>
                <a:cubicBezTo>
                  <a:pt x="9492" y="13708"/>
                  <a:pt x="9359" y="14098"/>
                  <a:pt x="9117" y="14316"/>
                </a:cubicBezTo>
                <a:cubicBezTo>
                  <a:pt x="9011" y="14413"/>
                  <a:pt x="8881" y="14564"/>
                  <a:pt x="8766" y="14664"/>
                </a:cubicBezTo>
                <a:cubicBezTo>
                  <a:pt x="8566" y="14838"/>
                  <a:pt x="8297" y="14902"/>
                  <a:pt x="8082" y="15059"/>
                </a:cubicBezTo>
                <a:cubicBezTo>
                  <a:pt x="7814" y="15252"/>
                  <a:pt x="7532" y="15415"/>
                  <a:pt x="7249" y="15569"/>
                </a:cubicBezTo>
                <a:cubicBezTo>
                  <a:pt x="6465" y="15995"/>
                  <a:pt x="5687" y="16484"/>
                  <a:pt x="4882" y="16845"/>
                </a:cubicBezTo>
                <a:cubicBezTo>
                  <a:pt x="4540" y="16999"/>
                  <a:pt x="4172" y="17071"/>
                  <a:pt x="3865" y="17332"/>
                </a:cubicBezTo>
                <a:cubicBezTo>
                  <a:pt x="3576" y="17578"/>
                  <a:pt x="3278" y="17804"/>
                  <a:pt x="2977" y="18028"/>
                </a:cubicBezTo>
                <a:cubicBezTo>
                  <a:pt x="2605" y="18307"/>
                  <a:pt x="2238" y="18581"/>
                  <a:pt x="1868" y="18863"/>
                </a:cubicBezTo>
                <a:cubicBezTo>
                  <a:pt x="1569" y="19090"/>
                  <a:pt x="1206" y="19261"/>
                  <a:pt x="962" y="19582"/>
                </a:cubicBezTo>
                <a:cubicBezTo>
                  <a:pt x="745" y="19866"/>
                  <a:pt x="613" y="20052"/>
                  <a:pt x="314" y="20208"/>
                </a:cubicBezTo>
                <a:cubicBezTo>
                  <a:pt x="227" y="20254"/>
                  <a:pt x="16" y="20697"/>
                  <a:pt x="0" y="20695"/>
                </a:cubicBezTo>
                <a:cubicBezTo>
                  <a:pt x="459" y="20732"/>
                  <a:pt x="808" y="20748"/>
                  <a:pt x="1258" y="20649"/>
                </a:cubicBezTo>
                <a:cubicBezTo>
                  <a:pt x="1258" y="20737"/>
                  <a:pt x="1227" y="20921"/>
                  <a:pt x="1258" y="20997"/>
                </a:cubicBezTo>
                <a:cubicBezTo>
                  <a:pt x="1437" y="21158"/>
                  <a:pt x="1637" y="21313"/>
                  <a:pt x="1849" y="21391"/>
                </a:cubicBezTo>
                <a:cubicBezTo>
                  <a:pt x="2348" y="21575"/>
                  <a:pt x="2883" y="21472"/>
                  <a:pt x="3329" y="21159"/>
                </a:cubicBezTo>
                <a:cubicBezTo>
                  <a:pt x="4316" y="20465"/>
                  <a:pt x="5284" y="19779"/>
                  <a:pt x="6158" y="18863"/>
                </a:cubicBezTo>
                <a:cubicBezTo>
                  <a:pt x="6546" y="18457"/>
                  <a:pt x="6847" y="17945"/>
                  <a:pt x="7231" y="17541"/>
                </a:cubicBezTo>
                <a:cubicBezTo>
                  <a:pt x="7562" y="17192"/>
                  <a:pt x="8070" y="17108"/>
                  <a:pt x="8470" y="16938"/>
                </a:cubicBezTo>
                <a:cubicBezTo>
                  <a:pt x="8720" y="16832"/>
                  <a:pt x="8963" y="16734"/>
                  <a:pt x="9228" y="16706"/>
                </a:cubicBezTo>
                <a:cubicBezTo>
                  <a:pt x="9407" y="16688"/>
                  <a:pt x="9580" y="16682"/>
                  <a:pt x="9746" y="16590"/>
                </a:cubicBezTo>
                <a:cubicBezTo>
                  <a:pt x="9799" y="16560"/>
                  <a:pt x="10066" y="16431"/>
                  <a:pt x="9986" y="16311"/>
                </a:cubicBezTo>
                <a:cubicBezTo>
                  <a:pt x="9966" y="16282"/>
                  <a:pt x="9788" y="16005"/>
                  <a:pt x="9783" y="16010"/>
                </a:cubicBezTo>
                <a:cubicBezTo>
                  <a:pt x="10513" y="15369"/>
                  <a:pt x="11234" y="14724"/>
                  <a:pt x="11965" y="14085"/>
                </a:cubicBezTo>
                <a:cubicBezTo>
                  <a:pt x="12326" y="13768"/>
                  <a:pt x="12695" y="13449"/>
                  <a:pt x="13056" y="13133"/>
                </a:cubicBezTo>
                <a:cubicBezTo>
                  <a:pt x="13163" y="13040"/>
                  <a:pt x="13201" y="13005"/>
                  <a:pt x="13241" y="12832"/>
                </a:cubicBezTo>
                <a:cubicBezTo>
                  <a:pt x="13360" y="12315"/>
                  <a:pt x="13569" y="12154"/>
                  <a:pt x="13888" y="11811"/>
                </a:cubicBezTo>
                <a:cubicBezTo>
                  <a:pt x="13606" y="11527"/>
                  <a:pt x="13590" y="11630"/>
                  <a:pt x="13260" y="11811"/>
                </a:cubicBezTo>
                <a:cubicBezTo>
                  <a:pt x="12987" y="11959"/>
                  <a:pt x="12719" y="12103"/>
                  <a:pt x="12446" y="12252"/>
                </a:cubicBezTo>
                <a:cubicBezTo>
                  <a:pt x="12531" y="11809"/>
                  <a:pt x="12620" y="11373"/>
                  <a:pt x="12705" y="10930"/>
                </a:cubicBezTo>
                <a:close/>
              </a:path>
            </a:pathLst>
          </a:custGeom>
          <a:solidFill>
            <a:srgbClr val="333F4A"/>
          </a:solidFill>
        </p:spPr>
        <p:txBody>
          <a:bodyPr lIns="71437" tIns="71437" rIns="71437" bIns="71437" anchor="ctr">
            <a:noAutofit/>
          </a:bodyPr>
          <a:lstStyle>
            <a:lvl1pPr marL="0" indent="0" algn="ctr" defTabSz="410766">
              <a:spcBef>
                <a:spcPts val="0"/>
              </a:spcBef>
              <a:buSzTx/>
              <a:buFontTx/>
              <a:buNone/>
              <a:defRPr sz="1100">
                <a:solidFill>
                  <a:srgbClr val="FFFFFF"/>
                </a:solidFill>
                <a:latin typeface="Helvetica Neue"/>
                <a:sym typeface="Helvetica Neue"/>
              </a:defRPr>
            </a:lvl1pPr>
          </a:lstStyle>
          <a:p>
            <a:pPr marL="0" indent="0" algn="ctr" defTabSz="821531">
              <a:spcBef>
                <a:spcPts val="0"/>
              </a:spcBef>
              <a:buSzTx/>
              <a:buFontTx/>
              <a:buNone/>
              <a:defRPr sz="1100">
                <a:solidFill>
                  <a:srgbClr val="FFFFFF"/>
                </a:solidFill>
                <a:latin typeface="Helvetica Neue"/>
                <a:ea typeface="Helvetica Neue"/>
                <a:cs typeface="Helvetica Neue"/>
                <a:sym typeface="Helvetica Neue"/>
              </a:defRPr>
            </a:pPr>
            <a:endParaRPr/>
          </a:p>
        </p:txBody>
      </p:sp>
      <p:sp>
        <p:nvSpPr>
          <p:cNvPr id="166" name="Shape"/>
          <p:cNvSpPr>
            <a:spLocks noGrp="1"/>
          </p:cNvSpPr>
          <p:nvPr>
            <p:ph type="body" sz="quarter" idx="26"/>
          </p:nvPr>
        </p:nvSpPr>
        <p:spPr>
          <a:xfrm>
            <a:off x="5181222" y="560818"/>
            <a:ext cx="1535719" cy="1379371"/>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333F4A"/>
          </a:solidFill>
        </p:spPr>
        <p:txBody>
          <a:bodyPr lIns="0" tIns="0" rIns="0" bIns="0" anchor="ctr">
            <a:noAutofit/>
          </a:bodyPr>
          <a:lstStyle>
            <a:lvl1pPr marL="0" indent="0" algn="ctr" defTabSz="410766">
              <a:spcBef>
                <a:spcPts val="0"/>
              </a:spcBef>
              <a:buSzTx/>
              <a:buFontTx/>
              <a:buNone/>
              <a:defRPr sz="1100">
                <a:solidFill>
                  <a:srgbClr val="FFFFFF"/>
                </a:solidFill>
                <a:latin typeface="Helvetica Neue"/>
                <a:sym typeface="Helvetica Neue"/>
              </a:defRPr>
            </a:lvl1pPr>
          </a:lstStyle>
          <a:p>
            <a:pPr marL="0" indent="0" algn="ctr" defTabSz="821531">
              <a:spcBef>
                <a:spcPts val="0"/>
              </a:spcBef>
              <a:buSzTx/>
              <a:buFontTx/>
              <a:buNone/>
              <a:defRPr sz="1100">
                <a:solidFill>
                  <a:srgbClr val="FFFFFF"/>
                </a:solidFill>
                <a:latin typeface="Helvetica Neue"/>
                <a:ea typeface="Helvetica Neue"/>
                <a:cs typeface="Helvetica Neue"/>
                <a:sym typeface="Helvetica Neue"/>
              </a:defRPr>
            </a:pPr>
            <a:endParaRPr/>
          </a:p>
        </p:txBody>
      </p:sp>
      <p:sp>
        <p:nvSpPr>
          <p:cNvPr id="167" name="Shape"/>
          <p:cNvSpPr>
            <a:spLocks noGrp="1"/>
          </p:cNvSpPr>
          <p:nvPr>
            <p:ph type="body" sz="quarter" idx="27"/>
          </p:nvPr>
        </p:nvSpPr>
        <p:spPr>
          <a:xfrm>
            <a:off x="6327465" y="560818"/>
            <a:ext cx="3604386" cy="2845771"/>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333F4A"/>
          </a:solidFill>
        </p:spPr>
        <p:txBody>
          <a:bodyPr lIns="0" tIns="0" rIns="0" bIns="0" anchor="ctr">
            <a:noAutofit/>
          </a:bodyPr>
          <a:lstStyle>
            <a:lvl1pPr marL="0" indent="0" algn="ctr" defTabSz="410766">
              <a:spcBef>
                <a:spcPts val="0"/>
              </a:spcBef>
              <a:buSzTx/>
              <a:buFontTx/>
              <a:buNone/>
              <a:defRPr sz="1100">
                <a:solidFill>
                  <a:srgbClr val="FFFFFF"/>
                </a:solidFill>
                <a:latin typeface="Helvetica Neue"/>
                <a:sym typeface="Helvetica Neue"/>
              </a:defRPr>
            </a:lvl1pPr>
          </a:lstStyle>
          <a:p>
            <a:pPr marL="0" indent="0" algn="ctr" defTabSz="821531">
              <a:spcBef>
                <a:spcPts val="0"/>
              </a:spcBef>
              <a:buSzTx/>
              <a:buFontTx/>
              <a:buNone/>
              <a:defRPr sz="1100">
                <a:solidFill>
                  <a:srgbClr val="FFFFFF"/>
                </a:solidFill>
                <a:latin typeface="Helvetica Neue"/>
                <a:ea typeface="Helvetica Neue"/>
                <a:cs typeface="Helvetica Neue"/>
                <a:sym typeface="Helvetica Neue"/>
              </a:defRPr>
            </a:pPr>
            <a:endParaRPr/>
          </a:p>
        </p:txBody>
      </p:sp>
      <p:sp>
        <p:nvSpPr>
          <p:cNvPr id="168" name="Rectangle"/>
          <p:cNvSpPr>
            <a:spLocks noGrp="1"/>
          </p:cNvSpPr>
          <p:nvPr>
            <p:ph type="body" sz="quarter" idx="28"/>
          </p:nvPr>
        </p:nvSpPr>
        <p:spPr>
          <a:xfrm>
            <a:off x="1144389" y="5360789"/>
            <a:ext cx="43486" cy="892969"/>
          </a:xfrm>
          <a:prstGeom prst="rect">
            <a:avLst/>
          </a:prstGeom>
          <a:gradFill>
            <a:gsLst>
              <a:gs pos="0">
                <a:srgbClr val="3FA3E6"/>
              </a:gs>
              <a:gs pos="100000">
                <a:srgbClr val="25C8BC"/>
              </a:gs>
            </a:gsLst>
            <a:lin ang="21587850"/>
          </a:gradFill>
        </p:spPr>
        <p:txBody>
          <a:bodyPr lIns="0" tIns="0" rIns="0" bIns="0" anchor="ctr">
            <a:noAutofit/>
          </a:bodyPr>
          <a:lstStyle>
            <a:lvl1pPr marL="0" indent="0" defTabSz="321469">
              <a:lnSpc>
                <a:spcPct val="140000"/>
              </a:lnSpc>
              <a:spcBef>
                <a:spcPts val="750"/>
              </a:spcBef>
              <a:buSzTx/>
              <a:buFontTx/>
              <a:buNone/>
              <a:defRPr sz="2000">
                <a:solidFill>
                  <a:srgbClr val="FFFFFF"/>
                </a:solidFill>
                <a:latin typeface="Helvetica Neue Light"/>
                <a:sym typeface="Helvetica Neue Light"/>
              </a:defRPr>
            </a:lvl1pPr>
          </a:lstStyle>
          <a:p>
            <a:pPr marL="0" indent="0" defTabSz="642937">
              <a:lnSpc>
                <a:spcPct val="140000"/>
              </a:lnSpc>
              <a:spcBef>
                <a:spcPts val="1500"/>
              </a:spcBef>
              <a:buSzTx/>
              <a:buFontTx/>
              <a:buNone/>
              <a:defRPr sz="2000">
                <a:solidFill>
                  <a:srgbClr val="FFFFFF"/>
                </a:solidFill>
                <a:latin typeface="Helvetica Neue Light"/>
                <a:ea typeface="Helvetica Neue Light"/>
                <a:cs typeface="Helvetica Neue Light"/>
                <a:sym typeface="Helvetica Neue Light"/>
              </a:defRPr>
            </a:pPr>
            <a:endParaRPr/>
          </a:p>
        </p:txBody>
      </p:sp>
      <p:sp>
        <p:nvSpPr>
          <p:cNvPr id="169" name="Presentation about africa"/>
          <p:cNvSpPr>
            <a:spLocks noGrp="1"/>
          </p:cNvSpPr>
          <p:nvPr>
            <p:ph type="body" sz="quarter" idx="29"/>
          </p:nvPr>
        </p:nvSpPr>
        <p:spPr>
          <a:xfrm>
            <a:off x="1498564" y="5896243"/>
            <a:ext cx="9525001" cy="357515"/>
          </a:xfrm>
          <a:prstGeom prst="rect">
            <a:avLst/>
          </a:prstGeom>
        </p:spPr>
        <p:txBody>
          <a:bodyPr lIns="0" tIns="0" rIns="0" bIns="0" anchor="ctr">
            <a:noAutofit/>
          </a:bodyPr>
          <a:lstStyle>
            <a:lvl1pPr marL="0" indent="0" defTabSz="410766">
              <a:spcBef>
                <a:spcPts val="0"/>
              </a:spcBef>
              <a:buSzTx/>
              <a:buFontTx/>
              <a:buNone/>
              <a:defRPr sz="2100" cap="all">
                <a:solidFill>
                  <a:srgbClr val="FFFFFF"/>
                </a:solidFill>
                <a:latin typeface="Helvetica Neue Medium"/>
                <a:ea typeface="Helvetica Neue Medium"/>
                <a:cs typeface="Helvetica Neue Medium"/>
                <a:sym typeface="Helvetica Neue Medium"/>
              </a:defRPr>
            </a:lvl1pPr>
          </a:lstStyle>
          <a:p>
            <a:r>
              <a:t>Presentation about africa</a:t>
            </a:r>
          </a:p>
        </p:txBody>
      </p:sp>
      <p:sp>
        <p:nvSpPr>
          <p:cNvPr id="170" name="Title Text"/>
          <p:cNvSpPr>
            <a:spLocks noGrp="1"/>
          </p:cNvSpPr>
          <p:nvPr>
            <p:ph type="title"/>
          </p:nvPr>
        </p:nvSpPr>
        <p:spPr>
          <a:xfrm>
            <a:off x="1498564" y="5271492"/>
            <a:ext cx="9525001" cy="583221"/>
          </a:xfrm>
          <a:prstGeom prst="rect">
            <a:avLst/>
          </a:prstGeom>
        </p:spPr>
        <p:txBody>
          <a:bodyPr lIns="0" tIns="0" rIns="0" bIns="0">
            <a:noAutofit/>
          </a:bodyPr>
          <a:lstStyle>
            <a:lvl1pPr defTabSz="410766">
              <a:defRPr sz="4200" cap="all">
                <a:solidFill>
                  <a:srgbClr val="FFFFFF"/>
                </a:solidFill>
                <a:latin typeface="Helvetica Neue Thin"/>
                <a:ea typeface="Helvetica Neue Thin"/>
                <a:cs typeface="Helvetica Neue Thin"/>
                <a:sym typeface="Helvetica Neue Thin"/>
              </a:defRPr>
            </a:lvl1pPr>
          </a:lstStyle>
          <a:p>
            <a:r>
              <a:t>Title Text</a:t>
            </a:r>
          </a:p>
        </p:txBody>
      </p:sp>
      <p:sp>
        <p:nvSpPr>
          <p:cNvPr id="171" name="Slide Number"/>
          <p:cNvSpPr>
            <a:spLocks noGrp="1"/>
          </p:cNvSpPr>
          <p:nvPr>
            <p:ph type="sldNum" sz="quarter" idx="2"/>
          </p:nvPr>
        </p:nvSpPr>
        <p:spPr>
          <a:xfrm>
            <a:off x="9592035" y="6590109"/>
            <a:ext cx="125035" cy="123111"/>
          </a:xfrm>
          <a:prstGeom prst="rect">
            <a:avLst/>
          </a:prstGeom>
        </p:spPr>
        <p:txBody>
          <a:bodyPr lIns="0" tIns="0" rIns="0" bIns="0" anchor="t"/>
          <a:lstStyle>
            <a:lvl1pPr algn="ctr" defTabSz="410766">
              <a:defRPr sz="800">
                <a:solidFill>
                  <a:srgbClr val="36414D"/>
                </a:solidFill>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90083947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Column Chart &amp; Photo">
    <p:bg>
      <p:bgPr>
        <a:solidFill>
          <a:srgbClr val="013055"/>
        </a:solidFill>
        <a:effectLst/>
      </p:bgPr>
    </p:bg>
    <p:spTree>
      <p:nvGrpSpPr>
        <p:cNvPr id="1" name=""/>
        <p:cNvGrpSpPr/>
        <p:nvPr/>
      </p:nvGrpSpPr>
      <p:grpSpPr>
        <a:xfrm>
          <a:off x="0" y="0"/>
          <a:ext cx="0" cy="0"/>
          <a:chOff x="0" y="0"/>
          <a:chExt cx="0" cy="0"/>
        </a:xfrm>
      </p:grpSpPr>
      <p:sp>
        <p:nvSpPr>
          <p:cNvPr id="178" name="photoplaceholder-9.jpg"/>
          <p:cNvSpPr>
            <a:spLocks noGrp="1"/>
          </p:cNvSpPr>
          <p:nvPr>
            <p:ph type="pic" idx="21"/>
          </p:nvPr>
        </p:nvSpPr>
        <p:spPr>
          <a:xfrm>
            <a:off x="-281732" y="-832597"/>
            <a:ext cx="12755559" cy="8523193"/>
          </a:xfrm>
          <a:prstGeom prst="rect">
            <a:avLst/>
          </a:prstGeom>
          <a:effectLst>
            <a:outerShdw dir="5400000" rotWithShape="0">
              <a:srgbClr val="000000">
                <a:alpha val="33088"/>
              </a:srgbClr>
            </a:outerShdw>
          </a:effectLst>
        </p:spPr>
        <p:txBody>
          <a:bodyPr lIns="91439" tIns="45719" rIns="91439" bIns="45719">
            <a:noAutofit/>
          </a:bodyPr>
          <a:lstStyle>
            <a:lvl1pPr>
              <a:defRPr b="0" i="0">
                <a:latin typeface="Avenir Next" panose="020B0503020202020204" pitchFamily="34" charset="0"/>
              </a:defRPr>
            </a:lvl1pPr>
          </a:lstStyle>
          <a:p>
            <a:endParaRPr dirty="0"/>
          </a:p>
        </p:txBody>
      </p:sp>
      <p:sp>
        <p:nvSpPr>
          <p:cNvPr id="179" name="Slide Number"/>
          <p:cNvSpPr>
            <a:spLocks noGrp="1"/>
          </p:cNvSpPr>
          <p:nvPr>
            <p:ph type="sldNum" sz="quarter" idx="2"/>
          </p:nvPr>
        </p:nvSpPr>
        <p:spPr>
          <a:xfrm>
            <a:off x="1079500" y="6604833"/>
            <a:ext cx="293802" cy="113429"/>
          </a:xfrm>
          <a:prstGeom prst="rect">
            <a:avLst/>
          </a:prstGeom>
        </p:spPr>
        <p:txBody>
          <a:bodyPr wrap="square" lIns="0" tIns="0" rIns="0" bIns="0"/>
          <a:lstStyle>
            <a:lvl1pPr defTabSz="292100">
              <a:lnSpc>
                <a:spcPct val="60000"/>
              </a:lnSpc>
              <a:defRPr sz="1100">
                <a:solidFill>
                  <a:srgbClr val="FFFFFF"/>
                </a:solidFill>
                <a:latin typeface="Avenir Next Regular"/>
                <a:ea typeface="Avenir Next Regular"/>
                <a:cs typeface="Avenir Next Regular"/>
                <a:sym typeface="Avenir Next Regular"/>
              </a:defRPr>
            </a:lvl1pPr>
          </a:lstStyle>
          <a:p>
            <a:fld id="{86CB4B4D-7CA3-9044-876B-883B54F8677D}" type="slidenum">
              <a:t>‹#›</a:t>
            </a:fld>
            <a:endParaRPr/>
          </a:p>
        </p:txBody>
      </p:sp>
    </p:spTree>
    <p:extLst>
      <p:ext uri="{BB962C8B-B14F-4D97-AF65-F5344CB8AC3E}">
        <p14:creationId xmlns:p14="http://schemas.microsoft.com/office/powerpoint/2010/main" val="146046986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Mobile Comparison">
    <p:spTree>
      <p:nvGrpSpPr>
        <p:cNvPr id="1" name=""/>
        <p:cNvGrpSpPr/>
        <p:nvPr/>
      </p:nvGrpSpPr>
      <p:grpSpPr>
        <a:xfrm>
          <a:off x="0" y="0"/>
          <a:ext cx="0" cy="0"/>
          <a:chOff x="0" y="0"/>
          <a:chExt cx="0" cy="0"/>
        </a:xfrm>
      </p:grpSpPr>
      <p:sp>
        <p:nvSpPr>
          <p:cNvPr id="186" name="Rectangle"/>
          <p:cNvSpPr/>
          <p:nvPr/>
        </p:nvSpPr>
        <p:spPr>
          <a:xfrm>
            <a:off x="0" y="6685545"/>
            <a:ext cx="12192000" cy="170781"/>
          </a:xfrm>
          <a:prstGeom prst="rect">
            <a:avLst/>
          </a:prstGeom>
          <a:solidFill>
            <a:srgbClr val="0E3B56"/>
          </a:solidFill>
          <a:ln w="12700">
            <a:miter lim="400000"/>
          </a:ln>
        </p:spPr>
        <p:txBody>
          <a:bodyPr lIns="0" tIns="0" rIns="0" bIns="0" anchor="ctr"/>
          <a:lstStyle/>
          <a:p>
            <a:pPr defTabSz="410766">
              <a:defRPr sz="5800">
                <a:solidFill>
                  <a:srgbClr val="000000"/>
                </a:solidFill>
                <a:latin typeface="Gill Sans"/>
                <a:ea typeface="Gill Sans"/>
                <a:cs typeface="Gill Sans"/>
                <a:sym typeface="Gill Sans"/>
              </a:defRPr>
            </a:pPr>
            <a:endParaRPr sz="2900"/>
          </a:p>
        </p:txBody>
      </p:sp>
      <p:sp>
        <p:nvSpPr>
          <p:cNvPr id="187" name="Title Text"/>
          <p:cNvSpPr txBox="1">
            <a:spLocks noGrp="1"/>
          </p:cNvSpPr>
          <p:nvPr>
            <p:ph type="title"/>
          </p:nvPr>
        </p:nvSpPr>
        <p:spPr>
          <a:xfrm>
            <a:off x="1273969" y="338317"/>
            <a:ext cx="9644063" cy="492703"/>
          </a:xfrm>
          <a:prstGeom prst="rect">
            <a:avLst/>
          </a:prstGeom>
        </p:spPr>
        <p:txBody>
          <a:bodyPr lIns="0" tIns="0" rIns="0" bIns="0" anchor="b">
            <a:noAutofit/>
          </a:bodyPr>
          <a:lstStyle>
            <a:lvl1pPr defTabSz="410766">
              <a:lnSpc>
                <a:spcPct val="100000"/>
              </a:lnSpc>
              <a:defRPr sz="3200">
                <a:solidFill>
                  <a:srgbClr val="0E3B56"/>
                </a:solidFill>
                <a:latin typeface="Helvetica Neue Thin"/>
                <a:ea typeface="Helvetica Neue Thin"/>
                <a:cs typeface="Helvetica Neue Thin"/>
                <a:sym typeface="Helvetica Neue Thin"/>
              </a:defRPr>
            </a:lvl1pPr>
          </a:lstStyle>
          <a:p>
            <a:r>
              <a:t>Title Text</a:t>
            </a:r>
          </a:p>
        </p:txBody>
      </p:sp>
      <p:sp>
        <p:nvSpPr>
          <p:cNvPr id="188" name="Body Level One…"/>
          <p:cNvSpPr txBox="1">
            <a:spLocks noGrp="1"/>
          </p:cNvSpPr>
          <p:nvPr>
            <p:ph type="body" sz="quarter" idx="1"/>
          </p:nvPr>
        </p:nvSpPr>
        <p:spPr>
          <a:xfrm>
            <a:off x="2287447" y="5139610"/>
            <a:ext cx="3087859" cy="947594"/>
          </a:xfrm>
          <a:prstGeom prst="rect">
            <a:avLst/>
          </a:prstGeom>
        </p:spPr>
        <p:txBody>
          <a:bodyPr lIns="0" tIns="0" rIns="0" bIns="0">
            <a:noAutofit/>
          </a:bodyPr>
          <a:lstStyle>
            <a:lvl1pPr marL="0" indent="0" defTabSz="410766">
              <a:lnSpc>
                <a:spcPct val="100000"/>
              </a:lnSpc>
              <a:spcBef>
                <a:spcPts val="0"/>
              </a:spcBef>
              <a:buSzTx/>
              <a:buFontTx/>
              <a:buNone/>
              <a:defRPr sz="1100">
                <a:solidFill>
                  <a:srgbClr val="0E3B56"/>
                </a:solidFill>
                <a:latin typeface="Avenir Next Regular"/>
                <a:ea typeface="Avenir Next Regular"/>
                <a:cs typeface="Avenir Next Regular"/>
                <a:sym typeface="Avenir Next Regular"/>
              </a:defRPr>
            </a:lvl1pPr>
            <a:lvl2pPr marL="0" indent="0" defTabSz="410766">
              <a:lnSpc>
                <a:spcPct val="100000"/>
              </a:lnSpc>
              <a:spcBef>
                <a:spcPts val="0"/>
              </a:spcBef>
              <a:buSzTx/>
              <a:buFontTx/>
              <a:buNone/>
              <a:defRPr sz="1100">
                <a:solidFill>
                  <a:srgbClr val="0E3B56"/>
                </a:solidFill>
                <a:latin typeface="Avenir Next Regular"/>
                <a:ea typeface="Avenir Next Regular"/>
                <a:cs typeface="Avenir Next Regular"/>
                <a:sym typeface="Avenir Next Regular"/>
              </a:defRPr>
            </a:lvl2pPr>
            <a:lvl3pPr marL="0" indent="0" defTabSz="410766">
              <a:lnSpc>
                <a:spcPct val="100000"/>
              </a:lnSpc>
              <a:spcBef>
                <a:spcPts val="0"/>
              </a:spcBef>
              <a:buSzTx/>
              <a:buFontTx/>
              <a:buNone/>
              <a:defRPr sz="1100">
                <a:solidFill>
                  <a:srgbClr val="0E3B56"/>
                </a:solidFill>
                <a:latin typeface="Avenir Next Regular"/>
                <a:ea typeface="Avenir Next Regular"/>
                <a:cs typeface="Avenir Next Regular"/>
                <a:sym typeface="Avenir Next Regular"/>
              </a:defRPr>
            </a:lvl3pPr>
            <a:lvl4pPr marL="0" indent="0" defTabSz="410766">
              <a:lnSpc>
                <a:spcPct val="100000"/>
              </a:lnSpc>
              <a:spcBef>
                <a:spcPts val="0"/>
              </a:spcBef>
              <a:buSzTx/>
              <a:buFontTx/>
              <a:buNone/>
              <a:defRPr sz="1100">
                <a:solidFill>
                  <a:srgbClr val="0E3B56"/>
                </a:solidFill>
                <a:latin typeface="Avenir Next Regular"/>
                <a:ea typeface="Avenir Next Regular"/>
                <a:cs typeface="Avenir Next Regular"/>
                <a:sym typeface="Avenir Next Regular"/>
              </a:defRPr>
            </a:lvl4pPr>
            <a:lvl5pPr marL="0" indent="0" defTabSz="410766">
              <a:lnSpc>
                <a:spcPct val="100000"/>
              </a:lnSpc>
              <a:spcBef>
                <a:spcPts val="0"/>
              </a:spcBef>
              <a:buSzTx/>
              <a:buFontTx/>
              <a:buNone/>
              <a:defRPr sz="1100">
                <a:solidFill>
                  <a:srgbClr val="0E3B56"/>
                </a:solidFill>
                <a:latin typeface="Avenir Next Regular"/>
                <a:ea typeface="Avenir Next Regular"/>
                <a:cs typeface="Avenir Next Regular"/>
                <a:sym typeface="Avenir Next Regular"/>
              </a:defRPr>
            </a:lvl5pPr>
          </a:lstStyle>
          <a:p>
            <a:r>
              <a:t>Body Level One</a:t>
            </a:r>
          </a:p>
          <a:p>
            <a:pPr lvl="1"/>
            <a:r>
              <a:t>Body Level Two</a:t>
            </a:r>
          </a:p>
          <a:p>
            <a:pPr lvl="2"/>
            <a:r>
              <a:t>Body Level Three</a:t>
            </a:r>
          </a:p>
          <a:p>
            <a:pPr lvl="3"/>
            <a:r>
              <a:t>Body Level Four</a:t>
            </a:r>
          </a:p>
          <a:p>
            <a:pPr lvl="4"/>
            <a:r>
              <a:t>Body Level Five</a:t>
            </a:r>
          </a:p>
        </p:txBody>
      </p:sp>
      <p:sp>
        <p:nvSpPr>
          <p:cNvPr id="189" name="Heading 1"/>
          <p:cNvSpPr txBox="1">
            <a:spLocks noGrp="1"/>
          </p:cNvSpPr>
          <p:nvPr>
            <p:ph type="body" sz="quarter" idx="21"/>
          </p:nvPr>
        </p:nvSpPr>
        <p:spPr>
          <a:xfrm>
            <a:off x="2287447" y="4833785"/>
            <a:ext cx="3087859" cy="317737"/>
          </a:xfrm>
          <a:prstGeom prst="rect">
            <a:avLst/>
          </a:prstGeom>
        </p:spPr>
        <p:txBody>
          <a:bodyPr lIns="0" tIns="0" rIns="0" bIns="0">
            <a:noAutofit/>
          </a:bodyPr>
          <a:lstStyle>
            <a:lvl1pPr marL="0" indent="0" defTabSz="410766">
              <a:lnSpc>
                <a:spcPct val="100000"/>
              </a:lnSpc>
              <a:spcBef>
                <a:spcPts val="0"/>
              </a:spcBef>
              <a:buSzTx/>
              <a:buFontTx/>
              <a:buNone/>
              <a:defRPr sz="1400">
                <a:solidFill>
                  <a:srgbClr val="0E3B56"/>
                </a:solidFill>
                <a:latin typeface="Helvetica Neue Bold Condensed"/>
                <a:ea typeface="Helvetica Neue Bold Condensed"/>
                <a:cs typeface="Helvetica Neue Bold Condensed"/>
                <a:sym typeface="Helvetica Neue Bold Condensed"/>
              </a:defRPr>
            </a:lvl1pPr>
          </a:lstStyle>
          <a:p>
            <a:r>
              <a:t>Heading 1</a:t>
            </a:r>
          </a:p>
        </p:txBody>
      </p:sp>
      <p:sp>
        <p:nvSpPr>
          <p:cNvPr id="190" name="Rectangle"/>
          <p:cNvSpPr>
            <a:spLocks noGrp="1"/>
          </p:cNvSpPr>
          <p:nvPr>
            <p:ph type="body" sz="quarter" idx="22"/>
          </p:nvPr>
        </p:nvSpPr>
        <p:spPr>
          <a:xfrm>
            <a:off x="3644651" y="2158061"/>
            <a:ext cx="1146774" cy="114678"/>
          </a:xfrm>
          <a:prstGeom prst="roundRect">
            <a:avLst>
              <a:gd name="adj" fmla="val 0"/>
            </a:avLst>
          </a:prstGeom>
          <a:solidFill>
            <a:srgbClr val="E5E5E5"/>
          </a:solidFill>
        </p:spPr>
        <p:txBody>
          <a:bodyPr lIns="0" tIns="0" rIns="0" bIns="0">
            <a:noAutofit/>
          </a:bodyPr>
          <a:lstStyle>
            <a:lvl1pPr marL="0" indent="0" algn="ctr" defTabSz="321469">
              <a:lnSpc>
                <a:spcPct val="80000"/>
              </a:lnSpc>
              <a:spcBef>
                <a:spcPts val="3850"/>
              </a:spcBef>
              <a:buSzTx/>
              <a:buFontTx/>
              <a:buNone/>
              <a:defRPr sz="7000">
                <a:solidFill>
                  <a:srgbClr val="333333"/>
                </a:solidFill>
                <a:latin typeface="Helvetica Neue Thin"/>
                <a:sym typeface="Helvetica Neue Thin"/>
              </a:defRPr>
            </a:lvl1p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191" name="Rectangle"/>
          <p:cNvSpPr>
            <a:spLocks noGrp="1"/>
          </p:cNvSpPr>
          <p:nvPr>
            <p:ph type="body" sz="quarter" idx="23"/>
          </p:nvPr>
        </p:nvSpPr>
        <p:spPr>
          <a:xfrm>
            <a:off x="3644651" y="2158061"/>
            <a:ext cx="688065" cy="114678"/>
          </a:xfrm>
          <a:prstGeom prst="roundRect">
            <a:avLst>
              <a:gd name="adj" fmla="val 0"/>
            </a:avLst>
          </a:prstGeom>
          <a:solidFill>
            <a:srgbClr val="26CFFF"/>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192" name="60%"/>
          <p:cNvSpPr txBox="1">
            <a:spLocks noGrp="1"/>
          </p:cNvSpPr>
          <p:nvPr>
            <p:ph type="body" sz="quarter" idx="24"/>
          </p:nvPr>
        </p:nvSpPr>
        <p:spPr>
          <a:xfrm>
            <a:off x="4848762" y="2121915"/>
            <a:ext cx="436513" cy="173759"/>
          </a:xfrm>
          <a:prstGeom prst="rect">
            <a:avLst/>
          </a:prstGeom>
        </p:spPr>
        <p:txBody>
          <a:bodyPr lIns="0" tIns="0" rIns="0" bIns="0" anchor="ctr">
            <a:noAutofit/>
          </a:bodyPr>
          <a:lstStyle>
            <a:lvl1pPr marL="0" indent="0" defTabSz="410766">
              <a:lnSpc>
                <a:spcPct val="120000"/>
              </a:lnSpc>
              <a:spcBef>
                <a:spcPts val="700"/>
              </a:spcBef>
              <a:buSzTx/>
              <a:buFontTx/>
              <a:buNone/>
              <a:defRPr sz="1100">
                <a:solidFill>
                  <a:srgbClr val="4D4D4D"/>
                </a:solidFill>
                <a:latin typeface="Helvetica Neue Light"/>
                <a:ea typeface="Helvetica Neue Light"/>
                <a:cs typeface="Helvetica Neue Light"/>
                <a:sym typeface="Helvetica Neue Light"/>
              </a:defRPr>
            </a:lvl1pPr>
          </a:lstStyle>
          <a:p>
            <a:r>
              <a:t>60%</a:t>
            </a:r>
          </a:p>
        </p:txBody>
      </p:sp>
      <p:sp>
        <p:nvSpPr>
          <p:cNvPr id="193" name="Rectangle"/>
          <p:cNvSpPr>
            <a:spLocks noGrp="1"/>
          </p:cNvSpPr>
          <p:nvPr>
            <p:ph type="body" sz="quarter" idx="25"/>
          </p:nvPr>
        </p:nvSpPr>
        <p:spPr>
          <a:xfrm>
            <a:off x="3644651" y="2594714"/>
            <a:ext cx="1146774" cy="114678"/>
          </a:xfrm>
          <a:prstGeom prst="roundRect">
            <a:avLst>
              <a:gd name="adj" fmla="val 0"/>
            </a:avLst>
          </a:prstGeom>
          <a:solidFill>
            <a:srgbClr val="E5E5E5"/>
          </a:solidFill>
        </p:spPr>
        <p:txBody>
          <a:bodyPr lIns="0" tIns="0" rIns="0" bIns="0">
            <a:noAutofit/>
          </a:bodyPr>
          <a:lstStyle>
            <a:lvl1pPr marL="0" indent="0" algn="ctr" defTabSz="321469">
              <a:lnSpc>
                <a:spcPct val="80000"/>
              </a:lnSpc>
              <a:spcBef>
                <a:spcPts val="3850"/>
              </a:spcBef>
              <a:buSzTx/>
              <a:buFontTx/>
              <a:buNone/>
              <a:defRPr sz="7000">
                <a:solidFill>
                  <a:srgbClr val="333333"/>
                </a:solidFill>
                <a:latin typeface="Helvetica Neue Thin"/>
                <a:sym typeface="Helvetica Neue Thin"/>
              </a:defRPr>
            </a:lvl1p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194" name="Rectangle"/>
          <p:cNvSpPr>
            <a:spLocks noGrp="1"/>
          </p:cNvSpPr>
          <p:nvPr>
            <p:ph type="body" sz="quarter" idx="26"/>
          </p:nvPr>
        </p:nvSpPr>
        <p:spPr>
          <a:xfrm>
            <a:off x="3644651" y="2594714"/>
            <a:ext cx="630726" cy="114678"/>
          </a:xfrm>
          <a:prstGeom prst="roundRect">
            <a:avLst>
              <a:gd name="adj" fmla="val 0"/>
            </a:avLst>
          </a:prstGeom>
          <a:solidFill>
            <a:srgbClr val="20AAD5"/>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195" name="55%"/>
          <p:cNvSpPr txBox="1">
            <a:spLocks noGrp="1"/>
          </p:cNvSpPr>
          <p:nvPr>
            <p:ph type="body" sz="quarter" idx="27"/>
          </p:nvPr>
        </p:nvSpPr>
        <p:spPr>
          <a:xfrm>
            <a:off x="4848762" y="2558569"/>
            <a:ext cx="436513" cy="173759"/>
          </a:xfrm>
          <a:prstGeom prst="rect">
            <a:avLst/>
          </a:prstGeom>
        </p:spPr>
        <p:txBody>
          <a:bodyPr lIns="0" tIns="0" rIns="0" bIns="0" anchor="ctr">
            <a:noAutofit/>
          </a:bodyPr>
          <a:lstStyle>
            <a:lvl1pPr marL="0" indent="0" defTabSz="410766">
              <a:lnSpc>
                <a:spcPct val="120000"/>
              </a:lnSpc>
              <a:spcBef>
                <a:spcPts val="700"/>
              </a:spcBef>
              <a:buSzTx/>
              <a:buFontTx/>
              <a:buNone/>
              <a:defRPr sz="1100">
                <a:solidFill>
                  <a:srgbClr val="4D4D4D"/>
                </a:solidFill>
                <a:latin typeface="Helvetica Neue Light"/>
                <a:ea typeface="Helvetica Neue Light"/>
                <a:cs typeface="Helvetica Neue Light"/>
                <a:sym typeface="Helvetica Neue Light"/>
              </a:defRPr>
            </a:lvl1pPr>
          </a:lstStyle>
          <a:p>
            <a:r>
              <a:t>55%</a:t>
            </a:r>
          </a:p>
        </p:txBody>
      </p:sp>
      <p:sp>
        <p:nvSpPr>
          <p:cNvPr id="196" name="Rectangle"/>
          <p:cNvSpPr>
            <a:spLocks noGrp="1"/>
          </p:cNvSpPr>
          <p:nvPr>
            <p:ph type="body" sz="quarter" idx="28"/>
          </p:nvPr>
        </p:nvSpPr>
        <p:spPr>
          <a:xfrm>
            <a:off x="3644651" y="3031368"/>
            <a:ext cx="1146774" cy="114678"/>
          </a:xfrm>
          <a:prstGeom prst="roundRect">
            <a:avLst>
              <a:gd name="adj" fmla="val 0"/>
            </a:avLst>
          </a:prstGeom>
          <a:solidFill>
            <a:srgbClr val="E5E5E5"/>
          </a:solidFill>
        </p:spPr>
        <p:txBody>
          <a:bodyPr lIns="0" tIns="0" rIns="0" bIns="0">
            <a:noAutofit/>
          </a:bodyPr>
          <a:lstStyle>
            <a:lvl1pPr marL="0" indent="0" algn="ctr" defTabSz="321469">
              <a:lnSpc>
                <a:spcPct val="80000"/>
              </a:lnSpc>
              <a:spcBef>
                <a:spcPts val="3850"/>
              </a:spcBef>
              <a:buSzTx/>
              <a:buFontTx/>
              <a:buNone/>
              <a:defRPr sz="7000">
                <a:solidFill>
                  <a:srgbClr val="333333"/>
                </a:solidFill>
                <a:latin typeface="Helvetica Neue Thin"/>
                <a:sym typeface="Helvetica Neue Thin"/>
              </a:defRPr>
            </a:lvl1p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197" name="Rectangle"/>
          <p:cNvSpPr>
            <a:spLocks noGrp="1"/>
          </p:cNvSpPr>
          <p:nvPr>
            <p:ph type="body" sz="quarter" idx="29"/>
          </p:nvPr>
        </p:nvSpPr>
        <p:spPr>
          <a:xfrm>
            <a:off x="3644651" y="3031368"/>
            <a:ext cx="917419" cy="114678"/>
          </a:xfrm>
          <a:prstGeom prst="roundRect">
            <a:avLst>
              <a:gd name="adj" fmla="val 0"/>
            </a:avLst>
          </a:prstGeom>
          <a:solidFill>
            <a:srgbClr val="1D91B9"/>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198" name="50%"/>
          <p:cNvSpPr txBox="1">
            <a:spLocks noGrp="1"/>
          </p:cNvSpPr>
          <p:nvPr>
            <p:ph type="body" sz="quarter" idx="30"/>
          </p:nvPr>
        </p:nvSpPr>
        <p:spPr>
          <a:xfrm>
            <a:off x="4848762" y="2995223"/>
            <a:ext cx="436513" cy="173758"/>
          </a:xfrm>
          <a:prstGeom prst="rect">
            <a:avLst/>
          </a:prstGeom>
        </p:spPr>
        <p:txBody>
          <a:bodyPr lIns="0" tIns="0" rIns="0" bIns="0" anchor="ctr">
            <a:noAutofit/>
          </a:bodyPr>
          <a:lstStyle>
            <a:lvl1pPr marL="0" indent="0" defTabSz="410766">
              <a:lnSpc>
                <a:spcPct val="120000"/>
              </a:lnSpc>
              <a:spcBef>
                <a:spcPts val="700"/>
              </a:spcBef>
              <a:buSzTx/>
              <a:buFontTx/>
              <a:buNone/>
              <a:defRPr sz="1100">
                <a:solidFill>
                  <a:srgbClr val="4D4D4D"/>
                </a:solidFill>
                <a:latin typeface="Helvetica Neue Light"/>
                <a:ea typeface="Helvetica Neue Light"/>
                <a:cs typeface="Helvetica Neue Light"/>
                <a:sym typeface="Helvetica Neue Light"/>
              </a:defRPr>
            </a:lvl1pPr>
          </a:lstStyle>
          <a:p>
            <a:r>
              <a:t>50%</a:t>
            </a:r>
          </a:p>
        </p:txBody>
      </p:sp>
      <p:sp>
        <p:nvSpPr>
          <p:cNvPr id="199" name="Rectangle"/>
          <p:cNvSpPr>
            <a:spLocks noGrp="1"/>
          </p:cNvSpPr>
          <p:nvPr>
            <p:ph type="body" sz="quarter" idx="31"/>
          </p:nvPr>
        </p:nvSpPr>
        <p:spPr>
          <a:xfrm>
            <a:off x="3644651" y="3468022"/>
            <a:ext cx="1146774" cy="114678"/>
          </a:xfrm>
          <a:prstGeom prst="roundRect">
            <a:avLst>
              <a:gd name="adj" fmla="val 0"/>
            </a:avLst>
          </a:prstGeom>
          <a:solidFill>
            <a:srgbClr val="E5E5E5"/>
          </a:solidFill>
        </p:spPr>
        <p:txBody>
          <a:bodyPr lIns="0" tIns="0" rIns="0" bIns="0">
            <a:noAutofit/>
          </a:bodyPr>
          <a:lstStyle>
            <a:lvl1pPr marL="0" indent="0" algn="ctr" defTabSz="321469">
              <a:lnSpc>
                <a:spcPct val="80000"/>
              </a:lnSpc>
              <a:spcBef>
                <a:spcPts val="3850"/>
              </a:spcBef>
              <a:buSzTx/>
              <a:buFontTx/>
              <a:buNone/>
              <a:defRPr sz="7000">
                <a:solidFill>
                  <a:srgbClr val="333333"/>
                </a:solidFill>
                <a:latin typeface="Helvetica Neue Thin"/>
                <a:sym typeface="Helvetica Neue Thin"/>
              </a:defRPr>
            </a:lvl1p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200" name="Rectangle"/>
          <p:cNvSpPr>
            <a:spLocks noGrp="1"/>
          </p:cNvSpPr>
          <p:nvPr>
            <p:ph type="body" sz="quarter" idx="32"/>
          </p:nvPr>
        </p:nvSpPr>
        <p:spPr>
          <a:xfrm>
            <a:off x="3644651" y="3468022"/>
            <a:ext cx="802742" cy="114678"/>
          </a:xfrm>
          <a:prstGeom prst="roundRect">
            <a:avLst>
              <a:gd name="adj" fmla="val 0"/>
            </a:avLst>
          </a:prstGeom>
          <a:solidFill>
            <a:srgbClr val="19799E"/>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01" name="70%"/>
          <p:cNvSpPr txBox="1">
            <a:spLocks noGrp="1"/>
          </p:cNvSpPr>
          <p:nvPr>
            <p:ph type="body" sz="quarter" idx="33"/>
          </p:nvPr>
        </p:nvSpPr>
        <p:spPr>
          <a:xfrm>
            <a:off x="4848762" y="3431877"/>
            <a:ext cx="436513" cy="173759"/>
          </a:xfrm>
          <a:prstGeom prst="rect">
            <a:avLst/>
          </a:prstGeom>
        </p:spPr>
        <p:txBody>
          <a:bodyPr lIns="0" tIns="0" rIns="0" bIns="0" anchor="ctr">
            <a:noAutofit/>
          </a:bodyPr>
          <a:lstStyle>
            <a:lvl1pPr marL="0" indent="0" defTabSz="410766">
              <a:lnSpc>
                <a:spcPct val="120000"/>
              </a:lnSpc>
              <a:spcBef>
                <a:spcPts val="700"/>
              </a:spcBef>
              <a:buSzTx/>
              <a:buFontTx/>
              <a:buNone/>
              <a:defRPr sz="1100">
                <a:solidFill>
                  <a:srgbClr val="4D4D4D"/>
                </a:solidFill>
                <a:latin typeface="Helvetica Neue Light"/>
                <a:ea typeface="Helvetica Neue Light"/>
                <a:cs typeface="Helvetica Neue Light"/>
                <a:sym typeface="Helvetica Neue Light"/>
              </a:defRPr>
            </a:lvl1pPr>
          </a:lstStyle>
          <a:p>
            <a:r>
              <a:t>70%</a:t>
            </a:r>
          </a:p>
        </p:txBody>
      </p:sp>
      <p:sp>
        <p:nvSpPr>
          <p:cNvPr id="202" name="Rectangle"/>
          <p:cNvSpPr>
            <a:spLocks noGrp="1"/>
          </p:cNvSpPr>
          <p:nvPr>
            <p:ph type="body" sz="quarter" idx="34"/>
          </p:nvPr>
        </p:nvSpPr>
        <p:spPr>
          <a:xfrm>
            <a:off x="3644651" y="3898071"/>
            <a:ext cx="1146774" cy="114678"/>
          </a:xfrm>
          <a:prstGeom prst="roundRect">
            <a:avLst>
              <a:gd name="adj" fmla="val 0"/>
            </a:avLst>
          </a:prstGeom>
          <a:solidFill>
            <a:srgbClr val="E5E5E5"/>
          </a:solidFill>
        </p:spPr>
        <p:txBody>
          <a:bodyPr lIns="0" tIns="0" rIns="0" bIns="0">
            <a:noAutofit/>
          </a:bodyPr>
          <a:lstStyle>
            <a:lvl1pPr marL="0" indent="0" algn="ctr" defTabSz="321469">
              <a:lnSpc>
                <a:spcPct val="80000"/>
              </a:lnSpc>
              <a:spcBef>
                <a:spcPts val="3850"/>
              </a:spcBef>
              <a:buSzTx/>
              <a:buFontTx/>
              <a:buNone/>
              <a:defRPr sz="7000">
                <a:solidFill>
                  <a:srgbClr val="333333"/>
                </a:solidFill>
                <a:latin typeface="Helvetica Neue Thin"/>
                <a:sym typeface="Helvetica Neue Thin"/>
              </a:defRPr>
            </a:lvl1p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203" name="Rectangle"/>
          <p:cNvSpPr>
            <a:spLocks noGrp="1"/>
          </p:cNvSpPr>
          <p:nvPr>
            <p:ph type="body" sz="quarter" idx="35"/>
          </p:nvPr>
        </p:nvSpPr>
        <p:spPr>
          <a:xfrm>
            <a:off x="3644651" y="3898071"/>
            <a:ext cx="745403" cy="114678"/>
          </a:xfrm>
          <a:prstGeom prst="roundRect">
            <a:avLst>
              <a:gd name="adj" fmla="val 0"/>
            </a:avLst>
          </a:prstGeom>
          <a:solidFill>
            <a:srgbClr val="145D7E"/>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04" name="65%"/>
          <p:cNvSpPr txBox="1">
            <a:spLocks noGrp="1"/>
          </p:cNvSpPr>
          <p:nvPr>
            <p:ph type="body" sz="quarter" idx="36"/>
          </p:nvPr>
        </p:nvSpPr>
        <p:spPr>
          <a:xfrm>
            <a:off x="4848762" y="3868531"/>
            <a:ext cx="436513" cy="173759"/>
          </a:xfrm>
          <a:prstGeom prst="rect">
            <a:avLst/>
          </a:prstGeom>
        </p:spPr>
        <p:txBody>
          <a:bodyPr lIns="0" tIns="0" rIns="0" bIns="0" anchor="ctr">
            <a:noAutofit/>
          </a:bodyPr>
          <a:lstStyle>
            <a:lvl1pPr marL="0" indent="0" defTabSz="410766">
              <a:lnSpc>
                <a:spcPct val="120000"/>
              </a:lnSpc>
              <a:spcBef>
                <a:spcPts val="700"/>
              </a:spcBef>
              <a:buSzTx/>
              <a:buFontTx/>
              <a:buNone/>
              <a:defRPr sz="1100">
                <a:solidFill>
                  <a:srgbClr val="4D4D4D"/>
                </a:solidFill>
                <a:latin typeface="Helvetica Neue Light"/>
                <a:ea typeface="Helvetica Neue Light"/>
                <a:cs typeface="Helvetica Neue Light"/>
                <a:sym typeface="Helvetica Neue Light"/>
              </a:defRPr>
            </a:lvl1pPr>
          </a:lstStyle>
          <a:p>
            <a:r>
              <a:t>65%</a:t>
            </a:r>
          </a:p>
        </p:txBody>
      </p:sp>
      <p:sp>
        <p:nvSpPr>
          <p:cNvPr id="205" name="Heading 1"/>
          <p:cNvSpPr txBox="1">
            <a:spLocks noGrp="1"/>
          </p:cNvSpPr>
          <p:nvPr>
            <p:ph type="body" sz="quarter" idx="37"/>
          </p:nvPr>
        </p:nvSpPr>
        <p:spPr>
          <a:xfrm>
            <a:off x="6900324" y="4836993"/>
            <a:ext cx="3087859" cy="317737"/>
          </a:xfrm>
          <a:prstGeom prst="rect">
            <a:avLst/>
          </a:prstGeom>
        </p:spPr>
        <p:txBody>
          <a:bodyPr lIns="0" tIns="0" rIns="0" bIns="0">
            <a:noAutofit/>
          </a:bodyPr>
          <a:lstStyle>
            <a:lvl1pPr marL="0" indent="0" defTabSz="410766">
              <a:lnSpc>
                <a:spcPct val="100000"/>
              </a:lnSpc>
              <a:spcBef>
                <a:spcPts val="0"/>
              </a:spcBef>
              <a:buSzTx/>
              <a:buFontTx/>
              <a:buNone/>
              <a:defRPr sz="1400">
                <a:solidFill>
                  <a:srgbClr val="0E3B56"/>
                </a:solidFill>
                <a:latin typeface="Helvetica Neue Bold Condensed"/>
                <a:ea typeface="Helvetica Neue Bold Condensed"/>
                <a:cs typeface="Helvetica Neue Bold Condensed"/>
                <a:sym typeface="Helvetica Neue Bold Condensed"/>
              </a:defRPr>
            </a:lvl1pPr>
          </a:lstStyle>
          <a:p>
            <a:r>
              <a:t>Heading 1</a:t>
            </a:r>
          </a:p>
        </p:txBody>
      </p:sp>
      <p:sp>
        <p:nvSpPr>
          <p:cNvPr id="206" name="Body Level One…"/>
          <p:cNvSpPr txBox="1">
            <a:spLocks noGrp="1"/>
          </p:cNvSpPr>
          <p:nvPr>
            <p:ph type="body" sz="quarter" idx="38"/>
          </p:nvPr>
        </p:nvSpPr>
        <p:spPr>
          <a:xfrm>
            <a:off x="6900324" y="5203110"/>
            <a:ext cx="3087859" cy="947594"/>
          </a:xfrm>
          <a:prstGeom prst="rect">
            <a:avLst/>
          </a:prstGeom>
        </p:spPr>
        <p:txBody>
          <a:bodyPr lIns="0" tIns="0" rIns="0" bIns="0">
            <a:noAutofit/>
          </a:bodyPr>
          <a:lstStyle>
            <a:lvl1pPr marL="0" indent="0" defTabSz="410766">
              <a:lnSpc>
                <a:spcPct val="100000"/>
              </a:lnSpc>
              <a:spcBef>
                <a:spcPts val="0"/>
              </a:spcBef>
              <a:buSzTx/>
              <a:buFontTx/>
              <a:buNone/>
              <a:defRPr sz="1100">
                <a:solidFill>
                  <a:srgbClr val="0E3B56"/>
                </a:solidFill>
                <a:latin typeface="Avenir Next Regular"/>
                <a:ea typeface="Avenir Next Regular"/>
                <a:cs typeface="Avenir Next Regular"/>
                <a:sym typeface="Avenir Next Regular"/>
              </a:defRPr>
            </a:lvl1pPr>
            <a:lvl2pPr marL="0" indent="0" defTabSz="410766">
              <a:lnSpc>
                <a:spcPct val="100000"/>
              </a:lnSpc>
              <a:spcBef>
                <a:spcPts val="0"/>
              </a:spcBef>
              <a:buSzTx/>
              <a:buFontTx/>
              <a:buNone/>
              <a:defRPr sz="1100">
                <a:solidFill>
                  <a:srgbClr val="0E3B56"/>
                </a:solidFill>
                <a:latin typeface="Avenir Next Regular"/>
                <a:ea typeface="Avenir Next Regular"/>
                <a:cs typeface="Avenir Next Regular"/>
                <a:sym typeface="Avenir Next Regular"/>
              </a:defRPr>
            </a:lvl2pPr>
            <a:lvl3pPr marL="0" indent="0" defTabSz="410766">
              <a:lnSpc>
                <a:spcPct val="100000"/>
              </a:lnSpc>
              <a:spcBef>
                <a:spcPts val="0"/>
              </a:spcBef>
              <a:buSzTx/>
              <a:buFontTx/>
              <a:buNone/>
              <a:defRPr sz="1100">
                <a:solidFill>
                  <a:srgbClr val="0E3B56"/>
                </a:solidFill>
                <a:latin typeface="Avenir Next Regular"/>
                <a:ea typeface="Avenir Next Regular"/>
                <a:cs typeface="Avenir Next Regular"/>
                <a:sym typeface="Avenir Next Regular"/>
              </a:defRPr>
            </a:lvl3pPr>
            <a:lvl4pPr marL="0" indent="0" defTabSz="410766">
              <a:lnSpc>
                <a:spcPct val="100000"/>
              </a:lnSpc>
              <a:spcBef>
                <a:spcPts val="0"/>
              </a:spcBef>
              <a:buSzTx/>
              <a:buFontTx/>
              <a:buNone/>
              <a:defRPr sz="1100">
                <a:solidFill>
                  <a:srgbClr val="0E3B56"/>
                </a:solidFill>
                <a:latin typeface="Avenir Next Regular"/>
                <a:ea typeface="Avenir Next Regular"/>
                <a:cs typeface="Avenir Next Regular"/>
                <a:sym typeface="Avenir Next Regular"/>
              </a:defRPr>
            </a:lvl4pPr>
            <a:lvl5pPr marL="0" indent="0" defTabSz="410766">
              <a:lnSpc>
                <a:spcPct val="100000"/>
              </a:lnSpc>
              <a:spcBef>
                <a:spcPts val="0"/>
              </a:spcBef>
              <a:buSzTx/>
              <a:buFontTx/>
              <a:buNone/>
              <a:defRPr sz="1100">
                <a:solidFill>
                  <a:srgbClr val="0E3B56"/>
                </a:solidFill>
                <a:latin typeface="Avenir Next Regular"/>
                <a:ea typeface="Avenir Next Regular"/>
                <a:cs typeface="Avenir Next Regular"/>
                <a:sym typeface="Avenir Next Regular"/>
              </a:defRPr>
            </a:lvl5pPr>
          </a:lstStyle>
          <a:p>
            <a:r>
              <a:t>Body Level One</a:t>
            </a:r>
          </a:p>
          <a:p>
            <a:pPr lvl="1"/>
            <a:r>
              <a:t>Body Level Two</a:t>
            </a:r>
          </a:p>
          <a:p>
            <a:pPr lvl="2"/>
            <a:r>
              <a:t>Body Level Three</a:t>
            </a:r>
          </a:p>
          <a:p>
            <a:pPr lvl="3"/>
            <a:r>
              <a:t>Body Level Four</a:t>
            </a:r>
          </a:p>
          <a:p>
            <a:pPr lvl="4"/>
            <a:r>
              <a:t>Body Level Five</a:t>
            </a:r>
          </a:p>
        </p:txBody>
      </p:sp>
      <p:sp>
        <p:nvSpPr>
          <p:cNvPr id="207" name="Rectangle"/>
          <p:cNvSpPr>
            <a:spLocks noGrp="1"/>
          </p:cNvSpPr>
          <p:nvPr>
            <p:ph type="body" sz="quarter" idx="39"/>
          </p:nvPr>
        </p:nvSpPr>
        <p:spPr>
          <a:xfrm>
            <a:off x="8186090" y="2161268"/>
            <a:ext cx="1146774" cy="114678"/>
          </a:xfrm>
          <a:prstGeom prst="roundRect">
            <a:avLst>
              <a:gd name="adj" fmla="val 0"/>
            </a:avLst>
          </a:prstGeom>
          <a:solidFill>
            <a:srgbClr val="E5E5E5"/>
          </a:solidFill>
        </p:spPr>
        <p:txBody>
          <a:bodyPr lIns="0" tIns="0" rIns="0" bIns="0">
            <a:noAutofit/>
          </a:bodyPr>
          <a:lstStyle>
            <a:lvl1pPr marL="0" indent="0" algn="ctr" defTabSz="321469">
              <a:lnSpc>
                <a:spcPct val="80000"/>
              </a:lnSpc>
              <a:spcBef>
                <a:spcPts val="3850"/>
              </a:spcBef>
              <a:buSzTx/>
              <a:buFontTx/>
              <a:buNone/>
              <a:defRPr sz="7000">
                <a:solidFill>
                  <a:srgbClr val="333333"/>
                </a:solidFill>
                <a:latin typeface="Helvetica Neue Thin"/>
                <a:sym typeface="Helvetica Neue Thin"/>
              </a:defRPr>
            </a:lvl1p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208" name="Rectangle"/>
          <p:cNvSpPr>
            <a:spLocks noGrp="1"/>
          </p:cNvSpPr>
          <p:nvPr>
            <p:ph type="body" sz="quarter" idx="40"/>
          </p:nvPr>
        </p:nvSpPr>
        <p:spPr>
          <a:xfrm>
            <a:off x="8186090" y="2161268"/>
            <a:ext cx="688064" cy="114678"/>
          </a:xfrm>
          <a:prstGeom prst="roundRect">
            <a:avLst>
              <a:gd name="adj" fmla="val 0"/>
            </a:avLst>
          </a:prstGeom>
          <a:solidFill>
            <a:srgbClr val="26CFFF"/>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09" name="60%"/>
          <p:cNvSpPr txBox="1">
            <a:spLocks noGrp="1"/>
          </p:cNvSpPr>
          <p:nvPr>
            <p:ph type="body" sz="quarter" idx="41"/>
          </p:nvPr>
        </p:nvSpPr>
        <p:spPr>
          <a:xfrm>
            <a:off x="9390202" y="2125123"/>
            <a:ext cx="436513" cy="173758"/>
          </a:xfrm>
          <a:prstGeom prst="rect">
            <a:avLst/>
          </a:prstGeom>
        </p:spPr>
        <p:txBody>
          <a:bodyPr lIns="0" tIns="0" rIns="0" bIns="0" anchor="ctr">
            <a:noAutofit/>
          </a:bodyPr>
          <a:lstStyle>
            <a:lvl1pPr marL="0" indent="0" defTabSz="410766">
              <a:lnSpc>
                <a:spcPct val="120000"/>
              </a:lnSpc>
              <a:spcBef>
                <a:spcPts val="700"/>
              </a:spcBef>
              <a:buSzTx/>
              <a:buFontTx/>
              <a:buNone/>
              <a:defRPr sz="1100">
                <a:solidFill>
                  <a:srgbClr val="4D4D4D"/>
                </a:solidFill>
                <a:latin typeface="Helvetica Neue Light"/>
                <a:ea typeface="Helvetica Neue Light"/>
                <a:cs typeface="Helvetica Neue Light"/>
                <a:sym typeface="Helvetica Neue Light"/>
              </a:defRPr>
            </a:lvl1pPr>
          </a:lstStyle>
          <a:p>
            <a:r>
              <a:t>60%</a:t>
            </a:r>
          </a:p>
        </p:txBody>
      </p:sp>
      <p:sp>
        <p:nvSpPr>
          <p:cNvPr id="210" name="Rectangle"/>
          <p:cNvSpPr>
            <a:spLocks noGrp="1"/>
          </p:cNvSpPr>
          <p:nvPr>
            <p:ph type="body" sz="quarter" idx="42"/>
          </p:nvPr>
        </p:nvSpPr>
        <p:spPr>
          <a:xfrm>
            <a:off x="8186090" y="2597922"/>
            <a:ext cx="1146774" cy="114678"/>
          </a:xfrm>
          <a:prstGeom prst="roundRect">
            <a:avLst>
              <a:gd name="adj" fmla="val 0"/>
            </a:avLst>
          </a:prstGeom>
          <a:solidFill>
            <a:srgbClr val="E5E5E5"/>
          </a:solidFill>
        </p:spPr>
        <p:txBody>
          <a:bodyPr lIns="0" tIns="0" rIns="0" bIns="0">
            <a:noAutofit/>
          </a:bodyPr>
          <a:lstStyle>
            <a:lvl1pPr marL="0" indent="0" algn="ctr" defTabSz="321469">
              <a:lnSpc>
                <a:spcPct val="80000"/>
              </a:lnSpc>
              <a:spcBef>
                <a:spcPts val="3850"/>
              </a:spcBef>
              <a:buSzTx/>
              <a:buFontTx/>
              <a:buNone/>
              <a:defRPr sz="7000">
                <a:solidFill>
                  <a:srgbClr val="333333"/>
                </a:solidFill>
                <a:latin typeface="Helvetica Neue Thin"/>
                <a:sym typeface="Helvetica Neue Thin"/>
              </a:defRPr>
            </a:lvl1p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211" name="Rectangle"/>
          <p:cNvSpPr>
            <a:spLocks noGrp="1"/>
          </p:cNvSpPr>
          <p:nvPr>
            <p:ph type="body" sz="quarter" idx="43"/>
          </p:nvPr>
        </p:nvSpPr>
        <p:spPr>
          <a:xfrm>
            <a:off x="8186090" y="2597922"/>
            <a:ext cx="630726" cy="114678"/>
          </a:xfrm>
          <a:prstGeom prst="roundRect">
            <a:avLst>
              <a:gd name="adj" fmla="val 0"/>
            </a:avLst>
          </a:prstGeom>
          <a:solidFill>
            <a:srgbClr val="20AAD5"/>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12" name="55%"/>
          <p:cNvSpPr txBox="1">
            <a:spLocks noGrp="1"/>
          </p:cNvSpPr>
          <p:nvPr>
            <p:ph type="body" sz="quarter" idx="44"/>
          </p:nvPr>
        </p:nvSpPr>
        <p:spPr>
          <a:xfrm>
            <a:off x="9390202" y="2561777"/>
            <a:ext cx="436513" cy="173758"/>
          </a:xfrm>
          <a:prstGeom prst="rect">
            <a:avLst/>
          </a:prstGeom>
        </p:spPr>
        <p:txBody>
          <a:bodyPr lIns="0" tIns="0" rIns="0" bIns="0" anchor="ctr">
            <a:noAutofit/>
          </a:bodyPr>
          <a:lstStyle>
            <a:lvl1pPr marL="0" indent="0" defTabSz="410766">
              <a:lnSpc>
                <a:spcPct val="120000"/>
              </a:lnSpc>
              <a:spcBef>
                <a:spcPts val="700"/>
              </a:spcBef>
              <a:buSzTx/>
              <a:buFontTx/>
              <a:buNone/>
              <a:defRPr sz="1100">
                <a:solidFill>
                  <a:srgbClr val="4D4D4D"/>
                </a:solidFill>
                <a:latin typeface="Helvetica Neue Light"/>
                <a:ea typeface="Helvetica Neue Light"/>
                <a:cs typeface="Helvetica Neue Light"/>
                <a:sym typeface="Helvetica Neue Light"/>
              </a:defRPr>
            </a:lvl1pPr>
          </a:lstStyle>
          <a:p>
            <a:r>
              <a:t>55%</a:t>
            </a:r>
          </a:p>
        </p:txBody>
      </p:sp>
      <p:sp>
        <p:nvSpPr>
          <p:cNvPr id="213" name="Rectangle"/>
          <p:cNvSpPr>
            <a:spLocks noGrp="1"/>
          </p:cNvSpPr>
          <p:nvPr>
            <p:ph type="body" sz="quarter" idx="45"/>
          </p:nvPr>
        </p:nvSpPr>
        <p:spPr>
          <a:xfrm>
            <a:off x="8186090" y="3034576"/>
            <a:ext cx="1146774" cy="114678"/>
          </a:xfrm>
          <a:prstGeom prst="roundRect">
            <a:avLst>
              <a:gd name="adj" fmla="val 0"/>
            </a:avLst>
          </a:prstGeom>
          <a:solidFill>
            <a:srgbClr val="E5E5E5"/>
          </a:solidFill>
        </p:spPr>
        <p:txBody>
          <a:bodyPr lIns="0" tIns="0" rIns="0" bIns="0">
            <a:noAutofit/>
          </a:bodyPr>
          <a:lstStyle>
            <a:lvl1pPr marL="0" indent="0" algn="ctr" defTabSz="321469">
              <a:lnSpc>
                <a:spcPct val="80000"/>
              </a:lnSpc>
              <a:spcBef>
                <a:spcPts val="3850"/>
              </a:spcBef>
              <a:buSzTx/>
              <a:buFontTx/>
              <a:buNone/>
              <a:defRPr sz="7000">
                <a:solidFill>
                  <a:srgbClr val="333333"/>
                </a:solidFill>
                <a:latin typeface="Helvetica Neue Thin"/>
                <a:sym typeface="Helvetica Neue Thin"/>
              </a:defRPr>
            </a:lvl1p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214" name="Rectangle"/>
          <p:cNvSpPr>
            <a:spLocks noGrp="1"/>
          </p:cNvSpPr>
          <p:nvPr>
            <p:ph type="body" sz="quarter" idx="46"/>
          </p:nvPr>
        </p:nvSpPr>
        <p:spPr>
          <a:xfrm>
            <a:off x="8186090" y="3034576"/>
            <a:ext cx="917419" cy="114678"/>
          </a:xfrm>
          <a:prstGeom prst="roundRect">
            <a:avLst>
              <a:gd name="adj" fmla="val 0"/>
            </a:avLst>
          </a:prstGeom>
          <a:solidFill>
            <a:srgbClr val="1D91B9"/>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15" name="50%"/>
          <p:cNvSpPr txBox="1">
            <a:spLocks noGrp="1"/>
          </p:cNvSpPr>
          <p:nvPr>
            <p:ph type="body" sz="quarter" idx="47"/>
          </p:nvPr>
        </p:nvSpPr>
        <p:spPr>
          <a:xfrm>
            <a:off x="9390202" y="2998431"/>
            <a:ext cx="436513" cy="173759"/>
          </a:xfrm>
          <a:prstGeom prst="rect">
            <a:avLst/>
          </a:prstGeom>
        </p:spPr>
        <p:txBody>
          <a:bodyPr lIns="0" tIns="0" rIns="0" bIns="0" anchor="ctr">
            <a:noAutofit/>
          </a:bodyPr>
          <a:lstStyle>
            <a:lvl1pPr marL="0" indent="0" defTabSz="410766">
              <a:lnSpc>
                <a:spcPct val="120000"/>
              </a:lnSpc>
              <a:spcBef>
                <a:spcPts val="700"/>
              </a:spcBef>
              <a:buSzTx/>
              <a:buFontTx/>
              <a:buNone/>
              <a:defRPr sz="1100">
                <a:solidFill>
                  <a:srgbClr val="4D4D4D"/>
                </a:solidFill>
                <a:latin typeface="Helvetica Neue Light"/>
                <a:ea typeface="Helvetica Neue Light"/>
                <a:cs typeface="Helvetica Neue Light"/>
                <a:sym typeface="Helvetica Neue Light"/>
              </a:defRPr>
            </a:lvl1pPr>
          </a:lstStyle>
          <a:p>
            <a:r>
              <a:t>50%</a:t>
            </a:r>
          </a:p>
        </p:txBody>
      </p:sp>
      <p:sp>
        <p:nvSpPr>
          <p:cNvPr id="216" name="Rectangle"/>
          <p:cNvSpPr>
            <a:spLocks noGrp="1"/>
          </p:cNvSpPr>
          <p:nvPr>
            <p:ph type="body" sz="quarter" idx="48"/>
          </p:nvPr>
        </p:nvSpPr>
        <p:spPr>
          <a:xfrm>
            <a:off x="8186090" y="3471229"/>
            <a:ext cx="1146774" cy="114678"/>
          </a:xfrm>
          <a:prstGeom prst="roundRect">
            <a:avLst>
              <a:gd name="adj" fmla="val 0"/>
            </a:avLst>
          </a:prstGeom>
          <a:solidFill>
            <a:srgbClr val="E5E5E5"/>
          </a:solidFill>
        </p:spPr>
        <p:txBody>
          <a:bodyPr lIns="0" tIns="0" rIns="0" bIns="0">
            <a:noAutofit/>
          </a:bodyPr>
          <a:lstStyle>
            <a:lvl1pPr marL="0" indent="0" algn="ctr" defTabSz="321469">
              <a:lnSpc>
                <a:spcPct val="80000"/>
              </a:lnSpc>
              <a:spcBef>
                <a:spcPts val="3850"/>
              </a:spcBef>
              <a:buSzTx/>
              <a:buFontTx/>
              <a:buNone/>
              <a:defRPr sz="7000">
                <a:solidFill>
                  <a:srgbClr val="333333"/>
                </a:solidFill>
                <a:latin typeface="Helvetica Neue Thin"/>
                <a:sym typeface="Helvetica Neue Thin"/>
              </a:defRPr>
            </a:lvl1p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217" name="Rectangle"/>
          <p:cNvSpPr>
            <a:spLocks noGrp="1"/>
          </p:cNvSpPr>
          <p:nvPr>
            <p:ph type="body" sz="quarter" idx="49"/>
          </p:nvPr>
        </p:nvSpPr>
        <p:spPr>
          <a:xfrm>
            <a:off x="8186090" y="3471229"/>
            <a:ext cx="802742" cy="114678"/>
          </a:xfrm>
          <a:prstGeom prst="roundRect">
            <a:avLst>
              <a:gd name="adj" fmla="val 0"/>
            </a:avLst>
          </a:prstGeom>
          <a:solidFill>
            <a:srgbClr val="19799E"/>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18" name="70%"/>
          <p:cNvSpPr txBox="1">
            <a:spLocks noGrp="1"/>
          </p:cNvSpPr>
          <p:nvPr>
            <p:ph type="body" sz="quarter" idx="50"/>
          </p:nvPr>
        </p:nvSpPr>
        <p:spPr>
          <a:xfrm>
            <a:off x="9390202" y="3435085"/>
            <a:ext cx="436513" cy="173759"/>
          </a:xfrm>
          <a:prstGeom prst="rect">
            <a:avLst/>
          </a:prstGeom>
        </p:spPr>
        <p:txBody>
          <a:bodyPr lIns="0" tIns="0" rIns="0" bIns="0" anchor="ctr">
            <a:noAutofit/>
          </a:bodyPr>
          <a:lstStyle>
            <a:lvl1pPr marL="0" indent="0" defTabSz="410766">
              <a:lnSpc>
                <a:spcPct val="120000"/>
              </a:lnSpc>
              <a:spcBef>
                <a:spcPts val="700"/>
              </a:spcBef>
              <a:buSzTx/>
              <a:buFontTx/>
              <a:buNone/>
              <a:defRPr sz="1100">
                <a:solidFill>
                  <a:srgbClr val="4D4D4D"/>
                </a:solidFill>
                <a:latin typeface="Helvetica Neue Light"/>
                <a:ea typeface="Helvetica Neue Light"/>
                <a:cs typeface="Helvetica Neue Light"/>
                <a:sym typeface="Helvetica Neue Light"/>
              </a:defRPr>
            </a:lvl1pPr>
          </a:lstStyle>
          <a:p>
            <a:r>
              <a:t>70%</a:t>
            </a:r>
          </a:p>
        </p:txBody>
      </p:sp>
      <p:sp>
        <p:nvSpPr>
          <p:cNvPr id="219" name="Rectangle"/>
          <p:cNvSpPr>
            <a:spLocks noGrp="1"/>
          </p:cNvSpPr>
          <p:nvPr>
            <p:ph type="body" sz="quarter" idx="51"/>
          </p:nvPr>
        </p:nvSpPr>
        <p:spPr>
          <a:xfrm>
            <a:off x="8186090" y="3901279"/>
            <a:ext cx="1146774" cy="114678"/>
          </a:xfrm>
          <a:prstGeom prst="roundRect">
            <a:avLst>
              <a:gd name="adj" fmla="val 0"/>
            </a:avLst>
          </a:prstGeom>
          <a:solidFill>
            <a:srgbClr val="E5E5E5"/>
          </a:solidFill>
        </p:spPr>
        <p:txBody>
          <a:bodyPr lIns="0" tIns="0" rIns="0" bIns="0">
            <a:noAutofit/>
          </a:bodyPr>
          <a:lstStyle>
            <a:lvl1pPr marL="0" indent="0" algn="ctr" defTabSz="321469">
              <a:lnSpc>
                <a:spcPct val="80000"/>
              </a:lnSpc>
              <a:spcBef>
                <a:spcPts val="3850"/>
              </a:spcBef>
              <a:buSzTx/>
              <a:buFontTx/>
              <a:buNone/>
              <a:defRPr sz="7000">
                <a:solidFill>
                  <a:srgbClr val="333333"/>
                </a:solidFill>
                <a:latin typeface="Helvetica Neue Thin"/>
                <a:sym typeface="Helvetica Neue Thin"/>
              </a:defRPr>
            </a:lvl1p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220" name="Rectangle"/>
          <p:cNvSpPr>
            <a:spLocks noGrp="1"/>
          </p:cNvSpPr>
          <p:nvPr>
            <p:ph type="body" sz="quarter" idx="52"/>
          </p:nvPr>
        </p:nvSpPr>
        <p:spPr>
          <a:xfrm>
            <a:off x="8186090" y="3901279"/>
            <a:ext cx="745403" cy="114678"/>
          </a:xfrm>
          <a:prstGeom prst="roundRect">
            <a:avLst>
              <a:gd name="adj" fmla="val 0"/>
            </a:avLst>
          </a:prstGeom>
          <a:solidFill>
            <a:srgbClr val="145D7E"/>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21" name="65%"/>
          <p:cNvSpPr txBox="1">
            <a:spLocks noGrp="1"/>
          </p:cNvSpPr>
          <p:nvPr>
            <p:ph type="body" sz="quarter" idx="53"/>
          </p:nvPr>
        </p:nvSpPr>
        <p:spPr>
          <a:xfrm>
            <a:off x="9390202" y="3871738"/>
            <a:ext cx="436513" cy="173759"/>
          </a:xfrm>
          <a:prstGeom prst="rect">
            <a:avLst/>
          </a:prstGeom>
        </p:spPr>
        <p:txBody>
          <a:bodyPr lIns="0" tIns="0" rIns="0" bIns="0" anchor="ctr">
            <a:noAutofit/>
          </a:bodyPr>
          <a:lstStyle>
            <a:lvl1pPr marL="0" indent="0" defTabSz="410766">
              <a:lnSpc>
                <a:spcPct val="120000"/>
              </a:lnSpc>
              <a:spcBef>
                <a:spcPts val="700"/>
              </a:spcBef>
              <a:buSzTx/>
              <a:buFontTx/>
              <a:buNone/>
              <a:defRPr sz="1100">
                <a:solidFill>
                  <a:srgbClr val="4D4D4D"/>
                </a:solidFill>
                <a:latin typeface="Helvetica Neue Light"/>
                <a:ea typeface="Helvetica Neue Light"/>
                <a:cs typeface="Helvetica Neue Light"/>
                <a:sym typeface="Helvetica Neue Light"/>
              </a:defRPr>
            </a:lvl1pPr>
          </a:lstStyle>
          <a:p>
            <a:r>
              <a:t>65%</a:t>
            </a:r>
          </a:p>
        </p:txBody>
      </p:sp>
      <p:sp>
        <p:nvSpPr>
          <p:cNvPr id="222" name="Shape"/>
          <p:cNvSpPr>
            <a:spLocks noGrp="1"/>
          </p:cNvSpPr>
          <p:nvPr>
            <p:ph type="body" sz="quarter" idx="54"/>
          </p:nvPr>
        </p:nvSpPr>
        <p:spPr>
          <a:xfrm>
            <a:off x="2615841" y="2828636"/>
            <a:ext cx="699321" cy="492703"/>
          </a:xfrm>
          <a:custGeom>
            <a:avLst/>
            <a:gdLst/>
            <a:ahLst/>
            <a:cxnLst>
              <a:cxn ang="0">
                <a:pos x="wd2" y="hd2"/>
              </a:cxn>
              <a:cxn ang="5400000">
                <a:pos x="wd2" y="hd2"/>
              </a:cxn>
              <a:cxn ang="10800000">
                <a:pos x="wd2" y="hd2"/>
              </a:cxn>
              <a:cxn ang="16200000">
                <a:pos x="wd2" y="hd2"/>
              </a:cxn>
            </a:cxnLst>
            <a:rect l="0" t="0" r="r" b="b"/>
            <a:pathLst>
              <a:path w="21600" h="17853" extrusionOk="0">
                <a:moveTo>
                  <a:pt x="21600" y="8235"/>
                </a:moveTo>
                <a:cubicBezTo>
                  <a:pt x="20840" y="8390"/>
                  <a:pt x="19738" y="8229"/>
                  <a:pt x="19153" y="7937"/>
                </a:cubicBezTo>
                <a:cubicBezTo>
                  <a:pt x="20367" y="7817"/>
                  <a:pt x="21189" y="7156"/>
                  <a:pt x="21506" y="6258"/>
                </a:cubicBezTo>
                <a:cubicBezTo>
                  <a:pt x="21068" y="6579"/>
                  <a:pt x="19709" y="6932"/>
                  <a:pt x="18960" y="6597"/>
                </a:cubicBezTo>
                <a:cubicBezTo>
                  <a:pt x="18922" y="6385"/>
                  <a:pt x="18881" y="6184"/>
                  <a:pt x="18841" y="6001"/>
                </a:cubicBezTo>
                <a:cubicBezTo>
                  <a:pt x="18271" y="3485"/>
                  <a:pt x="16312" y="1455"/>
                  <a:pt x="14263" y="1700"/>
                </a:cubicBezTo>
                <a:cubicBezTo>
                  <a:pt x="14427" y="1621"/>
                  <a:pt x="14596" y="1547"/>
                  <a:pt x="14764" y="1478"/>
                </a:cubicBezTo>
                <a:cubicBezTo>
                  <a:pt x="14989" y="1381"/>
                  <a:pt x="16314" y="1122"/>
                  <a:pt x="16105" y="561"/>
                </a:cubicBezTo>
                <a:cubicBezTo>
                  <a:pt x="15929" y="69"/>
                  <a:pt x="14311" y="934"/>
                  <a:pt x="14007" y="1048"/>
                </a:cubicBezTo>
                <a:cubicBezTo>
                  <a:pt x="14408" y="866"/>
                  <a:pt x="15074" y="556"/>
                  <a:pt x="15145" y="0"/>
                </a:cubicBezTo>
                <a:cubicBezTo>
                  <a:pt x="14529" y="101"/>
                  <a:pt x="13925" y="451"/>
                  <a:pt x="13457" y="959"/>
                </a:cubicBezTo>
                <a:cubicBezTo>
                  <a:pt x="13625" y="741"/>
                  <a:pt x="13753" y="476"/>
                  <a:pt x="13781" y="191"/>
                </a:cubicBezTo>
                <a:cubicBezTo>
                  <a:pt x="12137" y="1450"/>
                  <a:pt x="11177" y="3988"/>
                  <a:pt x="10400" y="6452"/>
                </a:cubicBezTo>
                <a:cubicBezTo>
                  <a:pt x="9790" y="5743"/>
                  <a:pt x="9248" y="5185"/>
                  <a:pt x="8764" y="4873"/>
                </a:cubicBezTo>
                <a:cubicBezTo>
                  <a:pt x="7403" y="4000"/>
                  <a:pt x="5776" y="3086"/>
                  <a:pt x="3222" y="1949"/>
                </a:cubicBezTo>
                <a:cubicBezTo>
                  <a:pt x="3144" y="2961"/>
                  <a:pt x="3640" y="4311"/>
                  <a:pt x="5068" y="5206"/>
                </a:cubicBezTo>
                <a:cubicBezTo>
                  <a:pt x="4760" y="5156"/>
                  <a:pt x="4193" y="5268"/>
                  <a:pt x="3740" y="5398"/>
                </a:cubicBezTo>
                <a:cubicBezTo>
                  <a:pt x="3925" y="6560"/>
                  <a:pt x="4527" y="7517"/>
                  <a:pt x="6159" y="7979"/>
                </a:cubicBezTo>
                <a:cubicBezTo>
                  <a:pt x="5414" y="8036"/>
                  <a:pt x="5028" y="8242"/>
                  <a:pt x="4680" y="8680"/>
                </a:cubicBezTo>
                <a:cubicBezTo>
                  <a:pt x="5018" y="9487"/>
                  <a:pt x="5849" y="10438"/>
                  <a:pt x="7337" y="10243"/>
                </a:cubicBezTo>
                <a:cubicBezTo>
                  <a:pt x="5680" y="11100"/>
                  <a:pt x="6662" y="12688"/>
                  <a:pt x="8011" y="12452"/>
                </a:cubicBezTo>
                <a:cubicBezTo>
                  <a:pt x="5711" y="15304"/>
                  <a:pt x="2083" y="15092"/>
                  <a:pt x="0" y="12708"/>
                </a:cubicBezTo>
                <a:cubicBezTo>
                  <a:pt x="5438" y="21600"/>
                  <a:pt x="17261" y="17966"/>
                  <a:pt x="19022" y="9401"/>
                </a:cubicBezTo>
                <a:cubicBezTo>
                  <a:pt x="20343" y="9414"/>
                  <a:pt x="21120" y="8854"/>
                  <a:pt x="21600" y="8235"/>
                </a:cubicBezTo>
                <a:close/>
              </a:path>
            </a:pathLst>
          </a:custGeom>
          <a:solidFill>
            <a:srgbClr val="26CFFF"/>
          </a:solidFill>
        </p:spPr>
        <p:txBody>
          <a:bodyPr lIns="53578" tIns="53578" rIns="53578" bIns="53578"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23" name="Shape"/>
          <p:cNvSpPr>
            <a:spLocks noGrp="1"/>
          </p:cNvSpPr>
          <p:nvPr>
            <p:ph type="body" sz="quarter" idx="55"/>
          </p:nvPr>
        </p:nvSpPr>
        <p:spPr>
          <a:xfrm>
            <a:off x="7342563" y="2727518"/>
            <a:ext cx="328754" cy="70135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7" y="21600"/>
                </a:lnTo>
                <a:lnTo>
                  <a:pt x="4787" y="10800"/>
                </a:lnTo>
                <a:lnTo>
                  <a:pt x="0" y="10800"/>
                </a:lnTo>
                <a:lnTo>
                  <a:pt x="0" y="7077"/>
                </a:lnTo>
                <a:lnTo>
                  <a:pt x="4787" y="7077"/>
                </a:lnTo>
                <a:lnTo>
                  <a:pt x="4787" y="4842"/>
                </a:lnTo>
                <a:cubicBezTo>
                  <a:pt x="4787" y="1806"/>
                  <a:pt x="7489" y="0"/>
                  <a:pt x="15163" y="0"/>
                </a:cubicBezTo>
                <a:lnTo>
                  <a:pt x="21555" y="0"/>
                </a:lnTo>
                <a:lnTo>
                  <a:pt x="21555" y="3723"/>
                </a:lnTo>
                <a:lnTo>
                  <a:pt x="17562" y="3723"/>
                </a:lnTo>
                <a:cubicBezTo>
                  <a:pt x="14573" y="3723"/>
                  <a:pt x="14374" y="4243"/>
                  <a:pt x="14374" y="5214"/>
                </a:cubicBezTo>
                <a:lnTo>
                  <a:pt x="14362" y="7077"/>
                </a:lnTo>
                <a:lnTo>
                  <a:pt x="21600" y="7077"/>
                </a:lnTo>
                <a:lnTo>
                  <a:pt x="20753" y="10800"/>
                </a:lnTo>
                <a:lnTo>
                  <a:pt x="14362" y="10800"/>
                </a:lnTo>
                <a:cubicBezTo>
                  <a:pt x="14362" y="10800"/>
                  <a:pt x="14362" y="21600"/>
                  <a:pt x="14362" y="21600"/>
                </a:cubicBezTo>
                <a:close/>
              </a:path>
            </a:pathLst>
          </a:custGeom>
          <a:solidFill>
            <a:srgbClr val="26CFFF"/>
          </a:solidFill>
        </p:spPr>
        <p:txBody>
          <a:bodyPr lIns="53578" tIns="53578" rIns="53578" bIns="53578"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24" name="Shape"/>
          <p:cNvSpPr>
            <a:spLocks noGrp="1"/>
          </p:cNvSpPr>
          <p:nvPr>
            <p:ph type="body" sz="quarter" idx="56"/>
          </p:nvPr>
        </p:nvSpPr>
        <p:spPr>
          <a:xfrm>
            <a:off x="6818876" y="1611913"/>
            <a:ext cx="1376128" cy="2932564"/>
          </a:xfrm>
          <a:custGeom>
            <a:avLst/>
            <a:gdLst/>
            <a:ahLst/>
            <a:cxnLst>
              <a:cxn ang="0">
                <a:pos x="wd2" y="hd2"/>
              </a:cxn>
              <a:cxn ang="5400000">
                <a:pos x="wd2" y="hd2"/>
              </a:cxn>
              <a:cxn ang="10800000">
                <a:pos x="wd2" y="hd2"/>
              </a:cxn>
              <a:cxn ang="16200000">
                <a:pos x="wd2" y="hd2"/>
              </a:cxn>
            </a:cxnLst>
            <a:rect l="0" t="0" r="r" b="b"/>
            <a:pathLst>
              <a:path w="21600" h="21600" extrusionOk="0">
                <a:moveTo>
                  <a:pt x="3725" y="0"/>
                </a:moveTo>
                <a:cubicBezTo>
                  <a:pt x="1668" y="0"/>
                  <a:pt x="0" y="778"/>
                  <a:pt x="0" y="1740"/>
                </a:cubicBezTo>
                <a:lnTo>
                  <a:pt x="0" y="19860"/>
                </a:lnTo>
                <a:cubicBezTo>
                  <a:pt x="0" y="20822"/>
                  <a:pt x="1669" y="21600"/>
                  <a:pt x="3725" y="21600"/>
                </a:cubicBezTo>
                <a:lnTo>
                  <a:pt x="17875" y="21600"/>
                </a:lnTo>
                <a:cubicBezTo>
                  <a:pt x="19932" y="21600"/>
                  <a:pt x="21600" y="20822"/>
                  <a:pt x="21600" y="19860"/>
                </a:cubicBezTo>
                <a:lnTo>
                  <a:pt x="21600" y="1740"/>
                </a:lnTo>
                <a:cubicBezTo>
                  <a:pt x="21600" y="778"/>
                  <a:pt x="19932" y="0"/>
                  <a:pt x="17875" y="0"/>
                </a:cubicBezTo>
                <a:lnTo>
                  <a:pt x="3725" y="0"/>
                </a:lnTo>
                <a:close/>
                <a:moveTo>
                  <a:pt x="7819" y="1566"/>
                </a:moveTo>
                <a:cubicBezTo>
                  <a:pt x="8025" y="1566"/>
                  <a:pt x="8189" y="1644"/>
                  <a:pt x="8189" y="1740"/>
                </a:cubicBezTo>
                <a:cubicBezTo>
                  <a:pt x="8189" y="1836"/>
                  <a:pt x="8025" y="1917"/>
                  <a:pt x="7819" y="1917"/>
                </a:cubicBezTo>
                <a:cubicBezTo>
                  <a:pt x="7614" y="1917"/>
                  <a:pt x="7450" y="1836"/>
                  <a:pt x="7449" y="1740"/>
                </a:cubicBezTo>
                <a:cubicBezTo>
                  <a:pt x="7449" y="1644"/>
                  <a:pt x="7614" y="1566"/>
                  <a:pt x="7819" y="1566"/>
                </a:cubicBezTo>
                <a:close/>
                <a:moveTo>
                  <a:pt x="9686" y="1566"/>
                </a:moveTo>
                <a:lnTo>
                  <a:pt x="13411" y="1566"/>
                </a:lnTo>
                <a:cubicBezTo>
                  <a:pt x="13617" y="1566"/>
                  <a:pt x="13781" y="1644"/>
                  <a:pt x="13781" y="1740"/>
                </a:cubicBezTo>
                <a:cubicBezTo>
                  <a:pt x="13781" y="1836"/>
                  <a:pt x="13617" y="1917"/>
                  <a:pt x="13411" y="1917"/>
                </a:cubicBezTo>
                <a:lnTo>
                  <a:pt x="9686" y="1917"/>
                </a:lnTo>
                <a:cubicBezTo>
                  <a:pt x="9481" y="1917"/>
                  <a:pt x="9307" y="1836"/>
                  <a:pt x="9307" y="1740"/>
                </a:cubicBezTo>
                <a:cubicBezTo>
                  <a:pt x="9307" y="1644"/>
                  <a:pt x="9481" y="1566"/>
                  <a:pt x="9686" y="1566"/>
                </a:cubicBezTo>
                <a:close/>
                <a:moveTo>
                  <a:pt x="1488" y="3136"/>
                </a:moveTo>
                <a:lnTo>
                  <a:pt x="20112" y="3136"/>
                </a:lnTo>
                <a:lnTo>
                  <a:pt x="20112" y="18468"/>
                </a:lnTo>
                <a:lnTo>
                  <a:pt x="1488" y="18468"/>
                </a:lnTo>
                <a:lnTo>
                  <a:pt x="1488" y="3136"/>
                </a:lnTo>
                <a:close/>
                <a:moveTo>
                  <a:pt x="10857" y="19335"/>
                </a:moveTo>
                <a:cubicBezTo>
                  <a:pt x="11710" y="19335"/>
                  <a:pt x="12398" y="19660"/>
                  <a:pt x="12398" y="20059"/>
                </a:cubicBezTo>
                <a:cubicBezTo>
                  <a:pt x="12398" y="20458"/>
                  <a:pt x="11710" y="20782"/>
                  <a:pt x="10857" y="20782"/>
                </a:cubicBezTo>
                <a:cubicBezTo>
                  <a:pt x="10005" y="20782"/>
                  <a:pt x="9307" y="20458"/>
                  <a:pt x="9307" y="20059"/>
                </a:cubicBezTo>
                <a:cubicBezTo>
                  <a:pt x="9307" y="19660"/>
                  <a:pt x="10005" y="19335"/>
                  <a:pt x="10857" y="19335"/>
                </a:cubicBezTo>
                <a:close/>
              </a:path>
            </a:pathLst>
          </a:custGeom>
          <a:solidFill>
            <a:srgbClr val="0E3B56"/>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25" name="Shape"/>
          <p:cNvSpPr>
            <a:spLocks noGrp="1"/>
          </p:cNvSpPr>
          <p:nvPr>
            <p:ph type="body" sz="quarter" idx="57"/>
          </p:nvPr>
        </p:nvSpPr>
        <p:spPr>
          <a:xfrm>
            <a:off x="2277437" y="1608705"/>
            <a:ext cx="1376128" cy="2932564"/>
          </a:xfrm>
          <a:custGeom>
            <a:avLst/>
            <a:gdLst/>
            <a:ahLst/>
            <a:cxnLst>
              <a:cxn ang="0">
                <a:pos x="wd2" y="hd2"/>
              </a:cxn>
              <a:cxn ang="5400000">
                <a:pos x="wd2" y="hd2"/>
              </a:cxn>
              <a:cxn ang="10800000">
                <a:pos x="wd2" y="hd2"/>
              </a:cxn>
              <a:cxn ang="16200000">
                <a:pos x="wd2" y="hd2"/>
              </a:cxn>
            </a:cxnLst>
            <a:rect l="0" t="0" r="r" b="b"/>
            <a:pathLst>
              <a:path w="21600" h="21600" extrusionOk="0">
                <a:moveTo>
                  <a:pt x="3725" y="0"/>
                </a:moveTo>
                <a:cubicBezTo>
                  <a:pt x="1668" y="0"/>
                  <a:pt x="0" y="778"/>
                  <a:pt x="0" y="1740"/>
                </a:cubicBezTo>
                <a:lnTo>
                  <a:pt x="0" y="19860"/>
                </a:lnTo>
                <a:cubicBezTo>
                  <a:pt x="0" y="20822"/>
                  <a:pt x="1669" y="21600"/>
                  <a:pt x="3725" y="21600"/>
                </a:cubicBezTo>
                <a:lnTo>
                  <a:pt x="17875" y="21600"/>
                </a:lnTo>
                <a:cubicBezTo>
                  <a:pt x="19932" y="21600"/>
                  <a:pt x="21600" y="20822"/>
                  <a:pt x="21600" y="19860"/>
                </a:cubicBezTo>
                <a:lnTo>
                  <a:pt x="21600" y="1740"/>
                </a:lnTo>
                <a:cubicBezTo>
                  <a:pt x="21600" y="778"/>
                  <a:pt x="19932" y="0"/>
                  <a:pt x="17875" y="0"/>
                </a:cubicBezTo>
                <a:lnTo>
                  <a:pt x="3725" y="0"/>
                </a:lnTo>
                <a:close/>
                <a:moveTo>
                  <a:pt x="7819" y="1566"/>
                </a:moveTo>
                <a:cubicBezTo>
                  <a:pt x="8025" y="1566"/>
                  <a:pt x="8189" y="1644"/>
                  <a:pt x="8189" y="1740"/>
                </a:cubicBezTo>
                <a:cubicBezTo>
                  <a:pt x="8189" y="1836"/>
                  <a:pt x="8025" y="1917"/>
                  <a:pt x="7819" y="1917"/>
                </a:cubicBezTo>
                <a:cubicBezTo>
                  <a:pt x="7614" y="1917"/>
                  <a:pt x="7450" y="1836"/>
                  <a:pt x="7449" y="1740"/>
                </a:cubicBezTo>
                <a:cubicBezTo>
                  <a:pt x="7449" y="1644"/>
                  <a:pt x="7614" y="1566"/>
                  <a:pt x="7819" y="1566"/>
                </a:cubicBezTo>
                <a:close/>
                <a:moveTo>
                  <a:pt x="9686" y="1566"/>
                </a:moveTo>
                <a:lnTo>
                  <a:pt x="13411" y="1566"/>
                </a:lnTo>
                <a:cubicBezTo>
                  <a:pt x="13617" y="1566"/>
                  <a:pt x="13781" y="1644"/>
                  <a:pt x="13781" y="1740"/>
                </a:cubicBezTo>
                <a:cubicBezTo>
                  <a:pt x="13781" y="1836"/>
                  <a:pt x="13617" y="1917"/>
                  <a:pt x="13411" y="1917"/>
                </a:cubicBezTo>
                <a:lnTo>
                  <a:pt x="9686" y="1917"/>
                </a:lnTo>
                <a:cubicBezTo>
                  <a:pt x="9481" y="1917"/>
                  <a:pt x="9307" y="1836"/>
                  <a:pt x="9307" y="1740"/>
                </a:cubicBezTo>
                <a:cubicBezTo>
                  <a:pt x="9307" y="1644"/>
                  <a:pt x="9481" y="1566"/>
                  <a:pt x="9686" y="1566"/>
                </a:cubicBezTo>
                <a:close/>
                <a:moveTo>
                  <a:pt x="1488" y="3136"/>
                </a:moveTo>
                <a:lnTo>
                  <a:pt x="20112" y="3136"/>
                </a:lnTo>
                <a:lnTo>
                  <a:pt x="20112" y="18468"/>
                </a:lnTo>
                <a:lnTo>
                  <a:pt x="1488" y="18468"/>
                </a:lnTo>
                <a:lnTo>
                  <a:pt x="1488" y="3136"/>
                </a:lnTo>
                <a:close/>
                <a:moveTo>
                  <a:pt x="10857" y="19335"/>
                </a:moveTo>
                <a:cubicBezTo>
                  <a:pt x="11710" y="19335"/>
                  <a:pt x="12398" y="19660"/>
                  <a:pt x="12398" y="20059"/>
                </a:cubicBezTo>
                <a:cubicBezTo>
                  <a:pt x="12398" y="20458"/>
                  <a:pt x="11710" y="20782"/>
                  <a:pt x="10857" y="20782"/>
                </a:cubicBezTo>
                <a:cubicBezTo>
                  <a:pt x="10005" y="20782"/>
                  <a:pt x="9307" y="20458"/>
                  <a:pt x="9307" y="20059"/>
                </a:cubicBezTo>
                <a:cubicBezTo>
                  <a:pt x="9307" y="19660"/>
                  <a:pt x="10005" y="19335"/>
                  <a:pt x="10857" y="19335"/>
                </a:cubicBezTo>
                <a:close/>
              </a:path>
            </a:pathLst>
          </a:custGeom>
          <a:solidFill>
            <a:srgbClr val="0E3B56"/>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26" name="Rectangle"/>
          <p:cNvSpPr>
            <a:spLocks noGrp="1"/>
          </p:cNvSpPr>
          <p:nvPr>
            <p:ph type="body" sz="quarter" idx="58"/>
          </p:nvPr>
        </p:nvSpPr>
        <p:spPr>
          <a:xfrm>
            <a:off x="1273969" y="896092"/>
            <a:ext cx="892969" cy="69624"/>
          </a:xfrm>
          <a:prstGeom prst="rect">
            <a:avLst/>
          </a:prstGeom>
          <a:solidFill>
            <a:srgbClr val="0E3B56"/>
          </a:solidFill>
        </p:spPr>
        <p:txBody>
          <a:bodyPr lIns="0" tIns="0" rIns="0" bIns="0" anchor="ctr">
            <a:noAutofit/>
          </a:bodyPr>
          <a:lstStyle>
            <a:lvl1pPr marL="0" indent="0" algn="ctr" defTabSz="410766">
              <a:lnSpc>
                <a:spcPct val="100000"/>
              </a:lnSpc>
              <a:spcBef>
                <a:spcPts val="0"/>
              </a:spcBef>
              <a:buSzTx/>
              <a:buFontTx/>
              <a:buNone/>
              <a:defRPr sz="5800">
                <a:latin typeface="Gill Sans"/>
                <a:sym typeface="Gill Sans"/>
              </a:defRPr>
            </a:lvl1pPr>
          </a:lstStyle>
          <a:p>
            <a:pPr marL="0" indent="0" algn="ctr" defTabSz="821531">
              <a:lnSpc>
                <a:spcPct val="100000"/>
              </a:lnSpc>
              <a:spcBef>
                <a:spcPts val="0"/>
              </a:spcBef>
              <a:buSzTx/>
              <a:buFontTx/>
              <a:buNone/>
              <a:defRPr sz="5800">
                <a:latin typeface="Gill Sans"/>
                <a:ea typeface="Gill Sans"/>
                <a:cs typeface="Gill Sans"/>
                <a:sym typeface="Gill Sans"/>
              </a:defRPr>
            </a:pPr>
            <a:endParaRPr/>
          </a:p>
        </p:txBody>
      </p:sp>
      <p:sp>
        <p:nvSpPr>
          <p:cNvPr id="227" name="Slide Number"/>
          <p:cNvSpPr txBox="1">
            <a:spLocks noGrp="1"/>
          </p:cNvSpPr>
          <p:nvPr>
            <p:ph type="sldNum" sz="quarter" idx="2"/>
          </p:nvPr>
        </p:nvSpPr>
        <p:spPr>
          <a:xfrm>
            <a:off x="6000164" y="6509742"/>
            <a:ext cx="182743" cy="184666"/>
          </a:xfrm>
          <a:prstGeom prst="rect">
            <a:avLst/>
          </a:prstGeom>
        </p:spPr>
        <p:txBody>
          <a:bodyPr lIns="0" tIns="0" rIns="0" bIns="0" anchor="t"/>
          <a:lstStyle>
            <a:lvl1pPr algn="ctr" defTabSz="410766">
              <a:defRPr>
                <a:solidFill>
                  <a:srgbClr val="00000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22343238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a:xfrm>
            <a:off x="413998" y="414000"/>
            <a:ext cx="5682002" cy="810000"/>
          </a:xfrm>
        </p:spPr>
        <p:txBody>
          <a:bodyPr/>
          <a:lstStyle>
            <a:lvl1pPr>
              <a:defRPr>
                <a:solidFill>
                  <a:schemeClr val="bg2"/>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lvl1pPr>
              <a:defRPr>
                <a:solidFill>
                  <a:schemeClr val="bg2"/>
                </a:solidFill>
              </a:defRPr>
            </a:lvl1pPr>
          </a:lstStyle>
          <a:p>
            <a:endParaRPr lang="en-GB"/>
          </a:p>
        </p:txBody>
      </p:sp>
      <p:sp>
        <p:nvSpPr>
          <p:cNvPr id="7" name="Slide Number Placeholder 6">
            <a:extLst>
              <a:ext uri="{FF2B5EF4-FFF2-40B4-BE49-F238E27FC236}">
                <a16:creationId xmlns:a16="http://schemas.microsoft.com/office/drawing/2014/main" id="{765C73BE-A08F-48CE-BFC6-CC154A7F042D}"/>
              </a:ext>
            </a:extLst>
          </p:cNvPr>
          <p:cNvSpPr>
            <a:spLocks noGrp="1"/>
          </p:cNvSpPr>
          <p:nvPr>
            <p:ph type="sldNum" sz="quarter" idx="12"/>
          </p:nvPr>
        </p:nvSpPr>
        <p:spPr/>
        <p:txBody>
          <a:bodyPr/>
          <a:lstStyle>
            <a:lvl1pPr>
              <a:defRPr>
                <a:solidFill>
                  <a:schemeClr val="bg2"/>
                </a:solidFill>
              </a:defRPr>
            </a:lvl1pPr>
          </a:lstStyle>
          <a:p>
            <a:fld id="{6DF1F962-6FCF-4ED9-AB1A-FC8E17859AF0}" type="slidenum">
              <a:rPr lang="en-GB" smtClean="0"/>
              <a:pPr/>
              <a:t>‹#›</a:t>
            </a:fld>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3686400" cy="3586163"/>
          </a:xfrm>
        </p:spPr>
        <p:txBody>
          <a:bodyPr/>
          <a:lstStyle>
            <a:lvl1pPr>
              <a:defRPr>
                <a:solidFill>
                  <a:schemeClr val="bg2"/>
                </a:solidFill>
                <a:latin typeface="+mj-lt"/>
              </a:defRPr>
            </a:lvl1pPr>
            <a:lvl2pPr>
              <a:defRPr>
                <a:solidFill>
                  <a:schemeClr val="bg2"/>
                </a:solidFill>
                <a:latin typeface="+mj-lt"/>
              </a:defRPr>
            </a:lvl2pPr>
            <a:lvl3pPr>
              <a:buClr>
                <a:srgbClr val="D0CB17"/>
              </a:buClr>
              <a:defRPr>
                <a:solidFill>
                  <a:schemeClr val="bg2"/>
                </a:solidFill>
                <a:latin typeface="+mj-lt"/>
              </a:defRPr>
            </a:lvl3pPr>
            <a:lvl4pPr>
              <a:buClr>
                <a:srgbClr val="D0CB17"/>
              </a:buClr>
              <a:defRPr>
                <a:solidFill>
                  <a:schemeClr val="bg2"/>
                </a:solidFill>
                <a:latin typeface="+mj-lt"/>
              </a:defRPr>
            </a:lvl4pPr>
            <a:lvl5pPr>
              <a:buClr>
                <a:srgbClr val="D0CB17"/>
              </a:buClr>
              <a:defRPr>
                <a:solidFill>
                  <a:schemeClr val="bg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4A5FC8-E905-4E71-8FEC-FACAC5902090}"/>
              </a:ext>
            </a:extLst>
          </p:cNvPr>
          <p:cNvSpPr>
            <a:spLocks noGrp="1"/>
          </p:cNvSpPr>
          <p:nvPr>
            <p:ph sz="half" idx="2"/>
          </p:nvPr>
        </p:nvSpPr>
        <p:spPr>
          <a:xfrm>
            <a:off x="4266000" y="2276475"/>
            <a:ext cx="3686400" cy="3586163"/>
          </a:xfrm>
        </p:spPr>
        <p:txBody>
          <a:bodyPr/>
          <a:lstStyle>
            <a:lvl1pPr>
              <a:defRPr>
                <a:solidFill>
                  <a:schemeClr val="bg2"/>
                </a:solidFill>
                <a:latin typeface="+mj-lt"/>
              </a:defRPr>
            </a:lvl1pPr>
            <a:lvl2pPr>
              <a:defRPr>
                <a:solidFill>
                  <a:schemeClr val="bg2"/>
                </a:solidFill>
                <a:latin typeface="+mj-lt"/>
              </a:defRPr>
            </a:lvl2pPr>
            <a:lvl3pPr>
              <a:buClr>
                <a:srgbClr val="D0CB17"/>
              </a:buClr>
              <a:defRPr>
                <a:solidFill>
                  <a:schemeClr val="bg2"/>
                </a:solidFill>
                <a:latin typeface="+mj-lt"/>
              </a:defRPr>
            </a:lvl3pPr>
            <a:lvl4pPr>
              <a:buClr>
                <a:srgbClr val="D0CB17"/>
              </a:buClr>
              <a:defRPr>
                <a:solidFill>
                  <a:schemeClr val="bg2"/>
                </a:solidFill>
                <a:latin typeface="+mj-lt"/>
              </a:defRPr>
            </a:lvl4pPr>
            <a:lvl5pPr>
              <a:buClr>
                <a:srgbClr val="D0CB17"/>
              </a:buClr>
              <a:defRPr>
                <a:solidFill>
                  <a:schemeClr val="bg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18">
            <a:extLst>
              <a:ext uri="{FF2B5EF4-FFF2-40B4-BE49-F238E27FC236}">
                <a16:creationId xmlns:a16="http://schemas.microsoft.com/office/drawing/2014/main" id="{4F565F5D-6E7B-4DAD-9B2B-151C45CDD27C}"/>
              </a:ext>
            </a:extLst>
          </p:cNvPr>
          <p:cNvSpPr>
            <a:spLocks noGrp="1"/>
          </p:cNvSpPr>
          <p:nvPr>
            <p:ph type="pic" sz="quarter" idx="13"/>
          </p:nvPr>
        </p:nvSpPr>
        <p:spPr>
          <a:xfrm>
            <a:off x="7254821" y="0"/>
            <a:ext cx="4937181" cy="6858000"/>
          </a:xfrm>
          <a:custGeom>
            <a:avLst/>
            <a:gdLst>
              <a:gd name="connsiteX0" fmla="*/ 773061 w 4937181"/>
              <a:gd name="connsiteY0" fmla="*/ 0 h 6858000"/>
              <a:gd name="connsiteX1" fmla="*/ 4937181 w 4937181"/>
              <a:gd name="connsiteY1" fmla="*/ 0 h 6858000"/>
              <a:gd name="connsiteX2" fmla="*/ 4937181 w 4937181"/>
              <a:gd name="connsiteY2" fmla="*/ 6858000 h 6858000"/>
              <a:gd name="connsiteX3" fmla="*/ 0 w 4937181"/>
              <a:gd name="connsiteY3" fmla="*/ 6858000 h 6858000"/>
              <a:gd name="connsiteX4" fmla="*/ 82466 w 4937181"/>
              <a:gd name="connsiteY4" fmla="*/ 6836797 h 6858000"/>
              <a:gd name="connsiteX5" fmla="*/ 773061 w 4937181"/>
              <a:gd name="connsiteY5" fmla="*/ 5898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181" h="6858000">
                <a:moveTo>
                  <a:pt x="773061" y="0"/>
                </a:moveTo>
                <a:lnTo>
                  <a:pt x="4937181" y="0"/>
                </a:lnTo>
                <a:lnTo>
                  <a:pt x="4937181" y="6858000"/>
                </a:lnTo>
                <a:lnTo>
                  <a:pt x="0" y="6858000"/>
                </a:lnTo>
                <a:lnTo>
                  <a:pt x="82466" y="6836797"/>
                </a:lnTo>
                <a:cubicBezTo>
                  <a:pt x="482563" y="6712359"/>
                  <a:pt x="773061" y="6339179"/>
                  <a:pt x="773061" y="5898157"/>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241649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 imag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hasCustomPrompt="1"/>
          </p:nvPr>
        </p:nvSpPr>
        <p:spPr>
          <a:xfrm>
            <a:off x="413998" y="414000"/>
            <a:ext cx="8412761" cy="810000"/>
          </a:xfrm>
        </p:spPr>
        <p:txBody>
          <a:bodyPr/>
          <a:lstStyle>
            <a:lvl1pPr>
              <a:defRPr sz="4000">
                <a:solidFill>
                  <a:schemeClr val="tx2"/>
                </a:solidFill>
              </a:defRPr>
            </a:lvl1pPr>
          </a:lstStyle>
          <a:p>
            <a:r>
              <a:rPr lang="en-US"/>
              <a:t>Click to edit title</a:t>
            </a:r>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13998" y="1791478"/>
            <a:ext cx="7538400" cy="4070957"/>
          </a:xfrm>
        </p:spPr>
        <p:txBody>
          <a:bodyPr numCol="2" spcCol="180000"/>
          <a:lstStyle>
            <a:lvl1pPr>
              <a:defRPr sz="1600">
                <a:latin typeface="+mj-lt"/>
              </a:defRPr>
            </a:lvl1pPr>
            <a:lvl2pPr>
              <a:defRPr sz="1600">
                <a:latin typeface="+mj-lt"/>
              </a:defRPr>
            </a:lvl2pPr>
            <a:lvl3pPr marL="144000" indent="-144000">
              <a:buClr>
                <a:srgbClr val="D0CB17"/>
              </a:buClr>
              <a:buFont typeface="Arial" panose="020B0604020202020204" pitchFamily="34" charset="0"/>
              <a:buChar char="•"/>
              <a:defRPr sz="1600">
                <a:latin typeface="+mj-lt"/>
              </a:defRPr>
            </a:lvl3pPr>
            <a:lvl4pPr marL="288000" indent="-144000">
              <a:buClr>
                <a:srgbClr val="D0CB17"/>
              </a:buClr>
              <a:buFont typeface="Arial" panose="020B0604020202020204" pitchFamily="34" charset="0"/>
              <a:buChar char="•"/>
              <a:defRPr sz="1600">
                <a:latin typeface="+mj-lt"/>
              </a:defRPr>
            </a:lvl4pPr>
            <a:lvl5pPr marL="432000" indent="-144000">
              <a:buClr>
                <a:srgbClr val="D0CB17"/>
              </a:buClr>
              <a:buFont typeface="Arial" panose="020B0604020202020204" pitchFamily="34" charset="0"/>
              <a:buChar cha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2">
            <a:extLst>
              <a:ext uri="{FF2B5EF4-FFF2-40B4-BE49-F238E27FC236}">
                <a16:creationId xmlns:a16="http://schemas.microsoft.com/office/drawing/2014/main" id="{58792CAC-1B25-4324-89B5-BC0655FE6C6B}"/>
              </a:ext>
            </a:extLst>
          </p:cNvPr>
          <p:cNvSpPr>
            <a:spLocks noGrp="1"/>
          </p:cNvSpPr>
          <p:nvPr>
            <p:ph type="pic" sz="quarter" idx="13"/>
          </p:nvPr>
        </p:nvSpPr>
        <p:spPr>
          <a:xfrm>
            <a:off x="8094729" y="1985342"/>
            <a:ext cx="4097271" cy="3877093"/>
          </a:xfrm>
          <a:custGeom>
            <a:avLst/>
            <a:gdLst>
              <a:gd name="connsiteX0" fmla="*/ 981509 w 4097271"/>
              <a:gd name="connsiteY0" fmla="*/ 0 h 3877093"/>
              <a:gd name="connsiteX1" fmla="*/ 4097271 w 4097271"/>
              <a:gd name="connsiteY1" fmla="*/ 0 h 3877093"/>
              <a:gd name="connsiteX2" fmla="*/ 4097271 w 4097271"/>
              <a:gd name="connsiteY2" fmla="*/ 2894881 h 3877093"/>
              <a:gd name="connsiteX3" fmla="*/ 3115750 w 4097271"/>
              <a:gd name="connsiteY3" fmla="*/ 3877093 h 3877093"/>
              <a:gd name="connsiteX4" fmla="*/ 0 w 4097271"/>
              <a:gd name="connsiteY4" fmla="*/ 3877093 h 3877093"/>
              <a:gd name="connsiteX5" fmla="*/ 0 w 4097271"/>
              <a:gd name="connsiteY5" fmla="*/ 982189 h 3877093"/>
              <a:gd name="connsiteX6" fmla="*/ 981509 w 4097271"/>
              <a:gd name="connsiteY6" fmla="*/ 0 h 387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7271" h="3877093">
                <a:moveTo>
                  <a:pt x="981509" y="0"/>
                </a:moveTo>
                <a:lnTo>
                  <a:pt x="4097271" y="0"/>
                </a:lnTo>
                <a:lnTo>
                  <a:pt x="4097271" y="2894881"/>
                </a:lnTo>
                <a:cubicBezTo>
                  <a:pt x="4097271" y="3437338"/>
                  <a:pt x="3657826" y="3877093"/>
                  <a:pt x="3115750" y="3877093"/>
                </a:cubicBezTo>
                <a:lnTo>
                  <a:pt x="0" y="3877093"/>
                </a:lnTo>
                <a:lnTo>
                  <a:pt x="0" y="982189"/>
                </a:lnTo>
                <a:cubicBezTo>
                  <a:pt x="0" y="439743"/>
                  <a:pt x="439434" y="0"/>
                  <a:pt x="981509"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
        <p:nvSpPr>
          <p:cNvPr id="8" name="Slide Number Placeholder 3">
            <a:extLst>
              <a:ext uri="{FF2B5EF4-FFF2-40B4-BE49-F238E27FC236}">
                <a16:creationId xmlns:a16="http://schemas.microsoft.com/office/drawing/2014/main" id="{C365490A-7A4E-4123-A0FD-AE2BA34483D1}"/>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a:t>
            </a:fld>
            <a:endParaRPr lang="en-GB"/>
          </a:p>
        </p:txBody>
      </p:sp>
      <p:cxnSp>
        <p:nvCxnSpPr>
          <p:cNvPr id="7" name="Straight Connector 6">
            <a:extLst>
              <a:ext uri="{FF2B5EF4-FFF2-40B4-BE49-F238E27FC236}">
                <a16:creationId xmlns:a16="http://schemas.microsoft.com/office/drawing/2014/main" id="{E3F1469A-6292-4C80-A9E7-3ABBE973E004}"/>
              </a:ext>
            </a:extLst>
          </p:cNvPr>
          <p:cNvCxnSpPr>
            <a:cxnSpLocks/>
          </p:cNvCxnSpPr>
          <p:nvPr userDrawn="1"/>
        </p:nvCxnSpPr>
        <p:spPr>
          <a:xfrm>
            <a:off x="404473" y="1145945"/>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42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d slide - WB/GFF logo 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err="1">
                <a:solidFill>
                  <a:schemeClr val="bg1"/>
                </a:solidFill>
                <a:latin typeface="Poppins Light" pitchFamily="2" charset="77"/>
                <a:cs typeface="Poppins Light" pitchFamily="2" charset="77"/>
              </a:rPr>
              <a:t>www.globalfinancingfacility.org</a:t>
            </a:r>
            <a:r>
              <a:rPr lang="en-US" sz="1200" b="0" i="0">
                <a:solidFill>
                  <a:schemeClr val="bg1"/>
                </a:solidFill>
                <a:latin typeface="Poppins Light" pitchFamily="2" charset="77"/>
                <a:cs typeface="Poppins Light" pitchFamily="2" charset="77"/>
              </a:rPr>
              <a:t>                  </a:t>
            </a:r>
            <a:r>
              <a:rPr lang="en-US" sz="1200" b="0" i="0" err="1">
                <a:solidFill>
                  <a:schemeClr val="bg1"/>
                </a:solidFill>
                <a:latin typeface="Poppins Light" pitchFamily="2" charset="77"/>
                <a:cs typeface="Poppins Light" pitchFamily="2" charset="77"/>
              </a:rPr>
              <a:t>gffsecretariat@worldbank.org</a:t>
            </a:r>
            <a:r>
              <a:rPr lang="en-US" sz="1200" b="0" i="0">
                <a:solidFill>
                  <a:schemeClr val="bg1"/>
                </a:solidFill>
                <a:latin typeface="Poppins Light" pitchFamily="2" charset="77"/>
                <a:cs typeface="Poppins Light" pitchFamily="2" charset="77"/>
              </a:rPr>
              <a:t>                @thegff</a:t>
            </a: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2754"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13825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104868"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54940" y="4197933"/>
            <a:ext cx="228660" cy="160883"/>
          </a:xfrm>
          <a:prstGeom prst="rect">
            <a:avLst/>
          </a:prstGeom>
        </p:spPr>
      </p:pic>
      <p:pic>
        <p:nvPicPr>
          <p:cNvPr id="10" name="Picture 9">
            <a:extLst>
              <a:ext uri="{FF2B5EF4-FFF2-40B4-BE49-F238E27FC236}">
                <a16:creationId xmlns:a16="http://schemas.microsoft.com/office/drawing/2014/main" id="{72F4A564-434C-424F-95FC-893E551EDA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7360" y="3042044"/>
            <a:ext cx="6887811" cy="773912"/>
          </a:xfrm>
          <a:prstGeom prst="rect">
            <a:avLst/>
          </a:prstGeom>
        </p:spPr>
      </p:pic>
    </p:spTree>
    <p:extLst>
      <p:ext uri="{BB962C8B-B14F-4D97-AF65-F5344CB8AC3E}">
        <p14:creationId xmlns:p14="http://schemas.microsoft.com/office/powerpoint/2010/main" val="109677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 WB/GFF logo F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6732"/>
            <a:ext cx="12192000" cy="68580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a:solidFill>
                  <a:schemeClr val="bg1"/>
                </a:solidFill>
                <a:latin typeface="Poppins Light" pitchFamily="2" charset="77"/>
                <a:cs typeface="Poppins Light" pitchFamily="2" charset="77"/>
              </a:rPr>
              <a:t>www.globalfinancingfacility.org/fr                  gffsecretariat@worldbank.org                @thegff</a:t>
            </a: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34373"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282927"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238614"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97532" y="4197933"/>
            <a:ext cx="228660" cy="160883"/>
          </a:xfrm>
          <a:prstGeom prst="rect">
            <a:avLst/>
          </a:prstGeom>
        </p:spPr>
      </p:pic>
      <p:pic>
        <p:nvPicPr>
          <p:cNvPr id="3" name="Picture 2">
            <a:extLst>
              <a:ext uri="{FF2B5EF4-FFF2-40B4-BE49-F238E27FC236}">
                <a16:creationId xmlns:a16="http://schemas.microsoft.com/office/drawing/2014/main" id="{B32A647A-A3D1-4D6C-930E-F663FCD911B8}"/>
              </a:ext>
            </a:extLst>
          </p:cNvPr>
          <p:cNvPicPr>
            <a:picLocks noChangeAspect="1"/>
          </p:cNvPicPr>
          <p:nvPr userDrawn="1"/>
        </p:nvPicPr>
        <p:blipFill>
          <a:blip r:embed="rId5"/>
          <a:stretch>
            <a:fillRect/>
          </a:stretch>
        </p:blipFill>
        <p:spPr>
          <a:xfrm>
            <a:off x="467360" y="3042044"/>
            <a:ext cx="8795045" cy="773911"/>
          </a:xfrm>
          <a:prstGeom prst="rect">
            <a:avLst/>
          </a:prstGeom>
        </p:spPr>
      </p:pic>
    </p:spTree>
    <p:extLst>
      <p:ext uri="{BB962C8B-B14F-4D97-AF65-F5344CB8AC3E}">
        <p14:creationId xmlns:p14="http://schemas.microsoft.com/office/powerpoint/2010/main" val="395688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D8A82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9" y="0"/>
            <a:ext cx="12178562"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9852218" cy="2491200"/>
          </a:xfrm>
        </p:spPr>
        <p:txBody>
          <a:bodyPr tIns="216000" anchor="t" anchorCtr="0"/>
          <a:lstStyle>
            <a:lvl1pPr>
              <a:defRPr sz="5460" spc="-70" baseline="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900">
                <a:solidFill>
                  <a:schemeClr val="bg1"/>
                </a:solidFill>
                <a:latin typeface="+mj-lt"/>
              </a:defRPr>
            </a:lvl1pPr>
          </a:lstStyle>
          <a:p>
            <a:fld id="{6DF1F962-6FCF-4ED9-AB1A-FC8E17859AF0}" type="slidenum">
              <a:rPr lang="en-GB" smtClean="0"/>
              <a:pPr/>
              <a:t>‹#›</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000" y="3900400"/>
            <a:ext cx="3240000" cy="2082800"/>
          </a:xfrm>
        </p:spPr>
        <p:txBody>
          <a:bodyPr/>
          <a:lstStyle>
            <a:lvl1pPr>
              <a:spcAft>
                <a:spcPts val="850"/>
              </a:spcAft>
              <a:defRPr sz="1275" b="0">
                <a:solidFill>
                  <a:schemeClr val="bg1"/>
                </a:solidFill>
                <a:latin typeface="+mj-lt"/>
              </a:defRPr>
            </a:lvl1pPr>
            <a:lvl2pPr marL="165600" indent="-165600">
              <a:spcAft>
                <a:spcPts val="850"/>
              </a:spcAft>
              <a:buClr>
                <a:srgbClr val="189992"/>
              </a:buClr>
              <a:buFont typeface="Verdana" panose="020B0604030504040204" pitchFamily="34" charset="0"/>
              <a:buChar char="•"/>
              <a:defRPr sz="1275">
                <a:solidFill>
                  <a:schemeClr val="bg1"/>
                </a:solidFill>
                <a:latin typeface="+mj-lt"/>
              </a:defRPr>
            </a:lvl2pPr>
          </a:lstStyle>
          <a:p>
            <a:pPr lvl="0"/>
            <a:r>
              <a:rPr lang="en-US"/>
              <a:t>Click to edit Master text styles</a:t>
            </a:r>
          </a:p>
          <a:p>
            <a:pPr lvl="1"/>
            <a:r>
              <a:rPr lang="en-US"/>
              <a:t>Second level</a:t>
            </a:r>
            <a:endParaRPr lang="en-GB"/>
          </a:p>
        </p:txBody>
      </p:sp>
    </p:spTree>
    <p:extLst>
      <p:ext uri="{BB962C8B-B14F-4D97-AF65-F5344CB8AC3E}">
        <p14:creationId xmlns:p14="http://schemas.microsoft.com/office/powerpoint/2010/main" val="114372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4"/>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8" y="-405996"/>
            <a:ext cx="12178564" cy="6858000"/>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t" anchorCtr="0"/>
          <a:lstStyle>
            <a:lvl1pPr>
              <a:lnSpc>
                <a:spcPct val="85000"/>
              </a:lnSpc>
              <a:defRPr sz="5460" spc="-70" baseline="0">
                <a:solidFill>
                  <a:schemeClr val="bg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2004"/>
            <a:ext cx="2743200" cy="237600"/>
          </a:xfrm>
        </p:spPr>
        <p:txBody>
          <a:bodyPr tIns="36000"/>
          <a:lstStyle>
            <a:lvl1pPr>
              <a:defRPr>
                <a:solidFill>
                  <a:schemeClr val="bg1"/>
                </a:solidFill>
              </a:defRPr>
            </a:lvl1pPr>
          </a:lstStyle>
          <a:p>
            <a:fld id="{6DF1F962-6FCF-4ED9-AB1A-FC8E17859AF0}" type="slidenum">
              <a:rPr lang="en-GB" smtClean="0"/>
              <a:pPr/>
              <a:t>‹#›</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000" y="3779838"/>
            <a:ext cx="3240000" cy="2082800"/>
          </a:xfrm>
        </p:spPr>
        <p:txBody>
          <a:bodyPr/>
          <a:lstStyle>
            <a:lvl1pPr>
              <a:spcAft>
                <a:spcPts val="850"/>
              </a:spcAft>
              <a:defRPr sz="1275" b="0">
                <a:solidFill>
                  <a:schemeClr val="bg1"/>
                </a:solidFill>
                <a:latin typeface="+mj-lt"/>
              </a:defRPr>
            </a:lvl1pPr>
            <a:lvl2pPr marL="165600" indent="-165600">
              <a:spcAft>
                <a:spcPts val="850"/>
              </a:spcAft>
              <a:buClr>
                <a:schemeClr val="bg2"/>
              </a:buClr>
              <a:buFont typeface="Verdana" panose="020B0604030504040204" pitchFamily="34" charset="0"/>
              <a:buChar char="•"/>
              <a:defRPr sz="1275">
                <a:solidFill>
                  <a:schemeClr val="bg1"/>
                </a:solidFill>
                <a:latin typeface="+mj-lt"/>
              </a:defRPr>
            </a:lvl2pPr>
          </a:lstStyle>
          <a:p>
            <a:pPr lvl="0"/>
            <a:r>
              <a:rPr lang="en-US"/>
              <a:t>Click to edit Master text styles</a:t>
            </a:r>
          </a:p>
          <a:p>
            <a:pPr lvl="1"/>
            <a:r>
              <a:rPr lang="en-US"/>
              <a:t>Second level</a:t>
            </a:r>
            <a:endParaRPr lang="en-GB"/>
          </a:p>
        </p:txBody>
      </p:sp>
    </p:spTree>
    <p:extLst>
      <p:ext uri="{BB962C8B-B14F-4D97-AF65-F5344CB8AC3E}">
        <p14:creationId xmlns:p14="http://schemas.microsoft.com/office/powerpoint/2010/main" val="27054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E45C8-4099-4C67-AA52-3BE6004EF7D6}"/>
              </a:ext>
            </a:extLst>
          </p:cNvPr>
          <p:cNvSpPr>
            <a:spLocks noGrp="1"/>
          </p:cNvSpPr>
          <p:nvPr>
            <p:ph type="title"/>
          </p:nvPr>
        </p:nvSpPr>
        <p:spPr>
          <a:xfrm>
            <a:off x="413998" y="414000"/>
            <a:ext cx="11386800" cy="810000"/>
          </a:xfrm>
          <a:prstGeom prst="rect">
            <a:avLst/>
          </a:prstGeom>
        </p:spPr>
        <p:txBody>
          <a:bodyPr vert="horz" lIns="0" tIns="9000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CF0925B-A009-4DB2-A482-91CF17944140}"/>
              </a:ext>
            </a:extLst>
          </p:cNvPr>
          <p:cNvSpPr>
            <a:spLocks noGrp="1"/>
          </p:cNvSpPr>
          <p:nvPr>
            <p:ph type="body" idx="1"/>
          </p:nvPr>
        </p:nvSpPr>
        <p:spPr>
          <a:xfrm>
            <a:off x="414000" y="2278800"/>
            <a:ext cx="11392238" cy="3564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DB747D8-A3B7-4A50-B92D-D6B284F20F1B}"/>
              </a:ext>
            </a:extLst>
          </p:cNvPr>
          <p:cNvSpPr>
            <a:spLocks noGrp="1"/>
          </p:cNvSpPr>
          <p:nvPr>
            <p:ph type="dt" sz="half" idx="2"/>
          </p:nvPr>
        </p:nvSpPr>
        <p:spPr>
          <a:xfrm>
            <a:off x="414000" y="71081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EA22A9B-6BFE-4CA9-9829-A50D735FFD31}"/>
              </a:ext>
            </a:extLst>
          </p:cNvPr>
          <p:cNvSpPr>
            <a:spLocks noGrp="1"/>
          </p:cNvSpPr>
          <p:nvPr>
            <p:ph type="ftr" sz="quarter" idx="3"/>
          </p:nvPr>
        </p:nvSpPr>
        <p:spPr>
          <a:xfrm>
            <a:off x="2052000" y="6452004"/>
            <a:ext cx="4114800" cy="237600"/>
          </a:xfrm>
          <a:prstGeom prst="rect">
            <a:avLst/>
          </a:prstGeom>
        </p:spPr>
        <p:txBody>
          <a:bodyPr vert="horz" lIns="0" tIns="36000" rIns="0" bIns="0" rtlCol="0" anchor="t" anchorCtr="0"/>
          <a:lstStyle>
            <a:lvl1pPr algn="l">
              <a:defRPr sz="850" b="1">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AFA521C-E642-40E3-82FB-509709D9F2F9}"/>
              </a:ext>
            </a:extLst>
          </p:cNvPr>
          <p:cNvSpPr>
            <a:spLocks noGrp="1"/>
          </p:cNvSpPr>
          <p:nvPr>
            <p:ph type="sldNum" sz="quarter" idx="4"/>
          </p:nvPr>
        </p:nvSpPr>
        <p:spPr>
          <a:xfrm>
            <a:off x="9057640" y="6452004"/>
            <a:ext cx="2743200" cy="237600"/>
          </a:xfrm>
          <a:prstGeom prst="rect">
            <a:avLst/>
          </a:prstGeom>
        </p:spPr>
        <p:txBody>
          <a:bodyPr vert="horz" lIns="0" tIns="36000" rIns="0" bIns="0" rtlCol="0" anchor="t" anchorCtr="0"/>
          <a:lstStyle>
            <a:lvl1pPr algn="r">
              <a:defRPr sz="850">
                <a:solidFill>
                  <a:schemeClr val="tx1">
                    <a:tint val="75000"/>
                  </a:schemeClr>
                </a:solidFill>
              </a:defRPr>
            </a:lvl1pPr>
          </a:lstStyle>
          <a:p>
            <a:fld id="{6DF1F962-6FCF-4ED9-AB1A-FC8E17859AF0}" type="slidenum">
              <a:rPr lang="en-GB" smtClean="0"/>
              <a:pPr/>
              <a:t>‹#›</a:t>
            </a:fld>
            <a:endParaRPr lang="en-GB" dirty="0"/>
          </a:p>
        </p:txBody>
      </p:sp>
      <p:cxnSp>
        <p:nvCxnSpPr>
          <p:cNvPr id="8" name="Straight Connector 7">
            <a:extLst>
              <a:ext uri="{FF2B5EF4-FFF2-40B4-BE49-F238E27FC236}">
                <a16:creationId xmlns:a16="http://schemas.microsoft.com/office/drawing/2014/main" id="{E7A7C60D-8581-4431-9514-30B600569305}"/>
              </a:ext>
            </a:extLst>
          </p:cNvPr>
          <p:cNvCxnSpPr>
            <a:cxnSpLocks/>
          </p:cNvCxnSpPr>
          <p:nvPr userDrawn="1"/>
        </p:nvCxnSpPr>
        <p:spPr>
          <a:xfrm>
            <a:off x="414000" y="1227600"/>
            <a:ext cx="113922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76A6340-9C49-4047-9B18-8231187E30AD}"/>
              </a:ext>
            </a:extLst>
          </p:cNvPr>
          <p:cNvSpPr txBox="1"/>
          <p:nvPr userDrawn="1"/>
        </p:nvSpPr>
        <p:spPr>
          <a:xfrm>
            <a:off x="414000" y="6452004"/>
            <a:ext cx="1620000" cy="248531"/>
          </a:xfrm>
          <a:prstGeom prst="rect">
            <a:avLst/>
          </a:prstGeom>
          <a:noFill/>
        </p:spPr>
        <p:txBody>
          <a:bodyPr wrap="square" lIns="0" tIns="36000" rIns="0" bIns="0" rtlCol="0">
            <a:noAutofit/>
          </a:bodyPr>
          <a:lstStyle/>
          <a:p>
            <a:r>
              <a:rPr lang="en-GB" sz="850" kern="900" spc="-20" baseline="0" dirty="0">
                <a:solidFill>
                  <a:schemeClr val="tx1">
                    <a:tint val="75000"/>
                  </a:schemeClr>
                </a:solidFill>
                <a:latin typeface="+mn-lt"/>
                <a:ea typeface="+mn-ea"/>
                <a:cs typeface="+mn-cs"/>
              </a:rPr>
              <a:t>GLOBAL FINANCING FACILITY</a:t>
            </a:r>
          </a:p>
        </p:txBody>
      </p:sp>
    </p:spTree>
    <p:extLst>
      <p:ext uri="{BB962C8B-B14F-4D97-AF65-F5344CB8AC3E}">
        <p14:creationId xmlns:p14="http://schemas.microsoft.com/office/powerpoint/2010/main" val="549859718"/>
      </p:ext>
    </p:extLst>
  </p:cSld>
  <p:clrMap bg1="lt1" tx1="dk1" bg2="lt2" tx2="dk2" accent1="accent1" accent2="accent2" accent3="accent3" accent4="accent4" accent5="accent5" accent6="accent6" hlink="hlink" folHlink="folHlink"/>
  <p:sldLayoutIdLst>
    <p:sldLayoutId id="2147483824" r:id="rId1"/>
    <p:sldLayoutId id="2147483842" r:id="rId2"/>
    <p:sldLayoutId id="2147483826" r:id="rId3"/>
    <p:sldLayoutId id="2147483820" r:id="rId4"/>
    <p:sldLayoutId id="2147483822" r:id="rId5"/>
    <p:sldLayoutId id="2147483848" r:id="rId6"/>
    <p:sldLayoutId id="2147483850" r:id="rId7"/>
    <p:sldLayoutId id="2147483795" r:id="rId8"/>
    <p:sldLayoutId id="2147483783" r:id="rId9"/>
    <p:sldLayoutId id="2147483847" r:id="rId10"/>
    <p:sldLayoutId id="2147483828" r:id="rId11"/>
    <p:sldLayoutId id="2147483849" r:id="rId12"/>
    <p:sldLayoutId id="2147483892" r:id="rId13"/>
  </p:sldLayoutIdLst>
  <p:hf hdr="0" ftr="0" dt="0"/>
  <p:txStyles>
    <p:titleStyle>
      <a:lvl1pPr algn="l" defTabSz="914400" rtl="0" eaLnBrk="1" latinLnBrk="0" hangingPunct="1">
        <a:lnSpc>
          <a:spcPct val="95000"/>
        </a:lnSpc>
        <a:spcBef>
          <a:spcPct val="0"/>
        </a:spcBef>
        <a:buNone/>
        <a:defRPr sz="2417"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55" userDrawn="1">
          <p15:clr>
            <a:srgbClr val="F26B43"/>
          </p15:clr>
        </p15:guide>
        <p15:guide id="6" pos="256" userDrawn="1">
          <p15:clr>
            <a:srgbClr val="F26B43"/>
          </p15:clr>
        </p15:guide>
        <p15:guide id="7" pos="7437" userDrawn="1">
          <p15:clr>
            <a:srgbClr val="F26B43"/>
          </p15:clr>
        </p15:guide>
        <p15:guide id="8" orient="horz" pos="3693" userDrawn="1">
          <p15:clr>
            <a:srgbClr val="F26B43"/>
          </p15:clr>
        </p15:guide>
        <p15:guide id="10" orient="horz" pos="4058" userDrawn="1">
          <p15:clr>
            <a:srgbClr val="F26B43"/>
          </p15:clr>
        </p15:guide>
        <p15:guide id="11" orient="horz" pos="1434" userDrawn="1">
          <p15:clr>
            <a:srgbClr val="F26B43"/>
          </p15:clr>
        </p15:guide>
        <p15:guide id="12" orient="horz" pos="2554" userDrawn="1">
          <p15:clr>
            <a:srgbClr val="F26B43"/>
          </p15:clr>
        </p15:guide>
        <p15:guide id="13" pos="3846" userDrawn="1">
          <p15:clr>
            <a:srgbClr val="F26B43"/>
          </p15:clr>
        </p15:guide>
        <p15:guide id="14" pos="12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94B3F8-F736-AF47-9444-835BF41C0951}"/>
              </a:ext>
            </a:extLst>
          </p:cNvPr>
          <p:cNvSpPr/>
          <p:nvPr/>
        </p:nvSpPr>
        <p:spPr>
          <a:xfrm>
            <a:off x="1" y="0"/>
            <a:ext cx="12192000" cy="1005840"/>
          </a:xfrm>
          <a:prstGeom prst="rect">
            <a:avLst/>
          </a:prstGeom>
          <a:solidFill>
            <a:srgbClr val="0F3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F3051"/>
              </a:solidFill>
            </a:endParaRPr>
          </a:p>
        </p:txBody>
      </p:sp>
      <p:sp>
        <p:nvSpPr>
          <p:cNvPr id="8" name="Triangle 9">
            <a:extLst>
              <a:ext uri="{FF2B5EF4-FFF2-40B4-BE49-F238E27FC236}">
                <a16:creationId xmlns:a16="http://schemas.microsoft.com/office/drawing/2014/main" id="{80F6315E-3C16-F345-A1D0-05FBBC7AFFC0}"/>
              </a:ext>
            </a:extLst>
          </p:cNvPr>
          <p:cNvSpPr/>
          <p:nvPr/>
        </p:nvSpPr>
        <p:spPr>
          <a:xfrm rot="10800000">
            <a:off x="9693144" y="0"/>
            <a:ext cx="2529723" cy="1600200"/>
          </a:xfrm>
          <a:prstGeom prst="triangle">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A29A"/>
              </a:solidFill>
            </a:endParaRPr>
          </a:p>
        </p:txBody>
      </p:sp>
      <p:sp>
        <p:nvSpPr>
          <p:cNvPr id="2" name="Title Placeholder 1"/>
          <p:cNvSpPr>
            <a:spLocks noGrp="1"/>
          </p:cNvSpPr>
          <p:nvPr>
            <p:ph type="title"/>
          </p:nvPr>
        </p:nvSpPr>
        <p:spPr>
          <a:xfrm>
            <a:off x="609600" y="457200"/>
            <a:ext cx="9235155" cy="369332"/>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299300441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76" r:id="rId5"/>
    <p:sldLayoutId id="2147483877" r:id="rId6"/>
    <p:sldLayoutId id="2147483893" r:id="rId7"/>
  </p:sldLayoutIdLst>
  <p:txStyles>
    <p:titleStyle>
      <a:lvl1pPr algn="l" defTabSz="914400" rtl="0" eaLnBrk="1" latinLnBrk="0" hangingPunct="1">
        <a:spcBef>
          <a:spcPct val="0"/>
        </a:spcBef>
        <a:buNone/>
        <a:defRPr sz="2400" b="1" kern="1200" spc="1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20000"/>
        </a:lnSpc>
        <a:spcBef>
          <a:spcPts val="0"/>
        </a:spcBef>
        <a:spcAft>
          <a:spcPts val="900"/>
        </a:spcAft>
        <a:buFont typeface="Arial" panose="020B0604020202020204" pitchFamily="34" charset="0"/>
        <a:buNone/>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285750" indent="-285750" algn="l" defTabSz="914400" rtl="0" eaLnBrk="1" latinLnBrk="0" hangingPunct="1">
        <a:lnSpc>
          <a:spcPct val="120000"/>
        </a:lnSpc>
        <a:spcBef>
          <a:spcPts val="0"/>
        </a:spcBef>
        <a:spcAft>
          <a:spcPts val="900"/>
        </a:spcAft>
        <a:buClr>
          <a:schemeClr val="accent2"/>
        </a:buClr>
        <a:buFont typeface="Wingdings" panose="05000000000000000000" pitchFamily="2" charset="2"/>
        <a:buChar char="n"/>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1600200" indent="-228600" algn="l" defTabSz="914400" rtl="0" eaLnBrk="1" latinLnBrk="0" hangingPunct="1">
        <a:lnSpc>
          <a:spcPct val="120000"/>
        </a:lnSpc>
        <a:spcBef>
          <a:spcPts val="0"/>
        </a:spcBef>
        <a:spcAft>
          <a:spcPts val="900"/>
        </a:spcAft>
        <a:buFont typeface="Arial" panose="020B0604020202020204" pitchFamily="34" charset="0"/>
        <a:buChar char="•"/>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600200" indent="-1087438" algn="l" defTabSz="914400" rtl="0" eaLnBrk="1" latinLnBrk="0" hangingPunct="1">
        <a:lnSpc>
          <a:spcPct val="120000"/>
        </a:lnSpc>
        <a:spcBef>
          <a:spcPts val="0"/>
        </a:spcBef>
        <a:spcAft>
          <a:spcPts val="900"/>
        </a:spcAft>
        <a:buFont typeface="Arial" panose="020B0604020202020204" pitchFamily="34" charset="0"/>
        <a:buChar char="–"/>
        <a:defRPr lang="en-US" sz="1100"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0000"/>
        </a:lnSpc>
        <a:spcBef>
          <a:spcPts val="0"/>
        </a:spcBef>
        <a:spcAft>
          <a:spcPts val="900"/>
        </a:spcAft>
        <a:buFont typeface="Arial" panose="020B0604020202020204" pitchFamily="34" charset="0"/>
        <a:buChar char="»"/>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ctr">
            <a:normAutofit/>
          </a:bodyPr>
          <a:lstStyle/>
          <a:p>
            <a:r>
              <a:rPr dirty="0"/>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0986397" y="6354250"/>
            <a:ext cx="367403" cy="369326"/>
          </a:xfrm>
          <a:prstGeom prst="rect">
            <a:avLst/>
          </a:prstGeom>
          <a:ln w="12700">
            <a:miter lim="400000"/>
          </a:ln>
        </p:spPr>
        <p:txBody>
          <a:bodyPr wrap="none" lIns="91437" tIns="91437" rIns="91437" bIns="91437" anchor="ctr">
            <a:spAutoFit/>
          </a:bodyPr>
          <a:lstStyle>
            <a:lvl1pPr algn="r" defTabSz="914400">
              <a:defRPr sz="1200" b="0" i="0">
                <a:solidFill>
                  <a:srgbClr val="888888"/>
                </a:solidFill>
                <a:latin typeface="Avenir Next" panose="020B0503020202020204" pitchFamily="34" charset="0"/>
                <a:ea typeface="Avenir Next" panose="020B0503020202020204" pitchFamily="34" charset="0"/>
                <a:cs typeface="Calibri"/>
                <a:sym typeface="Calibri"/>
              </a:defRPr>
            </a:lvl1pPr>
          </a:lstStyle>
          <a:p>
            <a:fld id="{86CB4B4D-7CA3-9044-876B-883B54F8677D}" type="slidenum">
              <a:rPr lang="en-GB" smtClean="0"/>
              <a:pPr/>
              <a:t>‹#›</a:t>
            </a:fld>
            <a:endParaRPr lang="en-GB" dirty="0"/>
          </a:p>
        </p:txBody>
      </p:sp>
    </p:spTree>
    <p:extLst>
      <p:ext uri="{BB962C8B-B14F-4D97-AF65-F5344CB8AC3E}">
        <p14:creationId xmlns:p14="http://schemas.microsoft.com/office/powerpoint/2010/main" val="357582691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3" r:id="rId15"/>
    <p:sldLayoutId id="2147483874" r:id="rId16"/>
    <p:sldLayoutId id="2147483875" r:id="rId17"/>
  </p:sldLayoutIdLst>
  <p:transition spd="med"/>
  <p:txStyles>
    <p:titleStyle>
      <a:lvl1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Avenir Next" panose="020B0503020202020204" pitchFamily="34" charset="0"/>
          <a:ea typeface="Avenir Next" panose="020B0503020202020204" pitchFamily="34" charset="0"/>
          <a:cs typeface="Calibri"/>
          <a:sym typeface="Calibri"/>
        </a:defRPr>
      </a:lvl1pPr>
      <a:lvl2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228600" marR="0" indent="-228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panose="020B0503020202020204" pitchFamily="34" charset="0"/>
          <a:ea typeface="Avenir Next" panose="020B0503020202020204" pitchFamily="34" charset="0"/>
          <a:cs typeface="Calibri"/>
          <a:sym typeface="Calibri"/>
        </a:defRPr>
      </a:lvl1pPr>
      <a:lvl2pPr marL="495300" marR="0" indent="-2667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panose="020B0503020202020204" pitchFamily="34" charset="0"/>
          <a:ea typeface="Avenir Next" panose="020B0503020202020204" pitchFamily="34" charset="0"/>
          <a:cs typeface="Calibri"/>
          <a:sym typeface="Calibri"/>
        </a:defRPr>
      </a:lvl2pPr>
      <a:lvl3pPr marL="777239" marR="0" indent="-320039"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panose="020B0503020202020204" pitchFamily="34" charset="0"/>
          <a:ea typeface="Avenir Next" panose="020B0503020202020204" pitchFamily="34" charset="0"/>
          <a:cs typeface="Calibri"/>
          <a:sym typeface="Calibri"/>
        </a:defRPr>
      </a:lvl3pPr>
      <a:lvl4pPr marL="10414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panose="020B0503020202020204" pitchFamily="34" charset="0"/>
          <a:ea typeface="Avenir Next" panose="020B0503020202020204" pitchFamily="34" charset="0"/>
          <a:cs typeface="Calibri"/>
          <a:sym typeface="Calibri"/>
        </a:defRPr>
      </a:lvl4pPr>
      <a:lvl5pPr marL="12700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panose="020B0503020202020204" pitchFamily="34" charset="0"/>
          <a:ea typeface="Avenir Next" panose="020B0503020202020204" pitchFamily="34" charset="0"/>
          <a:cs typeface="Calibri"/>
          <a:sym typeface="Calibri"/>
        </a:defRPr>
      </a:lvl5pPr>
      <a:lvl6pPr marL="14986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17272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19558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21844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3.xml"/><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4.xml"/><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3" Type="http://schemas.openxmlformats.org/officeDocument/2006/relationships/hyperlink" Target="https://www.ijhpm.com/article_3902.html" TargetMode="External"/><Relationship Id="rId2" Type="http://schemas.openxmlformats.org/officeDocument/2006/relationships/slideLayout" Target="../slideLayouts/slideLayout20.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0.xml"/><Relationship Id="rId1" Type="http://schemas.openxmlformats.org/officeDocument/2006/relationships/themeOverride" Target="../theme/themeOverride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chart" Target="../charts/chart2.xml"/><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chart" Target="../charts/chart1.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71134F-DC68-4619-81A0-4DFE309761B5}"/>
              </a:ext>
            </a:extLst>
          </p:cNvPr>
          <p:cNvSpPr>
            <a:spLocks noGrp="1"/>
          </p:cNvSpPr>
          <p:nvPr>
            <p:ph type="title"/>
          </p:nvPr>
        </p:nvSpPr>
        <p:spPr>
          <a:xfrm>
            <a:off x="457200" y="2419780"/>
            <a:ext cx="9683393" cy="1583001"/>
          </a:xfrm>
        </p:spPr>
        <p:txBody>
          <a:bodyPr>
            <a:normAutofit/>
          </a:bodyPr>
          <a:lstStyle/>
          <a:p>
            <a:pPr algn="ctr"/>
            <a:r>
              <a:rPr lang="en-AU" dirty="0"/>
              <a:t>Institutionalization of Results-Based Financing </a:t>
            </a:r>
          </a:p>
        </p:txBody>
      </p:sp>
      <p:pic>
        <p:nvPicPr>
          <p:cNvPr id="5" name="Picture 4">
            <a:extLst>
              <a:ext uri="{FF2B5EF4-FFF2-40B4-BE49-F238E27FC236}">
                <a16:creationId xmlns:a16="http://schemas.microsoft.com/office/drawing/2014/main" id="{89BEB2FD-1ACB-485B-A6CA-484B22FCE2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487916"/>
            <a:ext cx="4120295" cy="462955"/>
          </a:xfrm>
          <a:prstGeom prst="rect">
            <a:avLst/>
          </a:prstGeom>
        </p:spPr>
      </p:pic>
    </p:spTree>
    <p:extLst>
      <p:ext uri="{BB962C8B-B14F-4D97-AF65-F5344CB8AC3E}">
        <p14:creationId xmlns:p14="http://schemas.microsoft.com/office/powerpoint/2010/main" val="184798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34506-9263-4E8D-A5F0-7029A6C9BE75}"/>
              </a:ext>
            </a:extLst>
          </p:cNvPr>
          <p:cNvSpPr>
            <a:spLocks noGrp="1"/>
          </p:cNvSpPr>
          <p:nvPr>
            <p:ph type="title"/>
          </p:nvPr>
        </p:nvSpPr>
        <p:spPr>
          <a:xfrm>
            <a:off x="391885" y="455696"/>
            <a:ext cx="9235155" cy="307777"/>
          </a:xfrm>
        </p:spPr>
        <p:txBody>
          <a:bodyPr/>
          <a:lstStyle/>
          <a:p>
            <a:r>
              <a:rPr lang="en-US" sz="2000" dirty="0">
                <a:latin typeface="Poppins" panose="00000500000000000000" pitchFamily="2" charset="0"/>
                <a:cs typeface="Poppins" panose="00000500000000000000" pitchFamily="2" charset="0"/>
              </a:rPr>
              <a:t>Timeline for General RBF Related Developments in Zimbabwe</a:t>
            </a:r>
          </a:p>
        </p:txBody>
      </p:sp>
      <p:grpSp>
        <p:nvGrpSpPr>
          <p:cNvPr id="6" name="Group">
            <a:extLst>
              <a:ext uri="{FF2B5EF4-FFF2-40B4-BE49-F238E27FC236}">
                <a16:creationId xmlns:a16="http://schemas.microsoft.com/office/drawing/2014/main" id="{DDACC469-2B2A-4192-8750-CC82169F37B8}"/>
              </a:ext>
            </a:extLst>
          </p:cNvPr>
          <p:cNvGrpSpPr/>
          <p:nvPr/>
        </p:nvGrpSpPr>
        <p:grpSpPr>
          <a:xfrm>
            <a:off x="2404878" y="1602311"/>
            <a:ext cx="9670685" cy="4298471"/>
            <a:chOff x="-1" y="0"/>
            <a:chExt cx="22032573" cy="8909736"/>
          </a:xfrm>
        </p:grpSpPr>
        <p:pic>
          <p:nvPicPr>
            <p:cNvPr id="7" name="Graphic 1" descr="Graphic 1">
              <a:extLst>
                <a:ext uri="{FF2B5EF4-FFF2-40B4-BE49-F238E27FC236}">
                  <a16:creationId xmlns:a16="http://schemas.microsoft.com/office/drawing/2014/main" id="{3F8979A0-D0EC-4713-B6F8-0C8F06788AAC}"/>
                </a:ext>
              </a:extLst>
            </p:cNvPr>
            <p:cNvPicPr>
              <a:picLocks noChangeAspect="1"/>
            </p:cNvPicPr>
            <p:nvPr/>
          </p:nvPicPr>
          <p:blipFill>
            <a:blip r:embed="rId3"/>
            <a:stretch>
              <a:fillRect/>
            </a:stretch>
          </p:blipFill>
          <p:spPr>
            <a:xfrm>
              <a:off x="270578" y="0"/>
              <a:ext cx="21761994" cy="6852044"/>
            </a:xfrm>
            <a:prstGeom prst="rect">
              <a:avLst/>
            </a:prstGeom>
            <a:ln w="12700" cap="flat">
              <a:noFill/>
              <a:miter lim="400000"/>
            </a:ln>
            <a:effectLst/>
          </p:spPr>
        </p:pic>
        <p:pic>
          <p:nvPicPr>
            <p:cNvPr id="8" name="Graphic 1" descr="Graphic 1">
              <a:extLst>
                <a:ext uri="{FF2B5EF4-FFF2-40B4-BE49-F238E27FC236}">
                  <a16:creationId xmlns:a16="http://schemas.microsoft.com/office/drawing/2014/main" id="{D06708D5-9469-47DD-ACEA-CC6D782EFB8B}"/>
                </a:ext>
              </a:extLst>
            </p:cNvPr>
            <p:cNvPicPr>
              <a:picLocks noChangeAspect="1"/>
            </p:cNvPicPr>
            <p:nvPr/>
          </p:nvPicPr>
          <p:blipFill>
            <a:blip r:embed="rId4"/>
            <a:stretch>
              <a:fillRect/>
            </a:stretch>
          </p:blipFill>
          <p:spPr>
            <a:xfrm>
              <a:off x="-1" y="7850482"/>
              <a:ext cx="22026810" cy="1059254"/>
            </a:xfrm>
            <a:prstGeom prst="rect">
              <a:avLst/>
            </a:prstGeom>
            <a:ln w="12700" cap="flat">
              <a:noFill/>
              <a:miter lim="400000"/>
            </a:ln>
            <a:effectLst/>
          </p:spPr>
        </p:pic>
      </p:grpSp>
      <p:sp>
        <p:nvSpPr>
          <p:cNvPr id="9" name="Rectangle">
            <a:extLst>
              <a:ext uri="{FF2B5EF4-FFF2-40B4-BE49-F238E27FC236}">
                <a16:creationId xmlns:a16="http://schemas.microsoft.com/office/drawing/2014/main" id="{F7005407-080E-44CC-8A17-18B9B1B3B310}"/>
              </a:ext>
            </a:extLst>
          </p:cNvPr>
          <p:cNvSpPr/>
          <p:nvPr/>
        </p:nvSpPr>
        <p:spPr>
          <a:xfrm>
            <a:off x="51122" y="2061029"/>
            <a:ext cx="2242136" cy="3730171"/>
          </a:xfrm>
          <a:prstGeom prst="rect">
            <a:avLst/>
          </a:prstGeom>
          <a:solidFill>
            <a:srgbClr val="009193"/>
          </a:solidFill>
          <a:ln w="12700">
            <a:miter lim="400000"/>
          </a:ln>
        </p:spPr>
        <p:txBody>
          <a:bodyPr lIns="35717" tIns="35717" rIns="35717" bIns="35717" anchor="ctr"/>
          <a:lstStyle/>
          <a:p>
            <a:pPr algn="ctr" defTabSz="292100" hangingPunct="0">
              <a:defRPr>
                <a:solidFill>
                  <a:srgbClr val="009193"/>
                </a:solidFill>
                <a:latin typeface="+mj-lt"/>
                <a:ea typeface="+mj-ea"/>
                <a:cs typeface="+mj-cs"/>
                <a:sym typeface="Helvetica"/>
              </a:defRPr>
            </a:pPr>
            <a:endParaRPr sz="2500" kern="0">
              <a:solidFill>
                <a:srgbClr val="009193"/>
              </a:solidFill>
              <a:latin typeface="Gill Sans Light"/>
              <a:sym typeface="Helvetica"/>
            </a:endParaRPr>
          </a:p>
        </p:txBody>
      </p:sp>
      <p:sp>
        <p:nvSpPr>
          <p:cNvPr id="10" name="The Program Has Significant Points of Reference in Path to Maturity">
            <a:extLst>
              <a:ext uri="{FF2B5EF4-FFF2-40B4-BE49-F238E27FC236}">
                <a16:creationId xmlns:a16="http://schemas.microsoft.com/office/drawing/2014/main" id="{825FC571-6FA5-4AB5-AFDE-F8DF1AA4CE24}"/>
              </a:ext>
            </a:extLst>
          </p:cNvPr>
          <p:cNvSpPr txBox="1"/>
          <p:nvPr/>
        </p:nvSpPr>
        <p:spPr>
          <a:xfrm>
            <a:off x="227153" y="2568954"/>
            <a:ext cx="1434776" cy="2339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l">
              <a:defRPr sz="3800">
                <a:solidFill>
                  <a:srgbClr val="FFFFFF"/>
                </a:solidFill>
                <a:latin typeface="Optima"/>
                <a:ea typeface="Optima"/>
                <a:cs typeface="Optima"/>
                <a:sym typeface="Optima"/>
              </a:defRPr>
            </a:lvl1pPr>
          </a:lstStyle>
          <a:p>
            <a:pPr defTabSz="292100" hangingPunct="0"/>
            <a:r>
              <a:rPr sz="1900" kern="0" dirty="0">
                <a:latin typeface="Poppins" panose="00000500000000000000" pitchFamily="2" charset="0"/>
                <a:cs typeface="Poppins" panose="00000500000000000000" pitchFamily="2" charset="0"/>
              </a:rPr>
              <a:t>The Program Has Significant Points of Reference in Path to Maturity </a:t>
            </a:r>
          </a:p>
        </p:txBody>
      </p:sp>
      <p:sp>
        <p:nvSpPr>
          <p:cNvPr id="11" name="Rectangle">
            <a:extLst>
              <a:ext uri="{FF2B5EF4-FFF2-40B4-BE49-F238E27FC236}">
                <a16:creationId xmlns:a16="http://schemas.microsoft.com/office/drawing/2014/main" id="{CF4A8F5C-B745-4046-BB5E-ACF9217DFC71}"/>
              </a:ext>
            </a:extLst>
          </p:cNvPr>
          <p:cNvSpPr/>
          <p:nvPr/>
        </p:nvSpPr>
        <p:spPr>
          <a:xfrm>
            <a:off x="10058399" y="5848647"/>
            <a:ext cx="2014633" cy="784909"/>
          </a:xfrm>
          <a:prstGeom prst="rect">
            <a:avLst/>
          </a:prstGeom>
          <a:solidFill>
            <a:schemeClr val="accent2">
              <a:lumMod val="50000"/>
            </a:schemeClr>
          </a:solidFill>
          <a:ln w="12700">
            <a:miter lim="400000"/>
          </a:ln>
        </p:spPr>
        <p:txBody>
          <a:bodyPr lIns="35717" tIns="35717" rIns="35717" bIns="35717" anchor="ctr"/>
          <a:lstStyle/>
          <a:p>
            <a:pPr algn="ctr" defTabSz="292100" hangingPunct="0">
              <a:defRPr>
                <a:solidFill>
                  <a:srgbClr val="009193"/>
                </a:solidFill>
                <a:latin typeface="+mj-lt"/>
                <a:ea typeface="+mj-ea"/>
                <a:cs typeface="+mj-cs"/>
                <a:sym typeface="Helvetica"/>
              </a:defRPr>
            </a:pPr>
            <a:endParaRPr sz="2500" kern="0">
              <a:solidFill>
                <a:srgbClr val="009193"/>
              </a:solidFill>
              <a:latin typeface="Gill Sans Light"/>
              <a:sym typeface="Helvetica"/>
            </a:endParaRPr>
          </a:p>
        </p:txBody>
      </p:sp>
      <p:sp>
        <p:nvSpPr>
          <p:cNvPr id="12" name="The Program Has Significant Points of Reference in Path to Maturity">
            <a:extLst>
              <a:ext uri="{FF2B5EF4-FFF2-40B4-BE49-F238E27FC236}">
                <a16:creationId xmlns:a16="http://schemas.microsoft.com/office/drawing/2014/main" id="{EE4AFC17-EB10-4C65-8B90-58A043142CD0}"/>
              </a:ext>
            </a:extLst>
          </p:cNvPr>
          <p:cNvSpPr txBox="1"/>
          <p:nvPr/>
        </p:nvSpPr>
        <p:spPr>
          <a:xfrm>
            <a:off x="10234577" y="5974781"/>
            <a:ext cx="1434776"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l">
              <a:defRPr sz="3800">
                <a:solidFill>
                  <a:srgbClr val="FFFFFF"/>
                </a:solidFill>
                <a:latin typeface="Optima"/>
                <a:ea typeface="Optima"/>
                <a:cs typeface="Optima"/>
                <a:sym typeface="Optima"/>
              </a:defRPr>
            </a:lvl1pPr>
          </a:lstStyle>
          <a:p>
            <a:pPr defTabSz="292100" hangingPunct="0"/>
            <a:r>
              <a:rPr lang="en-US" sz="1800" kern="0" dirty="0">
                <a:latin typeface="Poppins" panose="00000500000000000000" pitchFamily="2" charset="0"/>
                <a:cs typeface="Poppins" panose="00000500000000000000" pitchFamily="2" charset="0"/>
              </a:rPr>
              <a:t>Still Work In Progress</a:t>
            </a:r>
            <a:endParaRPr sz="1800" kern="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5450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Project Performance - A Snapshot"/>
          <p:cNvSpPr txBox="1"/>
          <p:nvPr/>
        </p:nvSpPr>
        <p:spPr>
          <a:xfrm>
            <a:off x="300324" y="445119"/>
            <a:ext cx="4499628"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defRPr sz="6000" b="1">
                <a:solidFill>
                  <a:srgbClr val="005493"/>
                </a:solidFill>
                <a:latin typeface="Avenir Next"/>
                <a:ea typeface="Avenir Next"/>
                <a:cs typeface="Avenir Next"/>
                <a:sym typeface="Avenir Next"/>
              </a:defRPr>
            </a:lvl1pPr>
          </a:lstStyle>
          <a:p>
            <a:r>
              <a:rPr sz="2500" dirty="0">
                <a:solidFill>
                  <a:schemeClr val="bg1"/>
                </a:solidFill>
                <a:latin typeface="Poppins" panose="00000500000000000000" pitchFamily="2" charset="0"/>
                <a:cs typeface="Poppins" panose="00000500000000000000" pitchFamily="2" charset="0"/>
              </a:rPr>
              <a:t>Performance - A Snapshot </a:t>
            </a:r>
          </a:p>
        </p:txBody>
      </p:sp>
      <p:sp>
        <p:nvSpPr>
          <p:cNvPr id="541" name="Rectangle"/>
          <p:cNvSpPr/>
          <p:nvPr/>
        </p:nvSpPr>
        <p:spPr>
          <a:xfrm>
            <a:off x="9571335" y="-4565"/>
            <a:ext cx="2821088" cy="6862565"/>
          </a:xfrm>
          <a:prstGeom prst="rect">
            <a:avLst/>
          </a:prstGeom>
          <a:solidFill>
            <a:schemeClr val="accent3">
              <a:lumMod val="50000"/>
            </a:schemeClr>
          </a:solidFill>
          <a:ln w="12700">
            <a:miter lim="400000"/>
          </a:ln>
        </p:spPr>
        <p:txBody>
          <a:bodyPr lIns="35718" tIns="35718" rIns="35718" bIns="35718" anchor="ctr"/>
          <a:lstStyle/>
          <a:p>
            <a:pPr>
              <a:defRPr>
                <a:solidFill>
                  <a:srgbClr val="FFFFFF"/>
                </a:solidFill>
                <a:latin typeface="Gill Sans Light"/>
                <a:ea typeface="Gill Sans Light"/>
                <a:cs typeface="Gill Sans Light"/>
                <a:sym typeface="Gill Sans Light"/>
              </a:defRPr>
            </a:pPr>
            <a:endParaRPr sz="900"/>
          </a:p>
        </p:txBody>
      </p:sp>
      <p:pic>
        <p:nvPicPr>
          <p:cNvPr id="542" name="Image" descr="Image"/>
          <p:cNvPicPr>
            <a:picLocks noChangeAspect="1"/>
          </p:cNvPicPr>
          <p:nvPr/>
        </p:nvPicPr>
        <p:blipFill>
          <a:blip r:embed="rId2"/>
          <a:stretch>
            <a:fillRect/>
          </a:stretch>
        </p:blipFill>
        <p:spPr>
          <a:xfrm>
            <a:off x="9769475" y="815975"/>
            <a:ext cx="2208483" cy="1313415"/>
          </a:xfrm>
          <a:prstGeom prst="rect">
            <a:avLst/>
          </a:prstGeom>
          <a:ln w="12700">
            <a:miter lim="400000"/>
          </a:ln>
        </p:spPr>
      </p:pic>
      <p:grpSp>
        <p:nvGrpSpPr>
          <p:cNvPr id="545" name="Group"/>
          <p:cNvGrpSpPr/>
          <p:nvPr/>
        </p:nvGrpSpPr>
        <p:grpSpPr>
          <a:xfrm>
            <a:off x="10012543" y="2857407"/>
            <a:ext cx="1656011" cy="1711708"/>
            <a:chOff x="0" y="-1"/>
            <a:chExt cx="3312019" cy="3423412"/>
          </a:xfrm>
        </p:grpSpPr>
        <p:pic>
          <p:nvPicPr>
            <p:cNvPr id="543" name="Image" descr="Image"/>
            <p:cNvPicPr>
              <a:picLocks noChangeAspect="1"/>
            </p:cNvPicPr>
            <p:nvPr/>
          </p:nvPicPr>
          <p:blipFill>
            <a:blip r:embed="rId3"/>
            <a:stretch>
              <a:fillRect/>
            </a:stretch>
          </p:blipFill>
          <p:spPr>
            <a:xfrm>
              <a:off x="1334670" y="842852"/>
              <a:ext cx="1977349" cy="2580560"/>
            </a:xfrm>
            <a:prstGeom prst="rect">
              <a:avLst/>
            </a:prstGeom>
            <a:ln w="12700" cap="flat">
              <a:noFill/>
              <a:miter lim="400000"/>
            </a:ln>
            <a:effectLst/>
          </p:spPr>
        </p:pic>
        <p:pic>
          <p:nvPicPr>
            <p:cNvPr id="544" name="Image" descr="Image"/>
            <p:cNvPicPr>
              <a:picLocks noChangeAspect="1"/>
            </p:cNvPicPr>
            <p:nvPr/>
          </p:nvPicPr>
          <p:blipFill>
            <a:blip r:embed="rId4"/>
            <a:stretch>
              <a:fillRect/>
            </a:stretch>
          </p:blipFill>
          <p:spPr>
            <a:xfrm>
              <a:off x="-1" y="-2"/>
              <a:ext cx="2222108" cy="3129225"/>
            </a:xfrm>
            <a:prstGeom prst="rect">
              <a:avLst/>
            </a:prstGeom>
            <a:ln w="12700" cap="flat">
              <a:noFill/>
              <a:miter lim="400000"/>
            </a:ln>
            <a:effectLst/>
          </p:spPr>
        </p:pic>
      </p:grpSp>
      <p:pic>
        <p:nvPicPr>
          <p:cNvPr id="546" name="Image" descr="Image"/>
          <p:cNvPicPr>
            <a:picLocks noChangeAspect="1"/>
          </p:cNvPicPr>
          <p:nvPr/>
        </p:nvPicPr>
        <p:blipFill>
          <a:blip r:embed="rId5"/>
          <a:stretch>
            <a:fillRect/>
          </a:stretch>
        </p:blipFill>
        <p:spPr>
          <a:xfrm>
            <a:off x="10027052" y="5297131"/>
            <a:ext cx="1626992" cy="914361"/>
          </a:xfrm>
          <a:prstGeom prst="rect">
            <a:avLst/>
          </a:prstGeom>
          <a:ln w="12700">
            <a:miter lim="400000"/>
          </a:ln>
        </p:spPr>
      </p:pic>
      <p:sp>
        <p:nvSpPr>
          <p:cNvPr id="547" name="Administrative Data"/>
          <p:cNvSpPr txBox="1"/>
          <p:nvPr/>
        </p:nvSpPr>
        <p:spPr>
          <a:xfrm>
            <a:off x="9776515" y="1882833"/>
            <a:ext cx="2364428" cy="349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defRPr sz="4500" i="1">
                <a:solidFill>
                  <a:srgbClr val="FFFFFF"/>
                </a:solidFill>
                <a:latin typeface="Gill Sans"/>
                <a:ea typeface="Gill Sans"/>
                <a:cs typeface="Gill Sans"/>
                <a:sym typeface="Gill Sans"/>
              </a:defRPr>
            </a:lvl1pPr>
          </a:lstStyle>
          <a:p>
            <a:r>
              <a:rPr sz="1800" i="0" dirty="0">
                <a:latin typeface="Poppins" panose="00000500000000000000" pitchFamily="2" charset="0"/>
                <a:cs typeface="Poppins" panose="00000500000000000000" pitchFamily="2" charset="0"/>
              </a:rPr>
              <a:t>Administrative Data</a:t>
            </a:r>
          </a:p>
        </p:txBody>
      </p:sp>
      <p:sp>
        <p:nvSpPr>
          <p:cNvPr id="548" name="Process Evaluations"/>
          <p:cNvSpPr txBox="1"/>
          <p:nvPr/>
        </p:nvSpPr>
        <p:spPr>
          <a:xfrm>
            <a:off x="9803443" y="4554031"/>
            <a:ext cx="2348398" cy="349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defRPr sz="4500" i="1">
                <a:solidFill>
                  <a:srgbClr val="FFFFFF"/>
                </a:solidFill>
                <a:latin typeface="Gill Sans"/>
                <a:ea typeface="Gill Sans"/>
                <a:cs typeface="Gill Sans"/>
                <a:sym typeface="Gill Sans"/>
              </a:defRPr>
            </a:lvl1pPr>
          </a:lstStyle>
          <a:p>
            <a:r>
              <a:rPr sz="1800" i="0">
                <a:latin typeface="Poppins" panose="00000500000000000000" pitchFamily="2" charset="0"/>
                <a:cs typeface="Poppins" panose="00000500000000000000" pitchFamily="2" charset="0"/>
              </a:rPr>
              <a:t>Process Evaluations</a:t>
            </a:r>
          </a:p>
        </p:txBody>
      </p:sp>
      <p:sp>
        <p:nvSpPr>
          <p:cNvPr id="549" name="Impact Evaluation"/>
          <p:cNvSpPr txBox="1"/>
          <p:nvPr/>
        </p:nvSpPr>
        <p:spPr>
          <a:xfrm>
            <a:off x="9870416" y="6168037"/>
            <a:ext cx="2348398" cy="626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anchor="ctr">
            <a:spAutoFit/>
          </a:bodyPr>
          <a:lstStyle>
            <a:lvl1pPr>
              <a:defRPr sz="4500" i="1">
                <a:solidFill>
                  <a:srgbClr val="FFFFFF"/>
                </a:solidFill>
                <a:latin typeface="Gill Sans"/>
                <a:ea typeface="Gill Sans"/>
                <a:cs typeface="Gill Sans"/>
                <a:sym typeface="Gill Sans"/>
              </a:defRPr>
            </a:lvl1pPr>
          </a:lstStyle>
          <a:p>
            <a:r>
              <a:rPr sz="1800" i="0" dirty="0">
                <a:latin typeface="Poppins" panose="00000500000000000000" pitchFamily="2" charset="0"/>
                <a:cs typeface="Poppins" panose="00000500000000000000" pitchFamily="2" charset="0"/>
              </a:rPr>
              <a:t>Impact Evaluation</a:t>
            </a:r>
            <a:r>
              <a:rPr lang="en-US" sz="1800" i="0" dirty="0">
                <a:latin typeface="Poppins" panose="00000500000000000000" pitchFamily="2" charset="0"/>
                <a:cs typeface="Poppins" panose="00000500000000000000" pitchFamily="2" charset="0"/>
              </a:rPr>
              <a:t> &amp; CEA</a:t>
            </a:r>
            <a:endParaRPr sz="1800" i="0" dirty="0">
              <a:latin typeface="Poppins" panose="00000500000000000000" pitchFamily="2" charset="0"/>
              <a:cs typeface="Poppins" panose="00000500000000000000" pitchFamily="2" charset="0"/>
            </a:endParaRPr>
          </a:p>
        </p:txBody>
      </p:sp>
      <p:sp>
        <p:nvSpPr>
          <p:cNvPr id="550" name="Enhanced capacity to accurately report and utilize data…"/>
          <p:cNvSpPr txBox="1"/>
          <p:nvPr/>
        </p:nvSpPr>
        <p:spPr>
          <a:xfrm>
            <a:off x="-1082" y="1194863"/>
            <a:ext cx="9329458" cy="5458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anchor="ctr">
            <a:spAutoFit/>
          </a:bodyPr>
          <a:lstStyle/>
          <a:p>
            <a:pPr marL="282989" indent="-282989">
              <a:buClr>
                <a:srgbClr val="535353"/>
              </a:buClr>
              <a:buSzPct val="82000"/>
              <a:buChar char="•"/>
              <a:defRPr sz="3700">
                <a:solidFill>
                  <a:srgbClr val="212121"/>
                </a:solidFill>
                <a:latin typeface="Avenir Next"/>
                <a:ea typeface="Avenir Next"/>
                <a:cs typeface="Avenir Next"/>
                <a:sym typeface="Avenir Next"/>
              </a:defRPr>
            </a:pPr>
            <a:r>
              <a:rPr lang="en-US" sz="1750" dirty="0">
                <a:latin typeface="Poppins" panose="00000500000000000000" pitchFamily="2" charset="0"/>
                <a:cs typeface="Poppins" panose="00000500000000000000" pitchFamily="2" charset="0"/>
              </a:rPr>
              <a:t>The approach e</a:t>
            </a:r>
            <a:r>
              <a:rPr sz="1750" dirty="0">
                <a:latin typeface="Poppins" panose="00000500000000000000" pitchFamily="2" charset="0"/>
                <a:cs typeface="Poppins" panose="00000500000000000000" pitchFamily="2" charset="0"/>
              </a:rPr>
              <a:t>nhanced capacity to accurately report and utilize data</a:t>
            </a:r>
          </a:p>
          <a:p>
            <a:pPr marL="282989" indent="-282989">
              <a:buClr>
                <a:srgbClr val="535353"/>
              </a:buClr>
              <a:buSzPct val="82000"/>
              <a:buChar char="•"/>
              <a:defRPr sz="3700">
                <a:solidFill>
                  <a:srgbClr val="212121"/>
                </a:solidFill>
                <a:latin typeface="Avenir Next"/>
                <a:ea typeface="Avenir Next"/>
                <a:cs typeface="Avenir Next"/>
                <a:sym typeface="Avenir Next"/>
              </a:defRPr>
            </a:pPr>
            <a:endParaRPr sz="1750" dirty="0">
              <a:latin typeface="Poppins" panose="00000500000000000000" pitchFamily="2" charset="0"/>
              <a:cs typeface="Poppins" panose="00000500000000000000" pitchFamily="2" charset="0"/>
            </a:endParaRPr>
          </a:p>
          <a:p>
            <a:pPr marL="282989" indent="-282989">
              <a:buClr>
                <a:srgbClr val="535353"/>
              </a:buClr>
              <a:buSzPct val="82000"/>
              <a:buChar char="•"/>
              <a:defRPr sz="3700">
                <a:solidFill>
                  <a:srgbClr val="212121"/>
                </a:solidFill>
                <a:latin typeface="Avenir Next"/>
                <a:ea typeface="Avenir Next"/>
                <a:cs typeface="Avenir Next"/>
                <a:sym typeface="Avenir Next"/>
              </a:defRPr>
            </a:pPr>
            <a:r>
              <a:rPr lang="en-US" sz="1750" dirty="0">
                <a:latin typeface="Poppins" panose="00000500000000000000" pitchFamily="2" charset="0"/>
                <a:cs typeface="Poppins" panose="00000500000000000000" pitchFamily="2" charset="0"/>
              </a:rPr>
              <a:t>Strengthened d</a:t>
            </a:r>
            <a:r>
              <a:rPr sz="1750" dirty="0">
                <a:latin typeface="Poppins" panose="00000500000000000000" pitchFamily="2" charset="0"/>
                <a:cs typeface="Poppins" panose="00000500000000000000" pitchFamily="2" charset="0"/>
              </a:rPr>
              <a:t>ecentralized planning and investments of subsidy earnings for performance improvement at facility and district levels</a:t>
            </a:r>
          </a:p>
          <a:p>
            <a:pPr marL="282989" indent="-282989">
              <a:buClr>
                <a:srgbClr val="535353"/>
              </a:buClr>
              <a:buSzPct val="82000"/>
              <a:buChar char="•"/>
              <a:defRPr sz="3700">
                <a:solidFill>
                  <a:srgbClr val="212121"/>
                </a:solidFill>
                <a:latin typeface="Avenir Next"/>
                <a:ea typeface="Avenir Next"/>
                <a:cs typeface="Avenir Next"/>
                <a:sym typeface="Avenir Next"/>
              </a:defRPr>
            </a:pPr>
            <a:endParaRPr sz="1750" dirty="0">
              <a:latin typeface="Poppins" panose="00000500000000000000" pitchFamily="2" charset="0"/>
              <a:cs typeface="Poppins" panose="00000500000000000000" pitchFamily="2" charset="0"/>
            </a:endParaRPr>
          </a:p>
          <a:p>
            <a:pPr marL="282989" indent="-282989">
              <a:buClr>
                <a:srgbClr val="535353"/>
              </a:buClr>
              <a:buSzPct val="82000"/>
              <a:buChar char="•"/>
              <a:defRPr sz="3700">
                <a:solidFill>
                  <a:srgbClr val="212121"/>
                </a:solidFill>
                <a:latin typeface="Avenir Next"/>
                <a:ea typeface="Avenir Next"/>
                <a:cs typeface="Avenir Next"/>
                <a:sym typeface="Avenir Next"/>
              </a:defRPr>
            </a:pPr>
            <a:r>
              <a:rPr sz="1750" dirty="0">
                <a:latin typeface="Poppins" panose="00000500000000000000" pitchFamily="2" charset="0"/>
                <a:cs typeface="Poppins" panose="00000500000000000000" pitchFamily="2" charset="0"/>
              </a:rPr>
              <a:t>Significant improvements in coverage of MCH indicators</a:t>
            </a:r>
          </a:p>
          <a:p>
            <a:pPr marL="543338" lvl="1" indent="-282989">
              <a:buClr>
                <a:srgbClr val="535353"/>
              </a:buClr>
              <a:buSzPct val="82000"/>
              <a:buChar char="•"/>
              <a:defRPr sz="3700" b="1" i="1">
                <a:solidFill>
                  <a:srgbClr val="212121"/>
                </a:solidFill>
                <a:latin typeface="Avenir Next"/>
                <a:ea typeface="Avenir Next"/>
                <a:cs typeface="Avenir Next"/>
                <a:sym typeface="Avenir Next"/>
              </a:defRPr>
            </a:pPr>
            <a:r>
              <a:rPr sz="1750" dirty="0">
                <a:latin typeface="Poppins" panose="00000500000000000000" pitchFamily="2" charset="0"/>
                <a:cs typeface="Poppins" panose="00000500000000000000" pitchFamily="2" charset="0"/>
              </a:rPr>
              <a:t>Observed throughout the country in general yet faster rates observed in rural RBF districts for key indicators (IE)</a:t>
            </a:r>
          </a:p>
          <a:p>
            <a:pPr marL="282989" indent="-282989">
              <a:buClr>
                <a:srgbClr val="535353"/>
              </a:buClr>
              <a:buSzPct val="82000"/>
              <a:buChar char="•"/>
              <a:defRPr sz="3700">
                <a:solidFill>
                  <a:srgbClr val="212121"/>
                </a:solidFill>
                <a:latin typeface="Avenir Next"/>
                <a:ea typeface="Avenir Next"/>
                <a:cs typeface="Avenir Next"/>
                <a:sym typeface="Avenir Next"/>
              </a:defRPr>
            </a:pPr>
            <a:endParaRPr sz="1750" dirty="0">
              <a:latin typeface="Poppins" panose="00000500000000000000" pitchFamily="2" charset="0"/>
              <a:cs typeface="Poppins" panose="00000500000000000000" pitchFamily="2" charset="0"/>
            </a:endParaRPr>
          </a:p>
          <a:p>
            <a:pPr marL="282989" indent="-282989">
              <a:buClr>
                <a:srgbClr val="535353"/>
              </a:buClr>
              <a:buSzPct val="82000"/>
              <a:buChar char="•"/>
              <a:defRPr sz="3700">
                <a:solidFill>
                  <a:srgbClr val="212121"/>
                </a:solidFill>
                <a:latin typeface="Avenir Next"/>
                <a:ea typeface="Avenir Next"/>
                <a:cs typeface="Avenir Next"/>
                <a:sym typeface="Avenir Next"/>
              </a:defRPr>
            </a:pPr>
            <a:r>
              <a:rPr sz="1750" dirty="0">
                <a:latin typeface="Poppins" panose="00000500000000000000" pitchFamily="2" charset="0"/>
                <a:cs typeface="Poppins" panose="00000500000000000000" pitchFamily="2" charset="0"/>
              </a:rPr>
              <a:t>Significant improvement in the quality of select ANC services</a:t>
            </a:r>
          </a:p>
          <a:p>
            <a:pPr marL="282989" indent="-282989">
              <a:buClr>
                <a:srgbClr val="535353"/>
              </a:buClr>
              <a:buSzPct val="82000"/>
              <a:buChar char="•"/>
              <a:defRPr sz="3700">
                <a:solidFill>
                  <a:srgbClr val="212121"/>
                </a:solidFill>
                <a:latin typeface="Avenir Next"/>
                <a:ea typeface="Avenir Next"/>
                <a:cs typeface="Avenir Next"/>
                <a:sym typeface="Avenir Next"/>
              </a:defRPr>
            </a:pPr>
            <a:endParaRPr sz="1750" dirty="0">
              <a:latin typeface="Poppins" panose="00000500000000000000" pitchFamily="2" charset="0"/>
              <a:cs typeface="Poppins" panose="00000500000000000000" pitchFamily="2" charset="0"/>
            </a:endParaRPr>
          </a:p>
          <a:p>
            <a:pPr marL="282989" indent="-282989">
              <a:buClr>
                <a:srgbClr val="535353"/>
              </a:buClr>
              <a:buSzPct val="82000"/>
              <a:buChar char="•"/>
              <a:defRPr sz="3700">
                <a:solidFill>
                  <a:srgbClr val="212121"/>
                </a:solidFill>
                <a:latin typeface="Avenir Next"/>
                <a:ea typeface="Avenir Next"/>
                <a:cs typeface="Avenir Next"/>
                <a:sym typeface="Avenir Next"/>
              </a:defRPr>
            </a:pPr>
            <a:r>
              <a:rPr sz="1750" dirty="0">
                <a:latin typeface="Poppins" panose="00000500000000000000" pitchFamily="2" charset="0"/>
                <a:cs typeface="Poppins" panose="00000500000000000000" pitchFamily="2" charset="0"/>
              </a:rPr>
              <a:t>Notable improvements in uptake of vouchers in past quarters</a:t>
            </a:r>
          </a:p>
          <a:p>
            <a:pPr marL="282989" indent="-282989">
              <a:buClr>
                <a:srgbClr val="535353"/>
              </a:buClr>
              <a:buSzPct val="82000"/>
              <a:buChar char="•"/>
              <a:defRPr sz="3700">
                <a:solidFill>
                  <a:srgbClr val="212121"/>
                </a:solidFill>
                <a:latin typeface="Avenir Next"/>
                <a:ea typeface="Avenir Next"/>
                <a:cs typeface="Avenir Next"/>
                <a:sym typeface="Avenir Next"/>
              </a:defRPr>
            </a:pPr>
            <a:endParaRPr sz="1750" dirty="0">
              <a:latin typeface="Poppins" panose="00000500000000000000" pitchFamily="2" charset="0"/>
              <a:cs typeface="Poppins" panose="00000500000000000000" pitchFamily="2" charset="0"/>
            </a:endParaRPr>
          </a:p>
          <a:p>
            <a:pPr marL="282989" indent="-282989">
              <a:buClr>
                <a:srgbClr val="535353"/>
              </a:buClr>
              <a:buSzPct val="82000"/>
              <a:buChar char="•"/>
              <a:defRPr sz="3700">
                <a:solidFill>
                  <a:srgbClr val="212121"/>
                </a:solidFill>
                <a:latin typeface="Avenir Next"/>
                <a:ea typeface="Avenir Next"/>
                <a:cs typeface="Avenir Next"/>
                <a:sym typeface="Avenir Next"/>
              </a:defRPr>
            </a:pPr>
            <a:r>
              <a:rPr sz="1750" dirty="0">
                <a:latin typeface="Poppins" panose="00000500000000000000" pitchFamily="2" charset="0"/>
                <a:cs typeface="Poppins" panose="00000500000000000000" pitchFamily="2" charset="0"/>
              </a:rPr>
              <a:t>Not  all indicators show</a:t>
            </a:r>
            <a:r>
              <a:rPr lang="en-US" sz="1750" dirty="0">
                <a:latin typeface="Poppins" panose="00000500000000000000" pitchFamily="2" charset="0"/>
                <a:cs typeface="Poppins" panose="00000500000000000000" pitchFamily="2" charset="0"/>
              </a:rPr>
              <a:t>ed</a:t>
            </a:r>
            <a:r>
              <a:rPr sz="1750" dirty="0">
                <a:latin typeface="Poppins" panose="00000500000000000000" pitchFamily="2" charset="0"/>
                <a:cs typeface="Poppins" panose="00000500000000000000" pitchFamily="2" charset="0"/>
              </a:rPr>
              <a:t> relative improvement under RBF (IE)</a:t>
            </a:r>
            <a:endParaRPr lang="en-US" sz="1750" dirty="0">
              <a:latin typeface="Poppins" panose="00000500000000000000" pitchFamily="2" charset="0"/>
              <a:cs typeface="Poppins" panose="00000500000000000000" pitchFamily="2" charset="0"/>
            </a:endParaRPr>
          </a:p>
          <a:p>
            <a:pPr>
              <a:buClr>
                <a:srgbClr val="535353"/>
              </a:buClr>
              <a:buSzPct val="82000"/>
              <a:defRPr sz="3700">
                <a:solidFill>
                  <a:srgbClr val="212121"/>
                </a:solidFill>
                <a:latin typeface="Avenir Next"/>
                <a:ea typeface="Avenir Next"/>
                <a:cs typeface="Avenir Next"/>
                <a:sym typeface="Avenir Next"/>
              </a:defRPr>
            </a:pPr>
            <a:endParaRPr lang="en-US" sz="1750" dirty="0">
              <a:latin typeface="Poppins" panose="00000500000000000000" pitchFamily="2" charset="0"/>
              <a:cs typeface="Poppins" panose="00000500000000000000" pitchFamily="2" charset="0"/>
            </a:endParaRPr>
          </a:p>
          <a:p>
            <a:pPr marL="282989" indent="-282989">
              <a:buClr>
                <a:srgbClr val="535353"/>
              </a:buClr>
              <a:buSzPct val="82000"/>
              <a:buFontTx/>
              <a:buChar char="•"/>
              <a:defRPr sz="3700">
                <a:solidFill>
                  <a:srgbClr val="212121"/>
                </a:solidFill>
                <a:latin typeface="Avenir Next"/>
                <a:ea typeface="Avenir Next"/>
                <a:cs typeface="Avenir Next"/>
                <a:sym typeface="Avenir Next"/>
              </a:defRPr>
            </a:pPr>
            <a:r>
              <a:rPr lang="en-US" sz="1750" dirty="0">
                <a:solidFill>
                  <a:srgbClr val="333333"/>
                </a:solidFill>
                <a:latin typeface="Poppins" panose="00000500000000000000" pitchFamily="2" charset="0"/>
                <a:cs typeface="Poppins" panose="00000500000000000000" pitchFamily="2" charset="0"/>
              </a:rPr>
              <a:t>The</a:t>
            </a:r>
            <a:r>
              <a:rPr lang="en-US" sz="1750" b="0" i="0" dirty="0">
                <a:solidFill>
                  <a:srgbClr val="333333"/>
                </a:solidFill>
                <a:effectLst/>
                <a:latin typeface="Poppins" panose="00000500000000000000" pitchFamily="2" charset="0"/>
                <a:cs typeface="Poppins" panose="00000500000000000000" pitchFamily="2" charset="0"/>
              </a:rPr>
              <a:t> RBF Program found to be a very cost-effective intervention for strengthening MCH services.</a:t>
            </a:r>
            <a:endParaRPr lang="en-US" sz="1750" dirty="0">
              <a:latin typeface="Poppins" panose="00000500000000000000" pitchFamily="2" charset="0"/>
              <a:cs typeface="Poppins" panose="00000500000000000000" pitchFamily="2" charset="0"/>
            </a:endParaRPr>
          </a:p>
          <a:p>
            <a:pPr marL="1197389" lvl="2" indent="-282989">
              <a:buClr>
                <a:srgbClr val="535353"/>
              </a:buClr>
              <a:buSzPct val="82000"/>
              <a:buChar char="•"/>
              <a:defRPr sz="3700">
                <a:solidFill>
                  <a:srgbClr val="212121"/>
                </a:solidFill>
                <a:latin typeface="Avenir Next"/>
                <a:ea typeface="Avenir Next"/>
                <a:cs typeface="Avenir Next"/>
                <a:sym typeface="Avenir Next"/>
              </a:defRPr>
            </a:pPr>
            <a:r>
              <a:rPr lang="en-US" sz="1750" b="0" i="0" dirty="0">
                <a:solidFill>
                  <a:srgbClr val="333333"/>
                </a:solidFill>
                <a:effectLst/>
                <a:latin typeface="Poppins" panose="00000500000000000000" pitchFamily="2" charset="0"/>
                <a:cs typeface="Poppins" panose="00000500000000000000" pitchFamily="2" charset="0"/>
              </a:rPr>
              <a:t>The Incremental Cost Effectiveness Ratio (ICER) for the RBF Program was below Zimbabwe’s per capita gross domestic product (GDP, $956 in 2012)</a:t>
            </a:r>
          </a:p>
        </p:txBody>
      </p:sp>
      <p:sp>
        <p:nvSpPr>
          <p:cNvPr id="551" name="Rectangle"/>
          <p:cNvSpPr/>
          <p:nvPr/>
        </p:nvSpPr>
        <p:spPr>
          <a:xfrm>
            <a:off x="9518551" y="-4565"/>
            <a:ext cx="161690" cy="6862565"/>
          </a:xfrm>
          <a:prstGeom prst="rect">
            <a:avLst/>
          </a:prstGeom>
          <a:solidFill>
            <a:schemeClr val="accent3">
              <a:lumMod val="75000"/>
            </a:schemeClr>
          </a:solidFill>
          <a:ln w="12700">
            <a:miter lim="400000"/>
          </a:ln>
        </p:spPr>
        <p:txBody>
          <a:bodyPr lIns="35718" tIns="35718" rIns="35718" bIns="35718" anchor="ctr"/>
          <a:lstStyle/>
          <a:p>
            <a:pPr>
              <a:defRPr>
                <a:solidFill>
                  <a:srgbClr val="FFFFFF"/>
                </a:solidFill>
                <a:latin typeface="Gill Sans Light"/>
                <a:ea typeface="Gill Sans Light"/>
                <a:cs typeface="Gill Sans Light"/>
                <a:sym typeface="Gill Sans Light"/>
              </a:defRPr>
            </a:pPr>
            <a:endParaRPr sz="900"/>
          </a:p>
        </p:txBody>
      </p:sp>
      <p:sp>
        <p:nvSpPr>
          <p:cNvPr id="552" name="SOURCE"/>
          <p:cNvSpPr txBox="1"/>
          <p:nvPr/>
        </p:nvSpPr>
        <p:spPr>
          <a:xfrm>
            <a:off x="10163528" y="350506"/>
            <a:ext cx="1242326" cy="418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defRPr sz="4500" b="1">
                <a:solidFill>
                  <a:srgbClr val="FFFFFF"/>
                </a:solidFill>
                <a:latin typeface="Gill Sans"/>
                <a:ea typeface="Gill Sans"/>
                <a:cs typeface="Gill Sans"/>
                <a:sym typeface="Gill Sans"/>
              </a:defRPr>
            </a:lvl1pPr>
          </a:lstStyle>
          <a:p>
            <a:r>
              <a:rPr sz="2250" dirty="0">
                <a:latin typeface="Poppins" panose="00000500000000000000" pitchFamily="2" charset="0"/>
                <a:cs typeface="Poppins" panose="00000500000000000000" pitchFamily="2" charset="0"/>
              </a:rPr>
              <a:t>SOURCE</a:t>
            </a:r>
          </a:p>
        </p:txBody>
      </p:sp>
    </p:spTree>
    <p:extLst>
      <p:ext uri="{BB962C8B-B14F-4D97-AF65-F5344CB8AC3E}">
        <p14:creationId xmlns:p14="http://schemas.microsoft.com/office/powerpoint/2010/main" val="20882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Rectangle"/>
          <p:cNvSpPr/>
          <p:nvPr/>
        </p:nvSpPr>
        <p:spPr>
          <a:xfrm>
            <a:off x="-219473" y="-64989"/>
            <a:ext cx="12478943" cy="6927554"/>
          </a:xfrm>
          <a:prstGeom prst="rect">
            <a:avLst/>
          </a:prstGeom>
          <a:solidFill>
            <a:schemeClr val="accent3">
              <a:lumMod val="50000"/>
              <a:alpha val="51349"/>
            </a:schemeClr>
          </a:solidFill>
          <a:ln w="12700">
            <a:miter lim="400000"/>
          </a:ln>
        </p:spPr>
        <p:txBody>
          <a:bodyPr lIns="35718" tIns="35718" rIns="35718" bIns="35718" anchor="ctr"/>
          <a:lstStyle/>
          <a:p>
            <a:pPr>
              <a:defRPr>
                <a:solidFill>
                  <a:srgbClr val="FFFFFF"/>
                </a:solidFill>
                <a:latin typeface="Gill Sans Light"/>
                <a:ea typeface="Gill Sans Light"/>
                <a:cs typeface="Gill Sans Light"/>
                <a:sym typeface="Gill Sans Light"/>
              </a:defRPr>
            </a:pPr>
            <a:endParaRPr sz="900" dirty="0"/>
          </a:p>
        </p:txBody>
      </p:sp>
      <p:sp>
        <p:nvSpPr>
          <p:cNvPr id="555" name="Slide Number"/>
          <p:cNvSpPr txBox="1">
            <a:spLocks noGrp="1"/>
          </p:cNvSpPr>
          <p:nvPr>
            <p:ph type="sldNum" sz="quarter" idx="4294967295"/>
          </p:nvPr>
        </p:nvSpPr>
        <p:spPr>
          <a:xfrm>
            <a:off x="8610600" y="6356350"/>
            <a:ext cx="2743200"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7E6A8-EFB6-654B-AE03-D85527E00B44}" type="slidenum">
              <a:rPr lang="en-US" smtClean="0"/>
              <a:pPr/>
              <a:t>12</a:t>
            </a:fld>
            <a:endParaRPr/>
          </a:p>
        </p:txBody>
      </p:sp>
      <p:grpSp>
        <p:nvGrpSpPr>
          <p:cNvPr id="592" name="Group"/>
          <p:cNvGrpSpPr/>
          <p:nvPr/>
        </p:nvGrpSpPr>
        <p:grpSpPr>
          <a:xfrm>
            <a:off x="-210744" y="1854078"/>
            <a:ext cx="12673297" cy="3762502"/>
            <a:chOff x="-3" y="-7"/>
            <a:chExt cx="25685286" cy="7525002"/>
          </a:xfrm>
        </p:grpSpPr>
        <p:sp>
          <p:nvSpPr>
            <p:cNvPr id="556" name="Rectangle"/>
            <p:cNvSpPr/>
            <p:nvPr/>
          </p:nvSpPr>
          <p:spPr>
            <a:xfrm>
              <a:off x="-3" y="633111"/>
              <a:ext cx="25685286" cy="6258769"/>
            </a:xfrm>
            <a:prstGeom prst="rect">
              <a:avLst/>
            </a:prstGeom>
            <a:solidFill>
              <a:schemeClr val="accent3">
                <a:lumMod val="60000"/>
                <a:lumOff val="40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dirty="0">
                <a:latin typeface="Poppins" panose="00000500000000000000" pitchFamily="2" charset="0"/>
                <a:cs typeface="Poppins" panose="00000500000000000000" pitchFamily="2" charset="0"/>
              </a:endParaRPr>
            </a:p>
          </p:txBody>
        </p:sp>
        <p:grpSp>
          <p:nvGrpSpPr>
            <p:cNvPr id="591" name="Group"/>
            <p:cNvGrpSpPr/>
            <p:nvPr/>
          </p:nvGrpSpPr>
          <p:grpSpPr>
            <a:xfrm>
              <a:off x="1875211" y="-7"/>
              <a:ext cx="21934855" cy="7525002"/>
              <a:chOff x="-5" y="-5"/>
              <a:chExt cx="21934854" cy="7525001"/>
            </a:xfrm>
          </p:grpSpPr>
          <p:grpSp>
            <p:nvGrpSpPr>
              <p:cNvPr id="565" name="Group"/>
              <p:cNvGrpSpPr/>
              <p:nvPr/>
            </p:nvGrpSpPr>
            <p:grpSpPr>
              <a:xfrm>
                <a:off x="11103529" y="-5"/>
                <a:ext cx="5279555" cy="7525001"/>
                <a:chOff x="-4" y="-3"/>
                <a:chExt cx="5279553" cy="7525000"/>
              </a:xfrm>
            </p:grpSpPr>
            <p:grpSp>
              <p:nvGrpSpPr>
                <p:cNvPr id="563" name="Group"/>
                <p:cNvGrpSpPr/>
                <p:nvPr/>
              </p:nvGrpSpPr>
              <p:grpSpPr>
                <a:xfrm>
                  <a:off x="-4" y="-3"/>
                  <a:ext cx="5279553" cy="7525000"/>
                  <a:chOff x="-1" y="-2"/>
                  <a:chExt cx="5279551" cy="7524999"/>
                </a:xfrm>
              </p:grpSpPr>
              <p:sp>
                <p:nvSpPr>
                  <p:cNvPr id="557" name="Rectangle"/>
                  <p:cNvSpPr/>
                  <p:nvPr/>
                </p:nvSpPr>
                <p:spPr>
                  <a:xfrm>
                    <a:off x="633109" y="1"/>
                    <a:ext cx="4013333" cy="7524992"/>
                  </a:xfrm>
                  <a:prstGeom prst="rect">
                    <a:avLst/>
                  </a:prstGeom>
                  <a:solidFill>
                    <a:srgbClr val="72B1D7"/>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grpSp>
                <p:nvGrpSpPr>
                  <p:cNvPr id="562" name="Group"/>
                  <p:cNvGrpSpPr/>
                  <p:nvPr/>
                </p:nvGrpSpPr>
                <p:grpSpPr>
                  <a:xfrm>
                    <a:off x="-1" y="-2"/>
                    <a:ext cx="5279551" cy="7524999"/>
                    <a:chOff x="0" y="0"/>
                    <a:chExt cx="5279550" cy="7524996"/>
                  </a:xfrm>
                </p:grpSpPr>
                <p:sp>
                  <p:nvSpPr>
                    <p:cNvPr id="558" name="Triangle"/>
                    <p:cNvSpPr/>
                    <p:nvPr/>
                  </p:nvSpPr>
                  <p:spPr>
                    <a:xfrm>
                      <a:off x="-1" y="-1"/>
                      <a:ext cx="633111" cy="6331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649ABC"/>
                    </a:solidFill>
                    <a:ln w="12700" cap="flat">
                      <a:noFill/>
                      <a:miter lim="400000"/>
                    </a:ln>
                    <a:effectLst/>
                  </p:spPr>
                  <p:txBody>
                    <a:bodyPr wrap="square" lIns="35718" tIns="35718" rIns="35718" bIns="35718" numCol="1" anchor="ctr">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sp>
                  <p:nvSpPr>
                    <p:cNvPr id="559" name="Triangle"/>
                    <p:cNvSpPr/>
                    <p:nvPr/>
                  </p:nvSpPr>
                  <p:spPr>
                    <a:xfrm>
                      <a:off x="4646440" y="-1"/>
                      <a:ext cx="633111" cy="6331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49ABC"/>
                    </a:solidFill>
                    <a:ln w="12700" cap="flat">
                      <a:noFill/>
                      <a:miter lim="400000"/>
                    </a:ln>
                    <a:effectLst/>
                  </p:spPr>
                  <p:txBody>
                    <a:bodyPr wrap="square" lIns="35718" tIns="35718" rIns="35718" bIns="35718" numCol="1" anchor="ctr">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sp>
                  <p:nvSpPr>
                    <p:cNvPr id="560" name="Triangle"/>
                    <p:cNvSpPr/>
                    <p:nvPr/>
                  </p:nvSpPr>
                  <p:spPr>
                    <a:xfrm>
                      <a:off x="-1" y="6891885"/>
                      <a:ext cx="633111" cy="6331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649ABC"/>
                    </a:solidFill>
                    <a:ln w="12700" cap="flat">
                      <a:noFill/>
                      <a:miter lim="400000"/>
                    </a:ln>
                    <a:effectLst/>
                  </p:spPr>
                  <p:txBody>
                    <a:bodyPr wrap="square" lIns="35718" tIns="35718" rIns="35718" bIns="35718" numCol="1" anchor="ctr">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sp>
                  <p:nvSpPr>
                    <p:cNvPr id="561" name="Triangle"/>
                    <p:cNvSpPr/>
                    <p:nvPr/>
                  </p:nvSpPr>
                  <p:spPr>
                    <a:xfrm>
                      <a:off x="4646440" y="6891885"/>
                      <a:ext cx="633111" cy="6331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rgbClr val="649ABC"/>
                    </a:solidFill>
                    <a:ln w="12700" cap="flat">
                      <a:noFill/>
                      <a:miter lim="400000"/>
                    </a:ln>
                    <a:effectLst/>
                  </p:spPr>
                  <p:txBody>
                    <a:bodyPr wrap="square" lIns="35718" tIns="35718" rIns="35718" bIns="35718" numCol="1" anchor="ctr">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grpSp>
            </p:grpSp>
            <p:sp>
              <p:nvSpPr>
                <p:cNvPr id="564" name="Group"/>
                <p:cNvSpPr/>
                <p:nvPr/>
              </p:nvSpPr>
              <p:spPr>
                <a:xfrm>
                  <a:off x="2071091" y="571035"/>
                  <a:ext cx="680894" cy="899378"/>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rgbClr val="FFFFFF"/>
                </a:solidFill>
                <a:ln w="12700" cap="flat">
                  <a:noFill/>
                  <a:miter lim="400000"/>
                </a:ln>
                <a:effectLst/>
              </p:spPr>
              <p:txBody>
                <a:bodyPr wrap="square" lIns="35718" tIns="35718" rIns="35718" bIns="35718" numCol="1" anchor="ctr">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dirty="0">
                    <a:latin typeface="Poppins" panose="00000500000000000000" pitchFamily="2" charset="0"/>
                    <a:cs typeface="Poppins" panose="00000500000000000000" pitchFamily="2" charset="0"/>
                  </a:endParaRPr>
                </a:p>
              </p:txBody>
            </p:sp>
          </p:grpSp>
          <p:grpSp>
            <p:nvGrpSpPr>
              <p:cNvPr id="572" name="Group"/>
              <p:cNvGrpSpPr/>
              <p:nvPr/>
            </p:nvGrpSpPr>
            <p:grpSpPr>
              <a:xfrm>
                <a:off x="16655299" y="-2"/>
                <a:ext cx="5279550" cy="7524995"/>
                <a:chOff x="0" y="-1"/>
                <a:chExt cx="5279549" cy="7524994"/>
              </a:xfrm>
            </p:grpSpPr>
            <p:sp>
              <p:nvSpPr>
                <p:cNvPr id="566" name="Rectangle"/>
                <p:cNvSpPr/>
                <p:nvPr/>
              </p:nvSpPr>
              <p:spPr>
                <a:xfrm>
                  <a:off x="633107" y="-1"/>
                  <a:ext cx="4013330" cy="7524992"/>
                </a:xfrm>
                <a:prstGeom prst="rect">
                  <a:avLst/>
                </a:prstGeom>
                <a:solidFill>
                  <a:srgbClr val="3197E0"/>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grpSp>
              <p:nvGrpSpPr>
                <p:cNvPr id="571" name="Group"/>
                <p:cNvGrpSpPr/>
                <p:nvPr/>
              </p:nvGrpSpPr>
              <p:grpSpPr>
                <a:xfrm>
                  <a:off x="-1" y="-2"/>
                  <a:ext cx="5279550" cy="7524995"/>
                  <a:chOff x="0" y="-1"/>
                  <a:chExt cx="5279549" cy="7524993"/>
                </a:xfrm>
              </p:grpSpPr>
              <p:sp>
                <p:nvSpPr>
                  <p:cNvPr id="567" name="Triangle"/>
                  <p:cNvSpPr/>
                  <p:nvPr/>
                </p:nvSpPr>
                <p:spPr>
                  <a:xfrm>
                    <a:off x="-1" y="-2"/>
                    <a:ext cx="633111" cy="6331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3484C9"/>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sp>
                <p:nvSpPr>
                  <p:cNvPr id="568" name="Triangle"/>
                  <p:cNvSpPr/>
                  <p:nvPr/>
                </p:nvSpPr>
                <p:spPr>
                  <a:xfrm>
                    <a:off x="4646438" y="-2"/>
                    <a:ext cx="633112" cy="6331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484C9"/>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sp>
                <p:nvSpPr>
                  <p:cNvPr id="569" name="Triangle"/>
                  <p:cNvSpPr/>
                  <p:nvPr/>
                </p:nvSpPr>
                <p:spPr>
                  <a:xfrm>
                    <a:off x="-1" y="6891881"/>
                    <a:ext cx="633111" cy="6331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3484C9"/>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sp>
                <p:nvSpPr>
                  <p:cNvPr id="570" name="Triangle"/>
                  <p:cNvSpPr/>
                  <p:nvPr/>
                </p:nvSpPr>
                <p:spPr>
                  <a:xfrm>
                    <a:off x="4646438" y="6891881"/>
                    <a:ext cx="633112" cy="6331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rgbClr val="3484C9"/>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grpSp>
          </p:grpSp>
          <p:grpSp>
            <p:nvGrpSpPr>
              <p:cNvPr id="581" name="Group"/>
              <p:cNvGrpSpPr/>
              <p:nvPr/>
            </p:nvGrpSpPr>
            <p:grpSpPr>
              <a:xfrm>
                <a:off x="-5" y="-4"/>
                <a:ext cx="5279554" cy="7524999"/>
                <a:chOff x="-2" y="-2"/>
                <a:chExt cx="5279552" cy="7524998"/>
              </a:xfrm>
            </p:grpSpPr>
            <p:grpSp>
              <p:nvGrpSpPr>
                <p:cNvPr id="579" name="Group"/>
                <p:cNvGrpSpPr/>
                <p:nvPr/>
              </p:nvGrpSpPr>
              <p:grpSpPr>
                <a:xfrm>
                  <a:off x="-2" y="-2"/>
                  <a:ext cx="5279552" cy="7524998"/>
                  <a:chOff x="0" y="-1"/>
                  <a:chExt cx="5279551" cy="7524997"/>
                </a:xfrm>
              </p:grpSpPr>
              <p:sp>
                <p:nvSpPr>
                  <p:cNvPr id="573" name="Rectangle"/>
                  <p:cNvSpPr/>
                  <p:nvPr/>
                </p:nvSpPr>
                <p:spPr>
                  <a:xfrm>
                    <a:off x="633107" y="1"/>
                    <a:ext cx="4013332" cy="7524993"/>
                  </a:xfrm>
                  <a:prstGeom prst="rect">
                    <a:avLst/>
                  </a:prstGeom>
                  <a:solidFill>
                    <a:srgbClr val="999999"/>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grpSp>
                <p:nvGrpSpPr>
                  <p:cNvPr id="578" name="Group"/>
                  <p:cNvGrpSpPr/>
                  <p:nvPr/>
                </p:nvGrpSpPr>
                <p:grpSpPr>
                  <a:xfrm>
                    <a:off x="-1" y="-2"/>
                    <a:ext cx="5279552" cy="7524999"/>
                    <a:chOff x="0" y="0"/>
                    <a:chExt cx="5279551" cy="7524996"/>
                  </a:xfrm>
                </p:grpSpPr>
                <p:sp>
                  <p:nvSpPr>
                    <p:cNvPr id="574" name="Triangle"/>
                    <p:cNvSpPr/>
                    <p:nvPr/>
                  </p:nvSpPr>
                  <p:spPr>
                    <a:xfrm>
                      <a:off x="0" y="-1"/>
                      <a:ext cx="633110" cy="6331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F7F7F"/>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sp>
                  <p:nvSpPr>
                    <p:cNvPr id="575" name="Triangle"/>
                    <p:cNvSpPr/>
                    <p:nvPr/>
                  </p:nvSpPr>
                  <p:spPr>
                    <a:xfrm>
                      <a:off x="4646441" y="-1"/>
                      <a:ext cx="633111" cy="6331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7F7F7F"/>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sp>
                  <p:nvSpPr>
                    <p:cNvPr id="576" name="Triangle"/>
                    <p:cNvSpPr/>
                    <p:nvPr/>
                  </p:nvSpPr>
                  <p:spPr>
                    <a:xfrm>
                      <a:off x="0" y="6891885"/>
                      <a:ext cx="633110" cy="6331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7F7F7F"/>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sp>
                  <p:nvSpPr>
                    <p:cNvPr id="577" name="Triangle"/>
                    <p:cNvSpPr/>
                    <p:nvPr/>
                  </p:nvSpPr>
                  <p:spPr>
                    <a:xfrm>
                      <a:off x="4646441" y="6891885"/>
                      <a:ext cx="633111" cy="6331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rgbClr val="7F7F7F"/>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grpSp>
            </p:grpSp>
            <p:sp>
              <p:nvSpPr>
                <p:cNvPr id="580" name="Group"/>
                <p:cNvSpPr txBox="1"/>
                <p:nvPr/>
              </p:nvSpPr>
              <p:spPr>
                <a:xfrm>
                  <a:off x="883942" y="2107945"/>
                  <a:ext cx="3511665" cy="42933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nSpc>
                      <a:spcPct val="110000"/>
                    </a:lnSpc>
                    <a:spcBef>
                      <a:spcPts val="1500"/>
                    </a:spcBef>
                    <a:defRPr sz="2900">
                      <a:solidFill>
                        <a:srgbClr val="FFFFFF"/>
                      </a:solidFill>
                      <a:latin typeface="Avenir Heavy"/>
                      <a:ea typeface="Avenir Heavy"/>
                      <a:cs typeface="Avenir Heavy"/>
                      <a:sym typeface="Avenir Heavy"/>
                    </a:defRPr>
                  </a:pPr>
                  <a:r>
                    <a:rPr sz="1450" dirty="0">
                      <a:latin typeface="Poppins" panose="00000500000000000000" pitchFamily="2" charset="0"/>
                      <a:cs typeface="Poppins" panose="00000500000000000000" pitchFamily="2" charset="0"/>
                    </a:rPr>
                    <a:t>Faster Rates of Improvements in Key Coverage Indicators for RBF Districts</a:t>
                  </a:r>
                </a:p>
                <a:p>
                  <a:pPr>
                    <a:lnSpc>
                      <a:spcPct val="110000"/>
                    </a:lnSpc>
                    <a:spcBef>
                      <a:spcPts val="1500"/>
                    </a:spcBef>
                    <a:defRPr sz="2900">
                      <a:solidFill>
                        <a:srgbClr val="FFFFFF"/>
                      </a:solidFill>
                      <a:latin typeface="Avenir Heavy"/>
                      <a:ea typeface="Avenir Heavy"/>
                      <a:cs typeface="Avenir Heavy"/>
                      <a:sym typeface="Avenir Heavy"/>
                    </a:defRPr>
                  </a:pPr>
                  <a:r>
                    <a:rPr sz="1450" dirty="0">
                      <a:latin typeface="Poppins" panose="00000500000000000000" pitchFamily="2" charset="0"/>
                      <a:cs typeface="Poppins" panose="00000500000000000000" pitchFamily="2" charset="0"/>
                    </a:rPr>
                    <a:t>No Differential Gain for Some Indicators</a:t>
                  </a:r>
                </a:p>
              </p:txBody>
            </p:sp>
          </p:grpSp>
          <p:grpSp>
            <p:nvGrpSpPr>
              <p:cNvPr id="590" name="Group"/>
              <p:cNvGrpSpPr/>
              <p:nvPr/>
            </p:nvGrpSpPr>
            <p:grpSpPr>
              <a:xfrm>
                <a:off x="5551763" y="-3"/>
                <a:ext cx="14149432" cy="7524998"/>
                <a:chOff x="-2" y="-1"/>
                <a:chExt cx="14149431" cy="7524997"/>
              </a:xfrm>
            </p:grpSpPr>
            <p:grpSp>
              <p:nvGrpSpPr>
                <p:cNvPr id="588" name="Group"/>
                <p:cNvGrpSpPr/>
                <p:nvPr/>
              </p:nvGrpSpPr>
              <p:grpSpPr>
                <a:xfrm>
                  <a:off x="-3" y="-2"/>
                  <a:ext cx="5279552" cy="7524998"/>
                  <a:chOff x="-1" y="-1"/>
                  <a:chExt cx="5279551" cy="7524997"/>
                </a:xfrm>
              </p:grpSpPr>
              <p:sp>
                <p:nvSpPr>
                  <p:cNvPr id="582" name="Rectangle"/>
                  <p:cNvSpPr/>
                  <p:nvPr/>
                </p:nvSpPr>
                <p:spPr>
                  <a:xfrm>
                    <a:off x="633108" y="1"/>
                    <a:ext cx="4013331" cy="7524993"/>
                  </a:xfrm>
                  <a:prstGeom prst="rect">
                    <a:avLst/>
                  </a:prstGeom>
                  <a:solidFill>
                    <a:schemeClr val="accent3">
                      <a:lumMod val="75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dirty="0">
                      <a:latin typeface="Poppins" panose="00000500000000000000" pitchFamily="2" charset="0"/>
                      <a:cs typeface="Poppins" panose="00000500000000000000" pitchFamily="2" charset="0"/>
                    </a:endParaRPr>
                  </a:p>
                </p:txBody>
              </p:sp>
              <p:grpSp>
                <p:nvGrpSpPr>
                  <p:cNvPr id="587" name="Group"/>
                  <p:cNvGrpSpPr/>
                  <p:nvPr/>
                </p:nvGrpSpPr>
                <p:grpSpPr>
                  <a:xfrm>
                    <a:off x="-2" y="-2"/>
                    <a:ext cx="5279552" cy="7524999"/>
                    <a:chOff x="-1" y="0"/>
                    <a:chExt cx="5279551" cy="7524996"/>
                  </a:xfrm>
                </p:grpSpPr>
                <p:sp>
                  <p:nvSpPr>
                    <p:cNvPr id="583" name="Triangle"/>
                    <p:cNvSpPr/>
                    <p:nvPr/>
                  </p:nvSpPr>
                  <p:spPr>
                    <a:xfrm>
                      <a:off x="-2" y="-1"/>
                      <a:ext cx="633112" cy="6331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3">
                        <a:lumMod val="50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sp>
                  <p:nvSpPr>
                    <p:cNvPr id="584" name="Triangle"/>
                    <p:cNvSpPr/>
                    <p:nvPr/>
                  </p:nvSpPr>
                  <p:spPr>
                    <a:xfrm>
                      <a:off x="4646439" y="-1"/>
                      <a:ext cx="633112" cy="6331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3">
                        <a:lumMod val="50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dirty="0">
                        <a:latin typeface="Poppins" panose="00000500000000000000" pitchFamily="2" charset="0"/>
                        <a:cs typeface="Poppins" panose="00000500000000000000" pitchFamily="2" charset="0"/>
                      </a:endParaRPr>
                    </a:p>
                  </p:txBody>
                </p:sp>
                <p:sp>
                  <p:nvSpPr>
                    <p:cNvPr id="585" name="Triangle"/>
                    <p:cNvSpPr/>
                    <p:nvPr/>
                  </p:nvSpPr>
                  <p:spPr>
                    <a:xfrm>
                      <a:off x="-2" y="6891885"/>
                      <a:ext cx="633112" cy="6331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chemeClr val="accent3">
                        <a:lumMod val="50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sp>
                  <p:nvSpPr>
                    <p:cNvPr id="586" name="Triangle"/>
                    <p:cNvSpPr/>
                    <p:nvPr/>
                  </p:nvSpPr>
                  <p:spPr>
                    <a:xfrm>
                      <a:off x="4646439" y="6891885"/>
                      <a:ext cx="633112" cy="6331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chemeClr val="accent3">
                        <a:lumMod val="50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grpSp>
            </p:grpSp>
            <p:sp>
              <p:nvSpPr>
                <p:cNvPr id="589" name="Group"/>
                <p:cNvSpPr/>
                <p:nvPr/>
              </p:nvSpPr>
              <p:spPr>
                <a:xfrm>
                  <a:off x="13318689" y="846363"/>
                  <a:ext cx="830740" cy="645596"/>
                </a:xfrm>
                <a:custGeom>
                  <a:avLst/>
                  <a:gdLst/>
                  <a:ahLst/>
                  <a:cxnLst>
                    <a:cxn ang="0">
                      <a:pos x="wd2" y="hd2"/>
                    </a:cxn>
                    <a:cxn ang="5400000">
                      <a:pos x="wd2" y="hd2"/>
                    </a:cxn>
                    <a:cxn ang="10800000">
                      <a:pos x="wd2" y="hd2"/>
                    </a:cxn>
                    <a:cxn ang="16200000">
                      <a:pos x="wd2" y="hd2"/>
                    </a:cxn>
                  </a:cxnLst>
                  <a:rect l="0" t="0" r="r" b="b"/>
                  <a:pathLst>
                    <a:path w="21600" h="21345" extrusionOk="0">
                      <a:moveTo>
                        <a:pt x="3348" y="2"/>
                      </a:moveTo>
                      <a:cubicBezTo>
                        <a:pt x="1989" y="2"/>
                        <a:pt x="0" y="1403"/>
                        <a:pt x="0" y="2554"/>
                      </a:cubicBezTo>
                      <a:cubicBezTo>
                        <a:pt x="0" y="4074"/>
                        <a:pt x="0" y="9708"/>
                        <a:pt x="0" y="11941"/>
                      </a:cubicBezTo>
                      <a:lnTo>
                        <a:pt x="787" y="9825"/>
                      </a:lnTo>
                      <a:cubicBezTo>
                        <a:pt x="1450" y="8140"/>
                        <a:pt x="3062" y="7455"/>
                        <a:pt x="4387" y="8299"/>
                      </a:cubicBezTo>
                      <a:lnTo>
                        <a:pt x="10982" y="12492"/>
                      </a:lnTo>
                      <a:cubicBezTo>
                        <a:pt x="12306" y="13336"/>
                        <a:pt x="12845" y="15385"/>
                        <a:pt x="12182" y="17070"/>
                      </a:cubicBezTo>
                      <a:cubicBezTo>
                        <a:pt x="12182" y="17070"/>
                        <a:pt x="10810" y="20494"/>
                        <a:pt x="10810" y="20494"/>
                      </a:cubicBezTo>
                      <a:cubicBezTo>
                        <a:pt x="11174" y="21294"/>
                        <a:pt x="11975" y="21582"/>
                        <a:pt x="12615" y="21135"/>
                      </a:cubicBezTo>
                      <a:cubicBezTo>
                        <a:pt x="13068" y="20819"/>
                        <a:pt x="13116" y="19783"/>
                        <a:pt x="12988" y="18904"/>
                      </a:cubicBezTo>
                      <a:lnTo>
                        <a:pt x="13281" y="18750"/>
                      </a:lnTo>
                      <a:cubicBezTo>
                        <a:pt x="13637" y="19575"/>
                        <a:pt x="14457" y="19883"/>
                        <a:pt x="15106" y="19429"/>
                      </a:cubicBezTo>
                      <a:cubicBezTo>
                        <a:pt x="15579" y="19099"/>
                        <a:pt x="15717" y="17972"/>
                        <a:pt x="15620" y="17070"/>
                      </a:cubicBezTo>
                      <a:lnTo>
                        <a:pt x="15882" y="16890"/>
                      </a:lnTo>
                      <a:cubicBezTo>
                        <a:pt x="16417" y="17509"/>
                        <a:pt x="17213" y="18017"/>
                        <a:pt x="17687" y="17685"/>
                      </a:cubicBezTo>
                      <a:cubicBezTo>
                        <a:pt x="18337" y="17232"/>
                        <a:pt x="18458" y="16177"/>
                        <a:pt x="18101" y="15351"/>
                      </a:cubicBezTo>
                      <a:lnTo>
                        <a:pt x="14037" y="6157"/>
                      </a:lnTo>
                      <a:lnTo>
                        <a:pt x="12030" y="8530"/>
                      </a:lnTo>
                      <a:cubicBezTo>
                        <a:pt x="12030" y="8530"/>
                        <a:pt x="8903" y="8772"/>
                        <a:pt x="8390" y="8119"/>
                      </a:cubicBezTo>
                      <a:cubicBezTo>
                        <a:pt x="7855" y="7440"/>
                        <a:pt x="8047" y="3387"/>
                        <a:pt x="8047" y="3387"/>
                      </a:cubicBezTo>
                      <a:lnTo>
                        <a:pt x="10729" y="2"/>
                      </a:lnTo>
                      <a:cubicBezTo>
                        <a:pt x="10729" y="2"/>
                        <a:pt x="6106" y="2"/>
                        <a:pt x="3348" y="2"/>
                      </a:cubicBezTo>
                      <a:close/>
                      <a:moveTo>
                        <a:pt x="12877" y="15"/>
                      </a:moveTo>
                      <a:lnTo>
                        <a:pt x="10195" y="3426"/>
                      </a:lnTo>
                      <a:lnTo>
                        <a:pt x="9529" y="4285"/>
                      </a:lnTo>
                      <a:cubicBezTo>
                        <a:pt x="9529" y="4285"/>
                        <a:pt x="9332" y="5791"/>
                        <a:pt x="9852" y="6452"/>
                      </a:cubicBezTo>
                      <a:cubicBezTo>
                        <a:pt x="10337" y="7069"/>
                        <a:pt x="11536" y="6837"/>
                        <a:pt x="11536" y="6837"/>
                      </a:cubicBezTo>
                      <a:lnTo>
                        <a:pt x="14874" y="3426"/>
                      </a:lnTo>
                      <a:lnTo>
                        <a:pt x="19583" y="14518"/>
                      </a:lnTo>
                      <a:cubicBezTo>
                        <a:pt x="19583" y="14518"/>
                        <a:pt x="21600" y="14512"/>
                        <a:pt x="21600" y="13659"/>
                      </a:cubicBezTo>
                      <a:cubicBezTo>
                        <a:pt x="21599" y="8488"/>
                        <a:pt x="21600" y="5991"/>
                        <a:pt x="21600" y="4285"/>
                      </a:cubicBezTo>
                      <a:cubicBezTo>
                        <a:pt x="21600" y="4285"/>
                        <a:pt x="20806" y="2570"/>
                        <a:pt x="20511" y="2195"/>
                      </a:cubicBezTo>
                      <a:cubicBezTo>
                        <a:pt x="20237" y="1847"/>
                        <a:pt x="19177" y="41"/>
                        <a:pt x="17556" y="15"/>
                      </a:cubicBezTo>
                      <a:cubicBezTo>
                        <a:pt x="15583" y="-18"/>
                        <a:pt x="12877" y="15"/>
                        <a:pt x="12877" y="15"/>
                      </a:cubicBezTo>
                      <a:close/>
                      <a:moveTo>
                        <a:pt x="2854" y="9581"/>
                      </a:moveTo>
                      <a:cubicBezTo>
                        <a:pt x="2609" y="9684"/>
                        <a:pt x="2403" y="9906"/>
                        <a:pt x="2279" y="10222"/>
                      </a:cubicBezTo>
                      <a:lnTo>
                        <a:pt x="776" y="14031"/>
                      </a:lnTo>
                      <a:cubicBezTo>
                        <a:pt x="528" y="14662"/>
                        <a:pt x="723" y="15433"/>
                        <a:pt x="1220" y="15749"/>
                      </a:cubicBezTo>
                      <a:cubicBezTo>
                        <a:pt x="1717" y="16065"/>
                        <a:pt x="2323" y="15804"/>
                        <a:pt x="2571" y="15172"/>
                      </a:cubicBezTo>
                      <a:cubicBezTo>
                        <a:pt x="2571" y="15172"/>
                        <a:pt x="4074" y="11363"/>
                        <a:pt x="4074" y="11363"/>
                      </a:cubicBezTo>
                      <a:cubicBezTo>
                        <a:pt x="4323" y="10732"/>
                        <a:pt x="4117" y="9962"/>
                        <a:pt x="3620" y="9645"/>
                      </a:cubicBezTo>
                      <a:cubicBezTo>
                        <a:pt x="3372" y="9487"/>
                        <a:pt x="3098" y="9478"/>
                        <a:pt x="2854" y="9581"/>
                      </a:cubicBezTo>
                      <a:close/>
                      <a:moveTo>
                        <a:pt x="5254" y="11107"/>
                      </a:moveTo>
                      <a:cubicBezTo>
                        <a:pt x="5009" y="11210"/>
                        <a:pt x="4793" y="11432"/>
                        <a:pt x="4669" y="11748"/>
                      </a:cubicBezTo>
                      <a:lnTo>
                        <a:pt x="3176" y="15557"/>
                      </a:lnTo>
                      <a:cubicBezTo>
                        <a:pt x="2928" y="16188"/>
                        <a:pt x="3123" y="16958"/>
                        <a:pt x="3620" y="17275"/>
                      </a:cubicBezTo>
                      <a:cubicBezTo>
                        <a:pt x="4117" y="17591"/>
                        <a:pt x="4723" y="17330"/>
                        <a:pt x="4971" y="16698"/>
                      </a:cubicBezTo>
                      <a:cubicBezTo>
                        <a:pt x="4971" y="16698"/>
                        <a:pt x="6474" y="12889"/>
                        <a:pt x="6474" y="12889"/>
                      </a:cubicBezTo>
                      <a:cubicBezTo>
                        <a:pt x="6723" y="12258"/>
                        <a:pt x="6517" y="11488"/>
                        <a:pt x="6020" y="11171"/>
                      </a:cubicBezTo>
                      <a:cubicBezTo>
                        <a:pt x="5772" y="11013"/>
                        <a:pt x="5498" y="11004"/>
                        <a:pt x="5254" y="11107"/>
                      </a:cubicBezTo>
                      <a:close/>
                      <a:moveTo>
                        <a:pt x="7654" y="12633"/>
                      </a:moveTo>
                      <a:cubicBezTo>
                        <a:pt x="7410" y="12736"/>
                        <a:pt x="7193" y="12958"/>
                        <a:pt x="7069" y="13274"/>
                      </a:cubicBezTo>
                      <a:lnTo>
                        <a:pt x="5566" y="17083"/>
                      </a:lnTo>
                      <a:cubicBezTo>
                        <a:pt x="5318" y="17714"/>
                        <a:pt x="5523" y="18485"/>
                        <a:pt x="6020" y="18801"/>
                      </a:cubicBezTo>
                      <a:cubicBezTo>
                        <a:pt x="6517" y="19117"/>
                        <a:pt x="7123" y="18855"/>
                        <a:pt x="7371" y="18224"/>
                      </a:cubicBezTo>
                      <a:cubicBezTo>
                        <a:pt x="7371" y="18224"/>
                        <a:pt x="8874" y="14415"/>
                        <a:pt x="8874" y="14415"/>
                      </a:cubicBezTo>
                      <a:cubicBezTo>
                        <a:pt x="9123" y="13784"/>
                        <a:pt x="8917" y="13014"/>
                        <a:pt x="8420" y="12697"/>
                      </a:cubicBezTo>
                      <a:cubicBezTo>
                        <a:pt x="8172" y="12539"/>
                        <a:pt x="7898" y="12530"/>
                        <a:pt x="7654" y="12633"/>
                      </a:cubicBezTo>
                      <a:close/>
                      <a:moveTo>
                        <a:pt x="10054" y="14159"/>
                      </a:moveTo>
                      <a:cubicBezTo>
                        <a:pt x="9809" y="14262"/>
                        <a:pt x="9593" y="14484"/>
                        <a:pt x="9469" y="14800"/>
                      </a:cubicBezTo>
                      <a:lnTo>
                        <a:pt x="7966" y="18609"/>
                      </a:lnTo>
                      <a:cubicBezTo>
                        <a:pt x="7718" y="19240"/>
                        <a:pt x="7923" y="20010"/>
                        <a:pt x="8420" y="20327"/>
                      </a:cubicBezTo>
                      <a:cubicBezTo>
                        <a:pt x="8917" y="20643"/>
                        <a:pt x="9523" y="20395"/>
                        <a:pt x="9771" y="19763"/>
                      </a:cubicBezTo>
                      <a:lnTo>
                        <a:pt x="11274" y="15941"/>
                      </a:lnTo>
                      <a:cubicBezTo>
                        <a:pt x="11523" y="15310"/>
                        <a:pt x="11317" y="14539"/>
                        <a:pt x="10820" y="14223"/>
                      </a:cubicBezTo>
                      <a:cubicBezTo>
                        <a:pt x="10572" y="14065"/>
                        <a:pt x="10298" y="14056"/>
                        <a:pt x="10054" y="14159"/>
                      </a:cubicBezTo>
                      <a:close/>
                    </a:path>
                  </a:pathLst>
                </a:custGeom>
                <a:solidFill>
                  <a:srgbClr val="FFFFFF"/>
                </a:solidFill>
                <a:ln w="12700" cap="flat">
                  <a:noFill/>
                  <a:miter lim="400000"/>
                </a:ln>
                <a:effectLst/>
              </p:spPr>
              <p:txBody>
                <a:bodyPr wrap="square" lIns="35718" tIns="35718" rIns="35718" bIns="35718" numCol="1" anchor="ctr">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latin typeface="Poppins" panose="00000500000000000000" pitchFamily="2" charset="0"/>
                    <a:cs typeface="Poppins" panose="00000500000000000000" pitchFamily="2" charset="0"/>
                  </a:endParaRPr>
                </a:p>
              </p:txBody>
            </p:sp>
          </p:grpSp>
        </p:grpSp>
      </p:grpSp>
      <p:sp>
        <p:nvSpPr>
          <p:cNvPr id="593" name="Key Messages from Generated Evidence (Impact Evaluation, Process Evaluations)"/>
          <p:cNvSpPr txBox="1">
            <a:spLocks noGrp="1"/>
          </p:cNvSpPr>
          <p:nvPr>
            <p:ph type="title" idx="4294967295"/>
          </p:nvPr>
        </p:nvSpPr>
        <p:spPr>
          <a:xfrm>
            <a:off x="104359" y="107783"/>
            <a:ext cx="8950155" cy="856832"/>
          </a:xfrm>
          <a:prstGeom prst="rect">
            <a:avLst/>
          </a:prstGeom>
        </p:spPr>
        <p:txBody>
          <a:bodyPr vert="horz" lIns="35718" tIns="35718" rIns="35718" bIns="35718" rtlCol="0" anchor="ctr">
            <a:normAutofit/>
          </a:bodyPr>
          <a:lstStyle>
            <a:lvl1pPr defTabSz="584200">
              <a:lnSpc>
                <a:spcPct val="100000"/>
              </a:lnSpc>
              <a:defRPr sz="6700">
                <a:solidFill>
                  <a:srgbClr val="FFFFFF"/>
                </a:solidFill>
                <a:latin typeface="Avenir Next Condensed Demi Bold"/>
                <a:ea typeface="Avenir Next Condensed Demi Bold"/>
                <a:cs typeface="Avenir Next Condensed Demi Bold"/>
                <a:sym typeface="Avenir Next Condensed Demi Bold"/>
              </a:defRPr>
            </a:lvl1pPr>
          </a:lstStyle>
          <a:p>
            <a:r>
              <a:rPr sz="2000" dirty="0">
                <a:latin typeface="Poppins" panose="00000500000000000000" pitchFamily="2" charset="0"/>
                <a:cs typeface="Poppins" panose="00000500000000000000" pitchFamily="2" charset="0"/>
              </a:rPr>
              <a:t>Key Messages from Generated Evidence (Impact Evaluation, Process Evaluations)</a:t>
            </a:r>
          </a:p>
        </p:txBody>
      </p:sp>
      <p:graphicFrame>
        <p:nvGraphicFramePr>
          <p:cNvPr id="594" name="2D Line Chart"/>
          <p:cNvGraphicFramePr/>
          <p:nvPr/>
        </p:nvGraphicFramePr>
        <p:xfrm>
          <a:off x="1106920" y="1704387"/>
          <a:ext cx="1482359" cy="1038492"/>
        </p:xfrm>
        <a:graphic>
          <a:graphicData uri="http://schemas.openxmlformats.org/drawingml/2006/chart">
            <c:chart xmlns:c="http://schemas.openxmlformats.org/drawingml/2006/chart" xmlns:r="http://schemas.openxmlformats.org/officeDocument/2006/relationships" r:id="rId2"/>
          </a:graphicData>
        </a:graphic>
      </p:graphicFrame>
      <p:sp>
        <p:nvSpPr>
          <p:cNvPr id="595" name="Mixed But Positive Message Around Quality…"/>
          <p:cNvSpPr txBox="1"/>
          <p:nvPr/>
        </p:nvSpPr>
        <p:spPr>
          <a:xfrm>
            <a:off x="3955210" y="2913008"/>
            <a:ext cx="1755831" cy="2146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nSpc>
                <a:spcPct val="110000"/>
              </a:lnSpc>
              <a:spcBef>
                <a:spcPts val="1500"/>
              </a:spcBef>
              <a:defRPr sz="2900">
                <a:solidFill>
                  <a:srgbClr val="FFFFFF"/>
                </a:solidFill>
                <a:latin typeface="Avenir Heavy"/>
                <a:ea typeface="Avenir Heavy"/>
                <a:cs typeface="Avenir Heavy"/>
                <a:sym typeface="Avenir Heavy"/>
              </a:defRPr>
            </a:pPr>
            <a:r>
              <a:rPr sz="1450">
                <a:latin typeface="Poppins" panose="00000500000000000000" pitchFamily="2" charset="0"/>
                <a:cs typeface="Poppins" panose="00000500000000000000" pitchFamily="2" charset="0"/>
              </a:rPr>
              <a:t>Mixed But Positive Message Around Quality </a:t>
            </a:r>
          </a:p>
          <a:p>
            <a:pPr>
              <a:lnSpc>
                <a:spcPct val="110000"/>
              </a:lnSpc>
              <a:spcBef>
                <a:spcPts val="1500"/>
              </a:spcBef>
              <a:defRPr sz="2900">
                <a:solidFill>
                  <a:srgbClr val="FFFFFF"/>
                </a:solidFill>
                <a:latin typeface="Avenir Heavy"/>
                <a:ea typeface="Avenir Heavy"/>
                <a:cs typeface="Avenir Heavy"/>
                <a:sym typeface="Avenir Heavy"/>
              </a:defRPr>
            </a:pPr>
            <a:r>
              <a:rPr sz="1450">
                <a:latin typeface="Poppins" panose="00000500000000000000" pitchFamily="2" charset="0"/>
                <a:cs typeface="Poppins" panose="00000500000000000000" pitchFamily="2" charset="0"/>
              </a:rPr>
              <a:t>Some Dimensions Show Significant Improvement Under RBF, Others Do Not</a:t>
            </a:r>
          </a:p>
        </p:txBody>
      </p:sp>
      <p:pic>
        <p:nvPicPr>
          <p:cNvPr id="596" name="Image" descr="Image"/>
          <p:cNvPicPr>
            <a:picLocks noChangeAspect="1"/>
          </p:cNvPicPr>
          <p:nvPr/>
        </p:nvPicPr>
        <p:blipFill>
          <a:blip r:embed="rId3">
            <a:alphaModFix amt="73552"/>
          </a:blip>
          <a:stretch>
            <a:fillRect/>
          </a:stretch>
        </p:blipFill>
        <p:spPr>
          <a:xfrm>
            <a:off x="4800029" y="2011653"/>
            <a:ext cx="514718" cy="731226"/>
          </a:xfrm>
          <a:prstGeom prst="rect">
            <a:avLst/>
          </a:prstGeom>
          <a:ln w="12700">
            <a:miter lim="400000"/>
          </a:ln>
        </p:spPr>
      </p:pic>
      <p:pic>
        <p:nvPicPr>
          <p:cNvPr id="597" name="Image" descr="Image"/>
          <p:cNvPicPr>
            <a:picLocks noChangeAspect="1"/>
          </p:cNvPicPr>
          <p:nvPr/>
        </p:nvPicPr>
        <p:blipFill>
          <a:blip r:embed="rId4">
            <a:alphaModFix amt="29550"/>
          </a:blip>
          <a:stretch>
            <a:fillRect/>
          </a:stretch>
        </p:blipFill>
        <p:spPr>
          <a:xfrm>
            <a:off x="4552672" y="2029973"/>
            <a:ext cx="514718" cy="694586"/>
          </a:xfrm>
          <a:prstGeom prst="rect">
            <a:avLst/>
          </a:prstGeom>
          <a:ln w="12700">
            <a:miter lim="400000"/>
          </a:ln>
        </p:spPr>
      </p:pic>
      <p:pic>
        <p:nvPicPr>
          <p:cNvPr id="598" name="Image" descr="Image"/>
          <p:cNvPicPr>
            <a:picLocks noChangeAspect="1"/>
          </p:cNvPicPr>
          <p:nvPr/>
        </p:nvPicPr>
        <p:blipFill>
          <a:blip r:embed="rId5">
            <a:alphaModFix amt="47585"/>
          </a:blip>
          <a:stretch>
            <a:fillRect/>
          </a:stretch>
        </p:blipFill>
        <p:spPr>
          <a:xfrm>
            <a:off x="4125865" y="2087712"/>
            <a:ext cx="372169" cy="579110"/>
          </a:xfrm>
          <a:prstGeom prst="rect">
            <a:avLst/>
          </a:prstGeom>
          <a:ln w="12700">
            <a:miter lim="400000"/>
          </a:ln>
        </p:spPr>
      </p:pic>
      <p:sp>
        <p:nvSpPr>
          <p:cNvPr id="599" name="Relatively Poorer Households Appear To Benefit Somewhat More From RBF"/>
          <p:cNvSpPr txBox="1"/>
          <p:nvPr/>
        </p:nvSpPr>
        <p:spPr>
          <a:xfrm>
            <a:off x="6706298" y="2961438"/>
            <a:ext cx="1755831" cy="12206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nSpc>
                <a:spcPct val="110000"/>
              </a:lnSpc>
              <a:spcBef>
                <a:spcPts val="3000"/>
              </a:spcBef>
              <a:defRPr sz="2900">
                <a:solidFill>
                  <a:srgbClr val="FFFFFF"/>
                </a:solidFill>
                <a:latin typeface="Avenir Heavy"/>
                <a:ea typeface="Avenir Heavy"/>
                <a:cs typeface="Avenir Heavy"/>
                <a:sym typeface="Avenir Heavy"/>
              </a:defRPr>
            </a:lvl1pPr>
          </a:lstStyle>
          <a:p>
            <a:r>
              <a:rPr sz="1450" dirty="0">
                <a:latin typeface="Poppins" panose="00000500000000000000" pitchFamily="2" charset="0"/>
                <a:cs typeface="Poppins" panose="00000500000000000000" pitchFamily="2" charset="0"/>
              </a:rPr>
              <a:t>Relatively Poorer Households Appear To Benefit Somewhat More From RBF</a:t>
            </a:r>
          </a:p>
        </p:txBody>
      </p:sp>
      <p:sp>
        <p:nvSpPr>
          <p:cNvPr id="600" name="RBF May Exacerbate Management Challenges at the Heath Facility Level"/>
          <p:cNvSpPr txBox="1"/>
          <p:nvPr/>
        </p:nvSpPr>
        <p:spPr>
          <a:xfrm>
            <a:off x="9457386" y="3037287"/>
            <a:ext cx="1755830" cy="12206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nSpc>
                <a:spcPct val="110000"/>
              </a:lnSpc>
              <a:spcBef>
                <a:spcPts val="3000"/>
              </a:spcBef>
              <a:defRPr sz="2900">
                <a:solidFill>
                  <a:srgbClr val="FFFFFF"/>
                </a:solidFill>
                <a:latin typeface="Avenir Heavy"/>
                <a:ea typeface="Avenir Heavy"/>
                <a:cs typeface="Avenir Heavy"/>
                <a:sym typeface="Avenir Heavy"/>
              </a:defRPr>
            </a:lvl1pPr>
          </a:lstStyle>
          <a:p>
            <a:r>
              <a:rPr sz="1450" dirty="0">
                <a:latin typeface="Poppins" panose="00000500000000000000" pitchFamily="2" charset="0"/>
                <a:cs typeface="Poppins" panose="00000500000000000000" pitchFamily="2" charset="0"/>
              </a:rPr>
              <a:t>RBF May Exacerbate Management Challenges at the Heath Facility Level</a:t>
            </a:r>
          </a:p>
        </p:txBody>
      </p:sp>
    </p:spTree>
    <p:extLst>
      <p:ext uri="{BB962C8B-B14F-4D97-AF65-F5344CB8AC3E}">
        <p14:creationId xmlns:p14="http://schemas.microsoft.com/office/powerpoint/2010/main" val="355991877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Rectangle"/>
          <p:cNvSpPr/>
          <p:nvPr/>
        </p:nvSpPr>
        <p:spPr>
          <a:xfrm>
            <a:off x="-219473" y="-64989"/>
            <a:ext cx="12478943" cy="6927554"/>
          </a:xfrm>
          <a:prstGeom prst="rect">
            <a:avLst/>
          </a:prstGeom>
          <a:solidFill>
            <a:schemeClr val="accent3">
              <a:lumMod val="50000"/>
              <a:alpha val="51349"/>
            </a:schemeClr>
          </a:solidFill>
          <a:ln w="12700">
            <a:miter lim="400000"/>
          </a:ln>
        </p:spPr>
        <p:txBody>
          <a:bodyPr lIns="35718" tIns="35718" rIns="35718" bIns="35718" anchor="ctr"/>
          <a:lstStyle/>
          <a:p>
            <a:pPr>
              <a:defRPr>
                <a:solidFill>
                  <a:srgbClr val="FFFFFF"/>
                </a:solidFill>
                <a:latin typeface="Gill Sans Light"/>
                <a:ea typeface="Gill Sans Light"/>
                <a:cs typeface="Gill Sans Light"/>
                <a:sym typeface="Gill Sans Light"/>
              </a:defRPr>
            </a:pPr>
            <a:endParaRPr sz="900" dirty="0"/>
          </a:p>
        </p:txBody>
      </p:sp>
      <p:sp>
        <p:nvSpPr>
          <p:cNvPr id="603" name="Slide Number"/>
          <p:cNvSpPr txBox="1">
            <a:spLocks noGrp="1"/>
          </p:cNvSpPr>
          <p:nvPr>
            <p:ph type="sldNum" sz="quarter" idx="4294967295"/>
          </p:nvPr>
        </p:nvSpPr>
        <p:spPr>
          <a:xfrm>
            <a:off x="8610600" y="6356350"/>
            <a:ext cx="2743200"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7E6A8-EFB6-654B-AE03-D85527E00B44}" type="slidenum">
              <a:rPr lang="en-US" smtClean="0"/>
              <a:pPr/>
              <a:t>13</a:t>
            </a:fld>
            <a:endParaRPr/>
          </a:p>
        </p:txBody>
      </p:sp>
      <p:grpSp>
        <p:nvGrpSpPr>
          <p:cNvPr id="640" name="Group"/>
          <p:cNvGrpSpPr/>
          <p:nvPr/>
        </p:nvGrpSpPr>
        <p:grpSpPr>
          <a:xfrm>
            <a:off x="-210744" y="1854079"/>
            <a:ext cx="12842644" cy="3762502"/>
            <a:chOff x="-3" y="2156853"/>
            <a:chExt cx="25685286" cy="7525003"/>
          </a:xfrm>
        </p:grpSpPr>
        <p:sp>
          <p:nvSpPr>
            <p:cNvPr id="604" name="Rectangle"/>
            <p:cNvSpPr/>
            <p:nvPr/>
          </p:nvSpPr>
          <p:spPr>
            <a:xfrm>
              <a:off x="-3" y="2789968"/>
              <a:ext cx="25685286" cy="6258771"/>
            </a:xfrm>
            <a:prstGeom prst="rect">
              <a:avLst/>
            </a:prstGeom>
            <a:solidFill>
              <a:schemeClr val="accent3">
                <a:lumMod val="40000"/>
                <a:lumOff val="60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dirty="0"/>
            </a:p>
          </p:txBody>
        </p:sp>
        <p:grpSp>
          <p:nvGrpSpPr>
            <p:cNvPr id="639" name="Group"/>
            <p:cNvGrpSpPr/>
            <p:nvPr/>
          </p:nvGrpSpPr>
          <p:grpSpPr>
            <a:xfrm>
              <a:off x="1875209" y="2156853"/>
              <a:ext cx="21934858" cy="7525003"/>
              <a:chOff x="-5" y="2156855"/>
              <a:chExt cx="21934857" cy="7525001"/>
            </a:xfrm>
          </p:grpSpPr>
          <p:grpSp>
            <p:nvGrpSpPr>
              <p:cNvPr id="613" name="Group"/>
              <p:cNvGrpSpPr/>
              <p:nvPr/>
            </p:nvGrpSpPr>
            <p:grpSpPr>
              <a:xfrm>
                <a:off x="11103533" y="2156855"/>
                <a:ext cx="5279552" cy="7525001"/>
                <a:chOff x="-2" y="-2"/>
                <a:chExt cx="5279550" cy="7525000"/>
              </a:xfrm>
            </p:grpSpPr>
            <p:grpSp>
              <p:nvGrpSpPr>
                <p:cNvPr id="611" name="Group"/>
                <p:cNvGrpSpPr/>
                <p:nvPr/>
              </p:nvGrpSpPr>
              <p:grpSpPr>
                <a:xfrm>
                  <a:off x="-3" y="-3"/>
                  <a:ext cx="5279552" cy="7525002"/>
                  <a:chOff x="0" y="-1"/>
                  <a:chExt cx="5279550" cy="7525000"/>
                </a:xfrm>
              </p:grpSpPr>
              <p:sp>
                <p:nvSpPr>
                  <p:cNvPr id="605" name="Rectangle"/>
                  <p:cNvSpPr/>
                  <p:nvPr/>
                </p:nvSpPr>
                <p:spPr>
                  <a:xfrm>
                    <a:off x="633107" y="0"/>
                    <a:ext cx="4013332" cy="7524996"/>
                  </a:xfrm>
                  <a:prstGeom prst="rect">
                    <a:avLst/>
                  </a:prstGeom>
                  <a:solidFill>
                    <a:srgbClr val="72B1D7"/>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grpSp>
                <p:nvGrpSpPr>
                  <p:cNvPr id="610" name="Group"/>
                  <p:cNvGrpSpPr/>
                  <p:nvPr/>
                </p:nvGrpSpPr>
                <p:grpSpPr>
                  <a:xfrm>
                    <a:off x="-1" y="-2"/>
                    <a:ext cx="5279552" cy="7525002"/>
                    <a:chOff x="0" y="0"/>
                    <a:chExt cx="5279550" cy="7525000"/>
                  </a:xfrm>
                </p:grpSpPr>
                <p:sp>
                  <p:nvSpPr>
                    <p:cNvPr id="606" name="Triangle"/>
                    <p:cNvSpPr/>
                    <p:nvPr/>
                  </p:nvSpPr>
                  <p:spPr>
                    <a:xfrm>
                      <a:off x="-1" y="0"/>
                      <a:ext cx="633111" cy="6331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649ABC"/>
                    </a:solidFill>
                    <a:ln w="12700" cap="flat">
                      <a:noFill/>
                      <a:miter lim="400000"/>
                    </a:ln>
                    <a:effectLst/>
                  </p:spPr>
                  <p:txBody>
                    <a:bodyPr wrap="square" lIns="35718" tIns="35718" rIns="35718" bIns="35718" numCol="1" anchor="ctr">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07" name="Triangle"/>
                    <p:cNvSpPr/>
                    <p:nvPr/>
                  </p:nvSpPr>
                  <p:spPr>
                    <a:xfrm>
                      <a:off x="4646440" y="0"/>
                      <a:ext cx="633111" cy="6331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49ABC"/>
                    </a:solidFill>
                    <a:ln w="12700" cap="flat">
                      <a:noFill/>
                      <a:miter lim="400000"/>
                    </a:ln>
                    <a:effectLst/>
                  </p:spPr>
                  <p:txBody>
                    <a:bodyPr wrap="square" lIns="35718" tIns="35718" rIns="35718" bIns="35718" numCol="1" anchor="ctr">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08" name="Triangle"/>
                    <p:cNvSpPr/>
                    <p:nvPr/>
                  </p:nvSpPr>
                  <p:spPr>
                    <a:xfrm>
                      <a:off x="-1" y="6891888"/>
                      <a:ext cx="633111" cy="6331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649ABC"/>
                    </a:solidFill>
                    <a:ln w="12700" cap="flat">
                      <a:noFill/>
                      <a:miter lim="400000"/>
                    </a:ln>
                    <a:effectLst/>
                  </p:spPr>
                  <p:txBody>
                    <a:bodyPr wrap="square" lIns="35718" tIns="35718" rIns="35718" bIns="35718" numCol="1" anchor="ctr">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09" name="Triangle"/>
                    <p:cNvSpPr/>
                    <p:nvPr/>
                  </p:nvSpPr>
                  <p:spPr>
                    <a:xfrm>
                      <a:off x="4646440" y="6891888"/>
                      <a:ext cx="633111" cy="6331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rgbClr val="649ABC"/>
                    </a:solidFill>
                    <a:ln w="12700" cap="flat">
                      <a:noFill/>
                      <a:miter lim="400000"/>
                    </a:ln>
                    <a:effectLst/>
                  </p:spPr>
                  <p:txBody>
                    <a:bodyPr wrap="square" lIns="35718" tIns="35718" rIns="35718" bIns="35718" numCol="1" anchor="ctr">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grpSp>
            </p:grpSp>
            <p:sp>
              <p:nvSpPr>
                <p:cNvPr id="612" name="Group"/>
                <p:cNvSpPr/>
                <p:nvPr/>
              </p:nvSpPr>
              <p:spPr>
                <a:xfrm>
                  <a:off x="2268812" y="744278"/>
                  <a:ext cx="680896" cy="899379"/>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lnTo>
                        <a:pt x="8154" y="4329"/>
                      </a:ln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rgbClr val="FFFFFF"/>
                </a:solidFill>
                <a:ln w="12700" cap="flat">
                  <a:noFill/>
                  <a:miter lim="400000"/>
                </a:ln>
                <a:effectLst/>
              </p:spPr>
              <p:txBody>
                <a:bodyPr wrap="square" lIns="35718" tIns="35718" rIns="35718" bIns="35718" numCol="1" anchor="ctr">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grpSp>
          <p:grpSp>
            <p:nvGrpSpPr>
              <p:cNvPr id="620" name="Group"/>
              <p:cNvGrpSpPr/>
              <p:nvPr/>
            </p:nvGrpSpPr>
            <p:grpSpPr>
              <a:xfrm>
                <a:off x="16655301" y="2156858"/>
                <a:ext cx="5279551" cy="7524996"/>
                <a:chOff x="-1" y="-1"/>
                <a:chExt cx="5279550" cy="7524995"/>
              </a:xfrm>
            </p:grpSpPr>
            <p:sp>
              <p:nvSpPr>
                <p:cNvPr id="614" name="Rectangle"/>
                <p:cNvSpPr/>
                <p:nvPr/>
              </p:nvSpPr>
              <p:spPr>
                <a:xfrm>
                  <a:off x="633107" y="0"/>
                  <a:ext cx="4013331" cy="7524992"/>
                </a:xfrm>
                <a:prstGeom prst="rect">
                  <a:avLst/>
                </a:prstGeom>
                <a:solidFill>
                  <a:srgbClr val="3197E0"/>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grpSp>
              <p:nvGrpSpPr>
                <p:cNvPr id="619" name="Group"/>
                <p:cNvGrpSpPr/>
                <p:nvPr/>
              </p:nvGrpSpPr>
              <p:grpSpPr>
                <a:xfrm>
                  <a:off x="-2" y="-2"/>
                  <a:ext cx="5279552" cy="7524997"/>
                  <a:chOff x="0" y="0"/>
                  <a:chExt cx="5279550" cy="7524995"/>
                </a:xfrm>
              </p:grpSpPr>
              <p:sp>
                <p:nvSpPr>
                  <p:cNvPr id="615" name="Triangle"/>
                  <p:cNvSpPr/>
                  <p:nvPr/>
                </p:nvSpPr>
                <p:spPr>
                  <a:xfrm>
                    <a:off x="-1" y="-1"/>
                    <a:ext cx="633111" cy="6331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3484C9"/>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16" name="Triangle"/>
                  <p:cNvSpPr/>
                  <p:nvPr/>
                </p:nvSpPr>
                <p:spPr>
                  <a:xfrm>
                    <a:off x="4646438" y="-1"/>
                    <a:ext cx="633112" cy="6331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484C9"/>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17" name="Triangle"/>
                  <p:cNvSpPr/>
                  <p:nvPr/>
                </p:nvSpPr>
                <p:spPr>
                  <a:xfrm>
                    <a:off x="-1" y="6891883"/>
                    <a:ext cx="633111" cy="6331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3484C9"/>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18" name="Triangle"/>
                  <p:cNvSpPr/>
                  <p:nvPr/>
                </p:nvSpPr>
                <p:spPr>
                  <a:xfrm>
                    <a:off x="4646438" y="6891883"/>
                    <a:ext cx="633112" cy="6331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rgbClr val="3484C9"/>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grpSp>
          </p:grpSp>
          <p:grpSp>
            <p:nvGrpSpPr>
              <p:cNvPr id="631" name="Group"/>
              <p:cNvGrpSpPr/>
              <p:nvPr/>
            </p:nvGrpSpPr>
            <p:grpSpPr>
              <a:xfrm>
                <a:off x="-5" y="2156856"/>
                <a:ext cx="5279554" cy="7525000"/>
                <a:chOff x="-3" y="2156858"/>
                <a:chExt cx="5279554" cy="7524999"/>
              </a:xfrm>
            </p:grpSpPr>
            <p:grpSp>
              <p:nvGrpSpPr>
                <p:cNvPr id="627" name="Group"/>
                <p:cNvGrpSpPr/>
                <p:nvPr/>
              </p:nvGrpSpPr>
              <p:grpSpPr>
                <a:xfrm>
                  <a:off x="-3" y="2156858"/>
                  <a:ext cx="5279554" cy="7524999"/>
                  <a:chOff x="-1" y="-1"/>
                  <a:chExt cx="5279552" cy="7524998"/>
                </a:xfrm>
              </p:grpSpPr>
              <p:sp>
                <p:nvSpPr>
                  <p:cNvPr id="621" name="Rectangle"/>
                  <p:cNvSpPr/>
                  <p:nvPr/>
                </p:nvSpPr>
                <p:spPr>
                  <a:xfrm>
                    <a:off x="633108" y="-1"/>
                    <a:ext cx="4013333" cy="7524995"/>
                  </a:xfrm>
                  <a:prstGeom prst="rect">
                    <a:avLst/>
                  </a:prstGeom>
                  <a:solidFill>
                    <a:srgbClr val="999999"/>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grpSp>
                <p:nvGrpSpPr>
                  <p:cNvPr id="626" name="Group"/>
                  <p:cNvGrpSpPr/>
                  <p:nvPr/>
                </p:nvGrpSpPr>
                <p:grpSpPr>
                  <a:xfrm>
                    <a:off x="-2" y="-2"/>
                    <a:ext cx="5279554" cy="7524999"/>
                    <a:chOff x="0" y="0"/>
                    <a:chExt cx="5279552" cy="7524998"/>
                  </a:xfrm>
                </p:grpSpPr>
                <p:sp>
                  <p:nvSpPr>
                    <p:cNvPr id="622" name="Triangle"/>
                    <p:cNvSpPr/>
                    <p:nvPr/>
                  </p:nvSpPr>
                  <p:spPr>
                    <a:xfrm>
                      <a:off x="-1" y="0"/>
                      <a:ext cx="633111" cy="6331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F7F7F"/>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23" name="Triangle"/>
                    <p:cNvSpPr/>
                    <p:nvPr/>
                  </p:nvSpPr>
                  <p:spPr>
                    <a:xfrm>
                      <a:off x="4646441" y="0"/>
                      <a:ext cx="633111" cy="6331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7F7F7F"/>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24" name="Triangle"/>
                    <p:cNvSpPr/>
                    <p:nvPr/>
                  </p:nvSpPr>
                  <p:spPr>
                    <a:xfrm>
                      <a:off x="-1" y="6891886"/>
                      <a:ext cx="633111" cy="6331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7F7F7F"/>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25" name="Triangle"/>
                    <p:cNvSpPr/>
                    <p:nvPr/>
                  </p:nvSpPr>
                  <p:spPr>
                    <a:xfrm>
                      <a:off x="4646441" y="6891886"/>
                      <a:ext cx="633111" cy="6331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rgbClr val="7F7F7F"/>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grpSp>
            </p:grpSp>
            <p:sp>
              <p:nvSpPr>
                <p:cNvPr id="629" name="Incentivised vs. Non-Incentivised Services:…"/>
                <p:cNvSpPr txBox="1"/>
                <p:nvPr/>
              </p:nvSpPr>
              <p:spPr>
                <a:xfrm>
                  <a:off x="883941" y="4705248"/>
                  <a:ext cx="3511664" cy="3412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nSpc>
                      <a:spcPct val="110000"/>
                    </a:lnSpc>
                    <a:spcBef>
                      <a:spcPts val="1500"/>
                    </a:spcBef>
                    <a:defRPr sz="2900">
                      <a:solidFill>
                        <a:srgbClr val="FFFFFF"/>
                      </a:solidFill>
                      <a:latin typeface="Avenir Heavy"/>
                      <a:ea typeface="Avenir Heavy"/>
                      <a:cs typeface="Avenir Heavy"/>
                      <a:sym typeface="Avenir Heavy"/>
                    </a:defRPr>
                  </a:pPr>
                  <a:r>
                    <a:rPr sz="1500" dirty="0">
                      <a:latin typeface="Poppins" panose="00000500000000000000" pitchFamily="2" charset="0"/>
                      <a:cs typeface="Poppins" panose="00000500000000000000" pitchFamily="2" charset="0"/>
                    </a:rPr>
                    <a:t>Incentivized vs. Non-Incentivi</a:t>
                  </a:r>
                  <a:r>
                    <a:rPr lang="en-US" sz="1500" dirty="0">
                      <a:latin typeface="Poppins" panose="00000500000000000000" pitchFamily="2" charset="0"/>
                      <a:cs typeface="Poppins" panose="00000500000000000000" pitchFamily="2" charset="0"/>
                    </a:rPr>
                    <a:t>z</a:t>
                  </a:r>
                  <a:r>
                    <a:rPr sz="1500" dirty="0">
                      <a:latin typeface="Poppins" panose="00000500000000000000" pitchFamily="2" charset="0"/>
                      <a:cs typeface="Poppins" panose="00000500000000000000" pitchFamily="2" charset="0"/>
                    </a:rPr>
                    <a:t>ed Services: </a:t>
                  </a:r>
                </a:p>
                <a:p>
                  <a:pPr>
                    <a:lnSpc>
                      <a:spcPct val="110000"/>
                    </a:lnSpc>
                    <a:spcBef>
                      <a:spcPts val="1500"/>
                    </a:spcBef>
                    <a:defRPr sz="2900">
                      <a:solidFill>
                        <a:srgbClr val="FFFFFF"/>
                      </a:solidFill>
                      <a:latin typeface="Avenir Heavy"/>
                      <a:ea typeface="Avenir Heavy"/>
                      <a:cs typeface="Avenir Heavy"/>
                      <a:sym typeface="Avenir Heavy"/>
                    </a:defRPr>
                  </a:pPr>
                  <a:r>
                    <a:rPr sz="1500" dirty="0">
                      <a:latin typeface="Poppins" panose="00000500000000000000" pitchFamily="2" charset="0"/>
                      <a:cs typeface="Poppins" panose="00000500000000000000" pitchFamily="2" charset="0"/>
                    </a:rPr>
                    <a:t>No Neglect of Non-Incentivi</a:t>
                  </a:r>
                  <a:r>
                    <a:rPr lang="en-US" sz="1500" dirty="0">
                      <a:latin typeface="Poppins" panose="00000500000000000000" pitchFamily="2" charset="0"/>
                      <a:cs typeface="Poppins" panose="00000500000000000000" pitchFamily="2" charset="0"/>
                    </a:rPr>
                    <a:t>z</a:t>
                  </a:r>
                  <a:r>
                    <a:rPr sz="1500" dirty="0">
                      <a:latin typeface="Poppins" panose="00000500000000000000" pitchFamily="2" charset="0"/>
                      <a:cs typeface="Poppins" panose="00000500000000000000" pitchFamily="2" charset="0"/>
                    </a:rPr>
                    <a:t>ed Services </a:t>
                  </a:r>
                </a:p>
              </p:txBody>
            </p:sp>
          </p:grpSp>
          <p:grpSp>
            <p:nvGrpSpPr>
              <p:cNvPr id="638" name="Group"/>
              <p:cNvGrpSpPr/>
              <p:nvPr/>
            </p:nvGrpSpPr>
            <p:grpSpPr>
              <a:xfrm>
                <a:off x="5551767" y="2156858"/>
                <a:ext cx="5279551" cy="7524996"/>
                <a:chOff x="-1" y="-1"/>
                <a:chExt cx="5279550" cy="7524995"/>
              </a:xfrm>
            </p:grpSpPr>
            <p:sp>
              <p:nvSpPr>
                <p:cNvPr id="632" name="Rectangle"/>
                <p:cNvSpPr/>
                <p:nvPr/>
              </p:nvSpPr>
              <p:spPr>
                <a:xfrm>
                  <a:off x="633107" y="0"/>
                  <a:ext cx="4013331" cy="7524992"/>
                </a:xfrm>
                <a:prstGeom prst="rect">
                  <a:avLst/>
                </a:prstGeom>
                <a:solidFill>
                  <a:schemeClr val="accent3">
                    <a:lumMod val="75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dirty="0"/>
                </a:p>
              </p:txBody>
            </p:sp>
            <p:grpSp>
              <p:nvGrpSpPr>
                <p:cNvPr id="637" name="Group"/>
                <p:cNvGrpSpPr/>
                <p:nvPr/>
              </p:nvGrpSpPr>
              <p:grpSpPr>
                <a:xfrm>
                  <a:off x="-2" y="-2"/>
                  <a:ext cx="5279552" cy="7524997"/>
                  <a:chOff x="0" y="0"/>
                  <a:chExt cx="5279550" cy="7524995"/>
                </a:xfrm>
              </p:grpSpPr>
              <p:sp>
                <p:nvSpPr>
                  <p:cNvPr id="633" name="Triangle"/>
                  <p:cNvSpPr/>
                  <p:nvPr/>
                </p:nvSpPr>
                <p:spPr>
                  <a:xfrm>
                    <a:off x="-1" y="-1"/>
                    <a:ext cx="633111" cy="6331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3">
                      <a:lumMod val="50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34" name="Triangle"/>
                  <p:cNvSpPr/>
                  <p:nvPr/>
                </p:nvSpPr>
                <p:spPr>
                  <a:xfrm>
                    <a:off x="4646438" y="-1"/>
                    <a:ext cx="633112" cy="6331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3">
                      <a:lumMod val="50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35" name="Triangle"/>
                  <p:cNvSpPr/>
                  <p:nvPr/>
                </p:nvSpPr>
                <p:spPr>
                  <a:xfrm>
                    <a:off x="-1" y="6891883"/>
                    <a:ext cx="633111" cy="6331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chemeClr val="accent3">
                      <a:lumMod val="50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sp>
                <p:nvSpPr>
                  <p:cNvPr id="636" name="Triangle"/>
                  <p:cNvSpPr/>
                  <p:nvPr/>
                </p:nvSpPr>
                <p:spPr>
                  <a:xfrm>
                    <a:off x="4646438" y="6891883"/>
                    <a:ext cx="633112" cy="6331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chemeClr val="accent3">
                      <a:lumMod val="50000"/>
                    </a:schemeClr>
                  </a:solidFill>
                  <a:ln w="12700" cap="flat">
                    <a:noFill/>
                    <a:miter lim="400000"/>
                  </a:ln>
                  <a:effectLst/>
                </p:spPr>
                <p:txBody>
                  <a:bodyPr wrap="square" lIns="35718" tIns="35718" rIns="35718" bIns="35718" numCol="1" anchor="t">
                    <a:noAutofit/>
                  </a:bodyPr>
                  <a:lstStyle/>
                  <a:p>
                    <a:pPr defTabSz="228600">
                      <a:lnSpc>
                        <a:spcPct val="80000"/>
                      </a:lnSpc>
                      <a:spcBef>
                        <a:spcPts val="2750"/>
                      </a:spcBef>
                      <a:defRPr>
                        <a:solidFill>
                          <a:srgbClr val="333333"/>
                        </a:solidFill>
                        <a:latin typeface="Helvetica Neue Thin"/>
                        <a:ea typeface="Helvetica Neue Thin"/>
                        <a:cs typeface="Helvetica Neue Thin"/>
                        <a:sym typeface="Helvetica Neue Thin"/>
                      </a:defRPr>
                    </a:pPr>
                    <a:endParaRPr sz="900"/>
                  </a:p>
                </p:txBody>
              </p:sp>
            </p:grpSp>
          </p:grpSp>
        </p:grpSp>
      </p:grpSp>
      <p:sp>
        <p:nvSpPr>
          <p:cNvPr id="641" name="Key Messages from Generated Evidence cntd…"/>
          <p:cNvSpPr txBox="1">
            <a:spLocks noGrp="1"/>
          </p:cNvSpPr>
          <p:nvPr>
            <p:ph type="title" idx="4294967295"/>
          </p:nvPr>
        </p:nvSpPr>
        <p:spPr>
          <a:xfrm>
            <a:off x="104359" y="107783"/>
            <a:ext cx="9457535" cy="872452"/>
          </a:xfrm>
          <a:prstGeom prst="rect">
            <a:avLst/>
          </a:prstGeom>
        </p:spPr>
        <p:txBody>
          <a:bodyPr vert="horz" lIns="35718" tIns="35718" rIns="35718" bIns="35718" rtlCol="0" anchor="ctr">
            <a:normAutofit/>
          </a:bodyPr>
          <a:lstStyle>
            <a:lvl1pPr defTabSz="584200">
              <a:lnSpc>
                <a:spcPct val="100000"/>
              </a:lnSpc>
              <a:defRPr sz="6700">
                <a:solidFill>
                  <a:srgbClr val="FFFFFF"/>
                </a:solidFill>
                <a:latin typeface="Avenir Next Condensed Demi Bold"/>
                <a:ea typeface="Avenir Next Condensed Demi Bold"/>
                <a:cs typeface="Avenir Next Condensed Demi Bold"/>
                <a:sym typeface="Avenir Next Condensed Demi Bold"/>
              </a:defRPr>
            </a:lvl1pPr>
          </a:lstStyle>
          <a:p>
            <a:r>
              <a:rPr sz="2200" dirty="0">
                <a:latin typeface="Poppins" panose="00000500000000000000" pitchFamily="2" charset="0"/>
                <a:cs typeface="Poppins" panose="00000500000000000000" pitchFamily="2" charset="0"/>
              </a:rPr>
              <a:t>Key Messages from Generated Evidence </a:t>
            </a:r>
            <a:r>
              <a:rPr sz="2200" dirty="0" err="1">
                <a:latin typeface="Poppins" panose="00000500000000000000" pitchFamily="2" charset="0"/>
                <a:cs typeface="Poppins" panose="00000500000000000000" pitchFamily="2" charset="0"/>
              </a:rPr>
              <a:t>cntd</a:t>
            </a:r>
            <a:r>
              <a:rPr sz="2200" dirty="0">
                <a:latin typeface="Poppins" panose="00000500000000000000" pitchFamily="2" charset="0"/>
                <a:cs typeface="Poppins" panose="00000500000000000000" pitchFamily="2" charset="0"/>
              </a:rPr>
              <a:t>…</a:t>
            </a:r>
          </a:p>
        </p:txBody>
      </p:sp>
      <p:graphicFrame>
        <p:nvGraphicFramePr>
          <p:cNvPr id="642" name="2D Line Chart"/>
          <p:cNvGraphicFramePr/>
          <p:nvPr/>
        </p:nvGraphicFramePr>
        <p:xfrm>
          <a:off x="1106920" y="1704387"/>
          <a:ext cx="1482359" cy="1038492"/>
        </p:xfrm>
        <a:graphic>
          <a:graphicData uri="http://schemas.openxmlformats.org/drawingml/2006/chart">
            <c:chart xmlns:c="http://schemas.openxmlformats.org/drawingml/2006/chart" xmlns:r="http://schemas.openxmlformats.org/officeDocument/2006/relationships" r:id="rId2"/>
          </a:graphicData>
        </a:graphic>
      </p:graphicFrame>
      <p:sp>
        <p:nvSpPr>
          <p:cNvPr id="643" name="Teamwork, Supervision and Community Participation Are Important Channels of Influence"/>
          <p:cNvSpPr txBox="1"/>
          <p:nvPr/>
        </p:nvSpPr>
        <p:spPr>
          <a:xfrm>
            <a:off x="3955210" y="3102451"/>
            <a:ext cx="1755831" cy="17677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nSpc>
                <a:spcPct val="110000"/>
              </a:lnSpc>
              <a:spcBef>
                <a:spcPts val="3000"/>
              </a:spcBef>
              <a:defRPr sz="2900">
                <a:solidFill>
                  <a:srgbClr val="FFFFFF"/>
                </a:solidFill>
                <a:latin typeface="Avenir Heavy"/>
                <a:ea typeface="Avenir Heavy"/>
                <a:cs typeface="Avenir Heavy"/>
                <a:sym typeface="Avenir Heavy"/>
              </a:defRPr>
            </a:lvl1pPr>
          </a:lstStyle>
          <a:p>
            <a:r>
              <a:rPr sz="1500" dirty="0">
                <a:latin typeface="Poppins" panose="00000500000000000000" pitchFamily="2" charset="0"/>
                <a:cs typeface="Poppins" panose="00000500000000000000" pitchFamily="2" charset="0"/>
              </a:rPr>
              <a:t>Teamwork, Supervision and Community Participation Are Important Channels of Influence</a:t>
            </a:r>
          </a:p>
        </p:txBody>
      </p:sp>
      <p:sp>
        <p:nvSpPr>
          <p:cNvPr id="644" name="RBF is Highly Cost-Effective…"/>
          <p:cNvSpPr txBox="1"/>
          <p:nvPr/>
        </p:nvSpPr>
        <p:spPr>
          <a:xfrm>
            <a:off x="6720603" y="3128275"/>
            <a:ext cx="1755831" cy="1901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nSpc>
                <a:spcPct val="110000"/>
              </a:lnSpc>
              <a:spcBef>
                <a:spcPts val="1500"/>
              </a:spcBef>
              <a:defRPr sz="2900">
                <a:solidFill>
                  <a:srgbClr val="FFFFFF"/>
                </a:solidFill>
                <a:latin typeface="Avenir Heavy"/>
                <a:ea typeface="Avenir Heavy"/>
                <a:cs typeface="Avenir Heavy"/>
                <a:sym typeface="Avenir Heavy"/>
              </a:defRPr>
            </a:pPr>
            <a:r>
              <a:rPr sz="1450" dirty="0">
                <a:latin typeface="Poppins" panose="00000500000000000000" pitchFamily="2" charset="0"/>
                <a:cs typeface="Poppins" panose="00000500000000000000" pitchFamily="2" charset="0"/>
              </a:rPr>
              <a:t>RBF is Highly Cost-Effective</a:t>
            </a:r>
          </a:p>
          <a:p>
            <a:pPr>
              <a:lnSpc>
                <a:spcPct val="110000"/>
              </a:lnSpc>
              <a:spcBef>
                <a:spcPts val="1500"/>
              </a:spcBef>
              <a:defRPr sz="2900">
                <a:solidFill>
                  <a:srgbClr val="FFFFFF"/>
                </a:solidFill>
                <a:latin typeface="Avenir Heavy"/>
                <a:ea typeface="Avenir Heavy"/>
                <a:cs typeface="Avenir Heavy"/>
                <a:sym typeface="Avenir Heavy"/>
              </a:defRPr>
            </a:pPr>
            <a:r>
              <a:rPr sz="1450" dirty="0">
                <a:latin typeface="Poppins" panose="00000500000000000000" pitchFamily="2" charset="0"/>
                <a:cs typeface="Poppins" panose="00000500000000000000" pitchFamily="2" charset="0"/>
              </a:rPr>
              <a:t>Fully Mature Program Has Potential for Greater Effectiveness</a:t>
            </a:r>
          </a:p>
        </p:txBody>
      </p:sp>
      <p:sp>
        <p:nvSpPr>
          <p:cNvPr id="645" name="Continue Emphasis and Shift From Project Towards Health System Reform/Approach"/>
          <p:cNvSpPr txBox="1"/>
          <p:nvPr/>
        </p:nvSpPr>
        <p:spPr>
          <a:xfrm>
            <a:off x="9561894" y="3159742"/>
            <a:ext cx="1755830" cy="1463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nSpc>
                <a:spcPct val="110000"/>
              </a:lnSpc>
              <a:spcBef>
                <a:spcPts val="3000"/>
              </a:spcBef>
              <a:defRPr sz="2900">
                <a:solidFill>
                  <a:srgbClr val="FFFFFF"/>
                </a:solidFill>
                <a:latin typeface="Avenir Heavy"/>
                <a:ea typeface="Avenir Heavy"/>
                <a:cs typeface="Avenir Heavy"/>
                <a:sym typeface="Avenir Heavy"/>
              </a:defRPr>
            </a:lvl1pPr>
          </a:lstStyle>
          <a:p>
            <a:r>
              <a:rPr sz="1450" dirty="0">
                <a:latin typeface="Poppins" panose="00000500000000000000" pitchFamily="2" charset="0"/>
                <a:cs typeface="Poppins" panose="00000500000000000000" pitchFamily="2" charset="0"/>
              </a:rPr>
              <a:t>Continue Emphasis and Shift From Project Towards Health System Reform/Approach</a:t>
            </a:r>
          </a:p>
        </p:txBody>
      </p:sp>
      <p:pic>
        <p:nvPicPr>
          <p:cNvPr id="646" name="Image" descr="Image"/>
          <p:cNvPicPr>
            <a:picLocks noChangeAspect="1"/>
          </p:cNvPicPr>
          <p:nvPr/>
        </p:nvPicPr>
        <p:blipFill>
          <a:blip r:embed="rId3"/>
          <a:stretch>
            <a:fillRect/>
          </a:stretch>
        </p:blipFill>
        <p:spPr>
          <a:xfrm>
            <a:off x="832124" y="1658917"/>
            <a:ext cx="1820968" cy="1307363"/>
          </a:xfrm>
          <a:prstGeom prst="rect">
            <a:avLst/>
          </a:prstGeom>
          <a:ln w="12700">
            <a:miter lim="400000"/>
          </a:ln>
        </p:spPr>
      </p:pic>
      <p:pic>
        <p:nvPicPr>
          <p:cNvPr id="647" name="Image" descr="Image"/>
          <p:cNvPicPr>
            <a:picLocks noChangeAspect="1"/>
          </p:cNvPicPr>
          <p:nvPr/>
        </p:nvPicPr>
        <p:blipFill>
          <a:blip r:embed="rId4"/>
          <a:stretch>
            <a:fillRect/>
          </a:stretch>
        </p:blipFill>
        <p:spPr>
          <a:xfrm>
            <a:off x="4516573" y="2122253"/>
            <a:ext cx="633107" cy="670842"/>
          </a:xfrm>
          <a:prstGeom prst="rect">
            <a:avLst/>
          </a:prstGeom>
          <a:ln w="12700">
            <a:miter lim="400000"/>
          </a:ln>
        </p:spPr>
      </p:pic>
      <p:pic>
        <p:nvPicPr>
          <p:cNvPr id="648" name="Image" descr="Image"/>
          <p:cNvPicPr>
            <a:picLocks noChangeAspect="1"/>
          </p:cNvPicPr>
          <p:nvPr/>
        </p:nvPicPr>
        <p:blipFill>
          <a:blip r:embed="rId5"/>
          <a:stretch>
            <a:fillRect/>
          </a:stretch>
        </p:blipFill>
        <p:spPr>
          <a:xfrm>
            <a:off x="10018747" y="2211265"/>
            <a:ext cx="492821" cy="492821"/>
          </a:xfrm>
          <a:prstGeom prst="rect">
            <a:avLst/>
          </a:prstGeom>
          <a:ln w="12700">
            <a:miter lim="400000"/>
          </a:ln>
        </p:spPr>
      </p:pic>
    </p:spTree>
    <p:extLst>
      <p:ext uri="{BB962C8B-B14F-4D97-AF65-F5344CB8AC3E}">
        <p14:creationId xmlns:p14="http://schemas.microsoft.com/office/powerpoint/2010/main" val="36422386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E1140337-B412-4FF4-A8CC-DE0FABB85B19}"/>
              </a:ext>
            </a:extLst>
          </p:cNvPr>
          <p:cNvGrpSpPr/>
          <p:nvPr/>
        </p:nvGrpSpPr>
        <p:grpSpPr>
          <a:xfrm>
            <a:off x="2718824" y="157081"/>
            <a:ext cx="9255602" cy="6523289"/>
            <a:chOff x="2746499" y="23698"/>
            <a:chExt cx="9255602" cy="6523289"/>
          </a:xfrm>
        </p:grpSpPr>
        <p:grpSp>
          <p:nvGrpSpPr>
            <p:cNvPr id="3" name="Group 2">
              <a:extLst>
                <a:ext uri="{FF2B5EF4-FFF2-40B4-BE49-F238E27FC236}">
                  <a16:creationId xmlns:a16="http://schemas.microsoft.com/office/drawing/2014/main" id="{3B72869A-D5BD-CF4D-B5EB-229E461643D6}"/>
                </a:ext>
              </a:extLst>
            </p:cNvPr>
            <p:cNvGrpSpPr/>
            <p:nvPr/>
          </p:nvGrpSpPr>
          <p:grpSpPr>
            <a:xfrm>
              <a:off x="2746499" y="23698"/>
              <a:ext cx="9255602" cy="6523289"/>
              <a:chOff x="2894175" y="1876782"/>
              <a:chExt cx="18511204" cy="13046578"/>
            </a:xfrm>
          </p:grpSpPr>
          <p:grpSp>
            <p:nvGrpSpPr>
              <p:cNvPr id="2" name="Group 1">
                <a:extLst>
                  <a:ext uri="{FF2B5EF4-FFF2-40B4-BE49-F238E27FC236}">
                    <a16:creationId xmlns:a16="http://schemas.microsoft.com/office/drawing/2014/main" id="{3319410D-91CB-0A40-8D48-C67E344038F5}"/>
                  </a:ext>
                </a:extLst>
              </p:cNvPr>
              <p:cNvGrpSpPr/>
              <p:nvPr/>
            </p:nvGrpSpPr>
            <p:grpSpPr>
              <a:xfrm>
                <a:off x="3141873" y="1876782"/>
                <a:ext cx="18263506" cy="13046578"/>
                <a:chOff x="3141873" y="1876781"/>
                <a:chExt cx="18263505" cy="13046577"/>
              </a:xfrm>
            </p:grpSpPr>
            <p:sp>
              <p:nvSpPr>
                <p:cNvPr id="60" name="Adjustments to Share of Quality in Subsidies;…"/>
                <p:cNvSpPr txBox="1"/>
                <p:nvPr/>
              </p:nvSpPr>
              <p:spPr>
                <a:xfrm>
                  <a:off x="3141873" y="5025957"/>
                  <a:ext cx="3517604" cy="3668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defTabSz="292100" hangingPunct="0">
                    <a:spcBef>
                      <a:spcPts val="250"/>
                    </a:spcBef>
                    <a:defRPr sz="2000">
                      <a:latin typeface="Avenir Book"/>
                      <a:ea typeface="Avenir Book"/>
                      <a:cs typeface="Avenir Book"/>
                      <a:sym typeface="Avenir Book"/>
                    </a:defRPr>
                  </a:pPr>
                  <a:r>
                    <a:rPr sz="1400" kern="0" dirty="0">
                      <a:solidFill>
                        <a:srgbClr val="535353"/>
                      </a:solidFill>
                      <a:latin typeface="Poppins" panose="00000500000000000000" pitchFamily="2" charset="0"/>
                      <a:cs typeface="Poppins" panose="00000500000000000000" pitchFamily="2" charset="0"/>
                      <a:sym typeface="Avenir Book"/>
                    </a:rPr>
                    <a:t>Adjustments to Share of Quality in Subsidies;</a:t>
                  </a:r>
                </a:p>
                <a:p>
                  <a:pPr defTabSz="292100" hangingPunct="0">
                    <a:spcBef>
                      <a:spcPts val="250"/>
                    </a:spcBef>
                    <a:defRPr sz="2000">
                      <a:latin typeface="Avenir Book"/>
                      <a:ea typeface="Avenir Book"/>
                      <a:cs typeface="Avenir Book"/>
                      <a:sym typeface="Avenir Book"/>
                    </a:defRPr>
                  </a:pPr>
                  <a:r>
                    <a:rPr sz="1400" kern="0" dirty="0">
                      <a:solidFill>
                        <a:srgbClr val="535353"/>
                      </a:solidFill>
                      <a:latin typeface="Poppins" panose="00000500000000000000" pitchFamily="2" charset="0"/>
                      <a:cs typeface="Poppins" panose="00000500000000000000" pitchFamily="2" charset="0"/>
                      <a:sym typeface="Avenir Book"/>
                    </a:rPr>
                    <a:t>Introduced Continuous Quality Improvement Initiative</a:t>
                  </a:r>
                </a:p>
              </p:txBody>
            </p:sp>
            <p:sp>
              <p:nvSpPr>
                <p:cNvPr id="62" name="Shift to a Lighter Risk-Based Verification"/>
                <p:cNvSpPr txBox="1"/>
                <p:nvPr/>
              </p:nvSpPr>
              <p:spPr>
                <a:xfrm>
                  <a:off x="11120015" y="1876781"/>
                  <a:ext cx="3331194" cy="1436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a:defRPr sz="2000">
                      <a:latin typeface="Avenir Book"/>
                      <a:ea typeface="Avenir Book"/>
                      <a:cs typeface="Avenir Book"/>
                      <a:sym typeface="Avenir Book"/>
                    </a:defRPr>
                  </a:lvl1pPr>
                </a:lstStyle>
                <a:p>
                  <a:pPr defTabSz="292100" hangingPunct="0"/>
                  <a:r>
                    <a:rPr sz="1400" kern="0" dirty="0">
                      <a:solidFill>
                        <a:srgbClr val="535353"/>
                      </a:solidFill>
                      <a:latin typeface="Poppins" panose="00000500000000000000" pitchFamily="2" charset="0"/>
                      <a:cs typeface="Poppins" panose="00000500000000000000" pitchFamily="2" charset="0"/>
                    </a:rPr>
                    <a:t>Shift to a Lighter Risk-Based Verification</a:t>
                  </a:r>
                </a:p>
              </p:txBody>
            </p:sp>
            <p:sp>
              <p:nvSpPr>
                <p:cNvPr id="64" name="Implementation of Institutionalisation Roadmap"/>
                <p:cNvSpPr txBox="1"/>
                <p:nvPr/>
              </p:nvSpPr>
              <p:spPr>
                <a:xfrm>
                  <a:off x="18074184" y="5025167"/>
                  <a:ext cx="3331194" cy="4299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a:defRPr sz="2000">
                      <a:latin typeface="Avenir Book"/>
                      <a:ea typeface="Avenir Book"/>
                      <a:cs typeface="Avenir Book"/>
                      <a:sym typeface="Avenir Book"/>
                    </a:defRPr>
                  </a:lvl1pPr>
                </a:lstStyle>
                <a:p>
                  <a:pPr defTabSz="292100" hangingPunct="0"/>
                  <a:r>
                    <a:rPr lang="en-US" sz="1350" kern="0" dirty="0">
                      <a:solidFill>
                        <a:srgbClr val="535353"/>
                      </a:solidFill>
                      <a:latin typeface="Poppins" panose="00000500000000000000" pitchFamily="2" charset="0"/>
                      <a:cs typeface="Poppins" panose="00000500000000000000" pitchFamily="2" charset="0"/>
                    </a:rPr>
                    <a:t>Health Development Fund and other partners facilitated Scale-Up</a:t>
                  </a:r>
                </a:p>
                <a:p>
                  <a:pPr defTabSz="292100" hangingPunct="0"/>
                  <a:endParaRPr lang="en-US" sz="1350" kern="0" dirty="0">
                    <a:solidFill>
                      <a:srgbClr val="535353"/>
                    </a:solidFill>
                    <a:latin typeface="Poppins" panose="00000500000000000000" pitchFamily="2" charset="0"/>
                    <a:cs typeface="Poppins" panose="00000500000000000000" pitchFamily="2" charset="0"/>
                  </a:endParaRPr>
                </a:p>
                <a:p>
                  <a:pPr defTabSz="292100" hangingPunct="0"/>
                  <a:r>
                    <a:rPr sz="1350" kern="0" dirty="0">
                      <a:solidFill>
                        <a:srgbClr val="535353"/>
                      </a:solidFill>
                      <a:latin typeface="Poppins" panose="00000500000000000000" pitchFamily="2" charset="0"/>
                      <a:cs typeface="Poppins" panose="00000500000000000000" pitchFamily="2" charset="0"/>
                    </a:rPr>
                    <a:t>Implementation of Institutionalization Roadmap</a:t>
                  </a:r>
                </a:p>
              </p:txBody>
            </p:sp>
            <p:sp>
              <p:nvSpPr>
                <p:cNvPr id="67" name="Extended Supply-Side (Community) RBF and Quality Focused RBF in Hospitals"/>
                <p:cNvSpPr txBox="1"/>
                <p:nvPr/>
              </p:nvSpPr>
              <p:spPr>
                <a:xfrm>
                  <a:off x="17254326" y="12193764"/>
                  <a:ext cx="3331194" cy="2729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a:defRPr sz="2000">
                      <a:latin typeface="Avenir Book"/>
                      <a:ea typeface="Avenir Book"/>
                      <a:cs typeface="Avenir Book"/>
                      <a:sym typeface="Avenir Book"/>
                    </a:defRPr>
                  </a:lvl1pPr>
                </a:lstStyle>
                <a:p>
                  <a:pPr defTabSz="292100" hangingPunct="0"/>
                  <a:r>
                    <a:rPr sz="1400" kern="0" dirty="0">
                      <a:solidFill>
                        <a:srgbClr val="535353"/>
                      </a:solidFill>
                      <a:latin typeface="Poppins" panose="00000500000000000000" pitchFamily="2" charset="0"/>
                      <a:cs typeface="Poppins" panose="00000500000000000000" pitchFamily="2" charset="0"/>
                    </a:rPr>
                    <a:t>Extended Supply-Side (Community) RBF and Quality Focused RBF in Hospitals</a:t>
                  </a:r>
                </a:p>
              </p:txBody>
            </p:sp>
          </p:grpSp>
          <p:sp>
            <p:nvSpPr>
              <p:cNvPr id="58" name="Introduced an Urban Voucher Component"/>
              <p:cNvSpPr txBox="1"/>
              <p:nvPr/>
            </p:nvSpPr>
            <p:spPr>
              <a:xfrm>
                <a:off x="2894175" y="11744076"/>
                <a:ext cx="3331194" cy="1436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a:defRPr sz="2000">
                    <a:latin typeface="Avenir Book"/>
                    <a:ea typeface="Avenir Book"/>
                    <a:cs typeface="Avenir Book"/>
                    <a:sym typeface="Avenir Book"/>
                  </a:defRPr>
                </a:lvl1pPr>
              </a:lstStyle>
              <a:p>
                <a:pPr defTabSz="292100" hangingPunct="0"/>
                <a:r>
                  <a:rPr sz="1400" kern="0" dirty="0">
                    <a:solidFill>
                      <a:srgbClr val="535353"/>
                    </a:solidFill>
                    <a:latin typeface="Poppins" panose="00000500000000000000" pitchFamily="2" charset="0"/>
                    <a:cs typeface="Poppins" panose="00000500000000000000" pitchFamily="2" charset="0"/>
                  </a:rPr>
                  <a:t>Introduced an Urban Voucher Component</a:t>
                </a:r>
              </a:p>
            </p:txBody>
          </p:sp>
        </p:grpSp>
        <p:grpSp>
          <p:nvGrpSpPr>
            <p:cNvPr id="93" name="Group 92">
              <a:extLst>
                <a:ext uri="{FF2B5EF4-FFF2-40B4-BE49-F238E27FC236}">
                  <a16:creationId xmlns:a16="http://schemas.microsoft.com/office/drawing/2014/main" id="{ACD4FF21-D0CB-425D-9AC5-ED64F3569377}"/>
                </a:ext>
              </a:extLst>
            </p:cNvPr>
            <p:cNvGrpSpPr/>
            <p:nvPr/>
          </p:nvGrpSpPr>
          <p:grpSpPr>
            <a:xfrm>
              <a:off x="4176026" y="741659"/>
              <a:ext cx="6096495" cy="4835923"/>
              <a:chOff x="4176026" y="836909"/>
              <a:chExt cx="6096495" cy="4835923"/>
            </a:xfrm>
          </p:grpSpPr>
          <p:cxnSp>
            <p:nvCxnSpPr>
              <p:cNvPr id="7" name="Connector: Elbow 6">
                <a:extLst>
                  <a:ext uri="{FF2B5EF4-FFF2-40B4-BE49-F238E27FC236}">
                    <a16:creationId xmlns:a16="http://schemas.microsoft.com/office/drawing/2014/main" id="{4F703D9D-AAE3-4EBB-A112-DC9B6D610CCA}"/>
                  </a:ext>
                </a:extLst>
              </p:cNvPr>
              <p:cNvCxnSpPr>
                <a:cxnSpLocks/>
              </p:cNvCxnSpPr>
              <p:nvPr/>
            </p:nvCxnSpPr>
            <p:spPr>
              <a:xfrm rot="10800000" flipV="1">
                <a:off x="4198399" y="4600513"/>
                <a:ext cx="983333" cy="811315"/>
              </a:xfrm>
              <a:prstGeom prst="bentConnector3">
                <a:avLst>
                  <a:gd name="adj1" fmla="val 707"/>
                </a:avLst>
              </a:prstGeom>
              <a:noFill/>
              <a:ln w="25400" cap="flat">
                <a:solidFill>
                  <a:srgbClr val="1FA29C"/>
                </a:solidFill>
                <a:prstDash val="solid"/>
                <a:miter lim="400000"/>
              </a:ln>
              <a:effectLst/>
              <a:sp3d/>
            </p:spPr>
            <p:style>
              <a:lnRef idx="0">
                <a:scrgbClr r="0" g="0" b="0"/>
              </a:lnRef>
              <a:fillRef idx="0">
                <a:scrgbClr r="0" g="0" b="0"/>
              </a:fillRef>
              <a:effectRef idx="0">
                <a:scrgbClr r="0" g="0" b="0"/>
              </a:effectRef>
              <a:fontRef idx="none"/>
            </p:style>
          </p:cxnSp>
          <p:cxnSp>
            <p:nvCxnSpPr>
              <p:cNvPr id="73" name="Straight Connector 72">
                <a:extLst>
                  <a:ext uri="{FF2B5EF4-FFF2-40B4-BE49-F238E27FC236}">
                    <a16:creationId xmlns:a16="http://schemas.microsoft.com/office/drawing/2014/main" id="{A294F1AB-F391-4CBC-8B46-BEE432031B07}"/>
                  </a:ext>
                </a:extLst>
              </p:cNvPr>
              <p:cNvCxnSpPr>
                <a:cxnSpLocks/>
              </p:cNvCxnSpPr>
              <p:nvPr/>
            </p:nvCxnSpPr>
            <p:spPr>
              <a:xfrm flipH="1">
                <a:off x="4176026" y="2872445"/>
                <a:ext cx="836121" cy="0"/>
              </a:xfrm>
              <a:prstGeom prst="line">
                <a:avLst/>
              </a:prstGeom>
              <a:noFill/>
              <a:ln w="25400" cap="flat">
                <a:solidFill>
                  <a:srgbClr val="1FA29C"/>
                </a:solidFill>
                <a:prstDash val="solid"/>
                <a:miter lim="400000"/>
              </a:ln>
              <a:effectLst/>
              <a:sp3d/>
            </p:spPr>
            <p:style>
              <a:lnRef idx="0">
                <a:scrgbClr r="0" g="0" b="0"/>
              </a:lnRef>
              <a:fillRef idx="0">
                <a:scrgbClr r="0" g="0" b="0"/>
              </a:fillRef>
              <a:effectRef idx="0">
                <a:scrgbClr r="0" g="0" b="0"/>
              </a:effectRef>
              <a:fontRef idx="none"/>
            </p:style>
          </p:cxnSp>
          <p:cxnSp>
            <p:nvCxnSpPr>
              <p:cNvPr id="79" name="Straight Connector 78">
                <a:extLst>
                  <a:ext uri="{FF2B5EF4-FFF2-40B4-BE49-F238E27FC236}">
                    <a16:creationId xmlns:a16="http://schemas.microsoft.com/office/drawing/2014/main" id="{5B2C3EE3-3A56-45A2-A2C9-712296A8F5CB}"/>
                  </a:ext>
                </a:extLst>
              </p:cNvPr>
              <p:cNvCxnSpPr>
                <a:cxnSpLocks/>
              </p:cNvCxnSpPr>
              <p:nvPr/>
            </p:nvCxnSpPr>
            <p:spPr>
              <a:xfrm>
                <a:off x="7407200" y="836909"/>
                <a:ext cx="0" cy="319528"/>
              </a:xfrm>
              <a:prstGeom prst="line">
                <a:avLst/>
              </a:prstGeom>
              <a:noFill/>
              <a:ln w="25400" cap="flat">
                <a:solidFill>
                  <a:srgbClr val="1FA29C"/>
                </a:solidFill>
                <a:prstDash val="solid"/>
                <a:miter lim="400000"/>
              </a:ln>
              <a:effectLst/>
              <a:sp3d/>
            </p:spPr>
            <p:style>
              <a:lnRef idx="0">
                <a:scrgbClr r="0" g="0" b="0"/>
              </a:lnRef>
              <a:fillRef idx="0">
                <a:scrgbClr r="0" g="0" b="0"/>
              </a:fillRef>
              <a:effectRef idx="0">
                <a:scrgbClr r="0" g="0" b="0"/>
              </a:effectRef>
              <a:fontRef idx="none"/>
            </p:style>
          </p:cxnSp>
          <p:cxnSp>
            <p:nvCxnSpPr>
              <p:cNvPr id="82" name="Straight Connector 81">
                <a:extLst>
                  <a:ext uri="{FF2B5EF4-FFF2-40B4-BE49-F238E27FC236}">
                    <a16:creationId xmlns:a16="http://schemas.microsoft.com/office/drawing/2014/main" id="{A429A39D-3E0E-469A-BFEC-95C8E080BA39}"/>
                  </a:ext>
                </a:extLst>
              </p:cNvPr>
              <p:cNvCxnSpPr>
                <a:cxnSpLocks/>
              </p:cNvCxnSpPr>
              <p:nvPr/>
            </p:nvCxnSpPr>
            <p:spPr>
              <a:xfrm flipV="1">
                <a:off x="9835452" y="2958262"/>
                <a:ext cx="437069" cy="2107"/>
              </a:xfrm>
              <a:prstGeom prst="line">
                <a:avLst/>
              </a:prstGeom>
              <a:noFill/>
              <a:ln w="25400" cap="flat">
                <a:solidFill>
                  <a:srgbClr val="1FA29C"/>
                </a:solidFill>
                <a:prstDash val="solid"/>
                <a:miter lim="400000"/>
              </a:ln>
              <a:effectLst/>
              <a:sp3d/>
            </p:spPr>
            <p:style>
              <a:lnRef idx="0">
                <a:scrgbClr r="0" g="0" b="0"/>
              </a:lnRef>
              <a:fillRef idx="0">
                <a:scrgbClr r="0" g="0" b="0"/>
              </a:fillRef>
              <a:effectRef idx="0">
                <a:scrgbClr r="0" g="0" b="0"/>
              </a:effectRef>
              <a:fontRef idx="none"/>
            </p:style>
          </p:cxnSp>
          <p:cxnSp>
            <p:nvCxnSpPr>
              <p:cNvPr id="88" name="Connector: Elbow 87">
                <a:extLst>
                  <a:ext uri="{FF2B5EF4-FFF2-40B4-BE49-F238E27FC236}">
                    <a16:creationId xmlns:a16="http://schemas.microsoft.com/office/drawing/2014/main" id="{42D42471-7F43-4C9F-93F0-E65CE16C4767}"/>
                  </a:ext>
                </a:extLst>
              </p:cNvPr>
              <p:cNvCxnSpPr/>
              <p:nvPr/>
            </p:nvCxnSpPr>
            <p:spPr>
              <a:xfrm rot="16200000" flipH="1">
                <a:off x="9435806" y="5273184"/>
                <a:ext cx="436319" cy="362978"/>
              </a:xfrm>
              <a:prstGeom prst="bentConnector3">
                <a:avLst>
                  <a:gd name="adj1" fmla="val 98833"/>
                </a:avLst>
              </a:prstGeom>
              <a:noFill/>
              <a:ln w="25400" cap="flat">
                <a:solidFill>
                  <a:srgbClr val="1FA29C"/>
                </a:solidFill>
                <a:prstDash val="solid"/>
                <a:miter lim="400000"/>
              </a:ln>
              <a:effectLst/>
              <a:sp3d/>
            </p:spPr>
            <p:style>
              <a:lnRef idx="0">
                <a:scrgbClr r="0" g="0" b="0"/>
              </a:lnRef>
              <a:fillRef idx="0">
                <a:scrgbClr r="0" g="0" b="0"/>
              </a:fillRef>
              <a:effectRef idx="0">
                <a:scrgbClr r="0" g="0" b="0"/>
              </a:effectRef>
              <a:fontRef idx="none"/>
            </p:style>
          </p:cxnSp>
        </p:grpSp>
      </p:grpSp>
      <p:grpSp>
        <p:nvGrpSpPr>
          <p:cNvPr id="55" name="Group"/>
          <p:cNvGrpSpPr/>
          <p:nvPr/>
        </p:nvGrpSpPr>
        <p:grpSpPr>
          <a:xfrm>
            <a:off x="4195931" y="1156436"/>
            <a:ext cx="6398959" cy="5701565"/>
            <a:chOff x="0" y="0"/>
            <a:chExt cx="12797916" cy="11403127"/>
          </a:xfrm>
        </p:grpSpPr>
        <p:grpSp>
          <p:nvGrpSpPr>
            <p:cNvPr id="26" name="Group"/>
            <p:cNvGrpSpPr/>
            <p:nvPr/>
          </p:nvGrpSpPr>
          <p:grpSpPr>
            <a:xfrm>
              <a:off x="2824066" y="3091806"/>
              <a:ext cx="9329113" cy="8311322"/>
              <a:chOff x="0" y="0"/>
              <a:chExt cx="9329112" cy="8311321"/>
            </a:xfrm>
          </p:grpSpPr>
          <p:grpSp>
            <p:nvGrpSpPr>
              <p:cNvPr id="22" name="Group"/>
              <p:cNvGrpSpPr/>
              <p:nvPr/>
            </p:nvGrpSpPr>
            <p:grpSpPr>
              <a:xfrm>
                <a:off x="0" y="1565677"/>
                <a:ext cx="5784720" cy="6745645"/>
                <a:chOff x="0" y="0"/>
                <a:chExt cx="5784719" cy="6745643"/>
              </a:xfrm>
            </p:grpSpPr>
            <p:sp>
              <p:nvSpPr>
                <p:cNvPr id="20" name="Shape"/>
                <p:cNvSpPr/>
                <p:nvPr/>
              </p:nvSpPr>
              <p:spPr>
                <a:xfrm rot="16200000" flipH="1">
                  <a:off x="898138" y="4495435"/>
                  <a:ext cx="1352070" cy="3148347"/>
                </a:xfrm>
                <a:custGeom>
                  <a:avLst/>
                  <a:gdLst/>
                  <a:ahLst/>
                  <a:cxnLst>
                    <a:cxn ang="0">
                      <a:pos x="wd2" y="hd2"/>
                    </a:cxn>
                    <a:cxn ang="5400000">
                      <a:pos x="wd2" y="hd2"/>
                    </a:cxn>
                    <a:cxn ang="10800000">
                      <a:pos x="wd2" y="hd2"/>
                    </a:cxn>
                    <a:cxn ang="16200000">
                      <a:pos x="wd2" y="hd2"/>
                    </a:cxn>
                  </a:cxnLst>
                  <a:rect l="0" t="0" r="r" b="b"/>
                  <a:pathLst>
                    <a:path w="21600" h="21600" extrusionOk="0">
                      <a:moveTo>
                        <a:pt x="9" y="20157"/>
                      </a:moveTo>
                      <a:lnTo>
                        <a:pt x="21588" y="0"/>
                      </a:lnTo>
                      <a:lnTo>
                        <a:pt x="21600" y="9767"/>
                      </a:lnTo>
                      <a:lnTo>
                        <a:pt x="0" y="21600"/>
                      </a:lnTo>
                      <a:lnTo>
                        <a:pt x="9" y="20157"/>
                      </a:lnTo>
                      <a:close/>
                    </a:path>
                  </a:pathLst>
                </a:custGeom>
                <a:solidFill>
                  <a:schemeClr val="accent5"/>
                </a:solidFill>
                <a:ln w="12700" cap="flat">
                  <a:noFill/>
                  <a:miter lim="400000"/>
                </a:ln>
                <a:effectLst/>
              </p:spPr>
              <p:txBody>
                <a:bodyPr wrap="square" lIns="35719" tIns="35719" rIns="35719" bIns="35719" numCol="1" anchor="ctr">
                  <a:noAutofit/>
                </a:bodyPr>
                <a:lstStyle/>
                <a:p>
                  <a:pPr algn="ctr" defTabSz="292100" hangingPunct="0"/>
                  <a:endParaRPr sz="2500" kern="0">
                    <a:solidFill>
                      <a:srgbClr val="535353"/>
                    </a:solidFill>
                    <a:latin typeface="Gill Sans Light"/>
                    <a:sym typeface="Gill Sans Light"/>
                  </a:endParaRPr>
                </a:p>
              </p:txBody>
            </p:sp>
            <p:sp>
              <p:nvSpPr>
                <p:cNvPr id="21" name="Shape"/>
                <p:cNvSpPr/>
                <p:nvPr/>
              </p:nvSpPr>
              <p:spPr>
                <a:xfrm>
                  <a:off x="2921324" y="0"/>
                  <a:ext cx="2863396" cy="5393575"/>
                </a:xfrm>
                <a:custGeom>
                  <a:avLst/>
                  <a:gdLst/>
                  <a:ahLst/>
                  <a:cxnLst>
                    <a:cxn ang="0">
                      <a:pos x="wd2" y="hd2"/>
                    </a:cxn>
                    <a:cxn ang="5400000">
                      <a:pos x="wd2" y="hd2"/>
                    </a:cxn>
                    <a:cxn ang="10800000">
                      <a:pos x="wd2" y="hd2"/>
                    </a:cxn>
                    <a:cxn ang="16200000">
                      <a:pos x="wd2" y="hd2"/>
                    </a:cxn>
                  </a:cxnLst>
                  <a:rect l="0" t="0" r="r" b="b"/>
                  <a:pathLst>
                    <a:path w="21600" h="21600" extrusionOk="0">
                      <a:moveTo>
                        <a:pt x="21600" y="858"/>
                      </a:moveTo>
                      <a:lnTo>
                        <a:pt x="21600" y="0"/>
                      </a:lnTo>
                      <a:lnTo>
                        <a:pt x="3100" y="0"/>
                      </a:lnTo>
                      <a:cubicBezTo>
                        <a:pt x="2245" y="0"/>
                        <a:pt x="1470" y="185"/>
                        <a:pt x="909" y="483"/>
                      </a:cubicBezTo>
                      <a:cubicBezTo>
                        <a:pt x="348" y="780"/>
                        <a:pt x="0" y="1192"/>
                        <a:pt x="0" y="1646"/>
                      </a:cubicBezTo>
                      <a:lnTo>
                        <a:pt x="0" y="21600"/>
                      </a:lnTo>
                      <a:lnTo>
                        <a:pt x="1617" y="21600"/>
                      </a:lnTo>
                      <a:lnTo>
                        <a:pt x="1617" y="1646"/>
                      </a:lnTo>
                      <a:cubicBezTo>
                        <a:pt x="1617" y="1429"/>
                        <a:pt x="1783" y="1232"/>
                        <a:pt x="2052" y="1089"/>
                      </a:cubicBezTo>
                      <a:cubicBezTo>
                        <a:pt x="2320" y="947"/>
                        <a:pt x="2691" y="858"/>
                        <a:pt x="3100" y="858"/>
                      </a:cubicBezTo>
                      <a:lnTo>
                        <a:pt x="21600" y="858"/>
                      </a:lnTo>
                      <a:close/>
                    </a:path>
                  </a:pathLst>
                </a:custGeom>
                <a:solidFill>
                  <a:schemeClr val="accent5">
                    <a:hueOff val="-444211"/>
                    <a:satOff val="-14915"/>
                    <a:lumOff val="22857"/>
                  </a:schemeClr>
                </a:solidFill>
                <a:ln w="12700" cap="flat">
                  <a:noFill/>
                  <a:miter lim="400000"/>
                </a:ln>
                <a:effectLst/>
              </p:spPr>
              <p:txBody>
                <a:bodyPr wrap="square" lIns="26789" tIns="26789" rIns="26789" bIns="26789" numCol="1" anchor="ctr">
                  <a:noAutofit/>
                </a:bodyPr>
                <a:lstStyle/>
                <a:p>
                  <a:pPr algn="ctr" defTabSz="292100" hangingPunct="0"/>
                  <a:endParaRPr sz="2500" kern="0">
                    <a:solidFill>
                      <a:srgbClr val="535353"/>
                    </a:solidFill>
                    <a:latin typeface="Gill Sans Light"/>
                    <a:sym typeface="Gill Sans Light"/>
                  </a:endParaRPr>
                </a:p>
              </p:txBody>
            </p:sp>
          </p:grpSp>
          <p:grpSp>
            <p:nvGrpSpPr>
              <p:cNvPr id="25" name="Group"/>
              <p:cNvGrpSpPr/>
              <p:nvPr/>
            </p:nvGrpSpPr>
            <p:grpSpPr>
              <a:xfrm>
                <a:off x="5757237" y="0"/>
                <a:ext cx="3571876" cy="2414458"/>
                <a:chOff x="0" y="0"/>
                <a:chExt cx="3571875" cy="2414457"/>
              </a:xfrm>
            </p:grpSpPr>
            <p:sp>
              <p:nvSpPr>
                <p:cNvPr id="23" name="Shape"/>
                <p:cNvSpPr/>
                <p:nvPr/>
              </p:nvSpPr>
              <p:spPr>
                <a:xfrm>
                  <a:off x="0" y="0"/>
                  <a:ext cx="3571875" cy="2414458"/>
                </a:xfrm>
                <a:custGeom>
                  <a:avLst/>
                  <a:gdLst/>
                  <a:ahLst/>
                  <a:cxnLst>
                    <a:cxn ang="0">
                      <a:pos x="wd2" y="hd2"/>
                    </a:cxn>
                    <a:cxn ang="5400000">
                      <a:pos x="wd2" y="hd2"/>
                    </a:cxn>
                    <a:cxn ang="10800000">
                      <a:pos x="wd2" y="hd2"/>
                    </a:cxn>
                    <a:cxn ang="16200000">
                      <a:pos x="wd2" y="hd2"/>
                    </a:cxn>
                  </a:cxnLst>
                  <a:rect l="0" t="0" r="r" b="b"/>
                  <a:pathLst>
                    <a:path w="21600" h="21600" extrusionOk="0">
                      <a:moveTo>
                        <a:pt x="17708" y="7355"/>
                      </a:moveTo>
                      <a:cubicBezTo>
                        <a:pt x="17708" y="7303"/>
                        <a:pt x="17713" y="7252"/>
                        <a:pt x="17713" y="7200"/>
                      </a:cubicBezTo>
                      <a:cubicBezTo>
                        <a:pt x="17713" y="3224"/>
                        <a:pt x="15518" y="0"/>
                        <a:pt x="12810" y="0"/>
                      </a:cubicBezTo>
                      <a:cubicBezTo>
                        <a:pt x="11018" y="0"/>
                        <a:pt x="9455" y="1417"/>
                        <a:pt x="8600" y="3525"/>
                      </a:cubicBezTo>
                      <a:cubicBezTo>
                        <a:pt x="8051" y="2762"/>
                        <a:pt x="7312" y="2290"/>
                        <a:pt x="6497" y="2290"/>
                      </a:cubicBezTo>
                      <a:cubicBezTo>
                        <a:pt x="4806" y="2290"/>
                        <a:pt x="3436" y="4302"/>
                        <a:pt x="3436" y="6784"/>
                      </a:cubicBezTo>
                      <a:cubicBezTo>
                        <a:pt x="3436" y="7032"/>
                        <a:pt x="3453" y="7274"/>
                        <a:pt x="3479" y="7511"/>
                      </a:cubicBezTo>
                      <a:cubicBezTo>
                        <a:pt x="1466" y="8407"/>
                        <a:pt x="0" y="11151"/>
                        <a:pt x="0" y="14400"/>
                      </a:cubicBezTo>
                      <a:cubicBezTo>
                        <a:pt x="0" y="18376"/>
                        <a:pt x="2195" y="21600"/>
                        <a:pt x="4903" y="21600"/>
                      </a:cubicBezTo>
                      <a:lnTo>
                        <a:pt x="17131" y="21572"/>
                      </a:lnTo>
                      <a:lnTo>
                        <a:pt x="17131" y="21568"/>
                      </a:lnTo>
                      <a:cubicBezTo>
                        <a:pt x="19635" y="21244"/>
                        <a:pt x="21600" y="18161"/>
                        <a:pt x="21600" y="14400"/>
                      </a:cubicBezTo>
                      <a:cubicBezTo>
                        <a:pt x="21600" y="10933"/>
                        <a:pt x="19930" y="8039"/>
                        <a:pt x="17708" y="7355"/>
                      </a:cubicBezTo>
                      <a:close/>
                    </a:path>
                  </a:pathLst>
                </a:custGeom>
                <a:solidFill>
                  <a:schemeClr val="accent5">
                    <a:hueOff val="-444211"/>
                    <a:satOff val="-14915"/>
                    <a:lumOff val="22857"/>
                  </a:schemeClr>
                </a:solidFill>
                <a:ln w="12700" cap="flat">
                  <a:noFill/>
                  <a:miter lim="400000"/>
                </a:ln>
                <a:effectLst/>
              </p:spPr>
              <p:txBody>
                <a:bodyPr wrap="square" lIns="0" tIns="0" rIns="0" bIns="0" numCol="1" anchor="ctr">
                  <a:noAutofit/>
                </a:bodyPr>
                <a:lstStyle/>
                <a:p>
                  <a:pPr algn="ctr" defTabSz="292100" hangingPunct="0"/>
                  <a:endParaRPr sz="2500" kern="0">
                    <a:solidFill>
                      <a:srgbClr val="535353"/>
                    </a:solidFill>
                    <a:latin typeface="Gill Sans Light"/>
                    <a:sym typeface="Gill Sans Light"/>
                  </a:endParaRPr>
                </a:p>
              </p:txBody>
            </p:sp>
            <p:sp>
              <p:nvSpPr>
                <p:cNvPr id="24" name="Preparing for Sustainability"/>
                <p:cNvSpPr txBox="1"/>
                <p:nvPr/>
              </p:nvSpPr>
              <p:spPr>
                <a:xfrm>
                  <a:off x="354240" y="862899"/>
                  <a:ext cx="2863395" cy="1067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ctr" defTabSz="410766" hangingPunct="0">
                    <a:spcBef>
                      <a:spcPts val="700"/>
                    </a:spcBef>
                    <a:defRPr sz="2200">
                      <a:solidFill>
                        <a:srgbClr val="FFFFFF"/>
                      </a:solidFill>
                      <a:latin typeface="Avenir Book"/>
                      <a:ea typeface="Avenir Book"/>
                      <a:cs typeface="Avenir Book"/>
                      <a:sym typeface="Avenir Book"/>
                    </a:defRPr>
                  </a:pPr>
                  <a:r>
                    <a:rPr lang="en-US" sz="1100" u="sng" kern="0" dirty="0">
                      <a:solidFill>
                        <a:srgbClr val="FFFFFF"/>
                      </a:solidFill>
                      <a:latin typeface="Avenir Book"/>
                      <a:ea typeface="Avenir Heavy"/>
                      <a:cs typeface="Avenir Heavy"/>
                      <a:sym typeface="Avenir Book"/>
                    </a:rPr>
                    <a:t>Partnerships &amp; </a:t>
                  </a:r>
                  <a:r>
                    <a:rPr sz="1100" u="sng" kern="0" dirty="0">
                      <a:solidFill>
                        <a:srgbClr val="FFFFFF"/>
                      </a:solidFill>
                      <a:latin typeface="Avenir Heavy"/>
                      <a:ea typeface="Avenir Heavy"/>
                      <a:cs typeface="Avenir Heavy"/>
                      <a:sym typeface="Avenir Heavy"/>
                    </a:rPr>
                    <a:t>Sustainability</a:t>
                  </a:r>
                </a:p>
              </p:txBody>
            </p:sp>
          </p:grpSp>
        </p:grpSp>
        <p:grpSp>
          <p:nvGrpSpPr>
            <p:cNvPr id="33" name="Group"/>
            <p:cNvGrpSpPr/>
            <p:nvPr/>
          </p:nvGrpSpPr>
          <p:grpSpPr>
            <a:xfrm>
              <a:off x="5086294" y="0"/>
              <a:ext cx="4897656" cy="11400464"/>
              <a:chOff x="0" y="0"/>
              <a:chExt cx="4897655" cy="11400463"/>
            </a:xfrm>
          </p:grpSpPr>
          <p:grpSp>
            <p:nvGrpSpPr>
              <p:cNvPr id="29" name="Group"/>
              <p:cNvGrpSpPr/>
              <p:nvPr/>
            </p:nvGrpSpPr>
            <p:grpSpPr>
              <a:xfrm>
                <a:off x="1678781" y="2360716"/>
                <a:ext cx="3218875" cy="9039748"/>
                <a:chOff x="0" y="0"/>
                <a:chExt cx="3218873" cy="9039746"/>
              </a:xfrm>
            </p:grpSpPr>
            <p:sp>
              <p:nvSpPr>
                <p:cNvPr id="27" name="Shape"/>
                <p:cNvSpPr/>
                <p:nvPr/>
              </p:nvSpPr>
              <p:spPr>
                <a:xfrm rot="16200000" flipH="1">
                  <a:off x="931607" y="6752479"/>
                  <a:ext cx="1357614" cy="3216921"/>
                </a:xfrm>
                <a:custGeom>
                  <a:avLst/>
                  <a:gdLst/>
                  <a:ahLst/>
                  <a:cxnLst>
                    <a:cxn ang="0">
                      <a:pos x="wd2" y="hd2"/>
                    </a:cxn>
                    <a:cxn ang="5400000">
                      <a:pos x="wd2" y="hd2"/>
                    </a:cxn>
                    <a:cxn ang="10800000">
                      <a:pos x="wd2" y="hd2"/>
                    </a:cxn>
                    <a:cxn ang="16200000">
                      <a:pos x="wd2" y="hd2"/>
                    </a:cxn>
                  </a:cxnLst>
                  <a:rect l="0" t="0" r="r" b="b"/>
                  <a:pathLst>
                    <a:path w="21600" h="21600" extrusionOk="0">
                      <a:moveTo>
                        <a:pt x="22" y="0"/>
                      </a:moveTo>
                      <a:lnTo>
                        <a:pt x="0" y="1428"/>
                      </a:lnTo>
                      <a:lnTo>
                        <a:pt x="21600" y="21600"/>
                      </a:lnTo>
                      <a:lnTo>
                        <a:pt x="21600" y="12014"/>
                      </a:lnTo>
                      <a:lnTo>
                        <a:pt x="22" y="0"/>
                      </a:lnTo>
                      <a:close/>
                    </a:path>
                  </a:pathLst>
                </a:custGeom>
                <a:solidFill>
                  <a:schemeClr val="accent2">
                    <a:lumMod val="50000"/>
                  </a:schemeClr>
                </a:solidFill>
                <a:ln w="12700" cap="flat">
                  <a:noFill/>
                  <a:miter lim="400000"/>
                </a:ln>
                <a:effectLst/>
              </p:spPr>
              <p:txBody>
                <a:bodyPr wrap="square" lIns="35719" tIns="35719" rIns="35719" bIns="35719" numCol="1" anchor="ctr">
                  <a:noAutofit/>
                </a:bodyPr>
                <a:lstStyle/>
                <a:p>
                  <a:pPr algn="ctr" defTabSz="292100" hangingPunct="0"/>
                  <a:endParaRPr sz="2500" kern="0">
                    <a:solidFill>
                      <a:srgbClr val="535353"/>
                    </a:solidFill>
                    <a:latin typeface="Gill Sans Light"/>
                    <a:sym typeface="Gill Sans Light"/>
                  </a:endParaRPr>
                </a:p>
              </p:txBody>
            </p:sp>
            <p:sp>
              <p:nvSpPr>
                <p:cNvPr id="28" name="Rectangle"/>
                <p:cNvSpPr/>
                <p:nvPr/>
              </p:nvSpPr>
              <p:spPr>
                <a:xfrm>
                  <a:off x="0" y="0"/>
                  <a:ext cx="214313" cy="7685657"/>
                </a:xfrm>
                <a:prstGeom prst="rect">
                  <a:avLst/>
                </a:prstGeom>
                <a:solidFill>
                  <a:schemeClr val="accent2">
                    <a:lumMod val="75000"/>
                  </a:schemeClr>
                </a:solidFill>
                <a:ln w="12700" cap="flat">
                  <a:noFill/>
                  <a:miter lim="400000"/>
                </a:ln>
                <a:effectLst/>
              </p:spPr>
              <p:txBody>
                <a:bodyPr wrap="square" lIns="26789" tIns="26789" rIns="26789" bIns="26789" numCol="1" anchor="ctr">
                  <a:noAutofit/>
                </a:bodyPr>
                <a:lstStyle/>
                <a:p>
                  <a:pPr algn="ctr" defTabSz="292100" hangingPunct="0"/>
                  <a:endParaRPr sz="2500" kern="0">
                    <a:solidFill>
                      <a:srgbClr val="535353"/>
                    </a:solidFill>
                    <a:latin typeface="Gill Sans Light"/>
                    <a:sym typeface="Gill Sans Light"/>
                  </a:endParaRPr>
                </a:p>
              </p:txBody>
            </p:sp>
          </p:grpSp>
          <p:grpSp>
            <p:nvGrpSpPr>
              <p:cNvPr id="32" name="Group"/>
              <p:cNvGrpSpPr/>
              <p:nvPr/>
            </p:nvGrpSpPr>
            <p:grpSpPr>
              <a:xfrm>
                <a:off x="0" y="0"/>
                <a:ext cx="3571875" cy="2414458"/>
                <a:chOff x="0" y="0"/>
                <a:chExt cx="3571875" cy="2414457"/>
              </a:xfrm>
            </p:grpSpPr>
            <p:sp>
              <p:nvSpPr>
                <p:cNvPr id="30" name="Shape"/>
                <p:cNvSpPr/>
                <p:nvPr/>
              </p:nvSpPr>
              <p:spPr>
                <a:xfrm flipH="1">
                  <a:off x="0" y="0"/>
                  <a:ext cx="3571875" cy="2414458"/>
                </a:xfrm>
                <a:custGeom>
                  <a:avLst/>
                  <a:gdLst/>
                  <a:ahLst/>
                  <a:cxnLst>
                    <a:cxn ang="0">
                      <a:pos x="wd2" y="hd2"/>
                    </a:cxn>
                    <a:cxn ang="5400000">
                      <a:pos x="wd2" y="hd2"/>
                    </a:cxn>
                    <a:cxn ang="10800000">
                      <a:pos x="wd2" y="hd2"/>
                    </a:cxn>
                    <a:cxn ang="16200000">
                      <a:pos x="wd2" y="hd2"/>
                    </a:cxn>
                  </a:cxnLst>
                  <a:rect l="0" t="0" r="r" b="b"/>
                  <a:pathLst>
                    <a:path w="21600" h="21600" extrusionOk="0">
                      <a:moveTo>
                        <a:pt x="17708" y="7355"/>
                      </a:moveTo>
                      <a:cubicBezTo>
                        <a:pt x="17708" y="7303"/>
                        <a:pt x="17713" y="7252"/>
                        <a:pt x="17713" y="7200"/>
                      </a:cubicBezTo>
                      <a:cubicBezTo>
                        <a:pt x="17713" y="3224"/>
                        <a:pt x="15518" y="0"/>
                        <a:pt x="12810" y="0"/>
                      </a:cubicBezTo>
                      <a:cubicBezTo>
                        <a:pt x="11018" y="0"/>
                        <a:pt x="9455" y="1417"/>
                        <a:pt x="8600" y="3525"/>
                      </a:cubicBezTo>
                      <a:cubicBezTo>
                        <a:pt x="8051" y="2762"/>
                        <a:pt x="7312" y="2290"/>
                        <a:pt x="6497" y="2290"/>
                      </a:cubicBezTo>
                      <a:cubicBezTo>
                        <a:pt x="4806" y="2290"/>
                        <a:pt x="3436" y="4302"/>
                        <a:pt x="3436" y="6784"/>
                      </a:cubicBezTo>
                      <a:cubicBezTo>
                        <a:pt x="3436" y="7032"/>
                        <a:pt x="3453" y="7274"/>
                        <a:pt x="3479" y="7511"/>
                      </a:cubicBezTo>
                      <a:cubicBezTo>
                        <a:pt x="1466" y="8407"/>
                        <a:pt x="0" y="11151"/>
                        <a:pt x="0" y="14400"/>
                      </a:cubicBezTo>
                      <a:cubicBezTo>
                        <a:pt x="0" y="18376"/>
                        <a:pt x="2195" y="21600"/>
                        <a:pt x="4903" y="21600"/>
                      </a:cubicBezTo>
                      <a:lnTo>
                        <a:pt x="17131" y="21572"/>
                      </a:lnTo>
                      <a:lnTo>
                        <a:pt x="17131" y="21568"/>
                      </a:lnTo>
                      <a:cubicBezTo>
                        <a:pt x="19635" y="21244"/>
                        <a:pt x="21600" y="18161"/>
                        <a:pt x="21600" y="14400"/>
                      </a:cubicBezTo>
                      <a:cubicBezTo>
                        <a:pt x="21600" y="10933"/>
                        <a:pt x="19930" y="8039"/>
                        <a:pt x="17708" y="7355"/>
                      </a:cubicBezTo>
                      <a:close/>
                    </a:path>
                  </a:pathLst>
                </a:custGeom>
                <a:solidFill>
                  <a:schemeClr val="accent2">
                    <a:lumMod val="75000"/>
                  </a:schemeClr>
                </a:solidFill>
                <a:ln w="12700" cap="flat">
                  <a:noFill/>
                  <a:miter lim="400000"/>
                </a:ln>
                <a:effectLst/>
              </p:spPr>
              <p:txBody>
                <a:bodyPr wrap="square" lIns="0" tIns="0" rIns="0" bIns="0" numCol="1" anchor="ctr">
                  <a:noAutofit/>
                </a:bodyPr>
                <a:lstStyle/>
                <a:p>
                  <a:pPr algn="ctr" defTabSz="292100" hangingPunct="0"/>
                  <a:endParaRPr sz="2500" kern="0">
                    <a:solidFill>
                      <a:srgbClr val="535353"/>
                    </a:solidFill>
                    <a:latin typeface="Gill Sans Light"/>
                    <a:sym typeface="Gill Sans Light"/>
                  </a:endParaRPr>
                </a:p>
              </p:txBody>
            </p:sp>
            <p:sp>
              <p:nvSpPr>
                <p:cNvPr id="31" name="Addressing Verification Costs"/>
                <p:cNvSpPr txBox="1"/>
                <p:nvPr/>
              </p:nvSpPr>
              <p:spPr>
                <a:xfrm>
                  <a:off x="354240" y="934013"/>
                  <a:ext cx="2863395" cy="1067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ctr" defTabSz="410766" hangingPunct="0">
                    <a:spcBef>
                      <a:spcPts val="700"/>
                    </a:spcBef>
                    <a:defRPr sz="2200">
                      <a:solidFill>
                        <a:srgbClr val="FFFFFF"/>
                      </a:solidFill>
                      <a:latin typeface="Avenir Book"/>
                      <a:ea typeface="Avenir Book"/>
                      <a:cs typeface="Avenir Book"/>
                      <a:sym typeface="Avenir Book"/>
                    </a:defRPr>
                  </a:pPr>
                  <a:r>
                    <a:rPr sz="1100" kern="0" dirty="0">
                      <a:solidFill>
                        <a:srgbClr val="FFFFFF"/>
                      </a:solidFill>
                      <a:latin typeface="Avenir Book"/>
                      <a:sym typeface="Avenir Book"/>
                    </a:rPr>
                    <a:t>Addressing </a:t>
                  </a:r>
                  <a:r>
                    <a:rPr sz="1100" u="sng" kern="0" dirty="0">
                      <a:solidFill>
                        <a:srgbClr val="FFFFFF"/>
                      </a:solidFill>
                      <a:latin typeface="Avenir Heavy"/>
                      <a:ea typeface="Avenir Heavy"/>
                      <a:cs typeface="Avenir Heavy"/>
                      <a:sym typeface="Avenir Heavy"/>
                    </a:rPr>
                    <a:t>Verification Costs</a:t>
                  </a:r>
                </a:p>
              </p:txBody>
            </p:sp>
          </p:grpSp>
        </p:grpSp>
        <p:grpSp>
          <p:nvGrpSpPr>
            <p:cNvPr id="40" name="Group"/>
            <p:cNvGrpSpPr/>
            <p:nvPr/>
          </p:nvGrpSpPr>
          <p:grpSpPr>
            <a:xfrm>
              <a:off x="1573426" y="1699920"/>
              <a:ext cx="5567944" cy="9702428"/>
              <a:chOff x="0" y="0"/>
              <a:chExt cx="5567943" cy="9702427"/>
            </a:xfrm>
          </p:grpSpPr>
          <p:grpSp>
            <p:nvGrpSpPr>
              <p:cNvPr id="36" name="Group"/>
              <p:cNvGrpSpPr/>
              <p:nvPr/>
            </p:nvGrpSpPr>
            <p:grpSpPr>
              <a:xfrm>
                <a:off x="3503175" y="1641691"/>
                <a:ext cx="2064769" cy="8060737"/>
                <a:chOff x="0" y="0"/>
                <a:chExt cx="2064767" cy="8060735"/>
              </a:xfrm>
            </p:grpSpPr>
            <p:sp>
              <p:nvSpPr>
                <p:cNvPr id="34" name="Shape"/>
                <p:cNvSpPr/>
                <p:nvPr/>
              </p:nvSpPr>
              <p:spPr>
                <a:xfrm rot="16200000" flipH="1">
                  <a:off x="664452" y="6660420"/>
                  <a:ext cx="1362961" cy="1437672"/>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21589" y="0"/>
                      </a:lnTo>
                      <a:lnTo>
                        <a:pt x="21600" y="21600"/>
                      </a:lnTo>
                      <a:lnTo>
                        <a:pt x="9" y="11763"/>
                      </a:lnTo>
                      <a:lnTo>
                        <a:pt x="0" y="8588"/>
                      </a:lnTo>
                      <a:close/>
                    </a:path>
                  </a:pathLst>
                </a:custGeom>
                <a:solidFill>
                  <a:schemeClr val="accent1">
                    <a:lumMod val="50000"/>
                  </a:schemeClr>
                </a:solidFill>
                <a:ln w="12700" cap="flat">
                  <a:noFill/>
                  <a:miter lim="400000"/>
                </a:ln>
                <a:effectLst/>
              </p:spPr>
              <p:txBody>
                <a:bodyPr wrap="square" lIns="35719" tIns="35719" rIns="35719" bIns="35719" numCol="1" anchor="ctr">
                  <a:noAutofit/>
                </a:bodyPr>
                <a:lstStyle/>
                <a:p>
                  <a:pPr algn="ctr" defTabSz="292100" hangingPunct="0"/>
                  <a:endParaRPr sz="2500" kern="0">
                    <a:solidFill>
                      <a:srgbClr val="535353"/>
                    </a:solidFill>
                    <a:latin typeface="Gill Sans Light"/>
                    <a:sym typeface="Gill Sans Light"/>
                  </a:endParaRPr>
                </a:p>
              </p:txBody>
            </p:sp>
            <p:sp>
              <p:nvSpPr>
                <p:cNvPr id="35" name="Shape"/>
                <p:cNvSpPr/>
                <p:nvPr/>
              </p:nvSpPr>
              <p:spPr>
                <a:xfrm>
                  <a:off x="0" y="0"/>
                  <a:ext cx="1410956" cy="6701121"/>
                </a:xfrm>
                <a:custGeom>
                  <a:avLst/>
                  <a:gdLst/>
                  <a:ahLst/>
                  <a:cxnLst>
                    <a:cxn ang="0">
                      <a:pos x="wd2" y="hd2"/>
                    </a:cxn>
                    <a:cxn ang="5400000">
                      <a:pos x="wd2" y="hd2"/>
                    </a:cxn>
                    <a:cxn ang="10800000">
                      <a:pos x="wd2" y="hd2"/>
                    </a:cxn>
                    <a:cxn ang="16200000">
                      <a:pos x="wd2" y="hd2"/>
                    </a:cxn>
                  </a:cxnLst>
                  <a:rect l="0" t="0" r="r" b="b"/>
                  <a:pathLst>
                    <a:path w="21600" h="21600" extrusionOk="0">
                      <a:moveTo>
                        <a:pt x="0" y="691"/>
                      </a:moveTo>
                      <a:lnTo>
                        <a:pt x="0" y="0"/>
                      </a:lnTo>
                      <a:lnTo>
                        <a:pt x="15310" y="0"/>
                      </a:lnTo>
                      <a:cubicBezTo>
                        <a:pt x="17044" y="0"/>
                        <a:pt x="18616" y="149"/>
                        <a:pt x="19755" y="388"/>
                      </a:cubicBezTo>
                      <a:cubicBezTo>
                        <a:pt x="20895" y="628"/>
                        <a:pt x="21600" y="959"/>
                        <a:pt x="21600" y="1324"/>
                      </a:cubicBezTo>
                      <a:lnTo>
                        <a:pt x="21600" y="21600"/>
                      </a:lnTo>
                      <a:lnTo>
                        <a:pt x="18319" y="21600"/>
                      </a:lnTo>
                      <a:lnTo>
                        <a:pt x="18319" y="1324"/>
                      </a:lnTo>
                      <a:cubicBezTo>
                        <a:pt x="18319" y="1150"/>
                        <a:pt x="17982" y="991"/>
                        <a:pt x="17437" y="877"/>
                      </a:cubicBezTo>
                      <a:cubicBezTo>
                        <a:pt x="16892" y="762"/>
                        <a:pt x="16139" y="691"/>
                        <a:pt x="15310" y="691"/>
                      </a:cubicBezTo>
                      <a:lnTo>
                        <a:pt x="0" y="691"/>
                      </a:lnTo>
                      <a:close/>
                    </a:path>
                  </a:pathLst>
                </a:custGeom>
                <a:solidFill>
                  <a:schemeClr val="accent1">
                    <a:lumMod val="75000"/>
                  </a:schemeClr>
                </a:solidFill>
                <a:ln w="12700" cap="flat">
                  <a:noFill/>
                  <a:miter lim="400000"/>
                </a:ln>
                <a:effectLst/>
              </p:spPr>
              <p:txBody>
                <a:bodyPr wrap="square" lIns="26789" tIns="26789" rIns="26789" bIns="26789" numCol="1" anchor="ctr">
                  <a:noAutofit/>
                </a:bodyPr>
                <a:lstStyle/>
                <a:p>
                  <a:pPr algn="ctr" defTabSz="292100" hangingPunct="0"/>
                  <a:endParaRPr sz="2500" kern="0">
                    <a:solidFill>
                      <a:srgbClr val="535353"/>
                    </a:solidFill>
                    <a:latin typeface="Gill Sans Light"/>
                    <a:sym typeface="Gill Sans Light"/>
                  </a:endParaRPr>
                </a:p>
              </p:txBody>
            </p:sp>
          </p:grpSp>
          <p:grpSp>
            <p:nvGrpSpPr>
              <p:cNvPr id="39" name="Group"/>
              <p:cNvGrpSpPr/>
              <p:nvPr/>
            </p:nvGrpSpPr>
            <p:grpSpPr>
              <a:xfrm>
                <a:off x="-1" y="0"/>
                <a:ext cx="3571876" cy="2414458"/>
                <a:chOff x="0" y="0"/>
                <a:chExt cx="3571875" cy="2414457"/>
              </a:xfrm>
            </p:grpSpPr>
            <p:sp>
              <p:nvSpPr>
                <p:cNvPr id="37" name="Shape"/>
                <p:cNvSpPr/>
                <p:nvPr/>
              </p:nvSpPr>
              <p:spPr>
                <a:xfrm>
                  <a:off x="0" y="0"/>
                  <a:ext cx="3571875" cy="2414458"/>
                </a:xfrm>
                <a:custGeom>
                  <a:avLst/>
                  <a:gdLst/>
                  <a:ahLst/>
                  <a:cxnLst>
                    <a:cxn ang="0">
                      <a:pos x="wd2" y="hd2"/>
                    </a:cxn>
                    <a:cxn ang="5400000">
                      <a:pos x="wd2" y="hd2"/>
                    </a:cxn>
                    <a:cxn ang="10800000">
                      <a:pos x="wd2" y="hd2"/>
                    </a:cxn>
                    <a:cxn ang="16200000">
                      <a:pos x="wd2" y="hd2"/>
                    </a:cxn>
                  </a:cxnLst>
                  <a:rect l="0" t="0" r="r" b="b"/>
                  <a:pathLst>
                    <a:path w="21600" h="21600" extrusionOk="0">
                      <a:moveTo>
                        <a:pt x="3892" y="7355"/>
                      </a:moveTo>
                      <a:cubicBezTo>
                        <a:pt x="3892" y="7303"/>
                        <a:pt x="3887" y="7252"/>
                        <a:pt x="3887" y="7200"/>
                      </a:cubicBezTo>
                      <a:cubicBezTo>
                        <a:pt x="3887" y="3224"/>
                        <a:pt x="6082" y="0"/>
                        <a:pt x="8790" y="0"/>
                      </a:cubicBezTo>
                      <a:cubicBezTo>
                        <a:pt x="10582" y="0"/>
                        <a:pt x="12145" y="1417"/>
                        <a:pt x="13000" y="3525"/>
                      </a:cubicBezTo>
                      <a:cubicBezTo>
                        <a:pt x="13549" y="2762"/>
                        <a:pt x="14288" y="2290"/>
                        <a:pt x="15103" y="2290"/>
                      </a:cubicBezTo>
                      <a:cubicBezTo>
                        <a:pt x="16794" y="2290"/>
                        <a:pt x="18164" y="4302"/>
                        <a:pt x="18164" y="6784"/>
                      </a:cubicBezTo>
                      <a:cubicBezTo>
                        <a:pt x="18164" y="7032"/>
                        <a:pt x="18147" y="7274"/>
                        <a:pt x="18121" y="7511"/>
                      </a:cubicBezTo>
                      <a:cubicBezTo>
                        <a:pt x="20134" y="8407"/>
                        <a:pt x="21600" y="11151"/>
                        <a:pt x="21600" y="14400"/>
                      </a:cubicBezTo>
                      <a:cubicBezTo>
                        <a:pt x="21600" y="18376"/>
                        <a:pt x="19405" y="21600"/>
                        <a:pt x="16697" y="21600"/>
                      </a:cubicBezTo>
                      <a:lnTo>
                        <a:pt x="4469" y="21572"/>
                      </a:lnTo>
                      <a:lnTo>
                        <a:pt x="4469" y="21568"/>
                      </a:lnTo>
                      <a:cubicBezTo>
                        <a:pt x="1965" y="21244"/>
                        <a:pt x="0" y="18161"/>
                        <a:pt x="0" y="14400"/>
                      </a:cubicBezTo>
                      <a:cubicBezTo>
                        <a:pt x="0" y="10933"/>
                        <a:pt x="1670" y="8039"/>
                        <a:pt x="3892" y="7355"/>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algn="ctr" defTabSz="292100" hangingPunct="0"/>
                  <a:endParaRPr sz="2500" kern="0">
                    <a:solidFill>
                      <a:srgbClr val="535353"/>
                    </a:solidFill>
                    <a:latin typeface="Gill Sans Light"/>
                    <a:sym typeface="Gill Sans Light"/>
                  </a:endParaRPr>
                </a:p>
              </p:txBody>
            </p:sp>
            <p:sp>
              <p:nvSpPr>
                <p:cNvPr id="38" name="Enhancing…"/>
                <p:cNvSpPr txBox="1"/>
                <p:nvPr/>
              </p:nvSpPr>
              <p:spPr>
                <a:xfrm>
                  <a:off x="354240" y="893644"/>
                  <a:ext cx="2863395" cy="1067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ctr" defTabSz="410766" hangingPunct="0">
                    <a:spcBef>
                      <a:spcPts val="50"/>
                    </a:spcBef>
                    <a:defRPr sz="2200">
                      <a:solidFill>
                        <a:srgbClr val="FFFFFF"/>
                      </a:solidFill>
                      <a:latin typeface="Avenir Book"/>
                      <a:ea typeface="Avenir Book"/>
                      <a:cs typeface="Avenir Book"/>
                      <a:sym typeface="Avenir Book"/>
                    </a:defRPr>
                  </a:pPr>
                  <a:r>
                    <a:rPr sz="1100" kern="0">
                      <a:solidFill>
                        <a:srgbClr val="FFFFFF"/>
                      </a:solidFill>
                      <a:latin typeface="Avenir Book"/>
                      <a:sym typeface="Avenir Book"/>
                    </a:rPr>
                    <a:t>Enhancing </a:t>
                  </a:r>
                </a:p>
                <a:p>
                  <a:pPr algn="ctr" defTabSz="410766" hangingPunct="0">
                    <a:spcBef>
                      <a:spcPts val="700"/>
                    </a:spcBef>
                    <a:defRPr sz="2200" u="sng">
                      <a:solidFill>
                        <a:srgbClr val="FFFFFF"/>
                      </a:solidFill>
                      <a:latin typeface="Avenir Book"/>
                      <a:ea typeface="Avenir Book"/>
                      <a:cs typeface="Avenir Book"/>
                      <a:sym typeface="Avenir Book"/>
                    </a:defRPr>
                  </a:pPr>
                  <a:r>
                    <a:rPr sz="1100" u="sng" kern="0">
                      <a:solidFill>
                        <a:srgbClr val="FFFFFF"/>
                      </a:solidFill>
                      <a:latin typeface="Avenir Heavy"/>
                      <a:ea typeface="Avenir Heavy"/>
                      <a:cs typeface="Avenir Heavy"/>
                      <a:sym typeface="Avenir Heavy"/>
                    </a:rPr>
                    <a:t>Focus on Quality</a:t>
                  </a:r>
                </a:p>
              </p:txBody>
            </p:sp>
          </p:grpSp>
        </p:grpSp>
        <p:grpSp>
          <p:nvGrpSpPr>
            <p:cNvPr id="47" name="Group"/>
            <p:cNvGrpSpPr/>
            <p:nvPr/>
          </p:nvGrpSpPr>
          <p:grpSpPr>
            <a:xfrm>
              <a:off x="0" y="4473690"/>
              <a:ext cx="5457006" cy="6928658"/>
              <a:chOff x="0" y="0"/>
              <a:chExt cx="5457005" cy="6928657"/>
            </a:xfrm>
          </p:grpSpPr>
          <p:grpSp>
            <p:nvGrpSpPr>
              <p:cNvPr id="43" name="Group"/>
              <p:cNvGrpSpPr/>
              <p:nvPr/>
            </p:nvGrpSpPr>
            <p:grpSpPr>
              <a:xfrm>
                <a:off x="0" y="1605296"/>
                <a:ext cx="5457006" cy="5323362"/>
                <a:chOff x="0" y="0"/>
                <a:chExt cx="5457005" cy="5323360"/>
              </a:xfrm>
            </p:grpSpPr>
            <p:sp>
              <p:nvSpPr>
                <p:cNvPr id="41" name="Shape"/>
                <p:cNvSpPr/>
                <p:nvPr/>
              </p:nvSpPr>
              <p:spPr>
                <a:xfrm rot="16200000" flipH="1">
                  <a:off x="2044640" y="1910995"/>
                  <a:ext cx="1367726" cy="5457007"/>
                </a:xfrm>
                <a:custGeom>
                  <a:avLst/>
                  <a:gdLst/>
                  <a:ahLst/>
                  <a:cxnLst>
                    <a:cxn ang="0">
                      <a:pos x="wd2" y="hd2"/>
                    </a:cxn>
                    <a:cxn ang="5400000">
                      <a:pos x="wd2" y="hd2"/>
                    </a:cxn>
                    <a:cxn ang="10800000">
                      <a:pos x="wd2" y="hd2"/>
                    </a:cxn>
                    <a:cxn ang="16200000">
                      <a:pos x="wd2" y="hd2"/>
                    </a:cxn>
                  </a:cxnLst>
                  <a:rect l="0" t="0" r="r" b="b"/>
                  <a:pathLst>
                    <a:path w="21600" h="21600" extrusionOk="0">
                      <a:moveTo>
                        <a:pt x="0" y="20763"/>
                      </a:moveTo>
                      <a:lnTo>
                        <a:pt x="21600" y="0"/>
                      </a:lnTo>
                      <a:lnTo>
                        <a:pt x="21591" y="5659"/>
                      </a:lnTo>
                      <a:lnTo>
                        <a:pt x="12" y="21600"/>
                      </a:lnTo>
                      <a:lnTo>
                        <a:pt x="0" y="20763"/>
                      </a:lnTo>
                      <a:close/>
                    </a:path>
                  </a:pathLst>
                </a:custGeom>
                <a:solidFill>
                  <a:srgbClr val="808080"/>
                </a:solidFill>
                <a:ln w="12700" cap="flat">
                  <a:noFill/>
                  <a:miter lim="400000"/>
                </a:ln>
                <a:effectLst/>
              </p:spPr>
              <p:txBody>
                <a:bodyPr wrap="square" lIns="35719" tIns="35719" rIns="35719" bIns="35719" numCol="1" anchor="ctr">
                  <a:noAutofit/>
                </a:bodyPr>
                <a:lstStyle/>
                <a:p>
                  <a:pPr algn="ctr" defTabSz="292100" hangingPunct="0"/>
                  <a:endParaRPr sz="2500" kern="0">
                    <a:solidFill>
                      <a:srgbClr val="535353"/>
                    </a:solidFill>
                    <a:latin typeface="Gill Sans Light"/>
                    <a:sym typeface="Gill Sans Light"/>
                  </a:endParaRPr>
                </a:p>
              </p:txBody>
            </p:sp>
            <p:sp>
              <p:nvSpPr>
                <p:cNvPr id="42" name="Shape"/>
                <p:cNvSpPr/>
                <p:nvPr/>
              </p:nvSpPr>
              <p:spPr>
                <a:xfrm>
                  <a:off x="3776854" y="0"/>
                  <a:ext cx="1674189" cy="3957623"/>
                </a:xfrm>
                <a:custGeom>
                  <a:avLst/>
                  <a:gdLst/>
                  <a:ahLst/>
                  <a:cxnLst>
                    <a:cxn ang="0">
                      <a:pos x="wd2" y="hd2"/>
                    </a:cxn>
                    <a:cxn ang="5400000">
                      <a:pos x="wd2" y="hd2"/>
                    </a:cxn>
                    <a:cxn ang="10800000">
                      <a:pos x="wd2" y="hd2"/>
                    </a:cxn>
                    <a:cxn ang="16200000">
                      <a:pos x="wd2" y="hd2"/>
                    </a:cxn>
                  </a:cxnLst>
                  <a:rect l="0" t="0" r="r" b="b"/>
                  <a:pathLst>
                    <a:path w="21600" h="21600" extrusionOk="0">
                      <a:moveTo>
                        <a:pt x="0" y="1170"/>
                      </a:moveTo>
                      <a:lnTo>
                        <a:pt x="0" y="0"/>
                      </a:lnTo>
                      <a:lnTo>
                        <a:pt x="16299" y="0"/>
                      </a:lnTo>
                      <a:cubicBezTo>
                        <a:pt x="17760" y="0"/>
                        <a:pt x="19086" y="252"/>
                        <a:pt x="20045" y="658"/>
                      </a:cubicBezTo>
                      <a:cubicBezTo>
                        <a:pt x="21005" y="1064"/>
                        <a:pt x="21600" y="1624"/>
                        <a:pt x="21600" y="2243"/>
                      </a:cubicBezTo>
                      <a:lnTo>
                        <a:pt x="21600" y="21600"/>
                      </a:lnTo>
                      <a:lnTo>
                        <a:pt x="18835" y="21600"/>
                      </a:lnTo>
                      <a:lnTo>
                        <a:pt x="18835" y="2243"/>
                      </a:lnTo>
                      <a:cubicBezTo>
                        <a:pt x="18835" y="1947"/>
                        <a:pt x="18551" y="1679"/>
                        <a:pt x="18091" y="1484"/>
                      </a:cubicBezTo>
                      <a:cubicBezTo>
                        <a:pt x="17632" y="1290"/>
                        <a:pt x="16998" y="1170"/>
                        <a:pt x="16299" y="1170"/>
                      </a:cubicBezTo>
                      <a:lnTo>
                        <a:pt x="0" y="1170"/>
                      </a:lnTo>
                      <a:close/>
                    </a:path>
                  </a:pathLst>
                </a:custGeom>
                <a:solidFill>
                  <a:srgbClr val="999999"/>
                </a:solidFill>
                <a:ln w="12700" cap="flat">
                  <a:noFill/>
                  <a:miter lim="400000"/>
                </a:ln>
                <a:effectLst/>
              </p:spPr>
              <p:txBody>
                <a:bodyPr wrap="square" lIns="26789" tIns="26789" rIns="26789" bIns="26789" numCol="1" anchor="ctr">
                  <a:noAutofit/>
                </a:bodyPr>
                <a:lstStyle/>
                <a:p>
                  <a:pPr algn="ctr" defTabSz="292100" hangingPunct="0"/>
                  <a:endParaRPr sz="2500" kern="0">
                    <a:solidFill>
                      <a:srgbClr val="535353"/>
                    </a:solidFill>
                    <a:latin typeface="Gill Sans Light"/>
                    <a:sym typeface="Gill Sans Light"/>
                  </a:endParaRPr>
                </a:p>
              </p:txBody>
            </p:sp>
          </p:grpSp>
          <p:grpSp>
            <p:nvGrpSpPr>
              <p:cNvPr id="46" name="Group"/>
              <p:cNvGrpSpPr/>
              <p:nvPr/>
            </p:nvGrpSpPr>
            <p:grpSpPr>
              <a:xfrm>
                <a:off x="282447" y="0"/>
                <a:ext cx="3571876" cy="2414458"/>
                <a:chOff x="0" y="0"/>
                <a:chExt cx="3571875" cy="2414457"/>
              </a:xfrm>
            </p:grpSpPr>
            <p:sp>
              <p:nvSpPr>
                <p:cNvPr id="44" name="Shape"/>
                <p:cNvSpPr/>
                <p:nvPr/>
              </p:nvSpPr>
              <p:spPr>
                <a:xfrm>
                  <a:off x="0" y="0"/>
                  <a:ext cx="3571875" cy="2414458"/>
                </a:xfrm>
                <a:custGeom>
                  <a:avLst/>
                  <a:gdLst/>
                  <a:ahLst/>
                  <a:cxnLst>
                    <a:cxn ang="0">
                      <a:pos x="wd2" y="hd2"/>
                    </a:cxn>
                    <a:cxn ang="5400000">
                      <a:pos x="wd2" y="hd2"/>
                    </a:cxn>
                    <a:cxn ang="10800000">
                      <a:pos x="wd2" y="hd2"/>
                    </a:cxn>
                    <a:cxn ang="16200000">
                      <a:pos x="wd2" y="hd2"/>
                    </a:cxn>
                  </a:cxnLst>
                  <a:rect l="0" t="0" r="r" b="b"/>
                  <a:pathLst>
                    <a:path w="21600" h="21600" extrusionOk="0">
                      <a:moveTo>
                        <a:pt x="17708" y="7355"/>
                      </a:moveTo>
                      <a:cubicBezTo>
                        <a:pt x="17708" y="7303"/>
                        <a:pt x="17713" y="7252"/>
                        <a:pt x="17713" y="7200"/>
                      </a:cubicBezTo>
                      <a:cubicBezTo>
                        <a:pt x="17713" y="3224"/>
                        <a:pt x="15518" y="0"/>
                        <a:pt x="12810" y="0"/>
                      </a:cubicBezTo>
                      <a:cubicBezTo>
                        <a:pt x="11018" y="0"/>
                        <a:pt x="9455" y="1417"/>
                        <a:pt x="8600" y="3525"/>
                      </a:cubicBezTo>
                      <a:cubicBezTo>
                        <a:pt x="8051" y="2762"/>
                        <a:pt x="7312" y="2290"/>
                        <a:pt x="6497" y="2290"/>
                      </a:cubicBezTo>
                      <a:cubicBezTo>
                        <a:pt x="4806" y="2290"/>
                        <a:pt x="3436" y="4302"/>
                        <a:pt x="3436" y="6784"/>
                      </a:cubicBezTo>
                      <a:cubicBezTo>
                        <a:pt x="3436" y="7032"/>
                        <a:pt x="3453" y="7274"/>
                        <a:pt x="3479" y="7511"/>
                      </a:cubicBezTo>
                      <a:cubicBezTo>
                        <a:pt x="1466" y="8407"/>
                        <a:pt x="0" y="11151"/>
                        <a:pt x="0" y="14400"/>
                      </a:cubicBezTo>
                      <a:cubicBezTo>
                        <a:pt x="0" y="18376"/>
                        <a:pt x="2195" y="21600"/>
                        <a:pt x="4903" y="21600"/>
                      </a:cubicBezTo>
                      <a:lnTo>
                        <a:pt x="17131" y="21572"/>
                      </a:lnTo>
                      <a:lnTo>
                        <a:pt x="17131" y="21568"/>
                      </a:lnTo>
                      <a:cubicBezTo>
                        <a:pt x="19635" y="21244"/>
                        <a:pt x="21600" y="18161"/>
                        <a:pt x="21600" y="14400"/>
                      </a:cubicBezTo>
                      <a:cubicBezTo>
                        <a:pt x="21600" y="10933"/>
                        <a:pt x="19930" y="8039"/>
                        <a:pt x="17708" y="7355"/>
                      </a:cubicBezTo>
                      <a:close/>
                    </a:path>
                  </a:pathLst>
                </a:custGeom>
                <a:solidFill>
                  <a:srgbClr val="999999"/>
                </a:solidFill>
                <a:ln w="12700" cap="flat">
                  <a:noFill/>
                  <a:miter lim="400000"/>
                </a:ln>
                <a:effectLst/>
              </p:spPr>
              <p:txBody>
                <a:bodyPr wrap="square" lIns="0" tIns="0" rIns="0" bIns="0" numCol="1" anchor="ctr">
                  <a:noAutofit/>
                </a:bodyPr>
                <a:lstStyle/>
                <a:p>
                  <a:pPr algn="ctr" defTabSz="292100" hangingPunct="0"/>
                  <a:endParaRPr sz="2500" kern="0">
                    <a:solidFill>
                      <a:srgbClr val="535353"/>
                    </a:solidFill>
                    <a:latin typeface="Gill Sans Light"/>
                    <a:sym typeface="Gill Sans Light"/>
                  </a:endParaRPr>
                </a:p>
              </p:txBody>
            </p:sp>
            <p:sp>
              <p:nvSpPr>
                <p:cNvPr id="45" name="Acknowledgement of the Urban Poor"/>
                <p:cNvSpPr txBox="1"/>
                <p:nvPr/>
              </p:nvSpPr>
              <p:spPr>
                <a:xfrm>
                  <a:off x="354240" y="918839"/>
                  <a:ext cx="2863395" cy="10674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ctr" defTabSz="410766" hangingPunct="0">
                    <a:spcBef>
                      <a:spcPts val="700"/>
                    </a:spcBef>
                    <a:defRPr sz="2200">
                      <a:solidFill>
                        <a:srgbClr val="FFFFFF"/>
                      </a:solidFill>
                      <a:latin typeface="Avenir Book"/>
                      <a:ea typeface="Avenir Book"/>
                      <a:cs typeface="Avenir Book"/>
                      <a:sym typeface="Avenir Book"/>
                    </a:defRPr>
                  </a:pPr>
                  <a:r>
                    <a:rPr sz="1100" kern="0">
                      <a:solidFill>
                        <a:srgbClr val="FFFFFF"/>
                      </a:solidFill>
                      <a:latin typeface="Avenir Book"/>
                      <a:sym typeface="Avenir Book"/>
                    </a:rPr>
                    <a:t>Acknowledgement of the </a:t>
                  </a:r>
                  <a:r>
                    <a:rPr sz="1100" u="sng" kern="0">
                      <a:solidFill>
                        <a:srgbClr val="FFFFFF"/>
                      </a:solidFill>
                      <a:latin typeface="Avenir Heavy"/>
                      <a:ea typeface="Avenir Heavy"/>
                      <a:cs typeface="Avenir Heavy"/>
                      <a:sym typeface="Avenir Heavy"/>
                    </a:rPr>
                    <a:t>Urban Poor</a:t>
                  </a:r>
                </a:p>
              </p:txBody>
            </p:sp>
          </p:grpSp>
        </p:grpSp>
        <p:grpSp>
          <p:nvGrpSpPr>
            <p:cNvPr id="54" name="Group"/>
            <p:cNvGrpSpPr/>
            <p:nvPr/>
          </p:nvGrpSpPr>
          <p:grpSpPr>
            <a:xfrm>
              <a:off x="7318489" y="5745689"/>
              <a:ext cx="5479428" cy="5656449"/>
              <a:chOff x="0" y="0"/>
              <a:chExt cx="5479427" cy="5656447"/>
            </a:xfrm>
          </p:grpSpPr>
          <p:grpSp>
            <p:nvGrpSpPr>
              <p:cNvPr id="50" name="Group"/>
              <p:cNvGrpSpPr/>
              <p:nvPr/>
            </p:nvGrpSpPr>
            <p:grpSpPr>
              <a:xfrm>
                <a:off x="0" y="1584126"/>
                <a:ext cx="5479428" cy="4072323"/>
                <a:chOff x="0" y="0"/>
                <a:chExt cx="5479427" cy="4072321"/>
              </a:xfrm>
            </p:grpSpPr>
            <p:sp>
              <p:nvSpPr>
                <p:cNvPr id="48" name="Shape"/>
                <p:cNvSpPr/>
                <p:nvPr/>
              </p:nvSpPr>
              <p:spPr>
                <a:xfrm rot="16200000" flipH="1">
                  <a:off x="2060220" y="653114"/>
                  <a:ext cx="1358987" cy="5479428"/>
                </a:xfrm>
                <a:custGeom>
                  <a:avLst/>
                  <a:gdLst/>
                  <a:ahLst/>
                  <a:cxnLst>
                    <a:cxn ang="0">
                      <a:pos x="wd2" y="hd2"/>
                    </a:cxn>
                    <a:cxn ang="5400000">
                      <a:pos x="wd2" y="hd2"/>
                    </a:cxn>
                    <a:cxn ang="10800000">
                      <a:pos x="wd2" y="hd2"/>
                    </a:cxn>
                    <a:cxn ang="16200000">
                      <a:pos x="wd2" y="hd2"/>
                    </a:cxn>
                  </a:cxnLst>
                  <a:rect l="0" t="0" r="r" b="b"/>
                  <a:pathLst>
                    <a:path w="21600" h="21600" extrusionOk="0">
                      <a:moveTo>
                        <a:pt x="22" y="0"/>
                      </a:moveTo>
                      <a:lnTo>
                        <a:pt x="0" y="836"/>
                      </a:lnTo>
                      <a:lnTo>
                        <a:pt x="21600" y="21600"/>
                      </a:lnTo>
                      <a:lnTo>
                        <a:pt x="21591" y="15893"/>
                      </a:lnTo>
                      <a:lnTo>
                        <a:pt x="22" y="0"/>
                      </a:lnTo>
                      <a:close/>
                    </a:path>
                  </a:pathLst>
                </a:custGeom>
                <a:solidFill>
                  <a:schemeClr val="accent3">
                    <a:hueOff val="-333990"/>
                    <a:satOff val="3917"/>
                    <a:lumOff val="-6666"/>
                  </a:schemeClr>
                </a:solidFill>
                <a:ln w="12700" cap="flat">
                  <a:noFill/>
                  <a:miter lim="400000"/>
                </a:ln>
                <a:effectLst/>
              </p:spPr>
              <p:txBody>
                <a:bodyPr wrap="square" lIns="35719" tIns="35719" rIns="35719" bIns="35719" numCol="1" anchor="ctr">
                  <a:noAutofit/>
                </a:bodyPr>
                <a:lstStyle/>
                <a:p>
                  <a:pPr algn="ctr" defTabSz="292100" hangingPunct="0"/>
                  <a:endParaRPr sz="2500" kern="0">
                    <a:solidFill>
                      <a:srgbClr val="535353"/>
                    </a:solidFill>
                    <a:latin typeface="Gill Sans Light"/>
                    <a:sym typeface="Gill Sans Light"/>
                  </a:endParaRPr>
                </a:p>
              </p:txBody>
            </p:sp>
            <p:sp>
              <p:nvSpPr>
                <p:cNvPr id="49" name="Shape"/>
                <p:cNvSpPr/>
                <p:nvPr/>
              </p:nvSpPr>
              <p:spPr>
                <a:xfrm>
                  <a:off x="1385" y="0"/>
                  <a:ext cx="2006146" cy="2716446"/>
                </a:xfrm>
                <a:custGeom>
                  <a:avLst/>
                  <a:gdLst/>
                  <a:ahLst/>
                  <a:cxnLst>
                    <a:cxn ang="0">
                      <a:pos x="wd2" y="hd2"/>
                    </a:cxn>
                    <a:cxn ang="5400000">
                      <a:pos x="wd2" y="hd2"/>
                    </a:cxn>
                    <a:cxn ang="10800000">
                      <a:pos x="wd2" y="hd2"/>
                    </a:cxn>
                    <a:cxn ang="16200000">
                      <a:pos x="wd2" y="hd2"/>
                    </a:cxn>
                  </a:cxnLst>
                  <a:rect l="0" t="0" r="r" b="b"/>
                  <a:pathLst>
                    <a:path w="21600" h="21600" extrusionOk="0">
                      <a:moveTo>
                        <a:pt x="21600" y="1704"/>
                      </a:moveTo>
                      <a:lnTo>
                        <a:pt x="21600" y="0"/>
                      </a:lnTo>
                      <a:lnTo>
                        <a:pt x="4424" y="0"/>
                      </a:lnTo>
                      <a:cubicBezTo>
                        <a:pt x="3204" y="0"/>
                        <a:pt x="2098" y="366"/>
                        <a:pt x="1297" y="958"/>
                      </a:cubicBezTo>
                      <a:cubicBezTo>
                        <a:pt x="496" y="1550"/>
                        <a:pt x="0" y="2367"/>
                        <a:pt x="0" y="3267"/>
                      </a:cubicBezTo>
                      <a:lnTo>
                        <a:pt x="0" y="21600"/>
                      </a:lnTo>
                      <a:lnTo>
                        <a:pt x="2307" y="21600"/>
                      </a:lnTo>
                      <a:lnTo>
                        <a:pt x="2307" y="3267"/>
                      </a:lnTo>
                      <a:cubicBezTo>
                        <a:pt x="2307" y="2836"/>
                        <a:pt x="2545" y="2446"/>
                        <a:pt x="2928" y="2162"/>
                      </a:cubicBezTo>
                      <a:cubicBezTo>
                        <a:pt x="3311" y="1879"/>
                        <a:pt x="3841" y="1704"/>
                        <a:pt x="4424" y="1704"/>
                      </a:cubicBezTo>
                      <a:lnTo>
                        <a:pt x="21600" y="1704"/>
                      </a:lnTo>
                      <a:close/>
                    </a:path>
                  </a:pathLst>
                </a:custGeom>
                <a:solidFill>
                  <a:schemeClr val="accent3"/>
                </a:solidFill>
                <a:ln w="12700" cap="flat">
                  <a:noFill/>
                  <a:miter lim="400000"/>
                </a:ln>
                <a:effectLst/>
              </p:spPr>
              <p:txBody>
                <a:bodyPr wrap="square" lIns="26789" tIns="26789" rIns="26789" bIns="26789" numCol="1" anchor="ctr">
                  <a:noAutofit/>
                </a:bodyPr>
                <a:lstStyle/>
                <a:p>
                  <a:pPr algn="ctr" defTabSz="292100" hangingPunct="0">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0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53" name="Group"/>
              <p:cNvGrpSpPr/>
              <p:nvPr/>
            </p:nvGrpSpPr>
            <p:grpSpPr>
              <a:xfrm>
                <a:off x="1458668" y="0"/>
                <a:ext cx="3571876" cy="2414458"/>
                <a:chOff x="0" y="0"/>
                <a:chExt cx="3571875" cy="2414457"/>
              </a:xfrm>
            </p:grpSpPr>
            <p:sp>
              <p:nvSpPr>
                <p:cNvPr id="51" name="Shape"/>
                <p:cNvSpPr/>
                <p:nvPr/>
              </p:nvSpPr>
              <p:spPr>
                <a:xfrm flipH="1">
                  <a:off x="0" y="0"/>
                  <a:ext cx="3571875" cy="2414458"/>
                </a:xfrm>
                <a:custGeom>
                  <a:avLst/>
                  <a:gdLst/>
                  <a:ahLst/>
                  <a:cxnLst>
                    <a:cxn ang="0">
                      <a:pos x="wd2" y="hd2"/>
                    </a:cxn>
                    <a:cxn ang="5400000">
                      <a:pos x="wd2" y="hd2"/>
                    </a:cxn>
                    <a:cxn ang="10800000">
                      <a:pos x="wd2" y="hd2"/>
                    </a:cxn>
                    <a:cxn ang="16200000">
                      <a:pos x="wd2" y="hd2"/>
                    </a:cxn>
                  </a:cxnLst>
                  <a:rect l="0" t="0" r="r" b="b"/>
                  <a:pathLst>
                    <a:path w="21600" h="21600" extrusionOk="0">
                      <a:moveTo>
                        <a:pt x="17708" y="7355"/>
                      </a:moveTo>
                      <a:cubicBezTo>
                        <a:pt x="17708" y="7303"/>
                        <a:pt x="17713" y="7252"/>
                        <a:pt x="17713" y="7200"/>
                      </a:cubicBezTo>
                      <a:cubicBezTo>
                        <a:pt x="17713" y="3224"/>
                        <a:pt x="15518" y="0"/>
                        <a:pt x="12810" y="0"/>
                      </a:cubicBezTo>
                      <a:cubicBezTo>
                        <a:pt x="11018" y="0"/>
                        <a:pt x="9455" y="1417"/>
                        <a:pt x="8600" y="3525"/>
                      </a:cubicBezTo>
                      <a:cubicBezTo>
                        <a:pt x="8051" y="2762"/>
                        <a:pt x="7312" y="2290"/>
                        <a:pt x="6497" y="2290"/>
                      </a:cubicBezTo>
                      <a:cubicBezTo>
                        <a:pt x="4806" y="2290"/>
                        <a:pt x="3436" y="4302"/>
                        <a:pt x="3436" y="6784"/>
                      </a:cubicBezTo>
                      <a:cubicBezTo>
                        <a:pt x="3436" y="7032"/>
                        <a:pt x="3453" y="7274"/>
                        <a:pt x="3479" y="7511"/>
                      </a:cubicBezTo>
                      <a:cubicBezTo>
                        <a:pt x="1466" y="8407"/>
                        <a:pt x="0" y="11151"/>
                        <a:pt x="0" y="14400"/>
                      </a:cubicBezTo>
                      <a:cubicBezTo>
                        <a:pt x="0" y="18376"/>
                        <a:pt x="2195" y="21600"/>
                        <a:pt x="4903" y="21600"/>
                      </a:cubicBezTo>
                      <a:lnTo>
                        <a:pt x="17131" y="21572"/>
                      </a:lnTo>
                      <a:lnTo>
                        <a:pt x="17131" y="21568"/>
                      </a:lnTo>
                      <a:cubicBezTo>
                        <a:pt x="19635" y="21244"/>
                        <a:pt x="21600" y="18161"/>
                        <a:pt x="21600" y="14400"/>
                      </a:cubicBezTo>
                      <a:cubicBezTo>
                        <a:pt x="21600" y="10933"/>
                        <a:pt x="19930" y="8039"/>
                        <a:pt x="17708" y="7355"/>
                      </a:cubicBezTo>
                      <a:close/>
                    </a:path>
                  </a:pathLst>
                </a:custGeom>
                <a:solidFill>
                  <a:schemeClr val="accent3"/>
                </a:solidFill>
                <a:ln w="12700" cap="flat">
                  <a:noFill/>
                  <a:miter lim="400000"/>
                </a:ln>
                <a:effectLst/>
              </p:spPr>
              <p:txBody>
                <a:bodyPr wrap="square" lIns="0" tIns="0" rIns="0" bIns="0" numCol="1" anchor="ctr">
                  <a:noAutofit/>
                </a:bodyPr>
                <a:lstStyle/>
                <a:p>
                  <a:pPr algn="ctr" defTabSz="292100" hangingPunct="0"/>
                  <a:endParaRPr sz="2500" kern="0">
                    <a:solidFill>
                      <a:srgbClr val="535353"/>
                    </a:solidFill>
                    <a:latin typeface="Gill Sans Light"/>
                    <a:sym typeface="Gill Sans Light"/>
                  </a:endParaRPr>
                </a:p>
              </p:txBody>
            </p:sp>
            <p:sp>
              <p:nvSpPr>
                <p:cNvPr id="52" name="Closer Look on Equity and Continuum of Care"/>
                <p:cNvSpPr txBox="1"/>
                <p:nvPr/>
              </p:nvSpPr>
              <p:spPr>
                <a:xfrm>
                  <a:off x="193505" y="767411"/>
                  <a:ext cx="2863396" cy="13099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marL="0" lvl="1" indent="114300" algn="ctr" defTabSz="410766" hangingPunct="0">
                    <a:spcBef>
                      <a:spcPts val="700"/>
                    </a:spcBef>
                    <a:defRPr sz="2200">
                      <a:solidFill>
                        <a:srgbClr val="FFFFFF"/>
                      </a:solidFill>
                      <a:latin typeface="Avenir Book"/>
                      <a:ea typeface="Avenir Book"/>
                      <a:cs typeface="Avenir Book"/>
                      <a:sym typeface="Avenir Book"/>
                    </a:defRPr>
                  </a:pPr>
                  <a:r>
                    <a:rPr sz="1100" kern="0">
                      <a:solidFill>
                        <a:srgbClr val="FFFFFF"/>
                      </a:solidFill>
                      <a:latin typeface="Avenir Book"/>
                      <a:sym typeface="Avenir Book"/>
                    </a:rPr>
                    <a:t>Closer Look on </a:t>
                  </a:r>
                  <a:r>
                    <a:rPr sz="1100" u="sng" kern="0">
                      <a:solidFill>
                        <a:srgbClr val="FFFFFF"/>
                      </a:solidFill>
                      <a:latin typeface="Avenir Heavy"/>
                      <a:ea typeface="Avenir Heavy"/>
                      <a:cs typeface="Avenir Heavy"/>
                      <a:sym typeface="Avenir Heavy"/>
                    </a:rPr>
                    <a:t>Equity and Continuum of Care</a:t>
                  </a:r>
                </a:p>
              </p:txBody>
            </p:sp>
          </p:grpSp>
        </p:grpSp>
      </p:grpSp>
      <p:sp>
        <p:nvSpPr>
          <p:cNvPr id="68" name="Rectangle">
            <a:extLst>
              <a:ext uri="{FF2B5EF4-FFF2-40B4-BE49-F238E27FC236}">
                <a16:creationId xmlns:a16="http://schemas.microsoft.com/office/drawing/2014/main" id="{17DDFAED-52F0-A743-8079-8D177DECDE5E}"/>
              </a:ext>
            </a:extLst>
          </p:cNvPr>
          <p:cNvSpPr/>
          <p:nvPr/>
        </p:nvSpPr>
        <p:spPr>
          <a:xfrm>
            <a:off x="-38100" y="-76200"/>
            <a:ext cx="2614979" cy="6970606"/>
          </a:xfrm>
          <a:prstGeom prst="rect">
            <a:avLst/>
          </a:prstGeom>
          <a:solidFill>
            <a:schemeClr val="accent1">
              <a:lumMod val="50000"/>
            </a:schemeClr>
          </a:solidFill>
          <a:ln w="12700">
            <a:noFill/>
            <a:miter lim="400000"/>
          </a:ln>
        </p:spPr>
        <p:txBody>
          <a:bodyPr lIns="35719" tIns="35719" rIns="35719" bIns="35719" anchor="ctr"/>
          <a:lstStyle/>
          <a:p>
            <a:pPr algn="ctr" defTabSz="292100" hangingPunct="0">
              <a:defRPr>
                <a:solidFill>
                  <a:srgbClr val="FFFFFF"/>
                </a:solidFill>
              </a:defRPr>
            </a:pPr>
            <a:endParaRPr sz="2500" kern="0">
              <a:solidFill>
                <a:srgbClr val="FFFFFF"/>
              </a:solidFill>
              <a:latin typeface="Gill Sans Light"/>
              <a:sym typeface="Gill Sans Light"/>
            </a:endParaRPr>
          </a:p>
        </p:txBody>
      </p:sp>
      <p:sp>
        <p:nvSpPr>
          <p:cNvPr id="70" name="The Program Has Significant Points of Reference in Path to Maturity">
            <a:extLst>
              <a:ext uri="{FF2B5EF4-FFF2-40B4-BE49-F238E27FC236}">
                <a16:creationId xmlns:a16="http://schemas.microsoft.com/office/drawing/2014/main" id="{38BA39C8-4158-114D-89F8-62D078E69A60}"/>
              </a:ext>
            </a:extLst>
          </p:cNvPr>
          <p:cNvSpPr txBox="1"/>
          <p:nvPr/>
        </p:nvSpPr>
        <p:spPr>
          <a:xfrm>
            <a:off x="202407" y="411587"/>
            <a:ext cx="2227797" cy="4001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l">
              <a:defRPr sz="3800">
                <a:solidFill>
                  <a:srgbClr val="FFFFFF"/>
                </a:solidFill>
                <a:latin typeface="Optima"/>
                <a:ea typeface="Optima"/>
                <a:cs typeface="Optima"/>
                <a:sym typeface="Optima"/>
              </a:defRPr>
            </a:lvl1pPr>
          </a:lstStyle>
          <a:p>
            <a:pPr defTabSz="292100" hangingPunct="0"/>
            <a:endParaRPr lang="en-US" sz="2600" b="1" kern="0" dirty="0">
              <a:latin typeface="Poppins" panose="00000500000000000000" pitchFamily="2" charset="0"/>
              <a:cs typeface="Poppins" panose="00000500000000000000" pitchFamily="2" charset="0"/>
            </a:endParaRPr>
          </a:p>
          <a:p>
            <a:pPr defTabSz="292100" hangingPunct="0"/>
            <a:r>
              <a:rPr lang="en-US" sz="2600" b="1" kern="0" dirty="0">
                <a:latin typeface="Poppins" panose="00000500000000000000" pitchFamily="2" charset="0"/>
                <a:cs typeface="Poppins" panose="00000500000000000000" pitchFamily="2" charset="0"/>
              </a:rPr>
              <a:t>Evolution shaped by themes that emerged in policy and technical dialogue over the years.</a:t>
            </a:r>
            <a:endParaRPr sz="2600" b="1" kern="0" dirty="0">
              <a:latin typeface="Poppins" panose="00000500000000000000" pitchFamily="2" charset="0"/>
              <a:cs typeface="Poppins" panose="00000500000000000000" pitchFamily="2" charset="0"/>
            </a:endParaRPr>
          </a:p>
        </p:txBody>
      </p:sp>
      <p:grpSp>
        <p:nvGrpSpPr>
          <p:cNvPr id="8" name="Group 7">
            <a:extLst>
              <a:ext uri="{FF2B5EF4-FFF2-40B4-BE49-F238E27FC236}">
                <a16:creationId xmlns:a16="http://schemas.microsoft.com/office/drawing/2014/main" id="{C24C9762-B510-4922-AED5-CC4BAD11886A}"/>
              </a:ext>
            </a:extLst>
          </p:cNvPr>
          <p:cNvGrpSpPr/>
          <p:nvPr/>
        </p:nvGrpSpPr>
        <p:grpSpPr>
          <a:xfrm>
            <a:off x="8270697" y="209396"/>
            <a:ext cx="2794570" cy="744434"/>
            <a:chOff x="8270697" y="209396"/>
            <a:chExt cx="2794570" cy="744434"/>
          </a:xfrm>
        </p:grpSpPr>
        <p:cxnSp>
          <p:nvCxnSpPr>
            <p:cNvPr id="5" name="Straight Arrow Connector 4">
              <a:extLst>
                <a:ext uri="{FF2B5EF4-FFF2-40B4-BE49-F238E27FC236}">
                  <a16:creationId xmlns:a16="http://schemas.microsoft.com/office/drawing/2014/main" id="{F87B9B80-522D-4717-B1D1-1705AE696C9E}"/>
                </a:ext>
              </a:extLst>
            </p:cNvPr>
            <p:cNvCxnSpPr/>
            <p:nvPr/>
          </p:nvCxnSpPr>
          <p:spPr>
            <a:xfrm>
              <a:off x="8270697" y="616450"/>
              <a:ext cx="393006" cy="0"/>
            </a:xfrm>
            <a:prstGeom prst="straightConnector1">
              <a:avLst/>
            </a:prstGeom>
            <a:noFill/>
            <a:ln w="25400" cap="flat">
              <a:solidFill>
                <a:srgbClr val="5A5F5E"/>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AEB52ECD-4620-42E2-AB04-9A9185C07929}"/>
                </a:ext>
              </a:extLst>
            </p:cNvPr>
            <p:cNvSpPr/>
            <p:nvPr/>
          </p:nvSpPr>
          <p:spPr>
            <a:xfrm>
              <a:off x="8774130" y="209396"/>
              <a:ext cx="2291137" cy="744434"/>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1300" dirty="0">
                  <a:solidFill>
                    <a:srgbClr val="FFFFFF"/>
                  </a:solidFill>
                  <a:latin typeface="Poppins" panose="00000500000000000000" pitchFamily="2" charset="0"/>
                  <a:cs typeface="Poppins" panose="00000500000000000000" pitchFamily="2" charset="0"/>
                  <a:sym typeface="Gill Sans Light"/>
                </a:rPr>
                <a:t>Approach reduced annual verifications costs by 75% from 2012 to 2018 </a:t>
              </a:r>
              <a:endParaRPr kumimoji="0" lang="en-US" sz="1300" b="0" i="0" u="none" strike="noStrike" cap="none" spc="0" normalizeH="0" baseline="0" dirty="0">
                <a:ln>
                  <a:noFill/>
                </a:ln>
                <a:solidFill>
                  <a:srgbClr val="FFFFFF"/>
                </a:solidFill>
                <a:effectLst/>
                <a:uFillTx/>
                <a:latin typeface="Poppins" panose="00000500000000000000" pitchFamily="2" charset="0"/>
                <a:cs typeface="Poppins" panose="00000500000000000000" pitchFamily="2" charset="0"/>
                <a:sym typeface="Gill Sans Light"/>
              </a:endParaRPr>
            </a:p>
          </p:txBody>
        </p:sp>
      </p:grpSp>
    </p:spTree>
    <p:extLst>
      <p:ext uri="{BB962C8B-B14F-4D97-AF65-F5344CB8AC3E}">
        <p14:creationId xmlns:p14="http://schemas.microsoft.com/office/powerpoint/2010/main" val="13478875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34506-9263-4E8D-A5F0-7029A6C9BE75}"/>
              </a:ext>
            </a:extLst>
          </p:cNvPr>
          <p:cNvSpPr>
            <a:spLocks noGrp="1"/>
          </p:cNvSpPr>
          <p:nvPr>
            <p:ph type="title"/>
          </p:nvPr>
        </p:nvSpPr>
        <p:spPr>
          <a:xfrm>
            <a:off x="391885" y="455696"/>
            <a:ext cx="9235155" cy="307777"/>
          </a:xfrm>
        </p:spPr>
        <p:txBody>
          <a:bodyPr/>
          <a:lstStyle/>
          <a:p>
            <a:r>
              <a:rPr lang="en-US" sz="2000" b="1" dirty="0">
                <a:latin typeface="Poppins" panose="00000500000000000000" pitchFamily="2" charset="0"/>
                <a:cs typeface="Poppins" panose="00000500000000000000" pitchFamily="2" charset="0"/>
              </a:rPr>
              <a:t>Timeline for Technical Modifications</a:t>
            </a:r>
            <a:endParaRPr lang="en-US" sz="2000" dirty="0">
              <a:latin typeface="Poppins" panose="00000500000000000000" pitchFamily="2" charset="0"/>
              <a:cs typeface="Poppins" panose="00000500000000000000" pitchFamily="2" charset="0"/>
            </a:endParaRPr>
          </a:p>
        </p:txBody>
      </p:sp>
      <p:grpSp>
        <p:nvGrpSpPr>
          <p:cNvPr id="11" name="Group">
            <a:extLst>
              <a:ext uri="{FF2B5EF4-FFF2-40B4-BE49-F238E27FC236}">
                <a16:creationId xmlns:a16="http://schemas.microsoft.com/office/drawing/2014/main" id="{AB1C2E39-B222-48FD-967C-D8BCFD377BFC}"/>
              </a:ext>
            </a:extLst>
          </p:cNvPr>
          <p:cNvGrpSpPr/>
          <p:nvPr/>
        </p:nvGrpSpPr>
        <p:grpSpPr>
          <a:xfrm>
            <a:off x="139316" y="2867467"/>
            <a:ext cx="2262991" cy="2009873"/>
            <a:chOff x="0" y="-1"/>
            <a:chExt cx="4525980" cy="4019744"/>
          </a:xfrm>
        </p:grpSpPr>
        <p:grpSp>
          <p:nvGrpSpPr>
            <p:cNvPr id="12" name="Group">
              <a:extLst>
                <a:ext uri="{FF2B5EF4-FFF2-40B4-BE49-F238E27FC236}">
                  <a16:creationId xmlns:a16="http://schemas.microsoft.com/office/drawing/2014/main" id="{6CE2EE40-CF5F-41AE-BA18-B5D851AB8293}"/>
                </a:ext>
              </a:extLst>
            </p:cNvPr>
            <p:cNvGrpSpPr/>
            <p:nvPr/>
          </p:nvGrpSpPr>
          <p:grpSpPr>
            <a:xfrm>
              <a:off x="1126063" y="-1"/>
              <a:ext cx="1649092" cy="2246175"/>
              <a:chOff x="-8" y="43"/>
              <a:chExt cx="1649090" cy="2246173"/>
            </a:xfrm>
          </p:grpSpPr>
          <p:sp>
            <p:nvSpPr>
              <p:cNvPr id="15" name="Line">
                <a:extLst>
                  <a:ext uri="{FF2B5EF4-FFF2-40B4-BE49-F238E27FC236}">
                    <a16:creationId xmlns:a16="http://schemas.microsoft.com/office/drawing/2014/main" id="{845F38B7-59B6-478D-8930-3EBD56761A5B}"/>
                  </a:ext>
                </a:extLst>
              </p:cNvPr>
              <p:cNvSpPr/>
              <p:nvPr/>
            </p:nvSpPr>
            <p:spPr>
              <a:xfrm>
                <a:off x="-8" y="43"/>
                <a:ext cx="1649090" cy="2246173"/>
              </a:xfrm>
              <a:custGeom>
                <a:avLst/>
                <a:gdLst/>
                <a:ahLst/>
                <a:cxnLst>
                  <a:cxn ang="0">
                    <a:pos x="wd2" y="hd2"/>
                  </a:cxn>
                  <a:cxn ang="5400000">
                    <a:pos x="wd2" y="hd2"/>
                  </a:cxn>
                  <a:cxn ang="10800000">
                    <a:pos x="wd2" y="hd2"/>
                  </a:cxn>
                  <a:cxn ang="16200000">
                    <a:pos x="wd2" y="hd2"/>
                  </a:cxn>
                </a:cxnLst>
                <a:rect l="0" t="0" r="r" b="b"/>
                <a:pathLst>
                  <a:path w="20156" h="20554" extrusionOk="0">
                    <a:moveTo>
                      <a:pt x="3" y="7726"/>
                    </a:moveTo>
                    <a:cubicBezTo>
                      <a:pt x="-46" y="6238"/>
                      <a:pt x="490" y="4725"/>
                      <a:pt x="1668" y="3390"/>
                    </a:cubicBezTo>
                    <a:cubicBezTo>
                      <a:pt x="4734" y="-88"/>
                      <a:pt x="10984" y="-1046"/>
                      <a:pt x="15629" y="1249"/>
                    </a:cubicBezTo>
                    <a:cubicBezTo>
                      <a:pt x="20274" y="3544"/>
                      <a:pt x="21554" y="8223"/>
                      <a:pt x="18489" y="11701"/>
                    </a:cubicBezTo>
                    <a:cubicBezTo>
                      <a:pt x="16672" y="13761"/>
                      <a:pt x="13737" y="14937"/>
                      <a:pt x="10680" y="15076"/>
                    </a:cubicBezTo>
                    <a:lnTo>
                      <a:pt x="10683" y="20554"/>
                    </a:lnTo>
                  </a:path>
                </a:pathLst>
              </a:custGeom>
              <a:noFill/>
              <a:ln w="63500" cap="flat">
                <a:solidFill>
                  <a:srgbClr val="1FA29C"/>
                </a:solidFill>
                <a:prstDash val="solid"/>
                <a:miter lim="400000"/>
              </a:ln>
              <a:effectLst/>
            </p:spPr>
            <p:txBody>
              <a:bodyPr wrap="square" lIns="35717" tIns="35717" rIns="35717" bIns="35717" numCol="1" anchor="ctr">
                <a:noAutofit/>
              </a:bodyPr>
              <a:lstStyle/>
              <a:p>
                <a:pPr algn="ctr" defTabSz="22860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latin typeface="Poppins" panose="00000500000000000000" pitchFamily="2" charset="0"/>
                  <a:ea typeface="Gill Sans"/>
                  <a:cs typeface="Poppins" panose="00000500000000000000" pitchFamily="2" charset="0"/>
                  <a:sym typeface="Gill Sans"/>
                </a:endParaRPr>
              </a:p>
            </p:txBody>
          </p:sp>
          <p:grpSp>
            <p:nvGrpSpPr>
              <p:cNvPr id="16" name="2013">
                <a:extLst>
                  <a:ext uri="{FF2B5EF4-FFF2-40B4-BE49-F238E27FC236}">
                    <a16:creationId xmlns:a16="http://schemas.microsoft.com/office/drawing/2014/main" id="{7616257F-54A2-4E89-A838-DEFB34B6AF7E}"/>
                  </a:ext>
                </a:extLst>
              </p:cNvPr>
              <p:cNvGrpSpPr/>
              <p:nvPr/>
            </p:nvGrpSpPr>
            <p:grpSpPr>
              <a:xfrm>
                <a:off x="189461" y="190500"/>
                <a:ext cx="1270134" cy="1270140"/>
                <a:chOff x="0" y="0"/>
                <a:chExt cx="1270132" cy="1270138"/>
              </a:xfrm>
            </p:grpSpPr>
            <p:sp>
              <p:nvSpPr>
                <p:cNvPr id="17" name="Circle">
                  <a:extLst>
                    <a:ext uri="{FF2B5EF4-FFF2-40B4-BE49-F238E27FC236}">
                      <a16:creationId xmlns:a16="http://schemas.microsoft.com/office/drawing/2014/main" id="{3C95CC3F-73E1-4ECB-AEFE-4DD3E6D31D35}"/>
                    </a:ext>
                  </a:extLst>
                </p:cNvPr>
                <p:cNvSpPr/>
                <p:nvPr/>
              </p:nvSpPr>
              <p:spPr>
                <a:xfrm>
                  <a:off x="0" y="0"/>
                  <a:ext cx="1270132" cy="1270138"/>
                </a:xfrm>
                <a:prstGeom prst="ellipse">
                  <a:avLst/>
                </a:prstGeom>
                <a:solidFill>
                  <a:srgbClr val="A9A9A9"/>
                </a:solidFill>
                <a:ln w="12700" cap="flat">
                  <a:noFill/>
                  <a:miter lim="400000"/>
                </a:ln>
                <a:effectLst/>
              </p:spPr>
              <p:txBody>
                <a:bodyPr wrap="square" lIns="35717" tIns="35717" rIns="35717" bIns="35717" numCol="1" anchor="ctr">
                  <a:noAutofit/>
                </a:bodyPr>
                <a:lstStyle/>
                <a:p>
                  <a:pPr marR="19050" algn="ctr" defTabSz="292100" hangingPunct="0">
                    <a:lnSpc>
                      <a:spcPct val="120000"/>
                    </a:lnSpc>
                    <a:spcBef>
                      <a:spcPts val="500"/>
                    </a:spcBef>
                    <a:defRPr sz="2400">
                      <a:solidFill>
                        <a:srgbClr val="FFFFFF"/>
                      </a:solidFill>
                      <a:latin typeface="Optima"/>
                      <a:ea typeface="Optima"/>
                      <a:cs typeface="Optima"/>
                      <a:sym typeface="Optima"/>
                    </a:defRPr>
                  </a:pPr>
                  <a:endParaRPr sz="1200" kern="0">
                    <a:solidFill>
                      <a:srgbClr val="FFFFFF"/>
                    </a:solidFill>
                    <a:latin typeface="Poppins" panose="00000500000000000000" pitchFamily="2" charset="0"/>
                    <a:ea typeface="Optima"/>
                    <a:cs typeface="Poppins" panose="00000500000000000000" pitchFamily="2" charset="0"/>
                    <a:sym typeface="Optima"/>
                  </a:endParaRPr>
                </a:p>
              </p:txBody>
            </p:sp>
            <p:sp>
              <p:nvSpPr>
                <p:cNvPr id="18" name="2013">
                  <a:extLst>
                    <a:ext uri="{FF2B5EF4-FFF2-40B4-BE49-F238E27FC236}">
                      <a16:creationId xmlns:a16="http://schemas.microsoft.com/office/drawing/2014/main" id="{79CFC7D9-3B56-46F9-971C-8C5CA4EBBD68}"/>
                    </a:ext>
                  </a:extLst>
                </p:cNvPr>
                <p:cNvSpPr txBox="1"/>
                <p:nvPr/>
              </p:nvSpPr>
              <p:spPr>
                <a:xfrm>
                  <a:off x="186007" y="387309"/>
                  <a:ext cx="898117" cy="4955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ctr">
                  <a:spAutoFit/>
                </a:bodyPr>
                <a:lstStyle>
                  <a:lvl1pPr marR="38100" indent="38100" defTabSz="584200">
                    <a:lnSpc>
                      <a:spcPct val="120000"/>
                    </a:lnSpc>
                    <a:spcBef>
                      <a:spcPts val="1000"/>
                    </a:spcBef>
                    <a:defRPr sz="2400">
                      <a:solidFill>
                        <a:srgbClr val="FFFFFF"/>
                      </a:solidFill>
                      <a:latin typeface="Optima"/>
                      <a:ea typeface="Optima"/>
                      <a:cs typeface="Optima"/>
                      <a:sym typeface="Optima"/>
                    </a:defRPr>
                  </a:lvl1pPr>
                </a:lstStyle>
                <a:p>
                  <a:pPr marR="19050" indent="19050" algn="ctr" defTabSz="292100" hangingPunct="0">
                    <a:spcBef>
                      <a:spcPts val="500"/>
                    </a:spcBef>
                  </a:pPr>
                  <a:r>
                    <a:rPr sz="1200" kern="0">
                      <a:latin typeface="Poppins" panose="00000500000000000000" pitchFamily="2" charset="0"/>
                      <a:cs typeface="Poppins" panose="00000500000000000000" pitchFamily="2" charset="0"/>
                    </a:rPr>
                    <a:t>2013</a:t>
                  </a:r>
                </a:p>
              </p:txBody>
            </p:sp>
          </p:grpSp>
        </p:grpSp>
        <p:sp>
          <p:nvSpPr>
            <p:cNvPr id="13" name="Rectangle">
              <a:extLst>
                <a:ext uri="{FF2B5EF4-FFF2-40B4-BE49-F238E27FC236}">
                  <a16:creationId xmlns:a16="http://schemas.microsoft.com/office/drawing/2014/main" id="{89902D41-E9D1-4E46-AB8E-4899A83D75EB}"/>
                </a:ext>
              </a:extLst>
            </p:cNvPr>
            <p:cNvSpPr/>
            <p:nvPr/>
          </p:nvSpPr>
          <p:spPr>
            <a:xfrm>
              <a:off x="0" y="2396475"/>
              <a:ext cx="4525980" cy="1623268"/>
            </a:xfrm>
            <a:prstGeom prst="rect">
              <a:avLst/>
            </a:prstGeom>
            <a:solidFill>
              <a:srgbClr val="7A764C"/>
            </a:solidFill>
            <a:ln w="12700" cap="flat">
              <a:noFill/>
              <a:miter lim="400000"/>
            </a:ln>
            <a:effectLst/>
          </p:spPr>
          <p:txBody>
            <a:bodyPr wrap="square" lIns="35717" tIns="35717" rIns="35717" bIns="35717" numCol="1" anchor="ctr">
              <a:noAutofit/>
            </a:bodyPr>
            <a:lstStyle/>
            <a:p>
              <a:pPr algn="ctr" defTabSz="292100" hangingPunct="0">
                <a:defRPr sz="3000">
                  <a:solidFill>
                    <a:srgbClr val="FFFFFF"/>
                  </a:solidFill>
                  <a:latin typeface="Gill Sans Light"/>
                  <a:ea typeface="Gill Sans Light"/>
                  <a:cs typeface="Gill Sans Light"/>
                  <a:sym typeface="Gill Sans Light"/>
                </a:defRPr>
              </a:pPr>
              <a:endParaRPr sz="1500" kern="0">
                <a:solidFill>
                  <a:srgbClr val="FFFFFF"/>
                </a:solidFill>
                <a:latin typeface="Poppins" panose="00000500000000000000" pitchFamily="2" charset="0"/>
                <a:ea typeface="Gill Sans Light"/>
                <a:cs typeface="Poppins" panose="00000500000000000000" pitchFamily="2" charset="0"/>
                <a:sym typeface="Gill Sans Light"/>
              </a:endParaRPr>
            </a:p>
          </p:txBody>
        </p:sp>
        <p:sp>
          <p:nvSpPr>
            <p:cNvPr id="14" name="Health Services Package">
              <a:extLst>
                <a:ext uri="{FF2B5EF4-FFF2-40B4-BE49-F238E27FC236}">
                  <a16:creationId xmlns:a16="http://schemas.microsoft.com/office/drawing/2014/main" id="{D6361C27-3B2F-41AF-BDA3-70F7562838D5}"/>
                </a:ext>
              </a:extLst>
            </p:cNvPr>
            <p:cNvSpPr txBox="1"/>
            <p:nvPr/>
          </p:nvSpPr>
          <p:spPr>
            <a:xfrm>
              <a:off x="0" y="2443476"/>
              <a:ext cx="4525980" cy="1529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defTabSz="584200">
                <a:lnSpc>
                  <a:spcPct val="100000"/>
                </a:lnSpc>
                <a:spcBef>
                  <a:spcPts val="0"/>
                </a:spcBef>
                <a:defRPr sz="3000">
                  <a:solidFill>
                    <a:srgbClr val="FFFFFF"/>
                  </a:solidFill>
                  <a:latin typeface="Optima"/>
                  <a:ea typeface="Optima"/>
                  <a:cs typeface="Optima"/>
                  <a:sym typeface="Optima"/>
                </a:defRPr>
              </a:lvl1pPr>
            </a:lstStyle>
            <a:p>
              <a:pPr algn="ctr" defTabSz="292100" hangingPunct="0"/>
              <a:r>
                <a:rPr sz="1500" kern="0">
                  <a:latin typeface="Poppins" panose="00000500000000000000" pitchFamily="2" charset="0"/>
                  <a:cs typeface="Poppins" panose="00000500000000000000" pitchFamily="2" charset="0"/>
                </a:rPr>
                <a:t>Pricing - Focus Alignment and Cost Containment</a:t>
              </a:r>
            </a:p>
          </p:txBody>
        </p:sp>
      </p:grpSp>
      <p:grpSp>
        <p:nvGrpSpPr>
          <p:cNvPr id="19" name="Group">
            <a:extLst>
              <a:ext uri="{FF2B5EF4-FFF2-40B4-BE49-F238E27FC236}">
                <a16:creationId xmlns:a16="http://schemas.microsoft.com/office/drawing/2014/main" id="{481EC780-80C6-402A-B85B-4E9BB50011D3}"/>
              </a:ext>
            </a:extLst>
          </p:cNvPr>
          <p:cNvGrpSpPr/>
          <p:nvPr/>
        </p:nvGrpSpPr>
        <p:grpSpPr>
          <a:xfrm>
            <a:off x="2609287" y="2860764"/>
            <a:ext cx="1889718" cy="2307529"/>
            <a:chOff x="0" y="42"/>
            <a:chExt cx="3779434" cy="4615055"/>
          </a:xfrm>
        </p:grpSpPr>
        <p:sp>
          <p:nvSpPr>
            <p:cNvPr id="20" name="Rectangle">
              <a:extLst>
                <a:ext uri="{FF2B5EF4-FFF2-40B4-BE49-F238E27FC236}">
                  <a16:creationId xmlns:a16="http://schemas.microsoft.com/office/drawing/2014/main" id="{5B5F698E-E33D-4482-B92A-BDBE9B569F49}"/>
                </a:ext>
              </a:extLst>
            </p:cNvPr>
            <p:cNvSpPr/>
            <p:nvPr/>
          </p:nvSpPr>
          <p:spPr>
            <a:xfrm>
              <a:off x="900" y="2368881"/>
              <a:ext cx="3778534" cy="2246216"/>
            </a:xfrm>
            <a:prstGeom prst="rect">
              <a:avLst/>
            </a:prstGeom>
            <a:solidFill>
              <a:srgbClr val="78AAB3"/>
            </a:solidFill>
            <a:ln w="12700" cap="flat">
              <a:noFill/>
              <a:miter lim="400000"/>
            </a:ln>
            <a:effectLst/>
          </p:spPr>
          <p:txBody>
            <a:bodyPr wrap="square" lIns="35717" tIns="35717" rIns="35717" bIns="35717" numCol="1" anchor="ctr">
              <a:noAutofit/>
            </a:bodyPr>
            <a:lstStyle/>
            <a:p>
              <a:pPr algn="ctr" defTabSz="292100" hangingPunct="0">
                <a:defRPr sz="3000">
                  <a:solidFill>
                    <a:srgbClr val="FFFFFF"/>
                  </a:solidFill>
                  <a:latin typeface="Gill Sans Light"/>
                  <a:ea typeface="Gill Sans Light"/>
                  <a:cs typeface="Gill Sans Light"/>
                  <a:sym typeface="Gill Sans Light"/>
                </a:defRPr>
              </a:pPr>
              <a:endParaRPr sz="1500" kern="0">
                <a:solidFill>
                  <a:srgbClr val="FFFFFF"/>
                </a:solidFill>
                <a:latin typeface="Poppins" panose="00000500000000000000" pitchFamily="2" charset="0"/>
                <a:ea typeface="Gill Sans Light"/>
                <a:cs typeface="Poppins" panose="00000500000000000000" pitchFamily="2" charset="0"/>
                <a:sym typeface="Gill Sans Light"/>
              </a:endParaRPr>
            </a:p>
          </p:txBody>
        </p:sp>
        <p:grpSp>
          <p:nvGrpSpPr>
            <p:cNvPr id="21" name="Group">
              <a:extLst>
                <a:ext uri="{FF2B5EF4-FFF2-40B4-BE49-F238E27FC236}">
                  <a16:creationId xmlns:a16="http://schemas.microsoft.com/office/drawing/2014/main" id="{355625CE-74F0-4AB9-A2ED-A80AEC87A8F5}"/>
                </a:ext>
              </a:extLst>
            </p:cNvPr>
            <p:cNvGrpSpPr/>
            <p:nvPr/>
          </p:nvGrpSpPr>
          <p:grpSpPr>
            <a:xfrm>
              <a:off x="937889" y="42"/>
              <a:ext cx="1649092" cy="2246175"/>
              <a:chOff x="-8" y="43"/>
              <a:chExt cx="1649090" cy="2246173"/>
            </a:xfrm>
          </p:grpSpPr>
          <p:sp>
            <p:nvSpPr>
              <p:cNvPr id="23" name="Line">
                <a:extLst>
                  <a:ext uri="{FF2B5EF4-FFF2-40B4-BE49-F238E27FC236}">
                    <a16:creationId xmlns:a16="http://schemas.microsoft.com/office/drawing/2014/main" id="{EC0D6A78-B55A-427F-97B5-54BA1452D23A}"/>
                  </a:ext>
                </a:extLst>
              </p:cNvPr>
              <p:cNvSpPr/>
              <p:nvPr/>
            </p:nvSpPr>
            <p:spPr>
              <a:xfrm>
                <a:off x="-8" y="43"/>
                <a:ext cx="1649090" cy="2246173"/>
              </a:xfrm>
              <a:custGeom>
                <a:avLst/>
                <a:gdLst/>
                <a:ahLst/>
                <a:cxnLst>
                  <a:cxn ang="0">
                    <a:pos x="wd2" y="hd2"/>
                  </a:cxn>
                  <a:cxn ang="5400000">
                    <a:pos x="wd2" y="hd2"/>
                  </a:cxn>
                  <a:cxn ang="10800000">
                    <a:pos x="wd2" y="hd2"/>
                  </a:cxn>
                  <a:cxn ang="16200000">
                    <a:pos x="wd2" y="hd2"/>
                  </a:cxn>
                </a:cxnLst>
                <a:rect l="0" t="0" r="r" b="b"/>
                <a:pathLst>
                  <a:path w="20156" h="20554" extrusionOk="0">
                    <a:moveTo>
                      <a:pt x="3" y="7726"/>
                    </a:moveTo>
                    <a:cubicBezTo>
                      <a:pt x="-46" y="6238"/>
                      <a:pt x="490" y="4725"/>
                      <a:pt x="1668" y="3390"/>
                    </a:cubicBezTo>
                    <a:cubicBezTo>
                      <a:pt x="4734" y="-88"/>
                      <a:pt x="10984" y="-1046"/>
                      <a:pt x="15629" y="1249"/>
                    </a:cubicBezTo>
                    <a:cubicBezTo>
                      <a:pt x="20274" y="3544"/>
                      <a:pt x="21554" y="8223"/>
                      <a:pt x="18489" y="11701"/>
                    </a:cubicBezTo>
                    <a:cubicBezTo>
                      <a:pt x="16672" y="13761"/>
                      <a:pt x="13737" y="14937"/>
                      <a:pt x="10680" y="15076"/>
                    </a:cubicBezTo>
                    <a:lnTo>
                      <a:pt x="10683" y="20554"/>
                    </a:lnTo>
                  </a:path>
                </a:pathLst>
              </a:custGeom>
              <a:noFill/>
              <a:ln w="63500" cap="flat">
                <a:solidFill>
                  <a:srgbClr val="1FA29C"/>
                </a:solidFill>
                <a:prstDash val="solid"/>
                <a:miter lim="400000"/>
              </a:ln>
              <a:effectLst/>
            </p:spPr>
            <p:txBody>
              <a:bodyPr wrap="square" lIns="35717" tIns="35717" rIns="35717" bIns="35717" numCol="1" anchor="ctr">
                <a:noAutofit/>
              </a:bodyPr>
              <a:lstStyle/>
              <a:p>
                <a:pPr algn="ctr" defTabSz="22860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latin typeface="Poppins" panose="00000500000000000000" pitchFamily="2" charset="0"/>
                  <a:ea typeface="Gill Sans"/>
                  <a:cs typeface="Poppins" panose="00000500000000000000" pitchFamily="2" charset="0"/>
                  <a:sym typeface="Gill Sans"/>
                </a:endParaRPr>
              </a:p>
            </p:txBody>
          </p:sp>
          <p:grpSp>
            <p:nvGrpSpPr>
              <p:cNvPr id="24" name="2014">
                <a:extLst>
                  <a:ext uri="{FF2B5EF4-FFF2-40B4-BE49-F238E27FC236}">
                    <a16:creationId xmlns:a16="http://schemas.microsoft.com/office/drawing/2014/main" id="{8704C58B-8F30-423C-840C-C29619671C1D}"/>
                  </a:ext>
                </a:extLst>
              </p:cNvPr>
              <p:cNvGrpSpPr/>
              <p:nvPr/>
            </p:nvGrpSpPr>
            <p:grpSpPr>
              <a:xfrm>
                <a:off x="189461" y="190500"/>
                <a:ext cx="1270134" cy="1270140"/>
                <a:chOff x="0" y="0"/>
                <a:chExt cx="1270132" cy="1270138"/>
              </a:xfrm>
            </p:grpSpPr>
            <p:sp>
              <p:nvSpPr>
                <p:cNvPr id="25" name="Circle">
                  <a:extLst>
                    <a:ext uri="{FF2B5EF4-FFF2-40B4-BE49-F238E27FC236}">
                      <a16:creationId xmlns:a16="http://schemas.microsoft.com/office/drawing/2014/main" id="{204AFF7A-0D22-48CA-ABE2-A36EB918E99E}"/>
                    </a:ext>
                  </a:extLst>
                </p:cNvPr>
                <p:cNvSpPr/>
                <p:nvPr/>
              </p:nvSpPr>
              <p:spPr>
                <a:xfrm>
                  <a:off x="0" y="0"/>
                  <a:ext cx="1270132" cy="1270138"/>
                </a:xfrm>
                <a:prstGeom prst="ellipse">
                  <a:avLst/>
                </a:prstGeom>
                <a:solidFill>
                  <a:srgbClr val="A9A9A9"/>
                </a:solidFill>
                <a:ln w="12700" cap="flat">
                  <a:noFill/>
                  <a:miter lim="400000"/>
                </a:ln>
                <a:effectLst/>
              </p:spPr>
              <p:txBody>
                <a:bodyPr wrap="square" lIns="35717" tIns="35717" rIns="35717" bIns="35717" numCol="1" anchor="ctr">
                  <a:noAutofit/>
                </a:bodyPr>
                <a:lstStyle/>
                <a:p>
                  <a:pPr marR="19050" algn="ctr" defTabSz="292100" hangingPunct="0">
                    <a:lnSpc>
                      <a:spcPct val="120000"/>
                    </a:lnSpc>
                    <a:spcBef>
                      <a:spcPts val="500"/>
                    </a:spcBef>
                    <a:defRPr sz="2400">
                      <a:solidFill>
                        <a:srgbClr val="FFFFFF"/>
                      </a:solidFill>
                      <a:latin typeface="Optima"/>
                      <a:ea typeface="Optima"/>
                      <a:cs typeface="Optima"/>
                      <a:sym typeface="Optima"/>
                    </a:defRPr>
                  </a:pPr>
                  <a:endParaRPr sz="1200" kern="0">
                    <a:solidFill>
                      <a:srgbClr val="FFFFFF"/>
                    </a:solidFill>
                    <a:latin typeface="Poppins" panose="00000500000000000000" pitchFamily="2" charset="0"/>
                    <a:ea typeface="Optima"/>
                    <a:cs typeface="Poppins" panose="00000500000000000000" pitchFamily="2" charset="0"/>
                    <a:sym typeface="Optima"/>
                  </a:endParaRPr>
                </a:p>
              </p:txBody>
            </p:sp>
            <p:sp>
              <p:nvSpPr>
                <p:cNvPr id="26" name="2014">
                  <a:extLst>
                    <a:ext uri="{FF2B5EF4-FFF2-40B4-BE49-F238E27FC236}">
                      <a16:creationId xmlns:a16="http://schemas.microsoft.com/office/drawing/2014/main" id="{5B16639F-39C9-44A4-AEC3-8F0304F858D3}"/>
                    </a:ext>
                  </a:extLst>
                </p:cNvPr>
                <p:cNvSpPr txBox="1"/>
                <p:nvPr/>
              </p:nvSpPr>
              <p:spPr>
                <a:xfrm>
                  <a:off x="186007" y="387309"/>
                  <a:ext cx="898117" cy="4955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ctr">
                  <a:spAutoFit/>
                </a:bodyPr>
                <a:lstStyle>
                  <a:lvl1pPr marR="38100" indent="38100" defTabSz="584200">
                    <a:lnSpc>
                      <a:spcPct val="120000"/>
                    </a:lnSpc>
                    <a:spcBef>
                      <a:spcPts val="1000"/>
                    </a:spcBef>
                    <a:defRPr sz="2400">
                      <a:solidFill>
                        <a:srgbClr val="FFFFFF"/>
                      </a:solidFill>
                      <a:latin typeface="Optima"/>
                      <a:ea typeface="Optima"/>
                      <a:cs typeface="Optima"/>
                      <a:sym typeface="Optima"/>
                    </a:defRPr>
                  </a:lvl1pPr>
                </a:lstStyle>
                <a:p>
                  <a:pPr marR="19050" indent="19050" algn="ctr" defTabSz="292100" hangingPunct="0">
                    <a:spcBef>
                      <a:spcPts val="500"/>
                    </a:spcBef>
                  </a:pPr>
                  <a:r>
                    <a:rPr sz="1200" kern="0">
                      <a:latin typeface="Poppins" panose="00000500000000000000" pitchFamily="2" charset="0"/>
                      <a:cs typeface="Poppins" panose="00000500000000000000" pitchFamily="2" charset="0"/>
                    </a:rPr>
                    <a:t>2014</a:t>
                  </a:r>
                </a:p>
              </p:txBody>
            </p:sp>
          </p:grpSp>
        </p:grpSp>
        <p:sp>
          <p:nvSpPr>
            <p:cNvPr id="22" name="Health Services Package">
              <a:extLst>
                <a:ext uri="{FF2B5EF4-FFF2-40B4-BE49-F238E27FC236}">
                  <a16:creationId xmlns:a16="http://schemas.microsoft.com/office/drawing/2014/main" id="{0252A767-9934-433E-BD0D-72DA923B6967}"/>
                </a:ext>
              </a:extLst>
            </p:cNvPr>
            <p:cNvSpPr txBox="1"/>
            <p:nvPr/>
          </p:nvSpPr>
          <p:spPr>
            <a:xfrm>
              <a:off x="0" y="2727362"/>
              <a:ext cx="3524850" cy="1529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defTabSz="584200">
                <a:lnSpc>
                  <a:spcPct val="100000"/>
                </a:lnSpc>
                <a:spcBef>
                  <a:spcPts val="0"/>
                </a:spcBef>
                <a:defRPr sz="3000">
                  <a:solidFill>
                    <a:srgbClr val="FFFFFF"/>
                  </a:solidFill>
                  <a:latin typeface="Optima"/>
                  <a:ea typeface="Optima"/>
                  <a:cs typeface="Optima"/>
                  <a:sym typeface="Optima"/>
                </a:defRPr>
              </a:lvl1pPr>
            </a:lstStyle>
            <a:p>
              <a:pPr algn="ctr" defTabSz="292100" hangingPunct="0"/>
              <a:r>
                <a:rPr sz="1500" kern="0">
                  <a:latin typeface="Poppins" panose="00000500000000000000" pitchFamily="2" charset="0"/>
                  <a:cs typeface="Poppins" panose="00000500000000000000" pitchFamily="2" charset="0"/>
                </a:rPr>
                <a:t>Introduced Urban Vouchers in 2 Urban Districts</a:t>
              </a:r>
            </a:p>
          </p:txBody>
        </p:sp>
      </p:grpSp>
      <p:grpSp>
        <p:nvGrpSpPr>
          <p:cNvPr id="27" name="Group">
            <a:extLst>
              <a:ext uri="{FF2B5EF4-FFF2-40B4-BE49-F238E27FC236}">
                <a16:creationId xmlns:a16="http://schemas.microsoft.com/office/drawing/2014/main" id="{BD3DFEB0-7A88-4961-8499-A08EC0F7641A}"/>
              </a:ext>
            </a:extLst>
          </p:cNvPr>
          <p:cNvGrpSpPr/>
          <p:nvPr/>
        </p:nvGrpSpPr>
        <p:grpSpPr>
          <a:xfrm>
            <a:off x="4705984" y="2854061"/>
            <a:ext cx="1907048" cy="3014551"/>
            <a:chOff x="-1" y="43"/>
            <a:chExt cx="3814093" cy="6029101"/>
          </a:xfrm>
        </p:grpSpPr>
        <p:sp>
          <p:nvSpPr>
            <p:cNvPr id="28" name="Rectangle">
              <a:extLst>
                <a:ext uri="{FF2B5EF4-FFF2-40B4-BE49-F238E27FC236}">
                  <a16:creationId xmlns:a16="http://schemas.microsoft.com/office/drawing/2014/main" id="{1B20170A-EB30-4450-9075-C908EBD8B52B}"/>
                </a:ext>
              </a:extLst>
            </p:cNvPr>
            <p:cNvSpPr/>
            <p:nvPr/>
          </p:nvSpPr>
          <p:spPr>
            <a:xfrm>
              <a:off x="8012" y="2368881"/>
              <a:ext cx="3778534" cy="2246216"/>
            </a:xfrm>
            <a:prstGeom prst="rect">
              <a:avLst/>
            </a:prstGeom>
            <a:solidFill>
              <a:srgbClr val="78AAB3"/>
            </a:solidFill>
            <a:ln w="12700" cap="flat">
              <a:noFill/>
              <a:miter lim="400000"/>
            </a:ln>
            <a:effectLst/>
          </p:spPr>
          <p:txBody>
            <a:bodyPr wrap="square" lIns="35717" tIns="35717" rIns="35717" bIns="35717" numCol="1" anchor="ctr">
              <a:noAutofit/>
            </a:bodyPr>
            <a:lstStyle/>
            <a:p>
              <a:pPr algn="ctr" defTabSz="292100" hangingPunct="0">
                <a:defRPr sz="3000">
                  <a:solidFill>
                    <a:srgbClr val="FFFFFF"/>
                  </a:solidFill>
                  <a:latin typeface="Gill Sans Light"/>
                  <a:ea typeface="Gill Sans Light"/>
                  <a:cs typeface="Gill Sans Light"/>
                  <a:sym typeface="Gill Sans Light"/>
                </a:defRPr>
              </a:pPr>
              <a:endParaRPr sz="1500" kern="0">
                <a:solidFill>
                  <a:srgbClr val="FFFFFF"/>
                </a:solidFill>
                <a:latin typeface="Poppins" panose="00000500000000000000" pitchFamily="2" charset="0"/>
                <a:ea typeface="Gill Sans Light"/>
                <a:cs typeface="Poppins" panose="00000500000000000000" pitchFamily="2" charset="0"/>
                <a:sym typeface="Gill Sans Light"/>
              </a:endParaRPr>
            </a:p>
          </p:txBody>
        </p:sp>
        <p:grpSp>
          <p:nvGrpSpPr>
            <p:cNvPr id="29" name="Group">
              <a:extLst>
                <a:ext uri="{FF2B5EF4-FFF2-40B4-BE49-F238E27FC236}">
                  <a16:creationId xmlns:a16="http://schemas.microsoft.com/office/drawing/2014/main" id="{3CA9E27F-53E6-4A76-9215-5DD417320A3D}"/>
                </a:ext>
              </a:extLst>
            </p:cNvPr>
            <p:cNvGrpSpPr/>
            <p:nvPr/>
          </p:nvGrpSpPr>
          <p:grpSpPr>
            <a:xfrm>
              <a:off x="945003" y="43"/>
              <a:ext cx="1649092" cy="2246174"/>
              <a:chOff x="-8" y="43"/>
              <a:chExt cx="1649091" cy="2246173"/>
            </a:xfrm>
          </p:grpSpPr>
          <p:sp>
            <p:nvSpPr>
              <p:cNvPr id="33" name="Line">
                <a:extLst>
                  <a:ext uri="{FF2B5EF4-FFF2-40B4-BE49-F238E27FC236}">
                    <a16:creationId xmlns:a16="http://schemas.microsoft.com/office/drawing/2014/main" id="{BD1124CF-BCD7-4E30-821C-4322BE076710}"/>
                  </a:ext>
                </a:extLst>
              </p:cNvPr>
              <p:cNvSpPr/>
              <p:nvPr/>
            </p:nvSpPr>
            <p:spPr>
              <a:xfrm>
                <a:off x="-8" y="43"/>
                <a:ext cx="1649091" cy="2246173"/>
              </a:xfrm>
              <a:custGeom>
                <a:avLst/>
                <a:gdLst/>
                <a:ahLst/>
                <a:cxnLst>
                  <a:cxn ang="0">
                    <a:pos x="wd2" y="hd2"/>
                  </a:cxn>
                  <a:cxn ang="5400000">
                    <a:pos x="wd2" y="hd2"/>
                  </a:cxn>
                  <a:cxn ang="10800000">
                    <a:pos x="wd2" y="hd2"/>
                  </a:cxn>
                  <a:cxn ang="16200000">
                    <a:pos x="wd2" y="hd2"/>
                  </a:cxn>
                </a:cxnLst>
                <a:rect l="0" t="0" r="r" b="b"/>
                <a:pathLst>
                  <a:path w="20156" h="20554" extrusionOk="0">
                    <a:moveTo>
                      <a:pt x="3" y="7726"/>
                    </a:moveTo>
                    <a:cubicBezTo>
                      <a:pt x="-46" y="6238"/>
                      <a:pt x="490" y="4725"/>
                      <a:pt x="1668" y="3390"/>
                    </a:cubicBezTo>
                    <a:cubicBezTo>
                      <a:pt x="4734" y="-88"/>
                      <a:pt x="10984" y="-1046"/>
                      <a:pt x="15629" y="1249"/>
                    </a:cubicBezTo>
                    <a:cubicBezTo>
                      <a:pt x="20274" y="3544"/>
                      <a:pt x="21554" y="8223"/>
                      <a:pt x="18489" y="11701"/>
                    </a:cubicBezTo>
                    <a:cubicBezTo>
                      <a:pt x="16672" y="13761"/>
                      <a:pt x="13737" y="14937"/>
                      <a:pt x="10680" y="15076"/>
                    </a:cubicBezTo>
                    <a:lnTo>
                      <a:pt x="10683" y="20554"/>
                    </a:lnTo>
                  </a:path>
                </a:pathLst>
              </a:custGeom>
              <a:noFill/>
              <a:ln w="63500" cap="flat">
                <a:solidFill>
                  <a:srgbClr val="1FA29C"/>
                </a:solidFill>
                <a:prstDash val="solid"/>
                <a:miter lim="400000"/>
              </a:ln>
              <a:effectLst/>
            </p:spPr>
            <p:txBody>
              <a:bodyPr wrap="square" lIns="35717" tIns="35717" rIns="35717" bIns="35717" numCol="1" anchor="ctr">
                <a:noAutofit/>
              </a:bodyPr>
              <a:lstStyle/>
              <a:p>
                <a:pPr algn="ctr" defTabSz="22860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latin typeface="Poppins" panose="00000500000000000000" pitchFamily="2" charset="0"/>
                  <a:ea typeface="Gill Sans"/>
                  <a:cs typeface="Poppins" panose="00000500000000000000" pitchFamily="2" charset="0"/>
                  <a:sym typeface="Gill Sans"/>
                </a:endParaRPr>
              </a:p>
            </p:txBody>
          </p:sp>
          <p:grpSp>
            <p:nvGrpSpPr>
              <p:cNvPr id="34" name="2016">
                <a:extLst>
                  <a:ext uri="{FF2B5EF4-FFF2-40B4-BE49-F238E27FC236}">
                    <a16:creationId xmlns:a16="http://schemas.microsoft.com/office/drawing/2014/main" id="{419E750D-081A-4C70-A0C1-E3440FE18D51}"/>
                  </a:ext>
                </a:extLst>
              </p:cNvPr>
              <p:cNvGrpSpPr/>
              <p:nvPr/>
            </p:nvGrpSpPr>
            <p:grpSpPr>
              <a:xfrm>
                <a:off x="189461" y="190500"/>
                <a:ext cx="1270134" cy="1270140"/>
                <a:chOff x="0" y="0"/>
                <a:chExt cx="1270132" cy="1270138"/>
              </a:xfrm>
            </p:grpSpPr>
            <p:sp>
              <p:nvSpPr>
                <p:cNvPr id="35" name="Circle">
                  <a:extLst>
                    <a:ext uri="{FF2B5EF4-FFF2-40B4-BE49-F238E27FC236}">
                      <a16:creationId xmlns:a16="http://schemas.microsoft.com/office/drawing/2014/main" id="{0EA8E3B3-0874-463A-80E6-436F88096E78}"/>
                    </a:ext>
                  </a:extLst>
                </p:cNvPr>
                <p:cNvSpPr/>
                <p:nvPr/>
              </p:nvSpPr>
              <p:spPr>
                <a:xfrm>
                  <a:off x="0" y="0"/>
                  <a:ext cx="1270132" cy="1270138"/>
                </a:xfrm>
                <a:prstGeom prst="ellipse">
                  <a:avLst/>
                </a:prstGeom>
                <a:solidFill>
                  <a:srgbClr val="A9A9A9"/>
                </a:solidFill>
                <a:ln w="12700" cap="flat">
                  <a:noFill/>
                  <a:miter lim="400000"/>
                </a:ln>
                <a:effectLst/>
              </p:spPr>
              <p:txBody>
                <a:bodyPr wrap="square" lIns="35717" tIns="35717" rIns="35717" bIns="35717" numCol="1" anchor="ctr">
                  <a:noAutofit/>
                </a:bodyPr>
                <a:lstStyle/>
                <a:p>
                  <a:pPr marR="19050" algn="ctr" defTabSz="292100" hangingPunct="0">
                    <a:lnSpc>
                      <a:spcPct val="120000"/>
                    </a:lnSpc>
                    <a:spcBef>
                      <a:spcPts val="500"/>
                    </a:spcBef>
                    <a:defRPr sz="2400">
                      <a:solidFill>
                        <a:srgbClr val="FFFFFF"/>
                      </a:solidFill>
                      <a:latin typeface="Optima"/>
                      <a:ea typeface="Optima"/>
                      <a:cs typeface="Optima"/>
                      <a:sym typeface="Optima"/>
                    </a:defRPr>
                  </a:pPr>
                  <a:endParaRPr sz="1200" kern="0">
                    <a:solidFill>
                      <a:srgbClr val="FFFFFF"/>
                    </a:solidFill>
                    <a:latin typeface="Poppins" panose="00000500000000000000" pitchFamily="2" charset="0"/>
                    <a:ea typeface="Optima"/>
                    <a:cs typeface="Poppins" panose="00000500000000000000" pitchFamily="2" charset="0"/>
                    <a:sym typeface="Optima"/>
                  </a:endParaRPr>
                </a:p>
              </p:txBody>
            </p:sp>
            <p:sp>
              <p:nvSpPr>
                <p:cNvPr id="36" name="2016">
                  <a:extLst>
                    <a:ext uri="{FF2B5EF4-FFF2-40B4-BE49-F238E27FC236}">
                      <a16:creationId xmlns:a16="http://schemas.microsoft.com/office/drawing/2014/main" id="{EAFC0D50-3671-4722-B6FC-F6531803D4FB}"/>
                    </a:ext>
                  </a:extLst>
                </p:cNvPr>
                <p:cNvSpPr txBox="1"/>
                <p:nvPr/>
              </p:nvSpPr>
              <p:spPr>
                <a:xfrm>
                  <a:off x="186007" y="387309"/>
                  <a:ext cx="898117" cy="4955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ctr">
                  <a:spAutoFit/>
                </a:bodyPr>
                <a:lstStyle>
                  <a:lvl1pPr marR="38100" indent="38100" defTabSz="584200">
                    <a:lnSpc>
                      <a:spcPct val="120000"/>
                    </a:lnSpc>
                    <a:spcBef>
                      <a:spcPts val="1000"/>
                    </a:spcBef>
                    <a:defRPr sz="2400">
                      <a:solidFill>
                        <a:srgbClr val="FFFFFF"/>
                      </a:solidFill>
                      <a:latin typeface="Optima"/>
                      <a:ea typeface="Optima"/>
                      <a:cs typeface="Optima"/>
                      <a:sym typeface="Optima"/>
                    </a:defRPr>
                  </a:lvl1pPr>
                </a:lstStyle>
                <a:p>
                  <a:pPr marR="19050" indent="19050" algn="ctr" defTabSz="292100" hangingPunct="0">
                    <a:spcBef>
                      <a:spcPts val="500"/>
                    </a:spcBef>
                  </a:pPr>
                  <a:r>
                    <a:rPr sz="1200" kern="0">
                      <a:latin typeface="Poppins" panose="00000500000000000000" pitchFamily="2" charset="0"/>
                      <a:cs typeface="Poppins" panose="00000500000000000000" pitchFamily="2" charset="0"/>
                    </a:rPr>
                    <a:t>2016</a:t>
                  </a:r>
                </a:p>
              </p:txBody>
            </p:sp>
          </p:grpSp>
        </p:grpSp>
        <p:sp>
          <p:nvSpPr>
            <p:cNvPr id="30" name="Health Services Package">
              <a:extLst>
                <a:ext uri="{FF2B5EF4-FFF2-40B4-BE49-F238E27FC236}">
                  <a16:creationId xmlns:a16="http://schemas.microsoft.com/office/drawing/2014/main" id="{96F9B8A2-0705-40E7-A758-B73ABABBDDB9}"/>
                </a:ext>
              </a:extLst>
            </p:cNvPr>
            <p:cNvSpPr txBox="1"/>
            <p:nvPr/>
          </p:nvSpPr>
          <p:spPr>
            <a:xfrm>
              <a:off x="7111" y="2496529"/>
              <a:ext cx="3524849" cy="19909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defTabSz="584200">
                <a:lnSpc>
                  <a:spcPct val="100000"/>
                </a:lnSpc>
                <a:spcBef>
                  <a:spcPts val="0"/>
                </a:spcBef>
                <a:defRPr sz="3000">
                  <a:solidFill>
                    <a:srgbClr val="FFFFFF"/>
                  </a:solidFill>
                  <a:latin typeface="Optima"/>
                  <a:ea typeface="Optima"/>
                  <a:cs typeface="Optima"/>
                  <a:sym typeface="Optima"/>
                </a:defRPr>
              </a:lvl1pPr>
            </a:lstStyle>
            <a:p>
              <a:pPr algn="ctr" defTabSz="292100" hangingPunct="0"/>
              <a:r>
                <a:rPr sz="1500" kern="0">
                  <a:latin typeface="Poppins" panose="00000500000000000000" pitchFamily="2" charset="0"/>
                  <a:cs typeface="Poppins" panose="00000500000000000000" pitchFamily="2" charset="0"/>
                </a:rPr>
                <a:t>Continuous Quality Improvement in 5 Districts</a:t>
              </a:r>
            </a:p>
          </p:txBody>
        </p:sp>
        <p:sp>
          <p:nvSpPr>
            <p:cNvPr id="31" name="Rectangle">
              <a:extLst>
                <a:ext uri="{FF2B5EF4-FFF2-40B4-BE49-F238E27FC236}">
                  <a16:creationId xmlns:a16="http://schemas.microsoft.com/office/drawing/2014/main" id="{3AC18E9C-7985-4EBD-A34F-F13209777574}"/>
                </a:ext>
              </a:extLst>
            </p:cNvPr>
            <p:cNvSpPr/>
            <p:nvPr/>
          </p:nvSpPr>
          <p:spPr>
            <a:xfrm>
              <a:off x="-1" y="4759724"/>
              <a:ext cx="3778534" cy="1269420"/>
            </a:xfrm>
            <a:prstGeom prst="rect">
              <a:avLst/>
            </a:prstGeom>
            <a:solidFill>
              <a:srgbClr val="B04B08"/>
            </a:solidFill>
            <a:ln w="12700" cap="flat">
              <a:noFill/>
              <a:miter lim="400000"/>
            </a:ln>
            <a:effectLst/>
          </p:spPr>
          <p:txBody>
            <a:bodyPr wrap="square" lIns="35717" tIns="35717" rIns="35717" bIns="35717" numCol="1" anchor="ctr">
              <a:noAutofit/>
            </a:bodyPr>
            <a:lstStyle/>
            <a:p>
              <a:pPr algn="ctr" defTabSz="292100" hangingPunct="0">
                <a:defRPr sz="3000">
                  <a:solidFill>
                    <a:srgbClr val="FFFFFF"/>
                  </a:solidFill>
                  <a:latin typeface="Gill Sans Light"/>
                  <a:ea typeface="Gill Sans Light"/>
                  <a:cs typeface="Gill Sans Light"/>
                  <a:sym typeface="Gill Sans Light"/>
                </a:defRPr>
              </a:pPr>
              <a:endParaRPr sz="1500" kern="0">
                <a:solidFill>
                  <a:srgbClr val="FFFFFF"/>
                </a:solidFill>
                <a:latin typeface="Poppins" panose="00000500000000000000" pitchFamily="2" charset="0"/>
                <a:ea typeface="Gill Sans Light"/>
                <a:cs typeface="Poppins" panose="00000500000000000000" pitchFamily="2" charset="0"/>
                <a:sym typeface="Gill Sans Light"/>
              </a:endParaRPr>
            </a:p>
          </p:txBody>
        </p:sp>
        <p:sp>
          <p:nvSpPr>
            <p:cNvPr id="32" name="Health System Reforms">
              <a:extLst>
                <a:ext uri="{FF2B5EF4-FFF2-40B4-BE49-F238E27FC236}">
                  <a16:creationId xmlns:a16="http://schemas.microsoft.com/office/drawing/2014/main" id="{950B4635-A685-49A8-8521-067DBD78C88F}"/>
                </a:ext>
              </a:extLst>
            </p:cNvPr>
            <p:cNvSpPr txBox="1"/>
            <p:nvPr/>
          </p:nvSpPr>
          <p:spPr>
            <a:xfrm>
              <a:off x="134283" y="4860636"/>
              <a:ext cx="3679809" cy="10675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defTabSz="584200">
                <a:lnSpc>
                  <a:spcPct val="100000"/>
                </a:lnSpc>
                <a:spcBef>
                  <a:spcPts val="0"/>
                </a:spcBef>
                <a:defRPr sz="3000">
                  <a:solidFill>
                    <a:srgbClr val="FFFFFF"/>
                  </a:solidFill>
                  <a:latin typeface="Optima"/>
                  <a:ea typeface="Optima"/>
                  <a:cs typeface="Optima"/>
                  <a:sym typeface="Optima"/>
                </a:defRPr>
              </a:lvl1pPr>
            </a:lstStyle>
            <a:p>
              <a:pPr algn="ctr" defTabSz="292100" hangingPunct="0"/>
              <a:r>
                <a:rPr sz="1500" kern="0">
                  <a:latin typeface="Poppins" panose="00000500000000000000" pitchFamily="2" charset="0"/>
                  <a:cs typeface="Poppins" panose="00000500000000000000" pitchFamily="2" charset="0"/>
                </a:rPr>
                <a:t>Piloting Risk Based Verification</a:t>
              </a:r>
            </a:p>
          </p:txBody>
        </p:sp>
      </p:grpSp>
      <p:grpSp>
        <p:nvGrpSpPr>
          <p:cNvPr id="37" name="Group">
            <a:extLst>
              <a:ext uri="{FF2B5EF4-FFF2-40B4-BE49-F238E27FC236}">
                <a16:creationId xmlns:a16="http://schemas.microsoft.com/office/drawing/2014/main" id="{81B6A2B7-EF13-4B79-92B0-9C2B7122CB1B}"/>
              </a:ext>
            </a:extLst>
          </p:cNvPr>
          <p:cNvGrpSpPr/>
          <p:nvPr/>
        </p:nvGrpSpPr>
        <p:grpSpPr>
          <a:xfrm>
            <a:off x="6809795" y="2872464"/>
            <a:ext cx="2262991" cy="2009873"/>
            <a:chOff x="0" y="-1"/>
            <a:chExt cx="4525980" cy="4019743"/>
          </a:xfrm>
        </p:grpSpPr>
        <p:grpSp>
          <p:nvGrpSpPr>
            <p:cNvPr id="38" name="Group">
              <a:extLst>
                <a:ext uri="{FF2B5EF4-FFF2-40B4-BE49-F238E27FC236}">
                  <a16:creationId xmlns:a16="http://schemas.microsoft.com/office/drawing/2014/main" id="{0BDE74B3-ADFA-4068-9F8F-272B4D4669C6}"/>
                </a:ext>
              </a:extLst>
            </p:cNvPr>
            <p:cNvGrpSpPr/>
            <p:nvPr/>
          </p:nvGrpSpPr>
          <p:grpSpPr>
            <a:xfrm>
              <a:off x="1126062" y="-1"/>
              <a:ext cx="1649092" cy="2246175"/>
              <a:chOff x="-8" y="43"/>
              <a:chExt cx="1649091" cy="2246173"/>
            </a:xfrm>
          </p:grpSpPr>
          <p:sp>
            <p:nvSpPr>
              <p:cNvPr id="41" name="Line">
                <a:extLst>
                  <a:ext uri="{FF2B5EF4-FFF2-40B4-BE49-F238E27FC236}">
                    <a16:creationId xmlns:a16="http://schemas.microsoft.com/office/drawing/2014/main" id="{5A168308-AABC-49D1-AFB0-9C403E99A053}"/>
                  </a:ext>
                </a:extLst>
              </p:cNvPr>
              <p:cNvSpPr/>
              <p:nvPr/>
            </p:nvSpPr>
            <p:spPr>
              <a:xfrm>
                <a:off x="-8" y="43"/>
                <a:ext cx="1649091" cy="2246173"/>
              </a:xfrm>
              <a:custGeom>
                <a:avLst/>
                <a:gdLst/>
                <a:ahLst/>
                <a:cxnLst>
                  <a:cxn ang="0">
                    <a:pos x="wd2" y="hd2"/>
                  </a:cxn>
                  <a:cxn ang="5400000">
                    <a:pos x="wd2" y="hd2"/>
                  </a:cxn>
                  <a:cxn ang="10800000">
                    <a:pos x="wd2" y="hd2"/>
                  </a:cxn>
                  <a:cxn ang="16200000">
                    <a:pos x="wd2" y="hd2"/>
                  </a:cxn>
                </a:cxnLst>
                <a:rect l="0" t="0" r="r" b="b"/>
                <a:pathLst>
                  <a:path w="20156" h="20554" extrusionOk="0">
                    <a:moveTo>
                      <a:pt x="3" y="7726"/>
                    </a:moveTo>
                    <a:cubicBezTo>
                      <a:pt x="-46" y="6238"/>
                      <a:pt x="490" y="4725"/>
                      <a:pt x="1668" y="3390"/>
                    </a:cubicBezTo>
                    <a:cubicBezTo>
                      <a:pt x="4734" y="-88"/>
                      <a:pt x="10984" y="-1046"/>
                      <a:pt x="15629" y="1249"/>
                    </a:cubicBezTo>
                    <a:cubicBezTo>
                      <a:pt x="20274" y="3544"/>
                      <a:pt x="21554" y="8223"/>
                      <a:pt x="18489" y="11701"/>
                    </a:cubicBezTo>
                    <a:cubicBezTo>
                      <a:pt x="16672" y="13761"/>
                      <a:pt x="13737" y="14937"/>
                      <a:pt x="10680" y="15076"/>
                    </a:cubicBezTo>
                    <a:lnTo>
                      <a:pt x="10683" y="20554"/>
                    </a:lnTo>
                  </a:path>
                </a:pathLst>
              </a:custGeom>
              <a:noFill/>
              <a:ln w="63500" cap="flat">
                <a:solidFill>
                  <a:srgbClr val="1FA29C"/>
                </a:solidFill>
                <a:prstDash val="solid"/>
                <a:miter lim="400000"/>
              </a:ln>
              <a:effectLst/>
            </p:spPr>
            <p:txBody>
              <a:bodyPr wrap="square" lIns="35717" tIns="35717" rIns="35717" bIns="35717" numCol="1" anchor="ctr">
                <a:noAutofit/>
              </a:bodyPr>
              <a:lstStyle/>
              <a:p>
                <a:pPr algn="ctr" defTabSz="22860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latin typeface="Poppins" panose="00000500000000000000" pitchFamily="2" charset="0"/>
                  <a:ea typeface="Gill Sans"/>
                  <a:cs typeface="Poppins" panose="00000500000000000000" pitchFamily="2" charset="0"/>
                  <a:sym typeface="Gill Sans"/>
                </a:endParaRPr>
              </a:p>
            </p:txBody>
          </p:sp>
          <p:grpSp>
            <p:nvGrpSpPr>
              <p:cNvPr id="42" name="2019">
                <a:extLst>
                  <a:ext uri="{FF2B5EF4-FFF2-40B4-BE49-F238E27FC236}">
                    <a16:creationId xmlns:a16="http://schemas.microsoft.com/office/drawing/2014/main" id="{5D70ABDF-50D0-4D55-B166-8C79CB03215A}"/>
                  </a:ext>
                </a:extLst>
              </p:cNvPr>
              <p:cNvGrpSpPr/>
              <p:nvPr/>
            </p:nvGrpSpPr>
            <p:grpSpPr>
              <a:xfrm>
                <a:off x="189460" y="190500"/>
                <a:ext cx="1270137" cy="1270140"/>
                <a:chOff x="-1" y="0"/>
                <a:chExt cx="1270136" cy="1270138"/>
              </a:xfrm>
            </p:grpSpPr>
            <p:sp>
              <p:nvSpPr>
                <p:cNvPr id="43" name="Circle">
                  <a:extLst>
                    <a:ext uri="{FF2B5EF4-FFF2-40B4-BE49-F238E27FC236}">
                      <a16:creationId xmlns:a16="http://schemas.microsoft.com/office/drawing/2014/main" id="{5DF02F0C-142A-453C-A63A-946DA68D1E1B}"/>
                    </a:ext>
                  </a:extLst>
                </p:cNvPr>
                <p:cNvSpPr/>
                <p:nvPr/>
              </p:nvSpPr>
              <p:spPr>
                <a:xfrm>
                  <a:off x="-1" y="0"/>
                  <a:ext cx="1270136" cy="1270138"/>
                </a:xfrm>
                <a:prstGeom prst="ellipse">
                  <a:avLst/>
                </a:prstGeom>
                <a:solidFill>
                  <a:srgbClr val="A9A9A9"/>
                </a:solidFill>
                <a:ln w="12700" cap="flat">
                  <a:noFill/>
                  <a:miter lim="400000"/>
                </a:ln>
                <a:effectLst/>
              </p:spPr>
              <p:txBody>
                <a:bodyPr wrap="square" lIns="35717" tIns="35717" rIns="35717" bIns="35717" numCol="1" anchor="ctr">
                  <a:noAutofit/>
                </a:bodyPr>
                <a:lstStyle/>
                <a:p>
                  <a:pPr marR="19050" algn="ctr" defTabSz="292100" hangingPunct="0">
                    <a:lnSpc>
                      <a:spcPct val="120000"/>
                    </a:lnSpc>
                    <a:spcBef>
                      <a:spcPts val="500"/>
                    </a:spcBef>
                    <a:defRPr sz="2400">
                      <a:solidFill>
                        <a:srgbClr val="FFFFFF"/>
                      </a:solidFill>
                      <a:latin typeface="Optima"/>
                      <a:ea typeface="Optima"/>
                      <a:cs typeface="Optima"/>
                      <a:sym typeface="Optima"/>
                    </a:defRPr>
                  </a:pPr>
                  <a:endParaRPr sz="1200" kern="0">
                    <a:solidFill>
                      <a:srgbClr val="FFFFFF"/>
                    </a:solidFill>
                    <a:latin typeface="Poppins" panose="00000500000000000000" pitchFamily="2" charset="0"/>
                    <a:ea typeface="Optima"/>
                    <a:cs typeface="Poppins" panose="00000500000000000000" pitchFamily="2" charset="0"/>
                    <a:sym typeface="Optima"/>
                  </a:endParaRPr>
                </a:p>
              </p:txBody>
            </p:sp>
            <p:sp>
              <p:nvSpPr>
                <p:cNvPr id="44" name="2019">
                  <a:extLst>
                    <a:ext uri="{FF2B5EF4-FFF2-40B4-BE49-F238E27FC236}">
                      <a16:creationId xmlns:a16="http://schemas.microsoft.com/office/drawing/2014/main" id="{04384294-4AEE-4F5D-91F4-7EDD41821A9A}"/>
                    </a:ext>
                  </a:extLst>
                </p:cNvPr>
                <p:cNvSpPr txBox="1"/>
                <p:nvPr/>
              </p:nvSpPr>
              <p:spPr>
                <a:xfrm>
                  <a:off x="186007" y="387309"/>
                  <a:ext cx="898121" cy="4955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ctr">
                  <a:spAutoFit/>
                </a:bodyPr>
                <a:lstStyle>
                  <a:lvl1pPr marR="38100" indent="38100" defTabSz="584200">
                    <a:lnSpc>
                      <a:spcPct val="120000"/>
                    </a:lnSpc>
                    <a:spcBef>
                      <a:spcPts val="1000"/>
                    </a:spcBef>
                    <a:defRPr sz="2400">
                      <a:solidFill>
                        <a:srgbClr val="FFFFFF"/>
                      </a:solidFill>
                      <a:latin typeface="Optima"/>
                      <a:ea typeface="Optima"/>
                      <a:cs typeface="Optima"/>
                      <a:sym typeface="Optima"/>
                    </a:defRPr>
                  </a:lvl1pPr>
                </a:lstStyle>
                <a:p>
                  <a:pPr marR="19050" indent="19050" algn="ctr" defTabSz="292100" hangingPunct="0">
                    <a:spcBef>
                      <a:spcPts val="500"/>
                    </a:spcBef>
                  </a:pPr>
                  <a:r>
                    <a:rPr sz="1200" kern="0">
                      <a:latin typeface="Poppins" panose="00000500000000000000" pitchFamily="2" charset="0"/>
                      <a:cs typeface="Poppins" panose="00000500000000000000" pitchFamily="2" charset="0"/>
                    </a:rPr>
                    <a:t>2019</a:t>
                  </a:r>
                </a:p>
              </p:txBody>
            </p:sp>
          </p:grpSp>
        </p:grpSp>
        <p:sp>
          <p:nvSpPr>
            <p:cNvPr id="39" name="Rectangle">
              <a:extLst>
                <a:ext uri="{FF2B5EF4-FFF2-40B4-BE49-F238E27FC236}">
                  <a16:creationId xmlns:a16="http://schemas.microsoft.com/office/drawing/2014/main" id="{42F589C5-84E6-4081-B125-5E378780AD1E}"/>
                </a:ext>
              </a:extLst>
            </p:cNvPr>
            <p:cNvSpPr/>
            <p:nvPr/>
          </p:nvSpPr>
          <p:spPr>
            <a:xfrm>
              <a:off x="0" y="2396475"/>
              <a:ext cx="4525980" cy="1623267"/>
            </a:xfrm>
            <a:prstGeom prst="rect">
              <a:avLst/>
            </a:prstGeom>
            <a:solidFill>
              <a:srgbClr val="7A764C"/>
            </a:solidFill>
            <a:ln w="12700" cap="flat">
              <a:noFill/>
              <a:miter lim="400000"/>
            </a:ln>
            <a:effectLst/>
          </p:spPr>
          <p:txBody>
            <a:bodyPr wrap="square" lIns="35717" tIns="35717" rIns="35717" bIns="35717" numCol="1" anchor="ctr">
              <a:noAutofit/>
            </a:bodyPr>
            <a:lstStyle/>
            <a:p>
              <a:pPr algn="ctr" defTabSz="292100" hangingPunct="0">
                <a:defRPr sz="3000">
                  <a:solidFill>
                    <a:srgbClr val="FFFFFF"/>
                  </a:solidFill>
                  <a:latin typeface="Gill Sans Light"/>
                  <a:ea typeface="Gill Sans Light"/>
                  <a:cs typeface="Gill Sans Light"/>
                  <a:sym typeface="Gill Sans Light"/>
                </a:defRPr>
              </a:pPr>
              <a:endParaRPr sz="1500" kern="0">
                <a:solidFill>
                  <a:srgbClr val="FFFFFF"/>
                </a:solidFill>
                <a:latin typeface="Poppins" panose="00000500000000000000" pitchFamily="2" charset="0"/>
                <a:ea typeface="Gill Sans Light"/>
                <a:cs typeface="Poppins" panose="00000500000000000000" pitchFamily="2" charset="0"/>
                <a:sym typeface="Gill Sans Light"/>
              </a:endParaRPr>
            </a:p>
          </p:txBody>
        </p:sp>
        <p:sp>
          <p:nvSpPr>
            <p:cNvPr id="40" name="Health Services Package">
              <a:extLst>
                <a:ext uri="{FF2B5EF4-FFF2-40B4-BE49-F238E27FC236}">
                  <a16:creationId xmlns:a16="http://schemas.microsoft.com/office/drawing/2014/main" id="{2C51CEBB-6F65-4619-857F-2A99F11664FA}"/>
                </a:ext>
              </a:extLst>
            </p:cNvPr>
            <p:cNvSpPr txBox="1"/>
            <p:nvPr/>
          </p:nvSpPr>
          <p:spPr>
            <a:xfrm>
              <a:off x="0" y="2905139"/>
              <a:ext cx="4525980" cy="6059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defTabSz="584200">
                <a:lnSpc>
                  <a:spcPct val="100000"/>
                </a:lnSpc>
                <a:spcBef>
                  <a:spcPts val="0"/>
                </a:spcBef>
                <a:defRPr sz="3000">
                  <a:solidFill>
                    <a:srgbClr val="FFFFFF"/>
                  </a:solidFill>
                  <a:latin typeface="Optima"/>
                  <a:ea typeface="Optima"/>
                  <a:cs typeface="Optima"/>
                  <a:sym typeface="Optima"/>
                </a:defRPr>
              </a:lvl1pPr>
            </a:lstStyle>
            <a:p>
              <a:pPr algn="ctr" defTabSz="292100" hangingPunct="0"/>
              <a:r>
                <a:rPr sz="1500" kern="0">
                  <a:latin typeface="Poppins" panose="00000500000000000000" pitchFamily="2" charset="0"/>
                  <a:cs typeface="Poppins" panose="00000500000000000000" pitchFamily="2" charset="0"/>
                </a:rPr>
                <a:t>Pricing Review/PIM</a:t>
              </a:r>
            </a:p>
          </p:txBody>
        </p:sp>
      </p:grpSp>
      <p:grpSp>
        <p:nvGrpSpPr>
          <p:cNvPr id="45" name="Group">
            <a:extLst>
              <a:ext uri="{FF2B5EF4-FFF2-40B4-BE49-F238E27FC236}">
                <a16:creationId xmlns:a16="http://schemas.microsoft.com/office/drawing/2014/main" id="{7BD4C95F-1C58-4AAB-9D6B-784ADA3574BB}"/>
              </a:ext>
            </a:extLst>
          </p:cNvPr>
          <p:cNvGrpSpPr/>
          <p:nvPr/>
        </p:nvGrpSpPr>
        <p:grpSpPr>
          <a:xfrm>
            <a:off x="9283323" y="2854061"/>
            <a:ext cx="2262991" cy="3881508"/>
            <a:chOff x="0" y="42"/>
            <a:chExt cx="4525980" cy="7763013"/>
          </a:xfrm>
        </p:grpSpPr>
        <p:grpSp>
          <p:nvGrpSpPr>
            <p:cNvPr id="46" name="Group">
              <a:extLst>
                <a:ext uri="{FF2B5EF4-FFF2-40B4-BE49-F238E27FC236}">
                  <a16:creationId xmlns:a16="http://schemas.microsoft.com/office/drawing/2014/main" id="{6D5F647D-5F6F-42B2-B9FC-72EF503ABF8F}"/>
                </a:ext>
              </a:extLst>
            </p:cNvPr>
            <p:cNvGrpSpPr/>
            <p:nvPr/>
          </p:nvGrpSpPr>
          <p:grpSpPr>
            <a:xfrm>
              <a:off x="1126062" y="42"/>
              <a:ext cx="1649092" cy="2246176"/>
              <a:chOff x="-8" y="42"/>
              <a:chExt cx="1649091" cy="2246174"/>
            </a:xfrm>
          </p:grpSpPr>
          <p:sp>
            <p:nvSpPr>
              <p:cNvPr id="53" name="Line">
                <a:extLst>
                  <a:ext uri="{FF2B5EF4-FFF2-40B4-BE49-F238E27FC236}">
                    <a16:creationId xmlns:a16="http://schemas.microsoft.com/office/drawing/2014/main" id="{AA1A6F63-89B7-48E1-A39C-F120A93C3B69}"/>
                  </a:ext>
                </a:extLst>
              </p:cNvPr>
              <p:cNvSpPr/>
              <p:nvPr/>
            </p:nvSpPr>
            <p:spPr>
              <a:xfrm>
                <a:off x="-8" y="42"/>
                <a:ext cx="1649091" cy="2246174"/>
              </a:xfrm>
              <a:custGeom>
                <a:avLst/>
                <a:gdLst/>
                <a:ahLst/>
                <a:cxnLst>
                  <a:cxn ang="0">
                    <a:pos x="wd2" y="hd2"/>
                  </a:cxn>
                  <a:cxn ang="5400000">
                    <a:pos x="wd2" y="hd2"/>
                  </a:cxn>
                  <a:cxn ang="10800000">
                    <a:pos x="wd2" y="hd2"/>
                  </a:cxn>
                  <a:cxn ang="16200000">
                    <a:pos x="wd2" y="hd2"/>
                  </a:cxn>
                </a:cxnLst>
                <a:rect l="0" t="0" r="r" b="b"/>
                <a:pathLst>
                  <a:path w="20156" h="20554" extrusionOk="0">
                    <a:moveTo>
                      <a:pt x="3" y="7726"/>
                    </a:moveTo>
                    <a:cubicBezTo>
                      <a:pt x="-46" y="6238"/>
                      <a:pt x="490" y="4725"/>
                      <a:pt x="1668" y="3390"/>
                    </a:cubicBezTo>
                    <a:cubicBezTo>
                      <a:pt x="4734" y="-88"/>
                      <a:pt x="10984" y="-1046"/>
                      <a:pt x="15629" y="1249"/>
                    </a:cubicBezTo>
                    <a:cubicBezTo>
                      <a:pt x="20274" y="3544"/>
                      <a:pt x="21554" y="8223"/>
                      <a:pt x="18489" y="11701"/>
                    </a:cubicBezTo>
                    <a:cubicBezTo>
                      <a:pt x="16672" y="13761"/>
                      <a:pt x="13737" y="14937"/>
                      <a:pt x="10680" y="15076"/>
                    </a:cubicBezTo>
                    <a:lnTo>
                      <a:pt x="10683" y="20554"/>
                    </a:lnTo>
                  </a:path>
                </a:pathLst>
              </a:custGeom>
              <a:noFill/>
              <a:ln w="63500" cap="flat">
                <a:solidFill>
                  <a:srgbClr val="1FA29C"/>
                </a:solidFill>
                <a:prstDash val="solid"/>
                <a:miter lim="400000"/>
              </a:ln>
              <a:effectLst/>
            </p:spPr>
            <p:txBody>
              <a:bodyPr wrap="square" lIns="35717" tIns="35717" rIns="35717" bIns="35717" numCol="1" anchor="ctr">
                <a:noAutofit/>
              </a:bodyPr>
              <a:lstStyle/>
              <a:p>
                <a:pPr algn="ctr" defTabSz="22860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latin typeface="Poppins" panose="00000500000000000000" pitchFamily="2" charset="0"/>
                  <a:ea typeface="Gill Sans"/>
                  <a:cs typeface="Poppins" panose="00000500000000000000" pitchFamily="2" charset="0"/>
                  <a:sym typeface="Gill Sans"/>
                </a:endParaRPr>
              </a:p>
            </p:txBody>
          </p:sp>
          <p:grpSp>
            <p:nvGrpSpPr>
              <p:cNvPr id="54" name="2020">
                <a:extLst>
                  <a:ext uri="{FF2B5EF4-FFF2-40B4-BE49-F238E27FC236}">
                    <a16:creationId xmlns:a16="http://schemas.microsoft.com/office/drawing/2014/main" id="{A49639C5-E2A2-4EB0-80E7-6F10A4B725F5}"/>
                  </a:ext>
                </a:extLst>
              </p:cNvPr>
              <p:cNvGrpSpPr/>
              <p:nvPr/>
            </p:nvGrpSpPr>
            <p:grpSpPr>
              <a:xfrm>
                <a:off x="189461" y="190500"/>
                <a:ext cx="1270136" cy="1270142"/>
                <a:chOff x="0" y="0"/>
                <a:chExt cx="1270134" cy="1270140"/>
              </a:xfrm>
            </p:grpSpPr>
            <p:sp>
              <p:nvSpPr>
                <p:cNvPr id="55" name="Circle">
                  <a:extLst>
                    <a:ext uri="{FF2B5EF4-FFF2-40B4-BE49-F238E27FC236}">
                      <a16:creationId xmlns:a16="http://schemas.microsoft.com/office/drawing/2014/main" id="{279EA948-9243-427D-A5F4-46155E4A6361}"/>
                    </a:ext>
                  </a:extLst>
                </p:cNvPr>
                <p:cNvSpPr/>
                <p:nvPr/>
              </p:nvSpPr>
              <p:spPr>
                <a:xfrm>
                  <a:off x="0" y="0"/>
                  <a:ext cx="1270134" cy="1270140"/>
                </a:xfrm>
                <a:prstGeom prst="ellipse">
                  <a:avLst/>
                </a:prstGeom>
                <a:solidFill>
                  <a:srgbClr val="A9A9A9"/>
                </a:solidFill>
                <a:ln w="12700" cap="flat">
                  <a:noFill/>
                  <a:miter lim="400000"/>
                </a:ln>
                <a:effectLst/>
              </p:spPr>
              <p:txBody>
                <a:bodyPr wrap="square" lIns="35717" tIns="35717" rIns="35717" bIns="35717" numCol="1" anchor="ctr">
                  <a:noAutofit/>
                </a:bodyPr>
                <a:lstStyle/>
                <a:p>
                  <a:pPr marR="19050" algn="ctr" defTabSz="292100" hangingPunct="0">
                    <a:lnSpc>
                      <a:spcPct val="120000"/>
                    </a:lnSpc>
                    <a:spcBef>
                      <a:spcPts val="500"/>
                    </a:spcBef>
                    <a:defRPr sz="2400">
                      <a:solidFill>
                        <a:srgbClr val="FFFFFF"/>
                      </a:solidFill>
                      <a:latin typeface="Optima"/>
                      <a:ea typeface="Optima"/>
                      <a:cs typeface="Optima"/>
                      <a:sym typeface="Optima"/>
                    </a:defRPr>
                  </a:pPr>
                  <a:endParaRPr sz="1200" kern="0">
                    <a:solidFill>
                      <a:srgbClr val="FFFFFF"/>
                    </a:solidFill>
                    <a:latin typeface="Poppins" panose="00000500000000000000" pitchFamily="2" charset="0"/>
                    <a:ea typeface="Optima"/>
                    <a:cs typeface="Poppins" panose="00000500000000000000" pitchFamily="2" charset="0"/>
                    <a:sym typeface="Optima"/>
                  </a:endParaRPr>
                </a:p>
              </p:txBody>
            </p:sp>
            <p:sp>
              <p:nvSpPr>
                <p:cNvPr id="56" name="2020">
                  <a:extLst>
                    <a:ext uri="{FF2B5EF4-FFF2-40B4-BE49-F238E27FC236}">
                      <a16:creationId xmlns:a16="http://schemas.microsoft.com/office/drawing/2014/main" id="{64886D39-A6A1-454A-BD62-72717845B8E5}"/>
                    </a:ext>
                  </a:extLst>
                </p:cNvPr>
                <p:cNvSpPr txBox="1"/>
                <p:nvPr/>
              </p:nvSpPr>
              <p:spPr>
                <a:xfrm>
                  <a:off x="186008" y="387309"/>
                  <a:ext cx="898119" cy="4955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ctr">
                  <a:spAutoFit/>
                </a:bodyPr>
                <a:lstStyle>
                  <a:lvl1pPr marR="38100" indent="38100" defTabSz="584200">
                    <a:lnSpc>
                      <a:spcPct val="120000"/>
                    </a:lnSpc>
                    <a:spcBef>
                      <a:spcPts val="1000"/>
                    </a:spcBef>
                    <a:defRPr sz="2400">
                      <a:solidFill>
                        <a:srgbClr val="FFFFFF"/>
                      </a:solidFill>
                      <a:latin typeface="Optima"/>
                      <a:ea typeface="Optima"/>
                      <a:cs typeface="Optima"/>
                      <a:sym typeface="Optima"/>
                    </a:defRPr>
                  </a:lvl1pPr>
                </a:lstStyle>
                <a:p>
                  <a:pPr marR="19050" indent="19050" algn="ctr" defTabSz="292100" hangingPunct="0">
                    <a:spcBef>
                      <a:spcPts val="500"/>
                    </a:spcBef>
                  </a:pPr>
                  <a:r>
                    <a:rPr sz="1200" kern="0">
                      <a:latin typeface="Poppins" panose="00000500000000000000" pitchFamily="2" charset="0"/>
                      <a:cs typeface="Poppins" panose="00000500000000000000" pitchFamily="2" charset="0"/>
                    </a:rPr>
                    <a:t>2020</a:t>
                  </a:r>
                </a:p>
              </p:txBody>
            </p:sp>
          </p:grpSp>
        </p:grpSp>
        <p:sp>
          <p:nvSpPr>
            <p:cNvPr id="47" name="Rectangle">
              <a:extLst>
                <a:ext uri="{FF2B5EF4-FFF2-40B4-BE49-F238E27FC236}">
                  <a16:creationId xmlns:a16="http://schemas.microsoft.com/office/drawing/2014/main" id="{00756315-1109-4B0F-86F4-7A0EF2E6A46B}"/>
                </a:ext>
              </a:extLst>
            </p:cNvPr>
            <p:cNvSpPr/>
            <p:nvPr/>
          </p:nvSpPr>
          <p:spPr>
            <a:xfrm>
              <a:off x="0" y="2396518"/>
              <a:ext cx="4525980" cy="1623268"/>
            </a:xfrm>
            <a:prstGeom prst="rect">
              <a:avLst/>
            </a:prstGeom>
            <a:solidFill>
              <a:srgbClr val="7A764C"/>
            </a:solidFill>
            <a:ln w="12700" cap="flat">
              <a:noFill/>
              <a:miter lim="400000"/>
            </a:ln>
            <a:effectLst/>
          </p:spPr>
          <p:txBody>
            <a:bodyPr wrap="square" lIns="35717" tIns="35717" rIns="35717" bIns="35717" numCol="1" anchor="ctr">
              <a:noAutofit/>
            </a:bodyPr>
            <a:lstStyle/>
            <a:p>
              <a:pPr algn="ctr" defTabSz="292100" hangingPunct="0">
                <a:defRPr sz="3000">
                  <a:solidFill>
                    <a:srgbClr val="FFFFFF"/>
                  </a:solidFill>
                  <a:latin typeface="Gill Sans Light"/>
                  <a:ea typeface="Gill Sans Light"/>
                  <a:cs typeface="Gill Sans Light"/>
                  <a:sym typeface="Gill Sans Light"/>
                </a:defRPr>
              </a:pPr>
              <a:endParaRPr sz="1500" kern="0">
                <a:solidFill>
                  <a:srgbClr val="FFFFFF"/>
                </a:solidFill>
                <a:latin typeface="Poppins" panose="00000500000000000000" pitchFamily="2" charset="0"/>
                <a:ea typeface="Gill Sans Light"/>
                <a:cs typeface="Poppins" panose="00000500000000000000" pitchFamily="2" charset="0"/>
                <a:sym typeface="Gill Sans Light"/>
              </a:endParaRPr>
            </a:p>
          </p:txBody>
        </p:sp>
        <p:sp>
          <p:nvSpPr>
            <p:cNvPr id="48" name="Health Services Package">
              <a:extLst>
                <a:ext uri="{FF2B5EF4-FFF2-40B4-BE49-F238E27FC236}">
                  <a16:creationId xmlns:a16="http://schemas.microsoft.com/office/drawing/2014/main" id="{55D41579-F033-4FA6-A7E5-D81B2B95BFAC}"/>
                </a:ext>
              </a:extLst>
            </p:cNvPr>
            <p:cNvSpPr txBox="1"/>
            <p:nvPr/>
          </p:nvSpPr>
          <p:spPr>
            <a:xfrm>
              <a:off x="0" y="2443519"/>
              <a:ext cx="4525980" cy="1529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defTabSz="584200">
                <a:lnSpc>
                  <a:spcPct val="100000"/>
                </a:lnSpc>
                <a:spcBef>
                  <a:spcPts val="0"/>
                </a:spcBef>
                <a:defRPr sz="3000">
                  <a:solidFill>
                    <a:srgbClr val="FFFFFF"/>
                  </a:solidFill>
                  <a:latin typeface="Optima"/>
                  <a:ea typeface="Optima"/>
                  <a:cs typeface="Optima"/>
                  <a:sym typeface="Optima"/>
                </a:defRPr>
              </a:lvl1pPr>
            </a:lstStyle>
            <a:p>
              <a:pPr algn="ctr" defTabSz="292100" hangingPunct="0"/>
              <a:r>
                <a:rPr sz="1500" kern="0" dirty="0">
                  <a:latin typeface="Poppins" panose="00000500000000000000" pitchFamily="2" charset="0"/>
                  <a:cs typeface="Poppins" panose="00000500000000000000" pitchFamily="2" charset="0"/>
                </a:rPr>
                <a:t>Implement Revised PIM with COVID </a:t>
              </a:r>
              <a:r>
                <a:rPr sz="1400" kern="0" dirty="0">
                  <a:latin typeface="Poppins" panose="00000500000000000000" pitchFamily="2" charset="0"/>
                  <a:cs typeface="Poppins" panose="00000500000000000000" pitchFamily="2" charset="0"/>
                </a:rPr>
                <a:t>Addendum</a:t>
              </a:r>
            </a:p>
          </p:txBody>
        </p:sp>
        <p:sp>
          <p:nvSpPr>
            <p:cNvPr id="49" name="Rectangle">
              <a:extLst>
                <a:ext uri="{FF2B5EF4-FFF2-40B4-BE49-F238E27FC236}">
                  <a16:creationId xmlns:a16="http://schemas.microsoft.com/office/drawing/2014/main" id="{33248A25-6857-407F-912F-3FD88109D572}"/>
                </a:ext>
              </a:extLst>
            </p:cNvPr>
            <p:cNvSpPr/>
            <p:nvPr/>
          </p:nvSpPr>
          <p:spPr>
            <a:xfrm>
              <a:off x="0" y="4170090"/>
              <a:ext cx="4525980" cy="2246214"/>
            </a:xfrm>
            <a:prstGeom prst="rect">
              <a:avLst/>
            </a:prstGeom>
            <a:solidFill>
              <a:srgbClr val="78AAB3"/>
            </a:solidFill>
            <a:ln w="12700" cap="flat">
              <a:noFill/>
              <a:miter lim="400000"/>
            </a:ln>
            <a:effectLst/>
          </p:spPr>
          <p:txBody>
            <a:bodyPr wrap="square" lIns="35717" tIns="35717" rIns="35717" bIns="35717" numCol="1" anchor="ctr">
              <a:noAutofit/>
            </a:bodyPr>
            <a:lstStyle/>
            <a:p>
              <a:pPr algn="ctr" defTabSz="292100" hangingPunct="0">
                <a:defRPr sz="3000">
                  <a:solidFill>
                    <a:srgbClr val="FFFFFF"/>
                  </a:solidFill>
                  <a:latin typeface="Gill Sans Light"/>
                  <a:ea typeface="Gill Sans Light"/>
                  <a:cs typeface="Gill Sans Light"/>
                  <a:sym typeface="Gill Sans Light"/>
                </a:defRPr>
              </a:pPr>
              <a:endParaRPr sz="1500" kern="0">
                <a:solidFill>
                  <a:srgbClr val="FFFFFF"/>
                </a:solidFill>
                <a:latin typeface="Poppins" panose="00000500000000000000" pitchFamily="2" charset="0"/>
                <a:ea typeface="Gill Sans Light"/>
                <a:cs typeface="Poppins" panose="00000500000000000000" pitchFamily="2" charset="0"/>
                <a:sym typeface="Gill Sans Light"/>
              </a:endParaRPr>
            </a:p>
          </p:txBody>
        </p:sp>
        <p:sp>
          <p:nvSpPr>
            <p:cNvPr id="50" name="Health Services Package">
              <a:extLst>
                <a:ext uri="{FF2B5EF4-FFF2-40B4-BE49-F238E27FC236}">
                  <a16:creationId xmlns:a16="http://schemas.microsoft.com/office/drawing/2014/main" id="{655A998D-6B8B-49D4-8361-958513944009}"/>
                </a:ext>
              </a:extLst>
            </p:cNvPr>
            <p:cNvSpPr txBox="1"/>
            <p:nvPr/>
          </p:nvSpPr>
          <p:spPr>
            <a:xfrm>
              <a:off x="60880" y="4182322"/>
              <a:ext cx="4147174" cy="22217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defTabSz="584200">
                <a:lnSpc>
                  <a:spcPct val="100000"/>
                </a:lnSpc>
                <a:spcBef>
                  <a:spcPts val="0"/>
                </a:spcBef>
                <a:defRPr sz="3000">
                  <a:solidFill>
                    <a:srgbClr val="FFFFFF"/>
                  </a:solidFill>
                  <a:latin typeface="Optima"/>
                  <a:ea typeface="Optima"/>
                  <a:cs typeface="Optima"/>
                  <a:sym typeface="Optima"/>
                </a:defRPr>
              </a:lvl1pPr>
            </a:lstStyle>
            <a:p>
              <a:pPr algn="ctr" defTabSz="292100" hangingPunct="0"/>
              <a:r>
                <a:rPr sz="1350" kern="0" dirty="0">
                  <a:latin typeface="Poppins" panose="00000500000000000000" pitchFamily="2" charset="0"/>
                  <a:cs typeface="Poppins" panose="00000500000000000000" pitchFamily="2" charset="0"/>
                </a:rPr>
                <a:t>Pilot Community RBF, Hospital RBF, Geo-Tracking Commodities; Feasibility of Blockchain</a:t>
              </a:r>
            </a:p>
          </p:txBody>
        </p:sp>
        <p:sp>
          <p:nvSpPr>
            <p:cNvPr id="51" name="Rectangle">
              <a:extLst>
                <a:ext uri="{FF2B5EF4-FFF2-40B4-BE49-F238E27FC236}">
                  <a16:creationId xmlns:a16="http://schemas.microsoft.com/office/drawing/2014/main" id="{A3B197D8-C12F-4695-8956-9F15B4560B38}"/>
                </a:ext>
              </a:extLst>
            </p:cNvPr>
            <p:cNvSpPr/>
            <p:nvPr/>
          </p:nvSpPr>
          <p:spPr>
            <a:xfrm>
              <a:off x="43550" y="6493636"/>
              <a:ext cx="4438878" cy="1269419"/>
            </a:xfrm>
            <a:prstGeom prst="rect">
              <a:avLst/>
            </a:prstGeom>
            <a:solidFill>
              <a:srgbClr val="B04B08"/>
            </a:solidFill>
            <a:ln w="12700" cap="flat">
              <a:noFill/>
              <a:miter lim="400000"/>
            </a:ln>
            <a:effectLst/>
          </p:spPr>
          <p:txBody>
            <a:bodyPr wrap="square" lIns="35717" tIns="35717" rIns="35717" bIns="35717" numCol="1" anchor="ctr">
              <a:noAutofit/>
            </a:bodyPr>
            <a:lstStyle/>
            <a:p>
              <a:pPr algn="ctr" defTabSz="292100" hangingPunct="0">
                <a:defRPr sz="3000">
                  <a:solidFill>
                    <a:srgbClr val="FFFFFF"/>
                  </a:solidFill>
                  <a:latin typeface="Gill Sans Light"/>
                  <a:ea typeface="Gill Sans Light"/>
                  <a:cs typeface="Gill Sans Light"/>
                  <a:sym typeface="Gill Sans Light"/>
                </a:defRPr>
              </a:pPr>
              <a:endParaRPr sz="1500" kern="0">
                <a:solidFill>
                  <a:srgbClr val="FFFFFF"/>
                </a:solidFill>
                <a:latin typeface="Poppins" panose="00000500000000000000" pitchFamily="2" charset="0"/>
                <a:ea typeface="Gill Sans Light"/>
                <a:cs typeface="Poppins" panose="00000500000000000000" pitchFamily="2" charset="0"/>
                <a:sym typeface="Gill Sans Light"/>
              </a:endParaRPr>
            </a:p>
          </p:txBody>
        </p:sp>
        <p:sp>
          <p:nvSpPr>
            <p:cNvPr id="52" name="Health System Reforms">
              <a:extLst>
                <a:ext uri="{FF2B5EF4-FFF2-40B4-BE49-F238E27FC236}">
                  <a16:creationId xmlns:a16="http://schemas.microsoft.com/office/drawing/2014/main" id="{819507CA-3B30-4C2C-872B-6364C3641A5D}"/>
                </a:ext>
              </a:extLst>
            </p:cNvPr>
            <p:cNvSpPr txBox="1"/>
            <p:nvPr/>
          </p:nvSpPr>
          <p:spPr>
            <a:xfrm>
              <a:off x="43550" y="6625325"/>
              <a:ext cx="4482430" cy="10060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defTabSz="584200">
                <a:lnSpc>
                  <a:spcPct val="100000"/>
                </a:lnSpc>
                <a:spcBef>
                  <a:spcPts val="0"/>
                </a:spcBef>
                <a:defRPr sz="3000">
                  <a:solidFill>
                    <a:srgbClr val="FFFFFF"/>
                  </a:solidFill>
                  <a:latin typeface="Optima"/>
                  <a:ea typeface="Optima"/>
                  <a:cs typeface="Optima"/>
                  <a:sym typeface="Optima"/>
                </a:defRPr>
              </a:lvl1pPr>
            </a:lstStyle>
            <a:p>
              <a:pPr algn="ctr" defTabSz="292100" hangingPunct="0"/>
              <a:r>
                <a:rPr sz="1400" kern="0" dirty="0">
                  <a:latin typeface="Poppins" panose="00000500000000000000" pitchFamily="2" charset="0"/>
                  <a:cs typeface="Poppins" panose="00000500000000000000" pitchFamily="2" charset="0"/>
                </a:rPr>
                <a:t>Implement Risk Based Verification</a:t>
              </a:r>
            </a:p>
          </p:txBody>
        </p:sp>
      </p:grpSp>
      <p:grpSp>
        <p:nvGrpSpPr>
          <p:cNvPr id="57" name="Technical Modifications Can Be Grouped Into Three Categories">
            <a:extLst>
              <a:ext uri="{FF2B5EF4-FFF2-40B4-BE49-F238E27FC236}">
                <a16:creationId xmlns:a16="http://schemas.microsoft.com/office/drawing/2014/main" id="{2B9D1245-0132-4799-863F-81E8AA8B2C8B}"/>
              </a:ext>
            </a:extLst>
          </p:cNvPr>
          <p:cNvGrpSpPr/>
          <p:nvPr/>
        </p:nvGrpSpPr>
        <p:grpSpPr>
          <a:xfrm>
            <a:off x="138821" y="1199536"/>
            <a:ext cx="2927737" cy="790731"/>
            <a:chOff x="-1" y="0"/>
            <a:chExt cx="5855472" cy="1581459"/>
          </a:xfrm>
        </p:grpSpPr>
        <p:sp>
          <p:nvSpPr>
            <p:cNvPr id="58" name="Rectangle">
              <a:extLst>
                <a:ext uri="{FF2B5EF4-FFF2-40B4-BE49-F238E27FC236}">
                  <a16:creationId xmlns:a16="http://schemas.microsoft.com/office/drawing/2014/main" id="{9FE94492-0460-4BC0-8CF5-658562538230}"/>
                </a:ext>
              </a:extLst>
            </p:cNvPr>
            <p:cNvSpPr/>
            <p:nvPr/>
          </p:nvSpPr>
          <p:spPr>
            <a:xfrm>
              <a:off x="-1" y="0"/>
              <a:ext cx="5855472" cy="1581459"/>
            </a:xfrm>
            <a:prstGeom prst="rect">
              <a:avLst/>
            </a:prstGeom>
            <a:solidFill>
              <a:srgbClr val="78AAB3">
                <a:lumOff val="-9999"/>
              </a:srgbClr>
            </a:solidFill>
            <a:ln w="12700" cap="flat">
              <a:noFill/>
              <a:miter lim="400000"/>
            </a:ln>
            <a:effectLst/>
          </p:spPr>
          <p:txBody>
            <a:bodyPr wrap="square" lIns="35717" tIns="35717" rIns="35717" bIns="35717" numCol="1" anchor="ctr">
              <a:noAutofit/>
            </a:bodyPr>
            <a:lstStyle/>
            <a:p>
              <a:pPr marL="0" marR="0" lvl="0" indent="0" defTabSz="292100" eaLnBrk="1" fontAlgn="auto" latinLnBrk="0" hangingPunct="0">
                <a:lnSpc>
                  <a:spcPct val="100000"/>
                </a:lnSpc>
                <a:spcBef>
                  <a:spcPts val="0"/>
                </a:spcBef>
                <a:spcAft>
                  <a:spcPts val="0"/>
                </a:spcAft>
                <a:buClrTx/>
                <a:buSzTx/>
                <a:buFontTx/>
                <a:buNone/>
                <a:tabLst/>
                <a:defRPr sz="3000">
                  <a:solidFill>
                    <a:srgbClr val="FFFFFF"/>
                  </a:solidFill>
                  <a:latin typeface="Optima"/>
                  <a:ea typeface="Optima"/>
                  <a:cs typeface="Optima"/>
                  <a:sym typeface="Optima"/>
                </a:defRPr>
              </a:pPr>
              <a:endParaRPr kumimoji="0" sz="1500" b="0" i="0" u="none" strike="noStrike" kern="0" cap="none" spc="0" normalizeH="0" baseline="0" noProof="0">
                <a:ln>
                  <a:noFill/>
                </a:ln>
                <a:solidFill>
                  <a:srgbClr val="FFFFFF"/>
                </a:solidFill>
                <a:effectLst/>
                <a:uLnTx/>
                <a:uFillTx/>
                <a:latin typeface="Poppins" panose="00000500000000000000" pitchFamily="2" charset="0"/>
                <a:ea typeface="Optima"/>
                <a:cs typeface="Poppins" panose="00000500000000000000" pitchFamily="2" charset="0"/>
                <a:sym typeface="Optima"/>
              </a:endParaRPr>
            </a:p>
          </p:txBody>
        </p:sp>
        <p:sp>
          <p:nvSpPr>
            <p:cNvPr id="59" name="Technical Modifications Can Be Grouped Into Three Categories">
              <a:extLst>
                <a:ext uri="{FF2B5EF4-FFF2-40B4-BE49-F238E27FC236}">
                  <a16:creationId xmlns:a16="http://schemas.microsoft.com/office/drawing/2014/main" id="{12C3643B-F55D-4149-8548-CE8633696AFD}"/>
                </a:ext>
              </a:extLst>
            </p:cNvPr>
            <p:cNvSpPr txBox="1"/>
            <p:nvPr/>
          </p:nvSpPr>
          <p:spPr>
            <a:xfrm>
              <a:off x="-1" y="26104"/>
              <a:ext cx="5855472" cy="1529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algn="l">
                <a:defRPr sz="3000">
                  <a:solidFill>
                    <a:srgbClr val="FFFFFF"/>
                  </a:solidFill>
                  <a:latin typeface="Optima"/>
                  <a:ea typeface="Optima"/>
                  <a:cs typeface="Optima"/>
                  <a:sym typeface="Optima"/>
                </a:defRPr>
              </a:lvl1pPr>
            </a:lstStyle>
            <a:p>
              <a:pPr marL="0" marR="0" lvl="0" indent="0" algn="l" defTabSz="292100" eaLnBrk="1" fontAlgn="auto" latinLnBrk="0" hangingPunct="0">
                <a:lnSpc>
                  <a:spcPct val="100000"/>
                </a:lnSpc>
                <a:spcBef>
                  <a:spcPts val="0"/>
                </a:spcBef>
                <a:spcAft>
                  <a:spcPts val="0"/>
                </a:spcAft>
                <a:buClrTx/>
                <a:buSzTx/>
                <a:buFontTx/>
                <a:buNone/>
                <a:tabLst/>
                <a:defRPr/>
              </a:pPr>
              <a:r>
                <a:rPr kumimoji="0" sz="1500" b="0"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Optima"/>
                </a:rPr>
                <a:t>Technical Modifications Can Be Grouped Into Three Categories</a:t>
              </a:r>
            </a:p>
          </p:txBody>
        </p:sp>
      </p:grpSp>
      <p:grpSp>
        <p:nvGrpSpPr>
          <p:cNvPr id="60" name="Group">
            <a:extLst>
              <a:ext uri="{FF2B5EF4-FFF2-40B4-BE49-F238E27FC236}">
                <a16:creationId xmlns:a16="http://schemas.microsoft.com/office/drawing/2014/main" id="{E1BD443B-BC13-4913-9D66-5A75CC6500CF}"/>
              </a:ext>
            </a:extLst>
          </p:cNvPr>
          <p:cNvGrpSpPr/>
          <p:nvPr/>
        </p:nvGrpSpPr>
        <p:grpSpPr>
          <a:xfrm>
            <a:off x="3175244" y="1195401"/>
            <a:ext cx="8526531" cy="809411"/>
            <a:chOff x="0" y="15149"/>
            <a:chExt cx="17053060" cy="1618818"/>
          </a:xfrm>
        </p:grpSpPr>
        <p:grpSp>
          <p:nvGrpSpPr>
            <p:cNvPr id="61" name="Group">
              <a:extLst>
                <a:ext uri="{FF2B5EF4-FFF2-40B4-BE49-F238E27FC236}">
                  <a16:creationId xmlns:a16="http://schemas.microsoft.com/office/drawing/2014/main" id="{DF7960C9-DEAB-47F6-84D4-B3FE4363C45B}"/>
                </a:ext>
              </a:extLst>
            </p:cNvPr>
            <p:cNvGrpSpPr/>
            <p:nvPr/>
          </p:nvGrpSpPr>
          <p:grpSpPr>
            <a:xfrm>
              <a:off x="1386343" y="15149"/>
              <a:ext cx="15666717" cy="1618818"/>
              <a:chOff x="0" y="15149"/>
              <a:chExt cx="15666715" cy="1618817"/>
            </a:xfrm>
          </p:grpSpPr>
          <p:grpSp>
            <p:nvGrpSpPr>
              <p:cNvPr id="63" name="Group">
                <a:extLst>
                  <a:ext uri="{FF2B5EF4-FFF2-40B4-BE49-F238E27FC236}">
                    <a16:creationId xmlns:a16="http://schemas.microsoft.com/office/drawing/2014/main" id="{87A1FAF8-C2FD-4C50-A30D-5EF511411698}"/>
                  </a:ext>
                </a:extLst>
              </p:cNvPr>
              <p:cNvGrpSpPr/>
              <p:nvPr/>
            </p:nvGrpSpPr>
            <p:grpSpPr>
              <a:xfrm>
                <a:off x="0" y="15149"/>
                <a:ext cx="4147837" cy="1618817"/>
                <a:chOff x="0" y="15149"/>
                <a:chExt cx="4147836" cy="1618816"/>
              </a:xfrm>
            </p:grpSpPr>
            <p:grpSp>
              <p:nvGrpSpPr>
                <p:cNvPr id="69" name="Strategic Interventions">
                  <a:extLst>
                    <a:ext uri="{FF2B5EF4-FFF2-40B4-BE49-F238E27FC236}">
                      <a16:creationId xmlns:a16="http://schemas.microsoft.com/office/drawing/2014/main" id="{9FCCA5B7-A342-4DF7-A3EB-0C5719AC321C}"/>
                    </a:ext>
                  </a:extLst>
                </p:cNvPr>
                <p:cNvGrpSpPr/>
                <p:nvPr/>
              </p:nvGrpSpPr>
              <p:grpSpPr>
                <a:xfrm>
                  <a:off x="0" y="15149"/>
                  <a:ext cx="4147836" cy="544370"/>
                  <a:chOff x="0" y="15150"/>
                  <a:chExt cx="4147835" cy="544368"/>
                </a:xfrm>
              </p:grpSpPr>
              <p:sp>
                <p:nvSpPr>
                  <p:cNvPr id="77" name="Rectangle">
                    <a:extLst>
                      <a:ext uri="{FF2B5EF4-FFF2-40B4-BE49-F238E27FC236}">
                        <a16:creationId xmlns:a16="http://schemas.microsoft.com/office/drawing/2014/main" id="{4F796CD4-2185-4BAC-877F-8727DD18907C}"/>
                      </a:ext>
                    </a:extLst>
                  </p:cNvPr>
                  <p:cNvSpPr/>
                  <p:nvPr/>
                </p:nvSpPr>
                <p:spPr>
                  <a:xfrm>
                    <a:off x="0" y="43086"/>
                    <a:ext cx="4147835" cy="488500"/>
                  </a:xfrm>
                  <a:prstGeom prst="rect">
                    <a:avLst/>
                  </a:prstGeom>
                  <a:solidFill>
                    <a:srgbClr val="78AAB3"/>
                  </a:solidFill>
                  <a:ln w="12700" cap="flat">
                    <a:noFill/>
                    <a:miter lim="400000"/>
                  </a:ln>
                  <a:effectLst/>
                </p:spPr>
                <p:txBody>
                  <a:bodyPr wrap="square" lIns="35717" tIns="35717" rIns="35717" bIns="35717" numCol="1" anchor="ctr">
                    <a:noAutofit/>
                  </a:bodyPr>
                  <a:lstStyle/>
                  <a:p>
                    <a:pPr marL="0" marR="0" lvl="0" indent="0" algn="ctr" defTabSz="292100" eaLnBrk="1" fontAlgn="auto" latinLnBrk="0" hangingPunct="0">
                      <a:lnSpc>
                        <a:spcPct val="100000"/>
                      </a:lnSpc>
                      <a:spcBef>
                        <a:spcPts val="0"/>
                      </a:spcBef>
                      <a:spcAft>
                        <a:spcPts val="0"/>
                      </a:spcAft>
                      <a:buClrTx/>
                      <a:buSzTx/>
                      <a:buFontTx/>
                      <a:buNone/>
                      <a:tabLst/>
                      <a:defRPr sz="3000">
                        <a:solidFill>
                          <a:srgbClr val="FFFFFF"/>
                        </a:solidFill>
                        <a:latin typeface="Gill Sans Light"/>
                        <a:ea typeface="Gill Sans Light"/>
                        <a:cs typeface="Gill Sans Light"/>
                        <a:sym typeface="Gill Sans Light"/>
                      </a:defRPr>
                    </a:pPr>
                    <a:endParaRPr kumimoji="0" sz="1500" b="0" i="0" u="none" strike="noStrike" kern="0" cap="none" spc="0" normalizeH="0" baseline="0" noProof="0">
                      <a:ln>
                        <a:noFill/>
                      </a:ln>
                      <a:solidFill>
                        <a:srgbClr val="FFFFFF"/>
                      </a:solidFill>
                      <a:effectLst/>
                      <a:uLnTx/>
                      <a:uFillTx/>
                      <a:latin typeface="Poppins" panose="00000500000000000000" pitchFamily="2" charset="0"/>
                      <a:ea typeface="Gill Sans Light"/>
                      <a:cs typeface="Poppins" panose="00000500000000000000" pitchFamily="2" charset="0"/>
                      <a:sym typeface="Gill Sans Light"/>
                    </a:endParaRPr>
                  </a:p>
                </p:txBody>
              </p:sp>
              <p:sp>
                <p:nvSpPr>
                  <p:cNvPr id="78" name="Strategic Interventions">
                    <a:extLst>
                      <a:ext uri="{FF2B5EF4-FFF2-40B4-BE49-F238E27FC236}">
                        <a16:creationId xmlns:a16="http://schemas.microsoft.com/office/drawing/2014/main" id="{E76AD47C-1891-4A9A-A39A-4E2B541D771D}"/>
                      </a:ext>
                    </a:extLst>
                  </p:cNvPr>
                  <p:cNvSpPr txBox="1"/>
                  <p:nvPr/>
                </p:nvSpPr>
                <p:spPr>
                  <a:xfrm>
                    <a:off x="0" y="15150"/>
                    <a:ext cx="4147835" cy="5443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defTabSz="584200">
                      <a:lnSpc>
                        <a:spcPct val="100000"/>
                      </a:lnSpc>
                      <a:spcBef>
                        <a:spcPts val="0"/>
                      </a:spcBef>
                      <a:defRPr sz="3000">
                        <a:solidFill>
                          <a:srgbClr val="FFFFFF"/>
                        </a:solidFill>
                        <a:latin typeface="Gill Sans Light"/>
                        <a:ea typeface="Gill Sans Light"/>
                        <a:cs typeface="Gill Sans Light"/>
                        <a:sym typeface="Gill Sans Light"/>
                      </a:defRPr>
                    </a:lvl1pPr>
                  </a:lstStyle>
                  <a:p>
                    <a:pPr marL="0" marR="0" lvl="0" indent="0" algn="ctr" defTabSz="292100" eaLnBrk="1" fontAlgn="auto" latinLnBrk="0" hangingPunct="0">
                      <a:lnSpc>
                        <a:spcPct val="100000"/>
                      </a:lnSpc>
                      <a:spcBef>
                        <a:spcPts val="0"/>
                      </a:spcBef>
                      <a:spcAft>
                        <a:spcPts val="0"/>
                      </a:spcAft>
                      <a:buClrTx/>
                      <a:buSzTx/>
                      <a:buFontTx/>
                      <a:buNone/>
                      <a:tabLst/>
                      <a:defRPr/>
                    </a:pPr>
                    <a:r>
                      <a:rPr kumimoji="0" sz="1300" b="0"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Gill Sans Light"/>
                      </a:rPr>
                      <a:t>Innovations and Pilots</a:t>
                    </a:r>
                  </a:p>
                </p:txBody>
              </p:sp>
            </p:grpSp>
            <p:grpSp>
              <p:nvGrpSpPr>
                <p:cNvPr id="70" name="Health Services Package">
                  <a:extLst>
                    <a:ext uri="{FF2B5EF4-FFF2-40B4-BE49-F238E27FC236}">
                      <a16:creationId xmlns:a16="http://schemas.microsoft.com/office/drawing/2014/main" id="{48DCD4C7-B447-4A54-8A88-8AC969322562}"/>
                    </a:ext>
                  </a:extLst>
                </p:cNvPr>
                <p:cNvGrpSpPr/>
                <p:nvPr/>
              </p:nvGrpSpPr>
              <p:grpSpPr>
                <a:xfrm>
                  <a:off x="0" y="521595"/>
                  <a:ext cx="4147836" cy="605925"/>
                  <a:chOff x="0" y="-15626"/>
                  <a:chExt cx="4147835" cy="605924"/>
                </a:xfrm>
              </p:grpSpPr>
              <p:sp>
                <p:nvSpPr>
                  <p:cNvPr id="74" name="Rectangle">
                    <a:extLst>
                      <a:ext uri="{FF2B5EF4-FFF2-40B4-BE49-F238E27FC236}">
                        <a16:creationId xmlns:a16="http://schemas.microsoft.com/office/drawing/2014/main" id="{1DC72B7F-C2AF-4DCD-B8CC-196E938A122C}"/>
                      </a:ext>
                    </a:extLst>
                  </p:cNvPr>
                  <p:cNvSpPr/>
                  <p:nvPr/>
                </p:nvSpPr>
                <p:spPr>
                  <a:xfrm>
                    <a:off x="0" y="43086"/>
                    <a:ext cx="4147835" cy="488501"/>
                  </a:xfrm>
                  <a:prstGeom prst="rect">
                    <a:avLst/>
                  </a:prstGeom>
                  <a:solidFill>
                    <a:srgbClr val="7A764C"/>
                  </a:solidFill>
                  <a:ln w="12700" cap="flat">
                    <a:noFill/>
                    <a:miter lim="400000"/>
                  </a:ln>
                  <a:effectLst/>
                </p:spPr>
                <p:txBody>
                  <a:bodyPr wrap="square" lIns="35717" tIns="35717" rIns="35717" bIns="35717" numCol="1" anchor="ctr">
                    <a:noAutofit/>
                  </a:bodyPr>
                  <a:lstStyle/>
                  <a:p>
                    <a:pPr marL="0" marR="0" lvl="0" indent="0" algn="ctr" defTabSz="292100" eaLnBrk="1" fontAlgn="auto" latinLnBrk="0" hangingPunct="0">
                      <a:lnSpc>
                        <a:spcPct val="100000"/>
                      </a:lnSpc>
                      <a:spcBef>
                        <a:spcPts val="0"/>
                      </a:spcBef>
                      <a:spcAft>
                        <a:spcPts val="0"/>
                      </a:spcAft>
                      <a:buClrTx/>
                      <a:buSzTx/>
                      <a:buFontTx/>
                      <a:buNone/>
                      <a:tabLst/>
                      <a:defRPr sz="3000">
                        <a:solidFill>
                          <a:srgbClr val="FFFFFF"/>
                        </a:solidFill>
                        <a:latin typeface="Gill Sans Light"/>
                        <a:ea typeface="Gill Sans Light"/>
                        <a:cs typeface="Gill Sans Light"/>
                        <a:sym typeface="Gill Sans Light"/>
                      </a:defRPr>
                    </a:pPr>
                    <a:endParaRPr kumimoji="0" sz="1500" b="0" i="0" u="none" strike="noStrike" kern="0" cap="none" spc="0" normalizeH="0" baseline="0" noProof="0">
                      <a:ln>
                        <a:noFill/>
                      </a:ln>
                      <a:solidFill>
                        <a:srgbClr val="FFFFFF"/>
                      </a:solidFill>
                      <a:effectLst/>
                      <a:uLnTx/>
                      <a:uFillTx/>
                      <a:latin typeface="Poppins" panose="00000500000000000000" pitchFamily="2" charset="0"/>
                      <a:ea typeface="Gill Sans Light"/>
                      <a:cs typeface="Poppins" panose="00000500000000000000" pitchFamily="2" charset="0"/>
                      <a:sym typeface="Gill Sans Light"/>
                    </a:endParaRPr>
                  </a:p>
                </p:txBody>
              </p:sp>
              <p:sp>
                <p:nvSpPr>
                  <p:cNvPr id="75" name="Health Services Package">
                    <a:extLst>
                      <a:ext uri="{FF2B5EF4-FFF2-40B4-BE49-F238E27FC236}">
                        <a16:creationId xmlns:a16="http://schemas.microsoft.com/office/drawing/2014/main" id="{9BD5C229-72A8-490A-91E9-98AD542A5B7B}"/>
                      </a:ext>
                    </a:extLst>
                  </p:cNvPr>
                  <p:cNvSpPr txBox="1"/>
                  <p:nvPr/>
                </p:nvSpPr>
                <p:spPr>
                  <a:xfrm>
                    <a:off x="0" y="-15626"/>
                    <a:ext cx="4147835" cy="6059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defTabSz="584200">
                      <a:lnSpc>
                        <a:spcPct val="100000"/>
                      </a:lnSpc>
                      <a:spcBef>
                        <a:spcPts val="0"/>
                      </a:spcBef>
                      <a:defRPr sz="3000">
                        <a:solidFill>
                          <a:srgbClr val="FFFFFF"/>
                        </a:solidFill>
                        <a:latin typeface="Gill Sans Light"/>
                        <a:ea typeface="Gill Sans Light"/>
                        <a:cs typeface="Gill Sans Light"/>
                        <a:sym typeface="Gill Sans Light"/>
                      </a:defRPr>
                    </a:lvl1pPr>
                  </a:lstStyle>
                  <a:p>
                    <a:pPr marL="0" marR="0" lvl="0" indent="0" algn="ctr" defTabSz="292100" eaLnBrk="1" fontAlgn="auto" latinLnBrk="0" hangingPunct="0">
                      <a:lnSpc>
                        <a:spcPct val="100000"/>
                      </a:lnSpc>
                      <a:spcBef>
                        <a:spcPts val="0"/>
                      </a:spcBef>
                      <a:spcAft>
                        <a:spcPts val="0"/>
                      </a:spcAft>
                      <a:buClrTx/>
                      <a:buSzTx/>
                      <a:buFontTx/>
                      <a:buNone/>
                      <a:tabLst/>
                      <a:defRPr/>
                    </a:pPr>
                    <a:r>
                      <a:rPr kumimoji="0" sz="1500" b="0" i="0" u="none" strike="noStrike" kern="0" cap="none" spc="0" normalizeH="0" baseline="0" noProof="0">
                        <a:ln>
                          <a:noFill/>
                        </a:ln>
                        <a:solidFill>
                          <a:srgbClr val="FFFFFF"/>
                        </a:solidFill>
                        <a:effectLst/>
                        <a:uLnTx/>
                        <a:uFillTx/>
                        <a:latin typeface="Poppins" panose="00000500000000000000" pitchFamily="2" charset="0"/>
                        <a:cs typeface="Poppins" panose="00000500000000000000" pitchFamily="2" charset="0"/>
                        <a:sym typeface="Gill Sans Light"/>
                      </a:rPr>
                      <a:t>Core Features</a:t>
                    </a:r>
                  </a:p>
                </p:txBody>
              </p:sp>
            </p:grpSp>
            <p:grpSp>
              <p:nvGrpSpPr>
                <p:cNvPr id="71" name="Health System Reforms">
                  <a:extLst>
                    <a:ext uri="{FF2B5EF4-FFF2-40B4-BE49-F238E27FC236}">
                      <a16:creationId xmlns:a16="http://schemas.microsoft.com/office/drawing/2014/main" id="{9176E046-F885-45AC-8E0B-06D04F27A0DB}"/>
                    </a:ext>
                  </a:extLst>
                </p:cNvPr>
                <p:cNvGrpSpPr/>
                <p:nvPr/>
              </p:nvGrpSpPr>
              <p:grpSpPr>
                <a:xfrm>
                  <a:off x="0" y="1089596"/>
                  <a:ext cx="4147836" cy="544369"/>
                  <a:chOff x="0" y="15151"/>
                  <a:chExt cx="4147835" cy="544368"/>
                </a:xfrm>
              </p:grpSpPr>
              <p:sp>
                <p:nvSpPr>
                  <p:cNvPr id="72" name="Rectangle">
                    <a:extLst>
                      <a:ext uri="{FF2B5EF4-FFF2-40B4-BE49-F238E27FC236}">
                        <a16:creationId xmlns:a16="http://schemas.microsoft.com/office/drawing/2014/main" id="{AA75B74A-E6B7-4F69-9D37-A1E8F130A488}"/>
                      </a:ext>
                    </a:extLst>
                  </p:cNvPr>
                  <p:cNvSpPr/>
                  <p:nvPr/>
                </p:nvSpPr>
                <p:spPr>
                  <a:xfrm>
                    <a:off x="0" y="43087"/>
                    <a:ext cx="4147835" cy="488499"/>
                  </a:xfrm>
                  <a:prstGeom prst="rect">
                    <a:avLst/>
                  </a:prstGeom>
                  <a:solidFill>
                    <a:srgbClr val="B04B08"/>
                  </a:solidFill>
                  <a:ln w="12700" cap="flat">
                    <a:noFill/>
                    <a:miter lim="400000"/>
                  </a:ln>
                  <a:effectLst/>
                </p:spPr>
                <p:txBody>
                  <a:bodyPr wrap="square" lIns="35717" tIns="35717" rIns="35717" bIns="35717" numCol="1" anchor="ctr">
                    <a:noAutofit/>
                  </a:bodyPr>
                  <a:lstStyle/>
                  <a:p>
                    <a:pPr marL="0" marR="0" lvl="0" indent="0" algn="ctr" defTabSz="292100" eaLnBrk="1" fontAlgn="auto" latinLnBrk="0" hangingPunct="0">
                      <a:lnSpc>
                        <a:spcPct val="100000"/>
                      </a:lnSpc>
                      <a:spcBef>
                        <a:spcPts val="0"/>
                      </a:spcBef>
                      <a:spcAft>
                        <a:spcPts val="0"/>
                      </a:spcAft>
                      <a:buClrTx/>
                      <a:buSzTx/>
                      <a:buFontTx/>
                      <a:buNone/>
                      <a:tabLst/>
                      <a:defRPr sz="3000">
                        <a:solidFill>
                          <a:srgbClr val="FFFFFF"/>
                        </a:solidFill>
                        <a:latin typeface="Gill Sans Light"/>
                        <a:ea typeface="Gill Sans Light"/>
                        <a:cs typeface="Gill Sans Light"/>
                        <a:sym typeface="Gill Sans Light"/>
                      </a:defRPr>
                    </a:pPr>
                    <a:endParaRPr kumimoji="0" sz="1500" b="0" i="0" u="none" strike="noStrike" kern="0" cap="none" spc="0" normalizeH="0" baseline="0" noProof="0">
                      <a:ln>
                        <a:noFill/>
                      </a:ln>
                      <a:solidFill>
                        <a:srgbClr val="FFFFFF"/>
                      </a:solidFill>
                      <a:effectLst/>
                      <a:uLnTx/>
                      <a:uFillTx/>
                      <a:latin typeface="Poppins" panose="00000500000000000000" pitchFamily="2" charset="0"/>
                      <a:ea typeface="Gill Sans Light"/>
                      <a:cs typeface="Poppins" panose="00000500000000000000" pitchFamily="2" charset="0"/>
                      <a:sym typeface="Gill Sans Light"/>
                    </a:endParaRPr>
                  </a:p>
                </p:txBody>
              </p:sp>
              <p:sp>
                <p:nvSpPr>
                  <p:cNvPr id="73" name="Health System Reforms">
                    <a:extLst>
                      <a:ext uri="{FF2B5EF4-FFF2-40B4-BE49-F238E27FC236}">
                        <a16:creationId xmlns:a16="http://schemas.microsoft.com/office/drawing/2014/main" id="{B4CA7001-F9BB-4E4B-9A41-3790EC35A4BF}"/>
                      </a:ext>
                    </a:extLst>
                  </p:cNvPr>
                  <p:cNvSpPr txBox="1"/>
                  <p:nvPr/>
                </p:nvSpPr>
                <p:spPr>
                  <a:xfrm>
                    <a:off x="0" y="15151"/>
                    <a:ext cx="4147835" cy="5443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numCol="1" anchor="ctr">
                    <a:spAutoFit/>
                  </a:bodyPr>
                  <a:lstStyle>
                    <a:lvl1pPr defTabSz="584200">
                      <a:lnSpc>
                        <a:spcPct val="100000"/>
                      </a:lnSpc>
                      <a:spcBef>
                        <a:spcPts val="0"/>
                      </a:spcBef>
                      <a:defRPr sz="3000">
                        <a:solidFill>
                          <a:srgbClr val="FFFFFF"/>
                        </a:solidFill>
                        <a:latin typeface="Gill Sans Light"/>
                        <a:ea typeface="Gill Sans Light"/>
                        <a:cs typeface="Gill Sans Light"/>
                        <a:sym typeface="Gill Sans Light"/>
                      </a:defRPr>
                    </a:lvl1pPr>
                  </a:lstStyle>
                  <a:p>
                    <a:pPr marL="0" marR="0" lvl="0" indent="0" algn="ctr" defTabSz="292100" eaLnBrk="1" fontAlgn="auto" latinLnBrk="0" hangingPunct="0">
                      <a:lnSpc>
                        <a:spcPct val="100000"/>
                      </a:lnSpc>
                      <a:spcBef>
                        <a:spcPts val="0"/>
                      </a:spcBef>
                      <a:spcAft>
                        <a:spcPts val="0"/>
                      </a:spcAft>
                      <a:buClrTx/>
                      <a:buSzTx/>
                      <a:buFontTx/>
                      <a:buNone/>
                      <a:tabLst/>
                      <a:defRPr/>
                    </a:pPr>
                    <a:r>
                      <a:rPr kumimoji="0" sz="1300" b="0"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Gill Sans Light"/>
                      </a:rPr>
                      <a:t>Support Functions</a:t>
                    </a:r>
                  </a:p>
                </p:txBody>
              </p:sp>
            </p:grpSp>
          </p:grpSp>
          <p:grpSp>
            <p:nvGrpSpPr>
              <p:cNvPr id="64" name="Group">
                <a:extLst>
                  <a:ext uri="{FF2B5EF4-FFF2-40B4-BE49-F238E27FC236}">
                    <a16:creationId xmlns:a16="http://schemas.microsoft.com/office/drawing/2014/main" id="{8F0013A6-0687-496E-BD75-CF3E4B707358}"/>
                  </a:ext>
                </a:extLst>
              </p:cNvPr>
              <p:cNvGrpSpPr/>
              <p:nvPr/>
            </p:nvGrpSpPr>
            <p:grpSpPr>
              <a:xfrm>
                <a:off x="4368138" y="25619"/>
                <a:ext cx="11298577" cy="1597872"/>
                <a:chOff x="-1" y="-2"/>
                <a:chExt cx="11298576" cy="1597871"/>
              </a:xfrm>
            </p:grpSpPr>
            <p:sp>
              <p:nvSpPr>
                <p:cNvPr id="65" name="Rectangle">
                  <a:extLst>
                    <a:ext uri="{FF2B5EF4-FFF2-40B4-BE49-F238E27FC236}">
                      <a16:creationId xmlns:a16="http://schemas.microsoft.com/office/drawing/2014/main" id="{BF2139CD-722D-4FF6-BB88-AA50084E75C2}"/>
                    </a:ext>
                  </a:extLst>
                </p:cNvPr>
                <p:cNvSpPr/>
                <p:nvPr/>
              </p:nvSpPr>
              <p:spPr>
                <a:xfrm>
                  <a:off x="-1" y="-2"/>
                  <a:ext cx="8976936" cy="1597871"/>
                </a:xfrm>
                <a:prstGeom prst="rect">
                  <a:avLst/>
                </a:prstGeom>
                <a:solidFill>
                  <a:srgbClr val="FFFFFF"/>
                </a:solidFill>
                <a:ln w="25400" cap="flat">
                  <a:solidFill>
                    <a:srgbClr val="78AAB3"/>
                  </a:solidFill>
                  <a:prstDash val="sysDot"/>
                  <a:miter lim="400000"/>
                </a:ln>
                <a:effectLst/>
              </p:spPr>
              <p:txBody>
                <a:bodyPr wrap="square" lIns="35717" tIns="35717" rIns="35717" bIns="35717" numCol="1" anchor="ctr">
                  <a:noAutofit/>
                </a:bodyPr>
                <a:lstStyle/>
                <a:p>
                  <a:pPr marL="0" marR="0" lvl="0" indent="0" algn="ctr" defTabSz="292100" eaLnBrk="1" fontAlgn="auto" latinLnBrk="0" hangingPunct="0">
                    <a:lnSpc>
                      <a:spcPct val="100000"/>
                    </a:lnSpc>
                    <a:spcBef>
                      <a:spcPts val="0"/>
                    </a:spcBef>
                    <a:spcAft>
                      <a:spcPts val="0"/>
                    </a:spcAft>
                    <a:buClrTx/>
                    <a:buSzTx/>
                    <a:buFontTx/>
                    <a:buNone/>
                    <a:tabLst/>
                    <a:defRPr>
                      <a:latin typeface="+mj-lt"/>
                      <a:ea typeface="+mj-ea"/>
                      <a:cs typeface="+mj-cs"/>
                      <a:sym typeface="Helvetica"/>
                    </a:defRPr>
                  </a:pPr>
                  <a:endParaRPr kumimoji="0" sz="2500" b="0" i="0" u="none" strike="noStrike" kern="0" cap="none" spc="0" normalizeH="0" baseline="0" noProof="0">
                    <a:ln>
                      <a:noFill/>
                    </a:ln>
                    <a:solidFill>
                      <a:srgbClr val="535353"/>
                    </a:solidFill>
                    <a:effectLst/>
                    <a:uLnTx/>
                    <a:uFillTx/>
                    <a:latin typeface="Poppins" panose="00000500000000000000" pitchFamily="2" charset="0"/>
                    <a:ea typeface="+mj-ea"/>
                    <a:cs typeface="Poppins" panose="00000500000000000000" pitchFamily="2" charset="0"/>
                    <a:sym typeface="Helvetica"/>
                  </a:endParaRPr>
                </a:p>
              </p:txBody>
            </p:sp>
            <p:sp>
              <p:nvSpPr>
                <p:cNvPr id="66" name="e.g Verification Arrangements">
                  <a:extLst>
                    <a:ext uri="{FF2B5EF4-FFF2-40B4-BE49-F238E27FC236}">
                      <a16:creationId xmlns:a16="http://schemas.microsoft.com/office/drawing/2014/main" id="{407CD6E0-D0BC-41EE-BC3C-D13AEFC195DB}"/>
                    </a:ext>
                  </a:extLst>
                </p:cNvPr>
                <p:cNvSpPr txBox="1"/>
                <p:nvPr/>
              </p:nvSpPr>
              <p:spPr>
                <a:xfrm>
                  <a:off x="98693" y="1091179"/>
                  <a:ext cx="6727792" cy="4001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l">
                    <a:defRPr sz="2900">
                      <a:latin typeface="Optima"/>
                      <a:ea typeface="Optima"/>
                      <a:cs typeface="Optima"/>
                      <a:sym typeface="Optima"/>
                    </a:defRPr>
                  </a:lvl1pPr>
                </a:lstStyle>
                <a:p>
                  <a:pPr marL="0" marR="0" lvl="0" indent="0" algn="l" defTabSz="292100" eaLnBrk="1" fontAlgn="auto" latinLnBrk="0" hangingPunct="0">
                    <a:lnSpc>
                      <a:spcPct val="100000"/>
                    </a:lnSpc>
                    <a:spcBef>
                      <a:spcPts val="0"/>
                    </a:spcBef>
                    <a:spcAft>
                      <a:spcPts val="0"/>
                    </a:spcAft>
                    <a:buClrTx/>
                    <a:buSzTx/>
                    <a:buFontTx/>
                    <a:buNone/>
                    <a:tabLst/>
                    <a:defRPr/>
                  </a:pPr>
                  <a:r>
                    <a:rPr kumimoji="0" sz="1300" b="0" i="0" u="none" strike="noStrike" kern="0" cap="none" spc="0" normalizeH="0" baseline="0" noProof="0">
                      <a:ln>
                        <a:noFill/>
                      </a:ln>
                      <a:solidFill>
                        <a:srgbClr val="535353"/>
                      </a:solidFill>
                      <a:effectLst/>
                      <a:uLnTx/>
                      <a:uFillTx/>
                      <a:latin typeface="Poppins" panose="00000500000000000000" pitchFamily="2" charset="0"/>
                      <a:cs typeface="Poppins" panose="00000500000000000000" pitchFamily="2" charset="0"/>
                      <a:sym typeface="Optima"/>
                    </a:rPr>
                    <a:t>e.g Verification Arrangements</a:t>
                  </a:r>
                </a:p>
              </p:txBody>
            </p:sp>
            <p:sp>
              <p:nvSpPr>
                <p:cNvPr id="67" name="Core Features of RBF in Zimbabwe">
                  <a:extLst>
                    <a:ext uri="{FF2B5EF4-FFF2-40B4-BE49-F238E27FC236}">
                      <a16:creationId xmlns:a16="http://schemas.microsoft.com/office/drawing/2014/main" id="{DEE5A014-9D85-46C7-AD7A-C6623B34985B}"/>
                    </a:ext>
                  </a:extLst>
                </p:cNvPr>
                <p:cNvSpPr txBox="1"/>
                <p:nvPr/>
              </p:nvSpPr>
              <p:spPr>
                <a:xfrm>
                  <a:off x="98693" y="582518"/>
                  <a:ext cx="11199882" cy="4001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l">
                    <a:defRPr sz="2900">
                      <a:latin typeface="Optima"/>
                      <a:ea typeface="Optima"/>
                      <a:cs typeface="Optima"/>
                      <a:sym typeface="Optima"/>
                    </a:defRPr>
                  </a:lvl1pPr>
                </a:lstStyle>
                <a:p>
                  <a:pPr marL="0" marR="0" lvl="0" indent="0" algn="l" defTabSz="292100" eaLnBrk="1" fontAlgn="auto" latinLnBrk="0" hangingPunct="0">
                    <a:lnSpc>
                      <a:spcPct val="100000"/>
                    </a:lnSpc>
                    <a:spcBef>
                      <a:spcPts val="0"/>
                    </a:spcBef>
                    <a:spcAft>
                      <a:spcPts val="0"/>
                    </a:spcAft>
                    <a:buClrTx/>
                    <a:buSzTx/>
                    <a:buFontTx/>
                    <a:buNone/>
                    <a:tabLst/>
                    <a:defRPr/>
                  </a:pPr>
                  <a:r>
                    <a:rPr kumimoji="0" sz="1300" b="0" i="0" u="none" strike="noStrike" kern="0" cap="none" spc="0" normalizeH="0" baseline="0" noProof="0">
                      <a:ln>
                        <a:noFill/>
                      </a:ln>
                      <a:solidFill>
                        <a:srgbClr val="535353"/>
                      </a:solidFill>
                      <a:effectLst/>
                      <a:uLnTx/>
                      <a:uFillTx/>
                      <a:latin typeface="Poppins" panose="00000500000000000000" pitchFamily="2" charset="0"/>
                      <a:cs typeface="Poppins" panose="00000500000000000000" pitchFamily="2" charset="0"/>
                      <a:sym typeface="Optima"/>
                    </a:rPr>
                    <a:t>Core Features of RBF in Zimbabwe</a:t>
                  </a:r>
                </a:p>
              </p:txBody>
            </p:sp>
            <p:sp>
              <p:nvSpPr>
                <p:cNvPr id="68" name="New Innovations Introduced, Piloted Before Scale Up">
                  <a:extLst>
                    <a:ext uri="{FF2B5EF4-FFF2-40B4-BE49-F238E27FC236}">
                      <a16:creationId xmlns:a16="http://schemas.microsoft.com/office/drawing/2014/main" id="{CD552873-74DC-42BF-A1FC-C5EC820DFEE3}"/>
                    </a:ext>
                  </a:extLst>
                </p:cNvPr>
                <p:cNvSpPr txBox="1"/>
                <p:nvPr/>
              </p:nvSpPr>
              <p:spPr>
                <a:xfrm>
                  <a:off x="98693" y="101600"/>
                  <a:ext cx="11199882" cy="4001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l">
                    <a:defRPr sz="2900">
                      <a:latin typeface="Optima"/>
                      <a:ea typeface="Optima"/>
                      <a:cs typeface="Optima"/>
                      <a:sym typeface="Optima"/>
                    </a:defRPr>
                  </a:lvl1pPr>
                </a:lstStyle>
                <a:p>
                  <a:pPr marL="0" marR="0" lvl="0" indent="0" algn="l" defTabSz="292100" eaLnBrk="1" fontAlgn="auto" latinLnBrk="0" hangingPunct="0">
                    <a:lnSpc>
                      <a:spcPct val="100000"/>
                    </a:lnSpc>
                    <a:spcBef>
                      <a:spcPts val="0"/>
                    </a:spcBef>
                    <a:spcAft>
                      <a:spcPts val="0"/>
                    </a:spcAft>
                    <a:buClrTx/>
                    <a:buSzTx/>
                    <a:buFontTx/>
                    <a:buNone/>
                    <a:tabLst/>
                    <a:defRPr/>
                  </a:pPr>
                  <a:r>
                    <a:rPr kumimoji="0" sz="1300" b="0" i="0" u="none" strike="noStrike" kern="0" cap="none" spc="0" normalizeH="0" baseline="0" noProof="0" dirty="0">
                      <a:ln>
                        <a:noFill/>
                      </a:ln>
                      <a:solidFill>
                        <a:srgbClr val="535353"/>
                      </a:solidFill>
                      <a:effectLst/>
                      <a:uLnTx/>
                      <a:uFillTx/>
                      <a:latin typeface="Poppins" panose="00000500000000000000" pitchFamily="2" charset="0"/>
                      <a:cs typeface="Poppins" panose="00000500000000000000" pitchFamily="2" charset="0"/>
                      <a:sym typeface="Optima"/>
                    </a:rPr>
                    <a:t>New Innovations Introduced, Piloted Before Scale Up</a:t>
                  </a:r>
                </a:p>
              </p:txBody>
            </p:sp>
          </p:grpSp>
        </p:grpSp>
        <p:sp>
          <p:nvSpPr>
            <p:cNvPr id="62" name="Line">
              <a:extLst>
                <a:ext uri="{FF2B5EF4-FFF2-40B4-BE49-F238E27FC236}">
                  <a16:creationId xmlns:a16="http://schemas.microsoft.com/office/drawing/2014/main" id="{478AA764-F08F-4C83-9CA3-3E96F1B2071C}"/>
                </a:ext>
              </a:extLst>
            </p:cNvPr>
            <p:cNvSpPr/>
            <p:nvPr/>
          </p:nvSpPr>
          <p:spPr>
            <a:xfrm flipV="1">
              <a:off x="0" y="903677"/>
              <a:ext cx="1168971" cy="2"/>
            </a:xfrm>
            <a:prstGeom prst="line">
              <a:avLst/>
            </a:prstGeom>
            <a:noFill/>
            <a:ln w="88900" cap="flat">
              <a:solidFill>
                <a:srgbClr val="78AAB3">
                  <a:lumOff val="-9999"/>
                </a:srgbClr>
              </a:solidFill>
              <a:prstDash val="solid"/>
              <a:round/>
              <a:tailEnd type="triangle" w="med" len="med"/>
            </a:ln>
            <a:effectLst/>
          </p:spPr>
          <p:txBody>
            <a:bodyPr wrap="square" lIns="22859" tIns="22859" rIns="22859" bIns="22859" numCol="1" anchor="t">
              <a:noAutofit/>
            </a:bodyPr>
            <a:lstStyle/>
            <a:p>
              <a:pPr marL="0" marR="0" lvl="0" indent="0" algn="ctr" defTabSz="29210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535353"/>
                </a:solidFill>
                <a:effectLst/>
                <a:uLnTx/>
                <a:uFillTx/>
                <a:latin typeface="Poppins" panose="00000500000000000000" pitchFamily="2" charset="0"/>
                <a:cs typeface="Poppins" panose="00000500000000000000" pitchFamily="2" charset="0"/>
                <a:sym typeface="Gill Sans Light"/>
              </a:endParaRPr>
            </a:p>
          </p:txBody>
        </p:sp>
      </p:grpSp>
    </p:spTree>
    <p:extLst>
      <p:ext uri="{BB962C8B-B14F-4D97-AF65-F5344CB8AC3E}">
        <p14:creationId xmlns:p14="http://schemas.microsoft.com/office/powerpoint/2010/main" val="4148046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a:extLst>
              <a:ext uri="{FF2B5EF4-FFF2-40B4-BE49-F238E27FC236}">
                <a16:creationId xmlns:a16="http://schemas.microsoft.com/office/drawing/2014/main" id="{1F2C527C-AC95-4275-8491-21BDE59F3B2A}"/>
              </a:ext>
            </a:extLst>
          </p:cNvPr>
          <p:cNvSpPr/>
          <p:nvPr/>
        </p:nvSpPr>
        <p:spPr>
          <a:xfrm>
            <a:off x="0" y="1667481"/>
            <a:ext cx="12230100" cy="555795"/>
          </a:xfrm>
          <a:prstGeom prst="rect">
            <a:avLst/>
          </a:prstGeom>
          <a:solidFill>
            <a:schemeClr val="accent3">
              <a:lumMod val="40000"/>
              <a:lumOff val="60000"/>
            </a:schemeClr>
          </a:solidFill>
          <a:ln w="12700">
            <a:miter lim="400000"/>
          </a:ln>
        </p:spPr>
        <p:txBody>
          <a:bodyPr lIns="35719" tIns="35719" rIns="35719" bIns="35719" anchor="ctr"/>
          <a:lstStyle/>
          <a:p>
            <a:pPr marL="0" marR="0" lvl="0" indent="0" algn="ctr" defTabSz="292100" eaLnBrk="1" fontAlgn="auto" latinLnBrk="0" hangingPunct="0">
              <a:lnSpc>
                <a:spcPct val="100000"/>
              </a:lnSpc>
              <a:spcBef>
                <a:spcPts val="0"/>
              </a:spcBef>
              <a:spcAft>
                <a:spcPts val="0"/>
              </a:spcAft>
              <a:buClrTx/>
              <a:buSzTx/>
              <a:buFontTx/>
              <a:buNone/>
              <a:tabLst/>
              <a:defRPr>
                <a:solidFill>
                  <a:srgbClr val="FFFFFF"/>
                </a:solidFill>
              </a:defRPr>
            </a:pPr>
            <a:endParaRPr kumimoji="0" sz="2500" b="0" i="0" u="none" strike="noStrike" kern="0" cap="none" spc="0" normalizeH="0" baseline="0" noProof="0">
              <a:ln>
                <a:noFill/>
              </a:ln>
              <a:solidFill>
                <a:srgbClr val="FFFFFF"/>
              </a:solidFill>
              <a:effectLst/>
              <a:uLnTx/>
              <a:uFillTx/>
              <a:latin typeface="Gill Sans Light"/>
              <a:sym typeface="Gill Sans Light"/>
            </a:endParaRPr>
          </a:p>
        </p:txBody>
      </p:sp>
      <p:sp>
        <p:nvSpPr>
          <p:cNvPr id="3" name="Title 2">
            <a:extLst>
              <a:ext uri="{FF2B5EF4-FFF2-40B4-BE49-F238E27FC236}">
                <a16:creationId xmlns:a16="http://schemas.microsoft.com/office/drawing/2014/main" id="{4D934506-9263-4E8D-A5F0-7029A6C9BE75}"/>
              </a:ext>
            </a:extLst>
          </p:cNvPr>
          <p:cNvSpPr>
            <a:spLocks noGrp="1"/>
          </p:cNvSpPr>
          <p:nvPr>
            <p:ph type="title"/>
          </p:nvPr>
        </p:nvSpPr>
        <p:spPr>
          <a:xfrm>
            <a:off x="217224" y="404575"/>
            <a:ext cx="9235155" cy="353943"/>
          </a:xfrm>
        </p:spPr>
        <p:txBody>
          <a:bodyPr/>
          <a:lstStyle/>
          <a:p>
            <a:pPr defTabSz="292100" hangingPunct="0"/>
            <a:r>
              <a:rPr lang="en-US" sz="2300" kern="0" dirty="0">
                <a:latin typeface="Poppins" panose="00000500000000000000" pitchFamily="2" charset="0"/>
                <a:cs typeface="Poppins" panose="00000500000000000000" pitchFamily="2" charset="0"/>
              </a:rPr>
              <a:t>Reflections on RBF Sustainability </a:t>
            </a:r>
          </a:p>
        </p:txBody>
      </p:sp>
      <p:sp>
        <p:nvSpPr>
          <p:cNvPr id="11" name="Rectangle">
            <a:extLst>
              <a:ext uri="{FF2B5EF4-FFF2-40B4-BE49-F238E27FC236}">
                <a16:creationId xmlns:a16="http://schemas.microsoft.com/office/drawing/2014/main" id="{F88CA945-722B-4FBA-BC32-E82D182D1C8A}"/>
              </a:ext>
            </a:extLst>
          </p:cNvPr>
          <p:cNvSpPr/>
          <p:nvPr/>
        </p:nvSpPr>
        <p:spPr>
          <a:xfrm>
            <a:off x="0" y="2284066"/>
            <a:ext cx="12230100" cy="4690745"/>
          </a:xfrm>
          <a:prstGeom prst="rect">
            <a:avLst/>
          </a:prstGeom>
          <a:solidFill>
            <a:srgbClr val="78AAB3">
              <a:satOff val="5412"/>
              <a:lumOff val="-30746"/>
            </a:srgbClr>
          </a:solidFill>
          <a:ln w="12700">
            <a:miter lim="400000"/>
          </a:ln>
        </p:spPr>
        <p:txBody>
          <a:bodyPr lIns="35719" tIns="35719" rIns="35719" bIns="35719" anchor="ctr"/>
          <a:lstStyle/>
          <a:p>
            <a:pPr marL="0" marR="0" lvl="0" indent="0" algn="ctr" defTabSz="292100" eaLnBrk="1" fontAlgn="auto" latinLnBrk="0" hangingPunct="0">
              <a:lnSpc>
                <a:spcPct val="100000"/>
              </a:lnSpc>
              <a:spcBef>
                <a:spcPts val="0"/>
              </a:spcBef>
              <a:spcAft>
                <a:spcPts val="0"/>
              </a:spcAft>
              <a:buClrTx/>
              <a:buSzTx/>
              <a:buFontTx/>
              <a:buNone/>
              <a:tabLst/>
              <a:defRPr>
                <a:solidFill>
                  <a:srgbClr val="FFFFFF"/>
                </a:solidFill>
              </a:defRPr>
            </a:pPr>
            <a:endParaRPr kumimoji="0" sz="2500" b="0" i="0" u="none" strike="noStrike" kern="0" cap="none" spc="0" normalizeH="0" baseline="0" noProof="0">
              <a:ln>
                <a:noFill/>
              </a:ln>
              <a:solidFill>
                <a:srgbClr val="FFFFFF"/>
              </a:solidFill>
              <a:effectLst/>
              <a:uLnTx/>
              <a:uFillTx/>
              <a:latin typeface="Gill Sans Light"/>
              <a:sym typeface="Gill Sans Light"/>
            </a:endParaRPr>
          </a:p>
        </p:txBody>
      </p:sp>
      <p:sp>
        <p:nvSpPr>
          <p:cNvPr id="12" name="Four important focus areas in in-country dialogue on sustainability">
            <a:extLst>
              <a:ext uri="{FF2B5EF4-FFF2-40B4-BE49-F238E27FC236}">
                <a16:creationId xmlns:a16="http://schemas.microsoft.com/office/drawing/2014/main" id="{2D070E6A-F296-4FD3-853B-5849A925DD04}"/>
              </a:ext>
            </a:extLst>
          </p:cNvPr>
          <p:cNvSpPr txBox="1"/>
          <p:nvPr/>
        </p:nvSpPr>
        <p:spPr>
          <a:xfrm>
            <a:off x="0" y="1741747"/>
            <a:ext cx="8239436" cy="349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marL="228600" indent="-228600">
              <a:buSzPct val="100000"/>
              <a:buChar char="•"/>
              <a:defRPr sz="4700">
                <a:solidFill>
                  <a:srgbClr val="005493"/>
                </a:solidFill>
                <a:latin typeface="Avenir Next Regular"/>
                <a:ea typeface="Avenir Next Regular"/>
                <a:cs typeface="Avenir Next Regular"/>
                <a:sym typeface="Avenir Next Regular"/>
              </a:defRPr>
            </a:lvl1pPr>
          </a:lstStyle>
          <a:p>
            <a:pPr marL="114300" indent="-114300" algn="ctr" defTabSz="292100" hangingPunct="0"/>
            <a:r>
              <a:rPr sz="1800" kern="0" dirty="0">
                <a:solidFill>
                  <a:schemeClr val="tx1"/>
                </a:solidFill>
                <a:latin typeface="Poppins" panose="00000500000000000000" pitchFamily="2" charset="0"/>
                <a:cs typeface="Poppins" panose="00000500000000000000" pitchFamily="2" charset="0"/>
              </a:rPr>
              <a:t>Four important focus areas in </a:t>
            </a:r>
            <a:r>
              <a:rPr lang="en-US" sz="1800" kern="0" dirty="0">
                <a:solidFill>
                  <a:schemeClr val="tx1"/>
                </a:solidFill>
                <a:latin typeface="Poppins" panose="00000500000000000000" pitchFamily="2" charset="0"/>
                <a:cs typeface="Poppins" panose="00000500000000000000" pitchFamily="2" charset="0"/>
              </a:rPr>
              <a:t>the </a:t>
            </a:r>
            <a:r>
              <a:rPr sz="1800" kern="0" dirty="0">
                <a:solidFill>
                  <a:schemeClr val="tx1"/>
                </a:solidFill>
                <a:latin typeface="Poppins" panose="00000500000000000000" pitchFamily="2" charset="0"/>
                <a:cs typeface="Poppins" panose="00000500000000000000" pitchFamily="2" charset="0"/>
              </a:rPr>
              <a:t>in-country dialogue on sustainability</a:t>
            </a:r>
          </a:p>
        </p:txBody>
      </p:sp>
      <p:grpSp>
        <p:nvGrpSpPr>
          <p:cNvPr id="17" name="Group">
            <a:extLst>
              <a:ext uri="{FF2B5EF4-FFF2-40B4-BE49-F238E27FC236}">
                <a16:creationId xmlns:a16="http://schemas.microsoft.com/office/drawing/2014/main" id="{7CB6FB4D-5381-4E69-8EF9-32CCF7E381FE}"/>
              </a:ext>
            </a:extLst>
          </p:cNvPr>
          <p:cNvGrpSpPr/>
          <p:nvPr/>
        </p:nvGrpSpPr>
        <p:grpSpPr>
          <a:xfrm>
            <a:off x="1413694" y="2639641"/>
            <a:ext cx="8832978" cy="4223343"/>
            <a:chOff x="-2" y="106290"/>
            <a:chExt cx="17665953" cy="8446682"/>
          </a:xfrm>
        </p:grpSpPr>
        <p:grpSp>
          <p:nvGrpSpPr>
            <p:cNvPr id="18" name="Group">
              <a:extLst>
                <a:ext uri="{FF2B5EF4-FFF2-40B4-BE49-F238E27FC236}">
                  <a16:creationId xmlns:a16="http://schemas.microsoft.com/office/drawing/2014/main" id="{37F3E5D4-90F5-440F-A3B2-20D868C71F0E}"/>
                </a:ext>
              </a:extLst>
            </p:cNvPr>
            <p:cNvGrpSpPr/>
            <p:nvPr/>
          </p:nvGrpSpPr>
          <p:grpSpPr>
            <a:xfrm>
              <a:off x="5885565" y="2061915"/>
              <a:ext cx="5414823" cy="5377221"/>
              <a:chOff x="0" y="0"/>
              <a:chExt cx="5414821" cy="5377219"/>
            </a:xfrm>
          </p:grpSpPr>
          <p:sp>
            <p:nvSpPr>
              <p:cNvPr id="38" name="Oval">
                <a:extLst>
                  <a:ext uri="{FF2B5EF4-FFF2-40B4-BE49-F238E27FC236}">
                    <a16:creationId xmlns:a16="http://schemas.microsoft.com/office/drawing/2014/main" id="{BCF85D0C-8442-4663-8FB2-B31C0CDBDDFF}"/>
                  </a:ext>
                </a:extLst>
              </p:cNvPr>
              <p:cNvSpPr/>
              <p:nvPr/>
            </p:nvSpPr>
            <p:spPr>
              <a:xfrm>
                <a:off x="0" y="0"/>
                <a:ext cx="5414822" cy="5377220"/>
              </a:xfrm>
              <a:prstGeom prst="ellipse">
                <a:avLst/>
              </a:prstGeom>
              <a:solidFill>
                <a:srgbClr val="E5E5E5"/>
              </a:solidFill>
              <a:ln w="12700" cap="flat">
                <a:noFill/>
                <a:miter lim="400000"/>
              </a:ln>
              <a:effectLst/>
            </p:spPr>
            <p:txBody>
              <a:bodyPr wrap="square" lIns="19050" tIns="19050" rIns="19050" bIns="1905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grpSp>
            <p:nvGrpSpPr>
              <p:cNvPr id="39" name="Group">
                <a:extLst>
                  <a:ext uri="{FF2B5EF4-FFF2-40B4-BE49-F238E27FC236}">
                    <a16:creationId xmlns:a16="http://schemas.microsoft.com/office/drawing/2014/main" id="{974B9814-EF25-49AA-8D28-7D6ECA2142FF}"/>
                  </a:ext>
                </a:extLst>
              </p:cNvPr>
              <p:cNvGrpSpPr/>
              <p:nvPr/>
            </p:nvGrpSpPr>
            <p:grpSpPr>
              <a:xfrm>
                <a:off x="159259" y="158153"/>
                <a:ext cx="5096312" cy="3795686"/>
                <a:chOff x="0" y="0"/>
                <a:chExt cx="5096310" cy="3795684"/>
              </a:xfrm>
            </p:grpSpPr>
            <p:sp>
              <p:nvSpPr>
                <p:cNvPr id="49" name="Shape">
                  <a:extLst>
                    <a:ext uri="{FF2B5EF4-FFF2-40B4-BE49-F238E27FC236}">
                      <a16:creationId xmlns:a16="http://schemas.microsoft.com/office/drawing/2014/main" id="{45AB1C68-B416-4CBA-9B6B-BAEDD1911E6D}"/>
                    </a:ext>
                  </a:extLst>
                </p:cNvPr>
                <p:cNvSpPr/>
                <p:nvPr/>
              </p:nvSpPr>
              <p:spPr>
                <a:xfrm>
                  <a:off x="0" y="0"/>
                  <a:ext cx="5096311" cy="2530457"/>
                </a:xfrm>
                <a:custGeom>
                  <a:avLst/>
                  <a:gdLst/>
                  <a:ahLst/>
                  <a:cxnLst>
                    <a:cxn ang="0">
                      <a:pos x="wd2" y="hd2"/>
                    </a:cxn>
                    <a:cxn ang="5400000">
                      <a:pos x="wd2" y="hd2"/>
                    </a:cxn>
                    <a:cxn ang="10800000">
                      <a:pos x="wd2" y="hd2"/>
                    </a:cxn>
                    <a:cxn ang="16200000">
                      <a:pos x="wd2" y="hd2"/>
                    </a:cxn>
                  </a:cxnLst>
                  <a:rect l="0" t="0" r="r" b="b"/>
                  <a:pathLst>
                    <a:path w="21600" h="21600" extrusionOk="0">
                      <a:moveTo>
                        <a:pt x="10800" y="4725"/>
                      </a:moveTo>
                      <a:cubicBezTo>
                        <a:pt x="15460" y="4725"/>
                        <a:pt x="19238" y="12280"/>
                        <a:pt x="19238" y="21600"/>
                      </a:cubicBezTo>
                      <a:lnTo>
                        <a:pt x="21600" y="21600"/>
                      </a:lnTo>
                      <a:cubicBezTo>
                        <a:pt x="21600" y="9671"/>
                        <a:pt x="16765" y="0"/>
                        <a:pt x="10800" y="0"/>
                      </a:cubicBezTo>
                      <a:cubicBezTo>
                        <a:pt x="4835" y="0"/>
                        <a:pt x="0" y="9671"/>
                        <a:pt x="0" y="21600"/>
                      </a:cubicBezTo>
                      <a:lnTo>
                        <a:pt x="2363" y="21600"/>
                      </a:lnTo>
                      <a:cubicBezTo>
                        <a:pt x="2363" y="12280"/>
                        <a:pt x="6140" y="4725"/>
                        <a:pt x="10800" y="4725"/>
                      </a:cubicBezTo>
                      <a:close/>
                    </a:path>
                  </a:pathLst>
                </a:custGeom>
                <a:solidFill>
                  <a:srgbClr val="78AAB3"/>
                </a:solidFill>
                <a:ln w="12700" cap="flat">
                  <a:noFill/>
                  <a:miter lim="400000"/>
                </a:ln>
                <a:effectLst/>
              </p:spPr>
              <p:txBody>
                <a:bodyPr wrap="square" lIns="25400" tIns="25400" rIns="25400" bIns="2540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50" name="Shape">
                  <a:extLst>
                    <a:ext uri="{FF2B5EF4-FFF2-40B4-BE49-F238E27FC236}">
                      <a16:creationId xmlns:a16="http://schemas.microsoft.com/office/drawing/2014/main" id="{AF310960-C5F2-4EB0-A555-B0AC8EA6213D}"/>
                    </a:ext>
                  </a:extLst>
                </p:cNvPr>
                <p:cNvSpPr/>
                <p:nvPr/>
              </p:nvSpPr>
              <p:spPr>
                <a:xfrm>
                  <a:off x="0" y="2530456"/>
                  <a:ext cx="5096311" cy="12652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6765" y="21600"/>
                        <a:pt x="10800" y="21600"/>
                      </a:cubicBezTo>
                      <a:cubicBezTo>
                        <a:pt x="4835" y="21600"/>
                        <a:pt x="0" y="11929"/>
                        <a:pt x="0" y="0"/>
                      </a:cubicBezTo>
                      <a:cubicBezTo>
                        <a:pt x="0" y="0"/>
                        <a:pt x="21600" y="0"/>
                        <a:pt x="21600" y="0"/>
                      </a:cubicBezTo>
                      <a:close/>
                    </a:path>
                  </a:pathLst>
                </a:custGeom>
                <a:solidFill>
                  <a:srgbClr val="78AAB3">
                    <a:satOff val="-5995"/>
                    <a:lumOff val="-11002"/>
                  </a:srgbClr>
                </a:solidFill>
                <a:ln w="12700" cap="flat">
                  <a:noFill/>
                  <a:miter lim="400000"/>
                </a:ln>
                <a:effectLst/>
              </p:spPr>
              <p:txBody>
                <a:bodyPr wrap="square" lIns="19050" tIns="19050" rIns="19050" bIns="1905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grpSp>
          <p:grpSp>
            <p:nvGrpSpPr>
              <p:cNvPr id="40" name="Group">
                <a:extLst>
                  <a:ext uri="{FF2B5EF4-FFF2-40B4-BE49-F238E27FC236}">
                    <a16:creationId xmlns:a16="http://schemas.microsoft.com/office/drawing/2014/main" id="{89E2AF02-907A-4F4C-A1F5-0E8527779034}"/>
                  </a:ext>
                </a:extLst>
              </p:cNvPr>
              <p:cNvGrpSpPr/>
              <p:nvPr/>
            </p:nvGrpSpPr>
            <p:grpSpPr>
              <a:xfrm>
                <a:off x="716667" y="711690"/>
                <a:ext cx="3981487" cy="2834996"/>
                <a:chOff x="0" y="0"/>
                <a:chExt cx="3981486" cy="2834995"/>
              </a:xfrm>
            </p:grpSpPr>
            <p:sp>
              <p:nvSpPr>
                <p:cNvPr id="47" name="Shape">
                  <a:extLst>
                    <a:ext uri="{FF2B5EF4-FFF2-40B4-BE49-F238E27FC236}">
                      <a16:creationId xmlns:a16="http://schemas.microsoft.com/office/drawing/2014/main" id="{892A8F4E-4609-4897-8CC1-C3051BDD5D85}"/>
                    </a:ext>
                  </a:extLst>
                </p:cNvPr>
                <p:cNvSpPr/>
                <p:nvPr/>
              </p:nvSpPr>
              <p:spPr>
                <a:xfrm>
                  <a:off x="0" y="0"/>
                  <a:ext cx="3981487" cy="19769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9671"/>
                        <a:pt x="0" y="21600"/>
                      </a:cubicBezTo>
                      <a:lnTo>
                        <a:pt x="6480" y="21600"/>
                      </a:lnTo>
                      <a:cubicBezTo>
                        <a:pt x="6480" y="16828"/>
                        <a:pt x="8414" y="12960"/>
                        <a:pt x="10800" y="12960"/>
                      </a:cubicBezTo>
                      <a:cubicBezTo>
                        <a:pt x="13186" y="12960"/>
                        <a:pt x="15120" y="16828"/>
                        <a:pt x="15120" y="21600"/>
                      </a:cubicBezTo>
                      <a:lnTo>
                        <a:pt x="21600" y="21600"/>
                      </a:lnTo>
                      <a:cubicBezTo>
                        <a:pt x="21600" y="9671"/>
                        <a:pt x="16765" y="0"/>
                        <a:pt x="10800" y="0"/>
                      </a:cubicBezTo>
                      <a:close/>
                    </a:path>
                  </a:pathLst>
                </a:custGeom>
                <a:solidFill>
                  <a:srgbClr val="B9B9B9"/>
                </a:solidFill>
                <a:ln w="12700" cap="flat">
                  <a:noFill/>
                  <a:miter lim="400000"/>
                </a:ln>
                <a:effectLst/>
              </p:spPr>
              <p:txBody>
                <a:bodyPr wrap="square" lIns="19050" tIns="19050" rIns="19050" bIns="1905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48" name="Shape">
                  <a:extLst>
                    <a:ext uri="{FF2B5EF4-FFF2-40B4-BE49-F238E27FC236}">
                      <a16:creationId xmlns:a16="http://schemas.microsoft.com/office/drawing/2014/main" id="{97D6B7EB-87CC-48AB-A4F6-53F91DC86C85}"/>
                    </a:ext>
                  </a:extLst>
                </p:cNvPr>
                <p:cNvSpPr/>
                <p:nvPr/>
              </p:nvSpPr>
              <p:spPr>
                <a:xfrm>
                  <a:off x="0" y="1976918"/>
                  <a:ext cx="3981487" cy="8580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1929"/>
                        <a:pt x="0" y="0"/>
                      </a:cubicBezTo>
                      <a:lnTo>
                        <a:pt x="21600" y="0"/>
                      </a:lnTo>
                      <a:cubicBezTo>
                        <a:pt x="21600" y="11929"/>
                        <a:pt x="16765" y="21600"/>
                        <a:pt x="10800" y="21600"/>
                      </a:cubicBezTo>
                      <a:close/>
                    </a:path>
                  </a:pathLst>
                </a:custGeom>
                <a:solidFill>
                  <a:srgbClr val="999999"/>
                </a:solidFill>
                <a:ln w="12700" cap="flat">
                  <a:noFill/>
                  <a:miter lim="400000"/>
                </a:ln>
                <a:effectLst/>
              </p:spPr>
              <p:txBody>
                <a:bodyPr wrap="square" lIns="19050" tIns="19050" rIns="19050" bIns="1905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grpSp>
          <p:grpSp>
            <p:nvGrpSpPr>
              <p:cNvPr id="41" name="Group">
                <a:extLst>
                  <a:ext uri="{FF2B5EF4-FFF2-40B4-BE49-F238E27FC236}">
                    <a16:creationId xmlns:a16="http://schemas.microsoft.com/office/drawing/2014/main" id="{B8792A00-56F5-4C97-AC07-C3BEFE0E3214}"/>
                  </a:ext>
                </a:extLst>
              </p:cNvPr>
              <p:cNvGrpSpPr/>
              <p:nvPr/>
            </p:nvGrpSpPr>
            <p:grpSpPr>
              <a:xfrm>
                <a:off x="1911113" y="1897842"/>
                <a:ext cx="1592595" cy="1080387"/>
                <a:chOff x="0" y="0"/>
                <a:chExt cx="1592594" cy="1080386"/>
              </a:xfrm>
            </p:grpSpPr>
            <p:sp>
              <p:nvSpPr>
                <p:cNvPr id="45" name="Shape">
                  <a:extLst>
                    <a:ext uri="{FF2B5EF4-FFF2-40B4-BE49-F238E27FC236}">
                      <a16:creationId xmlns:a16="http://schemas.microsoft.com/office/drawing/2014/main" id="{ECDB036B-2F84-4BEA-902B-1C61B3147C81}"/>
                    </a:ext>
                  </a:extLst>
                </p:cNvPr>
                <p:cNvSpPr/>
                <p:nvPr/>
              </p:nvSpPr>
              <p:spPr>
                <a:xfrm>
                  <a:off x="0" y="790767"/>
                  <a:ext cx="1592595" cy="2896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6764" y="21600"/>
                        <a:pt x="10800" y="21600"/>
                      </a:cubicBezTo>
                      <a:cubicBezTo>
                        <a:pt x="4835" y="21600"/>
                        <a:pt x="0" y="11929"/>
                        <a:pt x="0" y="0"/>
                      </a:cubicBezTo>
                      <a:cubicBezTo>
                        <a:pt x="0" y="0"/>
                        <a:pt x="21600" y="0"/>
                        <a:pt x="21600" y="0"/>
                      </a:cubicBezTo>
                      <a:close/>
                    </a:path>
                  </a:pathLst>
                </a:custGeom>
                <a:solidFill>
                  <a:srgbClr val="B9B9B9"/>
                </a:solidFill>
                <a:ln w="12700" cap="flat">
                  <a:noFill/>
                  <a:miter lim="400000"/>
                </a:ln>
                <a:effectLst/>
              </p:spPr>
              <p:txBody>
                <a:bodyPr wrap="square" lIns="19050" tIns="19050" rIns="19050" bIns="1905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46" name="Shape">
                  <a:extLst>
                    <a:ext uri="{FF2B5EF4-FFF2-40B4-BE49-F238E27FC236}">
                      <a16:creationId xmlns:a16="http://schemas.microsoft.com/office/drawing/2014/main" id="{B0706C1B-2944-4167-8CA2-9ED9F8D59F06}"/>
                    </a:ext>
                  </a:extLst>
                </p:cNvPr>
                <p:cNvSpPr/>
                <p:nvPr/>
              </p:nvSpPr>
              <p:spPr>
                <a:xfrm>
                  <a:off x="0" y="0"/>
                  <a:ext cx="1592595" cy="790768"/>
                </a:xfrm>
                <a:custGeom>
                  <a:avLst/>
                  <a:gdLst/>
                  <a:ahLst/>
                  <a:cxnLst>
                    <a:cxn ang="0">
                      <a:pos x="wd2" y="hd2"/>
                    </a:cxn>
                    <a:cxn ang="5400000">
                      <a:pos x="wd2" y="hd2"/>
                    </a:cxn>
                    <a:cxn ang="10800000">
                      <a:pos x="wd2" y="hd2"/>
                    </a:cxn>
                    <a:cxn ang="16200000">
                      <a:pos x="wd2" y="hd2"/>
                    </a:cxn>
                  </a:cxnLst>
                  <a:rect l="0" t="0" r="r" b="b"/>
                  <a:pathLst>
                    <a:path w="21600" h="21600" extrusionOk="0">
                      <a:moveTo>
                        <a:pt x="10800" y="3240"/>
                      </a:moveTo>
                      <a:cubicBezTo>
                        <a:pt x="15870" y="3240"/>
                        <a:pt x="19980" y="11461"/>
                        <a:pt x="19980" y="21600"/>
                      </a:cubicBezTo>
                      <a:lnTo>
                        <a:pt x="21600" y="21600"/>
                      </a:lnTo>
                      <a:cubicBezTo>
                        <a:pt x="21600" y="9671"/>
                        <a:pt x="16764" y="0"/>
                        <a:pt x="10800" y="0"/>
                      </a:cubicBezTo>
                      <a:cubicBezTo>
                        <a:pt x="4835" y="0"/>
                        <a:pt x="0" y="9671"/>
                        <a:pt x="0" y="21600"/>
                      </a:cubicBezTo>
                      <a:lnTo>
                        <a:pt x="1620" y="21600"/>
                      </a:lnTo>
                      <a:cubicBezTo>
                        <a:pt x="1620" y="11461"/>
                        <a:pt x="5730" y="3240"/>
                        <a:pt x="10800" y="3240"/>
                      </a:cubicBezTo>
                      <a:close/>
                    </a:path>
                  </a:pathLst>
                </a:custGeom>
                <a:solidFill>
                  <a:srgbClr val="E5E5E5"/>
                </a:solidFill>
                <a:ln w="12700" cap="flat">
                  <a:noFill/>
                  <a:miter lim="400000"/>
                </a:ln>
                <a:effectLst/>
              </p:spPr>
              <p:txBody>
                <a:bodyPr wrap="square" lIns="19050" tIns="19050" rIns="19050" bIns="1905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grpSp>
          <p:grpSp>
            <p:nvGrpSpPr>
              <p:cNvPr id="42" name="Group">
                <a:extLst>
                  <a:ext uri="{FF2B5EF4-FFF2-40B4-BE49-F238E27FC236}">
                    <a16:creationId xmlns:a16="http://schemas.microsoft.com/office/drawing/2014/main" id="{9DE61E5A-F3BB-46DE-A9B3-0650C822E390}"/>
                  </a:ext>
                </a:extLst>
              </p:cNvPr>
              <p:cNvGrpSpPr/>
              <p:nvPr/>
            </p:nvGrpSpPr>
            <p:grpSpPr>
              <a:xfrm>
                <a:off x="2038520" y="2016457"/>
                <a:ext cx="1353707" cy="840191"/>
                <a:chOff x="0" y="0"/>
                <a:chExt cx="1353705" cy="840190"/>
              </a:xfrm>
            </p:grpSpPr>
            <p:sp>
              <p:nvSpPr>
                <p:cNvPr id="43" name="Shape">
                  <a:extLst>
                    <a:ext uri="{FF2B5EF4-FFF2-40B4-BE49-F238E27FC236}">
                      <a16:creationId xmlns:a16="http://schemas.microsoft.com/office/drawing/2014/main" id="{D6571C0B-9F44-4517-B8FD-28E9EF4075BD}"/>
                    </a:ext>
                  </a:extLst>
                </p:cNvPr>
                <p:cNvSpPr/>
                <p:nvPr/>
              </p:nvSpPr>
              <p:spPr>
                <a:xfrm>
                  <a:off x="0" y="0"/>
                  <a:ext cx="1353706" cy="6721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9671"/>
                        <a:pt x="0" y="21600"/>
                      </a:cubicBezTo>
                      <a:lnTo>
                        <a:pt x="21600" y="21600"/>
                      </a:lnTo>
                      <a:cubicBezTo>
                        <a:pt x="21600" y="9671"/>
                        <a:pt x="16765" y="0"/>
                        <a:pt x="10800" y="0"/>
                      </a:cubicBezTo>
                      <a:close/>
                    </a:path>
                  </a:pathLst>
                </a:custGeom>
                <a:solidFill>
                  <a:srgbClr val="D7620E">
                    <a:hueOff val="141567"/>
                    <a:satOff val="12213"/>
                    <a:lumOff val="21573"/>
                  </a:srgbClr>
                </a:solidFill>
                <a:ln w="12700" cap="flat">
                  <a:noFill/>
                  <a:miter lim="400000"/>
                </a:ln>
                <a:effectLst/>
              </p:spPr>
              <p:txBody>
                <a:bodyPr wrap="square" lIns="0" tIns="0" rIns="0" bIns="0" numCol="1" anchor="t">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44" name="Shape">
                  <a:extLst>
                    <a:ext uri="{FF2B5EF4-FFF2-40B4-BE49-F238E27FC236}">
                      <a16:creationId xmlns:a16="http://schemas.microsoft.com/office/drawing/2014/main" id="{DF7A54AC-F01B-49A0-B6AB-C3059ED109D7}"/>
                    </a:ext>
                  </a:extLst>
                </p:cNvPr>
                <p:cNvSpPr/>
                <p:nvPr/>
              </p:nvSpPr>
              <p:spPr>
                <a:xfrm>
                  <a:off x="0" y="672152"/>
                  <a:ext cx="1353706" cy="16803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65" y="21600"/>
                        <a:pt x="21600" y="11928"/>
                        <a:pt x="21600" y="0"/>
                      </a:cubicBezTo>
                      <a:lnTo>
                        <a:pt x="0" y="0"/>
                      </a:lnTo>
                      <a:cubicBezTo>
                        <a:pt x="0" y="11928"/>
                        <a:pt x="4835" y="21600"/>
                        <a:pt x="10800" y="21600"/>
                      </a:cubicBezTo>
                      <a:close/>
                    </a:path>
                  </a:pathLst>
                </a:custGeom>
                <a:solidFill>
                  <a:srgbClr val="D7620E"/>
                </a:solidFill>
                <a:ln w="12700" cap="flat">
                  <a:noFill/>
                  <a:miter lim="400000"/>
                </a:ln>
                <a:effectLst/>
              </p:spPr>
              <p:txBody>
                <a:bodyPr wrap="square" lIns="19050" tIns="19050" rIns="19050" bIns="1905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grpSp>
        </p:grpSp>
        <p:grpSp>
          <p:nvGrpSpPr>
            <p:cNvPr id="19" name="Group">
              <a:extLst>
                <a:ext uri="{FF2B5EF4-FFF2-40B4-BE49-F238E27FC236}">
                  <a16:creationId xmlns:a16="http://schemas.microsoft.com/office/drawing/2014/main" id="{5D206AA8-743D-4CD8-85DE-51B0EF198E2F}"/>
                </a:ext>
              </a:extLst>
            </p:cNvPr>
            <p:cNvGrpSpPr/>
            <p:nvPr/>
          </p:nvGrpSpPr>
          <p:grpSpPr>
            <a:xfrm>
              <a:off x="-2" y="106290"/>
              <a:ext cx="17665953" cy="8446682"/>
              <a:chOff x="-1" y="106291"/>
              <a:chExt cx="17665952" cy="8446680"/>
            </a:xfrm>
          </p:grpSpPr>
          <p:grpSp>
            <p:nvGrpSpPr>
              <p:cNvPr id="20" name="Group">
                <a:extLst>
                  <a:ext uri="{FF2B5EF4-FFF2-40B4-BE49-F238E27FC236}">
                    <a16:creationId xmlns:a16="http://schemas.microsoft.com/office/drawing/2014/main" id="{0348D110-547B-4535-81F5-6D215FF87423}"/>
                  </a:ext>
                </a:extLst>
              </p:cNvPr>
              <p:cNvGrpSpPr/>
              <p:nvPr/>
            </p:nvGrpSpPr>
            <p:grpSpPr>
              <a:xfrm>
                <a:off x="-1" y="106291"/>
                <a:ext cx="17665952" cy="8446680"/>
                <a:chOff x="0" y="106292"/>
                <a:chExt cx="17665950" cy="8446678"/>
              </a:xfrm>
            </p:grpSpPr>
            <p:grpSp>
              <p:nvGrpSpPr>
                <p:cNvPr id="26" name="Group">
                  <a:extLst>
                    <a:ext uri="{FF2B5EF4-FFF2-40B4-BE49-F238E27FC236}">
                      <a16:creationId xmlns:a16="http://schemas.microsoft.com/office/drawing/2014/main" id="{A7DA0208-156D-426F-99DA-20EE82357060}"/>
                    </a:ext>
                  </a:extLst>
                </p:cNvPr>
                <p:cNvGrpSpPr/>
                <p:nvPr/>
              </p:nvGrpSpPr>
              <p:grpSpPr>
                <a:xfrm>
                  <a:off x="5753846" y="106292"/>
                  <a:ext cx="5375589" cy="1683943"/>
                  <a:chOff x="0" y="106292"/>
                  <a:chExt cx="5375587" cy="1683942"/>
                </a:xfrm>
              </p:grpSpPr>
              <p:sp>
                <p:nvSpPr>
                  <p:cNvPr id="36" name="Consolidating Key Policy Directions for 2nd Generation RBF">
                    <a:extLst>
                      <a:ext uri="{FF2B5EF4-FFF2-40B4-BE49-F238E27FC236}">
                        <a16:creationId xmlns:a16="http://schemas.microsoft.com/office/drawing/2014/main" id="{E43CF76E-F740-44CC-8694-091196A0E950}"/>
                      </a:ext>
                    </a:extLst>
                  </p:cNvPr>
                  <p:cNvSpPr txBox="1"/>
                  <p:nvPr/>
                </p:nvSpPr>
                <p:spPr>
                  <a:xfrm>
                    <a:off x="0" y="576216"/>
                    <a:ext cx="5375587" cy="12140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nSpc>
                        <a:spcPct val="120000"/>
                      </a:lnSpc>
                      <a:spcBef>
                        <a:spcPts val="1000"/>
                      </a:spcBef>
                      <a:defRPr sz="2500">
                        <a:solidFill>
                          <a:srgbClr val="FFFFFF"/>
                        </a:solidFill>
                        <a:latin typeface="Avenir Next Regular"/>
                        <a:ea typeface="Avenir Next Regular"/>
                        <a:cs typeface="Avenir Next Regular"/>
                        <a:sym typeface="Avenir Next Regular"/>
                      </a:defRPr>
                    </a:lvl1pPr>
                  </a:lstStyle>
                  <a:p>
                    <a:pPr marL="0" marR="0" lvl="0" indent="0" algn="ctr" defTabSz="292100" eaLnBrk="1" fontAlgn="auto" latinLnBrk="0" hangingPunct="0">
                      <a:lnSpc>
                        <a:spcPct val="120000"/>
                      </a:lnSpc>
                      <a:spcBef>
                        <a:spcPts val="500"/>
                      </a:spcBef>
                      <a:spcAft>
                        <a:spcPts val="0"/>
                      </a:spcAft>
                      <a:buClrTx/>
                      <a:buSzTx/>
                      <a:buFontTx/>
                      <a:buNone/>
                      <a:tabLst/>
                      <a:defRPr/>
                    </a:pPr>
                    <a:r>
                      <a:rPr kumimoji="0" sz="1250" b="0" i="0" u="none" strike="noStrike" kern="0" cap="none" spc="0" normalizeH="0" baseline="0" noProof="0" dirty="0">
                        <a:ln>
                          <a:noFill/>
                        </a:ln>
                        <a:solidFill>
                          <a:srgbClr val="FFFFFF"/>
                        </a:solidFill>
                        <a:effectLst/>
                        <a:uLnTx/>
                        <a:uFillTx/>
                        <a:latin typeface="Avenir Book" panose="02000503020000020003" pitchFamily="2" charset="0"/>
                        <a:sym typeface="Avenir Next Regular"/>
                      </a:rPr>
                      <a:t>Consolidating Key Policy Directions for 2nd Generation RBF</a:t>
                    </a:r>
                  </a:p>
                </p:txBody>
              </p:sp>
              <p:sp>
                <p:nvSpPr>
                  <p:cNvPr id="37" name="2nd Generation RBF">
                    <a:extLst>
                      <a:ext uri="{FF2B5EF4-FFF2-40B4-BE49-F238E27FC236}">
                        <a16:creationId xmlns:a16="http://schemas.microsoft.com/office/drawing/2014/main" id="{2B1BD77F-D93D-4C3D-913D-69BACAD71572}"/>
                      </a:ext>
                    </a:extLst>
                  </p:cNvPr>
                  <p:cNvSpPr txBox="1"/>
                  <p:nvPr/>
                </p:nvSpPr>
                <p:spPr>
                  <a:xfrm>
                    <a:off x="739655" y="106292"/>
                    <a:ext cx="3865773" cy="3954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nSpc>
                        <a:spcPct val="110000"/>
                      </a:lnSpc>
                      <a:spcBef>
                        <a:spcPts val="3000"/>
                      </a:spcBef>
                      <a:defRPr sz="3000" b="1">
                        <a:solidFill>
                          <a:srgbClr val="76D6FF"/>
                        </a:solidFill>
                        <a:latin typeface="Avenir Next Regular"/>
                        <a:ea typeface="Avenir Next Regular"/>
                        <a:cs typeface="Avenir Next Regular"/>
                        <a:sym typeface="Avenir Next Regular"/>
                      </a:defRPr>
                    </a:lvl1pPr>
                  </a:lstStyle>
                  <a:p>
                    <a:pPr marL="0" marR="0" lvl="0" indent="0" algn="ctr" defTabSz="292100" eaLnBrk="1" fontAlgn="auto" latinLnBrk="0" hangingPunct="0">
                      <a:lnSpc>
                        <a:spcPct val="110000"/>
                      </a:lnSpc>
                      <a:spcBef>
                        <a:spcPts val="1500"/>
                      </a:spcBef>
                      <a:spcAft>
                        <a:spcPts val="0"/>
                      </a:spcAft>
                      <a:buClrTx/>
                      <a:buSzTx/>
                      <a:buFontTx/>
                      <a:buNone/>
                      <a:tabLst/>
                      <a:defRPr/>
                    </a:pPr>
                    <a:r>
                      <a:rPr kumimoji="0" sz="1500" b="1" i="0" u="none" strike="noStrike" kern="0" cap="none" spc="0" normalizeH="0" baseline="0" noProof="0" dirty="0">
                        <a:ln>
                          <a:noFill/>
                        </a:ln>
                        <a:solidFill>
                          <a:schemeClr val="accent2">
                            <a:lumMod val="20000"/>
                            <a:lumOff val="80000"/>
                          </a:schemeClr>
                        </a:solidFill>
                        <a:effectLst/>
                        <a:uLnTx/>
                        <a:uFillTx/>
                        <a:latin typeface="Poppins" panose="00000500000000000000" pitchFamily="2" charset="0"/>
                        <a:cs typeface="Poppins" panose="00000500000000000000" pitchFamily="2" charset="0"/>
                        <a:sym typeface="Avenir Next Regular"/>
                      </a:rPr>
                      <a:t>2nd Generation RBF</a:t>
                    </a:r>
                  </a:p>
                </p:txBody>
              </p:sp>
            </p:grpSp>
            <p:grpSp>
              <p:nvGrpSpPr>
                <p:cNvPr id="27" name="Group">
                  <a:extLst>
                    <a:ext uri="{FF2B5EF4-FFF2-40B4-BE49-F238E27FC236}">
                      <a16:creationId xmlns:a16="http://schemas.microsoft.com/office/drawing/2014/main" id="{FD5C9C93-AB20-4E5A-AE98-E9D2CEE771B3}"/>
                    </a:ext>
                  </a:extLst>
                </p:cNvPr>
                <p:cNvGrpSpPr/>
                <p:nvPr/>
              </p:nvGrpSpPr>
              <p:grpSpPr>
                <a:xfrm>
                  <a:off x="12594846" y="4477870"/>
                  <a:ext cx="5071104" cy="2782278"/>
                  <a:chOff x="0" y="0"/>
                  <a:chExt cx="5071102" cy="2782276"/>
                </a:xfrm>
              </p:grpSpPr>
              <p:sp>
                <p:nvSpPr>
                  <p:cNvPr id="34" name="Regularising Institutional Arrangements e.g Staffing and Public Financial Management Arrangements">
                    <a:extLst>
                      <a:ext uri="{FF2B5EF4-FFF2-40B4-BE49-F238E27FC236}">
                        <a16:creationId xmlns:a16="http://schemas.microsoft.com/office/drawing/2014/main" id="{CE76941B-ED42-4B7C-BFF4-7DF2FBE00D0F}"/>
                      </a:ext>
                    </a:extLst>
                  </p:cNvPr>
                  <p:cNvSpPr txBox="1"/>
                  <p:nvPr/>
                </p:nvSpPr>
                <p:spPr>
                  <a:xfrm>
                    <a:off x="33730" y="701693"/>
                    <a:ext cx="5037372" cy="20805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a:lnSpc>
                        <a:spcPct val="120000"/>
                      </a:lnSpc>
                      <a:spcBef>
                        <a:spcPts val="1000"/>
                      </a:spcBef>
                      <a:defRPr sz="2500">
                        <a:solidFill>
                          <a:srgbClr val="FFFFFF"/>
                        </a:solidFill>
                        <a:latin typeface="Avenir Next Regular"/>
                        <a:ea typeface="Avenir Next Regular"/>
                        <a:cs typeface="Avenir Next Regular"/>
                        <a:sym typeface="Avenir Next Regular"/>
                      </a:defRPr>
                    </a:lvl1pPr>
                  </a:lstStyle>
                  <a:p>
                    <a:pPr marL="0" marR="0" lvl="0" indent="0" algn="l" defTabSz="292100" eaLnBrk="1" fontAlgn="auto" latinLnBrk="0" hangingPunct="0">
                      <a:lnSpc>
                        <a:spcPct val="120000"/>
                      </a:lnSpc>
                      <a:spcBef>
                        <a:spcPts val="500"/>
                      </a:spcBef>
                      <a:spcAft>
                        <a:spcPts val="0"/>
                      </a:spcAft>
                      <a:buClrTx/>
                      <a:buSzTx/>
                      <a:buFontTx/>
                      <a:buNone/>
                      <a:tabLst/>
                      <a:defRPr/>
                    </a:pPr>
                    <a:r>
                      <a:rPr kumimoji="0" sz="1250" b="0" i="0" u="none" strike="noStrike" kern="0" cap="none" spc="0" normalizeH="0" baseline="0" noProof="0" dirty="0">
                        <a:ln>
                          <a:noFill/>
                        </a:ln>
                        <a:solidFill>
                          <a:srgbClr val="FFFFFF"/>
                        </a:solidFill>
                        <a:effectLst/>
                        <a:uLnTx/>
                        <a:uFillTx/>
                        <a:latin typeface="Avenir Book" panose="02000503020000020003" pitchFamily="2" charset="0"/>
                        <a:sym typeface="Avenir Next Regular"/>
                      </a:rPr>
                      <a:t>Regularizing Institutional Arrangements </a:t>
                    </a:r>
                    <a:r>
                      <a:rPr kumimoji="0" sz="1250" b="0" i="0" u="none" strike="noStrike" kern="0" cap="none" spc="0" normalizeH="0" baseline="0" noProof="0" dirty="0" err="1">
                        <a:ln>
                          <a:noFill/>
                        </a:ln>
                        <a:solidFill>
                          <a:srgbClr val="FFFFFF"/>
                        </a:solidFill>
                        <a:effectLst/>
                        <a:uLnTx/>
                        <a:uFillTx/>
                        <a:latin typeface="Avenir Book" panose="02000503020000020003" pitchFamily="2" charset="0"/>
                        <a:sym typeface="Avenir Next Regular"/>
                      </a:rPr>
                      <a:t>e.g</a:t>
                    </a:r>
                    <a:r>
                      <a:rPr kumimoji="0" sz="1250" b="0" i="0" u="none" strike="noStrike" kern="0" cap="none" spc="0" normalizeH="0" baseline="0" noProof="0" dirty="0">
                        <a:ln>
                          <a:noFill/>
                        </a:ln>
                        <a:solidFill>
                          <a:srgbClr val="FFFFFF"/>
                        </a:solidFill>
                        <a:effectLst/>
                        <a:uLnTx/>
                        <a:uFillTx/>
                        <a:latin typeface="Avenir Book" panose="02000503020000020003" pitchFamily="2" charset="0"/>
                        <a:sym typeface="Avenir Next Regular"/>
                      </a:rPr>
                      <a:t> Staffing and Public Financial Management Arrangements</a:t>
                    </a:r>
                  </a:p>
                </p:txBody>
              </p:sp>
              <p:sp>
                <p:nvSpPr>
                  <p:cNvPr id="35" name="Institutional Sustainability">
                    <a:extLst>
                      <a:ext uri="{FF2B5EF4-FFF2-40B4-BE49-F238E27FC236}">
                        <a16:creationId xmlns:a16="http://schemas.microsoft.com/office/drawing/2014/main" id="{8ED8C4D4-A3E4-46F3-9EA4-8A31A2BB2CA2}"/>
                      </a:ext>
                    </a:extLst>
                  </p:cNvPr>
                  <p:cNvSpPr txBox="1"/>
                  <p:nvPr/>
                </p:nvSpPr>
                <p:spPr>
                  <a:xfrm>
                    <a:off x="0" y="0"/>
                    <a:ext cx="4901630" cy="4996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l">
                      <a:lnSpc>
                        <a:spcPct val="110000"/>
                      </a:lnSpc>
                      <a:spcBef>
                        <a:spcPts val="3000"/>
                      </a:spcBef>
                      <a:defRPr sz="3000" b="1">
                        <a:solidFill>
                          <a:srgbClr val="76D6FF"/>
                        </a:solidFill>
                        <a:latin typeface="Avenir Next Regular"/>
                        <a:ea typeface="Avenir Next Regular"/>
                        <a:cs typeface="Avenir Next Regular"/>
                        <a:sym typeface="Avenir Next Regular"/>
                      </a:defRPr>
                    </a:lvl1pPr>
                  </a:lstStyle>
                  <a:p>
                    <a:pPr marL="0" marR="0" lvl="0" indent="0" algn="l" defTabSz="292100" eaLnBrk="1" fontAlgn="auto" latinLnBrk="0" hangingPunct="0">
                      <a:lnSpc>
                        <a:spcPct val="110000"/>
                      </a:lnSpc>
                      <a:spcBef>
                        <a:spcPts val="1500"/>
                      </a:spcBef>
                      <a:spcAft>
                        <a:spcPts val="0"/>
                      </a:spcAft>
                      <a:buClrTx/>
                      <a:buSzTx/>
                      <a:buFontTx/>
                      <a:buNone/>
                      <a:tabLst/>
                      <a:defRPr/>
                    </a:pPr>
                    <a:r>
                      <a:rPr kumimoji="0" sz="1500" b="1" i="0" u="none" strike="noStrike" kern="0" cap="none" spc="0" normalizeH="0" baseline="0" noProof="0" dirty="0">
                        <a:ln>
                          <a:noFill/>
                        </a:ln>
                        <a:solidFill>
                          <a:schemeClr val="accent2">
                            <a:lumMod val="20000"/>
                            <a:lumOff val="80000"/>
                          </a:schemeClr>
                        </a:solidFill>
                        <a:effectLst/>
                        <a:uLnTx/>
                        <a:uFillTx/>
                        <a:latin typeface="Poppins" panose="00000500000000000000" pitchFamily="2" charset="0"/>
                        <a:cs typeface="Poppins" panose="00000500000000000000" pitchFamily="2" charset="0"/>
                        <a:sym typeface="Avenir Next Regular"/>
                      </a:rPr>
                      <a:t>Institutional Sustainability</a:t>
                    </a:r>
                  </a:p>
                </p:txBody>
              </p:sp>
            </p:grpSp>
            <p:grpSp>
              <p:nvGrpSpPr>
                <p:cNvPr id="28" name="Group">
                  <a:extLst>
                    <a:ext uri="{FF2B5EF4-FFF2-40B4-BE49-F238E27FC236}">
                      <a16:creationId xmlns:a16="http://schemas.microsoft.com/office/drawing/2014/main" id="{655C0FAF-CDE6-4272-85BF-4E278A8DEF50}"/>
                    </a:ext>
                  </a:extLst>
                </p:cNvPr>
                <p:cNvGrpSpPr/>
                <p:nvPr/>
              </p:nvGrpSpPr>
              <p:grpSpPr>
                <a:xfrm>
                  <a:off x="78036" y="6389113"/>
                  <a:ext cx="4445708" cy="2163857"/>
                  <a:chOff x="0" y="0"/>
                  <a:chExt cx="4445706" cy="2163856"/>
                </a:xfrm>
              </p:grpSpPr>
              <p:sp>
                <p:nvSpPr>
                  <p:cNvPr id="32" name="Sustaining Operations and Gains Through Predictable Funding">
                    <a:extLst>
                      <a:ext uri="{FF2B5EF4-FFF2-40B4-BE49-F238E27FC236}">
                        <a16:creationId xmlns:a16="http://schemas.microsoft.com/office/drawing/2014/main" id="{6C67714A-C3CD-4580-81BF-ED28FF23E42D}"/>
                      </a:ext>
                    </a:extLst>
                  </p:cNvPr>
                  <p:cNvSpPr txBox="1"/>
                  <p:nvPr/>
                </p:nvSpPr>
                <p:spPr>
                  <a:xfrm>
                    <a:off x="0" y="732847"/>
                    <a:ext cx="4445706" cy="14310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r">
                      <a:lnSpc>
                        <a:spcPct val="120000"/>
                      </a:lnSpc>
                      <a:spcBef>
                        <a:spcPts val="1000"/>
                      </a:spcBef>
                      <a:defRPr sz="2500">
                        <a:solidFill>
                          <a:srgbClr val="FFFFFF"/>
                        </a:solidFill>
                        <a:latin typeface="Avenir Next Regular"/>
                        <a:ea typeface="Avenir Next Regular"/>
                        <a:cs typeface="Avenir Next Regular"/>
                        <a:sym typeface="Avenir Next Regular"/>
                      </a:defRPr>
                    </a:lvl1pPr>
                  </a:lstStyle>
                  <a:p>
                    <a:pPr marL="0" marR="0" lvl="0" indent="0" algn="r" defTabSz="292100" eaLnBrk="1" fontAlgn="auto" latinLnBrk="0" hangingPunct="0">
                      <a:lnSpc>
                        <a:spcPct val="120000"/>
                      </a:lnSpc>
                      <a:spcBef>
                        <a:spcPts val="500"/>
                      </a:spcBef>
                      <a:spcAft>
                        <a:spcPts val="0"/>
                      </a:spcAft>
                      <a:buClrTx/>
                      <a:buSzTx/>
                      <a:buFontTx/>
                      <a:buNone/>
                      <a:tabLst/>
                      <a:defRPr/>
                    </a:pPr>
                    <a:r>
                      <a:rPr kumimoji="0" sz="1250" b="0" i="0" u="none" strike="noStrike" kern="0" cap="none" spc="0" normalizeH="0" baseline="0" noProof="0" dirty="0">
                        <a:ln>
                          <a:noFill/>
                        </a:ln>
                        <a:solidFill>
                          <a:srgbClr val="FFFFFF"/>
                        </a:solidFill>
                        <a:effectLst/>
                        <a:uLnTx/>
                        <a:uFillTx/>
                        <a:latin typeface="Avenir Book" panose="02000503020000020003" pitchFamily="2" charset="0"/>
                        <a:sym typeface="Avenir Next Regular"/>
                      </a:rPr>
                      <a:t>Sustaining Operations and Gains Through Predictable Funding</a:t>
                    </a:r>
                  </a:p>
                </p:txBody>
              </p:sp>
              <p:sp>
                <p:nvSpPr>
                  <p:cNvPr id="33" name="Financial Sustainability">
                    <a:extLst>
                      <a:ext uri="{FF2B5EF4-FFF2-40B4-BE49-F238E27FC236}">
                        <a16:creationId xmlns:a16="http://schemas.microsoft.com/office/drawing/2014/main" id="{475EC3B9-D8A5-4844-BC8B-6F4824D53984}"/>
                      </a:ext>
                    </a:extLst>
                  </p:cNvPr>
                  <p:cNvSpPr txBox="1"/>
                  <p:nvPr/>
                </p:nvSpPr>
                <p:spPr>
                  <a:xfrm>
                    <a:off x="59911" y="0"/>
                    <a:ext cx="4325883" cy="4478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r">
                      <a:lnSpc>
                        <a:spcPct val="110000"/>
                      </a:lnSpc>
                      <a:spcBef>
                        <a:spcPts val="3000"/>
                      </a:spcBef>
                      <a:defRPr sz="3000" b="1">
                        <a:solidFill>
                          <a:srgbClr val="76D6FF"/>
                        </a:solidFill>
                        <a:latin typeface="Avenir Next Regular"/>
                        <a:ea typeface="Avenir Next Regular"/>
                        <a:cs typeface="Avenir Next Regular"/>
                        <a:sym typeface="Avenir Next Regular"/>
                      </a:defRPr>
                    </a:lvl1pPr>
                  </a:lstStyle>
                  <a:p>
                    <a:pPr marL="0" marR="0" lvl="0" indent="0" algn="r" defTabSz="292100" eaLnBrk="1" fontAlgn="auto" latinLnBrk="0" hangingPunct="0">
                      <a:lnSpc>
                        <a:spcPct val="110000"/>
                      </a:lnSpc>
                      <a:spcBef>
                        <a:spcPts val="1500"/>
                      </a:spcBef>
                      <a:spcAft>
                        <a:spcPts val="0"/>
                      </a:spcAft>
                      <a:buClrTx/>
                      <a:buSzTx/>
                      <a:buFontTx/>
                      <a:buNone/>
                      <a:tabLst/>
                      <a:defRPr/>
                    </a:pPr>
                    <a:r>
                      <a:rPr kumimoji="0" sz="1500" b="1" i="0" u="none" strike="noStrike" kern="0" cap="none" spc="0" normalizeH="0" baseline="0" noProof="0">
                        <a:ln>
                          <a:noFill/>
                        </a:ln>
                        <a:solidFill>
                          <a:schemeClr val="accent2">
                            <a:lumMod val="20000"/>
                            <a:lumOff val="80000"/>
                          </a:schemeClr>
                        </a:solidFill>
                        <a:effectLst/>
                        <a:uLnTx/>
                        <a:uFillTx/>
                        <a:latin typeface="Poppins" panose="00000500000000000000" pitchFamily="2" charset="0"/>
                        <a:cs typeface="Poppins" panose="00000500000000000000" pitchFamily="2" charset="0"/>
                        <a:sym typeface="Avenir Next Regular"/>
                      </a:rPr>
                      <a:t>Financial Sustainability</a:t>
                    </a:r>
                  </a:p>
                </p:txBody>
              </p:sp>
            </p:grpSp>
            <p:grpSp>
              <p:nvGrpSpPr>
                <p:cNvPr id="29" name="Group">
                  <a:extLst>
                    <a:ext uri="{FF2B5EF4-FFF2-40B4-BE49-F238E27FC236}">
                      <a16:creationId xmlns:a16="http://schemas.microsoft.com/office/drawing/2014/main" id="{5F1C413F-80F1-486E-A6E9-0BDD21B67C89}"/>
                    </a:ext>
                  </a:extLst>
                </p:cNvPr>
                <p:cNvGrpSpPr/>
                <p:nvPr/>
              </p:nvGrpSpPr>
              <p:grpSpPr>
                <a:xfrm>
                  <a:off x="0" y="2379374"/>
                  <a:ext cx="4601778" cy="2165083"/>
                  <a:chOff x="0" y="0"/>
                  <a:chExt cx="4601777" cy="2165081"/>
                </a:xfrm>
              </p:grpSpPr>
              <p:sp>
                <p:nvSpPr>
                  <p:cNvPr id="30" name="Roll-out and Scale-Up of CQI">
                    <a:extLst>
                      <a:ext uri="{FF2B5EF4-FFF2-40B4-BE49-F238E27FC236}">
                        <a16:creationId xmlns:a16="http://schemas.microsoft.com/office/drawing/2014/main" id="{2D1BB440-BCBF-410E-8BA7-2020572DC5AE}"/>
                      </a:ext>
                    </a:extLst>
                  </p:cNvPr>
                  <p:cNvSpPr txBox="1"/>
                  <p:nvPr/>
                </p:nvSpPr>
                <p:spPr>
                  <a:xfrm>
                    <a:off x="374600" y="626619"/>
                    <a:ext cx="4208177" cy="15384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r">
                      <a:lnSpc>
                        <a:spcPct val="120000"/>
                      </a:lnSpc>
                      <a:spcBef>
                        <a:spcPts val="1000"/>
                      </a:spcBef>
                      <a:defRPr sz="2500">
                        <a:solidFill>
                          <a:srgbClr val="FFFFFF"/>
                        </a:solidFill>
                        <a:latin typeface="Avenir Next Regular"/>
                        <a:ea typeface="Avenir Next Regular"/>
                        <a:cs typeface="Avenir Next Regular"/>
                        <a:sym typeface="Avenir Next Regular"/>
                      </a:defRPr>
                    </a:lvl1pPr>
                  </a:lstStyle>
                  <a:p>
                    <a:pPr marL="0" marR="0" lvl="0" indent="0" algn="r" defTabSz="292100" eaLnBrk="1" fontAlgn="auto" latinLnBrk="0" hangingPunct="0">
                      <a:lnSpc>
                        <a:spcPct val="120000"/>
                      </a:lnSpc>
                      <a:spcBef>
                        <a:spcPts val="500"/>
                      </a:spcBef>
                      <a:spcAft>
                        <a:spcPts val="0"/>
                      </a:spcAft>
                      <a:buClrTx/>
                      <a:buSzTx/>
                      <a:buFontTx/>
                      <a:buNone/>
                      <a:tabLst/>
                      <a:defRPr/>
                    </a:pPr>
                    <a:r>
                      <a:rPr kumimoji="0" sz="1250" b="0" i="0" u="none" strike="noStrike" kern="0" cap="none" spc="0" normalizeH="0" baseline="0" noProof="0">
                        <a:ln>
                          <a:noFill/>
                        </a:ln>
                        <a:solidFill>
                          <a:srgbClr val="FFFFFF"/>
                        </a:solidFill>
                        <a:effectLst/>
                        <a:uLnTx/>
                        <a:uFillTx/>
                        <a:latin typeface="Avenir Book" panose="02000503020000020003" pitchFamily="2" charset="0"/>
                        <a:sym typeface="Avenir Next Regular"/>
                      </a:rPr>
                      <a:t>Roll-out and Scale-Up of CQI</a:t>
                    </a:r>
                  </a:p>
                </p:txBody>
              </p:sp>
              <p:sp>
                <p:nvSpPr>
                  <p:cNvPr id="31" name="Strengthening Quality">
                    <a:extLst>
                      <a:ext uri="{FF2B5EF4-FFF2-40B4-BE49-F238E27FC236}">
                        <a16:creationId xmlns:a16="http://schemas.microsoft.com/office/drawing/2014/main" id="{83E83200-4C90-49E0-9442-E78131EF2514}"/>
                      </a:ext>
                    </a:extLst>
                  </p:cNvPr>
                  <p:cNvSpPr txBox="1"/>
                  <p:nvPr/>
                </p:nvSpPr>
                <p:spPr>
                  <a:xfrm>
                    <a:off x="0" y="0"/>
                    <a:ext cx="4601778" cy="5837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r">
                      <a:lnSpc>
                        <a:spcPct val="110000"/>
                      </a:lnSpc>
                      <a:spcBef>
                        <a:spcPts val="3000"/>
                      </a:spcBef>
                      <a:defRPr sz="3000" b="1">
                        <a:solidFill>
                          <a:srgbClr val="76D6FF"/>
                        </a:solidFill>
                        <a:latin typeface="Avenir Next Regular"/>
                        <a:ea typeface="Avenir Next Regular"/>
                        <a:cs typeface="Avenir Next Regular"/>
                        <a:sym typeface="Avenir Next Regular"/>
                      </a:defRPr>
                    </a:lvl1pPr>
                  </a:lstStyle>
                  <a:p>
                    <a:pPr marL="0" marR="0" lvl="0" indent="0" algn="r" defTabSz="292100" eaLnBrk="1" fontAlgn="auto" latinLnBrk="0" hangingPunct="0">
                      <a:lnSpc>
                        <a:spcPct val="110000"/>
                      </a:lnSpc>
                      <a:spcBef>
                        <a:spcPts val="1500"/>
                      </a:spcBef>
                      <a:spcAft>
                        <a:spcPts val="0"/>
                      </a:spcAft>
                      <a:buClrTx/>
                      <a:buSzTx/>
                      <a:buFontTx/>
                      <a:buNone/>
                      <a:tabLst/>
                      <a:defRPr/>
                    </a:pPr>
                    <a:r>
                      <a:rPr kumimoji="0" sz="1500" b="1" i="0" u="none" strike="noStrike" kern="0" cap="none" spc="0" normalizeH="0" baseline="0" noProof="0">
                        <a:ln>
                          <a:noFill/>
                        </a:ln>
                        <a:solidFill>
                          <a:schemeClr val="accent2">
                            <a:lumMod val="20000"/>
                            <a:lumOff val="80000"/>
                          </a:schemeClr>
                        </a:solidFill>
                        <a:effectLst/>
                        <a:uLnTx/>
                        <a:uFillTx/>
                        <a:latin typeface="Poppins" panose="00000500000000000000" pitchFamily="2" charset="0"/>
                        <a:cs typeface="Poppins" panose="00000500000000000000" pitchFamily="2" charset="0"/>
                        <a:sym typeface="Avenir Next Regular"/>
                      </a:rPr>
                      <a:t>Strengthening Quality</a:t>
                    </a:r>
                  </a:p>
                </p:txBody>
              </p:sp>
            </p:grpSp>
          </p:grpSp>
          <p:grpSp>
            <p:nvGrpSpPr>
              <p:cNvPr id="21" name="Group">
                <a:extLst>
                  <a:ext uri="{FF2B5EF4-FFF2-40B4-BE49-F238E27FC236}">
                    <a16:creationId xmlns:a16="http://schemas.microsoft.com/office/drawing/2014/main" id="{B2620C9F-DF0A-4719-9FC6-5027B9709636}"/>
                  </a:ext>
                </a:extLst>
              </p:cNvPr>
              <p:cNvGrpSpPr/>
              <p:nvPr/>
            </p:nvGrpSpPr>
            <p:grpSpPr>
              <a:xfrm>
                <a:off x="4748574" y="1623002"/>
                <a:ext cx="7795591" cy="5228785"/>
                <a:chOff x="0" y="0"/>
                <a:chExt cx="7795589" cy="5228784"/>
              </a:xfrm>
            </p:grpSpPr>
            <p:sp>
              <p:nvSpPr>
                <p:cNvPr id="22" name="Line">
                  <a:extLst>
                    <a:ext uri="{FF2B5EF4-FFF2-40B4-BE49-F238E27FC236}">
                      <a16:creationId xmlns:a16="http://schemas.microsoft.com/office/drawing/2014/main" id="{66B17842-0554-4595-B1C6-CF2D1626D52D}"/>
                    </a:ext>
                  </a:extLst>
                </p:cNvPr>
                <p:cNvSpPr/>
                <p:nvPr/>
              </p:nvSpPr>
              <p:spPr>
                <a:xfrm>
                  <a:off x="3988" y="4875040"/>
                  <a:ext cx="1763686" cy="3537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905" y="21600"/>
                      </a:lnTo>
                      <a:lnTo>
                        <a:pt x="0" y="21600"/>
                      </a:lnTo>
                    </a:path>
                  </a:pathLst>
                </a:custGeom>
                <a:noFill/>
                <a:ln w="63500" cap="flat">
                  <a:solidFill>
                    <a:srgbClr val="E5E5E5"/>
                  </a:solidFill>
                  <a:prstDash val="solid"/>
                  <a:miter lim="400000"/>
                </a:ln>
                <a:effectLst/>
              </p:spPr>
              <p:txBody>
                <a:bodyPr wrap="square" lIns="25400" tIns="25400" rIns="25400" bIns="2540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23" name="Line">
                  <a:extLst>
                    <a:ext uri="{FF2B5EF4-FFF2-40B4-BE49-F238E27FC236}">
                      <a16:creationId xmlns:a16="http://schemas.microsoft.com/office/drawing/2014/main" id="{5A2CFC6D-3656-444C-BE36-97360F1187CD}"/>
                    </a:ext>
                  </a:extLst>
                </p:cNvPr>
                <p:cNvSpPr/>
                <p:nvPr/>
              </p:nvSpPr>
              <p:spPr>
                <a:xfrm>
                  <a:off x="6067888" y="2733429"/>
                  <a:ext cx="1727702" cy="8676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56" y="21600"/>
                      </a:lnTo>
                      <a:lnTo>
                        <a:pt x="21600" y="21600"/>
                      </a:lnTo>
                    </a:path>
                  </a:pathLst>
                </a:custGeom>
                <a:noFill/>
                <a:ln w="63500" cap="flat">
                  <a:solidFill>
                    <a:srgbClr val="E5E5E5"/>
                  </a:solidFill>
                  <a:prstDash val="solid"/>
                  <a:miter lim="400000"/>
                </a:ln>
                <a:effectLst/>
              </p:spPr>
              <p:txBody>
                <a:bodyPr wrap="square" lIns="0" tIns="0" rIns="0" bIns="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24" name="Line">
                  <a:extLst>
                    <a:ext uri="{FF2B5EF4-FFF2-40B4-BE49-F238E27FC236}">
                      <a16:creationId xmlns:a16="http://schemas.microsoft.com/office/drawing/2014/main" id="{8757DB0C-FF85-436C-BA35-70C020FBDE33}"/>
                    </a:ext>
                  </a:extLst>
                </p:cNvPr>
                <p:cNvSpPr/>
                <p:nvPr/>
              </p:nvSpPr>
              <p:spPr>
                <a:xfrm rot="10800000">
                  <a:off x="0" y="1204522"/>
                  <a:ext cx="2578653" cy="11230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195" y="21600"/>
                      </a:lnTo>
                      <a:lnTo>
                        <a:pt x="21600" y="21600"/>
                      </a:lnTo>
                    </a:path>
                  </a:pathLst>
                </a:custGeom>
                <a:noFill/>
                <a:ln w="63500" cap="flat">
                  <a:solidFill>
                    <a:srgbClr val="E5E5E5"/>
                  </a:solidFill>
                  <a:prstDash val="solid"/>
                  <a:miter lim="400000"/>
                </a:ln>
                <a:effectLst/>
              </p:spPr>
              <p:txBody>
                <a:bodyPr wrap="square" lIns="25400" tIns="25400" rIns="25400" bIns="2540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25" name="Line">
                  <a:extLst>
                    <a:ext uri="{FF2B5EF4-FFF2-40B4-BE49-F238E27FC236}">
                      <a16:creationId xmlns:a16="http://schemas.microsoft.com/office/drawing/2014/main" id="{F3604010-4DD2-4F01-81A9-0DA7BA8EA53E}"/>
                    </a:ext>
                  </a:extLst>
                </p:cNvPr>
                <p:cNvSpPr/>
                <p:nvPr/>
              </p:nvSpPr>
              <p:spPr>
                <a:xfrm flipH="1" flipV="1">
                  <a:off x="3844402" y="0"/>
                  <a:ext cx="1" cy="2935224"/>
                </a:xfrm>
                <a:prstGeom prst="line">
                  <a:avLst/>
                </a:prstGeom>
                <a:noFill/>
                <a:ln w="63500" cap="flat">
                  <a:solidFill>
                    <a:srgbClr val="E5E5E5"/>
                  </a:solidFill>
                  <a:prstDash val="solid"/>
                  <a:miter lim="400000"/>
                </a:ln>
                <a:effectLst/>
              </p:spPr>
              <p:txBody>
                <a:bodyPr wrap="square" lIns="25400" tIns="25400" rIns="25400" bIns="2540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grpSp>
        </p:grpSp>
      </p:grpSp>
      <p:sp>
        <p:nvSpPr>
          <p:cNvPr id="51" name="Rectangle">
            <a:extLst>
              <a:ext uri="{FF2B5EF4-FFF2-40B4-BE49-F238E27FC236}">
                <a16:creationId xmlns:a16="http://schemas.microsoft.com/office/drawing/2014/main" id="{FC5D78DC-B6D1-4F4A-A8EA-097D3CC42BC2}"/>
              </a:ext>
            </a:extLst>
          </p:cNvPr>
          <p:cNvSpPr/>
          <p:nvPr/>
        </p:nvSpPr>
        <p:spPr>
          <a:xfrm>
            <a:off x="8161536" y="3243263"/>
            <a:ext cx="4068564" cy="503238"/>
          </a:xfrm>
          <a:prstGeom prst="rect">
            <a:avLst/>
          </a:prstGeom>
          <a:solidFill>
            <a:schemeClr val="accent3">
              <a:lumMod val="20000"/>
              <a:lumOff val="80000"/>
              <a:alpha val="32707"/>
            </a:schemeClr>
          </a:solidFill>
          <a:ln w="12700">
            <a:noFill/>
            <a:miter lim="400000"/>
          </a:ln>
        </p:spPr>
        <p:txBody>
          <a:bodyPr lIns="35719" tIns="35719" rIns="35719" bIns="35719" anchor="ctr"/>
          <a:lstStyle/>
          <a:p>
            <a:pPr algn="ctr" defTabSz="292100" hangingPunct="0">
              <a:defRPr>
                <a:solidFill>
                  <a:srgbClr val="FFFFFF"/>
                </a:solidFill>
              </a:defRPr>
            </a:pPr>
            <a:endParaRPr sz="2500" kern="0">
              <a:solidFill>
                <a:srgbClr val="FFFFFF"/>
              </a:solidFill>
              <a:latin typeface="Gill Sans Light"/>
              <a:sym typeface="Gill Sans Light"/>
            </a:endParaRPr>
          </a:p>
        </p:txBody>
      </p:sp>
      <p:sp>
        <p:nvSpPr>
          <p:cNvPr id="52" name="RBF Institutionalisation">
            <a:extLst>
              <a:ext uri="{FF2B5EF4-FFF2-40B4-BE49-F238E27FC236}">
                <a16:creationId xmlns:a16="http://schemas.microsoft.com/office/drawing/2014/main" id="{BCAAD2C0-526F-45CA-BA0B-4549B6E777BD}"/>
              </a:ext>
            </a:extLst>
          </p:cNvPr>
          <p:cNvSpPr txBox="1"/>
          <p:nvPr/>
        </p:nvSpPr>
        <p:spPr>
          <a:xfrm>
            <a:off x="8527098" y="3289472"/>
            <a:ext cx="3151505" cy="456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b="1">
                <a:solidFill>
                  <a:srgbClr val="FFFFFF"/>
                </a:solidFill>
                <a:latin typeface="Avenir Next Regular"/>
                <a:ea typeface="Avenir Next Regular"/>
                <a:cs typeface="Avenir Next Regular"/>
                <a:sym typeface="Avenir Next Regular"/>
              </a:defRPr>
            </a:lvl1pPr>
          </a:lstStyle>
          <a:p>
            <a:pPr algn="ctr" defTabSz="292100" hangingPunct="0"/>
            <a:r>
              <a:rPr sz="2500" kern="0" dirty="0">
                <a:latin typeface="Avenir Book" panose="02000503020000020003" pitchFamily="2" charset="0"/>
              </a:rPr>
              <a:t>RBF Institutionalization</a:t>
            </a:r>
          </a:p>
        </p:txBody>
      </p:sp>
    </p:spTree>
    <p:extLst>
      <p:ext uri="{BB962C8B-B14F-4D97-AF65-F5344CB8AC3E}">
        <p14:creationId xmlns:p14="http://schemas.microsoft.com/office/powerpoint/2010/main" val="388184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iterate type="lt">
                                    <p:tmAbs val="100"/>
                                  </p:iterate>
                                  <p:childTnLst>
                                    <p:set>
                                      <p:cBhvr>
                                        <p:cTn id="14" fill="hold"/>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dvAuto="0"/>
      <p:bldP spid="51" grpId="0" animBg="1" advAuto="0"/>
      <p:bldP spid="5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34506-9263-4E8D-A5F0-7029A6C9BE75}"/>
              </a:ext>
            </a:extLst>
          </p:cNvPr>
          <p:cNvSpPr>
            <a:spLocks noGrp="1"/>
          </p:cNvSpPr>
          <p:nvPr>
            <p:ph type="title"/>
          </p:nvPr>
        </p:nvSpPr>
        <p:spPr>
          <a:xfrm>
            <a:off x="391885" y="455696"/>
            <a:ext cx="9235155" cy="307777"/>
          </a:xfrm>
        </p:spPr>
        <p:txBody>
          <a:bodyPr/>
          <a:lstStyle/>
          <a:p>
            <a:pPr defTabSz="292100" hangingPunct="0"/>
            <a:r>
              <a:rPr lang="en-US" sz="2000" kern="0" dirty="0">
                <a:latin typeface="Poppins" panose="00000500000000000000" pitchFamily="2" charset="0"/>
                <a:cs typeface="Poppins" panose="00000500000000000000" pitchFamily="2" charset="0"/>
              </a:rPr>
              <a:t>Expectations</a:t>
            </a:r>
          </a:p>
        </p:txBody>
      </p:sp>
      <p:grpSp>
        <p:nvGrpSpPr>
          <p:cNvPr id="53" name="Group">
            <a:extLst>
              <a:ext uri="{FF2B5EF4-FFF2-40B4-BE49-F238E27FC236}">
                <a16:creationId xmlns:a16="http://schemas.microsoft.com/office/drawing/2014/main" id="{80B64236-A840-4C2C-A010-4B74E24E750C}"/>
              </a:ext>
            </a:extLst>
          </p:cNvPr>
          <p:cNvGrpSpPr/>
          <p:nvPr/>
        </p:nvGrpSpPr>
        <p:grpSpPr>
          <a:xfrm>
            <a:off x="3929807" y="1228771"/>
            <a:ext cx="7825367" cy="5391088"/>
            <a:chOff x="-1" y="-4075"/>
            <a:chExt cx="15650732" cy="10782173"/>
          </a:xfrm>
        </p:grpSpPr>
        <p:grpSp>
          <p:nvGrpSpPr>
            <p:cNvPr id="54" name="Group">
              <a:extLst>
                <a:ext uri="{FF2B5EF4-FFF2-40B4-BE49-F238E27FC236}">
                  <a16:creationId xmlns:a16="http://schemas.microsoft.com/office/drawing/2014/main" id="{0F098FA6-B8CE-49C9-9D56-870C5A71CDB4}"/>
                </a:ext>
              </a:extLst>
            </p:cNvPr>
            <p:cNvGrpSpPr/>
            <p:nvPr/>
          </p:nvGrpSpPr>
          <p:grpSpPr>
            <a:xfrm>
              <a:off x="4813889" y="1873359"/>
              <a:ext cx="6439815" cy="6237322"/>
              <a:chOff x="0" y="0"/>
              <a:chExt cx="6439813" cy="6237320"/>
            </a:xfrm>
          </p:grpSpPr>
          <p:sp>
            <p:nvSpPr>
              <p:cNvPr id="66" name="Triangle">
                <a:extLst>
                  <a:ext uri="{FF2B5EF4-FFF2-40B4-BE49-F238E27FC236}">
                    <a16:creationId xmlns:a16="http://schemas.microsoft.com/office/drawing/2014/main" id="{D4D50857-ECB9-4685-8B7F-E69F5F1D470C}"/>
                  </a:ext>
                </a:extLst>
              </p:cNvPr>
              <p:cNvSpPr/>
              <p:nvPr/>
            </p:nvSpPr>
            <p:spPr>
              <a:xfrm>
                <a:off x="1657717" y="3118660"/>
                <a:ext cx="4782097" cy="3118661"/>
              </a:xfrm>
              <a:custGeom>
                <a:avLst/>
                <a:gdLst/>
                <a:ahLst/>
                <a:cxnLst>
                  <a:cxn ang="0">
                    <a:pos x="wd2" y="hd2"/>
                  </a:cxn>
                  <a:cxn ang="5400000">
                    <a:pos x="wd2" y="hd2"/>
                  </a:cxn>
                  <a:cxn ang="10800000">
                    <a:pos x="wd2" y="hd2"/>
                  </a:cxn>
                  <a:cxn ang="16200000">
                    <a:pos x="wd2" y="hd2"/>
                  </a:cxn>
                </a:cxnLst>
                <a:rect l="0" t="0" r="r" b="b"/>
                <a:pathLst>
                  <a:path w="21600" h="21600" extrusionOk="0">
                    <a:moveTo>
                      <a:pt x="0" y="11120"/>
                    </a:moveTo>
                    <a:lnTo>
                      <a:pt x="7056" y="21600"/>
                    </a:lnTo>
                    <a:lnTo>
                      <a:pt x="21600" y="0"/>
                    </a:lnTo>
                    <a:lnTo>
                      <a:pt x="0" y="11120"/>
                    </a:lnTo>
                    <a:close/>
                  </a:path>
                </a:pathLst>
              </a:custGeom>
              <a:solidFill>
                <a:srgbClr val="999999"/>
              </a:solidFill>
              <a:ln w="12700" cap="flat">
                <a:noFill/>
                <a:miter lim="400000"/>
              </a:ln>
              <a:effectLst/>
            </p:spPr>
            <p:txBody>
              <a:bodyPr wrap="square" lIns="35717" tIns="35717" rIns="35717" bIns="35717" numCol="1" anchor="t">
                <a:noAutofit/>
              </a:bodyPr>
              <a:lstStyle/>
              <a:p>
                <a:pPr algn="ctr" defTabSz="228600" hangingPunct="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kern="0">
                  <a:solidFill>
                    <a:srgbClr val="333333"/>
                  </a:solidFill>
                  <a:latin typeface="Helvetica Neue Thin"/>
                  <a:ea typeface="Helvetica Neue Thin"/>
                  <a:cs typeface="Helvetica Neue Thin"/>
                  <a:sym typeface="Helvetica Neue Thin"/>
                </a:endParaRPr>
              </a:p>
            </p:txBody>
          </p:sp>
          <p:sp>
            <p:nvSpPr>
              <p:cNvPr id="67" name="Triangle">
                <a:extLst>
                  <a:ext uri="{FF2B5EF4-FFF2-40B4-BE49-F238E27FC236}">
                    <a16:creationId xmlns:a16="http://schemas.microsoft.com/office/drawing/2014/main" id="{0A162A0E-6AE3-40EB-9135-9606BDC9DE1E}"/>
                  </a:ext>
                </a:extLst>
              </p:cNvPr>
              <p:cNvSpPr/>
              <p:nvPr/>
            </p:nvSpPr>
            <p:spPr>
              <a:xfrm>
                <a:off x="13" y="0"/>
                <a:ext cx="4782097" cy="3118661"/>
              </a:xfrm>
              <a:custGeom>
                <a:avLst/>
                <a:gdLst/>
                <a:ahLst/>
                <a:cxnLst>
                  <a:cxn ang="0">
                    <a:pos x="wd2" y="hd2"/>
                  </a:cxn>
                  <a:cxn ang="5400000">
                    <a:pos x="wd2" y="hd2"/>
                  </a:cxn>
                  <a:cxn ang="10800000">
                    <a:pos x="wd2" y="hd2"/>
                  </a:cxn>
                  <a:cxn ang="16200000">
                    <a:pos x="wd2" y="hd2"/>
                  </a:cxn>
                </a:cxnLst>
                <a:rect l="0" t="0" r="r" b="b"/>
                <a:pathLst>
                  <a:path w="21600" h="21600" extrusionOk="0">
                    <a:moveTo>
                      <a:pt x="21600" y="10480"/>
                    </a:moveTo>
                    <a:lnTo>
                      <a:pt x="14544" y="0"/>
                    </a:lnTo>
                    <a:lnTo>
                      <a:pt x="0" y="21600"/>
                    </a:lnTo>
                    <a:lnTo>
                      <a:pt x="21600" y="10480"/>
                    </a:lnTo>
                    <a:close/>
                  </a:path>
                </a:pathLst>
              </a:custGeom>
              <a:solidFill>
                <a:srgbClr val="72B1D7"/>
              </a:solidFill>
              <a:ln w="12700" cap="flat">
                <a:noFill/>
                <a:miter lim="400000"/>
              </a:ln>
              <a:effectLst/>
            </p:spPr>
            <p:txBody>
              <a:bodyPr wrap="square" lIns="35717" tIns="35717" rIns="35717" bIns="35717" numCol="1" anchor="t">
                <a:noAutofit/>
              </a:bodyPr>
              <a:lstStyle/>
              <a:p>
                <a:pPr algn="ctr" defTabSz="228600" hangingPunct="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kern="0">
                  <a:solidFill>
                    <a:srgbClr val="333333"/>
                  </a:solidFill>
                  <a:latin typeface="Helvetica Neue Thin"/>
                  <a:ea typeface="Helvetica Neue Thin"/>
                  <a:cs typeface="Helvetica Neue Thin"/>
                  <a:sym typeface="Helvetica Neue Thin"/>
                </a:endParaRPr>
              </a:p>
            </p:txBody>
          </p:sp>
          <p:sp>
            <p:nvSpPr>
              <p:cNvPr id="68" name="Triangle">
                <a:extLst>
                  <a:ext uri="{FF2B5EF4-FFF2-40B4-BE49-F238E27FC236}">
                    <a16:creationId xmlns:a16="http://schemas.microsoft.com/office/drawing/2014/main" id="{D0FAFE14-C8F5-4D9B-88B6-6582E42813D6}"/>
                  </a:ext>
                </a:extLst>
              </p:cNvPr>
              <p:cNvSpPr/>
              <p:nvPr/>
            </p:nvSpPr>
            <p:spPr>
              <a:xfrm>
                <a:off x="0" y="2487949"/>
                <a:ext cx="3220010" cy="3749288"/>
              </a:xfrm>
              <a:custGeom>
                <a:avLst/>
                <a:gdLst/>
                <a:ahLst/>
                <a:cxnLst>
                  <a:cxn ang="0">
                    <a:pos x="wd2" y="hd2"/>
                  </a:cxn>
                  <a:cxn ang="5400000">
                    <a:pos x="wd2" y="hd2"/>
                  </a:cxn>
                  <a:cxn ang="10800000">
                    <a:pos x="wd2" y="hd2"/>
                  </a:cxn>
                  <a:cxn ang="16200000">
                    <a:pos x="wd2" y="hd2"/>
                  </a:cxn>
                </a:cxnLst>
                <a:rect l="0" t="0" r="r" b="b"/>
                <a:pathLst>
                  <a:path w="21600" h="21600" extrusionOk="0">
                    <a:moveTo>
                      <a:pt x="12598" y="0"/>
                    </a:moveTo>
                    <a:lnTo>
                      <a:pt x="0" y="3633"/>
                    </a:lnTo>
                    <a:lnTo>
                      <a:pt x="21600" y="21600"/>
                    </a:lnTo>
                    <a:lnTo>
                      <a:pt x="12598" y="0"/>
                    </a:lnTo>
                    <a:close/>
                  </a:path>
                </a:pathLst>
              </a:custGeom>
              <a:solidFill>
                <a:srgbClr val="C3971A"/>
              </a:solidFill>
              <a:ln w="12700" cap="flat">
                <a:noFill/>
                <a:miter lim="400000"/>
              </a:ln>
              <a:effectLst/>
            </p:spPr>
            <p:txBody>
              <a:bodyPr wrap="square" lIns="35717" tIns="35717" rIns="35717" bIns="35717" numCol="1" anchor="t">
                <a:noAutofit/>
              </a:bodyPr>
              <a:lstStyle/>
              <a:p>
                <a:pPr algn="ctr" defTabSz="228600" hangingPunct="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kern="0">
                  <a:solidFill>
                    <a:srgbClr val="333333"/>
                  </a:solidFill>
                  <a:latin typeface="Helvetica Neue Thin"/>
                  <a:ea typeface="Helvetica Neue Thin"/>
                  <a:cs typeface="Helvetica Neue Thin"/>
                  <a:sym typeface="Helvetica Neue Thin"/>
                </a:endParaRPr>
              </a:p>
            </p:txBody>
          </p:sp>
          <p:sp>
            <p:nvSpPr>
              <p:cNvPr id="69" name="Triangle">
                <a:extLst>
                  <a:ext uri="{FF2B5EF4-FFF2-40B4-BE49-F238E27FC236}">
                    <a16:creationId xmlns:a16="http://schemas.microsoft.com/office/drawing/2014/main" id="{ED49A36B-56D3-4FA1-B16A-20CE163DA21D}"/>
                  </a:ext>
                </a:extLst>
              </p:cNvPr>
              <p:cNvSpPr/>
              <p:nvPr/>
            </p:nvSpPr>
            <p:spPr>
              <a:xfrm>
                <a:off x="3216830" y="2789"/>
                <a:ext cx="3222280" cy="37475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17" y="21600"/>
                    </a:lnTo>
                    <a:lnTo>
                      <a:pt x="21600" y="17968"/>
                    </a:lnTo>
                    <a:lnTo>
                      <a:pt x="0" y="0"/>
                    </a:lnTo>
                    <a:close/>
                  </a:path>
                </a:pathLst>
              </a:custGeom>
              <a:solidFill>
                <a:srgbClr val="70BF41"/>
              </a:solidFill>
              <a:ln w="12700" cap="flat">
                <a:noFill/>
                <a:miter lim="400000"/>
              </a:ln>
              <a:effectLst/>
            </p:spPr>
            <p:txBody>
              <a:bodyPr wrap="square" lIns="35717" tIns="35717" rIns="35717" bIns="35717" numCol="1" anchor="t">
                <a:noAutofit/>
              </a:bodyPr>
              <a:lstStyle/>
              <a:p>
                <a:pPr algn="ctr" defTabSz="228600" hangingPunct="0">
                  <a:lnSpc>
                    <a:spcPct val="80000"/>
                  </a:lnSpc>
                  <a:spcBef>
                    <a:spcPts val="2750"/>
                  </a:spcBef>
                  <a:defRPr sz="5000">
                    <a:solidFill>
                      <a:srgbClr val="333333"/>
                    </a:solidFill>
                    <a:latin typeface="Helvetica Neue Thin"/>
                    <a:ea typeface="Helvetica Neue Thin"/>
                    <a:cs typeface="Helvetica Neue Thin"/>
                    <a:sym typeface="Helvetica Neue Thin"/>
                  </a:defRPr>
                </a:pPr>
                <a:endParaRPr sz="2500" kern="0">
                  <a:solidFill>
                    <a:srgbClr val="333333"/>
                  </a:solidFill>
                  <a:latin typeface="Helvetica Neue Thin"/>
                  <a:ea typeface="Helvetica Neue Thin"/>
                  <a:cs typeface="Helvetica Neue Thin"/>
                  <a:sym typeface="Helvetica Neue Thin"/>
                </a:endParaRPr>
              </a:p>
            </p:txBody>
          </p:sp>
        </p:grpSp>
        <p:grpSp>
          <p:nvGrpSpPr>
            <p:cNvPr id="55" name="Group">
              <a:extLst>
                <a:ext uri="{FF2B5EF4-FFF2-40B4-BE49-F238E27FC236}">
                  <a16:creationId xmlns:a16="http://schemas.microsoft.com/office/drawing/2014/main" id="{18A731D6-C36E-497F-952F-87B9D241A474}"/>
                </a:ext>
              </a:extLst>
            </p:cNvPr>
            <p:cNvGrpSpPr/>
            <p:nvPr/>
          </p:nvGrpSpPr>
          <p:grpSpPr>
            <a:xfrm>
              <a:off x="-1" y="-4075"/>
              <a:ext cx="15650732" cy="10782173"/>
              <a:chOff x="-1" y="-4075"/>
              <a:chExt cx="15650730" cy="10782171"/>
            </a:xfrm>
          </p:grpSpPr>
          <p:sp>
            <p:nvSpPr>
              <p:cNvPr id="56" name="Group">
                <a:extLst>
                  <a:ext uri="{FF2B5EF4-FFF2-40B4-BE49-F238E27FC236}">
                    <a16:creationId xmlns:a16="http://schemas.microsoft.com/office/drawing/2014/main" id="{3A9233A1-049D-49DB-B04B-F736959CD383}"/>
                  </a:ext>
                </a:extLst>
              </p:cNvPr>
              <p:cNvSpPr/>
              <p:nvPr/>
            </p:nvSpPr>
            <p:spPr>
              <a:xfrm flipV="1">
                <a:off x="9282821" y="3774341"/>
                <a:ext cx="2470038" cy="2"/>
              </a:xfrm>
              <a:prstGeom prst="line">
                <a:avLst/>
              </a:prstGeom>
              <a:noFill/>
              <a:ln w="63500" cap="flat">
                <a:solidFill>
                  <a:srgbClr val="1FA29C"/>
                </a:solidFill>
                <a:prstDash val="solid"/>
                <a:miter lim="400000"/>
              </a:ln>
              <a:effectLst/>
            </p:spPr>
            <p:txBody>
              <a:bodyPr wrap="square" lIns="22859" tIns="22859" rIns="22859" bIns="22859" numCol="1" anchor="t">
                <a:noAutofit/>
              </a:bodyPr>
              <a:lstStyle/>
              <a:p>
                <a:pPr algn="ctr" defTabSz="410765" hangingPunct="0">
                  <a:lnSpc>
                    <a:spcPct val="110000"/>
                  </a:lnSpc>
                  <a:spcBef>
                    <a:spcPts val="1400"/>
                  </a:spcBef>
                  <a:defRPr sz="2600">
                    <a:solidFill>
                      <a:srgbClr val="373B4F"/>
                    </a:solidFill>
                    <a:latin typeface="Helvetica"/>
                    <a:ea typeface="Helvetica"/>
                    <a:cs typeface="Helvetica"/>
                    <a:sym typeface="Helvetica"/>
                  </a:defRPr>
                </a:pPr>
                <a:endParaRPr sz="1300" kern="0">
                  <a:solidFill>
                    <a:srgbClr val="373B4F"/>
                  </a:solidFill>
                  <a:latin typeface="Helvetica"/>
                  <a:ea typeface="Helvetica"/>
                  <a:cs typeface="Helvetica"/>
                  <a:sym typeface="Helvetica"/>
                </a:endParaRPr>
              </a:p>
            </p:txBody>
          </p:sp>
          <p:sp>
            <p:nvSpPr>
              <p:cNvPr id="57" name="Group">
                <a:extLst>
                  <a:ext uri="{FF2B5EF4-FFF2-40B4-BE49-F238E27FC236}">
                    <a16:creationId xmlns:a16="http://schemas.microsoft.com/office/drawing/2014/main" id="{6BE9E384-555E-43A2-8978-65D12842EC98}"/>
                  </a:ext>
                </a:extLst>
              </p:cNvPr>
              <p:cNvSpPr/>
              <p:nvPr/>
            </p:nvSpPr>
            <p:spPr>
              <a:xfrm flipH="1">
                <a:off x="4314733" y="5936733"/>
                <a:ext cx="2126601" cy="1"/>
              </a:xfrm>
              <a:prstGeom prst="line">
                <a:avLst/>
              </a:prstGeom>
              <a:noFill/>
              <a:ln w="63500" cap="flat">
                <a:solidFill>
                  <a:srgbClr val="1FA29C"/>
                </a:solidFill>
                <a:prstDash val="solid"/>
                <a:miter lim="400000"/>
              </a:ln>
              <a:effectLst/>
            </p:spPr>
            <p:txBody>
              <a:bodyPr wrap="square" lIns="22859" tIns="22859" rIns="22859" bIns="22859" numCol="1" anchor="t">
                <a:noAutofit/>
              </a:bodyPr>
              <a:lstStyle/>
              <a:p>
                <a:pPr algn="ctr" defTabSz="410765" hangingPunct="0">
                  <a:lnSpc>
                    <a:spcPct val="110000"/>
                  </a:lnSpc>
                  <a:spcBef>
                    <a:spcPts val="1400"/>
                  </a:spcBef>
                  <a:defRPr sz="2600">
                    <a:solidFill>
                      <a:srgbClr val="373B4F"/>
                    </a:solidFill>
                    <a:latin typeface="Helvetica"/>
                    <a:ea typeface="Helvetica"/>
                    <a:cs typeface="Helvetica"/>
                    <a:sym typeface="Helvetica"/>
                  </a:defRPr>
                </a:pPr>
                <a:endParaRPr sz="1300" kern="0">
                  <a:solidFill>
                    <a:srgbClr val="373B4F"/>
                  </a:solidFill>
                  <a:latin typeface="Helvetica"/>
                  <a:ea typeface="Helvetica"/>
                  <a:cs typeface="Helvetica"/>
                  <a:sym typeface="Helvetica"/>
                </a:endParaRPr>
              </a:p>
            </p:txBody>
          </p:sp>
          <p:grpSp>
            <p:nvGrpSpPr>
              <p:cNvPr id="58" name="Group">
                <a:extLst>
                  <a:ext uri="{FF2B5EF4-FFF2-40B4-BE49-F238E27FC236}">
                    <a16:creationId xmlns:a16="http://schemas.microsoft.com/office/drawing/2014/main" id="{1F2ECFAB-1F7C-4A6D-9151-A348C6F5A0C3}"/>
                  </a:ext>
                </a:extLst>
              </p:cNvPr>
              <p:cNvGrpSpPr/>
              <p:nvPr/>
            </p:nvGrpSpPr>
            <p:grpSpPr>
              <a:xfrm>
                <a:off x="-1" y="-4075"/>
                <a:ext cx="15650730" cy="10782171"/>
                <a:chOff x="-1" y="-4075"/>
                <a:chExt cx="15650729" cy="10782170"/>
              </a:xfrm>
            </p:grpSpPr>
            <p:sp>
              <p:nvSpPr>
                <p:cNvPr id="60" name="Line">
                  <a:extLst>
                    <a:ext uri="{FF2B5EF4-FFF2-40B4-BE49-F238E27FC236}">
                      <a16:creationId xmlns:a16="http://schemas.microsoft.com/office/drawing/2014/main" id="{76A53AD8-491A-4E9E-B7A1-8FD524A23FAE}"/>
                    </a:ext>
                  </a:extLst>
                </p:cNvPr>
                <p:cNvSpPr/>
                <p:nvPr/>
              </p:nvSpPr>
              <p:spPr>
                <a:xfrm flipH="1">
                  <a:off x="7178220" y="1642622"/>
                  <a:ext cx="2" cy="1977395"/>
                </a:xfrm>
                <a:prstGeom prst="line">
                  <a:avLst/>
                </a:prstGeom>
                <a:noFill/>
                <a:ln w="63500" cap="flat">
                  <a:solidFill>
                    <a:srgbClr val="1FA29C"/>
                  </a:solidFill>
                  <a:prstDash val="solid"/>
                  <a:miter lim="400000"/>
                </a:ln>
                <a:effectLst/>
              </p:spPr>
              <p:txBody>
                <a:bodyPr wrap="square" lIns="22859" tIns="22859" rIns="22859" bIns="22859" numCol="1" anchor="t">
                  <a:noAutofit/>
                </a:bodyPr>
                <a:lstStyle/>
                <a:p>
                  <a:pPr algn="ctr" defTabSz="410765" hangingPunct="0">
                    <a:lnSpc>
                      <a:spcPct val="110000"/>
                    </a:lnSpc>
                    <a:spcBef>
                      <a:spcPts val="1400"/>
                    </a:spcBef>
                    <a:defRPr sz="2600">
                      <a:solidFill>
                        <a:srgbClr val="373B4F"/>
                      </a:solidFill>
                      <a:latin typeface="Helvetica"/>
                      <a:ea typeface="Helvetica"/>
                      <a:cs typeface="Helvetica"/>
                      <a:sym typeface="Helvetica"/>
                    </a:defRPr>
                  </a:pPr>
                  <a:endParaRPr sz="1300" kern="0">
                    <a:solidFill>
                      <a:srgbClr val="373B4F"/>
                    </a:solidFill>
                    <a:latin typeface="Helvetica"/>
                    <a:ea typeface="Helvetica"/>
                    <a:cs typeface="Helvetica"/>
                    <a:sym typeface="Helvetica"/>
                  </a:endParaRPr>
                </a:p>
              </p:txBody>
            </p:sp>
            <p:sp>
              <p:nvSpPr>
                <p:cNvPr id="61" name="Group">
                  <a:extLst>
                    <a:ext uri="{FF2B5EF4-FFF2-40B4-BE49-F238E27FC236}">
                      <a16:creationId xmlns:a16="http://schemas.microsoft.com/office/drawing/2014/main" id="{DDCC6B77-04E3-4993-AAC6-640BE4B7CEEF}"/>
                    </a:ext>
                  </a:extLst>
                </p:cNvPr>
                <p:cNvSpPr/>
                <p:nvPr/>
              </p:nvSpPr>
              <p:spPr>
                <a:xfrm>
                  <a:off x="4314734" y="-4075"/>
                  <a:ext cx="5484558" cy="140397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584200">
                    <a:lnSpc>
                      <a:spcPct val="110000"/>
                    </a:lnSpc>
                    <a:spcBef>
                      <a:spcPts val="3000"/>
                    </a:spcBef>
                    <a:defRPr sz="2800">
                      <a:solidFill>
                        <a:schemeClr val="accent2">
                          <a:hueOff val="192982"/>
                          <a:satOff val="17755"/>
                          <a:lumOff val="-28483"/>
                        </a:schemeClr>
                      </a:solidFill>
                      <a:latin typeface="Optima ExtraBlack"/>
                      <a:ea typeface="Optima ExtraBlack"/>
                      <a:cs typeface="Optima ExtraBlack"/>
                      <a:sym typeface="Optima ExtraBlack"/>
                    </a:defRPr>
                  </a:lvl1pPr>
                </a:lstStyle>
                <a:p>
                  <a:pPr algn="ctr" defTabSz="292100" hangingPunct="0">
                    <a:spcBef>
                      <a:spcPts val="1500"/>
                    </a:spcBef>
                  </a:pPr>
                  <a:r>
                    <a:rPr sz="1400" b="1" kern="0" dirty="0">
                      <a:solidFill>
                        <a:schemeClr val="accent2">
                          <a:lumMod val="50000"/>
                        </a:schemeClr>
                      </a:solidFill>
                      <a:latin typeface="Poppins" panose="00000500000000000000" pitchFamily="2" charset="0"/>
                      <a:cs typeface="Poppins" panose="00000500000000000000" pitchFamily="2" charset="0"/>
                    </a:rPr>
                    <a:t>Sustained Health Interventions that Protect Poor Citizens of Zimbabwe</a:t>
                  </a:r>
                </a:p>
              </p:txBody>
            </p:sp>
            <p:sp>
              <p:nvSpPr>
                <p:cNvPr id="62" name="Group">
                  <a:extLst>
                    <a:ext uri="{FF2B5EF4-FFF2-40B4-BE49-F238E27FC236}">
                      <a16:creationId xmlns:a16="http://schemas.microsoft.com/office/drawing/2014/main" id="{ED5DBCFD-EC25-47C8-BE0D-FEE546737B28}"/>
                    </a:ext>
                  </a:extLst>
                </p:cNvPr>
                <p:cNvSpPr/>
                <p:nvPr/>
              </p:nvSpPr>
              <p:spPr>
                <a:xfrm>
                  <a:off x="11970833" y="3391467"/>
                  <a:ext cx="3679895" cy="235192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584200">
                    <a:lnSpc>
                      <a:spcPct val="110000"/>
                    </a:lnSpc>
                    <a:spcBef>
                      <a:spcPts val="3000"/>
                    </a:spcBef>
                    <a:defRPr sz="2800">
                      <a:solidFill>
                        <a:schemeClr val="accent2">
                          <a:hueOff val="192982"/>
                          <a:satOff val="17755"/>
                          <a:lumOff val="-28483"/>
                        </a:schemeClr>
                      </a:solidFill>
                      <a:latin typeface="Optima ExtraBlack"/>
                      <a:ea typeface="Optima ExtraBlack"/>
                      <a:cs typeface="Optima ExtraBlack"/>
                      <a:sym typeface="Optima ExtraBlack"/>
                    </a:defRPr>
                  </a:lvl1pPr>
                </a:lstStyle>
                <a:p>
                  <a:pPr algn="ctr" defTabSz="292100" hangingPunct="0">
                    <a:spcBef>
                      <a:spcPts val="1500"/>
                    </a:spcBef>
                  </a:pPr>
                  <a:r>
                    <a:rPr sz="1400" b="1" kern="0">
                      <a:solidFill>
                        <a:schemeClr val="accent2">
                          <a:lumMod val="50000"/>
                        </a:schemeClr>
                      </a:solidFill>
                      <a:latin typeface="Poppins" panose="00000500000000000000" pitchFamily="2" charset="0"/>
                      <a:cs typeface="Poppins" panose="00000500000000000000" pitchFamily="2" charset="0"/>
                    </a:rPr>
                    <a:t>Strong Government Ownership and Stewardship in Delivery of Health Services</a:t>
                  </a:r>
                </a:p>
              </p:txBody>
            </p:sp>
            <p:grpSp>
              <p:nvGrpSpPr>
                <p:cNvPr id="63" name="Group">
                  <a:extLst>
                    <a:ext uri="{FF2B5EF4-FFF2-40B4-BE49-F238E27FC236}">
                      <a16:creationId xmlns:a16="http://schemas.microsoft.com/office/drawing/2014/main" id="{F896E638-2188-46A2-81CA-F0EA500B48BE}"/>
                    </a:ext>
                  </a:extLst>
                </p:cNvPr>
                <p:cNvGrpSpPr/>
                <p:nvPr/>
              </p:nvGrpSpPr>
              <p:grpSpPr>
                <a:xfrm>
                  <a:off x="-1" y="5243689"/>
                  <a:ext cx="10840031" cy="5534406"/>
                  <a:chOff x="0" y="3668"/>
                  <a:chExt cx="10840029" cy="5534404"/>
                </a:xfrm>
              </p:grpSpPr>
              <p:sp>
                <p:nvSpPr>
                  <p:cNvPr id="64" name="Data Analysis">
                    <a:extLst>
                      <a:ext uri="{FF2B5EF4-FFF2-40B4-BE49-F238E27FC236}">
                        <a16:creationId xmlns:a16="http://schemas.microsoft.com/office/drawing/2014/main" id="{0795DB8A-6CF8-4D1E-87FA-427AC11FF68E}"/>
                      </a:ext>
                    </a:extLst>
                  </p:cNvPr>
                  <p:cNvSpPr/>
                  <p:nvPr/>
                </p:nvSpPr>
                <p:spPr>
                  <a:xfrm>
                    <a:off x="6515757" y="3660123"/>
                    <a:ext cx="4324272" cy="187794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584200">
                      <a:lnSpc>
                        <a:spcPct val="110000"/>
                      </a:lnSpc>
                      <a:spcBef>
                        <a:spcPts val="3000"/>
                      </a:spcBef>
                      <a:defRPr sz="2800">
                        <a:solidFill>
                          <a:schemeClr val="accent2">
                            <a:hueOff val="192982"/>
                            <a:satOff val="17755"/>
                            <a:lumOff val="-28483"/>
                          </a:schemeClr>
                        </a:solidFill>
                        <a:latin typeface="Optima ExtraBlack"/>
                        <a:ea typeface="Optima ExtraBlack"/>
                        <a:cs typeface="Optima ExtraBlack"/>
                        <a:sym typeface="Optima ExtraBlack"/>
                      </a:defRPr>
                    </a:lvl1pPr>
                  </a:lstStyle>
                  <a:p>
                    <a:pPr algn="ctr" defTabSz="292100" hangingPunct="0">
                      <a:spcBef>
                        <a:spcPts val="1500"/>
                      </a:spcBef>
                    </a:pPr>
                    <a:r>
                      <a:rPr sz="1400" b="1" kern="0" dirty="0">
                        <a:solidFill>
                          <a:schemeClr val="accent2">
                            <a:lumMod val="50000"/>
                          </a:schemeClr>
                        </a:solidFill>
                        <a:latin typeface="Poppins" panose="00000500000000000000" pitchFamily="2" charset="0"/>
                        <a:cs typeface="Poppins" panose="00000500000000000000" pitchFamily="2" charset="0"/>
                      </a:rPr>
                      <a:t>Enhanced implementation of Results Based Management</a:t>
                    </a:r>
                  </a:p>
                </p:txBody>
              </p:sp>
              <p:sp>
                <p:nvSpPr>
                  <p:cNvPr id="65" name="Logistics, Procurement and Supply Chain Management">
                    <a:extLst>
                      <a:ext uri="{FF2B5EF4-FFF2-40B4-BE49-F238E27FC236}">
                        <a16:creationId xmlns:a16="http://schemas.microsoft.com/office/drawing/2014/main" id="{D8B791EC-0370-4B81-9634-10A4E7C38D91}"/>
                      </a:ext>
                    </a:extLst>
                  </p:cNvPr>
                  <p:cNvSpPr/>
                  <p:nvPr/>
                </p:nvSpPr>
                <p:spPr>
                  <a:xfrm>
                    <a:off x="0" y="3668"/>
                    <a:ext cx="4479648" cy="140397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defTabSz="584200">
                      <a:lnSpc>
                        <a:spcPct val="110000"/>
                      </a:lnSpc>
                      <a:spcBef>
                        <a:spcPts val="3000"/>
                      </a:spcBef>
                      <a:defRPr sz="2800">
                        <a:solidFill>
                          <a:schemeClr val="accent2">
                            <a:hueOff val="192982"/>
                            <a:satOff val="17755"/>
                            <a:lumOff val="-28483"/>
                          </a:schemeClr>
                        </a:solidFill>
                        <a:latin typeface="Optima ExtraBlack"/>
                        <a:ea typeface="Optima ExtraBlack"/>
                        <a:cs typeface="Optima ExtraBlack"/>
                        <a:sym typeface="Optima ExtraBlack"/>
                      </a:defRPr>
                    </a:lvl1pPr>
                  </a:lstStyle>
                  <a:p>
                    <a:pPr algn="ctr" defTabSz="292100" hangingPunct="0">
                      <a:spcBef>
                        <a:spcPts val="1500"/>
                      </a:spcBef>
                    </a:pPr>
                    <a:r>
                      <a:rPr sz="1400" b="1" kern="0" dirty="0">
                        <a:solidFill>
                          <a:schemeClr val="accent2">
                            <a:lumMod val="50000"/>
                          </a:schemeClr>
                        </a:solidFill>
                        <a:latin typeface="Poppins" panose="00000500000000000000" pitchFamily="2" charset="0"/>
                        <a:cs typeface="Poppins" panose="00000500000000000000" pitchFamily="2" charset="0"/>
                      </a:rPr>
                      <a:t>Cost Savings from Implementation Efficiencies </a:t>
                    </a:r>
                  </a:p>
                </p:txBody>
              </p:sp>
            </p:grpSp>
          </p:grpSp>
          <p:sp>
            <p:nvSpPr>
              <p:cNvPr id="59" name="Group">
                <a:extLst>
                  <a:ext uri="{FF2B5EF4-FFF2-40B4-BE49-F238E27FC236}">
                    <a16:creationId xmlns:a16="http://schemas.microsoft.com/office/drawing/2014/main" id="{EE2828A4-8946-423A-91D9-7CFDA0E073BB}"/>
                  </a:ext>
                </a:extLst>
              </p:cNvPr>
              <p:cNvSpPr/>
              <p:nvPr/>
            </p:nvSpPr>
            <p:spPr>
              <a:xfrm flipH="1" flipV="1">
                <a:off x="8677894" y="6596363"/>
                <a:ext cx="51884" cy="2078215"/>
              </a:xfrm>
              <a:prstGeom prst="line">
                <a:avLst/>
              </a:prstGeom>
              <a:noFill/>
              <a:ln w="63500" cap="flat">
                <a:solidFill>
                  <a:srgbClr val="1FA29C"/>
                </a:solidFill>
                <a:prstDash val="solid"/>
                <a:miter lim="400000"/>
              </a:ln>
              <a:effectLst/>
            </p:spPr>
            <p:txBody>
              <a:bodyPr wrap="square" lIns="22859" tIns="22859" rIns="22859" bIns="22859" numCol="1" anchor="t">
                <a:noAutofit/>
              </a:bodyPr>
              <a:lstStyle/>
              <a:p>
                <a:pPr algn="ctr" defTabSz="410765" hangingPunct="0">
                  <a:lnSpc>
                    <a:spcPct val="110000"/>
                  </a:lnSpc>
                  <a:spcBef>
                    <a:spcPts val="1400"/>
                  </a:spcBef>
                  <a:defRPr sz="2600">
                    <a:solidFill>
                      <a:srgbClr val="373B4F"/>
                    </a:solidFill>
                    <a:latin typeface="Helvetica"/>
                    <a:ea typeface="Helvetica"/>
                    <a:cs typeface="Helvetica"/>
                    <a:sym typeface="Helvetica"/>
                  </a:defRPr>
                </a:pPr>
                <a:endParaRPr sz="1300" kern="0" dirty="0">
                  <a:solidFill>
                    <a:srgbClr val="373B4F"/>
                  </a:solidFill>
                  <a:latin typeface="Helvetica"/>
                  <a:ea typeface="Helvetica"/>
                  <a:cs typeface="Helvetica"/>
                  <a:sym typeface="Helvetica"/>
                </a:endParaRPr>
              </a:p>
            </p:txBody>
          </p:sp>
        </p:grpSp>
      </p:grpSp>
      <p:sp>
        <p:nvSpPr>
          <p:cNvPr id="70" name="Rectangle">
            <a:extLst>
              <a:ext uri="{FF2B5EF4-FFF2-40B4-BE49-F238E27FC236}">
                <a16:creationId xmlns:a16="http://schemas.microsoft.com/office/drawing/2014/main" id="{6E72F920-56C1-4795-AADE-B80CEB1869AE}"/>
              </a:ext>
            </a:extLst>
          </p:cNvPr>
          <p:cNvSpPr/>
          <p:nvPr/>
        </p:nvSpPr>
        <p:spPr>
          <a:xfrm>
            <a:off x="0" y="1228771"/>
            <a:ext cx="3647322" cy="5717569"/>
          </a:xfrm>
          <a:prstGeom prst="rect">
            <a:avLst/>
          </a:prstGeom>
          <a:solidFill>
            <a:srgbClr val="1FA29C"/>
          </a:solidFill>
          <a:ln w="12700">
            <a:miter lim="400000"/>
          </a:ln>
        </p:spPr>
        <p:txBody>
          <a:bodyPr lIns="35719" tIns="35719" rIns="35719" bIns="35719" anchor="ctr"/>
          <a:lstStyle/>
          <a:p>
            <a:pPr marL="0" marR="0" lvl="0" indent="0" algn="ctr" defTabSz="292100" eaLnBrk="1" fontAlgn="auto" latinLnBrk="0" hangingPunct="0">
              <a:lnSpc>
                <a:spcPct val="100000"/>
              </a:lnSpc>
              <a:spcBef>
                <a:spcPts val="0"/>
              </a:spcBef>
              <a:spcAft>
                <a:spcPts val="0"/>
              </a:spcAft>
              <a:buClrTx/>
              <a:buSzTx/>
              <a:buFontTx/>
              <a:buNone/>
              <a:tabLst/>
              <a:defRPr>
                <a:solidFill>
                  <a:srgbClr val="FFFFFF"/>
                </a:solidFill>
              </a:defRPr>
            </a:pPr>
            <a:endParaRPr kumimoji="0" sz="2500" b="0" i="0" u="none" strike="noStrike" kern="0" cap="none" spc="0" normalizeH="0" baseline="0" noProof="0">
              <a:ln>
                <a:noFill/>
              </a:ln>
              <a:solidFill>
                <a:srgbClr val="FFFFFF"/>
              </a:solidFill>
              <a:effectLst/>
              <a:uLnTx/>
              <a:uFillTx/>
              <a:latin typeface="Gill Sans Light"/>
              <a:sym typeface="Gill Sans Light"/>
            </a:endParaRPr>
          </a:p>
        </p:txBody>
      </p:sp>
      <p:sp>
        <p:nvSpPr>
          <p:cNvPr id="71" name="The Program Has Significant Points of Reference in Path to Maturity">
            <a:extLst>
              <a:ext uri="{FF2B5EF4-FFF2-40B4-BE49-F238E27FC236}">
                <a16:creationId xmlns:a16="http://schemas.microsoft.com/office/drawing/2014/main" id="{B992B87A-EF17-4C5C-87AA-65C73E3F8415}"/>
              </a:ext>
            </a:extLst>
          </p:cNvPr>
          <p:cNvSpPr txBox="1"/>
          <p:nvPr/>
        </p:nvSpPr>
        <p:spPr>
          <a:xfrm>
            <a:off x="391885" y="1870430"/>
            <a:ext cx="2587621" cy="3046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l">
              <a:defRPr sz="3800">
                <a:solidFill>
                  <a:srgbClr val="FFFFFF"/>
                </a:solidFill>
                <a:latin typeface="Optima"/>
                <a:ea typeface="Optima"/>
                <a:cs typeface="Optima"/>
                <a:sym typeface="Optima"/>
              </a:defRPr>
            </a:lvl1pPr>
          </a:lstStyle>
          <a:p>
            <a:pPr defTabSz="292100" hangingPunct="0"/>
            <a:endParaRPr lang="en-US" sz="2200" kern="0" dirty="0">
              <a:latin typeface="Poppins" panose="00000500000000000000" pitchFamily="2" charset="0"/>
              <a:cs typeface="Poppins" panose="00000500000000000000" pitchFamily="2" charset="0"/>
            </a:endParaRPr>
          </a:p>
          <a:p>
            <a:pPr defTabSz="292100" hangingPunct="0"/>
            <a:r>
              <a:rPr lang="en-US" sz="2200" kern="0" dirty="0">
                <a:latin typeface="Poppins" panose="00000500000000000000" pitchFamily="2" charset="0"/>
                <a:cs typeface="Poppins" panose="00000500000000000000" pitchFamily="2" charset="0"/>
              </a:rPr>
              <a:t>RBF institutionalization is anticipated to add value to the RBF Program and the health sector response in general</a:t>
            </a:r>
            <a:endParaRPr sz="2200" kern="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7011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94B13E-32DA-6845-AA34-17674453863B}"/>
              </a:ext>
            </a:extLst>
          </p:cNvPr>
          <p:cNvSpPr>
            <a:spLocks noGrp="1"/>
          </p:cNvSpPr>
          <p:nvPr>
            <p:ph type="body" sz="quarter" idx="10"/>
          </p:nvPr>
        </p:nvSpPr>
        <p:spPr>
          <a:xfrm>
            <a:off x="456784" y="1547812"/>
            <a:ext cx="9144416" cy="3762375"/>
          </a:xfrm>
        </p:spPr>
        <p:txBody>
          <a:bodyPr/>
          <a:lstStyle/>
          <a:p>
            <a:r>
              <a:rPr lang="en-US" dirty="0"/>
              <a:t>Capturing Tacit Knowledge</a:t>
            </a:r>
          </a:p>
        </p:txBody>
      </p:sp>
    </p:spTree>
    <p:extLst>
      <p:ext uri="{BB962C8B-B14F-4D97-AF65-F5344CB8AC3E}">
        <p14:creationId xmlns:p14="http://schemas.microsoft.com/office/powerpoint/2010/main" val="1578102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34506-9263-4E8D-A5F0-7029A6C9BE75}"/>
              </a:ext>
            </a:extLst>
          </p:cNvPr>
          <p:cNvSpPr>
            <a:spLocks noGrp="1"/>
          </p:cNvSpPr>
          <p:nvPr>
            <p:ph type="title"/>
          </p:nvPr>
        </p:nvSpPr>
        <p:spPr/>
        <p:txBody>
          <a:bodyPr/>
          <a:lstStyle/>
          <a:p>
            <a:r>
              <a:rPr lang="en-US" dirty="0">
                <a:latin typeface="Poppins" panose="00000500000000000000" pitchFamily="2" charset="0"/>
                <a:cs typeface="Poppins" panose="00000500000000000000" pitchFamily="2" charset="0"/>
              </a:rPr>
              <a:t>What is Cognitive Task Analysis</a:t>
            </a:r>
          </a:p>
        </p:txBody>
      </p:sp>
      <p:sp>
        <p:nvSpPr>
          <p:cNvPr id="4" name="Content Placeholder 3">
            <a:extLst>
              <a:ext uri="{FF2B5EF4-FFF2-40B4-BE49-F238E27FC236}">
                <a16:creationId xmlns:a16="http://schemas.microsoft.com/office/drawing/2014/main" id="{2C7D84CF-6405-4135-ACCD-78B3494A83B0}"/>
              </a:ext>
            </a:extLst>
          </p:cNvPr>
          <p:cNvSpPr>
            <a:spLocks noGrp="1"/>
          </p:cNvSpPr>
          <p:nvPr>
            <p:ph sz="quarter" idx="10"/>
          </p:nvPr>
        </p:nvSpPr>
        <p:spPr/>
        <p:txBody>
          <a:bodyPr/>
          <a:lstStyle/>
          <a:p>
            <a:r>
              <a:rPr lang="en-US" sz="1800" b="1" dirty="0">
                <a:solidFill>
                  <a:srgbClr val="189992"/>
                </a:solidFill>
                <a:latin typeface="Poppins" panose="00000500000000000000" pitchFamily="2" charset="0"/>
                <a:cs typeface="Poppins" panose="00000500000000000000" pitchFamily="2" charset="0"/>
              </a:rPr>
              <a:t>Cognitive Task Analysis (CTA) </a:t>
            </a:r>
            <a:r>
              <a:rPr lang="en-US" sz="1800" dirty="0">
                <a:latin typeface="Poppins" panose="00000500000000000000" pitchFamily="2" charset="0"/>
                <a:cs typeface="Poppins" panose="00000500000000000000" pitchFamily="2" charset="0"/>
              </a:rPr>
              <a:t>is a method the World Bank is using to help capture experiential and tacit knowledge. </a:t>
            </a:r>
          </a:p>
          <a:p>
            <a:pPr marL="285750" indent="-285750">
              <a:buFont typeface="Arial" panose="020B0604020202020204" pitchFamily="34" charset="0"/>
              <a:buChar char="•"/>
            </a:pPr>
            <a:r>
              <a:rPr lang="en-US" sz="1800" dirty="0">
                <a:latin typeface="Poppins" panose="00000500000000000000" pitchFamily="2" charset="0"/>
                <a:cs typeface="Poppins" panose="00000500000000000000" pitchFamily="2" charset="0"/>
              </a:rPr>
              <a:t>We have successfully used this methodology to develop education and training tools and products, capture tacit knowledge from in-country experts, design knowledge &amp; learning case studies, facilitate Knowledge Cafes and Seminars, and improve the depth of the knowledge we are able to capture and transfer.</a:t>
            </a:r>
          </a:p>
          <a:p>
            <a:pPr marL="285750" indent="-285750">
              <a:buFont typeface="Arial" panose="020B0604020202020204" pitchFamily="34" charset="0"/>
              <a:buChar char="•"/>
            </a:pPr>
            <a:r>
              <a:rPr lang="en-US" sz="1800" dirty="0">
                <a:latin typeface="Poppins" panose="00000500000000000000" pitchFamily="2" charset="0"/>
                <a:cs typeface="Poppins" panose="00000500000000000000" pitchFamily="2" charset="0"/>
              </a:rPr>
              <a:t> CTA improves your ability to uncover and understand expertise and communicate it in clear and concise ways, and helps you understand how experts actually perform in the field in a wide range of domains and countries. </a:t>
            </a:r>
          </a:p>
          <a:p>
            <a:pPr marL="285750" indent="-285750">
              <a:buFont typeface="Arial" panose="020B0604020202020204" pitchFamily="34" charset="0"/>
              <a:buChar char="•"/>
            </a:pPr>
            <a:r>
              <a:rPr lang="en-US" sz="1800" dirty="0">
                <a:latin typeface="Poppins" panose="00000500000000000000" pitchFamily="2" charset="0"/>
                <a:cs typeface="Poppins" panose="00000500000000000000" pitchFamily="2" charset="0"/>
              </a:rPr>
              <a:t>CTA helps capture critical decisions and assessments; the cognitive challenges to performance; and how experts conceptualize situations using their knowledge, cues, factors, and strategies. </a:t>
            </a:r>
          </a:p>
          <a:p>
            <a:pPr marL="285750" indent="-285750">
              <a:buFont typeface="Arial" panose="020B0604020202020204" pitchFamily="34" charset="0"/>
              <a:buChar char="•"/>
            </a:pPr>
            <a:r>
              <a:rPr lang="en-US" sz="1800" dirty="0">
                <a:latin typeface="Poppins" panose="00000500000000000000" pitchFamily="2" charset="0"/>
                <a:cs typeface="Poppins" panose="00000500000000000000" pitchFamily="2" charset="0"/>
              </a:rPr>
              <a:t>CTA allows us to understand not just what tasks are performed, but how cognitive skills like judgment, decision making, and sensemaking are performed. These skills provide the context needed for successful knowledge transfer.</a:t>
            </a:r>
          </a:p>
          <a:p>
            <a:endParaRPr lang="en-US" dirty="0"/>
          </a:p>
        </p:txBody>
      </p:sp>
    </p:spTree>
    <p:extLst>
      <p:ext uri="{BB962C8B-B14F-4D97-AF65-F5344CB8AC3E}">
        <p14:creationId xmlns:p14="http://schemas.microsoft.com/office/powerpoint/2010/main" val="17392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6A6612-E439-412D-A2BC-2EB91D2E67DD}"/>
              </a:ext>
            </a:extLst>
          </p:cNvPr>
          <p:cNvSpPr>
            <a:spLocks noGrp="1"/>
          </p:cNvSpPr>
          <p:nvPr>
            <p:ph type="body" sz="quarter" idx="10"/>
          </p:nvPr>
        </p:nvSpPr>
        <p:spPr/>
        <p:txBody>
          <a:bodyPr/>
          <a:lstStyle/>
          <a:p>
            <a:r>
              <a:rPr lang="en-US" dirty="0"/>
              <a:t>Session Agenda</a:t>
            </a:r>
          </a:p>
        </p:txBody>
      </p:sp>
      <p:sp>
        <p:nvSpPr>
          <p:cNvPr id="4" name="Slide Number Placeholder 3">
            <a:extLst>
              <a:ext uri="{FF2B5EF4-FFF2-40B4-BE49-F238E27FC236}">
                <a16:creationId xmlns:a16="http://schemas.microsoft.com/office/drawing/2014/main" id="{BAEC3086-38C2-4939-8E80-D825744614A4}"/>
              </a:ext>
            </a:extLst>
          </p:cNvPr>
          <p:cNvSpPr>
            <a:spLocks noGrp="1"/>
          </p:cNvSpPr>
          <p:nvPr>
            <p:ph type="sldNum" sz="quarter" idx="12"/>
          </p:nvPr>
        </p:nvSpPr>
        <p:spPr/>
        <p:txBody>
          <a:bodyPr/>
          <a:lstStyle/>
          <a:p>
            <a:fld id="{6DF1F962-6FCF-4ED9-AB1A-FC8E17859AF0}" type="slidenum">
              <a:rPr lang="en-GB" smtClean="0"/>
              <a:pPr/>
              <a:t>2</a:t>
            </a:fld>
            <a:endParaRPr lang="en-GB"/>
          </a:p>
        </p:txBody>
      </p:sp>
      <p:graphicFrame>
        <p:nvGraphicFramePr>
          <p:cNvPr id="5" name="Table Placeholder 6">
            <a:extLst>
              <a:ext uri="{FF2B5EF4-FFF2-40B4-BE49-F238E27FC236}">
                <a16:creationId xmlns:a16="http://schemas.microsoft.com/office/drawing/2014/main" id="{68B90A1F-FCA2-4473-B83C-98E11D478A62}"/>
              </a:ext>
            </a:extLst>
          </p:cNvPr>
          <p:cNvGraphicFramePr>
            <a:graphicFrameLocks/>
          </p:cNvGraphicFramePr>
          <p:nvPr>
            <p:extLst>
              <p:ext uri="{D42A27DB-BD31-4B8C-83A1-F6EECF244321}">
                <p14:modId xmlns:p14="http://schemas.microsoft.com/office/powerpoint/2010/main" val="1627692584"/>
              </p:ext>
            </p:extLst>
          </p:nvPr>
        </p:nvGraphicFramePr>
        <p:xfrm>
          <a:off x="457200" y="1834886"/>
          <a:ext cx="9560103" cy="6052100"/>
        </p:xfrm>
        <a:graphic>
          <a:graphicData uri="http://schemas.openxmlformats.org/drawingml/2006/table">
            <a:tbl>
              <a:tblPr firstRow="1" bandRow="1">
                <a:tableStyleId>{5C22544A-7EE6-4342-B048-85BDC9FD1C3A}</a:tableStyleId>
              </a:tblPr>
              <a:tblGrid>
                <a:gridCol w="9560103">
                  <a:extLst>
                    <a:ext uri="{9D8B030D-6E8A-4147-A177-3AD203B41FA5}">
                      <a16:colId xmlns:a16="http://schemas.microsoft.com/office/drawing/2014/main" val="2251395537"/>
                    </a:ext>
                  </a:extLst>
                </a:gridCol>
              </a:tblGrid>
              <a:tr h="412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prstClr val="white"/>
                          </a:solidFill>
                          <a:effectLst/>
                          <a:uLnTx/>
                          <a:uFillTx/>
                          <a:latin typeface="+mj-lt"/>
                          <a:ea typeface="+mn-ea"/>
                          <a:cs typeface="Poppins"/>
                          <a:sym typeface="Poppins"/>
                        </a:rPr>
                        <a:t>Agenda</a:t>
                      </a:r>
                      <a:endParaRPr kumimoji="0" lang="en-AU" sz="2000" b="0" i="0" u="none" strike="noStrike" kern="1200" cap="none" spc="0" normalizeH="0" baseline="0" noProof="0" dirty="0">
                        <a:ln>
                          <a:noFill/>
                        </a:ln>
                        <a:solidFill>
                          <a:prstClr val="white"/>
                        </a:solidFill>
                        <a:effectLst/>
                        <a:uLnTx/>
                        <a:uFillTx/>
                        <a:latin typeface="+mj-lt"/>
                        <a:ea typeface="+mn-ea"/>
                        <a:cs typeface="+mn-cs"/>
                      </a:endParaRPr>
                    </a:p>
                  </a:txBody>
                  <a:tcPr marL="88456" marR="88456" marT="44228" marB="44228">
                    <a:solidFill>
                      <a:schemeClr val="accent2"/>
                    </a:solidFill>
                  </a:tcPr>
                </a:tc>
                <a:extLst>
                  <a:ext uri="{0D108BD9-81ED-4DB2-BD59-A6C34878D82A}">
                    <a16:rowId xmlns:a16="http://schemas.microsoft.com/office/drawing/2014/main" val="1519978679"/>
                  </a:ext>
                </a:extLst>
              </a:tr>
              <a:tr h="856156">
                <a:tc>
                  <a:txBody>
                    <a:bodyPr/>
                    <a:lstStyle/>
                    <a:p>
                      <a:pPr marL="0" marR="0" lvl="0" indent="0" algn="l" rtl="0">
                        <a:spcBef>
                          <a:spcPts val="0"/>
                        </a:spcBef>
                        <a:spcAft>
                          <a:spcPts val="0"/>
                        </a:spcAft>
                        <a:buNone/>
                      </a:pPr>
                      <a:r>
                        <a:rPr lang="en-AU" sz="1800" b="1" dirty="0">
                          <a:solidFill>
                            <a:srgbClr val="0C716B"/>
                          </a:solidFill>
                          <a:latin typeface="+mj-lt"/>
                          <a:ea typeface="Verdana" panose="020B0604030504040204" pitchFamily="34" charset="0"/>
                          <a:cs typeface="Verdana"/>
                          <a:sym typeface="Verdana"/>
                        </a:rPr>
                        <a:t>07h30: Welcome &amp; Introduction </a:t>
                      </a:r>
                    </a:p>
                    <a:p>
                      <a:pPr marL="0" marR="0" lvl="0" indent="0" algn="l" rtl="0">
                        <a:spcBef>
                          <a:spcPts val="0"/>
                        </a:spcBef>
                        <a:spcAft>
                          <a:spcPts val="0"/>
                        </a:spcAft>
                        <a:buNone/>
                      </a:pPr>
                      <a:r>
                        <a:rPr lang="en-AU" sz="1600" b="1" dirty="0">
                          <a:solidFill>
                            <a:schemeClr val="tx1"/>
                          </a:solidFill>
                          <a:latin typeface="+mj-lt"/>
                          <a:ea typeface="Verdana" panose="020B0604030504040204" pitchFamily="34" charset="0"/>
                          <a:cs typeface="Verdana"/>
                          <a:sym typeface="Verdana"/>
                        </a:rPr>
                        <a:t>Dr. Gaston Sorgho, World Bank </a:t>
                      </a:r>
                    </a:p>
                    <a:p>
                      <a:pPr marL="0" marR="0" lvl="0" indent="0" algn="l" rtl="0">
                        <a:spcBef>
                          <a:spcPts val="0"/>
                        </a:spcBef>
                        <a:spcAft>
                          <a:spcPts val="0"/>
                        </a:spcAft>
                        <a:buNone/>
                      </a:pPr>
                      <a:endParaRPr lang="en-AU" sz="1800" b="1" dirty="0">
                        <a:solidFill>
                          <a:srgbClr val="0C716B"/>
                        </a:solidFill>
                        <a:latin typeface="+mj-lt"/>
                        <a:ea typeface="Verdana" panose="020B0604030504040204" pitchFamily="34" charset="0"/>
                        <a:cs typeface="Verdana"/>
                        <a:sym typeface="Verdana"/>
                      </a:endParaRPr>
                    </a:p>
                    <a:p>
                      <a:pPr marL="0" marR="0" lvl="0" indent="0" algn="l" rtl="0">
                        <a:spcBef>
                          <a:spcPts val="0"/>
                        </a:spcBef>
                        <a:spcAft>
                          <a:spcPts val="0"/>
                        </a:spcAft>
                        <a:buNone/>
                      </a:pPr>
                      <a:r>
                        <a:rPr lang="en-AU" sz="1800" b="1" dirty="0">
                          <a:solidFill>
                            <a:srgbClr val="0C716B"/>
                          </a:solidFill>
                          <a:latin typeface="+mj-lt"/>
                          <a:ea typeface="Verdana" panose="020B0604030504040204" pitchFamily="34" charset="0"/>
                          <a:cs typeface="Verdana"/>
                          <a:sym typeface="Verdana"/>
                        </a:rPr>
                        <a:t>07:35am: Zimbabwe’s Results Based Financing Journey to Institutionalization</a:t>
                      </a:r>
                    </a:p>
                    <a:p>
                      <a:pPr marL="0" marR="0" lvl="0" indent="0" algn="l" rtl="0">
                        <a:spcBef>
                          <a:spcPts val="0"/>
                        </a:spcBef>
                        <a:spcAft>
                          <a:spcPts val="0"/>
                        </a:spcAft>
                        <a:buNone/>
                      </a:pPr>
                      <a:r>
                        <a:rPr kumimoji="0" lang="en-AU" sz="1600" b="1" i="0" u="none" strike="noStrike" kern="1200" cap="none" spc="0" normalizeH="0" baseline="0" noProof="0" dirty="0">
                          <a:ln>
                            <a:noFill/>
                          </a:ln>
                          <a:solidFill>
                            <a:prstClr val="black"/>
                          </a:solidFill>
                          <a:effectLst/>
                          <a:uLnTx/>
                          <a:uFillTx/>
                          <a:latin typeface="Poppins"/>
                          <a:ea typeface="Verdana" panose="020B0604030504040204" pitchFamily="34" charset="0"/>
                          <a:cs typeface="Verdana"/>
                          <a:sym typeface="Verdana"/>
                        </a:rPr>
                        <a:t>Chenjerai Sisimayi &amp;  Holly C. Baxter, </a:t>
                      </a:r>
                      <a:r>
                        <a:rPr lang="en-AU" sz="1600" b="1" kern="1200" dirty="0">
                          <a:solidFill>
                            <a:schemeClr val="tx1"/>
                          </a:solidFill>
                          <a:latin typeface="+mn-lt"/>
                          <a:ea typeface="Verdana" panose="020B0604030504040204" pitchFamily="34" charset="0"/>
                          <a:cs typeface="Verdana"/>
                          <a:sym typeface="Verdana"/>
                        </a:rPr>
                        <a:t>World Bank </a:t>
                      </a:r>
                      <a:endParaRPr kumimoji="0" lang="en-AU" sz="1600" b="1" i="0" u="none" strike="noStrike" kern="1200" cap="none" spc="0" normalizeH="0" baseline="0" noProof="0" dirty="0">
                        <a:ln>
                          <a:noFill/>
                        </a:ln>
                        <a:solidFill>
                          <a:prstClr val="black"/>
                        </a:solidFill>
                        <a:effectLst/>
                        <a:uLnTx/>
                        <a:uFillTx/>
                        <a:latin typeface="Poppins"/>
                        <a:ea typeface="Verdana" panose="020B0604030504040204" pitchFamily="34" charset="0"/>
                        <a:cs typeface="Verdana"/>
                        <a:sym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prstClr val="black"/>
                        </a:solidFill>
                        <a:effectLst/>
                        <a:uLnTx/>
                        <a:uFillTx/>
                        <a:latin typeface="Poppins"/>
                        <a:ea typeface="Verdana" panose="020B0604030504040204" pitchFamily="34" charset="0"/>
                        <a:cs typeface="Verdana"/>
                        <a:sym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200" noProof="0" dirty="0">
                          <a:solidFill>
                            <a:srgbClr val="0C716B"/>
                          </a:solidFill>
                          <a:latin typeface="+mj-lt"/>
                          <a:ea typeface="Verdana" panose="020B0604030504040204" pitchFamily="34" charset="0"/>
                          <a:cs typeface="Verdana"/>
                          <a:sym typeface="Verdana"/>
                        </a:rPr>
                        <a:t>08:10am: Reflections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Poppins"/>
                          <a:ea typeface="Verdana" panose="020B0604030504040204" pitchFamily="34" charset="0"/>
                          <a:cs typeface="Verdana"/>
                          <a:sym typeface="Verdana"/>
                        </a:rPr>
                        <a:t>Dr. Sierd Hadley, Overseas Development Institute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Poppins"/>
                          <a:ea typeface="Verdana" panose="020B0604030504040204" pitchFamily="34" charset="0"/>
                          <a:cs typeface="Verdana"/>
                          <a:sym typeface="Verdana"/>
                        </a:rPr>
                        <a:t>Dr. Bruno Meessen, World Health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prstClr val="black"/>
                        </a:solidFill>
                        <a:effectLst/>
                        <a:uLnTx/>
                        <a:uFillTx/>
                        <a:latin typeface="Poppins"/>
                        <a:ea typeface="Verdana" panose="020B0604030504040204" pitchFamily="34" charset="0"/>
                        <a:cs typeface="Verdana"/>
                        <a:sym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200" noProof="0" dirty="0">
                          <a:solidFill>
                            <a:srgbClr val="0C716B"/>
                          </a:solidFill>
                          <a:latin typeface="+mj-lt"/>
                          <a:ea typeface="Verdana" panose="020B0604030504040204" pitchFamily="34" charset="0"/>
                          <a:cs typeface="Verdana"/>
                          <a:sym typeface="Verdana"/>
                        </a:rPr>
                        <a:t>08h35: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prstClr val="black"/>
                        </a:solidFill>
                        <a:effectLst/>
                        <a:uLnTx/>
                        <a:uFillTx/>
                        <a:latin typeface="Poppins"/>
                        <a:ea typeface="Verdana" panose="020B0604030504040204" pitchFamily="34" charset="0"/>
                        <a:cs typeface="Verdana"/>
                        <a:sym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200" noProof="0" dirty="0">
                          <a:solidFill>
                            <a:srgbClr val="0C716B"/>
                          </a:solidFill>
                          <a:latin typeface="+mj-lt"/>
                          <a:ea typeface="Verdana" panose="020B0604030504040204" pitchFamily="34" charset="0"/>
                          <a:cs typeface="Verdana"/>
                          <a:sym typeface="Verdana"/>
                        </a:rPr>
                        <a:t>09h20: Closing remarks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dirty="0">
                          <a:ln>
                            <a:noFill/>
                          </a:ln>
                          <a:solidFill>
                            <a:prstClr val="black"/>
                          </a:solidFill>
                          <a:effectLst/>
                          <a:uLnTx/>
                          <a:uFillTx/>
                          <a:latin typeface="Poppins"/>
                          <a:ea typeface="Verdana" panose="020B0604030504040204" pitchFamily="34" charset="0"/>
                          <a:cs typeface="Verdana"/>
                          <a:sym typeface="Verdana"/>
                        </a:rPr>
                        <a:t>Dr. Gaston Sorgho, </a:t>
                      </a:r>
                      <a:r>
                        <a:rPr lang="en-AU" sz="1600" b="1" kern="1200" dirty="0">
                          <a:solidFill>
                            <a:schemeClr val="tx1"/>
                          </a:solidFill>
                          <a:latin typeface="+mn-lt"/>
                          <a:ea typeface="Verdana" panose="020B0604030504040204" pitchFamily="34" charset="0"/>
                          <a:cs typeface="Verdana"/>
                          <a:sym typeface="Verdana"/>
                        </a:rPr>
                        <a:t>World Bank </a:t>
                      </a:r>
                      <a:endParaRPr kumimoji="0" lang="en-AU" sz="1600" b="1" i="0" u="none" strike="noStrike" kern="1200" cap="none" spc="0" normalizeH="0" baseline="0" dirty="0">
                        <a:ln>
                          <a:noFill/>
                        </a:ln>
                        <a:solidFill>
                          <a:prstClr val="black"/>
                        </a:solidFill>
                        <a:effectLst/>
                        <a:uLnTx/>
                        <a:uFillTx/>
                        <a:latin typeface="Poppins"/>
                        <a:ea typeface="Verdana" panose="020B0604030504040204" pitchFamily="34" charset="0"/>
                        <a:cs typeface="Verdana"/>
                        <a:sym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prstClr val="black"/>
                        </a:solidFill>
                        <a:effectLst/>
                        <a:uLnTx/>
                        <a:uFillTx/>
                        <a:latin typeface="Poppins"/>
                        <a:ea typeface="Verdana" panose="020B0604030504040204" pitchFamily="34" charset="0"/>
                        <a:cs typeface="Verdana"/>
                        <a:sym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200" noProof="0" dirty="0">
                          <a:solidFill>
                            <a:srgbClr val="0C716B"/>
                          </a:solidFill>
                          <a:latin typeface="+mj-lt"/>
                          <a:ea typeface="Verdana" panose="020B0604030504040204" pitchFamily="34" charset="0"/>
                          <a:cs typeface="Verdana"/>
                          <a:sym typeface="Verdana"/>
                        </a:rPr>
                        <a:t>09h30: Close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prstClr val="black"/>
                        </a:solidFill>
                        <a:effectLst/>
                        <a:uLnTx/>
                        <a:uFillTx/>
                        <a:latin typeface="Poppins"/>
                        <a:ea typeface="Verdana" panose="020B0604030504040204" pitchFamily="34" charset="0"/>
                        <a:cs typeface="Verdana"/>
                        <a:sym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dirty="0">
                        <a:ln>
                          <a:noFill/>
                        </a:ln>
                        <a:solidFill>
                          <a:prstClr val="black"/>
                        </a:solidFill>
                        <a:effectLst/>
                        <a:uLnTx/>
                        <a:uFillTx/>
                        <a:latin typeface="Poppins"/>
                        <a:ea typeface="Verdana" panose="020B0604030504040204" pitchFamily="34" charset="0"/>
                        <a:cs typeface="Verdana"/>
                        <a:sym typeface="Verdana"/>
                      </a:endParaRPr>
                    </a:p>
                  </a:txBody>
                  <a:tcPr marL="88456" marR="88456" marT="44228" marB="44228">
                    <a:noFill/>
                  </a:tcPr>
                </a:tc>
                <a:extLst>
                  <a:ext uri="{0D108BD9-81ED-4DB2-BD59-A6C34878D82A}">
                    <a16:rowId xmlns:a16="http://schemas.microsoft.com/office/drawing/2014/main" val="2582737031"/>
                  </a:ext>
                </a:extLst>
              </a:tr>
              <a:tr h="948714">
                <a:tc>
                  <a:txBody>
                    <a:bodyPr/>
                    <a:lstStyle/>
                    <a:p>
                      <a:pPr marL="0" marR="0" lvl="0" indent="0" algn="l" rtl="0">
                        <a:spcBef>
                          <a:spcPts val="0"/>
                        </a:spcBef>
                        <a:spcAft>
                          <a:spcPts val="0"/>
                        </a:spcAft>
                        <a:buNone/>
                      </a:pPr>
                      <a:endParaRPr lang="en-AU" sz="1600" dirty="0">
                        <a:solidFill>
                          <a:schemeClr val="accent1"/>
                        </a:solidFill>
                        <a:latin typeface="+mj-lt"/>
                        <a:ea typeface="Verdana" panose="020B0604030504040204" pitchFamily="34" charset="0"/>
                        <a:cs typeface="Verdana"/>
                        <a:sym typeface="Verdana"/>
                      </a:endParaRPr>
                    </a:p>
                  </a:txBody>
                  <a:tcPr marL="88456" marR="88456" marT="44228" marB="44228">
                    <a:noFill/>
                  </a:tcPr>
                </a:tc>
                <a:extLst>
                  <a:ext uri="{0D108BD9-81ED-4DB2-BD59-A6C34878D82A}">
                    <a16:rowId xmlns:a16="http://schemas.microsoft.com/office/drawing/2014/main" val="8428954"/>
                  </a:ext>
                </a:extLst>
              </a:tr>
            </a:tbl>
          </a:graphicData>
        </a:graphic>
      </p:graphicFrame>
    </p:spTree>
    <p:extLst>
      <p:ext uri="{BB962C8B-B14F-4D97-AF65-F5344CB8AC3E}">
        <p14:creationId xmlns:p14="http://schemas.microsoft.com/office/powerpoint/2010/main" val="1539037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94B13E-32DA-6845-AA34-17674453863B}"/>
              </a:ext>
            </a:extLst>
          </p:cNvPr>
          <p:cNvSpPr>
            <a:spLocks noGrp="1"/>
          </p:cNvSpPr>
          <p:nvPr>
            <p:ph type="body" sz="quarter" idx="10"/>
          </p:nvPr>
        </p:nvSpPr>
        <p:spPr>
          <a:xfrm>
            <a:off x="456784" y="1547812"/>
            <a:ext cx="9144416" cy="3762375"/>
          </a:xfrm>
        </p:spPr>
        <p:txBody>
          <a:bodyPr/>
          <a:lstStyle/>
          <a:p>
            <a:r>
              <a:rPr lang="en-US" dirty="0"/>
              <a:t>Key Lessons Learned</a:t>
            </a:r>
          </a:p>
        </p:txBody>
      </p:sp>
    </p:spTree>
    <p:extLst>
      <p:ext uri="{BB962C8B-B14F-4D97-AF65-F5344CB8AC3E}">
        <p14:creationId xmlns:p14="http://schemas.microsoft.com/office/powerpoint/2010/main" val="4082810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39" y="392402"/>
            <a:ext cx="9776398" cy="369332"/>
          </a:xfrm>
        </p:spPr>
        <p:txBody>
          <a:bodyPr/>
          <a:lstStyle/>
          <a:p>
            <a:r>
              <a:rPr lang="en-US" spc="0" dirty="0">
                <a:latin typeface="Poppins" panose="00000500000000000000" pitchFamily="2" charset="0"/>
                <a:cs typeface="Poppins" panose="00000500000000000000" pitchFamily="2" charset="0"/>
              </a:rPr>
              <a:t>What Helped Facilitate Progress in Institutionalization</a:t>
            </a:r>
          </a:p>
        </p:txBody>
      </p:sp>
      <p:sp>
        <p:nvSpPr>
          <p:cNvPr id="3" name="Content Placeholder 2"/>
          <p:cNvSpPr>
            <a:spLocks noGrp="1"/>
          </p:cNvSpPr>
          <p:nvPr>
            <p:ph sz="quarter" idx="10"/>
          </p:nvPr>
        </p:nvSpPr>
        <p:spPr>
          <a:xfrm>
            <a:off x="616449" y="1239814"/>
            <a:ext cx="10757043" cy="5618185"/>
          </a:xfrm>
        </p:spPr>
        <p:txBody>
          <a:bodyPr/>
          <a:lstStyle/>
          <a:p>
            <a:pPr algn="just"/>
            <a:r>
              <a:rPr lang="en-US" sz="1600" b="1" dirty="0">
                <a:solidFill>
                  <a:srgbClr val="00A19A"/>
                </a:solidFill>
                <a:latin typeface="Poppins" panose="00000500000000000000" pitchFamily="2" charset="0"/>
                <a:cs typeface="Poppins" panose="00000500000000000000" pitchFamily="2" charset="0"/>
              </a:rPr>
              <a:t>Funding </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Government released funds that they committed.</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Short- and long-term incentives to motivate the staff.</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Suppressed high user fees.</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Evidence of success was published and shared such as reports on how the money was being spent (medicine, equipment, renovations etc.). </a:t>
            </a:r>
          </a:p>
          <a:p>
            <a:pPr marL="0" lvl="1" indent="0" algn="just">
              <a:buClr>
                <a:srgbClr val="0F3051"/>
              </a:buClr>
              <a:buNone/>
            </a:pPr>
            <a:endParaRPr lang="fr-FR" sz="1600" dirty="0">
              <a:latin typeface="Poppins" panose="00000500000000000000" pitchFamily="2" charset="0"/>
              <a:cs typeface="Poppins" panose="00000500000000000000" pitchFamily="2" charset="0"/>
            </a:endParaRPr>
          </a:p>
          <a:p>
            <a:pPr marL="0" lvl="1" indent="0" algn="just">
              <a:buClr>
                <a:srgbClr val="0F3051"/>
              </a:buClr>
              <a:buNone/>
            </a:pPr>
            <a:endParaRPr lang="fr-FR" sz="1600" dirty="0">
              <a:latin typeface="Poppins" panose="00000500000000000000" pitchFamily="2" charset="0"/>
              <a:cs typeface="Poppins" panose="00000500000000000000" pitchFamily="2" charset="0"/>
            </a:endParaRPr>
          </a:p>
          <a:p>
            <a:pPr marL="0" lvl="1" indent="0" algn="just">
              <a:buClr>
                <a:srgbClr val="0F3051"/>
              </a:buClr>
              <a:buNone/>
            </a:pPr>
            <a:endParaRPr lang="fr-FR" sz="1600" dirty="0">
              <a:latin typeface="Poppins" panose="00000500000000000000" pitchFamily="2" charset="0"/>
              <a:cs typeface="Poppins" panose="00000500000000000000" pitchFamily="2" charset="0"/>
            </a:endParaRPr>
          </a:p>
          <a:p>
            <a:pPr marL="1366837" lvl="3" indent="0" algn="just">
              <a:buClr>
                <a:srgbClr val="0F3051"/>
              </a:buClr>
              <a:buNone/>
            </a:pPr>
            <a:endParaRPr lang="en-US" sz="1600" dirty="0"/>
          </a:p>
          <a:p>
            <a:pPr marL="171450" indent="-171450" algn="just">
              <a:buFont typeface="Arial" panose="020B0604020202020204" pitchFamily="34" charset="0"/>
              <a:buChar char="•"/>
            </a:pPr>
            <a:endParaRPr lang="en-US" sz="1600" dirty="0"/>
          </a:p>
          <a:p>
            <a:pPr marL="171450" indent="-171450" algn="just">
              <a:buFont typeface="Arial" panose="020B0604020202020204" pitchFamily="34" charset="0"/>
              <a:buChar char="•"/>
            </a:pPr>
            <a:endParaRPr lang="en-US" dirty="0"/>
          </a:p>
        </p:txBody>
      </p:sp>
      <p:grpSp>
        <p:nvGrpSpPr>
          <p:cNvPr id="11" name="Group 10">
            <a:extLst>
              <a:ext uri="{FF2B5EF4-FFF2-40B4-BE49-F238E27FC236}">
                <a16:creationId xmlns:a16="http://schemas.microsoft.com/office/drawing/2014/main" id="{8C02AC26-E681-477E-A7F7-C3DA1E7AA2DC}"/>
              </a:ext>
            </a:extLst>
          </p:cNvPr>
          <p:cNvGrpSpPr/>
          <p:nvPr/>
        </p:nvGrpSpPr>
        <p:grpSpPr>
          <a:xfrm>
            <a:off x="1702023" y="3661588"/>
            <a:ext cx="10596664" cy="1462202"/>
            <a:chOff x="715703" y="3707021"/>
            <a:chExt cx="10596664" cy="1462202"/>
          </a:xfrm>
        </p:grpSpPr>
        <p:grpSp>
          <p:nvGrpSpPr>
            <p:cNvPr id="5" name="Group 4">
              <a:extLst>
                <a:ext uri="{FF2B5EF4-FFF2-40B4-BE49-F238E27FC236}">
                  <a16:creationId xmlns:a16="http://schemas.microsoft.com/office/drawing/2014/main" id="{80FB03DF-62D7-4B69-8677-1D55BD24927F}"/>
                </a:ext>
              </a:extLst>
            </p:cNvPr>
            <p:cNvGrpSpPr/>
            <p:nvPr/>
          </p:nvGrpSpPr>
          <p:grpSpPr>
            <a:xfrm>
              <a:off x="715703" y="3707021"/>
              <a:ext cx="10596664" cy="1462202"/>
              <a:chOff x="661524" y="4482720"/>
              <a:chExt cx="4511036" cy="2254266"/>
            </a:xfrm>
          </p:grpSpPr>
          <p:sp>
            <p:nvSpPr>
              <p:cNvPr id="8" name="Left Quote">
                <a:extLst>
                  <a:ext uri="{FF2B5EF4-FFF2-40B4-BE49-F238E27FC236}">
                    <a16:creationId xmlns:a16="http://schemas.microsoft.com/office/drawing/2014/main" id="{4EBB4103-4AA3-4316-BC01-880A81999BD0}"/>
                  </a:ext>
                </a:extLst>
              </p:cNvPr>
              <p:cNvSpPr/>
              <p:nvPr/>
            </p:nvSpPr>
            <p:spPr>
              <a:xfrm>
                <a:off x="661524" y="4482720"/>
                <a:ext cx="457200"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sp>
            <p:nvSpPr>
              <p:cNvPr id="9" name="Right Quote">
                <a:extLst>
                  <a:ext uri="{FF2B5EF4-FFF2-40B4-BE49-F238E27FC236}">
                    <a16:creationId xmlns:a16="http://schemas.microsoft.com/office/drawing/2014/main" id="{1450C9D5-F1DD-46CF-95FE-C4269DFC359E}"/>
                  </a:ext>
                </a:extLst>
              </p:cNvPr>
              <p:cNvSpPr/>
              <p:nvPr/>
            </p:nvSpPr>
            <p:spPr>
              <a:xfrm>
                <a:off x="4715360" y="6279785"/>
                <a:ext cx="457200"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grpSp>
        <p:sp>
          <p:nvSpPr>
            <p:cNvPr id="6" name="TextBox 5">
              <a:extLst>
                <a:ext uri="{FF2B5EF4-FFF2-40B4-BE49-F238E27FC236}">
                  <a16:creationId xmlns:a16="http://schemas.microsoft.com/office/drawing/2014/main" id="{3BB4F796-432C-4BA4-BE41-734A3E331232}"/>
                </a:ext>
              </a:extLst>
            </p:cNvPr>
            <p:cNvSpPr txBox="1"/>
            <p:nvPr/>
          </p:nvSpPr>
          <p:spPr>
            <a:xfrm>
              <a:off x="1392816" y="3943726"/>
              <a:ext cx="9242438" cy="1077218"/>
            </a:xfrm>
            <a:prstGeom prst="rect">
              <a:avLst/>
            </a:prstGeom>
            <a:noFill/>
          </p:spPr>
          <p:txBody>
            <a:bodyPr wrap="square" rtlCol="0">
              <a:spAutoFit/>
            </a:bodyPr>
            <a:lstStyle/>
            <a:p>
              <a:pPr marL="274320" marR="0" lvl="1" indent="-274320" algn="just" defTabSz="914400" rtl="0" eaLnBrk="1" fontAlgn="auto" latinLnBrk="0" hangingPunct="1">
                <a:lnSpc>
                  <a:spcPct val="100000"/>
                </a:lnSpc>
                <a:spcBef>
                  <a:spcPts val="0"/>
                </a:spcBef>
                <a:spcAft>
                  <a:spcPts val="0"/>
                </a:spcAft>
                <a:buClr>
                  <a:srgbClr val="0F3051"/>
                </a:buClr>
                <a:buSzTx/>
                <a:buFontTx/>
                <a:buNone/>
                <a:tabLst/>
                <a:defRPr/>
              </a:pPr>
              <a:r>
                <a:rPr lang="en-US" sz="1600" i="1" dirty="0">
                  <a:solidFill>
                    <a:schemeClr val="accent1"/>
                  </a:solidFill>
                  <a:latin typeface="Poppins" panose="00000500000000000000" pitchFamily="2" charset="0"/>
                  <a:ea typeface="Open Sans" panose="020B0606030504020204" pitchFamily="34" charset="0"/>
                  <a:cs typeface="Poppins" panose="00000500000000000000" pitchFamily="2" charset="0"/>
                </a:rPr>
                <a:t>Training and orientation is key to the institutionalization being successful. You need to train on what RBF is, the policies, why it is effective, how it will help, and how to measure effectiveness. </a:t>
              </a:r>
            </a:p>
            <a:p>
              <a:pPr marL="274320" marR="0" lvl="1" indent="-274320" algn="r" defTabSz="914400" rtl="0" eaLnBrk="1" fontAlgn="auto" latinLnBrk="0" hangingPunct="1">
                <a:lnSpc>
                  <a:spcPct val="100000"/>
                </a:lnSpc>
                <a:spcBef>
                  <a:spcPts val="0"/>
                </a:spcBef>
                <a:spcAft>
                  <a:spcPts val="0"/>
                </a:spcAft>
                <a:buClr>
                  <a:srgbClr val="0F3051"/>
                </a:buClr>
                <a:buSzTx/>
                <a:buFontTx/>
                <a:buNone/>
                <a:tabLst/>
                <a:defRPr/>
              </a:pPr>
              <a:r>
                <a:rPr kumimoji="0" lang="en-US" sz="1600"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—Coordinator at the MOHCC</a:t>
              </a:r>
            </a:p>
          </p:txBody>
        </p:sp>
      </p:grpSp>
    </p:spTree>
    <p:extLst>
      <p:ext uri="{BB962C8B-B14F-4D97-AF65-F5344CB8AC3E}">
        <p14:creationId xmlns:p14="http://schemas.microsoft.com/office/powerpoint/2010/main" val="193259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34" y="452601"/>
            <a:ext cx="9776398" cy="369332"/>
          </a:xfrm>
        </p:spPr>
        <p:txBody>
          <a:bodyPr/>
          <a:lstStyle/>
          <a:p>
            <a:r>
              <a:rPr lang="en-US" spc="0" dirty="0">
                <a:latin typeface="Poppins" panose="00000500000000000000" pitchFamily="2" charset="0"/>
                <a:cs typeface="Poppins" panose="00000500000000000000" pitchFamily="2" charset="0"/>
              </a:rPr>
              <a:t>What Helped Facilitate Progress in Institutionalization</a:t>
            </a:r>
          </a:p>
        </p:txBody>
      </p:sp>
      <p:sp>
        <p:nvSpPr>
          <p:cNvPr id="3" name="Content Placeholder 2"/>
          <p:cNvSpPr>
            <a:spLocks noGrp="1"/>
          </p:cNvSpPr>
          <p:nvPr>
            <p:ph sz="quarter" idx="10"/>
          </p:nvPr>
        </p:nvSpPr>
        <p:spPr>
          <a:xfrm>
            <a:off x="616449" y="1393927"/>
            <a:ext cx="10757043" cy="5618185"/>
          </a:xfrm>
        </p:spPr>
        <p:txBody>
          <a:bodyPr/>
          <a:lstStyle/>
          <a:p>
            <a:pPr marL="274320" indent="-274320"/>
            <a:r>
              <a:rPr lang="en-US" sz="1600" b="1" dirty="0">
                <a:solidFill>
                  <a:schemeClr val="accent2"/>
                </a:solidFill>
                <a:latin typeface="Poppins" panose="00000500000000000000" pitchFamily="2" charset="0"/>
                <a:cs typeface="Poppins" panose="00000500000000000000" pitchFamily="2" charset="0"/>
              </a:rPr>
              <a:t>Training &amp; Adaptation</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Training people at all levels to truly understand what RBF was, how it worked, and the benefits of it was the single biggest factor in the institutionalization of RBF in Zimbabwe. </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Zimbabwe’s ability to adapt to the existing structure, tools, and processes already in use in the country was a key to success. </a:t>
            </a:r>
          </a:p>
          <a:p>
            <a:pPr marL="0" lvl="1" indent="0" algn="just">
              <a:buClr>
                <a:srgbClr val="0F3051"/>
              </a:buClr>
              <a:buNone/>
            </a:pPr>
            <a:endParaRPr lang="fr-FR" sz="1600" dirty="0">
              <a:latin typeface="Poppins" panose="00000500000000000000" pitchFamily="2" charset="0"/>
              <a:cs typeface="Poppins" panose="00000500000000000000" pitchFamily="2" charset="0"/>
            </a:endParaRPr>
          </a:p>
          <a:p>
            <a:pPr marL="0" lvl="1" indent="0" algn="just">
              <a:buClr>
                <a:srgbClr val="0F3051"/>
              </a:buClr>
              <a:buNone/>
            </a:pPr>
            <a:endParaRPr lang="fr-FR" sz="1600" dirty="0">
              <a:latin typeface="Poppins" panose="00000500000000000000" pitchFamily="2" charset="0"/>
              <a:cs typeface="Poppins" panose="00000500000000000000" pitchFamily="2" charset="0"/>
            </a:endParaRPr>
          </a:p>
          <a:p>
            <a:pPr marL="0" lvl="1" indent="0" algn="just">
              <a:buClr>
                <a:srgbClr val="0F3051"/>
              </a:buClr>
              <a:buNone/>
            </a:pPr>
            <a:endParaRPr lang="fr-FR" sz="1600" dirty="0">
              <a:latin typeface="Poppins" panose="00000500000000000000" pitchFamily="2" charset="0"/>
              <a:cs typeface="Poppins" panose="00000500000000000000" pitchFamily="2" charset="0"/>
            </a:endParaRPr>
          </a:p>
          <a:p>
            <a:pPr marL="1366837" lvl="3" indent="0" algn="just">
              <a:buClr>
                <a:srgbClr val="0F3051"/>
              </a:buClr>
              <a:buNone/>
            </a:pPr>
            <a:endParaRPr lang="en-US" sz="1600" dirty="0"/>
          </a:p>
          <a:p>
            <a:pPr marL="171450" indent="-171450" algn="just">
              <a:buFont typeface="Arial" panose="020B0604020202020204" pitchFamily="34" charset="0"/>
              <a:buChar char="•"/>
            </a:pPr>
            <a:endParaRPr lang="en-US" sz="1600" dirty="0"/>
          </a:p>
          <a:p>
            <a:pPr marL="171450" indent="-171450" algn="just">
              <a:buFont typeface="Arial" panose="020B0604020202020204" pitchFamily="34" charset="0"/>
              <a:buChar char="•"/>
            </a:pPr>
            <a:endParaRPr lang="en-US" dirty="0"/>
          </a:p>
        </p:txBody>
      </p:sp>
      <p:grpSp>
        <p:nvGrpSpPr>
          <p:cNvPr id="10" name="Group 9">
            <a:extLst>
              <a:ext uri="{FF2B5EF4-FFF2-40B4-BE49-F238E27FC236}">
                <a16:creationId xmlns:a16="http://schemas.microsoft.com/office/drawing/2014/main" id="{B2A5030B-1AE8-4D85-B204-70D2FA56D088}"/>
              </a:ext>
            </a:extLst>
          </p:cNvPr>
          <p:cNvGrpSpPr/>
          <p:nvPr/>
        </p:nvGrpSpPr>
        <p:grpSpPr>
          <a:xfrm>
            <a:off x="1514430" y="3429000"/>
            <a:ext cx="10677570" cy="1940667"/>
            <a:chOff x="715703" y="3707021"/>
            <a:chExt cx="10677570" cy="1940667"/>
          </a:xfrm>
        </p:grpSpPr>
        <p:grpSp>
          <p:nvGrpSpPr>
            <p:cNvPr id="11" name="Group 10">
              <a:extLst>
                <a:ext uri="{FF2B5EF4-FFF2-40B4-BE49-F238E27FC236}">
                  <a16:creationId xmlns:a16="http://schemas.microsoft.com/office/drawing/2014/main" id="{F8CD79BE-23BA-4C06-81CE-C72E3B4E356D}"/>
                </a:ext>
              </a:extLst>
            </p:cNvPr>
            <p:cNvGrpSpPr/>
            <p:nvPr/>
          </p:nvGrpSpPr>
          <p:grpSpPr>
            <a:xfrm>
              <a:off x="715703" y="3707021"/>
              <a:ext cx="10677570" cy="1940667"/>
              <a:chOff x="661524" y="4482720"/>
              <a:chExt cx="4545478" cy="2991912"/>
            </a:xfrm>
          </p:grpSpPr>
          <p:sp>
            <p:nvSpPr>
              <p:cNvPr id="13" name="Left Quote">
                <a:extLst>
                  <a:ext uri="{FF2B5EF4-FFF2-40B4-BE49-F238E27FC236}">
                    <a16:creationId xmlns:a16="http://schemas.microsoft.com/office/drawing/2014/main" id="{B7311455-0699-488E-A2E9-A47B68F4A0F3}"/>
                  </a:ext>
                </a:extLst>
              </p:cNvPr>
              <p:cNvSpPr/>
              <p:nvPr/>
            </p:nvSpPr>
            <p:spPr>
              <a:xfrm>
                <a:off x="661524" y="4482720"/>
                <a:ext cx="457200"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sp>
            <p:nvSpPr>
              <p:cNvPr id="14" name="Right Quote">
                <a:extLst>
                  <a:ext uri="{FF2B5EF4-FFF2-40B4-BE49-F238E27FC236}">
                    <a16:creationId xmlns:a16="http://schemas.microsoft.com/office/drawing/2014/main" id="{A4C214E8-0BD4-4343-9A68-C45B450CB7DD}"/>
                  </a:ext>
                </a:extLst>
              </p:cNvPr>
              <p:cNvSpPr/>
              <p:nvPr/>
            </p:nvSpPr>
            <p:spPr>
              <a:xfrm>
                <a:off x="4749802" y="7017431"/>
                <a:ext cx="457200"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grpSp>
        <p:sp>
          <p:nvSpPr>
            <p:cNvPr id="12" name="TextBox 11">
              <a:extLst>
                <a:ext uri="{FF2B5EF4-FFF2-40B4-BE49-F238E27FC236}">
                  <a16:creationId xmlns:a16="http://schemas.microsoft.com/office/drawing/2014/main" id="{9E58E60E-68D3-4D65-B7F9-E0836E227FDE}"/>
                </a:ext>
              </a:extLst>
            </p:cNvPr>
            <p:cNvSpPr txBox="1"/>
            <p:nvPr/>
          </p:nvSpPr>
          <p:spPr>
            <a:xfrm>
              <a:off x="1392816" y="3943726"/>
              <a:ext cx="9242438" cy="1569660"/>
            </a:xfrm>
            <a:prstGeom prst="rect">
              <a:avLst/>
            </a:prstGeom>
            <a:noFill/>
          </p:spPr>
          <p:txBody>
            <a:bodyPr wrap="square" rtlCol="0">
              <a:spAutoFit/>
            </a:bodyPr>
            <a:lstStyle/>
            <a:p>
              <a:pPr marL="274320" lvl="1" indent="-274320" algn="just">
                <a:buClr>
                  <a:srgbClr val="0F3051"/>
                </a:buClr>
                <a:defRPr/>
              </a:pPr>
              <a:r>
                <a:rPr lang="en-US" sz="1600" i="1" dirty="0">
                  <a:solidFill>
                    <a:schemeClr val="accent1"/>
                  </a:solidFill>
                  <a:latin typeface="Poppins" panose="00000500000000000000" pitchFamily="2" charset="0"/>
                  <a:ea typeface="Open Sans" panose="020B0606030504020204" pitchFamily="34" charset="0"/>
                  <a:cs typeface="Poppins" panose="00000500000000000000" pitchFamily="2" charset="0"/>
                </a:rPr>
                <a:t>Resistance allowed the RBF system to be adapted to Zimbabwe. If resistance had not occurred, it would have been implemented “as is,” and would have failed. Knowing Zimbabwe had a well-defined system and using existing systems and structures to be adaptable were the key to the institutionalization of RBF in Zimbabwe.</a:t>
              </a:r>
            </a:p>
            <a:p>
              <a:pPr marL="274320" lvl="1" indent="-274320" algn="just">
                <a:buClr>
                  <a:srgbClr val="0F3051"/>
                </a:buClr>
                <a:defRPr/>
              </a:pPr>
              <a:endParaRPr lang="en-US" sz="1600" i="1" dirty="0">
                <a:solidFill>
                  <a:schemeClr val="accent1"/>
                </a:solidFill>
                <a:latin typeface="Poppins" panose="00000500000000000000" pitchFamily="2" charset="0"/>
                <a:ea typeface="Open Sans" panose="020B0606030504020204" pitchFamily="34" charset="0"/>
                <a:cs typeface="Poppins" panose="00000500000000000000" pitchFamily="2" charset="0"/>
              </a:endParaRPr>
            </a:p>
            <a:p>
              <a:pPr marL="274320" marR="0" lvl="1" indent="-274320" algn="r" defTabSz="914400" rtl="0" eaLnBrk="1" fontAlgn="auto" latinLnBrk="0" hangingPunct="1">
                <a:lnSpc>
                  <a:spcPct val="100000"/>
                </a:lnSpc>
                <a:spcBef>
                  <a:spcPts val="0"/>
                </a:spcBef>
                <a:spcAft>
                  <a:spcPts val="0"/>
                </a:spcAft>
                <a:buClr>
                  <a:srgbClr val="0F3051"/>
                </a:buClr>
                <a:buSzTx/>
                <a:buFontTx/>
                <a:buNone/>
                <a:tabLst/>
                <a:defRPr/>
              </a:pPr>
              <a:r>
                <a:rPr lang="en-US" sz="1600" dirty="0">
                  <a:solidFill>
                    <a:schemeClr val="accent1"/>
                  </a:solidFill>
                  <a:latin typeface="Poppins" panose="00000500000000000000" pitchFamily="2" charset="0"/>
                  <a:ea typeface="Open Sans" panose="020B0606030504020204" pitchFamily="34" charset="0"/>
                  <a:cs typeface="Poppins" panose="00000500000000000000" pitchFamily="2" charset="0"/>
                </a:rPr>
                <a:t>— Provincial Maternal Newborn and Child Health Officer </a:t>
              </a:r>
            </a:p>
          </p:txBody>
        </p:sp>
      </p:grpSp>
    </p:spTree>
    <p:extLst>
      <p:ext uri="{BB962C8B-B14F-4D97-AF65-F5344CB8AC3E}">
        <p14:creationId xmlns:p14="http://schemas.microsoft.com/office/powerpoint/2010/main" val="3079301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7377" y="1294407"/>
            <a:ext cx="10735293" cy="4902740"/>
          </a:xfrm>
        </p:spPr>
        <p:txBody>
          <a:bodyPr/>
          <a:lstStyle/>
          <a:p>
            <a:pPr marL="0" lvl="1" indent="0">
              <a:buClr>
                <a:srgbClr val="0F3051"/>
              </a:buClr>
              <a:buNone/>
            </a:pPr>
            <a:r>
              <a:rPr lang="en-US" sz="1600" b="1" dirty="0">
                <a:solidFill>
                  <a:srgbClr val="00A19A"/>
                </a:solidFill>
                <a:latin typeface="Poppins" panose="00000500000000000000" pitchFamily="2" charset="0"/>
                <a:cs typeface="Poppins" panose="00000500000000000000" pitchFamily="2" charset="0"/>
              </a:rPr>
              <a:t>Creating a sense of ownership in the community &amp; with stakeholders</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Medical staff felt they had control over their work environment, which was new and empowering.</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Healthcare workers spread word of the benefits, advantages and disadvantages of RBF, which helped build acceptance and pride. </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The District steering committee helped identify policy constraints that needed to be reviewed</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MOHCC worked on improving infrastructure, because that was visible. </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They also provided incentives for quality of service. </a:t>
            </a:r>
          </a:p>
          <a:p>
            <a:pPr marL="512762" lvl="3" indent="0">
              <a:buClr>
                <a:srgbClr val="0F3051"/>
              </a:buClr>
              <a:buNone/>
            </a:pPr>
            <a:endParaRPr lang="en-US" sz="1600" dirty="0">
              <a:solidFill>
                <a:schemeClr val="tx1"/>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US" sz="1600" dirty="0"/>
          </a:p>
        </p:txBody>
      </p:sp>
      <p:sp>
        <p:nvSpPr>
          <p:cNvPr id="13" name="Title 1">
            <a:extLst>
              <a:ext uri="{FF2B5EF4-FFF2-40B4-BE49-F238E27FC236}">
                <a16:creationId xmlns:a16="http://schemas.microsoft.com/office/drawing/2014/main" id="{16C76D27-4550-453A-B371-DED36081460A}"/>
              </a:ext>
            </a:extLst>
          </p:cNvPr>
          <p:cNvSpPr>
            <a:spLocks noGrp="1"/>
          </p:cNvSpPr>
          <p:nvPr>
            <p:ph type="title"/>
          </p:nvPr>
        </p:nvSpPr>
        <p:spPr>
          <a:xfrm>
            <a:off x="508034" y="452601"/>
            <a:ext cx="9776398" cy="369332"/>
          </a:xfrm>
        </p:spPr>
        <p:txBody>
          <a:bodyPr/>
          <a:lstStyle/>
          <a:p>
            <a:r>
              <a:rPr lang="en-US" spc="0" dirty="0">
                <a:latin typeface="Poppins" panose="00000500000000000000" pitchFamily="2" charset="0"/>
                <a:cs typeface="Poppins" panose="00000500000000000000" pitchFamily="2" charset="0"/>
              </a:rPr>
              <a:t>What Helped Facilitate Progress in Institutionalization</a:t>
            </a:r>
          </a:p>
        </p:txBody>
      </p:sp>
      <p:grpSp>
        <p:nvGrpSpPr>
          <p:cNvPr id="16" name="Group 15">
            <a:extLst>
              <a:ext uri="{FF2B5EF4-FFF2-40B4-BE49-F238E27FC236}">
                <a16:creationId xmlns:a16="http://schemas.microsoft.com/office/drawing/2014/main" id="{B73B9764-9B75-4ABB-9663-492B1D2DF182}"/>
              </a:ext>
            </a:extLst>
          </p:cNvPr>
          <p:cNvGrpSpPr/>
          <p:nvPr/>
        </p:nvGrpSpPr>
        <p:grpSpPr>
          <a:xfrm>
            <a:off x="1880406" y="4062822"/>
            <a:ext cx="10311594" cy="1275965"/>
            <a:chOff x="941734" y="3855299"/>
            <a:chExt cx="10311594" cy="1275965"/>
          </a:xfrm>
        </p:grpSpPr>
        <p:grpSp>
          <p:nvGrpSpPr>
            <p:cNvPr id="17" name="Group 16">
              <a:extLst>
                <a:ext uri="{FF2B5EF4-FFF2-40B4-BE49-F238E27FC236}">
                  <a16:creationId xmlns:a16="http://schemas.microsoft.com/office/drawing/2014/main" id="{2FAC06AB-0342-4D3C-8682-60DBAC8541EB}"/>
                </a:ext>
              </a:extLst>
            </p:cNvPr>
            <p:cNvGrpSpPr/>
            <p:nvPr/>
          </p:nvGrpSpPr>
          <p:grpSpPr>
            <a:xfrm>
              <a:off x="941734" y="3855299"/>
              <a:ext cx="10311594" cy="1275965"/>
              <a:chOff x="757746" y="4711319"/>
              <a:chExt cx="4389681" cy="1967146"/>
            </a:xfrm>
          </p:grpSpPr>
          <p:sp>
            <p:nvSpPr>
              <p:cNvPr id="19" name="Left Quote">
                <a:extLst>
                  <a:ext uri="{FF2B5EF4-FFF2-40B4-BE49-F238E27FC236}">
                    <a16:creationId xmlns:a16="http://schemas.microsoft.com/office/drawing/2014/main" id="{476ECBA8-F355-49C5-A5E3-AE183BE75A29}"/>
                  </a:ext>
                </a:extLst>
              </p:cNvPr>
              <p:cNvSpPr/>
              <p:nvPr/>
            </p:nvSpPr>
            <p:spPr>
              <a:xfrm>
                <a:off x="757746" y="4711319"/>
                <a:ext cx="457200" cy="457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sp>
            <p:nvSpPr>
              <p:cNvPr id="20" name="Right Quote">
                <a:extLst>
                  <a:ext uri="{FF2B5EF4-FFF2-40B4-BE49-F238E27FC236}">
                    <a16:creationId xmlns:a16="http://schemas.microsoft.com/office/drawing/2014/main" id="{347850FA-4CE7-43DC-9A4D-F71D40EFE650}"/>
                  </a:ext>
                </a:extLst>
              </p:cNvPr>
              <p:cNvSpPr/>
              <p:nvPr/>
            </p:nvSpPr>
            <p:spPr>
              <a:xfrm>
                <a:off x="4690227" y="6221264"/>
                <a:ext cx="457200"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grpSp>
        <p:sp>
          <p:nvSpPr>
            <p:cNvPr id="18" name="TextBox 17">
              <a:extLst>
                <a:ext uri="{FF2B5EF4-FFF2-40B4-BE49-F238E27FC236}">
                  <a16:creationId xmlns:a16="http://schemas.microsoft.com/office/drawing/2014/main" id="{953EC0BB-4B14-481E-946D-85D483BC580F}"/>
                </a:ext>
              </a:extLst>
            </p:cNvPr>
            <p:cNvSpPr txBox="1"/>
            <p:nvPr/>
          </p:nvSpPr>
          <p:spPr>
            <a:xfrm>
              <a:off x="1392816" y="3943726"/>
              <a:ext cx="9242438" cy="1039259"/>
            </a:xfrm>
            <a:prstGeom prst="rect">
              <a:avLst/>
            </a:prstGeom>
            <a:noFill/>
          </p:spPr>
          <p:txBody>
            <a:bodyPr wrap="square" rtlCol="0">
              <a:spAutoFit/>
            </a:bodyPr>
            <a:lstStyle/>
            <a:p>
              <a:pPr marL="0" marR="0" lvl="1" algn="just" fontAlgn="auto">
                <a:lnSpc>
                  <a:spcPct val="120000"/>
                </a:lnSpc>
                <a:spcAft>
                  <a:spcPts val="600"/>
                </a:spcAft>
                <a:buClr>
                  <a:srgbClr val="0F3051"/>
                </a:buClr>
                <a:buSzTx/>
                <a:tabLst>
                  <a:tab pos="233363" algn="l"/>
                </a:tabLst>
                <a:defRPr/>
              </a:pPr>
              <a:r>
                <a:rPr kumimoji="0" lang="en-US" sz="1600" b="0" i="1"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	</a:t>
              </a:r>
              <a:r>
                <a:rPr lang="en-US" sz="1600" i="1" dirty="0">
                  <a:solidFill>
                    <a:schemeClr val="accent1"/>
                  </a:solidFill>
                  <a:latin typeface="Poppins" panose="00000500000000000000" pitchFamily="2" charset="0"/>
                  <a:ea typeface="Open Sans" panose="020B0606030504020204" pitchFamily="34" charset="0"/>
                  <a:cs typeface="Poppins" panose="00000500000000000000" pitchFamily="2" charset="0"/>
                </a:rPr>
                <a:t>An RBF program can use external entities to support, but it must be internally driven and involve the stakeholders.</a:t>
              </a:r>
            </a:p>
            <a:p>
              <a:pPr marL="0" lvl="1" indent="-274320" algn="r">
                <a:lnSpc>
                  <a:spcPct val="120000"/>
                </a:lnSpc>
                <a:spcBef>
                  <a:spcPts val="0"/>
                </a:spcBef>
                <a:spcAft>
                  <a:spcPts val="600"/>
                </a:spcAft>
                <a:buClr>
                  <a:srgbClr val="0F3051"/>
                </a:buClr>
                <a:buFontTx/>
                <a:buNone/>
                <a:tabLst>
                  <a:tab pos="233363" algn="l"/>
                </a:tabLst>
                <a:defRPr/>
              </a:pPr>
              <a:r>
                <a:rPr lang="en-US" sz="1600" dirty="0">
                  <a:solidFill>
                    <a:schemeClr val="accent1"/>
                  </a:solidFill>
                  <a:latin typeface="Poppins" panose="00000500000000000000" pitchFamily="2" charset="0"/>
                  <a:ea typeface="Open Sans" panose="020B0606030504020204" pitchFamily="34" charset="0"/>
                  <a:cs typeface="Poppins" panose="00000500000000000000" pitchFamily="2" charset="0"/>
                </a:rPr>
                <a:t>— Coordinator in MOHCC</a:t>
              </a:r>
            </a:p>
          </p:txBody>
        </p:sp>
      </p:grpSp>
    </p:spTree>
    <p:extLst>
      <p:ext uri="{BB962C8B-B14F-4D97-AF65-F5344CB8AC3E}">
        <p14:creationId xmlns:p14="http://schemas.microsoft.com/office/powerpoint/2010/main" val="2330795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8033" y="1294407"/>
            <a:ext cx="10840863" cy="4902740"/>
          </a:xfrm>
        </p:spPr>
        <p:txBody>
          <a:bodyPr/>
          <a:lstStyle/>
          <a:p>
            <a:r>
              <a:rPr lang="en-US" sz="1600" b="1" dirty="0">
                <a:solidFill>
                  <a:srgbClr val="00A19A"/>
                </a:solidFill>
                <a:latin typeface="Poppins" panose="00000500000000000000" pitchFamily="2" charset="0"/>
                <a:cs typeface="Poppins" panose="00000500000000000000" pitchFamily="2" charset="0"/>
              </a:rPr>
              <a:t>Communication</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Open, honest, adaptable, and regular communication was key to the acceptance of RBF. </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Cordaid produced a quarterly RBF best practice bulletin that was widely circulated to demonstrate which districts were successful and which were lagging behind. </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They found setting a change management plan that focused on strategic thinking, stayed ahead of the change, and set a plan to win the hearts and minds of the people at all levels was critical to success. </a:t>
            </a:r>
          </a:p>
          <a:p>
            <a:pPr marL="0" lvl="1" indent="0">
              <a:buClr>
                <a:srgbClr val="0F3051"/>
              </a:buClr>
              <a:buNone/>
            </a:pPr>
            <a:endParaRPr lang="en-US" sz="1600" b="1" dirty="0">
              <a:solidFill>
                <a:srgbClr val="00A19A"/>
              </a:solidFill>
            </a:endParaRPr>
          </a:p>
          <a:p>
            <a:pPr marL="274320" lvl="1" indent="-274320">
              <a:buClr>
                <a:srgbClr val="0F3051"/>
              </a:buClr>
            </a:pPr>
            <a:endParaRPr lang="en-US" sz="1600" dirty="0"/>
          </a:p>
          <a:p>
            <a:pPr lvl="1" indent="0">
              <a:buNone/>
            </a:pPr>
            <a:endParaRPr lang="en-US" sz="1600" dirty="0"/>
          </a:p>
          <a:p>
            <a:pPr marL="404813" lvl="1"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p:txBody>
      </p:sp>
      <p:sp>
        <p:nvSpPr>
          <p:cNvPr id="6" name="Title 1">
            <a:extLst>
              <a:ext uri="{FF2B5EF4-FFF2-40B4-BE49-F238E27FC236}">
                <a16:creationId xmlns:a16="http://schemas.microsoft.com/office/drawing/2014/main" id="{ACF42186-01AB-4673-A438-267D08D64356}"/>
              </a:ext>
            </a:extLst>
          </p:cNvPr>
          <p:cNvSpPr>
            <a:spLocks noGrp="1"/>
          </p:cNvSpPr>
          <p:nvPr>
            <p:ph type="title"/>
          </p:nvPr>
        </p:nvSpPr>
        <p:spPr>
          <a:xfrm>
            <a:off x="385486" y="452601"/>
            <a:ext cx="9776398" cy="369332"/>
          </a:xfrm>
        </p:spPr>
        <p:txBody>
          <a:bodyPr/>
          <a:lstStyle/>
          <a:p>
            <a:r>
              <a:rPr lang="en-US" spc="0" dirty="0">
                <a:latin typeface="Poppins" panose="00000500000000000000" pitchFamily="2" charset="0"/>
                <a:cs typeface="Poppins" panose="00000500000000000000" pitchFamily="2" charset="0"/>
              </a:rPr>
              <a:t>What Helped Facilitate Progress in Institutionalization</a:t>
            </a:r>
          </a:p>
        </p:txBody>
      </p:sp>
      <p:grpSp>
        <p:nvGrpSpPr>
          <p:cNvPr id="13" name="Group 12">
            <a:extLst>
              <a:ext uri="{FF2B5EF4-FFF2-40B4-BE49-F238E27FC236}">
                <a16:creationId xmlns:a16="http://schemas.microsoft.com/office/drawing/2014/main" id="{BC071997-FD99-4432-AE17-7C09C2E94DA3}"/>
              </a:ext>
            </a:extLst>
          </p:cNvPr>
          <p:cNvGrpSpPr/>
          <p:nvPr/>
        </p:nvGrpSpPr>
        <p:grpSpPr>
          <a:xfrm>
            <a:off x="1713414" y="3760640"/>
            <a:ext cx="10507545" cy="1447339"/>
            <a:chOff x="774742" y="3721884"/>
            <a:chExt cx="10507545" cy="1447339"/>
          </a:xfrm>
        </p:grpSpPr>
        <p:grpSp>
          <p:nvGrpSpPr>
            <p:cNvPr id="14" name="Group 13">
              <a:extLst>
                <a:ext uri="{FF2B5EF4-FFF2-40B4-BE49-F238E27FC236}">
                  <a16:creationId xmlns:a16="http://schemas.microsoft.com/office/drawing/2014/main" id="{2BE44ABA-BCCF-4CDD-AB2E-04F2C9DDA187}"/>
                </a:ext>
              </a:extLst>
            </p:cNvPr>
            <p:cNvGrpSpPr/>
            <p:nvPr/>
          </p:nvGrpSpPr>
          <p:grpSpPr>
            <a:xfrm>
              <a:off x="774742" y="3721884"/>
              <a:ext cx="10507545" cy="1447339"/>
              <a:chOff x="686657" y="4505634"/>
              <a:chExt cx="4473098" cy="2231352"/>
            </a:xfrm>
          </p:grpSpPr>
          <p:sp>
            <p:nvSpPr>
              <p:cNvPr id="16" name="Left Quote">
                <a:extLst>
                  <a:ext uri="{FF2B5EF4-FFF2-40B4-BE49-F238E27FC236}">
                    <a16:creationId xmlns:a16="http://schemas.microsoft.com/office/drawing/2014/main" id="{2F4893F9-F1DB-4FE3-BAD5-47A3242AAB6E}"/>
                  </a:ext>
                </a:extLst>
              </p:cNvPr>
              <p:cNvSpPr/>
              <p:nvPr/>
            </p:nvSpPr>
            <p:spPr>
              <a:xfrm>
                <a:off x="686657" y="4505634"/>
                <a:ext cx="457200" cy="457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sp>
            <p:nvSpPr>
              <p:cNvPr id="17" name="Right Quote">
                <a:extLst>
                  <a:ext uri="{FF2B5EF4-FFF2-40B4-BE49-F238E27FC236}">
                    <a16:creationId xmlns:a16="http://schemas.microsoft.com/office/drawing/2014/main" id="{058FF09E-D216-4227-82E3-EBBEECBE58EC}"/>
                  </a:ext>
                </a:extLst>
              </p:cNvPr>
              <p:cNvSpPr/>
              <p:nvPr/>
            </p:nvSpPr>
            <p:spPr>
              <a:xfrm>
                <a:off x="4702555" y="6279785"/>
                <a:ext cx="457200"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grpSp>
        <p:sp>
          <p:nvSpPr>
            <p:cNvPr id="15" name="TextBox 14">
              <a:extLst>
                <a:ext uri="{FF2B5EF4-FFF2-40B4-BE49-F238E27FC236}">
                  <a16:creationId xmlns:a16="http://schemas.microsoft.com/office/drawing/2014/main" id="{AE00DE21-D404-4209-910C-8FB0DCF2B18C}"/>
                </a:ext>
              </a:extLst>
            </p:cNvPr>
            <p:cNvSpPr txBox="1"/>
            <p:nvPr/>
          </p:nvSpPr>
          <p:spPr>
            <a:xfrm>
              <a:off x="1392816" y="3943726"/>
              <a:ext cx="9242438" cy="1077218"/>
            </a:xfrm>
            <a:prstGeom prst="rect">
              <a:avLst/>
            </a:prstGeom>
            <a:noFill/>
          </p:spPr>
          <p:txBody>
            <a:bodyPr wrap="square" rtlCol="0">
              <a:spAutoFit/>
            </a:bodyPr>
            <a:lstStyle/>
            <a:p>
              <a:pPr marL="274320" marR="0" lvl="1" indent="-274320" algn="just" defTabSz="914400" rtl="0" eaLnBrk="1" fontAlgn="auto" latinLnBrk="0" hangingPunct="1">
                <a:lnSpc>
                  <a:spcPct val="100000"/>
                </a:lnSpc>
                <a:spcBef>
                  <a:spcPts val="0"/>
                </a:spcBef>
                <a:spcAft>
                  <a:spcPts val="0"/>
                </a:spcAft>
                <a:buClr>
                  <a:srgbClr val="0F3051"/>
                </a:buClr>
                <a:buSzTx/>
                <a:buFontTx/>
                <a:buNone/>
                <a:tabLst/>
                <a:defRPr/>
              </a:pPr>
              <a:r>
                <a:rPr lang="en-US" sz="1600" i="1" dirty="0">
                  <a:solidFill>
                    <a:schemeClr val="accent1"/>
                  </a:solidFill>
                  <a:latin typeface="Poppins" panose="00000500000000000000" pitchFamily="2" charset="0"/>
                  <a:ea typeface="Open Sans" panose="020B0606030504020204" pitchFamily="34" charset="0"/>
                  <a:cs typeface="Poppins" panose="00000500000000000000" pitchFamily="2" charset="0"/>
                </a:rPr>
                <a:t>Don’t assume that everyone has the same understanding. Try to make everything simple and less complicated to ensure there is a common understanding.</a:t>
              </a:r>
            </a:p>
            <a:p>
              <a:pPr marL="274320" marR="0" lvl="1" indent="-274320" algn="just" defTabSz="914400" rtl="0" eaLnBrk="1" fontAlgn="auto" latinLnBrk="0" hangingPunct="1">
                <a:lnSpc>
                  <a:spcPct val="100000"/>
                </a:lnSpc>
                <a:spcBef>
                  <a:spcPts val="0"/>
                </a:spcBef>
                <a:spcAft>
                  <a:spcPts val="0"/>
                </a:spcAft>
                <a:buClr>
                  <a:srgbClr val="0F3051"/>
                </a:buClr>
                <a:buSzTx/>
                <a:buFontTx/>
                <a:buNone/>
                <a:tabLst/>
                <a:defRPr/>
              </a:pPr>
              <a:endParaRPr kumimoji="0" lang="en-US" sz="1600" b="0" i="1"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endParaRPr>
            </a:p>
            <a:p>
              <a:pPr marL="274320" marR="0" lvl="1" indent="-274320" algn="r" defTabSz="914400" rtl="0" eaLnBrk="1" fontAlgn="auto" latinLnBrk="0" hangingPunct="1">
                <a:lnSpc>
                  <a:spcPct val="100000"/>
                </a:lnSpc>
                <a:spcBef>
                  <a:spcPts val="0"/>
                </a:spcBef>
                <a:spcAft>
                  <a:spcPts val="0"/>
                </a:spcAft>
                <a:buClr>
                  <a:srgbClr val="0F3051"/>
                </a:buClr>
                <a:buSzTx/>
                <a:buFontTx/>
                <a:buNone/>
                <a:tabLst/>
                <a:defRPr/>
              </a:pPr>
              <a:r>
                <a:rPr kumimoji="0" lang="en-US" sz="1600"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—Partner Liaison</a:t>
              </a:r>
            </a:p>
          </p:txBody>
        </p:sp>
      </p:grpSp>
    </p:spTree>
    <p:extLst>
      <p:ext uri="{BB962C8B-B14F-4D97-AF65-F5344CB8AC3E}">
        <p14:creationId xmlns:p14="http://schemas.microsoft.com/office/powerpoint/2010/main" val="127013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708917" y="1294407"/>
            <a:ext cx="11059529" cy="4902740"/>
          </a:xfrm>
        </p:spPr>
        <p:txBody>
          <a:bodyPr/>
          <a:lstStyle/>
          <a:p>
            <a:r>
              <a:rPr lang="en-US" sz="1600" b="1" dirty="0">
                <a:solidFill>
                  <a:srgbClr val="00A19A"/>
                </a:solidFill>
                <a:latin typeface="Poppins" panose="00000500000000000000" pitchFamily="2" charset="0"/>
                <a:cs typeface="Poppins" panose="00000500000000000000" pitchFamily="2" charset="0"/>
              </a:rPr>
              <a:t>Leadership Support</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The government ownership of results-based financing across the country was key to setting the platform for sustainability. Leadership needed to come from the Ministry of Health. </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They put structures in place that defined clear roles, responsibilities, and governance. </a:t>
            </a:r>
          </a:p>
          <a:p>
            <a:pPr lvl="2" indent="0">
              <a:buNone/>
            </a:pPr>
            <a:endParaRPr lang="en-US" sz="1600" dirty="0">
              <a:solidFill>
                <a:srgbClr val="189992"/>
              </a:solidFill>
              <a:latin typeface="Poppins" panose="00000500000000000000" pitchFamily="2" charset="0"/>
              <a:cs typeface="Poppins" panose="00000500000000000000" pitchFamily="2" charset="0"/>
            </a:endParaRPr>
          </a:p>
          <a:p>
            <a:endParaRPr lang="en-US" sz="1600" b="1" dirty="0">
              <a:solidFill>
                <a:srgbClr val="00A19A"/>
              </a:solidFill>
              <a:latin typeface="Poppins" panose="00000500000000000000" pitchFamily="2" charset="0"/>
              <a:cs typeface="Poppins" panose="00000500000000000000" pitchFamily="2" charset="0"/>
            </a:endParaRPr>
          </a:p>
          <a:p>
            <a:endParaRPr lang="en-US" sz="1600" b="1" dirty="0">
              <a:solidFill>
                <a:srgbClr val="00A19A"/>
              </a:solidFill>
              <a:latin typeface="Poppins" panose="00000500000000000000" pitchFamily="2" charset="0"/>
              <a:cs typeface="Poppins" panose="00000500000000000000" pitchFamily="2" charset="0"/>
            </a:endParaRPr>
          </a:p>
          <a:p>
            <a:endParaRPr lang="en-US" sz="1600" b="1" dirty="0">
              <a:solidFill>
                <a:srgbClr val="00A19A"/>
              </a:solidFill>
              <a:latin typeface="Poppins" panose="00000500000000000000" pitchFamily="2" charset="0"/>
              <a:cs typeface="Poppins" panose="00000500000000000000" pitchFamily="2" charset="0"/>
            </a:endParaRPr>
          </a:p>
          <a:p>
            <a:r>
              <a:rPr lang="en-US" sz="1600" b="1" dirty="0">
                <a:solidFill>
                  <a:srgbClr val="00A19A"/>
                </a:solidFill>
                <a:latin typeface="Poppins" panose="00000500000000000000" pitchFamily="2" charset="0"/>
                <a:cs typeface="Poppins" panose="00000500000000000000" pitchFamily="2" charset="0"/>
              </a:rPr>
              <a:t>Infrastructure</a:t>
            </a: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GOZ developed checklists to help improve aspects of healthcare such as availability of supplies and medicine, sufficient training of healthcare providers, maternal healthcare, reduction of  complications (sepsis, eclampsia, etc.), etc. </a:t>
            </a:r>
          </a:p>
          <a:p>
            <a:pPr marL="285750" indent="-285750">
              <a:buFont typeface="Arial" panose="020B0604020202020204" pitchFamily="34" charset="0"/>
              <a:buChar char="•"/>
            </a:pPr>
            <a:endParaRPr lang="en-US" sz="1600" dirty="0">
              <a:solidFill>
                <a:schemeClr val="tx1"/>
              </a:solidFill>
              <a:latin typeface="Poppins" panose="00000500000000000000" pitchFamily="2" charset="0"/>
              <a:cs typeface="Poppins" panose="00000500000000000000" pitchFamily="2" charset="0"/>
            </a:endParaRPr>
          </a:p>
          <a:p>
            <a:pPr marL="171450" indent="-171450">
              <a:buFont typeface="Wingdings" panose="05000000000000000000" pitchFamily="2" charset="2"/>
              <a:buChar char="q"/>
            </a:pPr>
            <a:endParaRPr lang="en-US" sz="1600" dirty="0"/>
          </a:p>
        </p:txBody>
      </p:sp>
      <p:sp>
        <p:nvSpPr>
          <p:cNvPr id="12" name="Title 1">
            <a:extLst>
              <a:ext uri="{FF2B5EF4-FFF2-40B4-BE49-F238E27FC236}">
                <a16:creationId xmlns:a16="http://schemas.microsoft.com/office/drawing/2014/main" id="{756385F5-C9C4-49BC-AF42-BC153E6C6596}"/>
              </a:ext>
            </a:extLst>
          </p:cNvPr>
          <p:cNvSpPr>
            <a:spLocks noGrp="1"/>
          </p:cNvSpPr>
          <p:nvPr>
            <p:ph type="title"/>
          </p:nvPr>
        </p:nvSpPr>
        <p:spPr>
          <a:xfrm>
            <a:off x="508034" y="452601"/>
            <a:ext cx="9776398" cy="369332"/>
          </a:xfrm>
        </p:spPr>
        <p:txBody>
          <a:bodyPr/>
          <a:lstStyle/>
          <a:p>
            <a:r>
              <a:rPr lang="en-US" spc="0" dirty="0">
                <a:latin typeface="Poppins" panose="00000500000000000000" pitchFamily="2" charset="0"/>
                <a:cs typeface="Poppins" panose="00000500000000000000" pitchFamily="2" charset="0"/>
              </a:rPr>
              <a:t>What Helped Facilitate Progress in Institutionalization</a:t>
            </a:r>
          </a:p>
        </p:txBody>
      </p:sp>
      <p:grpSp>
        <p:nvGrpSpPr>
          <p:cNvPr id="13" name="Group 12">
            <a:extLst>
              <a:ext uri="{FF2B5EF4-FFF2-40B4-BE49-F238E27FC236}">
                <a16:creationId xmlns:a16="http://schemas.microsoft.com/office/drawing/2014/main" id="{D06E11DD-A8D3-4EA1-9F4D-0FB4C0E3C334}"/>
              </a:ext>
            </a:extLst>
          </p:cNvPr>
          <p:cNvGrpSpPr/>
          <p:nvPr/>
        </p:nvGrpSpPr>
        <p:grpSpPr>
          <a:xfrm>
            <a:off x="1217941" y="3032820"/>
            <a:ext cx="10550505" cy="1058262"/>
            <a:chOff x="702823" y="3795448"/>
            <a:chExt cx="10550505" cy="1058262"/>
          </a:xfrm>
        </p:grpSpPr>
        <p:grpSp>
          <p:nvGrpSpPr>
            <p:cNvPr id="14" name="Group 13">
              <a:extLst>
                <a:ext uri="{FF2B5EF4-FFF2-40B4-BE49-F238E27FC236}">
                  <a16:creationId xmlns:a16="http://schemas.microsoft.com/office/drawing/2014/main" id="{5AF6B430-4AB5-4BC7-8428-C86FC5546905}"/>
                </a:ext>
              </a:extLst>
            </p:cNvPr>
            <p:cNvGrpSpPr/>
            <p:nvPr/>
          </p:nvGrpSpPr>
          <p:grpSpPr>
            <a:xfrm>
              <a:off x="702823" y="3795448"/>
              <a:ext cx="10550505" cy="1058262"/>
              <a:chOff x="656041" y="4619044"/>
              <a:chExt cx="4491386" cy="1631514"/>
            </a:xfrm>
          </p:grpSpPr>
          <p:sp>
            <p:nvSpPr>
              <p:cNvPr id="16" name="Left Quote">
                <a:extLst>
                  <a:ext uri="{FF2B5EF4-FFF2-40B4-BE49-F238E27FC236}">
                    <a16:creationId xmlns:a16="http://schemas.microsoft.com/office/drawing/2014/main" id="{078AC8E5-55AD-4079-A513-0F773B621991}"/>
                  </a:ext>
                </a:extLst>
              </p:cNvPr>
              <p:cNvSpPr/>
              <p:nvPr/>
            </p:nvSpPr>
            <p:spPr>
              <a:xfrm>
                <a:off x="656041" y="4619044"/>
                <a:ext cx="457200" cy="472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sp>
            <p:nvSpPr>
              <p:cNvPr id="17" name="Right Quote">
                <a:extLst>
                  <a:ext uri="{FF2B5EF4-FFF2-40B4-BE49-F238E27FC236}">
                    <a16:creationId xmlns:a16="http://schemas.microsoft.com/office/drawing/2014/main" id="{242714DB-32ED-47D1-8C63-6367830441A5}"/>
                  </a:ext>
                </a:extLst>
              </p:cNvPr>
              <p:cNvSpPr/>
              <p:nvPr/>
            </p:nvSpPr>
            <p:spPr>
              <a:xfrm>
                <a:off x="4690227" y="5793357"/>
                <a:ext cx="457200"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grpSp>
        <p:sp>
          <p:nvSpPr>
            <p:cNvPr id="15" name="TextBox 14">
              <a:extLst>
                <a:ext uri="{FF2B5EF4-FFF2-40B4-BE49-F238E27FC236}">
                  <a16:creationId xmlns:a16="http://schemas.microsoft.com/office/drawing/2014/main" id="{9C73948C-7999-4E58-AA97-5F61A908B10A}"/>
                </a:ext>
              </a:extLst>
            </p:cNvPr>
            <p:cNvSpPr txBox="1"/>
            <p:nvPr/>
          </p:nvSpPr>
          <p:spPr>
            <a:xfrm>
              <a:off x="1392816" y="3943726"/>
              <a:ext cx="9242438" cy="743793"/>
            </a:xfrm>
            <a:prstGeom prst="rect">
              <a:avLst/>
            </a:prstGeom>
            <a:noFill/>
          </p:spPr>
          <p:txBody>
            <a:bodyPr wrap="square" rtlCol="0">
              <a:spAutoFit/>
            </a:bodyPr>
            <a:lstStyle/>
            <a:p>
              <a:pPr marL="0" lvl="1" algn="just">
                <a:lnSpc>
                  <a:spcPct val="120000"/>
                </a:lnSpc>
                <a:spcAft>
                  <a:spcPts val="600"/>
                </a:spcAft>
                <a:buClr>
                  <a:srgbClr val="0F3051"/>
                </a:buClr>
                <a:tabLst>
                  <a:tab pos="233363" algn="l"/>
                </a:tabLst>
              </a:pPr>
              <a:r>
                <a:rPr lang="en-US" sz="1600" i="1" dirty="0">
                  <a:solidFill>
                    <a:schemeClr val="accent1"/>
                  </a:solidFill>
                  <a:latin typeface="Poppins" panose="00000500000000000000" pitchFamily="2" charset="0"/>
                  <a:ea typeface="Open Sans" panose="020B0606030504020204" pitchFamily="34" charset="0"/>
                  <a:cs typeface="Poppins" panose="00000500000000000000" pitchFamily="2" charset="0"/>
                </a:rPr>
                <a:t>Be selfless. To be effective, you have to put the public interest first, which is difficult.</a:t>
              </a:r>
            </a:p>
            <a:p>
              <a:pPr marL="0" lvl="1" algn="r">
                <a:lnSpc>
                  <a:spcPct val="120000"/>
                </a:lnSpc>
                <a:spcAft>
                  <a:spcPts val="600"/>
                </a:spcAft>
                <a:buClr>
                  <a:srgbClr val="0F3051"/>
                </a:buClr>
                <a:tabLst>
                  <a:tab pos="233363" algn="l"/>
                </a:tabLst>
              </a:pPr>
              <a:r>
                <a:rPr lang="en-US" sz="1600" dirty="0">
                  <a:solidFill>
                    <a:schemeClr val="accent1"/>
                  </a:solidFill>
                  <a:latin typeface="Poppins" panose="00000500000000000000" pitchFamily="2" charset="0"/>
                  <a:ea typeface="Open Sans" panose="020B0606030504020204" pitchFamily="34" charset="0"/>
                  <a:cs typeface="Poppins" panose="00000500000000000000" pitchFamily="2" charset="0"/>
                </a:rPr>
                <a:t>—Officer, Policy Directorate</a:t>
              </a:r>
            </a:p>
          </p:txBody>
        </p:sp>
      </p:grpSp>
    </p:spTree>
    <p:extLst>
      <p:ext uri="{BB962C8B-B14F-4D97-AF65-F5344CB8AC3E}">
        <p14:creationId xmlns:p14="http://schemas.microsoft.com/office/powerpoint/2010/main" val="1941926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3781036-6D0D-4FB1-81F9-AF602BA8A623}"/>
              </a:ext>
            </a:extLst>
          </p:cNvPr>
          <p:cNvSpPr txBox="1">
            <a:spLocks/>
          </p:cNvSpPr>
          <p:nvPr/>
        </p:nvSpPr>
        <p:spPr>
          <a:xfrm>
            <a:off x="558139" y="1464644"/>
            <a:ext cx="10818421" cy="2514100"/>
          </a:xfrm>
          <a:prstGeom prst="rect">
            <a:avLst/>
          </a:prstGeom>
        </p:spPr>
        <p:txBody>
          <a:bodyPr lIns="0" tIns="0" rIns="0" bIns="0" numCol="1" spcCol="182880"/>
          <a:lstStyle>
            <a:lvl1pPr marL="0" indent="0" algn="l" defTabSz="914400" rtl="0" eaLnBrk="1" latinLnBrk="0" hangingPunct="1">
              <a:lnSpc>
                <a:spcPct val="120000"/>
              </a:lnSpc>
              <a:spcBef>
                <a:spcPts val="0"/>
              </a:spcBef>
              <a:spcAft>
                <a:spcPts val="600"/>
              </a:spcAft>
              <a:buFont typeface="Arial" panose="020B0604020202020204" pitchFamily="34" charset="0"/>
              <a:buNone/>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233363" indent="-233363" algn="l" defTabSz="914400" rtl="0" eaLnBrk="1" latinLnBrk="0" hangingPunct="1">
              <a:lnSpc>
                <a:spcPct val="120000"/>
              </a:lnSpc>
              <a:spcBef>
                <a:spcPts val="0"/>
              </a:spcBef>
              <a:spcAft>
                <a:spcPts val="600"/>
              </a:spcAft>
              <a:buClr>
                <a:schemeClr val="accent2"/>
              </a:buClr>
              <a:buFont typeface="Wingdings" panose="05000000000000000000" pitchFamily="2" charset="2"/>
              <a:buChar char="n"/>
              <a:tabLst>
                <a:tab pos="233363" algn="l"/>
              </a:tabLst>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461963" indent="-231775" algn="l" defTabSz="914400" rtl="0" eaLnBrk="1" latinLnBrk="0" hangingPunct="1">
              <a:lnSpc>
                <a:spcPct val="120000"/>
              </a:lnSpc>
              <a:spcBef>
                <a:spcPts val="0"/>
              </a:spcBef>
              <a:spcAft>
                <a:spcPts val="600"/>
              </a:spcAft>
              <a:buClr>
                <a:schemeClr val="accent1"/>
              </a:buClr>
              <a:buFont typeface="Symbol" panose="05050102010706020507" pitchFamily="18" charset="2"/>
              <a:buChar char="-"/>
              <a:tabLst>
                <a:tab pos="461963" algn="l"/>
              </a:tabLst>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600200" indent="-1087438" algn="l" defTabSz="914400" rtl="0" eaLnBrk="1" latinLnBrk="0" hangingPunct="1">
              <a:lnSpc>
                <a:spcPct val="120000"/>
              </a:lnSpc>
              <a:spcBef>
                <a:spcPts val="0"/>
              </a:spcBef>
              <a:spcAft>
                <a:spcPts val="900"/>
              </a:spcAft>
              <a:buFont typeface="Arial" panose="020B0604020202020204" pitchFamily="34" charset="0"/>
              <a:buChar char="–"/>
              <a:defRPr lang="en-US" sz="1100"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0000"/>
              </a:lnSpc>
              <a:spcBef>
                <a:spcPts val="0"/>
              </a:spcBef>
              <a:spcAft>
                <a:spcPts val="900"/>
              </a:spcAft>
              <a:buFont typeface="Arial" panose="020B0604020202020204" pitchFamily="34" charset="0"/>
              <a:buChar char="»"/>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solidFill>
                  <a:srgbClr val="00A19A"/>
                </a:solidFill>
                <a:latin typeface="Poppins" panose="00000500000000000000" pitchFamily="2" charset="0"/>
                <a:cs typeface="Poppins" panose="00000500000000000000" pitchFamily="2" charset="0"/>
              </a:rPr>
              <a:t>Verification</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An alternative verification mechanism was needed, which the Ministry and Cordaid developed with the support of the Bank. </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Having the counter verification done independently, but within the country by the University of Zimbabwe, allowed for unbiased verification without relying on outside agencies.  </a:t>
            </a:r>
          </a:p>
          <a:p>
            <a:pPr>
              <a:buClr>
                <a:srgbClr val="0F3051"/>
              </a:buClr>
            </a:pPr>
            <a:endParaRPr lang="en-US" sz="1600" b="1" dirty="0">
              <a:solidFill>
                <a:srgbClr val="00A19A"/>
              </a:solidFill>
              <a:latin typeface="Poppins" panose="00000500000000000000" pitchFamily="2" charset="0"/>
              <a:cs typeface="Poppins" panose="00000500000000000000" pitchFamily="2" charset="0"/>
            </a:endParaRPr>
          </a:p>
          <a:p>
            <a:pPr>
              <a:buClr>
                <a:srgbClr val="0F3051"/>
              </a:buClr>
            </a:pPr>
            <a:r>
              <a:rPr lang="en-US" sz="1600" b="1" dirty="0">
                <a:solidFill>
                  <a:srgbClr val="00A19A"/>
                </a:solidFill>
                <a:latin typeface="Poppins" panose="00000500000000000000" pitchFamily="2" charset="0"/>
                <a:cs typeface="Poppins" panose="00000500000000000000" pitchFamily="2" charset="0"/>
              </a:rPr>
              <a:t>Stakeholder/Donor Support</a:t>
            </a:r>
            <a:endParaRPr lang="en-US" sz="1600" dirty="0">
              <a:solidFill>
                <a:srgbClr val="002345"/>
              </a:solidFill>
              <a:latin typeface="Poppins" panose="00000500000000000000" pitchFamily="2" charset="0"/>
              <a:ea typeface="Calibri" panose="020F0502020204030204" pitchFamily="34" charset="0"/>
              <a:cs typeface="Poppins" panose="00000500000000000000" pitchFamily="2" charset="0"/>
            </a:endParaRP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GOZ found an RBF program can use external support, but it must be internally driven and involve the stakeholders. </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They ensured that the voice of the community was represented, and that the stakeholders’ perspectives were included in the development of the framework, keeping them engaged throughout the process.</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The Health Development Fund facilitated the scale-up and continued implementation of RBF using the existing Government systems at service delivery level, which has allowed for the evolution and maturing of the program.</a:t>
            </a:r>
          </a:p>
          <a:p>
            <a:endParaRPr lang="en-US" sz="1600" b="1" dirty="0">
              <a:solidFill>
                <a:srgbClr val="00A19A"/>
              </a:solidFill>
            </a:endParaRPr>
          </a:p>
        </p:txBody>
      </p:sp>
      <p:sp>
        <p:nvSpPr>
          <p:cNvPr id="8" name="Title 1">
            <a:extLst>
              <a:ext uri="{FF2B5EF4-FFF2-40B4-BE49-F238E27FC236}">
                <a16:creationId xmlns:a16="http://schemas.microsoft.com/office/drawing/2014/main" id="{C70E41FC-D650-444E-8E6A-5068A1565F56}"/>
              </a:ext>
            </a:extLst>
          </p:cNvPr>
          <p:cNvSpPr>
            <a:spLocks noGrp="1"/>
          </p:cNvSpPr>
          <p:nvPr>
            <p:ph type="title"/>
          </p:nvPr>
        </p:nvSpPr>
        <p:spPr>
          <a:xfrm>
            <a:off x="442046" y="452601"/>
            <a:ext cx="9776398" cy="369332"/>
          </a:xfrm>
        </p:spPr>
        <p:txBody>
          <a:bodyPr/>
          <a:lstStyle/>
          <a:p>
            <a:r>
              <a:rPr lang="en-US" spc="0" dirty="0">
                <a:latin typeface="Poppins" panose="00000500000000000000" pitchFamily="2" charset="0"/>
                <a:cs typeface="Poppins" panose="00000500000000000000" pitchFamily="2" charset="0"/>
              </a:rPr>
              <a:t>What Helped Facilitate Progress in Institutionalization</a:t>
            </a:r>
          </a:p>
        </p:txBody>
      </p:sp>
    </p:spTree>
    <p:extLst>
      <p:ext uri="{BB962C8B-B14F-4D97-AF65-F5344CB8AC3E}">
        <p14:creationId xmlns:p14="http://schemas.microsoft.com/office/powerpoint/2010/main" val="3729601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7B463-29EC-4343-87E2-F9EA0BAEE5FC}"/>
              </a:ext>
            </a:extLst>
          </p:cNvPr>
          <p:cNvSpPr>
            <a:spLocks noGrp="1"/>
          </p:cNvSpPr>
          <p:nvPr>
            <p:ph sz="quarter" idx="10"/>
          </p:nvPr>
        </p:nvSpPr>
        <p:spPr/>
        <p:txBody>
          <a:bodyPr/>
          <a:lstStyle/>
          <a:p>
            <a:r>
              <a:rPr lang="en-US" sz="1600" b="1" dirty="0">
                <a:solidFill>
                  <a:srgbClr val="00A19A"/>
                </a:solidFill>
                <a:latin typeface="Poppins" panose="00000500000000000000" pitchFamily="2" charset="0"/>
                <a:cs typeface="Poppins" panose="00000500000000000000" pitchFamily="2" charset="0"/>
              </a:rPr>
              <a:t>Pilot Testing</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Pilot testing and being able to adjust what needed to change and adapt was critical to institutionalization. The pilot gave an opportunity to adapt and make the program successful.</a:t>
            </a:r>
          </a:p>
          <a:p>
            <a:pPr lvl="1" algn="just">
              <a:buClr>
                <a:srgbClr val="0F3051"/>
              </a:buClr>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74320" indent="-274320">
              <a:buClr>
                <a:srgbClr val="0F3051"/>
              </a:buClr>
              <a:buFont typeface="Wingdings" panose="05000000000000000000" pitchFamily="2" charset="2"/>
              <a:buChar char="n"/>
            </a:pPr>
            <a:endParaRPr lang="en-US" sz="1600" b="1" dirty="0">
              <a:solidFill>
                <a:srgbClr val="00A19A"/>
              </a:solidFill>
            </a:endParaRPr>
          </a:p>
          <a:p>
            <a:endParaRPr lang="en-US" sz="1600" b="1" dirty="0">
              <a:solidFill>
                <a:srgbClr val="002345"/>
              </a:solidFill>
              <a:latin typeface="Open Sans"/>
              <a:ea typeface="Calibri" panose="020F0502020204030204" pitchFamily="34" charset="0"/>
              <a:cs typeface="Arial" panose="020B0604020202020204" pitchFamily="34" charset="0"/>
            </a:endParaRPr>
          </a:p>
          <a:p>
            <a:pPr marL="274320" indent="-274320">
              <a:buClr>
                <a:srgbClr val="0F3051"/>
              </a:buClr>
              <a:buFont typeface="Wingdings" panose="05000000000000000000" pitchFamily="2" charset="2"/>
              <a:buChar char="n"/>
            </a:pPr>
            <a:endParaRPr lang="en-US" sz="1600" b="1" dirty="0">
              <a:solidFill>
                <a:srgbClr val="00A19A"/>
              </a:solidFill>
            </a:endParaRPr>
          </a:p>
          <a:p>
            <a:endParaRPr lang="en-US" dirty="0"/>
          </a:p>
        </p:txBody>
      </p:sp>
      <p:sp>
        <p:nvSpPr>
          <p:cNvPr id="5" name="Title 1">
            <a:extLst>
              <a:ext uri="{FF2B5EF4-FFF2-40B4-BE49-F238E27FC236}">
                <a16:creationId xmlns:a16="http://schemas.microsoft.com/office/drawing/2014/main" id="{B70D9249-FFD7-4704-9798-126373963E4B}"/>
              </a:ext>
            </a:extLst>
          </p:cNvPr>
          <p:cNvSpPr>
            <a:spLocks noGrp="1"/>
          </p:cNvSpPr>
          <p:nvPr>
            <p:ph type="title"/>
          </p:nvPr>
        </p:nvSpPr>
        <p:spPr>
          <a:xfrm>
            <a:off x="508034" y="452601"/>
            <a:ext cx="9776398" cy="369332"/>
          </a:xfrm>
        </p:spPr>
        <p:txBody>
          <a:bodyPr/>
          <a:lstStyle/>
          <a:p>
            <a:r>
              <a:rPr lang="en-US" spc="0" dirty="0">
                <a:latin typeface="Poppins" panose="00000500000000000000" pitchFamily="2" charset="0"/>
                <a:cs typeface="Poppins" panose="00000500000000000000" pitchFamily="2" charset="0"/>
              </a:rPr>
              <a:t>What Helped Facilitate Progress in Institutionalization</a:t>
            </a:r>
          </a:p>
        </p:txBody>
      </p:sp>
      <p:grpSp>
        <p:nvGrpSpPr>
          <p:cNvPr id="12" name="Group 11">
            <a:extLst>
              <a:ext uri="{FF2B5EF4-FFF2-40B4-BE49-F238E27FC236}">
                <a16:creationId xmlns:a16="http://schemas.microsoft.com/office/drawing/2014/main" id="{32F2060E-4FE2-4ADE-92F6-E968BDAD7237}"/>
              </a:ext>
            </a:extLst>
          </p:cNvPr>
          <p:cNvGrpSpPr/>
          <p:nvPr/>
        </p:nvGrpSpPr>
        <p:grpSpPr>
          <a:xfrm>
            <a:off x="1713414" y="2877063"/>
            <a:ext cx="10478586" cy="1527146"/>
            <a:chOff x="774742" y="3721885"/>
            <a:chExt cx="10478586" cy="1527146"/>
          </a:xfrm>
        </p:grpSpPr>
        <p:grpSp>
          <p:nvGrpSpPr>
            <p:cNvPr id="13" name="Group 12">
              <a:extLst>
                <a:ext uri="{FF2B5EF4-FFF2-40B4-BE49-F238E27FC236}">
                  <a16:creationId xmlns:a16="http://schemas.microsoft.com/office/drawing/2014/main" id="{E964F83D-66F0-46C3-B1B0-CD1D7E516F2D}"/>
                </a:ext>
              </a:extLst>
            </p:cNvPr>
            <p:cNvGrpSpPr/>
            <p:nvPr/>
          </p:nvGrpSpPr>
          <p:grpSpPr>
            <a:xfrm>
              <a:off x="774742" y="3721885"/>
              <a:ext cx="10478586" cy="1527146"/>
              <a:chOff x="686657" y="4505634"/>
              <a:chExt cx="4460770" cy="2354389"/>
            </a:xfrm>
          </p:grpSpPr>
          <p:sp>
            <p:nvSpPr>
              <p:cNvPr id="15" name="Left Quote">
                <a:extLst>
                  <a:ext uri="{FF2B5EF4-FFF2-40B4-BE49-F238E27FC236}">
                    <a16:creationId xmlns:a16="http://schemas.microsoft.com/office/drawing/2014/main" id="{C7666BD5-5C40-4ADE-B27F-520969535EF3}"/>
                  </a:ext>
                </a:extLst>
              </p:cNvPr>
              <p:cNvSpPr/>
              <p:nvPr/>
            </p:nvSpPr>
            <p:spPr>
              <a:xfrm>
                <a:off x="686657" y="4505634"/>
                <a:ext cx="457200" cy="457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sp>
            <p:nvSpPr>
              <p:cNvPr id="16" name="Right Quote">
                <a:extLst>
                  <a:ext uri="{FF2B5EF4-FFF2-40B4-BE49-F238E27FC236}">
                    <a16:creationId xmlns:a16="http://schemas.microsoft.com/office/drawing/2014/main" id="{77BD63B5-5021-40CF-AB97-9B39698F68FB}"/>
                  </a:ext>
                </a:extLst>
              </p:cNvPr>
              <p:cNvSpPr/>
              <p:nvPr/>
            </p:nvSpPr>
            <p:spPr>
              <a:xfrm>
                <a:off x="4690227" y="6402822"/>
                <a:ext cx="457200"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F3051"/>
                    </a:solidFill>
                    <a:effectLst/>
                    <a:uLnTx/>
                    <a:uFillTx/>
                    <a:latin typeface="Franklin Gothic Demi" panose="020B0703020102020204" pitchFamily="34" charset="0"/>
                    <a:ea typeface="+mn-ea"/>
                    <a:cs typeface="+mn-cs"/>
                  </a:rPr>
                  <a:t>”</a:t>
                </a:r>
              </a:p>
            </p:txBody>
          </p:sp>
        </p:grpSp>
        <p:sp>
          <p:nvSpPr>
            <p:cNvPr id="14" name="TextBox 13">
              <a:extLst>
                <a:ext uri="{FF2B5EF4-FFF2-40B4-BE49-F238E27FC236}">
                  <a16:creationId xmlns:a16="http://schemas.microsoft.com/office/drawing/2014/main" id="{1005C612-9A8B-4E6F-9E15-1D958CADEAAC}"/>
                </a:ext>
              </a:extLst>
            </p:cNvPr>
            <p:cNvSpPr txBox="1"/>
            <p:nvPr/>
          </p:nvSpPr>
          <p:spPr>
            <a:xfrm>
              <a:off x="1473896" y="3943726"/>
              <a:ext cx="9242438" cy="1077218"/>
            </a:xfrm>
            <a:prstGeom prst="rect">
              <a:avLst/>
            </a:prstGeom>
            <a:noFill/>
          </p:spPr>
          <p:txBody>
            <a:bodyPr wrap="square" rtlCol="0">
              <a:spAutoFit/>
            </a:bodyPr>
            <a:lstStyle/>
            <a:p>
              <a:pPr marL="0" lvl="2"/>
              <a:r>
                <a:rPr lang="en-US" sz="1600" i="1" dirty="0">
                  <a:solidFill>
                    <a:schemeClr val="accent1"/>
                  </a:solidFill>
                  <a:latin typeface="Poppins" panose="00000500000000000000" pitchFamily="2" charset="0"/>
                  <a:ea typeface="Open Sans" panose="020B0606030504020204" pitchFamily="34" charset="0"/>
                  <a:cs typeface="Poppins" panose="00000500000000000000" pitchFamily="2" charset="0"/>
                </a:rPr>
                <a:t>Pilot test, adjust what needs to change and adapt, and then institutionalize. The pilot was not wanted but gave an opportunity to adapt and it is what made the program successful.</a:t>
              </a:r>
            </a:p>
            <a:p>
              <a:pPr marL="0" lvl="2" algn="r"/>
              <a:r>
                <a:rPr lang="en-US" sz="1600" dirty="0">
                  <a:solidFill>
                    <a:schemeClr val="tx1"/>
                  </a:solidFill>
                  <a:latin typeface="Poppins" panose="00000500000000000000" pitchFamily="2" charset="0"/>
                  <a:cs typeface="Poppins" panose="00000500000000000000" pitchFamily="2" charset="0"/>
                </a:rPr>
                <a:t>-Coordinator in MOHCC</a:t>
              </a:r>
            </a:p>
          </p:txBody>
        </p:sp>
      </p:grpSp>
    </p:spTree>
    <p:extLst>
      <p:ext uri="{BB962C8B-B14F-4D97-AF65-F5344CB8AC3E}">
        <p14:creationId xmlns:p14="http://schemas.microsoft.com/office/powerpoint/2010/main" val="3701747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2A4B-BA66-48D8-9F55-D196A51355CE}"/>
              </a:ext>
            </a:extLst>
          </p:cNvPr>
          <p:cNvSpPr>
            <a:spLocks noGrp="1"/>
          </p:cNvSpPr>
          <p:nvPr>
            <p:ph type="title"/>
          </p:nvPr>
        </p:nvSpPr>
        <p:spPr>
          <a:xfrm>
            <a:off x="457200" y="3166280"/>
            <a:ext cx="8465820" cy="1583001"/>
          </a:xfrm>
        </p:spPr>
        <p:txBody>
          <a:bodyPr/>
          <a:lstStyle/>
          <a:p>
            <a:r>
              <a:rPr lang="en-US" dirty="0"/>
              <a:t>Looking ahead</a:t>
            </a:r>
          </a:p>
        </p:txBody>
      </p:sp>
    </p:spTree>
    <p:extLst>
      <p:ext uri="{BB962C8B-B14F-4D97-AF65-F5344CB8AC3E}">
        <p14:creationId xmlns:p14="http://schemas.microsoft.com/office/powerpoint/2010/main" val="2140121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28B31C-CB87-469F-ABD5-C2E74803898B}"/>
              </a:ext>
            </a:extLst>
          </p:cNvPr>
          <p:cNvSpPr>
            <a:spLocks noGrp="1"/>
          </p:cNvSpPr>
          <p:nvPr>
            <p:ph type="title"/>
          </p:nvPr>
        </p:nvSpPr>
        <p:spPr>
          <a:xfrm>
            <a:off x="206493" y="372602"/>
            <a:ext cx="9402568" cy="369332"/>
          </a:xfrm>
        </p:spPr>
        <p:txBody>
          <a:bodyPr/>
          <a:lstStyle/>
          <a:p>
            <a:r>
              <a:rPr lang="en-US" dirty="0">
                <a:latin typeface="Poppins" panose="00000500000000000000" pitchFamily="2" charset="0"/>
                <a:cs typeface="Poppins" panose="00000500000000000000" pitchFamily="2" charset="0"/>
              </a:rPr>
              <a:t>Strengthening the Institutionalization Agenda </a:t>
            </a:r>
          </a:p>
        </p:txBody>
      </p:sp>
      <p:sp>
        <p:nvSpPr>
          <p:cNvPr id="9" name="Rectangle">
            <a:extLst>
              <a:ext uri="{FF2B5EF4-FFF2-40B4-BE49-F238E27FC236}">
                <a16:creationId xmlns:a16="http://schemas.microsoft.com/office/drawing/2014/main" id="{9170EF20-2AA6-4633-99D1-8F7ACDA436FB}"/>
              </a:ext>
            </a:extLst>
          </p:cNvPr>
          <p:cNvSpPr/>
          <p:nvPr/>
        </p:nvSpPr>
        <p:spPr>
          <a:xfrm>
            <a:off x="1" y="1755094"/>
            <a:ext cx="6445852" cy="4860509"/>
          </a:xfrm>
          <a:prstGeom prst="rect">
            <a:avLst/>
          </a:prstGeom>
          <a:solidFill>
            <a:srgbClr val="78AAB3">
              <a:satOff val="5412"/>
              <a:lumOff val="-30746"/>
              <a:alpha val="64862"/>
            </a:srgbClr>
          </a:solidFill>
          <a:ln w="12700" cap="flat">
            <a:noFill/>
            <a:miter lim="400000"/>
          </a:ln>
          <a:effectLst/>
        </p:spPr>
        <p:txBody>
          <a:bodyPr wrap="square" lIns="35719" tIns="35719" rIns="35719" bIns="35719" numCol="1" anchor="ctr">
            <a:noAutofit/>
          </a:bodyPr>
          <a:lstStyle/>
          <a:p>
            <a:pPr marL="0" marR="0" lvl="0" indent="0" algn="ctr" defTabSz="292100" eaLnBrk="1" fontAlgn="auto" latinLnBrk="0" hangingPunct="0">
              <a:lnSpc>
                <a:spcPct val="100000"/>
              </a:lnSpc>
              <a:spcBef>
                <a:spcPts val="0"/>
              </a:spcBef>
              <a:spcAft>
                <a:spcPts val="0"/>
              </a:spcAft>
              <a:buClrTx/>
              <a:buSzTx/>
              <a:buFontTx/>
              <a:buNone/>
              <a:tabLst/>
              <a:defRPr>
                <a:solidFill>
                  <a:srgbClr val="78AAB3">
                    <a:satOff val="5412"/>
                    <a:lumOff val="-30746"/>
                  </a:srgbClr>
                </a:solidFill>
              </a:defRPr>
            </a:pPr>
            <a:endParaRPr kumimoji="0" sz="2500" b="0" i="0" u="none" strike="noStrike" kern="0" cap="none" spc="0" normalizeH="0" baseline="0" noProof="0" dirty="0">
              <a:ln>
                <a:noFill/>
              </a:ln>
              <a:solidFill>
                <a:srgbClr val="78AAB3">
                  <a:satOff val="5412"/>
                  <a:lumOff val="-30746"/>
                </a:srgbClr>
              </a:solidFill>
              <a:effectLst/>
              <a:uLnTx/>
              <a:uFillTx/>
              <a:latin typeface="Gill Sans Light"/>
              <a:sym typeface="Gill Sans Light"/>
            </a:endParaRPr>
          </a:p>
        </p:txBody>
      </p:sp>
      <p:sp>
        <p:nvSpPr>
          <p:cNvPr id="10" name="Rectangle">
            <a:extLst>
              <a:ext uri="{FF2B5EF4-FFF2-40B4-BE49-F238E27FC236}">
                <a16:creationId xmlns:a16="http://schemas.microsoft.com/office/drawing/2014/main" id="{C17CC008-F219-43AA-AC8E-069EE431B35C}"/>
              </a:ext>
            </a:extLst>
          </p:cNvPr>
          <p:cNvSpPr/>
          <p:nvPr/>
        </p:nvSpPr>
        <p:spPr>
          <a:xfrm>
            <a:off x="6066965" y="1755094"/>
            <a:ext cx="6125033" cy="4860509"/>
          </a:xfrm>
          <a:prstGeom prst="rect">
            <a:avLst/>
          </a:prstGeom>
          <a:solidFill>
            <a:srgbClr val="78AAB3">
              <a:satOff val="5412"/>
              <a:lumOff val="-30746"/>
            </a:srgbClr>
          </a:solidFill>
          <a:ln w="12700" cap="flat">
            <a:noFill/>
            <a:miter lim="400000"/>
          </a:ln>
          <a:effectLst/>
        </p:spPr>
        <p:txBody>
          <a:bodyPr wrap="square" lIns="35719" tIns="35719" rIns="35719" bIns="35719" numCol="1" anchor="ctr">
            <a:noAutofit/>
          </a:bodyPr>
          <a:lstStyle/>
          <a:p>
            <a:pPr marL="0" marR="0" lvl="0" indent="0" algn="ctr" defTabSz="292100" eaLnBrk="1" fontAlgn="auto" latinLnBrk="0" hangingPunct="0">
              <a:lnSpc>
                <a:spcPct val="100000"/>
              </a:lnSpc>
              <a:spcBef>
                <a:spcPts val="0"/>
              </a:spcBef>
              <a:spcAft>
                <a:spcPts val="0"/>
              </a:spcAft>
              <a:buClrTx/>
              <a:buSzTx/>
              <a:buFontTx/>
              <a:buNone/>
              <a:tabLst/>
              <a:defRPr>
                <a:solidFill>
                  <a:srgbClr val="78AAB3">
                    <a:satOff val="5412"/>
                    <a:lumOff val="-30746"/>
                  </a:srgbClr>
                </a:solidFill>
              </a:defRPr>
            </a:pPr>
            <a:endParaRPr kumimoji="0" sz="2500" b="0" i="0" u="none" strike="noStrike" kern="0" cap="none" spc="0" normalizeH="0" baseline="0" noProof="0">
              <a:ln>
                <a:noFill/>
              </a:ln>
              <a:solidFill>
                <a:srgbClr val="78AAB3">
                  <a:satOff val="5412"/>
                  <a:lumOff val="-30746"/>
                </a:srgbClr>
              </a:solidFill>
              <a:effectLst/>
              <a:uLnTx/>
              <a:uFillTx/>
              <a:latin typeface="Gill Sans Light"/>
              <a:sym typeface="Gill Sans Light"/>
            </a:endParaRPr>
          </a:p>
        </p:txBody>
      </p:sp>
      <p:sp>
        <p:nvSpPr>
          <p:cNvPr id="31" name="Content Placeholder 2">
            <a:extLst>
              <a:ext uri="{FF2B5EF4-FFF2-40B4-BE49-F238E27FC236}">
                <a16:creationId xmlns:a16="http://schemas.microsoft.com/office/drawing/2014/main" id="{244613F6-B81C-4D2B-B24D-09E67D32A6D5}"/>
              </a:ext>
            </a:extLst>
          </p:cNvPr>
          <p:cNvSpPr txBox="1">
            <a:spLocks/>
          </p:cNvSpPr>
          <p:nvPr/>
        </p:nvSpPr>
        <p:spPr>
          <a:xfrm>
            <a:off x="406399" y="1877748"/>
            <a:ext cx="5798457" cy="3820473"/>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D0CB17"/>
              </a:buClr>
              <a:buNone/>
              <a:defRPr/>
            </a:pPr>
            <a:r>
              <a:rPr lang="en-GB" sz="2000" dirty="0">
                <a:solidFill>
                  <a:schemeClr val="bg1"/>
                </a:solidFill>
                <a:latin typeface="Poppins"/>
              </a:rPr>
              <a:t>Some work in progress:</a:t>
            </a:r>
          </a:p>
          <a:p>
            <a:pPr lvl="2">
              <a:buClr>
                <a:srgbClr val="D0CB17"/>
              </a:buClr>
              <a:defRPr/>
            </a:pPr>
            <a:r>
              <a:rPr lang="en-GB" sz="1800" dirty="0">
                <a:solidFill>
                  <a:schemeClr val="bg1"/>
                </a:solidFill>
                <a:latin typeface="Poppins"/>
              </a:rPr>
              <a:t>Study to assess opportunities to align RBF with Public Financial Management System (PFMS)</a:t>
            </a:r>
          </a:p>
          <a:p>
            <a:pPr lvl="2">
              <a:buClr>
                <a:srgbClr val="D0CB17"/>
              </a:buClr>
              <a:defRPr/>
            </a:pPr>
            <a:r>
              <a:rPr lang="en-GB" sz="1800" dirty="0">
                <a:solidFill>
                  <a:schemeClr val="bg1"/>
                </a:solidFill>
                <a:latin typeface="Poppins"/>
              </a:rPr>
              <a:t>Leveraging advancements in Electronic Health Records to pilot the use of Blockchain in RBF Verification</a:t>
            </a:r>
          </a:p>
          <a:p>
            <a:pPr lvl="2">
              <a:buClr>
                <a:srgbClr val="D0CB17"/>
              </a:buClr>
              <a:defRPr/>
            </a:pPr>
            <a:r>
              <a:rPr lang="en-GB" sz="1800" dirty="0">
                <a:solidFill>
                  <a:schemeClr val="bg1"/>
                </a:solidFill>
                <a:latin typeface="Poppins"/>
              </a:rPr>
              <a:t>Strengthening accountability through digital based commodity tracking to the last mile</a:t>
            </a:r>
          </a:p>
          <a:p>
            <a:pPr lvl="2">
              <a:buClr>
                <a:srgbClr val="D0CB17"/>
              </a:buClr>
              <a:defRPr/>
            </a:pPr>
            <a:r>
              <a:rPr kumimoji="0" lang="en-GB" sz="1800" b="0" i="0" u="none" strike="noStrike" kern="1200" cap="none" spc="0" normalizeH="0" baseline="0" noProof="0" dirty="0">
                <a:ln>
                  <a:noFill/>
                </a:ln>
                <a:solidFill>
                  <a:srgbClr val="FFFFFF"/>
                </a:solidFill>
                <a:effectLst/>
                <a:uLnTx/>
                <a:uFillTx/>
                <a:latin typeface="Poppins"/>
                <a:ea typeface="+mn-ea"/>
                <a:cs typeface="+mn-cs"/>
              </a:rPr>
              <a:t>Ongoing capacity building of institutional and community governance structures</a:t>
            </a:r>
          </a:p>
          <a:p>
            <a:pPr lvl="2">
              <a:buClr>
                <a:srgbClr val="D0CB17"/>
              </a:buClr>
              <a:defRPr/>
            </a:pPr>
            <a:r>
              <a:rPr lang="en-GB" sz="1800" dirty="0">
                <a:solidFill>
                  <a:srgbClr val="FFFFFF"/>
                </a:solidFill>
                <a:latin typeface="Poppins"/>
              </a:rPr>
              <a:t>Skills strengthening in use of data for decision making</a:t>
            </a:r>
            <a:endParaRPr kumimoji="0" lang="en-GB" sz="1800" b="0" i="0" u="none" strike="noStrike" kern="1200" cap="none" spc="0" normalizeH="0" baseline="0" noProof="0" dirty="0">
              <a:ln>
                <a:noFill/>
              </a:ln>
              <a:solidFill>
                <a:srgbClr val="FFFFFF"/>
              </a:solidFill>
              <a:effectLst/>
              <a:uLnTx/>
              <a:uFillTx/>
              <a:latin typeface="Poppins"/>
              <a:ea typeface="+mn-ea"/>
              <a:cs typeface="+mn-cs"/>
            </a:endParaRPr>
          </a:p>
          <a:p>
            <a:pPr lvl="2">
              <a:buClr>
                <a:srgbClr val="D0CB17"/>
              </a:buClr>
              <a:defRPr/>
            </a:pPr>
            <a:endParaRPr lang="en-GB" sz="1800" dirty="0">
              <a:solidFill>
                <a:schemeClr val="bg1"/>
              </a:solidFill>
              <a:latin typeface="Poppins"/>
            </a:endParaRPr>
          </a:p>
        </p:txBody>
      </p:sp>
      <p:grpSp>
        <p:nvGrpSpPr>
          <p:cNvPr id="50" name="Group 49">
            <a:extLst>
              <a:ext uri="{FF2B5EF4-FFF2-40B4-BE49-F238E27FC236}">
                <a16:creationId xmlns:a16="http://schemas.microsoft.com/office/drawing/2014/main" id="{314B562C-B475-48E6-BA02-B054C3489FA4}"/>
              </a:ext>
            </a:extLst>
          </p:cNvPr>
          <p:cNvGrpSpPr/>
          <p:nvPr/>
        </p:nvGrpSpPr>
        <p:grpSpPr>
          <a:xfrm>
            <a:off x="6298058" y="2304581"/>
            <a:ext cx="5695841" cy="4055122"/>
            <a:chOff x="6298058" y="2304581"/>
            <a:chExt cx="5695841" cy="4055122"/>
          </a:xfrm>
        </p:grpSpPr>
        <p:grpSp>
          <p:nvGrpSpPr>
            <p:cNvPr id="12" name="Group">
              <a:extLst>
                <a:ext uri="{FF2B5EF4-FFF2-40B4-BE49-F238E27FC236}">
                  <a16:creationId xmlns:a16="http://schemas.microsoft.com/office/drawing/2014/main" id="{7A79412E-F017-42D0-BEAB-C04CD76CB54F}"/>
                </a:ext>
              </a:extLst>
            </p:cNvPr>
            <p:cNvGrpSpPr/>
            <p:nvPr/>
          </p:nvGrpSpPr>
          <p:grpSpPr>
            <a:xfrm>
              <a:off x="6298058" y="2304581"/>
              <a:ext cx="5631602" cy="4055122"/>
              <a:chOff x="-1" y="74590"/>
              <a:chExt cx="7784109" cy="5545760"/>
            </a:xfrm>
          </p:grpSpPr>
          <p:grpSp>
            <p:nvGrpSpPr>
              <p:cNvPr id="20" name="Group">
                <a:extLst>
                  <a:ext uri="{FF2B5EF4-FFF2-40B4-BE49-F238E27FC236}">
                    <a16:creationId xmlns:a16="http://schemas.microsoft.com/office/drawing/2014/main" id="{FC83C424-9643-4E55-94AA-18CC2086D0C4}"/>
                  </a:ext>
                </a:extLst>
              </p:cNvPr>
              <p:cNvGrpSpPr/>
              <p:nvPr/>
            </p:nvGrpSpPr>
            <p:grpSpPr>
              <a:xfrm>
                <a:off x="1865170" y="1043802"/>
                <a:ext cx="3745880" cy="3791617"/>
                <a:chOff x="0" y="0"/>
                <a:chExt cx="3745879" cy="3791614"/>
              </a:xfrm>
            </p:grpSpPr>
            <p:sp>
              <p:nvSpPr>
                <p:cNvPr id="25" name="Shape">
                  <a:extLst>
                    <a:ext uri="{FF2B5EF4-FFF2-40B4-BE49-F238E27FC236}">
                      <a16:creationId xmlns:a16="http://schemas.microsoft.com/office/drawing/2014/main" id="{C5C4BC51-0981-47FE-88FC-C93A9196BFD9}"/>
                    </a:ext>
                  </a:extLst>
                </p:cNvPr>
                <p:cNvSpPr/>
                <p:nvPr/>
              </p:nvSpPr>
              <p:spPr>
                <a:xfrm>
                  <a:off x="625680" y="378513"/>
                  <a:ext cx="1618388" cy="1371445"/>
                </a:xfrm>
                <a:custGeom>
                  <a:avLst/>
                  <a:gdLst/>
                  <a:ahLst/>
                  <a:cxnLst>
                    <a:cxn ang="0">
                      <a:pos x="wd2" y="hd2"/>
                    </a:cxn>
                    <a:cxn ang="5400000">
                      <a:pos x="wd2" y="hd2"/>
                    </a:cxn>
                    <a:cxn ang="10800000">
                      <a:pos x="wd2" y="hd2"/>
                    </a:cxn>
                    <a:cxn ang="16200000">
                      <a:pos x="wd2" y="hd2"/>
                    </a:cxn>
                  </a:cxnLst>
                  <a:rect l="0" t="0" r="r" b="b"/>
                  <a:pathLst>
                    <a:path w="21538" h="21458" extrusionOk="0">
                      <a:moveTo>
                        <a:pt x="5065" y="54"/>
                      </a:moveTo>
                      <a:cubicBezTo>
                        <a:pt x="3739" y="-30"/>
                        <a:pt x="2321" y="-142"/>
                        <a:pt x="1322" y="813"/>
                      </a:cubicBezTo>
                      <a:cubicBezTo>
                        <a:pt x="882" y="1233"/>
                        <a:pt x="593" y="1780"/>
                        <a:pt x="389" y="2381"/>
                      </a:cubicBezTo>
                      <a:cubicBezTo>
                        <a:pt x="187" y="2974"/>
                        <a:pt x="61" y="3632"/>
                        <a:pt x="16" y="4315"/>
                      </a:cubicBezTo>
                      <a:cubicBezTo>
                        <a:pt x="-62" y="5525"/>
                        <a:pt x="143" y="6728"/>
                        <a:pt x="485" y="7870"/>
                      </a:cubicBezTo>
                      <a:cubicBezTo>
                        <a:pt x="1140" y="10064"/>
                        <a:pt x="2281" y="11953"/>
                        <a:pt x="3565" y="13669"/>
                      </a:cubicBezTo>
                      <a:cubicBezTo>
                        <a:pt x="4924" y="15484"/>
                        <a:pt x="6461" y="17118"/>
                        <a:pt x="8203" y="18403"/>
                      </a:cubicBezTo>
                      <a:cubicBezTo>
                        <a:pt x="10519" y="20110"/>
                        <a:pt x="13133" y="21153"/>
                        <a:pt x="15841" y="21458"/>
                      </a:cubicBezTo>
                      <a:cubicBezTo>
                        <a:pt x="16007" y="21161"/>
                        <a:pt x="16173" y="20865"/>
                        <a:pt x="16341" y="20570"/>
                      </a:cubicBezTo>
                      <a:cubicBezTo>
                        <a:pt x="17185" y="19086"/>
                        <a:pt x="18058" y="17624"/>
                        <a:pt x="19021" y="16246"/>
                      </a:cubicBezTo>
                      <a:cubicBezTo>
                        <a:pt x="19799" y="15131"/>
                        <a:pt x="20638" y="14071"/>
                        <a:pt x="21538" y="13061"/>
                      </a:cubicBezTo>
                      <a:cubicBezTo>
                        <a:pt x="20820" y="11534"/>
                        <a:pt x="20031" y="10050"/>
                        <a:pt x="19151" y="8639"/>
                      </a:cubicBezTo>
                      <a:cubicBezTo>
                        <a:pt x="18109" y="6968"/>
                        <a:pt x="16928" y="5469"/>
                        <a:pt x="15565" y="4231"/>
                      </a:cubicBezTo>
                      <a:cubicBezTo>
                        <a:pt x="14469" y="3236"/>
                        <a:pt x="13267" y="2415"/>
                        <a:pt x="12034" y="1720"/>
                      </a:cubicBezTo>
                      <a:cubicBezTo>
                        <a:pt x="10794" y="1021"/>
                        <a:pt x="9504" y="441"/>
                        <a:pt x="8130" y="224"/>
                      </a:cubicBezTo>
                      <a:cubicBezTo>
                        <a:pt x="7115" y="64"/>
                        <a:pt x="6086" y="119"/>
                        <a:pt x="5065" y="54"/>
                      </a:cubicBezTo>
                      <a:close/>
                    </a:path>
                  </a:pathLst>
                </a:custGeom>
                <a:solidFill>
                  <a:srgbClr val="C3971A"/>
                </a:solidFill>
                <a:ln w="12700" cap="flat">
                  <a:noFill/>
                  <a:miter lim="400000"/>
                </a:ln>
                <a:effectLst/>
              </p:spPr>
              <p:txBody>
                <a:bodyPr wrap="square" lIns="25400" tIns="25400" rIns="25400" bIns="2540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26" name="Shape">
                  <a:extLst>
                    <a:ext uri="{FF2B5EF4-FFF2-40B4-BE49-F238E27FC236}">
                      <a16:creationId xmlns:a16="http://schemas.microsoft.com/office/drawing/2014/main" id="{3E3998D0-0BE4-4274-B677-710AE6AE4B84}"/>
                    </a:ext>
                  </a:extLst>
                </p:cNvPr>
                <p:cNvSpPr/>
                <p:nvPr/>
              </p:nvSpPr>
              <p:spPr>
                <a:xfrm>
                  <a:off x="720215" y="-1"/>
                  <a:ext cx="2858332" cy="1551116"/>
                </a:xfrm>
                <a:custGeom>
                  <a:avLst/>
                  <a:gdLst/>
                  <a:ahLst/>
                  <a:cxnLst>
                    <a:cxn ang="0">
                      <a:pos x="wd2" y="hd2"/>
                    </a:cxn>
                    <a:cxn ang="5400000">
                      <a:pos x="wd2" y="hd2"/>
                    </a:cxn>
                    <a:cxn ang="10800000">
                      <a:pos x="wd2" y="hd2"/>
                    </a:cxn>
                    <a:cxn ang="16200000">
                      <a:pos x="wd2" y="hd2"/>
                    </a:cxn>
                  </a:cxnLst>
                  <a:rect l="0" t="0" r="r" b="b"/>
                  <a:pathLst>
                    <a:path w="21600" h="20281" extrusionOk="0">
                      <a:moveTo>
                        <a:pt x="0" y="5657"/>
                      </a:moveTo>
                      <a:cubicBezTo>
                        <a:pt x="1863" y="4747"/>
                        <a:pt x="3814" y="4932"/>
                        <a:pt x="5575" y="6106"/>
                      </a:cubicBezTo>
                      <a:cubicBezTo>
                        <a:pt x="7369" y="7302"/>
                        <a:pt x="8911" y="9487"/>
                        <a:pt x="10139" y="12208"/>
                      </a:cubicBezTo>
                      <a:cubicBezTo>
                        <a:pt x="11218" y="14600"/>
                        <a:pt x="12016" y="17343"/>
                        <a:pt x="12487" y="20281"/>
                      </a:cubicBezTo>
                      <a:cubicBezTo>
                        <a:pt x="13344" y="18382"/>
                        <a:pt x="14442" y="16861"/>
                        <a:pt x="15694" y="15844"/>
                      </a:cubicBezTo>
                      <a:cubicBezTo>
                        <a:pt x="16534" y="15162"/>
                        <a:pt x="17435" y="14713"/>
                        <a:pt x="18331" y="14480"/>
                      </a:cubicBezTo>
                      <a:cubicBezTo>
                        <a:pt x="19416" y="14198"/>
                        <a:pt x="20519" y="14227"/>
                        <a:pt x="21600" y="14557"/>
                      </a:cubicBezTo>
                      <a:cubicBezTo>
                        <a:pt x="20159" y="8786"/>
                        <a:pt x="17498" y="4226"/>
                        <a:pt x="14179" y="1841"/>
                      </a:cubicBezTo>
                      <a:cubicBezTo>
                        <a:pt x="9783" y="-1319"/>
                        <a:pt x="4796" y="-369"/>
                        <a:pt x="950" y="4373"/>
                      </a:cubicBezTo>
                      <a:cubicBezTo>
                        <a:pt x="624" y="4774"/>
                        <a:pt x="307" y="5202"/>
                        <a:pt x="0" y="5657"/>
                      </a:cubicBezTo>
                      <a:close/>
                    </a:path>
                  </a:pathLst>
                </a:custGeom>
                <a:solidFill>
                  <a:srgbClr val="F5D328"/>
                </a:solidFill>
                <a:ln w="12700" cap="flat">
                  <a:noFill/>
                  <a:miter lim="400000"/>
                </a:ln>
                <a:effectLst/>
              </p:spPr>
              <p:txBody>
                <a:bodyPr wrap="square" lIns="25400" tIns="25400" rIns="25400" bIns="2540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27" name="Shape">
                  <a:extLst>
                    <a:ext uri="{FF2B5EF4-FFF2-40B4-BE49-F238E27FC236}">
                      <a16:creationId xmlns:a16="http://schemas.microsoft.com/office/drawing/2014/main" id="{BBD6064E-EBA0-4983-AB90-E93ED92A05E6}"/>
                    </a:ext>
                  </a:extLst>
                </p:cNvPr>
                <p:cNvSpPr/>
                <p:nvPr/>
              </p:nvSpPr>
              <p:spPr>
                <a:xfrm>
                  <a:off x="840358" y="1936632"/>
                  <a:ext cx="1059380" cy="1742613"/>
                </a:xfrm>
                <a:custGeom>
                  <a:avLst/>
                  <a:gdLst/>
                  <a:ahLst/>
                  <a:cxnLst>
                    <a:cxn ang="0">
                      <a:pos x="wd2" y="hd2"/>
                    </a:cxn>
                    <a:cxn ang="5400000">
                      <a:pos x="wd2" y="hd2"/>
                    </a:cxn>
                    <a:cxn ang="10800000">
                      <a:pos x="wd2" y="hd2"/>
                    </a:cxn>
                    <a:cxn ang="16200000">
                      <a:pos x="wd2" y="hd2"/>
                    </a:cxn>
                  </a:cxnLst>
                  <a:rect l="0" t="0" r="r" b="b"/>
                  <a:pathLst>
                    <a:path w="21432" h="21567" extrusionOk="0">
                      <a:moveTo>
                        <a:pt x="3583" y="18624"/>
                      </a:moveTo>
                      <a:cubicBezTo>
                        <a:pt x="4498" y="19742"/>
                        <a:pt x="5452" y="20946"/>
                        <a:pt x="7265" y="21386"/>
                      </a:cubicBezTo>
                      <a:cubicBezTo>
                        <a:pt x="8061" y="21580"/>
                        <a:pt x="8884" y="21600"/>
                        <a:pt x="9702" y="21530"/>
                      </a:cubicBezTo>
                      <a:cubicBezTo>
                        <a:pt x="10509" y="21460"/>
                        <a:pt x="11330" y="21303"/>
                        <a:pt x="12116" y="21069"/>
                      </a:cubicBezTo>
                      <a:cubicBezTo>
                        <a:pt x="13509" y="20655"/>
                        <a:pt x="14679" y="20011"/>
                        <a:pt x="15679" y="19280"/>
                      </a:cubicBezTo>
                      <a:cubicBezTo>
                        <a:pt x="17598" y="17876"/>
                        <a:pt x="18813" y="16195"/>
                        <a:pt x="19728" y="14466"/>
                      </a:cubicBezTo>
                      <a:cubicBezTo>
                        <a:pt x="20697" y="12636"/>
                        <a:pt x="21328" y="10732"/>
                        <a:pt x="21420" y="8798"/>
                      </a:cubicBezTo>
                      <a:cubicBezTo>
                        <a:pt x="21542" y="6229"/>
                        <a:pt x="20704" y="3677"/>
                        <a:pt x="18982" y="1340"/>
                      </a:cubicBezTo>
                      <a:cubicBezTo>
                        <a:pt x="18529" y="1322"/>
                        <a:pt x="18077" y="1303"/>
                        <a:pt x="17624" y="1282"/>
                      </a:cubicBezTo>
                      <a:cubicBezTo>
                        <a:pt x="15346" y="1179"/>
                        <a:pt x="13071" y="1043"/>
                        <a:pt x="10821" y="800"/>
                      </a:cubicBezTo>
                      <a:cubicBezTo>
                        <a:pt x="9000" y="604"/>
                        <a:pt x="7194" y="337"/>
                        <a:pt x="5398" y="0"/>
                      </a:cubicBezTo>
                      <a:cubicBezTo>
                        <a:pt x="4261" y="1191"/>
                        <a:pt x="3224" y="2424"/>
                        <a:pt x="2339" y="3702"/>
                      </a:cubicBezTo>
                      <a:cubicBezTo>
                        <a:pt x="1289" y="5215"/>
                        <a:pt x="533" y="6775"/>
                        <a:pt x="205" y="8380"/>
                      </a:cubicBezTo>
                      <a:cubicBezTo>
                        <a:pt x="-58" y="9670"/>
                        <a:pt x="-49" y="10978"/>
                        <a:pt x="122" y="12262"/>
                      </a:cubicBezTo>
                      <a:cubicBezTo>
                        <a:pt x="294" y="13554"/>
                        <a:pt x="635" y="14838"/>
                        <a:pt x="1441" y="16048"/>
                      </a:cubicBezTo>
                      <a:cubicBezTo>
                        <a:pt x="2036" y="16942"/>
                        <a:pt x="2879" y="17762"/>
                        <a:pt x="3583" y="18624"/>
                      </a:cubicBezTo>
                      <a:close/>
                    </a:path>
                  </a:pathLst>
                </a:custGeom>
                <a:solidFill>
                  <a:srgbClr val="999999"/>
                </a:solidFill>
                <a:ln w="12700" cap="flat">
                  <a:noFill/>
                  <a:miter lim="400000"/>
                </a:ln>
                <a:effectLst/>
              </p:spPr>
              <p:txBody>
                <a:bodyPr wrap="square" lIns="25400" tIns="25400" rIns="25400" bIns="2540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28" name="Shape">
                  <a:extLst>
                    <a:ext uri="{FF2B5EF4-FFF2-40B4-BE49-F238E27FC236}">
                      <a16:creationId xmlns:a16="http://schemas.microsoft.com/office/drawing/2014/main" id="{44B7DD10-469C-4D66-A1FC-867D9FE5BBB5}"/>
                    </a:ext>
                  </a:extLst>
                </p:cNvPr>
                <p:cNvSpPr/>
                <p:nvPr/>
              </p:nvSpPr>
              <p:spPr>
                <a:xfrm>
                  <a:off x="-1" y="812407"/>
                  <a:ext cx="1330892" cy="2855404"/>
                </a:xfrm>
                <a:custGeom>
                  <a:avLst/>
                  <a:gdLst/>
                  <a:ahLst/>
                  <a:cxnLst>
                    <a:cxn ang="0">
                      <a:pos x="wd2" y="hd2"/>
                    </a:cxn>
                    <a:cxn ang="5400000">
                      <a:pos x="wd2" y="hd2"/>
                    </a:cxn>
                    <a:cxn ang="10800000">
                      <a:pos x="wd2" y="hd2"/>
                    </a:cxn>
                    <a:cxn ang="16200000">
                      <a:pos x="wd2" y="hd2"/>
                    </a:cxn>
                  </a:cxnLst>
                  <a:rect l="0" t="0" r="r" b="b"/>
                  <a:pathLst>
                    <a:path w="20858" h="21600" extrusionOk="0">
                      <a:moveTo>
                        <a:pt x="18864" y="21600"/>
                      </a:moveTo>
                      <a:cubicBezTo>
                        <a:pt x="16004" y="20222"/>
                        <a:pt x="14169" y="18451"/>
                        <a:pt x="13543" y="16560"/>
                      </a:cubicBezTo>
                      <a:cubicBezTo>
                        <a:pt x="12904" y="14633"/>
                        <a:pt x="13537" y="12643"/>
                        <a:pt x="15044" y="10774"/>
                      </a:cubicBezTo>
                      <a:cubicBezTo>
                        <a:pt x="16369" y="9132"/>
                        <a:pt x="18344" y="7636"/>
                        <a:pt x="20858" y="6371"/>
                      </a:cubicBezTo>
                      <a:cubicBezTo>
                        <a:pt x="18029" y="6165"/>
                        <a:pt x="15336" y="5638"/>
                        <a:pt x="12998" y="4830"/>
                      </a:cubicBezTo>
                      <a:cubicBezTo>
                        <a:pt x="11431" y="4287"/>
                        <a:pt x="10037" y="3623"/>
                        <a:pt x="8871" y="2902"/>
                      </a:cubicBezTo>
                      <a:cubicBezTo>
                        <a:pt x="7457" y="2028"/>
                        <a:pt x="6342" y="1047"/>
                        <a:pt x="5559" y="0"/>
                      </a:cubicBezTo>
                      <a:cubicBezTo>
                        <a:pt x="1157" y="2939"/>
                        <a:pt x="-742" y="6602"/>
                        <a:pt x="262" y="10215"/>
                      </a:cubicBezTo>
                      <a:cubicBezTo>
                        <a:pt x="1593" y="15001"/>
                        <a:pt x="7735" y="19118"/>
                        <a:pt x="16568" y="21135"/>
                      </a:cubicBezTo>
                      <a:cubicBezTo>
                        <a:pt x="17315" y="21306"/>
                        <a:pt x="18081" y="21461"/>
                        <a:pt x="18864" y="21600"/>
                      </a:cubicBezTo>
                      <a:close/>
                    </a:path>
                  </a:pathLst>
                </a:custGeom>
                <a:solidFill>
                  <a:srgbClr val="DCDEE0"/>
                </a:solidFill>
                <a:ln w="12700" cap="flat">
                  <a:noFill/>
                  <a:miter lim="400000"/>
                </a:ln>
                <a:effectLst/>
              </p:spPr>
              <p:txBody>
                <a:bodyPr wrap="square" lIns="25400" tIns="25400" rIns="25400" bIns="2540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29" name="Shape">
                  <a:extLst>
                    <a:ext uri="{FF2B5EF4-FFF2-40B4-BE49-F238E27FC236}">
                      <a16:creationId xmlns:a16="http://schemas.microsoft.com/office/drawing/2014/main" id="{263AADC2-8564-4424-8975-08469903F152}"/>
                    </a:ext>
                  </a:extLst>
                </p:cNvPr>
                <p:cNvSpPr/>
                <p:nvPr/>
              </p:nvSpPr>
              <p:spPr>
                <a:xfrm>
                  <a:off x="2047507" y="1339202"/>
                  <a:ext cx="1676833" cy="1224969"/>
                </a:xfrm>
                <a:custGeom>
                  <a:avLst/>
                  <a:gdLst/>
                  <a:ahLst/>
                  <a:cxnLst>
                    <a:cxn ang="0">
                      <a:pos x="wd2" y="hd2"/>
                    </a:cxn>
                    <a:cxn ang="5400000">
                      <a:pos x="wd2" y="hd2"/>
                    </a:cxn>
                    <a:cxn ang="10800000">
                      <a:pos x="wd2" y="hd2"/>
                    </a:cxn>
                    <a:cxn ang="16200000">
                      <a:pos x="wd2" y="hd2"/>
                    </a:cxn>
                  </a:cxnLst>
                  <a:rect l="0" t="0" r="r" b="b"/>
                  <a:pathLst>
                    <a:path w="21458" h="21348" extrusionOk="0">
                      <a:moveTo>
                        <a:pt x="20106" y="10000"/>
                      </a:moveTo>
                      <a:cubicBezTo>
                        <a:pt x="20821" y="8536"/>
                        <a:pt x="21600" y="6983"/>
                        <a:pt x="21436" y="5296"/>
                      </a:cubicBezTo>
                      <a:cubicBezTo>
                        <a:pt x="21364" y="4554"/>
                        <a:pt x="21130" y="3910"/>
                        <a:pt x="20816" y="3332"/>
                      </a:cubicBezTo>
                      <a:cubicBezTo>
                        <a:pt x="20507" y="2761"/>
                        <a:pt x="20116" y="2241"/>
                        <a:pt x="19666" y="1798"/>
                      </a:cubicBezTo>
                      <a:cubicBezTo>
                        <a:pt x="18870" y="1015"/>
                        <a:pt x="17938" y="559"/>
                        <a:pt x="16981" y="293"/>
                      </a:cubicBezTo>
                      <a:cubicBezTo>
                        <a:pt x="15143" y="-218"/>
                        <a:pt x="13274" y="-1"/>
                        <a:pt x="11454" y="479"/>
                      </a:cubicBezTo>
                      <a:cubicBezTo>
                        <a:pt x="9529" y="987"/>
                        <a:pt x="7640" y="1804"/>
                        <a:pt x="5891" y="3053"/>
                      </a:cubicBezTo>
                      <a:cubicBezTo>
                        <a:pt x="3566" y="4714"/>
                        <a:pt x="1552" y="7098"/>
                        <a:pt x="0" y="10011"/>
                      </a:cubicBezTo>
                      <a:cubicBezTo>
                        <a:pt x="123" y="10370"/>
                        <a:pt x="244" y="10730"/>
                        <a:pt x="365" y="11090"/>
                      </a:cubicBezTo>
                      <a:cubicBezTo>
                        <a:pt x="971" y="12904"/>
                        <a:pt x="1548" y="14739"/>
                        <a:pt x="2022" y="16627"/>
                      </a:cubicBezTo>
                      <a:cubicBezTo>
                        <a:pt x="2406" y="18154"/>
                        <a:pt x="2722" y="19720"/>
                        <a:pt x="2973" y="21325"/>
                      </a:cubicBezTo>
                      <a:cubicBezTo>
                        <a:pt x="4382" y="21382"/>
                        <a:pt x="5797" y="21333"/>
                        <a:pt x="7206" y="21139"/>
                      </a:cubicBezTo>
                      <a:cubicBezTo>
                        <a:pt x="8875" y="20909"/>
                        <a:pt x="10495" y="20423"/>
                        <a:pt x="12024" y="19579"/>
                      </a:cubicBezTo>
                      <a:cubicBezTo>
                        <a:pt x="13253" y="18899"/>
                        <a:pt x="14414" y="18000"/>
                        <a:pt x="15505" y="16992"/>
                      </a:cubicBezTo>
                      <a:cubicBezTo>
                        <a:pt x="16602" y="15979"/>
                        <a:pt x="17641" y="14841"/>
                        <a:pt x="18471" y="13398"/>
                      </a:cubicBezTo>
                      <a:cubicBezTo>
                        <a:pt x="19084" y="12332"/>
                        <a:pt x="19555" y="11127"/>
                        <a:pt x="20106" y="10000"/>
                      </a:cubicBezTo>
                      <a:close/>
                    </a:path>
                  </a:pathLst>
                </a:custGeom>
                <a:solidFill>
                  <a:srgbClr val="00882B"/>
                </a:solidFill>
                <a:ln w="12700" cap="flat">
                  <a:noFill/>
                  <a:miter lim="400000"/>
                </a:ln>
                <a:effectLst/>
              </p:spPr>
              <p:txBody>
                <a:bodyPr wrap="square" lIns="19050" tIns="19050" rIns="19050" bIns="1905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sp>
              <p:nvSpPr>
                <p:cNvPr id="30" name="Shape">
                  <a:extLst>
                    <a:ext uri="{FF2B5EF4-FFF2-40B4-BE49-F238E27FC236}">
                      <a16:creationId xmlns:a16="http://schemas.microsoft.com/office/drawing/2014/main" id="{AA48E7A6-579A-4160-9F49-E5955FAD96BB}"/>
                    </a:ext>
                  </a:extLst>
                </p:cNvPr>
                <p:cNvSpPr/>
                <p:nvPr/>
              </p:nvSpPr>
              <p:spPr>
                <a:xfrm>
                  <a:off x="1676842" y="1637832"/>
                  <a:ext cx="2069038" cy="2153783"/>
                </a:xfrm>
                <a:custGeom>
                  <a:avLst/>
                  <a:gdLst/>
                  <a:ahLst/>
                  <a:cxnLst>
                    <a:cxn ang="0">
                      <a:pos x="wd2" y="hd2"/>
                    </a:cxn>
                    <a:cxn ang="5400000">
                      <a:pos x="wd2" y="hd2"/>
                    </a:cxn>
                    <a:cxn ang="10800000">
                      <a:pos x="wd2" y="hd2"/>
                    </a:cxn>
                    <a:cxn ang="16200000">
                      <a:pos x="wd2" y="hd2"/>
                    </a:cxn>
                  </a:cxnLst>
                  <a:rect l="0" t="0" r="r" b="b"/>
                  <a:pathLst>
                    <a:path w="21198" h="21147" extrusionOk="0">
                      <a:moveTo>
                        <a:pt x="20966" y="0"/>
                      </a:moveTo>
                      <a:cubicBezTo>
                        <a:pt x="20266" y="2460"/>
                        <a:pt x="18782" y="4595"/>
                        <a:pt x="16776" y="6134"/>
                      </a:cubicBezTo>
                      <a:cubicBezTo>
                        <a:pt x="14733" y="7702"/>
                        <a:pt x="12212" y="8602"/>
                        <a:pt x="9556" y="8938"/>
                      </a:cubicBezTo>
                      <a:cubicBezTo>
                        <a:pt x="7221" y="9234"/>
                        <a:pt x="4850" y="9077"/>
                        <a:pt x="2579" y="8473"/>
                      </a:cubicBezTo>
                      <a:cubicBezTo>
                        <a:pt x="3236" y="10177"/>
                        <a:pt x="3475" y="12008"/>
                        <a:pt x="3273" y="13818"/>
                      </a:cubicBezTo>
                      <a:cubicBezTo>
                        <a:pt x="3138" y="15032"/>
                        <a:pt x="2805" y="16226"/>
                        <a:pt x="2334" y="17329"/>
                      </a:cubicBezTo>
                      <a:cubicBezTo>
                        <a:pt x="1763" y="18666"/>
                        <a:pt x="973" y="19904"/>
                        <a:pt x="0" y="20999"/>
                      </a:cubicBezTo>
                      <a:cubicBezTo>
                        <a:pt x="4821" y="21600"/>
                        <a:pt x="9694" y="20353"/>
                        <a:pt x="13588" y="17520"/>
                      </a:cubicBezTo>
                      <a:cubicBezTo>
                        <a:pt x="18746" y="13768"/>
                        <a:pt x="21600" y="7758"/>
                        <a:pt x="21152" y="1571"/>
                      </a:cubicBezTo>
                      <a:cubicBezTo>
                        <a:pt x="21114" y="1047"/>
                        <a:pt x="21052" y="523"/>
                        <a:pt x="20966" y="0"/>
                      </a:cubicBezTo>
                      <a:close/>
                    </a:path>
                  </a:pathLst>
                </a:custGeom>
                <a:solidFill>
                  <a:srgbClr val="70BF41"/>
                </a:solidFill>
                <a:ln w="12700" cap="flat">
                  <a:noFill/>
                  <a:miter lim="400000"/>
                </a:ln>
                <a:effectLst/>
              </p:spPr>
              <p:txBody>
                <a:bodyPr wrap="square" lIns="25400" tIns="25400" rIns="25400" bIns="25400" numCol="1" anchor="ctr">
                  <a:noAutofit/>
                </a:bodyPr>
                <a:lstStyle/>
                <a:p>
                  <a:pPr marL="0" marR="0" lvl="0" indent="0" algn="ctr" defTabSz="228600" eaLnBrk="1" fontAlgn="auto" latinLnBrk="0" hangingPunct="0">
                    <a:lnSpc>
                      <a:spcPct val="80000"/>
                    </a:lnSpc>
                    <a:spcBef>
                      <a:spcPts val="2750"/>
                    </a:spcBef>
                    <a:spcAft>
                      <a:spcPts val="0"/>
                    </a:spcAft>
                    <a:buClrTx/>
                    <a:buSzTx/>
                    <a:buFontTx/>
                    <a:buNone/>
                    <a:tabLst/>
                    <a:defRPr>
                      <a:solidFill>
                        <a:srgbClr val="333333"/>
                      </a:solidFill>
                      <a:latin typeface="Helvetica Neue Thin"/>
                      <a:ea typeface="Helvetica Neue Thin"/>
                      <a:cs typeface="Helvetica Neue Thin"/>
                      <a:sym typeface="Helvetica Neue Thin"/>
                    </a:defRPr>
                  </a:pPr>
                  <a:endParaRPr kumimoji="0" sz="2500" b="0" i="0" u="none" strike="noStrike" kern="0" cap="none" spc="0" normalizeH="0" baseline="0" noProof="0">
                    <a:ln>
                      <a:noFill/>
                    </a:ln>
                    <a:solidFill>
                      <a:srgbClr val="333333"/>
                    </a:solidFill>
                    <a:effectLst/>
                    <a:uLnTx/>
                    <a:uFillTx/>
                    <a:latin typeface="Helvetica Neue Thin"/>
                    <a:ea typeface="Helvetica Neue Thin"/>
                    <a:cs typeface="Helvetica Neue Thin"/>
                    <a:sym typeface="Helvetica Neue Thin"/>
                  </a:endParaRPr>
                </a:p>
              </p:txBody>
            </p:sp>
          </p:grpSp>
          <p:grpSp>
            <p:nvGrpSpPr>
              <p:cNvPr id="21" name="Group">
                <a:extLst>
                  <a:ext uri="{FF2B5EF4-FFF2-40B4-BE49-F238E27FC236}">
                    <a16:creationId xmlns:a16="http://schemas.microsoft.com/office/drawing/2014/main" id="{6B304710-13B5-4035-A953-11C648CFA19B}"/>
                  </a:ext>
                </a:extLst>
              </p:cNvPr>
              <p:cNvGrpSpPr/>
              <p:nvPr/>
            </p:nvGrpSpPr>
            <p:grpSpPr>
              <a:xfrm>
                <a:off x="-1" y="74590"/>
                <a:ext cx="7784109" cy="5545760"/>
                <a:chOff x="0" y="74590"/>
                <a:chExt cx="7784106" cy="5545759"/>
              </a:xfrm>
            </p:grpSpPr>
            <p:sp>
              <p:nvSpPr>
                <p:cNvPr id="22" name="Group">
                  <a:extLst>
                    <a:ext uri="{FF2B5EF4-FFF2-40B4-BE49-F238E27FC236}">
                      <a16:creationId xmlns:a16="http://schemas.microsoft.com/office/drawing/2014/main" id="{D603468A-85B3-44CA-AA0D-96078F68ECDD}"/>
                    </a:ext>
                  </a:extLst>
                </p:cNvPr>
                <p:cNvSpPr txBox="1"/>
                <p:nvPr/>
              </p:nvSpPr>
              <p:spPr>
                <a:xfrm>
                  <a:off x="0" y="4322366"/>
                  <a:ext cx="2239219" cy="12979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2800" b="1">
                      <a:solidFill>
                        <a:srgbClr val="FFFFFF"/>
                      </a:solidFill>
                      <a:latin typeface="Avenir Next Regular"/>
                      <a:ea typeface="Avenir Next Regular"/>
                      <a:cs typeface="Avenir Next Regular"/>
                      <a:sym typeface="Avenir Next Regular"/>
                    </a:defRPr>
                  </a:lvl1pPr>
                </a:lstStyle>
                <a:p>
                  <a:pPr marL="0" marR="0" lvl="0" indent="0" algn="l" defTabSz="22860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Avenir Next Regular"/>
                    </a:rPr>
                    <a:t>Capacity Building and Skills Analysis</a:t>
                  </a:r>
                  <a:endParaRPr kumimoji="0" sz="14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Avenir Next Regular"/>
                  </a:endParaRPr>
                </a:p>
              </p:txBody>
            </p:sp>
            <p:sp>
              <p:nvSpPr>
                <p:cNvPr id="23" name="Group">
                  <a:extLst>
                    <a:ext uri="{FF2B5EF4-FFF2-40B4-BE49-F238E27FC236}">
                      <a16:creationId xmlns:a16="http://schemas.microsoft.com/office/drawing/2014/main" id="{76849150-8AD8-4744-9F3E-1DA02E142AAC}"/>
                    </a:ext>
                  </a:extLst>
                </p:cNvPr>
                <p:cNvSpPr txBox="1"/>
                <p:nvPr/>
              </p:nvSpPr>
              <p:spPr>
                <a:xfrm>
                  <a:off x="5017468" y="74590"/>
                  <a:ext cx="2766638" cy="5789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2600" b="1">
                      <a:solidFill>
                        <a:srgbClr val="FFFFFF"/>
                      </a:solidFill>
                      <a:latin typeface="Avenir Next Regular"/>
                      <a:ea typeface="Avenir Next Regular"/>
                      <a:cs typeface="Avenir Next Regular"/>
                      <a:sym typeface="Avenir Next Regular"/>
                    </a:defRPr>
                  </a:lvl1pPr>
                </a:lstStyle>
                <a:p>
                  <a:pPr marL="0" marR="0" lvl="0" indent="0" algn="l" defTabSz="228600" eaLnBrk="1" fontAlgn="auto" latinLnBrk="0" hangingPunct="0">
                    <a:lnSpc>
                      <a:spcPct val="100000"/>
                    </a:lnSpc>
                    <a:spcBef>
                      <a:spcPts val="0"/>
                    </a:spcBef>
                    <a:spcAft>
                      <a:spcPts val="0"/>
                    </a:spcAft>
                    <a:buClrTx/>
                    <a:buSzTx/>
                    <a:buFontTx/>
                    <a:buNone/>
                    <a:tabLst/>
                    <a:defRPr/>
                  </a:pPr>
                  <a:r>
                    <a:rPr lang="en-US" sz="1400" kern="0" dirty="0">
                      <a:latin typeface="Poppins" panose="00000500000000000000" pitchFamily="2" charset="0"/>
                      <a:cs typeface="Poppins" panose="00000500000000000000" pitchFamily="2" charset="0"/>
                    </a:rPr>
                    <a:t>RBF and PFMS Alignment</a:t>
                  </a:r>
                  <a:endParaRPr kumimoji="0" sz="14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Avenir Next Regular"/>
                  </a:endParaRPr>
                </a:p>
              </p:txBody>
            </p:sp>
          </p:grpSp>
        </p:grpSp>
        <p:sp>
          <p:nvSpPr>
            <p:cNvPr id="32" name="Group">
              <a:extLst>
                <a:ext uri="{FF2B5EF4-FFF2-40B4-BE49-F238E27FC236}">
                  <a16:creationId xmlns:a16="http://schemas.microsoft.com/office/drawing/2014/main" id="{EBDF36D9-71E0-4ACB-A878-136D8AA0E633}"/>
                </a:ext>
              </a:extLst>
            </p:cNvPr>
            <p:cNvSpPr txBox="1"/>
            <p:nvPr/>
          </p:nvSpPr>
          <p:spPr>
            <a:xfrm>
              <a:off x="9863830" y="5590699"/>
              <a:ext cx="2130069" cy="5278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2600" b="1">
                  <a:solidFill>
                    <a:srgbClr val="FFFFFF"/>
                  </a:solidFill>
                  <a:latin typeface="Avenir Next Regular"/>
                  <a:ea typeface="Avenir Next Regular"/>
                  <a:cs typeface="Avenir Next Regular"/>
                  <a:sym typeface="Avenir Next Regular"/>
                </a:defRPr>
              </a:lvl1pPr>
            </a:lstStyle>
            <a:p>
              <a:pPr marL="0" marR="0" lvl="0" indent="0" algn="l" defTabSz="228600" eaLnBrk="1" fontAlgn="auto" latinLnBrk="0" hangingPunct="0">
                <a:lnSpc>
                  <a:spcPct val="100000"/>
                </a:lnSpc>
                <a:spcBef>
                  <a:spcPts val="0"/>
                </a:spcBef>
                <a:spcAft>
                  <a:spcPts val="0"/>
                </a:spcAft>
                <a:buClrTx/>
                <a:buSzTx/>
                <a:buFontTx/>
                <a:buNone/>
                <a:tabLst/>
                <a:defRPr/>
              </a:pPr>
              <a:r>
                <a:rPr lang="en-US" sz="1400" kern="0" dirty="0">
                  <a:latin typeface="Poppins" panose="00000500000000000000" pitchFamily="2" charset="0"/>
                  <a:cs typeface="Poppins" panose="00000500000000000000" pitchFamily="2" charset="0"/>
                </a:rPr>
                <a:t>Digital Based Solutions: Blockchain, Last-Mile Commodity Tracking</a:t>
              </a:r>
              <a:endParaRPr kumimoji="0" sz="140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Avenir Next Regular"/>
              </a:endParaRPr>
            </a:p>
          </p:txBody>
        </p:sp>
        <p:cxnSp>
          <p:nvCxnSpPr>
            <p:cNvPr id="37" name="Connector: Elbow 36">
              <a:extLst>
                <a:ext uri="{FF2B5EF4-FFF2-40B4-BE49-F238E27FC236}">
                  <a16:creationId xmlns:a16="http://schemas.microsoft.com/office/drawing/2014/main" id="{4F8A748B-1780-474F-80A1-09AAD0B4A315}"/>
                </a:ext>
              </a:extLst>
            </p:cNvPr>
            <p:cNvCxnSpPr/>
            <p:nvPr/>
          </p:nvCxnSpPr>
          <p:spPr>
            <a:xfrm rot="5400000">
              <a:off x="6738996" y="4502140"/>
              <a:ext cx="981235" cy="835694"/>
            </a:xfrm>
            <a:prstGeom prst="bentConnector3">
              <a:avLst>
                <a:gd name="adj1" fmla="val -1306"/>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EF4C1465-FF75-46C1-B46E-ED6C444C377B}"/>
                </a:ext>
              </a:extLst>
            </p:cNvPr>
            <p:cNvCxnSpPr/>
            <p:nvPr/>
          </p:nvCxnSpPr>
          <p:spPr>
            <a:xfrm flipV="1">
              <a:off x="9021873" y="2558266"/>
              <a:ext cx="841957" cy="455014"/>
            </a:xfrm>
            <a:prstGeom prst="bentConnector3">
              <a:avLst>
                <a:gd name="adj1" fmla="val -3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DF0093F4-9542-4FB1-9948-D77EE6B4CBF2}"/>
                </a:ext>
              </a:extLst>
            </p:cNvPr>
            <p:cNvCxnSpPr>
              <a:cxnSpLocks/>
            </p:cNvCxnSpPr>
            <p:nvPr/>
          </p:nvCxnSpPr>
          <p:spPr>
            <a:xfrm rot="16200000" flipH="1">
              <a:off x="10121637" y="4953731"/>
              <a:ext cx="739737" cy="387239"/>
            </a:xfrm>
            <a:prstGeom prst="bentConnector3">
              <a:avLst>
                <a:gd name="adj1" fmla="val 457"/>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805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84E3-C1C5-1043-B70E-0C05E989F2B1}"/>
              </a:ext>
            </a:extLst>
          </p:cNvPr>
          <p:cNvSpPr>
            <a:spLocks noGrp="1"/>
          </p:cNvSpPr>
          <p:nvPr>
            <p:ph type="title"/>
          </p:nvPr>
        </p:nvSpPr>
        <p:spPr>
          <a:xfrm>
            <a:off x="261257" y="2419780"/>
            <a:ext cx="6576148" cy="1583001"/>
          </a:xfrm>
        </p:spPr>
        <p:txBody>
          <a:bodyPr>
            <a:normAutofit fontScale="90000"/>
          </a:bodyPr>
          <a:lstStyle/>
          <a:p>
            <a:r>
              <a:rPr lang="en-US" dirty="0"/>
              <a:t>Zimbabwe’s Results Based Financing Journey to Institutionalization</a:t>
            </a:r>
          </a:p>
        </p:txBody>
      </p:sp>
      <p:pic>
        <p:nvPicPr>
          <p:cNvPr id="8" name="Content Placeholder 7" descr="A picture containing person&#10;&#10;Description automatically generated">
            <a:extLst>
              <a:ext uri="{FF2B5EF4-FFF2-40B4-BE49-F238E27FC236}">
                <a16:creationId xmlns:a16="http://schemas.microsoft.com/office/drawing/2014/main" id="{064B25A9-7C40-468F-B2C4-00208F89FFD0}"/>
              </a:ext>
            </a:extLst>
          </p:cNvPr>
          <p:cNvPicPr>
            <a:picLocks noGrp="1" noChangeAspect="1"/>
          </p:cNvPicPr>
          <p:nvPr>
            <p:ph sz="quarter" idx="10"/>
          </p:nvPr>
        </p:nvPicPr>
        <p:blipFill rotWithShape="1">
          <a:blip r:embed="rId3" cstate="email">
            <a:extLst>
              <a:ext uri="{28A0092B-C50C-407E-A947-70E740481C1C}">
                <a14:useLocalDpi xmlns:a14="http://schemas.microsoft.com/office/drawing/2010/main"/>
              </a:ext>
            </a:extLst>
          </a:blip>
          <a:srcRect/>
          <a:stretch/>
        </p:blipFill>
        <p:spPr>
          <a:xfrm>
            <a:off x="7032966" y="0"/>
            <a:ext cx="5159034" cy="5126636"/>
          </a:xfrm>
          <a:prstGeom prst="round2DiagRect">
            <a:avLst/>
          </a:prstGeom>
        </p:spPr>
      </p:pic>
      <p:sp>
        <p:nvSpPr>
          <p:cNvPr id="4" name="Text Placeholder 3">
            <a:extLst>
              <a:ext uri="{FF2B5EF4-FFF2-40B4-BE49-F238E27FC236}">
                <a16:creationId xmlns:a16="http://schemas.microsoft.com/office/drawing/2014/main" id="{428410A1-0A29-D049-8F4A-6BDF47DA9D0D}"/>
              </a:ext>
            </a:extLst>
          </p:cNvPr>
          <p:cNvSpPr>
            <a:spLocks noGrp="1"/>
          </p:cNvSpPr>
          <p:nvPr>
            <p:ph type="body" sz="quarter" idx="11"/>
          </p:nvPr>
        </p:nvSpPr>
        <p:spPr/>
        <p:txBody>
          <a:bodyPr/>
          <a:lstStyle/>
          <a:p>
            <a:r>
              <a:rPr lang="en-US" dirty="0"/>
              <a:t>May 2022</a:t>
            </a:r>
          </a:p>
        </p:txBody>
      </p:sp>
      <p:pic>
        <p:nvPicPr>
          <p:cNvPr id="6" name="Picture 5">
            <a:extLst>
              <a:ext uri="{FF2B5EF4-FFF2-40B4-BE49-F238E27FC236}">
                <a16:creationId xmlns:a16="http://schemas.microsoft.com/office/drawing/2014/main" id="{D668F156-825B-294B-A15F-EBB7522E22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487916"/>
            <a:ext cx="4120295" cy="462955"/>
          </a:xfrm>
          <a:prstGeom prst="rect">
            <a:avLst/>
          </a:prstGeom>
        </p:spPr>
      </p:pic>
    </p:spTree>
    <p:extLst>
      <p:ext uri="{BB962C8B-B14F-4D97-AF65-F5344CB8AC3E}">
        <p14:creationId xmlns:p14="http://schemas.microsoft.com/office/powerpoint/2010/main" val="2975441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47A597-79B5-4DD0-8F83-43E3FD826DA7}"/>
              </a:ext>
            </a:extLst>
          </p:cNvPr>
          <p:cNvSpPr/>
          <p:nvPr/>
        </p:nvSpPr>
        <p:spPr>
          <a:xfrm>
            <a:off x="0" y="708917"/>
            <a:ext cx="12192000" cy="1695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zimbabwe health development fund logo">
            <a:extLst>
              <a:ext uri="{FF2B5EF4-FFF2-40B4-BE49-F238E27FC236}">
                <a16:creationId xmlns:a16="http://schemas.microsoft.com/office/drawing/2014/main" id="{83811C01-4CA4-4848-B1AE-FB0FF886E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614" y="796247"/>
            <a:ext cx="1139007" cy="1520575"/>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312;p48" descr="A screenshot of a cell phone&#10;&#10;Description automatically generated">
            <a:extLst>
              <a:ext uri="{FF2B5EF4-FFF2-40B4-BE49-F238E27FC236}">
                <a16:creationId xmlns:a16="http://schemas.microsoft.com/office/drawing/2014/main" id="{C39B41E1-DE32-4E45-BC8A-FB8E076A2E26}"/>
              </a:ext>
            </a:extLst>
          </p:cNvPr>
          <p:cNvPicPr preferRelativeResize="0"/>
          <p:nvPr/>
        </p:nvPicPr>
        <p:blipFill rotWithShape="1">
          <a:blip r:embed="rId4">
            <a:alphaModFix/>
          </a:blip>
          <a:srcRect l="505" t="1211" r="864" b="5279"/>
          <a:stretch/>
        </p:blipFill>
        <p:spPr>
          <a:xfrm>
            <a:off x="6879380" y="1355882"/>
            <a:ext cx="2668882" cy="673589"/>
          </a:xfrm>
          <a:prstGeom prst="rect">
            <a:avLst/>
          </a:prstGeom>
          <a:noFill/>
          <a:ln>
            <a:noFill/>
          </a:ln>
        </p:spPr>
      </p:pic>
      <p:pic>
        <p:nvPicPr>
          <p:cNvPr id="1028" name="Picture 4" descr="See the source image">
            <a:extLst>
              <a:ext uri="{FF2B5EF4-FFF2-40B4-BE49-F238E27FC236}">
                <a16:creationId xmlns:a16="http://schemas.microsoft.com/office/drawing/2014/main" id="{54F02FE3-ACF6-4AA8-A990-57E9981FDF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97737"/>
            <a:ext cx="2325810" cy="1221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9045C42-FD3D-4C96-BC3C-5B2CD5E13C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0959" y="1151121"/>
            <a:ext cx="1350781" cy="9905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a:extLst>
              <a:ext uri="{FF2B5EF4-FFF2-40B4-BE49-F238E27FC236}">
                <a16:creationId xmlns:a16="http://schemas.microsoft.com/office/drawing/2014/main" id="{77D922D0-B564-425E-B2AF-BD53DE2ED8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5704" y="1267350"/>
            <a:ext cx="941907" cy="8743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ity of bulawayo logo">
            <a:extLst>
              <a:ext uri="{FF2B5EF4-FFF2-40B4-BE49-F238E27FC236}">
                <a16:creationId xmlns:a16="http://schemas.microsoft.com/office/drawing/2014/main" id="{865BAE6E-D5E6-478A-B783-CA6E7ADBE5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5064" y="1097737"/>
            <a:ext cx="1659672" cy="11639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7C0BFFE-4550-4F7A-98DC-5B3E2609E566}"/>
              </a:ext>
            </a:extLst>
          </p:cNvPr>
          <p:cNvSpPr txBox="1"/>
          <p:nvPr/>
        </p:nvSpPr>
        <p:spPr>
          <a:xfrm>
            <a:off x="2205704" y="2134121"/>
            <a:ext cx="1072482" cy="270032"/>
          </a:xfrm>
          <a:prstGeom prst="rect">
            <a:avLst/>
          </a:prstGeom>
          <a:noFill/>
        </p:spPr>
        <p:txBody>
          <a:bodyPr wrap="square">
            <a:spAutoFit/>
          </a:bodyPr>
          <a:lstStyle/>
          <a:p>
            <a:r>
              <a:rPr lang="en-US" sz="1100" b="1" dirty="0">
                <a:latin typeface="Poppins" panose="00000500000000000000" pitchFamily="2" charset="0"/>
                <a:cs typeface="Poppins" panose="00000500000000000000" pitchFamily="2" charset="0"/>
              </a:rPr>
              <a:t>Harare City</a:t>
            </a:r>
            <a:endParaRPr lang="en-US" sz="1100" b="1" dirty="0"/>
          </a:p>
        </p:txBody>
      </p:sp>
      <p:sp>
        <p:nvSpPr>
          <p:cNvPr id="11" name="TextBox 10">
            <a:extLst>
              <a:ext uri="{FF2B5EF4-FFF2-40B4-BE49-F238E27FC236}">
                <a16:creationId xmlns:a16="http://schemas.microsoft.com/office/drawing/2014/main" id="{F5FDB206-8943-4CCE-8498-133AE1F29373}"/>
              </a:ext>
            </a:extLst>
          </p:cNvPr>
          <p:cNvSpPr txBox="1"/>
          <p:nvPr/>
        </p:nvSpPr>
        <p:spPr>
          <a:xfrm>
            <a:off x="3715382" y="2151505"/>
            <a:ext cx="1302716" cy="261610"/>
          </a:xfrm>
          <a:prstGeom prst="rect">
            <a:avLst/>
          </a:prstGeom>
          <a:noFill/>
        </p:spPr>
        <p:txBody>
          <a:bodyPr wrap="square">
            <a:spAutoFit/>
          </a:bodyPr>
          <a:lstStyle/>
          <a:p>
            <a:r>
              <a:rPr lang="en-US" sz="1100" b="1" dirty="0">
                <a:latin typeface="Poppins" panose="00000500000000000000" pitchFamily="2" charset="0"/>
                <a:cs typeface="Poppins" panose="00000500000000000000" pitchFamily="2" charset="0"/>
              </a:rPr>
              <a:t>Bulawayo City</a:t>
            </a:r>
            <a:endParaRPr lang="en-US" sz="1100" b="1" dirty="0"/>
          </a:p>
        </p:txBody>
      </p:sp>
    </p:spTree>
    <p:extLst>
      <p:ext uri="{BB962C8B-B14F-4D97-AF65-F5344CB8AC3E}">
        <p14:creationId xmlns:p14="http://schemas.microsoft.com/office/powerpoint/2010/main" val="3956006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432810-CC35-4A9B-A6BD-332064FB1FA9}"/>
              </a:ext>
            </a:extLst>
          </p:cNvPr>
          <p:cNvSpPr>
            <a:spLocks noGrp="1"/>
          </p:cNvSpPr>
          <p:nvPr>
            <p:ph type="title"/>
          </p:nvPr>
        </p:nvSpPr>
        <p:spPr/>
        <p:txBody>
          <a:bodyPr/>
          <a:lstStyle/>
          <a:p>
            <a:r>
              <a:rPr lang="en-US" sz="6000" dirty="0"/>
              <a:t>Reflections </a:t>
            </a:r>
            <a:br>
              <a:rPr lang="en-US" sz="6000" dirty="0"/>
            </a:br>
            <a:endParaRPr lang="en-US" dirty="0"/>
          </a:p>
        </p:txBody>
      </p:sp>
      <p:sp>
        <p:nvSpPr>
          <p:cNvPr id="2" name="Text Placeholder 1">
            <a:extLst>
              <a:ext uri="{FF2B5EF4-FFF2-40B4-BE49-F238E27FC236}">
                <a16:creationId xmlns:a16="http://schemas.microsoft.com/office/drawing/2014/main" id="{00E30794-0AD0-4F06-977C-0139AB2203BB}"/>
              </a:ext>
            </a:extLst>
          </p:cNvPr>
          <p:cNvSpPr>
            <a:spLocks noGrp="1"/>
          </p:cNvSpPr>
          <p:nvPr>
            <p:ph type="body" sz="quarter" idx="13"/>
          </p:nvPr>
        </p:nvSpPr>
        <p:spPr>
          <a:xfrm>
            <a:off x="413999" y="3900400"/>
            <a:ext cx="6387493" cy="2082800"/>
          </a:xfrm>
        </p:spPr>
        <p:txBody>
          <a:bodyPr>
            <a:normAutofit/>
          </a:bodyPr>
          <a:lstStyle/>
          <a:p>
            <a:r>
              <a:rPr lang="en-US" sz="2800" dirty="0">
                <a:solidFill>
                  <a:schemeClr val="tx1"/>
                </a:solidFill>
              </a:rPr>
              <a:t>Dr. Sierd Hadley </a:t>
            </a:r>
          </a:p>
          <a:p>
            <a:r>
              <a:rPr lang="en-US" sz="2800" dirty="0">
                <a:solidFill>
                  <a:schemeClr val="tx1"/>
                </a:solidFill>
              </a:rPr>
              <a:t>Overseas Development Institute </a:t>
            </a:r>
          </a:p>
        </p:txBody>
      </p:sp>
    </p:spTree>
    <p:extLst>
      <p:ext uri="{BB962C8B-B14F-4D97-AF65-F5344CB8AC3E}">
        <p14:creationId xmlns:p14="http://schemas.microsoft.com/office/powerpoint/2010/main" val="696782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432810-CC35-4A9B-A6BD-332064FB1FA9}"/>
              </a:ext>
            </a:extLst>
          </p:cNvPr>
          <p:cNvSpPr>
            <a:spLocks noGrp="1"/>
          </p:cNvSpPr>
          <p:nvPr>
            <p:ph type="title"/>
          </p:nvPr>
        </p:nvSpPr>
        <p:spPr/>
        <p:txBody>
          <a:bodyPr/>
          <a:lstStyle/>
          <a:p>
            <a:r>
              <a:rPr lang="en-US" sz="6000" dirty="0"/>
              <a:t>Reflections </a:t>
            </a:r>
            <a:br>
              <a:rPr lang="en-US" sz="6000" dirty="0"/>
            </a:br>
            <a:endParaRPr lang="en-US" dirty="0"/>
          </a:p>
        </p:txBody>
      </p:sp>
      <p:sp>
        <p:nvSpPr>
          <p:cNvPr id="2" name="Text Placeholder 1">
            <a:extLst>
              <a:ext uri="{FF2B5EF4-FFF2-40B4-BE49-F238E27FC236}">
                <a16:creationId xmlns:a16="http://schemas.microsoft.com/office/drawing/2014/main" id="{00E30794-0AD0-4F06-977C-0139AB2203BB}"/>
              </a:ext>
            </a:extLst>
          </p:cNvPr>
          <p:cNvSpPr>
            <a:spLocks noGrp="1"/>
          </p:cNvSpPr>
          <p:nvPr>
            <p:ph type="body" sz="quarter" idx="13"/>
          </p:nvPr>
        </p:nvSpPr>
        <p:spPr>
          <a:xfrm>
            <a:off x="413999" y="3779838"/>
            <a:ext cx="6048445" cy="2082800"/>
          </a:xfrm>
        </p:spPr>
        <p:txBody>
          <a:bodyPr>
            <a:normAutofit/>
          </a:bodyPr>
          <a:lstStyle/>
          <a:p>
            <a:r>
              <a:rPr lang="en-US" sz="2800" dirty="0">
                <a:solidFill>
                  <a:schemeClr val="bg2"/>
                </a:solidFill>
              </a:rPr>
              <a:t>Dr. Bruno Meessen </a:t>
            </a:r>
          </a:p>
          <a:p>
            <a:r>
              <a:rPr lang="en-US" sz="2800" dirty="0">
                <a:solidFill>
                  <a:schemeClr val="bg2"/>
                </a:solidFill>
              </a:rPr>
              <a:t>World Health Organization </a:t>
            </a:r>
          </a:p>
        </p:txBody>
      </p:sp>
    </p:spTree>
    <p:extLst>
      <p:ext uri="{BB962C8B-B14F-4D97-AF65-F5344CB8AC3E}">
        <p14:creationId xmlns:p14="http://schemas.microsoft.com/office/powerpoint/2010/main" val="2896100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6C76D27-4550-453A-B371-DED36081460A}"/>
              </a:ext>
            </a:extLst>
          </p:cNvPr>
          <p:cNvSpPr>
            <a:spLocks noGrp="1"/>
          </p:cNvSpPr>
          <p:nvPr>
            <p:ph type="title"/>
          </p:nvPr>
        </p:nvSpPr>
        <p:spPr>
          <a:xfrm>
            <a:off x="508034" y="452601"/>
            <a:ext cx="9776398" cy="369332"/>
          </a:xfrm>
        </p:spPr>
        <p:txBody>
          <a:bodyPr/>
          <a:lstStyle/>
          <a:p>
            <a:r>
              <a:rPr lang="en-US" spc="0" dirty="0">
                <a:latin typeface="Poppins" panose="00000500000000000000" pitchFamily="2" charset="0"/>
                <a:cs typeface="Poppins" panose="00000500000000000000" pitchFamily="2" charset="0"/>
              </a:rPr>
              <a:t>Main Messages</a:t>
            </a:r>
          </a:p>
        </p:txBody>
      </p:sp>
      <p:sp>
        <p:nvSpPr>
          <p:cNvPr id="3" name="Content Placeholder 2"/>
          <p:cNvSpPr>
            <a:spLocks noGrp="1"/>
          </p:cNvSpPr>
          <p:nvPr>
            <p:ph sz="quarter" idx="10"/>
          </p:nvPr>
        </p:nvSpPr>
        <p:spPr>
          <a:xfrm>
            <a:off x="607377" y="1294407"/>
            <a:ext cx="10735293" cy="4902740"/>
          </a:xfrm>
        </p:spPr>
        <p:txBody>
          <a:bodyPr/>
          <a:lstStyle/>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An institution is a pattern of social behavior to solve a coordination problem. It is expected and respected by most of the individuals aware of the interaction.</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What economists call a ‘Nash equilibrium’: no one has an interest to deviate, everyone abides to the arrangement.</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A blessing but also a trap.</a:t>
            </a:r>
          </a:p>
          <a:p>
            <a:pPr lvl="1" algn="just">
              <a:buClr>
                <a:srgbClr val="0F3051"/>
              </a:buClr>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I see a shift in the political economy arena in LICs: everyone (citizens, governments, global health community and aid actors) wants to build (more) on the national political dynamics. The ‘no one wants to deviate’ will more and more be a matter of national political actors (and not aid agencies).</a:t>
            </a:r>
          </a:p>
          <a:p>
            <a:pPr lvl="1" algn="just">
              <a:buClr>
                <a:srgbClr val="0F3051"/>
              </a:buClr>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This means something fundamental: Your policy will last – i.e., become a durable part of the nexus of institutions, if it is seen by national stakeholders as making a significant contribution at two levels: its core objectives (health and financial protection) and its contribution to the social fabric.</a:t>
            </a:r>
          </a:p>
          <a:p>
            <a:pPr lvl="1" algn="just">
              <a:buClr>
                <a:srgbClr val="0F3051"/>
              </a:buClr>
              <a:buFont typeface="Arial" panose="020B0604020202020204" pitchFamily="34" charset="0"/>
              <a:buChar char="•"/>
            </a:pPr>
            <a:r>
              <a:rPr lang="en-US" sz="1600" dirty="0">
                <a:latin typeface="Poppins" panose="00000500000000000000" pitchFamily="2" charset="0"/>
                <a:cs typeface="Poppins" panose="00000500000000000000" pitchFamily="2" charset="0"/>
              </a:rPr>
              <a:t>testing and being able to adjust what needed to change and adapt was critical to institutionalization. The pilot</a:t>
            </a:r>
            <a:endParaRPr lang="en-US" sz="1600" dirty="0">
              <a:solidFill>
                <a:schemeClr val="accent1"/>
              </a:solidFill>
              <a:latin typeface="Poppins" panose="00000500000000000000" pitchFamily="2" charset="0"/>
              <a:ea typeface="Open Sans" panose="020B0606030504020204" pitchFamily="34" charset="0"/>
              <a:cs typeface="Poppins" panose="00000500000000000000" pitchFamily="2" charset="0"/>
            </a:endParaRPr>
          </a:p>
        </p:txBody>
      </p:sp>
    </p:spTree>
    <p:extLst>
      <p:ext uri="{BB962C8B-B14F-4D97-AF65-F5344CB8AC3E}">
        <p14:creationId xmlns:p14="http://schemas.microsoft.com/office/powerpoint/2010/main" val="218176054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2556E6-8E4C-496E-93BB-FA869A938D23}"/>
              </a:ext>
            </a:extLst>
          </p:cNvPr>
          <p:cNvSpPr>
            <a:spLocks noGrp="1"/>
          </p:cNvSpPr>
          <p:nvPr>
            <p:ph type="title"/>
          </p:nvPr>
        </p:nvSpPr>
        <p:spPr>
          <a:xfrm>
            <a:off x="609600" y="457200"/>
            <a:ext cx="9235155" cy="369332"/>
          </a:xfrm>
        </p:spPr>
        <p:txBody>
          <a:bodyPr/>
          <a:lstStyle/>
          <a:p>
            <a:r>
              <a:rPr lang="en-US" dirty="0"/>
              <a:t>Health system as a contributor to the social fabric</a:t>
            </a:r>
          </a:p>
        </p:txBody>
      </p:sp>
      <p:sp>
        <p:nvSpPr>
          <p:cNvPr id="7" name="Content Placeholder 6">
            <a:extLst>
              <a:ext uri="{FF2B5EF4-FFF2-40B4-BE49-F238E27FC236}">
                <a16:creationId xmlns:a16="http://schemas.microsoft.com/office/drawing/2014/main" id="{4110DD22-0B58-4FC1-AF74-FA1229D26D2E}"/>
              </a:ext>
            </a:extLst>
          </p:cNvPr>
          <p:cNvSpPr>
            <a:spLocks noGrp="1"/>
          </p:cNvSpPr>
          <p:nvPr>
            <p:ph idx="1"/>
          </p:nvPr>
        </p:nvSpPr>
        <p:spPr/>
        <p:txBody>
          <a:bodyPr/>
          <a:lstStyle/>
          <a:p>
            <a:endParaRPr lang="en-US"/>
          </a:p>
        </p:txBody>
      </p:sp>
      <p:sp>
        <p:nvSpPr>
          <p:cNvPr id="9" name="Content Placeholder 2">
            <a:extLst>
              <a:ext uri="{FF2B5EF4-FFF2-40B4-BE49-F238E27FC236}">
                <a16:creationId xmlns:a16="http://schemas.microsoft.com/office/drawing/2014/main" id="{7B23E42D-DE06-486D-B7B0-2F451587509D}"/>
              </a:ext>
            </a:extLst>
          </p:cNvPr>
          <p:cNvSpPr txBox="1">
            <a:spLocks/>
          </p:cNvSpPr>
          <p:nvPr/>
        </p:nvSpPr>
        <p:spPr>
          <a:xfrm>
            <a:off x="838200" y="1825625"/>
            <a:ext cx="10515600" cy="4351338"/>
          </a:xfrm>
        </p:spPr>
        <p:txBody>
          <a:bodyPr>
            <a:normAutofit/>
          </a:bodyPr>
          <a:lstStyle>
            <a:lvl1pPr marL="0" indent="0" algn="l" defTabSz="914400" rtl="0" eaLnBrk="1" latinLnBrk="0" hangingPunct="1">
              <a:lnSpc>
                <a:spcPct val="120000"/>
              </a:lnSpc>
              <a:spcBef>
                <a:spcPts val="0"/>
              </a:spcBef>
              <a:spcAft>
                <a:spcPts val="900"/>
              </a:spcAft>
              <a:buFont typeface="Arial" panose="020B0604020202020204" pitchFamily="34" charset="0"/>
              <a:buNone/>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285750" indent="-285750" algn="l" defTabSz="914400" rtl="0" eaLnBrk="1" latinLnBrk="0" hangingPunct="1">
              <a:lnSpc>
                <a:spcPct val="120000"/>
              </a:lnSpc>
              <a:spcBef>
                <a:spcPts val="0"/>
              </a:spcBef>
              <a:spcAft>
                <a:spcPts val="900"/>
              </a:spcAft>
              <a:buClr>
                <a:schemeClr val="accent2"/>
              </a:buClr>
              <a:buFont typeface="Wingdings" panose="05000000000000000000" pitchFamily="2" charset="2"/>
              <a:buChar char="n"/>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1600200" indent="-228600" algn="l" defTabSz="914400" rtl="0" eaLnBrk="1" latinLnBrk="0" hangingPunct="1">
              <a:lnSpc>
                <a:spcPct val="120000"/>
              </a:lnSpc>
              <a:spcBef>
                <a:spcPts val="0"/>
              </a:spcBef>
              <a:spcAft>
                <a:spcPts val="900"/>
              </a:spcAft>
              <a:buFont typeface="Arial" panose="020B0604020202020204" pitchFamily="34" charset="0"/>
              <a:buChar char="•"/>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600200" indent="-1087438" algn="l" defTabSz="914400" rtl="0" eaLnBrk="1" latinLnBrk="0" hangingPunct="1">
              <a:lnSpc>
                <a:spcPct val="120000"/>
              </a:lnSpc>
              <a:spcBef>
                <a:spcPts val="0"/>
              </a:spcBef>
              <a:spcAft>
                <a:spcPts val="900"/>
              </a:spcAft>
              <a:buFont typeface="Arial" panose="020B0604020202020204" pitchFamily="34" charset="0"/>
              <a:buChar char="–"/>
              <a:defRPr lang="en-US" sz="1100" kern="1200" dirty="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0000"/>
              </a:lnSpc>
              <a:spcBef>
                <a:spcPts val="0"/>
              </a:spcBef>
              <a:spcAft>
                <a:spcPts val="900"/>
              </a:spcAft>
              <a:buFont typeface="Arial" panose="020B0604020202020204" pitchFamily="34" charset="0"/>
              <a:buChar char="»"/>
              <a:defRPr sz="11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i="1" dirty="0">
                <a:latin typeface="Poppins" panose="00000500000000000000" pitchFamily="2" charset="0"/>
                <a:cs typeface="Poppins" panose="00000500000000000000" pitchFamily="2" charset="0"/>
              </a:rPr>
              <a:t>Health systems can: (1) offer a unifying national ideal and build </a:t>
            </a:r>
            <a:r>
              <a:rPr lang="en-US" sz="1800" i="1" dirty="0">
                <a:solidFill>
                  <a:srgbClr val="FF0000"/>
                </a:solidFill>
                <a:latin typeface="Poppins" panose="00000500000000000000" pitchFamily="2" charset="0"/>
                <a:cs typeface="Poppins" panose="00000500000000000000" pitchFamily="2" charset="0"/>
              </a:rPr>
              <a:t>social cohesion</a:t>
            </a:r>
            <a:r>
              <a:rPr lang="en-US" sz="1800" i="1" dirty="0">
                <a:latin typeface="Poppins" panose="00000500000000000000" pitchFamily="2" charset="0"/>
                <a:cs typeface="Poppins" panose="00000500000000000000" pitchFamily="2" charset="0"/>
              </a:rPr>
              <a:t>, (2) influence and </a:t>
            </a:r>
            <a:r>
              <a:rPr lang="en-US" sz="1800" i="1" dirty="0" err="1">
                <a:latin typeface="Poppins" panose="00000500000000000000" pitchFamily="2" charset="0"/>
                <a:cs typeface="Poppins" panose="00000500000000000000" pitchFamily="2" charset="0"/>
              </a:rPr>
              <a:t>legitimise</a:t>
            </a:r>
            <a:r>
              <a:rPr lang="en-US" sz="1800" i="1" dirty="0">
                <a:latin typeface="Poppins" panose="00000500000000000000" pitchFamily="2" charset="0"/>
                <a:cs typeface="Poppins" panose="00000500000000000000" pitchFamily="2" charset="0"/>
              </a:rPr>
              <a:t> popular attitudes about rights and entitlements with regard to healthcare and inform citizen’s understanding of </a:t>
            </a:r>
            <a:r>
              <a:rPr lang="en-US" sz="1800" i="1" dirty="0">
                <a:solidFill>
                  <a:srgbClr val="FF0000"/>
                </a:solidFill>
                <a:latin typeface="Poppins" panose="00000500000000000000" pitchFamily="2" charset="0"/>
                <a:cs typeface="Poppins" panose="00000500000000000000" pitchFamily="2" charset="0"/>
              </a:rPr>
              <a:t>state responsibilities</a:t>
            </a:r>
            <a:r>
              <a:rPr lang="en-US" sz="1800" i="1" dirty="0">
                <a:latin typeface="Poppins" panose="00000500000000000000" pitchFamily="2" charset="0"/>
                <a:cs typeface="Poppins" panose="00000500000000000000" pitchFamily="2" charset="0"/>
              </a:rPr>
              <a:t>, (3) strengthen </a:t>
            </a:r>
            <a:r>
              <a:rPr lang="en-US" sz="1800" i="1" dirty="0">
                <a:solidFill>
                  <a:srgbClr val="FF0000"/>
                </a:solidFill>
                <a:latin typeface="Poppins" panose="00000500000000000000" pitchFamily="2" charset="0"/>
                <a:cs typeface="Poppins" panose="00000500000000000000" pitchFamily="2" charset="0"/>
              </a:rPr>
              <a:t>trust</a:t>
            </a:r>
            <a:r>
              <a:rPr lang="en-US" sz="1800" i="1" dirty="0">
                <a:latin typeface="Poppins" panose="00000500000000000000" pitchFamily="2" charset="0"/>
                <a:cs typeface="Poppins" panose="00000500000000000000" pitchFamily="2" charset="0"/>
              </a:rPr>
              <a:t> in the state and </a:t>
            </a:r>
            <a:r>
              <a:rPr lang="en-US" sz="1800" i="1" dirty="0" err="1">
                <a:latin typeface="Poppins" panose="00000500000000000000" pitchFamily="2" charset="0"/>
                <a:cs typeface="Poppins" panose="00000500000000000000" pitchFamily="2" charset="0"/>
              </a:rPr>
              <a:t>legitimise</a:t>
            </a:r>
            <a:r>
              <a:rPr lang="en-US" sz="1800" i="1" dirty="0">
                <a:latin typeface="Poppins" panose="00000500000000000000" pitchFamily="2" charset="0"/>
                <a:cs typeface="Poppins" panose="00000500000000000000" pitchFamily="2" charset="0"/>
              </a:rPr>
              <a:t> state authority, and (4) communicate the extent to which the </a:t>
            </a:r>
            <a:r>
              <a:rPr lang="en-US" sz="1800" i="1" dirty="0">
                <a:solidFill>
                  <a:srgbClr val="FF0000"/>
                </a:solidFill>
                <a:latin typeface="Poppins" panose="00000500000000000000" pitchFamily="2" charset="0"/>
                <a:cs typeface="Poppins" panose="00000500000000000000" pitchFamily="2" charset="0"/>
              </a:rPr>
              <a:t>state values various population groups</a:t>
            </a:r>
            <a:r>
              <a:rPr lang="en-US" sz="1800" i="1" dirty="0">
                <a:latin typeface="Poppins" panose="00000500000000000000" pitchFamily="2" charset="0"/>
                <a:cs typeface="Poppins" panose="00000500000000000000" pitchFamily="2" charset="0"/>
              </a:rPr>
              <a:t>.</a:t>
            </a:r>
          </a:p>
          <a:p>
            <a:endParaRPr lang="en-US" sz="1600" dirty="0"/>
          </a:p>
          <a:p>
            <a:r>
              <a:rPr lang="en-US" sz="1600" dirty="0"/>
              <a:t>(Eleanor Beth </a:t>
            </a:r>
            <a:r>
              <a:rPr lang="en-US" sz="1600" dirty="0" err="1"/>
              <a:t>Whyle</a:t>
            </a:r>
            <a:r>
              <a:rPr lang="en-US" sz="1600" dirty="0"/>
              <a:t> &amp; Jill Olivier, 2020. </a:t>
            </a:r>
            <a:r>
              <a:rPr lang="en-US" sz="1600" dirty="0">
                <a:hlinkClick r:id="rId3"/>
              </a:rPr>
              <a:t>Towards an Explanation of the Social Value of Health Systems: An Interpretive Synthesis</a:t>
            </a:r>
            <a:r>
              <a:rPr lang="en-US" sz="1600" dirty="0"/>
              <a:t>.</a:t>
            </a:r>
            <a:r>
              <a:rPr lang="en-US" sz="1600" b="1" dirty="0"/>
              <a:t> </a:t>
            </a:r>
            <a:r>
              <a:rPr lang="en-US" sz="1600" i="1" dirty="0"/>
              <a:t>IJHPM</a:t>
            </a:r>
            <a:r>
              <a:rPr lang="en-US" sz="1600" dirty="0"/>
              <a:t> 2020)</a:t>
            </a:r>
            <a:r>
              <a:rPr lang="en-US" sz="1600" b="1" dirty="0"/>
              <a:t> </a:t>
            </a:r>
            <a:endParaRPr lang="en-US" sz="1600" dirty="0"/>
          </a:p>
        </p:txBody>
      </p:sp>
    </p:spTree>
    <p:extLst>
      <p:ext uri="{BB962C8B-B14F-4D97-AF65-F5344CB8AC3E}">
        <p14:creationId xmlns:p14="http://schemas.microsoft.com/office/powerpoint/2010/main" val="256578461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BCB9A-88A7-4AAA-ABA4-B6A9A311A743}"/>
              </a:ext>
            </a:extLst>
          </p:cNvPr>
          <p:cNvSpPr>
            <a:spLocks noGrp="1"/>
          </p:cNvSpPr>
          <p:nvPr>
            <p:ph type="title"/>
          </p:nvPr>
        </p:nvSpPr>
        <p:spPr/>
        <p:txBody>
          <a:bodyPr/>
          <a:lstStyle/>
          <a:p>
            <a:r>
              <a:rPr lang="en-US" dirty="0"/>
              <a:t>From scheme to system</a:t>
            </a:r>
          </a:p>
        </p:txBody>
      </p:sp>
      <p:sp>
        <p:nvSpPr>
          <p:cNvPr id="5" name="Content Placeholder 4">
            <a:extLst>
              <a:ext uri="{FF2B5EF4-FFF2-40B4-BE49-F238E27FC236}">
                <a16:creationId xmlns:a16="http://schemas.microsoft.com/office/drawing/2014/main" id="{84C792AF-3709-4040-AB25-1E987C9D17FC}"/>
              </a:ext>
            </a:extLst>
          </p:cNvPr>
          <p:cNvSpPr>
            <a:spLocks noGrp="1"/>
          </p:cNvSpPr>
          <p:nvPr>
            <p:ph idx="1"/>
          </p:nvPr>
        </p:nvSpPr>
        <p:spPr/>
        <p:txBody>
          <a:bodyPr/>
          <a:lstStyle/>
          <a:p>
            <a:endParaRPr lang="en-US"/>
          </a:p>
        </p:txBody>
      </p:sp>
      <p:graphicFrame>
        <p:nvGraphicFramePr>
          <p:cNvPr id="8" name="Content Placeholder 3">
            <a:extLst>
              <a:ext uri="{FF2B5EF4-FFF2-40B4-BE49-F238E27FC236}">
                <a16:creationId xmlns:a16="http://schemas.microsoft.com/office/drawing/2014/main" id="{164E8B54-B53F-4F3B-8E80-97A001DB1102}"/>
              </a:ext>
            </a:extLst>
          </p:cNvPr>
          <p:cNvGraphicFramePr>
            <a:graphicFrameLocks/>
          </p:cNvGraphicFramePr>
          <p:nvPr>
            <p:extLst>
              <p:ext uri="{D42A27DB-BD31-4B8C-83A1-F6EECF244321}">
                <p14:modId xmlns:p14="http://schemas.microsoft.com/office/powerpoint/2010/main" val="3229594053"/>
              </p:ext>
            </p:extLst>
          </p:nvPr>
        </p:nvGraphicFramePr>
        <p:xfrm>
          <a:off x="0" y="1281632"/>
          <a:ext cx="11526378" cy="5401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232491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BCB9A-88A7-4AAA-ABA4-B6A9A311A743}"/>
              </a:ext>
            </a:extLst>
          </p:cNvPr>
          <p:cNvSpPr>
            <a:spLocks noGrp="1"/>
          </p:cNvSpPr>
          <p:nvPr>
            <p:ph type="title"/>
          </p:nvPr>
        </p:nvSpPr>
        <p:spPr/>
        <p:txBody>
          <a:bodyPr/>
          <a:lstStyle/>
          <a:p>
            <a:r>
              <a:rPr lang="en-US" dirty="0">
                <a:latin typeface="+mj-lt"/>
                <a:ea typeface="Verdana" panose="020B0604030504040204" pitchFamily="34" charset="0"/>
              </a:rPr>
              <a:t>From scheme to system</a:t>
            </a:r>
          </a:p>
        </p:txBody>
      </p:sp>
      <p:sp>
        <p:nvSpPr>
          <p:cNvPr id="5" name="Content Placeholder 4">
            <a:extLst>
              <a:ext uri="{FF2B5EF4-FFF2-40B4-BE49-F238E27FC236}">
                <a16:creationId xmlns:a16="http://schemas.microsoft.com/office/drawing/2014/main" id="{84C792AF-3709-4040-AB25-1E987C9D17FC}"/>
              </a:ext>
            </a:extLst>
          </p:cNvPr>
          <p:cNvSpPr>
            <a:spLocks noGrp="1"/>
          </p:cNvSpPr>
          <p:nvPr>
            <p:ph idx="1"/>
          </p:nvPr>
        </p:nvSpPr>
        <p:spPr/>
        <p:txBody>
          <a:bodyPr/>
          <a:lstStyle/>
          <a:p>
            <a:endParaRPr lang="en-US">
              <a:latin typeface="Verdana" panose="020B0604030504040204" pitchFamily="34" charset="0"/>
              <a:ea typeface="Verdana" panose="020B0604030504040204" pitchFamily="34" charset="0"/>
            </a:endParaRPr>
          </a:p>
        </p:txBody>
      </p:sp>
      <p:graphicFrame>
        <p:nvGraphicFramePr>
          <p:cNvPr id="8" name="Content Placeholder 3">
            <a:extLst>
              <a:ext uri="{FF2B5EF4-FFF2-40B4-BE49-F238E27FC236}">
                <a16:creationId xmlns:a16="http://schemas.microsoft.com/office/drawing/2014/main" id="{164E8B54-B53F-4F3B-8E80-97A001DB1102}"/>
              </a:ext>
            </a:extLst>
          </p:cNvPr>
          <p:cNvGraphicFramePr>
            <a:graphicFrameLocks/>
          </p:cNvGraphicFramePr>
          <p:nvPr>
            <p:extLst>
              <p:ext uri="{D42A27DB-BD31-4B8C-83A1-F6EECF244321}">
                <p14:modId xmlns:p14="http://schemas.microsoft.com/office/powerpoint/2010/main" val="1693843214"/>
              </p:ext>
            </p:extLst>
          </p:nvPr>
        </p:nvGraphicFramePr>
        <p:xfrm>
          <a:off x="0" y="1281632"/>
          <a:ext cx="11526378" cy="5401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llout: Left Arrow 6">
            <a:extLst>
              <a:ext uri="{FF2B5EF4-FFF2-40B4-BE49-F238E27FC236}">
                <a16:creationId xmlns:a16="http://schemas.microsoft.com/office/drawing/2014/main" id="{4C6A05DF-0202-4E15-957E-6F64149F7001}"/>
              </a:ext>
            </a:extLst>
          </p:cNvPr>
          <p:cNvSpPr/>
          <p:nvPr/>
        </p:nvSpPr>
        <p:spPr>
          <a:xfrm>
            <a:off x="6305550" y="4510971"/>
            <a:ext cx="4744278" cy="1567680"/>
          </a:xfrm>
          <a:prstGeom prst="leftArrow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B5465F9F-ACE8-4764-9A09-58FE8C24DCE5}"/>
              </a:ext>
            </a:extLst>
          </p:cNvPr>
          <p:cNvSpPr txBox="1"/>
          <p:nvPr/>
        </p:nvSpPr>
        <p:spPr>
          <a:xfrm>
            <a:off x="8439149" y="4935624"/>
            <a:ext cx="26106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Poppins" panose="00000500000000000000" pitchFamily="2" charset="0"/>
                <a:ea typeface="Verdana" panose="020B0604030504040204" pitchFamily="34" charset="0"/>
                <a:cs typeface="Poppins" panose="00000500000000000000" pitchFamily="2" charset="0"/>
              </a:rPr>
              <a:t>There is range of maneuver here</a:t>
            </a:r>
          </a:p>
        </p:txBody>
      </p:sp>
      <p:sp>
        <p:nvSpPr>
          <p:cNvPr id="10" name="Callout: Left Arrow 9">
            <a:extLst>
              <a:ext uri="{FF2B5EF4-FFF2-40B4-BE49-F238E27FC236}">
                <a16:creationId xmlns:a16="http://schemas.microsoft.com/office/drawing/2014/main" id="{82B9D788-5267-408C-BEA7-0D326F50EB81}"/>
              </a:ext>
            </a:extLst>
          </p:cNvPr>
          <p:cNvSpPr/>
          <p:nvPr/>
        </p:nvSpPr>
        <p:spPr>
          <a:xfrm rot="10800000">
            <a:off x="268356" y="3621556"/>
            <a:ext cx="4744278" cy="1567680"/>
          </a:xfrm>
          <a:prstGeom prst="leftArrow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A4D58F87-0394-45D7-ABFF-BF8D417D0811}"/>
              </a:ext>
            </a:extLst>
          </p:cNvPr>
          <p:cNvSpPr txBox="1"/>
          <p:nvPr/>
        </p:nvSpPr>
        <p:spPr>
          <a:xfrm>
            <a:off x="660952" y="4001294"/>
            <a:ext cx="26106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Poppins" panose="00000500000000000000" pitchFamily="2" charset="0"/>
                <a:ea typeface="Verdana" panose="020B0604030504040204" pitchFamily="34" charset="0"/>
                <a:cs typeface="Poppins" panose="00000500000000000000" pitchFamily="2" charset="0"/>
              </a:rPr>
              <a:t>We have been focusing on this</a:t>
            </a:r>
          </a:p>
        </p:txBody>
      </p:sp>
      <p:sp>
        <p:nvSpPr>
          <p:cNvPr id="12" name="Callout: Left Arrow 11">
            <a:extLst>
              <a:ext uri="{FF2B5EF4-FFF2-40B4-BE49-F238E27FC236}">
                <a16:creationId xmlns:a16="http://schemas.microsoft.com/office/drawing/2014/main" id="{3E310935-2CDD-4AF5-8C59-DD5847E0FAA0}"/>
              </a:ext>
            </a:extLst>
          </p:cNvPr>
          <p:cNvSpPr/>
          <p:nvPr/>
        </p:nvSpPr>
        <p:spPr>
          <a:xfrm>
            <a:off x="6964018" y="2251157"/>
            <a:ext cx="4744278" cy="1567680"/>
          </a:xfrm>
          <a:prstGeom prst="leftArrow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ED2651CD-7BAB-4950-B796-124E07BE7F32}"/>
              </a:ext>
            </a:extLst>
          </p:cNvPr>
          <p:cNvSpPr txBox="1"/>
          <p:nvPr/>
        </p:nvSpPr>
        <p:spPr>
          <a:xfrm>
            <a:off x="8907537" y="2434832"/>
            <a:ext cx="261067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Poppins" panose="00000500000000000000" pitchFamily="2" charset="0"/>
                <a:ea typeface="Verdana" panose="020B0604030504040204" pitchFamily="34" charset="0"/>
                <a:cs typeface="Poppins" panose="00000500000000000000" pitchFamily="2" charset="0"/>
              </a:rPr>
              <a:t>Pay more attention to the best contribution at these levels</a:t>
            </a:r>
          </a:p>
        </p:txBody>
      </p:sp>
      <p:sp>
        <p:nvSpPr>
          <p:cNvPr id="14" name="Right Brace 13">
            <a:extLst>
              <a:ext uri="{FF2B5EF4-FFF2-40B4-BE49-F238E27FC236}">
                <a16:creationId xmlns:a16="http://schemas.microsoft.com/office/drawing/2014/main" id="{DF72D01D-A61D-4EA3-A86C-4514BE10B1C9}"/>
              </a:ext>
            </a:extLst>
          </p:cNvPr>
          <p:cNvSpPr/>
          <p:nvPr/>
        </p:nvSpPr>
        <p:spPr>
          <a:xfrm>
            <a:off x="6446257" y="1653480"/>
            <a:ext cx="289891" cy="1831011"/>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450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6A6612-E439-412D-A2BC-2EB91D2E67DD}"/>
              </a:ext>
            </a:extLst>
          </p:cNvPr>
          <p:cNvSpPr>
            <a:spLocks noGrp="1"/>
          </p:cNvSpPr>
          <p:nvPr>
            <p:ph type="body" sz="quarter" idx="10"/>
          </p:nvPr>
        </p:nvSpPr>
        <p:spPr/>
        <p:txBody>
          <a:bodyPr/>
          <a:lstStyle/>
          <a:p>
            <a:r>
              <a:rPr lang="en-US" dirty="0"/>
              <a:t>Agenda</a:t>
            </a:r>
          </a:p>
        </p:txBody>
      </p:sp>
      <p:sp>
        <p:nvSpPr>
          <p:cNvPr id="4" name="Slide Number Placeholder 3">
            <a:extLst>
              <a:ext uri="{FF2B5EF4-FFF2-40B4-BE49-F238E27FC236}">
                <a16:creationId xmlns:a16="http://schemas.microsoft.com/office/drawing/2014/main" id="{BAEC3086-38C2-4939-8E80-D825744614A4}"/>
              </a:ext>
            </a:extLst>
          </p:cNvPr>
          <p:cNvSpPr>
            <a:spLocks noGrp="1"/>
          </p:cNvSpPr>
          <p:nvPr>
            <p:ph type="sldNum" sz="quarter" idx="12"/>
          </p:nvPr>
        </p:nvSpPr>
        <p:spPr/>
        <p:txBody>
          <a:bodyPr/>
          <a:lstStyle/>
          <a:p>
            <a:fld id="{6DF1F962-6FCF-4ED9-AB1A-FC8E17859AF0}" type="slidenum">
              <a:rPr lang="en-GB" smtClean="0"/>
              <a:pPr/>
              <a:t>4</a:t>
            </a:fld>
            <a:endParaRPr lang="en-GB"/>
          </a:p>
        </p:txBody>
      </p:sp>
      <p:graphicFrame>
        <p:nvGraphicFramePr>
          <p:cNvPr id="5" name="Table Placeholder 6">
            <a:extLst>
              <a:ext uri="{FF2B5EF4-FFF2-40B4-BE49-F238E27FC236}">
                <a16:creationId xmlns:a16="http://schemas.microsoft.com/office/drawing/2014/main" id="{68B90A1F-FCA2-4473-B83C-98E11D478A62}"/>
              </a:ext>
            </a:extLst>
          </p:cNvPr>
          <p:cNvGraphicFramePr>
            <a:graphicFrameLocks/>
          </p:cNvGraphicFramePr>
          <p:nvPr>
            <p:extLst>
              <p:ext uri="{D42A27DB-BD31-4B8C-83A1-F6EECF244321}">
                <p14:modId xmlns:p14="http://schemas.microsoft.com/office/powerpoint/2010/main" val="3866924315"/>
              </p:ext>
            </p:extLst>
          </p:nvPr>
        </p:nvGraphicFramePr>
        <p:xfrm>
          <a:off x="457200" y="2194481"/>
          <a:ext cx="4427710" cy="2217320"/>
        </p:xfrm>
        <a:graphic>
          <a:graphicData uri="http://schemas.openxmlformats.org/drawingml/2006/table">
            <a:tbl>
              <a:tblPr firstRow="1" bandRow="1">
                <a:tableStyleId>{5C22544A-7EE6-4342-B048-85BDC9FD1C3A}</a:tableStyleId>
              </a:tblPr>
              <a:tblGrid>
                <a:gridCol w="4427710">
                  <a:extLst>
                    <a:ext uri="{9D8B030D-6E8A-4147-A177-3AD203B41FA5}">
                      <a16:colId xmlns:a16="http://schemas.microsoft.com/office/drawing/2014/main" val="2251395537"/>
                    </a:ext>
                  </a:extLst>
                </a:gridCol>
              </a:tblGrid>
              <a:tr h="412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j-lt"/>
                          <a:ea typeface="+mn-ea"/>
                          <a:cs typeface="Poppins"/>
                          <a:sym typeface="Poppins"/>
                        </a:rPr>
                        <a:t>Agenda</a:t>
                      </a:r>
                      <a:endParaRPr kumimoji="0" lang="en-US" sz="2000" b="0" i="0" u="none" strike="noStrike" kern="1200" cap="none" spc="0" normalizeH="0" baseline="0" noProof="0" dirty="0">
                        <a:ln>
                          <a:noFill/>
                        </a:ln>
                        <a:solidFill>
                          <a:prstClr val="white"/>
                        </a:solidFill>
                        <a:effectLst/>
                        <a:uLnTx/>
                        <a:uFillTx/>
                        <a:latin typeface="+mj-lt"/>
                        <a:ea typeface="+mn-ea"/>
                        <a:cs typeface="+mn-cs"/>
                      </a:endParaRPr>
                    </a:p>
                  </a:txBody>
                  <a:tcPr marL="88456" marR="88456" marT="44228" marB="44228">
                    <a:solidFill>
                      <a:schemeClr val="accent2"/>
                    </a:solidFill>
                  </a:tcPr>
                </a:tc>
                <a:extLst>
                  <a:ext uri="{0D108BD9-81ED-4DB2-BD59-A6C34878D82A}">
                    <a16:rowId xmlns:a16="http://schemas.microsoft.com/office/drawing/2014/main" val="1519978679"/>
                  </a:ext>
                </a:extLst>
              </a:tr>
              <a:tr h="856156">
                <a:tc>
                  <a:txBody>
                    <a:bodyPr/>
                    <a:lstStyle/>
                    <a:p>
                      <a:pPr marL="0" marR="0" lvl="0" indent="0" algn="l" rtl="0">
                        <a:spcBef>
                          <a:spcPts val="0"/>
                        </a:spcBef>
                        <a:spcAft>
                          <a:spcPts val="0"/>
                        </a:spcAft>
                        <a:buNone/>
                      </a:pPr>
                      <a:r>
                        <a:rPr lang="en-US" sz="1800" b="1" dirty="0">
                          <a:solidFill>
                            <a:srgbClr val="0C716B"/>
                          </a:solidFill>
                          <a:latin typeface="+mj-lt"/>
                          <a:ea typeface="Verdana" panose="020B0604030504040204" pitchFamily="34" charset="0"/>
                          <a:cs typeface="Verdana"/>
                          <a:sym typeface="Verdana"/>
                        </a:rPr>
                        <a:t>Zimbabwe’s RBF Journey Toward Institutionalization</a:t>
                      </a:r>
                      <a:endParaRPr lang="en-US" sz="1600" dirty="0">
                        <a:solidFill>
                          <a:schemeClr val="accent1"/>
                        </a:solidFill>
                        <a:latin typeface="+mj-lt"/>
                        <a:ea typeface="Verdana" panose="020B0604030504040204" pitchFamily="34" charset="0"/>
                        <a:cs typeface="Verdana"/>
                        <a:sym typeface="Verdana"/>
                      </a:endParaRPr>
                    </a:p>
                  </a:txBody>
                  <a:tcPr marL="88456" marR="88456" marT="44228" marB="44228">
                    <a:noFill/>
                  </a:tcPr>
                </a:tc>
                <a:extLst>
                  <a:ext uri="{0D108BD9-81ED-4DB2-BD59-A6C34878D82A}">
                    <a16:rowId xmlns:a16="http://schemas.microsoft.com/office/drawing/2014/main" val="2582737031"/>
                  </a:ext>
                </a:extLst>
              </a:tr>
              <a:tr h="948714">
                <a:tc>
                  <a:txBody>
                    <a:bodyPr/>
                    <a:lstStyle/>
                    <a:p>
                      <a:pPr marL="0" marR="0" lvl="0" indent="0" algn="l" rtl="0">
                        <a:spcBef>
                          <a:spcPts val="0"/>
                        </a:spcBef>
                        <a:spcAft>
                          <a:spcPts val="0"/>
                        </a:spcAft>
                        <a:buNone/>
                      </a:pPr>
                      <a:r>
                        <a:rPr lang="en-US" sz="1800" b="1" dirty="0">
                          <a:solidFill>
                            <a:srgbClr val="0C716B"/>
                          </a:solidFill>
                          <a:latin typeface="+mj-lt"/>
                          <a:ea typeface="Verdana" panose="020B0604030504040204" pitchFamily="34" charset="0"/>
                          <a:cs typeface="Verdana"/>
                          <a:sym typeface="Verdana"/>
                        </a:rPr>
                        <a:t>Keys to Success / Challenges: Tacit Knowledge</a:t>
                      </a:r>
                      <a:endParaRPr lang="en-US" sz="1600" dirty="0">
                        <a:solidFill>
                          <a:schemeClr val="accent1"/>
                        </a:solidFill>
                        <a:latin typeface="+mj-lt"/>
                        <a:ea typeface="Verdana" panose="020B0604030504040204" pitchFamily="34" charset="0"/>
                        <a:cs typeface="Verdana"/>
                        <a:sym typeface="Verdana"/>
                      </a:endParaRPr>
                    </a:p>
                  </a:txBody>
                  <a:tcPr marL="88456" marR="88456" marT="44228" marB="44228">
                    <a:noFill/>
                  </a:tcPr>
                </a:tc>
                <a:extLst>
                  <a:ext uri="{0D108BD9-81ED-4DB2-BD59-A6C34878D82A}">
                    <a16:rowId xmlns:a16="http://schemas.microsoft.com/office/drawing/2014/main" val="8428954"/>
                  </a:ext>
                </a:extLst>
              </a:tr>
            </a:tbl>
          </a:graphicData>
        </a:graphic>
      </p:graphicFrame>
    </p:spTree>
    <p:extLst>
      <p:ext uri="{BB962C8B-B14F-4D97-AF65-F5344CB8AC3E}">
        <p14:creationId xmlns:p14="http://schemas.microsoft.com/office/powerpoint/2010/main" val="4408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94B13E-32DA-6845-AA34-17674453863B}"/>
              </a:ext>
            </a:extLst>
          </p:cNvPr>
          <p:cNvSpPr>
            <a:spLocks noGrp="1"/>
          </p:cNvSpPr>
          <p:nvPr>
            <p:ph type="body" sz="quarter" idx="10"/>
          </p:nvPr>
        </p:nvSpPr>
        <p:spPr>
          <a:xfrm>
            <a:off x="456784" y="1547812"/>
            <a:ext cx="9144416" cy="3762375"/>
          </a:xfrm>
        </p:spPr>
        <p:txBody>
          <a:bodyPr/>
          <a:lstStyle/>
          <a:p>
            <a:r>
              <a:rPr lang="en-US" dirty="0"/>
              <a:t>Evolution of the RBF Model in Zimbabwe</a:t>
            </a:r>
          </a:p>
        </p:txBody>
      </p:sp>
    </p:spTree>
    <p:extLst>
      <p:ext uri="{BB962C8B-B14F-4D97-AF65-F5344CB8AC3E}">
        <p14:creationId xmlns:p14="http://schemas.microsoft.com/office/powerpoint/2010/main" val="30061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8" y="106855"/>
            <a:ext cx="9295274" cy="695532"/>
          </a:xfrm>
        </p:spPr>
        <p:txBody>
          <a:bodyPr/>
          <a:lstStyle/>
          <a:p>
            <a:r>
              <a:rPr lang="en-US" dirty="0">
                <a:latin typeface="Poppins" panose="00000500000000000000" pitchFamily="2" charset="0"/>
                <a:cs typeface="Poppins" panose="00000500000000000000" pitchFamily="2" charset="0"/>
              </a:rPr>
              <a:t>Results Based Financing (RBF) Approach in Zimbabwe</a:t>
            </a:r>
            <a:endParaRPr lang="en-US" spc="0" dirty="0">
              <a:latin typeface="Poppins" panose="00000500000000000000" pitchFamily="2" charset="0"/>
              <a:cs typeface="Poppins" panose="00000500000000000000" pitchFamily="2" charset="0"/>
            </a:endParaRPr>
          </a:p>
        </p:txBody>
      </p:sp>
      <p:sp>
        <p:nvSpPr>
          <p:cNvPr id="3" name="Content Placeholder 2"/>
          <p:cNvSpPr>
            <a:spLocks noGrp="1"/>
          </p:cNvSpPr>
          <p:nvPr>
            <p:ph sz="quarter" idx="10"/>
          </p:nvPr>
        </p:nvSpPr>
        <p:spPr>
          <a:xfrm>
            <a:off x="332509" y="1294407"/>
            <a:ext cx="11388436" cy="650507"/>
          </a:xfrm>
        </p:spPr>
        <p:txBody>
          <a:bodyPr/>
          <a:lstStyle/>
          <a:p>
            <a:r>
              <a:rPr lang="en-US" sz="1800" dirty="0">
                <a:latin typeface="Poppins" panose="00000500000000000000" pitchFamily="2" charset="0"/>
                <a:cs typeface="Poppins" panose="00000500000000000000" pitchFamily="2" charset="0"/>
              </a:rPr>
              <a:t>RBF introduced as a health systems management tool intended to improve the efficiency of system inputs with a goal of improving health service coverage and quality.</a:t>
            </a:r>
          </a:p>
          <a:p>
            <a:pPr marL="171450" indent="-171450">
              <a:buFont typeface="Arial" panose="020B0604020202020204" pitchFamily="34" charset="0"/>
              <a:buChar char="•"/>
            </a:pPr>
            <a:endParaRPr lang="en-US" sz="1800" dirty="0"/>
          </a:p>
        </p:txBody>
      </p:sp>
      <p:grpSp>
        <p:nvGrpSpPr>
          <p:cNvPr id="4" name="Group">
            <a:extLst>
              <a:ext uri="{FF2B5EF4-FFF2-40B4-BE49-F238E27FC236}">
                <a16:creationId xmlns:a16="http://schemas.microsoft.com/office/drawing/2014/main" id="{2FD91633-F28D-4430-8C43-CDB82629C488}"/>
              </a:ext>
            </a:extLst>
          </p:cNvPr>
          <p:cNvGrpSpPr/>
          <p:nvPr/>
        </p:nvGrpSpPr>
        <p:grpSpPr>
          <a:xfrm>
            <a:off x="63978" y="2559050"/>
            <a:ext cx="2505497" cy="4020543"/>
            <a:chOff x="0" y="0"/>
            <a:chExt cx="5010993" cy="8041084"/>
          </a:xfrm>
          <a:solidFill>
            <a:schemeClr val="accent2"/>
          </a:solidFill>
        </p:grpSpPr>
        <p:sp>
          <p:nvSpPr>
            <p:cNvPr id="5" name="Rectangle">
              <a:extLst>
                <a:ext uri="{FF2B5EF4-FFF2-40B4-BE49-F238E27FC236}">
                  <a16:creationId xmlns:a16="http://schemas.microsoft.com/office/drawing/2014/main" id="{8BC0F436-E0CA-4E04-811F-5185283A1A63}"/>
                </a:ext>
              </a:extLst>
            </p:cNvPr>
            <p:cNvSpPr/>
            <p:nvPr/>
          </p:nvSpPr>
          <p:spPr>
            <a:xfrm>
              <a:off x="0" y="0"/>
              <a:ext cx="5010994" cy="8041085"/>
            </a:xfrm>
            <a:prstGeom prst="rect">
              <a:avLst/>
            </a:prstGeom>
            <a:grpFill/>
            <a:ln w="12700" cap="flat">
              <a:noFill/>
              <a:miter lim="400000"/>
            </a:ln>
            <a:effectLst/>
          </p:spPr>
          <p:txBody>
            <a:bodyPr wrap="square" lIns="35719" tIns="35719" rIns="35719" bIns="35719" numCol="1" anchor="ctr">
              <a:noAutofit/>
            </a:bodyPr>
            <a:lstStyle/>
            <a:p>
              <a:pPr algn="ctr" defTabSz="292100" hangingPunct="0">
                <a:defRPr>
                  <a:solidFill>
                    <a:srgbClr val="FFFFFF"/>
                  </a:solidFill>
                </a:defRPr>
              </a:pPr>
              <a:endParaRPr sz="2500" kern="0">
                <a:solidFill>
                  <a:srgbClr val="FFFFFF"/>
                </a:solidFill>
                <a:latin typeface="Gill Sans Light"/>
                <a:sym typeface="Gill Sans Light"/>
              </a:endParaRPr>
            </a:p>
          </p:txBody>
        </p:sp>
        <p:sp>
          <p:nvSpPr>
            <p:cNvPr id="6" name="Introduced and implemented as a Fee for Service Conditional to Quality">
              <a:extLst>
                <a:ext uri="{FF2B5EF4-FFF2-40B4-BE49-F238E27FC236}">
                  <a16:creationId xmlns:a16="http://schemas.microsoft.com/office/drawing/2014/main" id="{21798582-04CF-4F5B-A970-971BB73D8D7D}"/>
                </a:ext>
              </a:extLst>
            </p:cNvPr>
            <p:cNvSpPr txBox="1"/>
            <p:nvPr/>
          </p:nvSpPr>
          <p:spPr>
            <a:xfrm>
              <a:off x="476009" y="984417"/>
              <a:ext cx="4058976" cy="6540662"/>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normAutofit/>
            </a:bodyPr>
            <a:lstStyle>
              <a:lvl1pPr algn="l">
                <a:spcBef>
                  <a:spcPts val="4200"/>
                </a:spcBef>
                <a:defRPr sz="4200">
                  <a:solidFill>
                    <a:srgbClr val="FFFFFF"/>
                  </a:solidFill>
                  <a:latin typeface="Avenir Next Regular"/>
                  <a:ea typeface="Avenir Next Regular"/>
                  <a:cs typeface="Avenir Next Regular"/>
                  <a:sym typeface="Avenir Next Regular"/>
                </a:defRPr>
              </a:lvl1pPr>
            </a:lstStyle>
            <a:p>
              <a:pPr defTabSz="292100" hangingPunct="0">
                <a:spcBef>
                  <a:spcPts val="2100"/>
                </a:spcBef>
              </a:pPr>
              <a:r>
                <a:rPr sz="2100" kern="0" dirty="0">
                  <a:latin typeface="Poppins" panose="00000500000000000000" pitchFamily="2" charset="0"/>
                  <a:cs typeface="Poppins" panose="00000500000000000000" pitchFamily="2" charset="0"/>
                </a:rPr>
                <a:t>Introduced and implemented as a Fee for Service Conditional to Quality</a:t>
              </a:r>
            </a:p>
          </p:txBody>
        </p:sp>
      </p:grpSp>
      <p:pic>
        <p:nvPicPr>
          <p:cNvPr id="7" name="Image" descr="Image">
            <a:extLst>
              <a:ext uri="{FF2B5EF4-FFF2-40B4-BE49-F238E27FC236}">
                <a16:creationId xmlns:a16="http://schemas.microsoft.com/office/drawing/2014/main" id="{01D05C64-9173-47E8-B0D5-D010BC93BC18}"/>
              </a:ext>
            </a:extLst>
          </p:cNvPr>
          <p:cNvPicPr>
            <a:picLocks noChangeAspect="1"/>
          </p:cNvPicPr>
          <p:nvPr/>
        </p:nvPicPr>
        <p:blipFill>
          <a:blip r:embed="rId2"/>
          <a:stretch>
            <a:fillRect/>
          </a:stretch>
        </p:blipFill>
        <p:spPr>
          <a:xfrm>
            <a:off x="5921888" y="3203503"/>
            <a:ext cx="1928535" cy="740238"/>
          </a:xfrm>
          <a:prstGeom prst="rect">
            <a:avLst/>
          </a:prstGeom>
          <a:ln w="12700">
            <a:miter lim="400000"/>
          </a:ln>
        </p:spPr>
      </p:pic>
      <p:sp>
        <p:nvSpPr>
          <p:cNvPr id="8" name="Package of Services">
            <a:extLst>
              <a:ext uri="{FF2B5EF4-FFF2-40B4-BE49-F238E27FC236}">
                <a16:creationId xmlns:a16="http://schemas.microsoft.com/office/drawing/2014/main" id="{9BEA3968-0EA2-427F-9F77-8825643C58F8}"/>
              </a:ext>
            </a:extLst>
          </p:cNvPr>
          <p:cNvSpPr txBox="1"/>
          <p:nvPr/>
        </p:nvSpPr>
        <p:spPr>
          <a:xfrm>
            <a:off x="5290109" y="3952046"/>
            <a:ext cx="2370842" cy="349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rgbClr val="005493"/>
                </a:solidFill>
                <a:latin typeface="Gill Sans"/>
                <a:ea typeface="Gill Sans"/>
                <a:cs typeface="Gill Sans"/>
                <a:sym typeface="Gill Sans"/>
              </a:defRPr>
            </a:lvl1pPr>
          </a:lstStyle>
          <a:p>
            <a:pPr algn="ctr" defTabSz="292100" hangingPunct="0"/>
            <a:r>
              <a:rPr kern="0" dirty="0">
                <a:solidFill>
                  <a:schemeClr val="accent3">
                    <a:lumMod val="50000"/>
                  </a:schemeClr>
                </a:solidFill>
                <a:latin typeface="Poppins" panose="00000500000000000000" pitchFamily="2" charset="0"/>
                <a:cs typeface="Poppins" panose="00000500000000000000" pitchFamily="2" charset="0"/>
              </a:rPr>
              <a:t>Package of Services</a:t>
            </a:r>
          </a:p>
        </p:txBody>
      </p:sp>
      <p:sp>
        <p:nvSpPr>
          <p:cNvPr id="9" name="Line">
            <a:extLst>
              <a:ext uri="{FF2B5EF4-FFF2-40B4-BE49-F238E27FC236}">
                <a16:creationId xmlns:a16="http://schemas.microsoft.com/office/drawing/2014/main" id="{045540A2-7119-4B83-A52C-32515D8E4EA7}"/>
              </a:ext>
            </a:extLst>
          </p:cNvPr>
          <p:cNvSpPr/>
          <p:nvPr/>
        </p:nvSpPr>
        <p:spPr>
          <a:xfrm flipV="1">
            <a:off x="7988300" y="3216120"/>
            <a:ext cx="865486" cy="314480"/>
          </a:xfrm>
          <a:prstGeom prst="line">
            <a:avLst/>
          </a:prstGeom>
          <a:ln w="38100">
            <a:solidFill>
              <a:schemeClr val="accent3">
                <a:lumMod val="50000"/>
              </a:schemeClr>
            </a:solidFill>
            <a:miter lim="400000"/>
            <a:tailEnd type="triangle"/>
          </a:ln>
        </p:spPr>
        <p:txBody>
          <a:bodyPr lIns="35719" tIns="35719" rIns="35719" bIns="35719" anchor="ctr"/>
          <a:lstStyle/>
          <a:p>
            <a:pPr algn="ctr" defTabSz="292100" hangingPunct="0">
              <a:defRPr sz="3200">
                <a:solidFill>
                  <a:srgbClr val="000000"/>
                </a:solidFill>
                <a:latin typeface="Helvetica Light"/>
                <a:ea typeface="Helvetica Light"/>
                <a:cs typeface="Helvetica Light"/>
                <a:sym typeface="Helvetica Light"/>
              </a:defRPr>
            </a:pPr>
            <a:endParaRPr sz="1600" kern="0">
              <a:solidFill>
                <a:srgbClr val="000000"/>
              </a:solidFill>
              <a:latin typeface="Helvetica Light"/>
              <a:sym typeface="Helvetica Light"/>
            </a:endParaRPr>
          </a:p>
        </p:txBody>
      </p:sp>
      <p:sp>
        <p:nvSpPr>
          <p:cNvPr id="10" name="Line">
            <a:extLst>
              <a:ext uri="{FF2B5EF4-FFF2-40B4-BE49-F238E27FC236}">
                <a16:creationId xmlns:a16="http://schemas.microsoft.com/office/drawing/2014/main" id="{91B9422A-760C-4191-AD27-3940B0487185}"/>
              </a:ext>
            </a:extLst>
          </p:cNvPr>
          <p:cNvSpPr/>
          <p:nvPr/>
        </p:nvSpPr>
        <p:spPr>
          <a:xfrm>
            <a:off x="7988300" y="3731792"/>
            <a:ext cx="865524" cy="301074"/>
          </a:xfrm>
          <a:prstGeom prst="line">
            <a:avLst/>
          </a:prstGeom>
          <a:ln w="38100">
            <a:solidFill>
              <a:schemeClr val="accent3">
                <a:lumMod val="50000"/>
              </a:schemeClr>
            </a:solidFill>
            <a:miter lim="400000"/>
            <a:tailEnd type="triangle"/>
          </a:ln>
        </p:spPr>
        <p:txBody>
          <a:bodyPr lIns="35719" tIns="35719" rIns="35719" bIns="35719" anchor="ctr"/>
          <a:lstStyle/>
          <a:p>
            <a:pPr algn="ctr" defTabSz="292100" hangingPunct="0">
              <a:defRPr sz="3200">
                <a:solidFill>
                  <a:srgbClr val="000000"/>
                </a:solidFill>
                <a:latin typeface="Helvetica Light"/>
                <a:ea typeface="Helvetica Light"/>
                <a:cs typeface="Helvetica Light"/>
                <a:sym typeface="Helvetica Light"/>
              </a:defRPr>
            </a:pPr>
            <a:endParaRPr sz="1600" kern="0">
              <a:solidFill>
                <a:srgbClr val="000000"/>
              </a:solidFill>
              <a:latin typeface="Helvetica Light"/>
              <a:sym typeface="Helvetica Light"/>
            </a:endParaRPr>
          </a:p>
        </p:txBody>
      </p:sp>
      <p:grpSp>
        <p:nvGrpSpPr>
          <p:cNvPr id="11" name="Group">
            <a:extLst>
              <a:ext uri="{FF2B5EF4-FFF2-40B4-BE49-F238E27FC236}">
                <a16:creationId xmlns:a16="http://schemas.microsoft.com/office/drawing/2014/main" id="{D811A4A2-20D6-427E-A2F3-96935E1F300E}"/>
              </a:ext>
            </a:extLst>
          </p:cNvPr>
          <p:cNvGrpSpPr/>
          <p:nvPr/>
        </p:nvGrpSpPr>
        <p:grpSpPr>
          <a:xfrm>
            <a:off x="6036749" y="4628557"/>
            <a:ext cx="749649" cy="1871091"/>
            <a:chOff x="0" y="0"/>
            <a:chExt cx="1499296" cy="3742180"/>
          </a:xfrm>
        </p:grpSpPr>
        <p:sp>
          <p:nvSpPr>
            <p:cNvPr id="12" name="Shape">
              <a:extLst>
                <a:ext uri="{FF2B5EF4-FFF2-40B4-BE49-F238E27FC236}">
                  <a16:creationId xmlns:a16="http://schemas.microsoft.com/office/drawing/2014/main" id="{C72FFD15-02EE-4C00-982E-7C0A2705B69E}"/>
                </a:ext>
              </a:extLst>
            </p:cNvPr>
            <p:cNvSpPr/>
            <p:nvPr/>
          </p:nvSpPr>
          <p:spPr>
            <a:xfrm>
              <a:off x="-1" y="1761831"/>
              <a:ext cx="1499298" cy="1980350"/>
            </a:xfrm>
            <a:custGeom>
              <a:avLst/>
              <a:gdLst/>
              <a:ahLst/>
              <a:cxnLst>
                <a:cxn ang="0">
                  <a:pos x="wd2" y="hd2"/>
                </a:cxn>
                <a:cxn ang="5400000">
                  <a:pos x="wd2" y="hd2"/>
                </a:cxn>
                <a:cxn ang="10800000">
                  <a:pos x="wd2" y="hd2"/>
                </a:cxn>
                <a:cxn ang="16200000">
                  <a:pos x="wd2" y="hd2"/>
                </a:cxn>
              </a:cxnLst>
              <a:rect l="0" t="0" r="r" b="b"/>
              <a:pathLst>
                <a:path w="20970" h="21547" extrusionOk="0">
                  <a:moveTo>
                    <a:pt x="6131" y="0"/>
                  </a:moveTo>
                  <a:cubicBezTo>
                    <a:pt x="6447" y="734"/>
                    <a:pt x="6796" y="1447"/>
                    <a:pt x="7132" y="2169"/>
                  </a:cubicBezTo>
                  <a:cubicBezTo>
                    <a:pt x="7467" y="2890"/>
                    <a:pt x="7821" y="3601"/>
                    <a:pt x="8145" y="4329"/>
                  </a:cubicBezTo>
                  <a:cubicBezTo>
                    <a:pt x="8148" y="4329"/>
                    <a:pt x="8151" y="4329"/>
                    <a:pt x="8154" y="4329"/>
                  </a:cubicBezTo>
                  <a:cubicBezTo>
                    <a:pt x="8526" y="4329"/>
                    <a:pt x="8898" y="4329"/>
                    <a:pt x="9270" y="4329"/>
                  </a:cubicBezTo>
                  <a:cubicBezTo>
                    <a:pt x="9663" y="4329"/>
                    <a:pt x="10056" y="4329"/>
                    <a:pt x="10449" y="4329"/>
                  </a:cubicBezTo>
                  <a:cubicBezTo>
                    <a:pt x="11235" y="4329"/>
                    <a:pt x="12021" y="4329"/>
                    <a:pt x="12807" y="4329"/>
                  </a:cubicBezTo>
                  <a:cubicBezTo>
                    <a:pt x="13163" y="3616"/>
                    <a:pt x="13511" y="2900"/>
                    <a:pt x="13849" y="2182"/>
                  </a:cubicBezTo>
                  <a:cubicBezTo>
                    <a:pt x="14191" y="1457"/>
                    <a:pt x="14524" y="730"/>
                    <a:pt x="14848" y="0"/>
                  </a:cubicBezTo>
                  <a:cubicBezTo>
                    <a:pt x="13386" y="0"/>
                    <a:pt x="11924" y="0"/>
                    <a:pt x="10462" y="0"/>
                  </a:cubicBezTo>
                  <a:cubicBezTo>
                    <a:pt x="9018" y="0"/>
                    <a:pt x="7574" y="0"/>
                    <a:pt x="6131" y="0"/>
                  </a:cubicBezTo>
                  <a:close/>
                  <a:moveTo>
                    <a:pt x="7958" y="5979"/>
                  </a:moveTo>
                  <a:cubicBezTo>
                    <a:pt x="5887" y="7962"/>
                    <a:pt x="3708" y="9655"/>
                    <a:pt x="1995" y="11958"/>
                  </a:cubicBezTo>
                  <a:cubicBezTo>
                    <a:pt x="1212" y="13009"/>
                    <a:pt x="423" y="14323"/>
                    <a:pt x="113" y="15792"/>
                  </a:cubicBezTo>
                  <a:cubicBezTo>
                    <a:pt x="-630" y="19312"/>
                    <a:pt x="2401" y="21011"/>
                    <a:pt x="6261" y="21400"/>
                  </a:cubicBezTo>
                  <a:cubicBezTo>
                    <a:pt x="8247" y="21600"/>
                    <a:pt x="10612" y="21554"/>
                    <a:pt x="12966" y="21503"/>
                  </a:cubicBezTo>
                  <a:cubicBezTo>
                    <a:pt x="17003" y="21416"/>
                    <a:pt x="20765" y="20221"/>
                    <a:pt x="20970" y="17112"/>
                  </a:cubicBezTo>
                  <a:cubicBezTo>
                    <a:pt x="20970" y="17019"/>
                    <a:pt x="20970" y="16926"/>
                    <a:pt x="20970" y="16833"/>
                  </a:cubicBezTo>
                  <a:cubicBezTo>
                    <a:pt x="20970" y="16741"/>
                    <a:pt x="20970" y="16648"/>
                    <a:pt x="20970" y="16555"/>
                  </a:cubicBezTo>
                  <a:cubicBezTo>
                    <a:pt x="20561" y="14074"/>
                    <a:pt x="19342" y="12221"/>
                    <a:pt x="17834" y="10593"/>
                  </a:cubicBezTo>
                  <a:cubicBezTo>
                    <a:pt x="16327" y="8965"/>
                    <a:pt x="14531" y="7561"/>
                    <a:pt x="12966" y="5979"/>
                  </a:cubicBezTo>
                  <a:cubicBezTo>
                    <a:pt x="12132" y="5979"/>
                    <a:pt x="11297" y="5979"/>
                    <a:pt x="10462" y="5979"/>
                  </a:cubicBezTo>
                  <a:cubicBezTo>
                    <a:pt x="9627" y="5979"/>
                    <a:pt x="8792" y="5979"/>
                    <a:pt x="7958" y="5979"/>
                  </a:cubicBezTo>
                  <a:close/>
                  <a:moveTo>
                    <a:pt x="10051" y="9257"/>
                  </a:moveTo>
                  <a:lnTo>
                    <a:pt x="11032" y="9257"/>
                  </a:lnTo>
                  <a:lnTo>
                    <a:pt x="11032" y="10432"/>
                  </a:lnTo>
                  <a:cubicBezTo>
                    <a:pt x="11489" y="10444"/>
                    <a:pt x="11876" y="10496"/>
                    <a:pt x="12207" y="10570"/>
                  </a:cubicBezTo>
                  <a:cubicBezTo>
                    <a:pt x="12539" y="10645"/>
                    <a:pt x="12813" y="10742"/>
                    <a:pt x="13046" y="10844"/>
                  </a:cubicBezTo>
                  <a:lnTo>
                    <a:pt x="12648" y="11648"/>
                  </a:lnTo>
                  <a:cubicBezTo>
                    <a:pt x="12323" y="11504"/>
                    <a:pt x="11679" y="11215"/>
                    <a:pt x="10687" y="11215"/>
                  </a:cubicBezTo>
                  <a:cubicBezTo>
                    <a:pt x="9494" y="11215"/>
                    <a:pt x="9044" y="11772"/>
                    <a:pt x="9044" y="12267"/>
                  </a:cubicBezTo>
                  <a:cubicBezTo>
                    <a:pt x="9044" y="12882"/>
                    <a:pt x="9630" y="13202"/>
                    <a:pt x="10979" y="13648"/>
                  </a:cubicBezTo>
                  <a:cubicBezTo>
                    <a:pt x="12575" y="14155"/>
                    <a:pt x="13390" y="14760"/>
                    <a:pt x="13390" y="15833"/>
                  </a:cubicBezTo>
                  <a:cubicBezTo>
                    <a:pt x="13390" y="16798"/>
                    <a:pt x="12523" y="17702"/>
                    <a:pt x="10926" y="17895"/>
                  </a:cubicBezTo>
                  <a:lnTo>
                    <a:pt x="10926" y="19153"/>
                  </a:lnTo>
                  <a:lnTo>
                    <a:pt x="9945" y="19153"/>
                  </a:lnTo>
                  <a:lnTo>
                    <a:pt x="9945" y="17936"/>
                  </a:lnTo>
                  <a:cubicBezTo>
                    <a:pt x="9500" y="17934"/>
                    <a:pt x="9042" y="17872"/>
                    <a:pt x="8632" y="17777"/>
                  </a:cubicBezTo>
                  <a:cubicBezTo>
                    <a:pt x="8223" y="17682"/>
                    <a:pt x="7858" y="17551"/>
                    <a:pt x="7587" y="17400"/>
                  </a:cubicBezTo>
                  <a:lnTo>
                    <a:pt x="7958" y="16596"/>
                  </a:lnTo>
                  <a:cubicBezTo>
                    <a:pt x="8500" y="16874"/>
                    <a:pt x="9316" y="17112"/>
                    <a:pt x="10184" y="17112"/>
                  </a:cubicBezTo>
                  <a:cubicBezTo>
                    <a:pt x="11284" y="17112"/>
                    <a:pt x="12039" y="16624"/>
                    <a:pt x="12039" y="15937"/>
                  </a:cubicBezTo>
                  <a:cubicBezTo>
                    <a:pt x="12039" y="15273"/>
                    <a:pt x="11437" y="14855"/>
                    <a:pt x="10290" y="14493"/>
                  </a:cubicBezTo>
                  <a:cubicBezTo>
                    <a:pt x="8709" y="14011"/>
                    <a:pt x="7719" y="13460"/>
                    <a:pt x="7719" y="12411"/>
                  </a:cubicBezTo>
                  <a:cubicBezTo>
                    <a:pt x="7719" y="11410"/>
                    <a:pt x="8641" y="10654"/>
                    <a:pt x="10051" y="10473"/>
                  </a:cubicBezTo>
                  <a:lnTo>
                    <a:pt x="10051" y="9257"/>
                  </a:lnTo>
                  <a:close/>
                </a:path>
              </a:pathLst>
            </a:custGeom>
            <a:solidFill>
              <a:schemeClr val="accent2">
                <a:lumMod val="50000"/>
              </a:schemeClr>
            </a:solidFill>
            <a:ln w="12700" cap="flat">
              <a:noFill/>
              <a:miter lim="400000"/>
            </a:ln>
            <a:effectLst/>
          </p:spPr>
          <p:txBody>
            <a:bodyPr wrap="square" lIns="19050" tIns="19050" rIns="19050" bIns="19050" numCol="1" anchor="b">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2500" kern="0" dirty="0">
                <a:solidFill>
                  <a:srgbClr val="333333"/>
                </a:solidFill>
                <a:latin typeface="Helvetica Neue Thin"/>
                <a:sym typeface="Helvetica Neue Thin"/>
              </a:endParaRPr>
            </a:p>
          </p:txBody>
        </p:sp>
        <p:pic>
          <p:nvPicPr>
            <p:cNvPr id="13" name="Image" descr="Image">
              <a:extLst>
                <a:ext uri="{FF2B5EF4-FFF2-40B4-BE49-F238E27FC236}">
                  <a16:creationId xmlns:a16="http://schemas.microsoft.com/office/drawing/2014/main" id="{E840B870-024E-4510-B5EF-2E8A24CE971C}"/>
                </a:ext>
              </a:extLst>
            </p:cNvPr>
            <p:cNvPicPr>
              <a:picLocks noChangeAspect="1"/>
            </p:cNvPicPr>
            <p:nvPr/>
          </p:nvPicPr>
          <p:blipFill>
            <a:blip r:embed="rId3"/>
            <a:stretch>
              <a:fillRect/>
            </a:stretch>
          </p:blipFill>
          <p:spPr>
            <a:xfrm>
              <a:off x="174069" y="0"/>
              <a:ext cx="1001987" cy="1185602"/>
            </a:xfrm>
            <a:prstGeom prst="rect">
              <a:avLst/>
            </a:prstGeom>
            <a:ln w="12700" cap="flat">
              <a:noFill/>
              <a:miter lim="400000"/>
            </a:ln>
            <a:effectLst/>
          </p:spPr>
        </p:pic>
      </p:grpSp>
      <p:grpSp>
        <p:nvGrpSpPr>
          <p:cNvPr id="14" name="Group">
            <a:extLst>
              <a:ext uri="{FF2B5EF4-FFF2-40B4-BE49-F238E27FC236}">
                <a16:creationId xmlns:a16="http://schemas.microsoft.com/office/drawing/2014/main" id="{39D04252-0836-4F77-B437-69EE9ABDD7C7}"/>
              </a:ext>
            </a:extLst>
          </p:cNvPr>
          <p:cNvGrpSpPr/>
          <p:nvPr/>
        </p:nvGrpSpPr>
        <p:grpSpPr>
          <a:xfrm>
            <a:off x="3027528" y="2947671"/>
            <a:ext cx="2483580" cy="4094056"/>
            <a:chOff x="-151774" y="0"/>
            <a:chExt cx="4967158" cy="8188110"/>
          </a:xfrm>
        </p:grpSpPr>
        <p:grpSp>
          <p:nvGrpSpPr>
            <p:cNvPr id="15" name="Group">
              <a:extLst>
                <a:ext uri="{FF2B5EF4-FFF2-40B4-BE49-F238E27FC236}">
                  <a16:creationId xmlns:a16="http://schemas.microsoft.com/office/drawing/2014/main" id="{4A0DB1DF-BFEA-4DBF-873F-F8E2CDBDBA54}"/>
                </a:ext>
              </a:extLst>
            </p:cNvPr>
            <p:cNvGrpSpPr/>
            <p:nvPr/>
          </p:nvGrpSpPr>
          <p:grpSpPr>
            <a:xfrm>
              <a:off x="572652" y="4076873"/>
              <a:ext cx="2944816" cy="2208882"/>
              <a:chOff x="0" y="0"/>
              <a:chExt cx="2944814" cy="2208880"/>
            </a:xfrm>
          </p:grpSpPr>
          <p:grpSp>
            <p:nvGrpSpPr>
              <p:cNvPr id="22" name="Group">
                <a:extLst>
                  <a:ext uri="{FF2B5EF4-FFF2-40B4-BE49-F238E27FC236}">
                    <a16:creationId xmlns:a16="http://schemas.microsoft.com/office/drawing/2014/main" id="{6167376C-8535-4FDB-B04A-4C7528D90FD4}"/>
                  </a:ext>
                </a:extLst>
              </p:cNvPr>
              <p:cNvGrpSpPr/>
              <p:nvPr/>
            </p:nvGrpSpPr>
            <p:grpSpPr>
              <a:xfrm flipH="1">
                <a:off x="932061" y="1469604"/>
                <a:ext cx="2012754" cy="739277"/>
                <a:chOff x="0" y="0"/>
                <a:chExt cx="2012753" cy="739276"/>
              </a:xfrm>
            </p:grpSpPr>
            <p:sp>
              <p:nvSpPr>
                <p:cNvPr id="31" name="Group">
                  <a:extLst>
                    <a:ext uri="{FF2B5EF4-FFF2-40B4-BE49-F238E27FC236}">
                      <a16:creationId xmlns:a16="http://schemas.microsoft.com/office/drawing/2014/main" id="{90BA4CC0-0263-4C77-ABD2-A99970C85ECE}"/>
                    </a:ext>
                  </a:extLst>
                </p:cNvPr>
                <p:cNvSpPr/>
                <p:nvPr/>
              </p:nvSpPr>
              <p:spPr>
                <a:xfrm>
                  <a:off x="623349" y="-1"/>
                  <a:ext cx="1389405" cy="587762"/>
                </a:xfrm>
                <a:custGeom>
                  <a:avLst/>
                  <a:gdLst/>
                  <a:ahLst/>
                  <a:cxnLst>
                    <a:cxn ang="0">
                      <a:pos x="wd2" y="hd2"/>
                    </a:cxn>
                    <a:cxn ang="5400000">
                      <a:pos x="wd2" y="hd2"/>
                    </a:cxn>
                    <a:cxn ang="10800000">
                      <a:pos x="wd2" y="hd2"/>
                    </a:cxn>
                    <a:cxn ang="16200000">
                      <a:pos x="wd2" y="hd2"/>
                    </a:cxn>
                  </a:cxnLst>
                  <a:rect l="0" t="0" r="r" b="b"/>
                  <a:pathLst>
                    <a:path w="21433" h="21445" extrusionOk="0">
                      <a:moveTo>
                        <a:pt x="21065" y="865"/>
                      </a:moveTo>
                      <a:cubicBezTo>
                        <a:pt x="21115" y="963"/>
                        <a:pt x="21162" y="1072"/>
                        <a:pt x="21205" y="1193"/>
                      </a:cubicBezTo>
                      <a:cubicBezTo>
                        <a:pt x="21600" y="2305"/>
                        <a:pt x="21463" y="3974"/>
                        <a:pt x="20940" y="4708"/>
                      </a:cubicBezTo>
                      <a:cubicBezTo>
                        <a:pt x="20696" y="4400"/>
                        <a:pt x="20419" y="4271"/>
                        <a:pt x="20147" y="4329"/>
                      </a:cubicBezTo>
                      <a:cubicBezTo>
                        <a:pt x="19875" y="4387"/>
                        <a:pt x="19608" y="4633"/>
                        <a:pt x="19383" y="5075"/>
                      </a:cubicBezTo>
                      <a:lnTo>
                        <a:pt x="17434" y="8893"/>
                      </a:lnTo>
                      <a:cubicBezTo>
                        <a:pt x="17434" y="8892"/>
                        <a:pt x="17434" y="8891"/>
                        <a:pt x="17434" y="8890"/>
                      </a:cubicBezTo>
                      <a:cubicBezTo>
                        <a:pt x="17434" y="8889"/>
                        <a:pt x="17435" y="8887"/>
                        <a:pt x="17435" y="8886"/>
                      </a:cubicBezTo>
                      <a:lnTo>
                        <a:pt x="17328" y="9093"/>
                      </a:lnTo>
                      <a:cubicBezTo>
                        <a:pt x="17321" y="8392"/>
                        <a:pt x="17216" y="7715"/>
                        <a:pt x="17026" y="7177"/>
                      </a:cubicBezTo>
                      <a:cubicBezTo>
                        <a:pt x="16971" y="7020"/>
                        <a:pt x="16908" y="6877"/>
                        <a:pt x="16841" y="6749"/>
                      </a:cubicBezTo>
                      <a:lnTo>
                        <a:pt x="19835" y="893"/>
                      </a:lnTo>
                      <a:cubicBezTo>
                        <a:pt x="19885" y="793"/>
                        <a:pt x="19940" y="706"/>
                        <a:pt x="19998" y="634"/>
                      </a:cubicBezTo>
                      <a:cubicBezTo>
                        <a:pt x="20281" y="279"/>
                        <a:pt x="20620" y="277"/>
                        <a:pt x="20905" y="622"/>
                      </a:cubicBezTo>
                      <a:cubicBezTo>
                        <a:pt x="20962" y="690"/>
                        <a:pt x="21015" y="768"/>
                        <a:pt x="21065" y="865"/>
                      </a:cubicBezTo>
                      <a:close/>
                      <a:moveTo>
                        <a:pt x="18952" y="583"/>
                      </a:moveTo>
                      <a:cubicBezTo>
                        <a:pt x="19002" y="679"/>
                        <a:pt x="19050" y="789"/>
                        <a:pt x="19092" y="911"/>
                      </a:cubicBezTo>
                      <a:cubicBezTo>
                        <a:pt x="19100" y="933"/>
                        <a:pt x="19107" y="954"/>
                        <a:pt x="19114" y="976"/>
                      </a:cubicBezTo>
                      <a:lnTo>
                        <a:pt x="16451" y="6193"/>
                      </a:lnTo>
                      <a:cubicBezTo>
                        <a:pt x="16382" y="6136"/>
                        <a:pt x="16311" y="6093"/>
                        <a:pt x="16239" y="6064"/>
                      </a:cubicBezTo>
                      <a:cubicBezTo>
                        <a:pt x="16166" y="6035"/>
                        <a:pt x="16092" y="6020"/>
                        <a:pt x="16019" y="6020"/>
                      </a:cubicBezTo>
                      <a:lnTo>
                        <a:pt x="14956" y="6024"/>
                      </a:lnTo>
                      <a:lnTo>
                        <a:pt x="17721" y="609"/>
                      </a:lnTo>
                      <a:cubicBezTo>
                        <a:pt x="18031" y="2"/>
                        <a:pt x="18455" y="-78"/>
                        <a:pt x="18792" y="336"/>
                      </a:cubicBezTo>
                      <a:cubicBezTo>
                        <a:pt x="18848" y="404"/>
                        <a:pt x="18901" y="487"/>
                        <a:pt x="18952" y="583"/>
                      </a:cubicBezTo>
                      <a:close/>
                      <a:moveTo>
                        <a:pt x="20964" y="6292"/>
                      </a:moveTo>
                      <a:cubicBezTo>
                        <a:pt x="21306" y="7269"/>
                        <a:pt x="21250" y="8715"/>
                        <a:pt x="20838" y="9528"/>
                      </a:cubicBezTo>
                      <a:lnTo>
                        <a:pt x="17513" y="16042"/>
                      </a:lnTo>
                      <a:cubicBezTo>
                        <a:pt x="17303" y="16454"/>
                        <a:pt x="16933" y="16638"/>
                        <a:pt x="16616" y="16719"/>
                      </a:cubicBezTo>
                      <a:cubicBezTo>
                        <a:pt x="16298" y="16800"/>
                        <a:pt x="16034" y="16779"/>
                        <a:pt x="16034" y="16779"/>
                      </a:cubicBezTo>
                      <a:lnTo>
                        <a:pt x="11044" y="16788"/>
                      </a:lnTo>
                      <a:cubicBezTo>
                        <a:pt x="11011" y="16788"/>
                        <a:pt x="10978" y="16784"/>
                        <a:pt x="10946" y="16777"/>
                      </a:cubicBezTo>
                      <a:cubicBezTo>
                        <a:pt x="10914" y="16769"/>
                        <a:pt x="10882" y="16758"/>
                        <a:pt x="10851" y="16744"/>
                      </a:cubicBezTo>
                      <a:cubicBezTo>
                        <a:pt x="10600" y="16668"/>
                        <a:pt x="10142" y="16532"/>
                        <a:pt x="9575" y="16099"/>
                      </a:cubicBezTo>
                      <a:cubicBezTo>
                        <a:pt x="9008" y="15666"/>
                        <a:pt x="8332" y="14938"/>
                        <a:pt x="7644" y="13678"/>
                      </a:cubicBezTo>
                      <a:lnTo>
                        <a:pt x="3729" y="21445"/>
                      </a:lnTo>
                      <a:lnTo>
                        <a:pt x="0" y="15037"/>
                      </a:lnTo>
                      <a:cubicBezTo>
                        <a:pt x="1576" y="11886"/>
                        <a:pt x="3171" y="8790"/>
                        <a:pt x="4777" y="5727"/>
                      </a:cubicBezTo>
                      <a:cubicBezTo>
                        <a:pt x="5291" y="4746"/>
                        <a:pt x="5676" y="4005"/>
                        <a:pt x="6272" y="3325"/>
                      </a:cubicBezTo>
                      <a:cubicBezTo>
                        <a:pt x="7715" y="1679"/>
                        <a:pt x="9186" y="2709"/>
                        <a:pt x="11615" y="6867"/>
                      </a:cubicBezTo>
                      <a:lnTo>
                        <a:pt x="16011" y="6857"/>
                      </a:lnTo>
                      <a:cubicBezTo>
                        <a:pt x="16313" y="6857"/>
                        <a:pt x="16584" y="7182"/>
                        <a:pt x="16763" y="7693"/>
                      </a:cubicBezTo>
                      <a:cubicBezTo>
                        <a:pt x="16903" y="8091"/>
                        <a:pt x="16988" y="8603"/>
                        <a:pt x="16988" y="9158"/>
                      </a:cubicBezTo>
                      <a:cubicBezTo>
                        <a:pt x="16989" y="9651"/>
                        <a:pt x="16923" y="10122"/>
                        <a:pt x="16804" y="10511"/>
                      </a:cubicBezTo>
                      <a:cubicBezTo>
                        <a:pt x="16726" y="10765"/>
                        <a:pt x="16626" y="10978"/>
                        <a:pt x="16512" y="11138"/>
                      </a:cubicBezTo>
                      <a:cubicBezTo>
                        <a:pt x="16362" y="11347"/>
                        <a:pt x="16191" y="11458"/>
                        <a:pt x="16017" y="11460"/>
                      </a:cubicBezTo>
                      <a:lnTo>
                        <a:pt x="11134" y="11495"/>
                      </a:lnTo>
                      <a:cubicBezTo>
                        <a:pt x="11029" y="11465"/>
                        <a:pt x="10938" y="11668"/>
                        <a:pt x="10945" y="11917"/>
                      </a:cubicBezTo>
                      <a:cubicBezTo>
                        <a:pt x="10951" y="12114"/>
                        <a:pt x="11019" y="12269"/>
                        <a:pt x="11102" y="12275"/>
                      </a:cubicBezTo>
                      <a:cubicBezTo>
                        <a:pt x="11150" y="12275"/>
                        <a:pt x="11198" y="12275"/>
                        <a:pt x="11247" y="12276"/>
                      </a:cubicBezTo>
                      <a:cubicBezTo>
                        <a:pt x="12837" y="12283"/>
                        <a:pt x="14428" y="12280"/>
                        <a:pt x="16019" y="12271"/>
                      </a:cubicBezTo>
                      <a:cubicBezTo>
                        <a:pt x="16059" y="12270"/>
                        <a:pt x="16395" y="12189"/>
                        <a:pt x="16715" y="11688"/>
                      </a:cubicBezTo>
                      <a:cubicBezTo>
                        <a:pt x="16958" y="11309"/>
                        <a:pt x="17278" y="10417"/>
                        <a:pt x="17507" y="9990"/>
                      </a:cubicBezTo>
                      <a:cubicBezTo>
                        <a:pt x="18496" y="8146"/>
                        <a:pt x="19594" y="5985"/>
                        <a:pt x="19594" y="5985"/>
                      </a:cubicBezTo>
                      <a:cubicBezTo>
                        <a:pt x="20008" y="5176"/>
                        <a:pt x="20621" y="5314"/>
                        <a:pt x="20964" y="6292"/>
                      </a:cubicBezTo>
                      <a:close/>
                      <a:moveTo>
                        <a:pt x="16816" y="506"/>
                      </a:moveTo>
                      <a:cubicBezTo>
                        <a:pt x="16866" y="602"/>
                        <a:pt x="16913" y="712"/>
                        <a:pt x="16956" y="834"/>
                      </a:cubicBezTo>
                      <a:cubicBezTo>
                        <a:pt x="16964" y="856"/>
                        <a:pt x="16971" y="878"/>
                        <a:pt x="16979" y="901"/>
                      </a:cubicBezTo>
                      <a:lnTo>
                        <a:pt x="14348" y="6053"/>
                      </a:lnTo>
                      <a:cubicBezTo>
                        <a:pt x="14332" y="6051"/>
                        <a:pt x="13944" y="6038"/>
                        <a:pt x="13559" y="6025"/>
                      </a:cubicBezTo>
                      <a:cubicBezTo>
                        <a:pt x="13174" y="6012"/>
                        <a:pt x="12793" y="6000"/>
                        <a:pt x="12793" y="6000"/>
                      </a:cubicBezTo>
                      <a:lnTo>
                        <a:pt x="15585" y="529"/>
                      </a:lnTo>
                      <a:cubicBezTo>
                        <a:pt x="15895" y="-78"/>
                        <a:pt x="16318" y="-155"/>
                        <a:pt x="16655" y="258"/>
                      </a:cubicBezTo>
                      <a:cubicBezTo>
                        <a:pt x="16712" y="327"/>
                        <a:pt x="16765" y="410"/>
                        <a:pt x="16816" y="506"/>
                      </a:cubicBezTo>
                      <a:close/>
                    </a:path>
                  </a:pathLst>
                </a:custGeom>
                <a:solidFill>
                  <a:srgbClr val="53585F"/>
                </a:solidFill>
                <a:ln w="12700" cap="flat">
                  <a:noFill/>
                  <a:miter lim="400000"/>
                </a:ln>
                <a:effectLst/>
              </p:spPr>
              <p:txBody>
                <a:bodyPr wrap="square" lIns="19050" tIns="19050" rIns="19050" bIns="19050" numCol="1" anchor="ctr">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1300" kern="0">
                    <a:solidFill>
                      <a:srgbClr val="333333"/>
                    </a:solidFill>
                    <a:latin typeface="Poppins" panose="00000500000000000000" pitchFamily="2" charset="0"/>
                    <a:cs typeface="Poppins" panose="00000500000000000000" pitchFamily="2" charset="0"/>
                    <a:sym typeface="Helvetica Neue Thin"/>
                  </a:endParaRPr>
                </a:p>
              </p:txBody>
            </p:sp>
            <p:grpSp>
              <p:nvGrpSpPr>
                <p:cNvPr id="32" name="Group">
                  <a:extLst>
                    <a:ext uri="{FF2B5EF4-FFF2-40B4-BE49-F238E27FC236}">
                      <a16:creationId xmlns:a16="http://schemas.microsoft.com/office/drawing/2014/main" id="{CA7711FF-7741-4695-BF7C-C121766557B1}"/>
                    </a:ext>
                  </a:extLst>
                </p:cNvPr>
                <p:cNvGrpSpPr/>
                <p:nvPr/>
              </p:nvGrpSpPr>
              <p:grpSpPr>
                <a:xfrm>
                  <a:off x="-1" y="157021"/>
                  <a:ext cx="1098160" cy="582256"/>
                  <a:chOff x="0" y="0"/>
                  <a:chExt cx="1098158" cy="582255"/>
                </a:xfrm>
              </p:grpSpPr>
              <p:sp>
                <p:nvSpPr>
                  <p:cNvPr id="33" name="Triangle">
                    <a:extLst>
                      <a:ext uri="{FF2B5EF4-FFF2-40B4-BE49-F238E27FC236}">
                        <a16:creationId xmlns:a16="http://schemas.microsoft.com/office/drawing/2014/main" id="{40E22F33-3F44-4580-B714-00533C32AF25}"/>
                      </a:ext>
                    </a:extLst>
                  </p:cNvPr>
                  <p:cNvSpPr/>
                  <p:nvPr/>
                </p:nvSpPr>
                <p:spPr>
                  <a:xfrm>
                    <a:off x="0" y="290167"/>
                    <a:ext cx="347765" cy="291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3484C9"/>
                  </a:solidFill>
                  <a:ln w="12700" cap="flat">
                    <a:noFill/>
                    <a:miter lim="400000"/>
                  </a:ln>
                  <a:effectLst/>
                </p:spPr>
                <p:txBody>
                  <a:bodyPr wrap="square" lIns="0" tIns="0" rIns="0" bIns="0" numCol="1" anchor="t">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1300" kern="0">
                      <a:solidFill>
                        <a:srgbClr val="333333"/>
                      </a:solidFill>
                      <a:latin typeface="Poppins" panose="00000500000000000000" pitchFamily="2" charset="0"/>
                      <a:cs typeface="Poppins" panose="00000500000000000000" pitchFamily="2" charset="0"/>
                      <a:sym typeface="Helvetica Neue Thin"/>
                    </a:endParaRPr>
                  </a:p>
                </p:txBody>
              </p:sp>
              <p:sp>
                <p:nvSpPr>
                  <p:cNvPr id="34" name="Shape">
                    <a:extLst>
                      <a:ext uri="{FF2B5EF4-FFF2-40B4-BE49-F238E27FC236}">
                        <a16:creationId xmlns:a16="http://schemas.microsoft.com/office/drawing/2014/main" id="{0B761879-DD21-4E93-8C0F-BD53E913B689}"/>
                      </a:ext>
                    </a:extLst>
                  </p:cNvPr>
                  <p:cNvSpPr/>
                  <p:nvPr/>
                </p:nvSpPr>
                <p:spPr>
                  <a:xfrm>
                    <a:off x="134540" y="0"/>
                    <a:ext cx="963619" cy="582255"/>
                  </a:xfrm>
                  <a:custGeom>
                    <a:avLst/>
                    <a:gdLst/>
                    <a:ahLst/>
                    <a:cxnLst>
                      <a:cxn ang="0">
                        <a:pos x="wd2" y="hd2"/>
                      </a:cxn>
                      <a:cxn ang="5400000">
                        <a:pos x="wd2" y="hd2"/>
                      </a:cxn>
                      <a:cxn ang="10800000">
                        <a:pos x="wd2" y="hd2"/>
                      </a:cxn>
                      <a:cxn ang="16200000">
                        <a:pos x="wd2" y="hd2"/>
                      </a:cxn>
                    </a:cxnLst>
                    <a:rect l="0" t="0" r="r" b="b"/>
                    <a:pathLst>
                      <a:path w="21600" h="21600" extrusionOk="0">
                        <a:moveTo>
                          <a:pt x="15555" y="0"/>
                        </a:moveTo>
                        <a:lnTo>
                          <a:pt x="21600" y="11920"/>
                        </a:lnTo>
                        <a:lnTo>
                          <a:pt x="14630" y="21600"/>
                        </a:lnTo>
                        <a:lnTo>
                          <a:pt x="0" y="21600"/>
                        </a:lnTo>
                        <a:lnTo>
                          <a:pt x="15555" y="0"/>
                        </a:lnTo>
                        <a:close/>
                      </a:path>
                    </a:pathLst>
                  </a:custGeom>
                  <a:solidFill>
                    <a:srgbClr val="3197E0"/>
                  </a:solidFill>
                  <a:ln w="12700" cap="flat">
                    <a:noFill/>
                    <a:miter lim="400000"/>
                  </a:ln>
                  <a:effectLst/>
                </p:spPr>
                <p:txBody>
                  <a:bodyPr wrap="square" lIns="0" tIns="0" rIns="0" bIns="0" numCol="1" anchor="t">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1300" kern="0">
                      <a:solidFill>
                        <a:srgbClr val="333333"/>
                      </a:solidFill>
                      <a:latin typeface="Poppins" panose="00000500000000000000" pitchFamily="2" charset="0"/>
                      <a:cs typeface="Poppins" panose="00000500000000000000" pitchFamily="2" charset="0"/>
                      <a:sym typeface="Helvetica Neue Thin"/>
                    </a:endParaRPr>
                  </a:p>
                </p:txBody>
              </p:sp>
            </p:grpSp>
          </p:grpSp>
          <p:grpSp>
            <p:nvGrpSpPr>
              <p:cNvPr id="23" name="Group">
                <a:extLst>
                  <a:ext uri="{FF2B5EF4-FFF2-40B4-BE49-F238E27FC236}">
                    <a16:creationId xmlns:a16="http://schemas.microsoft.com/office/drawing/2014/main" id="{90FBC1B3-216C-4A1D-8439-295E6F67E2FA}"/>
                  </a:ext>
                </a:extLst>
              </p:cNvPr>
              <p:cNvGrpSpPr/>
              <p:nvPr/>
            </p:nvGrpSpPr>
            <p:grpSpPr>
              <a:xfrm>
                <a:off x="1078193" y="329098"/>
                <a:ext cx="861582" cy="1203870"/>
                <a:chOff x="0" y="0"/>
                <a:chExt cx="861580" cy="1203868"/>
              </a:xfrm>
            </p:grpSpPr>
            <p:sp>
              <p:nvSpPr>
                <p:cNvPr id="29" name="Shape">
                  <a:extLst>
                    <a:ext uri="{FF2B5EF4-FFF2-40B4-BE49-F238E27FC236}">
                      <a16:creationId xmlns:a16="http://schemas.microsoft.com/office/drawing/2014/main" id="{4E675B67-396E-450C-8058-FA04836C3958}"/>
                    </a:ext>
                  </a:extLst>
                </p:cNvPr>
                <p:cNvSpPr/>
                <p:nvPr/>
              </p:nvSpPr>
              <p:spPr>
                <a:xfrm>
                  <a:off x="0" y="0"/>
                  <a:ext cx="861581" cy="1203869"/>
                </a:xfrm>
                <a:custGeom>
                  <a:avLst/>
                  <a:gdLst/>
                  <a:ahLst/>
                  <a:cxnLst>
                    <a:cxn ang="0">
                      <a:pos x="wd2" y="hd2"/>
                    </a:cxn>
                    <a:cxn ang="5400000">
                      <a:pos x="wd2" y="hd2"/>
                    </a:cxn>
                    <a:cxn ang="10800000">
                      <a:pos x="wd2" y="hd2"/>
                    </a:cxn>
                    <a:cxn ang="16200000">
                      <a:pos x="wd2" y="hd2"/>
                    </a:cxn>
                  </a:cxnLst>
                  <a:rect l="0" t="0" r="r" b="b"/>
                  <a:pathLst>
                    <a:path w="20282" h="21598" extrusionOk="0">
                      <a:moveTo>
                        <a:pt x="6569" y="0"/>
                      </a:moveTo>
                      <a:cubicBezTo>
                        <a:pt x="7358" y="427"/>
                        <a:pt x="8025" y="973"/>
                        <a:pt x="8513" y="1610"/>
                      </a:cubicBezTo>
                      <a:cubicBezTo>
                        <a:pt x="9059" y="2323"/>
                        <a:pt x="9379" y="3123"/>
                        <a:pt x="9456" y="3947"/>
                      </a:cubicBezTo>
                      <a:lnTo>
                        <a:pt x="9467" y="3947"/>
                      </a:lnTo>
                      <a:cubicBezTo>
                        <a:pt x="9507" y="3947"/>
                        <a:pt x="9548" y="3947"/>
                        <a:pt x="9588" y="3947"/>
                      </a:cubicBezTo>
                      <a:cubicBezTo>
                        <a:pt x="9704" y="3947"/>
                        <a:pt x="9819" y="3947"/>
                        <a:pt x="9934" y="3947"/>
                      </a:cubicBezTo>
                      <a:cubicBezTo>
                        <a:pt x="9977" y="3947"/>
                        <a:pt x="10019" y="3947"/>
                        <a:pt x="10062" y="3947"/>
                      </a:cubicBezTo>
                      <a:cubicBezTo>
                        <a:pt x="10115" y="3947"/>
                        <a:pt x="10168" y="3947"/>
                        <a:pt x="10220" y="3947"/>
                      </a:cubicBezTo>
                      <a:cubicBezTo>
                        <a:pt x="10263" y="3947"/>
                        <a:pt x="10305" y="3947"/>
                        <a:pt x="10348" y="3947"/>
                      </a:cubicBezTo>
                      <a:cubicBezTo>
                        <a:pt x="10463" y="3947"/>
                        <a:pt x="10578" y="3947"/>
                        <a:pt x="10694" y="3947"/>
                      </a:cubicBezTo>
                      <a:cubicBezTo>
                        <a:pt x="10734" y="3947"/>
                        <a:pt x="10775" y="3947"/>
                        <a:pt x="10815" y="3947"/>
                      </a:cubicBezTo>
                      <a:lnTo>
                        <a:pt x="10826" y="3947"/>
                      </a:lnTo>
                      <a:cubicBezTo>
                        <a:pt x="10903" y="3123"/>
                        <a:pt x="11223" y="2323"/>
                        <a:pt x="11769" y="1610"/>
                      </a:cubicBezTo>
                      <a:cubicBezTo>
                        <a:pt x="12257" y="973"/>
                        <a:pt x="12924" y="427"/>
                        <a:pt x="13713" y="0"/>
                      </a:cubicBezTo>
                      <a:cubicBezTo>
                        <a:pt x="12549" y="8"/>
                        <a:pt x="11385" y="9"/>
                        <a:pt x="10220" y="5"/>
                      </a:cubicBezTo>
                      <a:cubicBezTo>
                        <a:pt x="10167" y="5"/>
                        <a:pt x="10115" y="5"/>
                        <a:pt x="10062" y="5"/>
                      </a:cubicBezTo>
                      <a:cubicBezTo>
                        <a:pt x="8897" y="9"/>
                        <a:pt x="7733" y="8"/>
                        <a:pt x="6569" y="0"/>
                      </a:cubicBezTo>
                      <a:close/>
                      <a:moveTo>
                        <a:pt x="9250" y="4760"/>
                      </a:moveTo>
                      <a:cubicBezTo>
                        <a:pt x="6682" y="6815"/>
                        <a:pt x="4159" y="8714"/>
                        <a:pt x="2189" y="11228"/>
                      </a:cubicBezTo>
                      <a:cubicBezTo>
                        <a:pt x="1299" y="12365"/>
                        <a:pt x="438" y="13790"/>
                        <a:pt x="112" y="15376"/>
                      </a:cubicBezTo>
                      <a:cubicBezTo>
                        <a:pt x="-659" y="19129"/>
                        <a:pt x="2660" y="21013"/>
                        <a:pt x="6901" y="21443"/>
                      </a:cubicBezTo>
                      <a:cubicBezTo>
                        <a:pt x="7721" y="21526"/>
                        <a:pt x="8616" y="21582"/>
                        <a:pt x="9546" y="21597"/>
                      </a:cubicBezTo>
                      <a:cubicBezTo>
                        <a:pt x="9716" y="21600"/>
                        <a:pt x="9889" y="21597"/>
                        <a:pt x="10062" y="21596"/>
                      </a:cubicBezTo>
                      <a:cubicBezTo>
                        <a:pt x="10115" y="21596"/>
                        <a:pt x="10167" y="21595"/>
                        <a:pt x="10220" y="21596"/>
                      </a:cubicBezTo>
                      <a:cubicBezTo>
                        <a:pt x="10393" y="21597"/>
                        <a:pt x="10566" y="21600"/>
                        <a:pt x="10736" y="21597"/>
                      </a:cubicBezTo>
                      <a:cubicBezTo>
                        <a:pt x="11666" y="21582"/>
                        <a:pt x="12561" y="21526"/>
                        <a:pt x="13381" y="21443"/>
                      </a:cubicBezTo>
                      <a:cubicBezTo>
                        <a:pt x="17622" y="21013"/>
                        <a:pt x="20941" y="19129"/>
                        <a:pt x="20170" y="15376"/>
                      </a:cubicBezTo>
                      <a:cubicBezTo>
                        <a:pt x="19844" y="13790"/>
                        <a:pt x="18983" y="12365"/>
                        <a:pt x="18093" y="11228"/>
                      </a:cubicBezTo>
                      <a:cubicBezTo>
                        <a:pt x="16123" y="8714"/>
                        <a:pt x="13600" y="6815"/>
                        <a:pt x="11032" y="4760"/>
                      </a:cubicBezTo>
                      <a:cubicBezTo>
                        <a:pt x="10799" y="4760"/>
                        <a:pt x="10566" y="4760"/>
                        <a:pt x="10333" y="4760"/>
                      </a:cubicBezTo>
                      <a:cubicBezTo>
                        <a:pt x="10296" y="4760"/>
                        <a:pt x="10258" y="4760"/>
                        <a:pt x="10220" y="4760"/>
                      </a:cubicBezTo>
                      <a:cubicBezTo>
                        <a:pt x="10167" y="4760"/>
                        <a:pt x="10115" y="4760"/>
                        <a:pt x="10062" y="4760"/>
                      </a:cubicBezTo>
                      <a:cubicBezTo>
                        <a:pt x="10024" y="4760"/>
                        <a:pt x="9986" y="4760"/>
                        <a:pt x="9949" y="4760"/>
                      </a:cubicBezTo>
                      <a:cubicBezTo>
                        <a:pt x="9716" y="4760"/>
                        <a:pt x="9483" y="4760"/>
                        <a:pt x="9250" y="4760"/>
                      </a:cubicBezTo>
                      <a:close/>
                    </a:path>
                  </a:pathLst>
                </a:custGeom>
                <a:solidFill>
                  <a:schemeClr val="accent2"/>
                </a:solidFill>
                <a:ln w="12700" cap="flat">
                  <a:noFill/>
                  <a:miter lim="400000"/>
                </a:ln>
                <a:effectLst/>
              </p:spPr>
              <p:txBody>
                <a:bodyPr wrap="square" lIns="25400" tIns="25400" rIns="25400" bIns="25400" numCol="1" anchor="ctr">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1300" kern="0" dirty="0">
                    <a:solidFill>
                      <a:srgbClr val="333333"/>
                    </a:solidFill>
                    <a:latin typeface="Poppins" panose="00000500000000000000" pitchFamily="2" charset="0"/>
                    <a:cs typeface="Poppins" panose="00000500000000000000" pitchFamily="2" charset="0"/>
                    <a:sym typeface="Helvetica Neue Thin"/>
                  </a:endParaRPr>
                </a:p>
              </p:txBody>
            </p:sp>
            <p:sp>
              <p:nvSpPr>
                <p:cNvPr id="30" name="Shape">
                  <a:extLst>
                    <a:ext uri="{FF2B5EF4-FFF2-40B4-BE49-F238E27FC236}">
                      <a16:creationId xmlns:a16="http://schemas.microsoft.com/office/drawing/2014/main" id="{43222F74-86AB-40F0-A50D-8378D3576D7D}"/>
                    </a:ext>
                  </a:extLst>
                </p:cNvPr>
                <p:cNvSpPr/>
                <p:nvPr/>
              </p:nvSpPr>
              <p:spPr>
                <a:xfrm>
                  <a:off x="331658" y="639344"/>
                  <a:ext cx="205040" cy="449277"/>
                </a:xfrm>
                <a:custGeom>
                  <a:avLst/>
                  <a:gdLst/>
                  <a:ahLst/>
                  <a:cxnLst>
                    <a:cxn ang="0">
                      <a:pos x="wd2" y="hd2"/>
                    </a:cxn>
                    <a:cxn ang="5400000">
                      <a:pos x="wd2" y="hd2"/>
                    </a:cxn>
                    <a:cxn ang="10800000">
                      <a:pos x="wd2" y="hd2"/>
                    </a:cxn>
                    <a:cxn ang="16200000">
                      <a:pos x="wd2" y="hd2"/>
                    </a:cxn>
                  </a:cxnLst>
                  <a:rect l="0" t="0" r="r" b="b"/>
                  <a:pathLst>
                    <a:path w="21600" h="21600" extrusionOk="0">
                      <a:moveTo>
                        <a:pt x="9174" y="0"/>
                      </a:moveTo>
                      <a:lnTo>
                        <a:pt x="9174" y="2652"/>
                      </a:lnTo>
                      <a:cubicBezTo>
                        <a:pt x="3926" y="3047"/>
                        <a:pt x="495" y="4697"/>
                        <a:pt x="495" y="6882"/>
                      </a:cubicBezTo>
                      <a:cubicBezTo>
                        <a:pt x="495" y="9172"/>
                        <a:pt x="4179" y="10374"/>
                        <a:pt x="10062" y="11427"/>
                      </a:cubicBezTo>
                      <a:cubicBezTo>
                        <a:pt x="14330" y="12216"/>
                        <a:pt x="16564" y="13130"/>
                        <a:pt x="16564" y="14578"/>
                      </a:cubicBezTo>
                      <a:cubicBezTo>
                        <a:pt x="16564" y="16078"/>
                        <a:pt x="13755" y="17144"/>
                        <a:pt x="9660" y="17144"/>
                      </a:cubicBezTo>
                      <a:cubicBezTo>
                        <a:pt x="6430" y="17144"/>
                        <a:pt x="3401" y="16624"/>
                        <a:pt x="1383" y="16019"/>
                      </a:cubicBezTo>
                      <a:lnTo>
                        <a:pt x="0" y="17771"/>
                      </a:lnTo>
                      <a:cubicBezTo>
                        <a:pt x="1009" y="18100"/>
                        <a:pt x="2372" y="18387"/>
                        <a:pt x="3896" y="18594"/>
                      </a:cubicBezTo>
                      <a:cubicBezTo>
                        <a:pt x="5419" y="18801"/>
                        <a:pt x="7124" y="18939"/>
                        <a:pt x="8782" y="18944"/>
                      </a:cubicBezTo>
                      <a:lnTo>
                        <a:pt x="8782" y="21600"/>
                      </a:lnTo>
                      <a:lnTo>
                        <a:pt x="12426" y="21600"/>
                      </a:lnTo>
                      <a:lnTo>
                        <a:pt x="12426" y="18854"/>
                      </a:lnTo>
                      <a:cubicBezTo>
                        <a:pt x="18366" y="18433"/>
                        <a:pt x="21600" y="16457"/>
                        <a:pt x="21600" y="14352"/>
                      </a:cubicBezTo>
                      <a:cubicBezTo>
                        <a:pt x="21600" y="12009"/>
                        <a:pt x="18562" y="10690"/>
                        <a:pt x="12622" y="9585"/>
                      </a:cubicBezTo>
                      <a:cubicBezTo>
                        <a:pt x="7604" y="8611"/>
                        <a:pt x="5428" y="7908"/>
                        <a:pt x="5428" y="6566"/>
                      </a:cubicBezTo>
                      <a:cubicBezTo>
                        <a:pt x="5428" y="5487"/>
                        <a:pt x="7097" y="4272"/>
                        <a:pt x="11538" y="4272"/>
                      </a:cubicBezTo>
                      <a:cubicBezTo>
                        <a:pt x="15229" y="4272"/>
                        <a:pt x="17623" y="4903"/>
                        <a:pt x="18835" y="5219"/>
                      </a:cubicBezTo>
                      <a:lnTo>
                        <a:pt x="20311" y="3462"/>
                      </a:lnTo>
                      <a:cubicBezTo>
                        <a:pt x="19445" y="3238"/>
                        <a:pt x="18422" y="3028"/>
                        <a:pt x="17190" y="2865"/>
                      </a:cubicBezTo>
                      <a:cubicBezTo>
                        <a:pt x="15958" y="2703"/>
                        <a:pt x="14519" y="2589"/>
                        <a:pt x="12818" y="2562"/>
                      </a:cubicBezTo>
                      <a:lnTo>
                        <a:pt x="12818" y="0"/>
                      </a:lnTo>
                      <a:lnTo>
                        <a:pt x="9174" y="0"/>
                      </a:lnTo>
                      <a:close/>
                    </a:path>
                  </a:pathLst>
                </a:custGeom>
                <a:solidFill>
                  <a:srgbClr val="FFFFFF"/>
                </a:solidFill>
                <a:ln w="12700" cap="flat">
                  <a:noFill/>
                  <a:miter lim="400000"/>
                </a:ln>
                <a:effectLst/>
              </p:spPr>
              <p:txBody>
                <a:bodyPr wrap="square" lIns="19050" tIns="19050" rIns="19050" bIns="19050" numCol="1" anchor="ctr">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1300" kern="0">
                    <a:solidFill>
                      <a:srgbClr val="333333"/>
                    </a:solidFill>
                    <a:latin typeface="Poppins" panose="00000500000000000000" pitchFamily="2" charset="0"/>
                    <a:cs typeface="Poppins" panose="00000500000000000000" pitchFamily="2" charset="0"/>
                    <a:sym typeface="Helvetica Neue Thin"/>
                  </a:endParaRPr>
                </a:p>
              </p:txBody>
            </p:sp>
          </p:grpSp>
          <p:grpSp>
            <p:nvGrpSpPr>
              <p:cNvPr id="24" name="Group">
                <a:extLst>
                  <a:ext uri="{FF2B5EF4-FFF2-40B4-BE49-F238E27FC236}">
                    <a16:creationId xmlns:a16="http://schemas.microsoft.com/office/drawing/2014/main" id="{AE20463A-98A3-48D3-916F-25AE029D9266}"/>
                  </a:ext>
                </a:extLst>
              </p:cNvPr>
              <p:cNvGrpSpPr/>
              <p:nvPr/>
            </p:nvGrpSpPr>
            <p:grpSpPr>
              <a:xfrm>
                <a:off x="0" y="0"/>
                <a:ext cx="1708272" cy="898139"/>
                <a:chOff x="0" y="0"/>
                <a:chExt cx="1708271" cy="898138"/>
              </a:xfrm>
            </p:grpSpPr>
            <p:sp>
              <p:nvSpPr>
                <p:cNvPr id="25" name="Shape">
                  <a:extLst>
                    <a:ext uri="{FF2B5EF4-FFF2-40B4-BE49-F238E27FC236}">
                      <a16:creationId xmlns:a16="http://schemas.microsoft.com/office/drawing/2014/main" id="{CF1EDA23-2B32-438B-AC60-DBC28830B1AC}"/>
                    </a:ext>
                  </a:extLst>
                </p:cNvPr>
                <p:cNvSpPr/>
                <p:nvPr/>
              </p:nvSpPr>
              <p:spPr>
                <a:xfrm rot="5400000">
                  <a:off x="1176793" y="366660"/>
                  <a:ext cx="493599" cy="569359"/>
                </a:xfrm>
                <a:custGeom>
                  <a:avLst/>
                  <a:gdLst/>
                  <a:ahLst/>
                  <a:cxnLst>
                    <a:cxn ang="0">
                      <a:pos x="wd2" y="hd2"/>
                    </a:cxn>
                    <a:cxn ang="5400000">
                      <a:pos x="wd2" y="hd2"/>
                    </a:cxn>
                    <a:cxn ang="10800000">
                      <a:pos x="wd2" y="hd2"/>
                    </a:cxn>
                    <a:cxn ang="16200000">
                      <a:pos x="wd2" y="hd2"/>
                    </a:cxn>
                  </a:cxnLst>
                  <a:rect l="0" t="0" r="r" b="b"/>
                  <a:pathLst>
                    <a:path w="21504" h="21513" extrusionOk="0">
                      <a:moveTo>
                        <a:pt x="4399" y="0"/>
                      </a:moveTo>
                      <a:cubicBezTo>
                        <a:pt x="3834" y="0"/>
                        <a:pt x="3327" y="201"/>
                        <a:pt x="2957" y="522"/>
                      </a:cubicBezTo>
                      <a:cubicBezTo>
                        <a:pt x="2587" y="842"/>
                        <a:pt x="2356" y="1283"/>
                        <a:pt x="2356" y="1772"/>
                      </a:cubicBezTo>
                      <a:lnTo>
                        <a:pt x="2356" y="2415"/>
                      </a:lnTo>
                      <a:lnTo>
                        <a:pt x="2356" y="3551"/>
                      </a:lnTo>
                      <a:lnTo>
                        <a:pt x="2356" y="7143"/>
                      </a:lnTo>
                      <a:cubicBezTo>
                        <a:pt x="2229" y="7136"/>
                        <a:pt x="2102" y="7138"/>
                        <a:pt x="1977" y="7150"/>
                      </a:cubicBezTo>
                      <a:cubicBezTo>
                        <a:pt x="1225" y="7218"/>
                        <a:pt x="551" y="7601"/>
                        <a:pt x="214" y="8186"/>
                      </a:cubicBezTo>
                      <a:cubicBezTo>
                        <a:pt x="-21" y="8593"/>
                        <a:pt x="-74" y="9082"/>
                        <a:pt x="115" y="9543"/>
                      </a:cubicBezTo>
                      <a:cubicBezTo>
                        <a:pt x="852" y="11613"/>
                        <a:pt x="1671" y="13662"/>
                        <a:pt x="2578" y="15681"/>
                      </a:cubicBezTo>
                      <a:cubicBezTo>
                        <a:pt x="3077" y="16791"/>
                        <a:pt x="3617" y="17897"/>
                        <a:pt x="4481" y="18825"/>
                      </a:cubicBezTo>
                      <a:cubicBezTo>
                        <a:pt x="5214" y="19612"/>
                        <a:pt x="6220" y="20276"/>
                        <a:pt x="7513" y="20768"/>
                      </a:cubicBezTo>
                      <a:cubicBezTo>
                        <a:pt x="9108" y="21376"/>
                        <a:pt x="10859" y="21600"/>
                        <a:pt x="12596" y="21483"/>
                      </a:cubicBezTo>
                      <a:cubicBezTo>
                        <a:pt x="14857" y="21330"/>
                        <a:pt x="16991" y="20631"/>
                        <a:pt x="18528" y="19296"/>
                      </a:cubicBezTo>
                      <a:cubicBezTo>
                        <a:pt x="20567" y="17525"/>
                        <a:pt x="21227" y="14955"/>
                        <a:pt x="21419" y="12443"/>
                      </a:cubicBezTo>
                      <a:cubicBezTo>
                        <a:pt x="21526" y="11054"/>
                        <a:pt x="21507" y="9660"/>
                        <a:pt x="21495" y="8268"/>
                      </a:cubicBezTo>
                      <a:cubicBezTo>
                        <a:pt x="21483" y="6724"/>
                        <a:pt x="21481" y="5179"/>
                        <a:pt x="21485" y="3634"/>
                      </a:cubicBezTo>
                      <a:cubicBezTo>
                        <a:pt x="21487" y="3145"/>
                        <a:pt x="21262" y="2705"/>
                        <a:pt x="20892" y="2384"/>
                      </a:cubicBezTo>
                      <a:cubicBezTo>
                        <a:pt x="20523" y="2064"/>
                        <a:pt x="20006" y="1863"/>
                        <a:pt x="19442" y="1863"/>
                      </a:cubicBezTo>
                      <a:lnTo>
                        <a:pt x="19220" y="1863"/>
                      </a:lnTo>
                      <a:cubicBezTo>
                        <a:pt x="18658" y="1870"/>
                        <a:pt x="18152" y="2069"/>
                        <a:pt x="17778" y="2384"/>
                      </a:cubicBezTo>
                      <a:cubicBezTo>
                        <a:pt x="17398" y="2704"/>
                        <a:pt x="17167" y="3148"/>
                        <a:pt x="17146" y="3638"/>
                      </a:cubicBezTo>
                      <a:lnTo>
                        <a:pt x="16550" y="3538"/>
                      </a:lnTo>
                      <a:lnTo>
                        <a:pt x="16550" y="3047"/>
                      </a:lnTo>
                      <a:cubicBezTo>
                        <a:pt x="16551" y="2558"/>
                        <a:pt x="16322" y="2115"/>
                        <a:pt x="15952" y="1794"/>
                      </a:cubicBezTo>
                      <a:cubicBezTo>
                        <a:pt x="15582" y="1473"/>
                        <a:pt x="15072" y="1275"/>
                        <a:pt x="14507" y="1275"/>
                      </a:cubicBezTo>
                      <a:lnTo>
                        <a:pt x="14277" y="1275"/>
                      </a:lnTo>
                      <a:cubicBezTo>
                        <a:pt x="13716" y="1285"/>
                        <a:pt x="13211" y="1481"/>
                        <a:pt x="12836" y="1794"/>
                      </a:cubicBezTo>
                      <a:cubicBezTo>
                        <a:pt x="12491" y="2083"/>
                        <a:pt x="12257" y="2472"/>
                        <a:pt x="12195" y="2911"/>
                      </a:cubicBezTo>
                      <a:lnTo>
                        <a:pt x="12164" y="2917"/>
                      </a:lnTo>
                      <a:lnTo>
                        <a:pt x="11537" y="2837"/>
                      </a:lnTo>
                      <a:lnTo>
                        <a:pt x="11607" y="2217"/>
                      </a:lnTo>
                      <a:cubicBezTo>
                        <a:pt x="11607" y="1727"/>
                        <a:pt x="11379" y="1284"/>
                        <a:pt x="11009" y="964"/>
                      </a:cubicBezTo>
                      <a:cubicBezTo>
                        <a:pt x="10639" y="643"/>
                        <a:pt x="10128" y="445"/>
                        <a:pt x="9564" y="445"/>
                      </a:cubicBezTo>
                      <a:lnTo>
                        <a:pt x="9342" y="445"/>
                      </a:lnTo>
                      <a:cubicBezTo>
                        <a:pt x="8780" y="453"/>
                        <a:pt x="8272" y="649"/>
                        <a:pt x="7897" y="964"/>
                      </a:cubicBezTo>
                      <a:cubicBezTo>
                        <a:pt x="7523" y="1278"/>
                        <a:pt x="7280" y="1711"/>
                        <a:pt x="7252" y="2196"/>
                      </a:cubicBezTo>
                      <a:lnTo>
                        <a:pt x="7252" y="2185"/>
                      </a:lnTo>
                      <a:lnTo>
                        <a:pt x="6634" y="2107"/>
                      </a:lnTo>
                      <a:lnTo>
                        <a:pt x="6664" y="1772"/>
                      </a:lnTo>
                      <a:cubicBezTo>
                        <a:pt x="6664" y="1283"/>
                        <a:pt x="6441" y="842"/>
                        <a:pt x="6071" y="522"/>
                      </a:cubicBezTo>
                      <a:cubicBezTo>
                        <a:pt x="5701" y="201"/>
                        <a:pt x="5185" y="0"/>
                        <a:pt x="4621" y="0"/>
                      </a:cubicBezTo>
                      <a:lnTo>
                        <a:pt x="4399" y="0"/>
                      </a:lnTo>
                      <a:close/>
                    </a:path>
                  </a:pathLst>
                </a:custGeom>
                <a:solidFill>
                  <a:srgbClr val="53585F"/>
                </a:solidFill>
                <a:ln w="12700" cap="flat">
                  <a:noFill/>
                  <a:miter lim="400000"/>
                </a:ln>
                <a:effectLst/>
              </p:spPr>
              <p:txBody>
                <a:bodyPr wrap="square" lIns="19050" tIns="19050" rIns="19050" bIns="19050" numCol="1" anchor="ctr">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1300" kern="0">
                    <a:solidFill>
                      <a:srgbClr val="333333"/>
                    </a:solidFill>
                    <a:latin typeface="Poppins" panose="00000500000000000000" pitchFamily="2" charset="0"/>
                    <a:cs typeface="Poppins" panose="00000500000000000000" pitchFamily="2" charset="0"/>
                    <a:sym typeface="Helvetica Neue Thin"/>
                  </a:endParaRPr>
                </a:p>
              </p:txBody>
            </p:sp>
            <p:grpSp>
              <p:nvGrpSpPr>
                <p:cNvPr id="26" name="Group">
                  <a:extLst>
                    <a:ext uri="{FF2B5EF4-FFF2-40B4-BE49-F238E27FC236}">
                      <a16:creationId xmlns:a16="http://schemas.microsoft.com/office/drawing/2014/main" id="{51971F47-3B46-4113-9E1E-8F1E803C4D2F}"/>
                    </a:ext>
                  </a:extLst>
                </p:cNvPr>
                <p:cNvGrpSpPr/>
                <p:nvPr/>
              </p:nvGrpSpPr>
              <p:grpSpPr>
                <a:xfrm>
                  <a:off x="0" y="0"/>
                  <a:ext cx="1197590" cy="880893"/>
                  <a:chOff x="0" y="0"/>
                  <a:chExt cx="1197589" cy="880892"/>
                </a:xfrm>
              </p:grpSpPr>
              <p:sp>
                <p:nvSpPr>
                  <p:cNvPr id="27" name="Shape">
                    <a:extLst>
                      <a:ext uri="{FF2B5EF4-FFF2-40B4-BE49-F238E27FC236}">
                        <a16:creationId xmlns:a16="http://schemas.microsoft.com/office/drawing/2014/main" id="{AF1614BC-F81B-4876-A02F-AC408137E859}"/>
                      </a:ext>
                    </a:extLst>
                  </p:cNvPr>
                  <p:cNvSpPr/>
                  <p:nvPr/>
                </p:nvSpPr>
                <p:spPr>
                  <a:xfrm>
                    <a:off x="0" y="0"/>
                    <a:ext cx="297028" cy="6019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290" y="0"/>
                        </a:lnTo>
                        <a:lnTo>
                          <a:pt x="21600" y="16809"/>
                        </a:lnTo>
                        <a:lnTo>
                          <a:pt x="0" y="21600"/>
                        </a:lnTo>
                        <a:lnTo>
                          <a:pt x="0" y="0"/>
                        </a:lnTo>
                        <a:close/>
                      </a:path>
                    </a:pathLst>
                  </a:custGeom>
                  <a:solidFill>
                    <a:srgbClr val="999999"/>
                  </a:solidFill>
                  <a:ln w="12700" cap="flat">
                    <a:noFill/>
                    <a:miter lim="400000"/>
                  </a:ln>
                  <a:effectLst/>
                </p:spPr>
                <p:txBody>
                  <a:bodyPr wrap="square" lIns="0" tIns="0" rIns="0" bIns="0" numCol="1" anchor="t">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1300" kern="0">
                      <a:solidFill>
                        <a:srgbClr val="333333"/>
                      </a:solidFill>
                      <a:latin typeface="Poppins" panose="00000500000000000000" pitchFamily="2" charset="0"/>
                      <a:cs typeface="Poppins" panose="00000500000000000000" pitchFamily="2" charset="0"/>
                      <a:sym typeface="Helvetica Neue Thin"/>
                    </a:endParaRPr>
                  </a:p>
                </p:txBody>
              </p:sp>
              <p:sp>
                <p:nvSpPr>
                  <p:cNvPr id="28" name="Rectangle">
                    <a:extLst>
                      <a:ext uri="{FF2B5EF4-FFF2-40B4-BE49-F238E27FC236}">
                        <a16:creationId xmlns:a16="http://schemas.microsoft.com/office/drawing/2014/main" id="{FC24495D-F6C5-4B29-921C-26D6B29803AE}"/>
                      </a:ext>
                    </a:extLst>
                  </p:cNvPr>
                  <p:cNvSpPr/>
                  <p:nvPr/>
                </p:nvSpPr>
                <p:spPr>
                  <a:xfrm>
                    <a:off x="0" y="461385"/>
                    <a:ext cx="1197590" cy="419508"/>
                  </a:xfrm>
                  <a:prstGeom prst="rect">
                    <a:avLst/>
                  </a:prstGeom>
                  <a:solidFill>
                    <a:srgbClr val="B9B9B9"/>
                  </a:solidFill>
                  <a:ln w="12700" cap="flat">
                    <a:noFill/>
                    <a:miter lim="400000"/>
                  </a:ln>
                  <a:effectLst/>
                </p:spPr>
                <p:txBody>
                  <a:bodyPr wrap="square" lIns="0" tIns="0" rIns="0" bIns="0" numCol="1" anchor="t">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1300" kern="0">
                      <a:solidFill>
                        <a:srgbClr val="333333"/>
                      </a:solidFill>
                      <a:latin typeface="Poppins" panose="00000500000000000000" pitchFamily="2" charset="0"/>
                      <a:cs typeface="Poppins" panose="00000500000000000000" pitchFamily="2" charset="0"/>
                      <a:sym typeface="Helvetica Neue Thin"/>
                    </a:endParaRPr>
                  </a:p>
                </p:txBody>
              </p:sp>
            </p:grpSp>
          </p:grpSp>
        </p:grpSp>
        <p:sp>
          <p:nvSpPr>
            <p:cNvPr id="16" name="25% HW Incentive">
              <a:extLst>
                <a:ext uri="{FF2B5EF4-FFF2-40B4-BE49-F238E27FC236}">
                  <a16:creationId xmlns:a16="http://schemas.microsoft.com/office/drawing/2014/main" id="{43AA6A46-160D-4453-9D2E-11DDCB36CB0E}"/>
                </a:ext>
              </a:extLst>
            </p:cNvPr>
            <p:cNvSpPr/>
            <p:nvPr/>
          </p:nvSpPr>
          <p:spPr>
            <a:xfrm>
              <a:off x="2327569" y="691810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3500" b="1">
                  <a:solidFill>
                    <a:srgbClr val="164F86"/>
                  </a:solidFill>
                  <a:latin typeface="Avenir Next Regular"/>
                  <a:ea typeface="Avenir Next Regular"/>
                  <a:cs typeface="Avenir Next Regular"/>
                  <a:sym typeface="Avenir Next Regular"/>
                </a:defRPr>
              </a:lvl1pPr>
            </a:lstStyle>
            <a:p>
              <a:pPr algn="ctr" defTabSz="292100" hangingPunct="0"/>
              <a:r>
                <a:rPr sz="1300" kern="0" dirty="0">
                  <a:latin typeface="Poppins" panose="00000500000000000000" pitchFamily="2" charset="0"/>
                  <a:cs typeface="Poppins" panose="00000500000000000000" pitchFamily="2" charset="0"/>
                </a:rPr>
                <a:t>25% H</a:t>
              </a:r>
              <a:r>
                <a:rPr lang="en-US" sz="1300" kern="0" dirty="0">
                  <a:latin typeface="Poppins" panose="00000500000000000000" pitchFamily="2" charset="0"/>
                  <a:cs typeface="Poppins" panose="00000500000000000000" pitchFamily="2" charset="0"/>
                </a:rPr>
                <a:t>ealth Worker</a:t>
              </a:r>
              <a:r>
                <a:rPr sz="1300" kern="0" dirty="0">
                  <a:latin typeface="Poppins" panose="00000500000000000000" pitchFamily="2" charset="0"/>
                  <a:cs typeface="Poppins" panose="00000500000000000000" pitchFamily="2" charset="0"/>
                </a:rPr>
                <a:t> Incentive</a:t>
              </a:r>
            </a:p>
          </p:txBody>
        </p:sp>
        <p:sp>
          <p:nvSpPr>
            <p:cNvPr id="17" name="Line">
              <a:extLst>
                <a:ext uri="{FF2B5EF4-FFF2-40B4-BE49-F238E27FC236}">
                  <a16:creationId xmlns:a16="http://schemas.microsoft.com/office/drawing/2014/main" id="{55654E1D-FF6A-4EC3-98C8-DB4D59BAD5CB}"/>
                </a:ext>
              </a:extLst>
            </p:cNvPr>
            <p:cNvSpPr/>
            <p:nvPr/>
          </p:nvSpPr>
          <p:spPr>
            <a:xfrm flipH="1">
              <a:off x="3032497" y="3263771"/>
              <a:ext cx="1782887" cy="865119"/>
            </a:xfrm>
            <a:prstGeom prst="line">
              <a:avLst/>
            </a:prstGeom>
            <a:noFill/>
            <a:ln w="38100" cap="flat">
              <a:solidFill>
                <a:schemeClr val="accent3">
                  <a:lumMod val="50000"/>
                </a:schemeClr>
              </a:solidFill>
              <a:prstDash val="solid"/>
              <a:miter lim="400000"/>
              <a:tailEnd type="triangle" w="med" len="med"/>
            </a:ln>
            <a:effectLst/>
          </p:spPr>
          <p:txBody>
            <a:bodyPr wrap="square" lIns="35719" tIns="35719" rIns="35719" bIns="35719" numCol="1" anchor="ctr">
              <a:noAutofit/>
            </a:bodyPr>
            <a:lstStyle/>
            <a:p>
              <a:pPr algn="ctr" defTabSz="292100" hangingPunct="0">
                <a:defRPr sz="3200">
                  <a:solidFill>
                    <a:srgbClr val="000000"/>
                  </a:solidFill>
                  <a:latin typeface="Helvetica Light"/>
                  <a:ea typeface="Helvetica Light"/>
                  <a:cs typeface="Helvetica Light"/>
                  <a:sym typeface="Helvetica Light"/>
                </a:defRPr>
              </a:pPr>
              <a:endParaRPr sz="1300" kern="0" dirty="0">
                <a:solidFill>
                  <a:srgbClr val="000000"/>
                </a:solidFill>
                <a:latin typeface="Poppins" panose="00000500000000000000" pitchFamily="2" charset="0"/>
                <a:cs typeface="Poppins" panose="00000500000000000000" pitchFamily="2" charset="0"/>
                <a:sym typeface="Helvetica Light"/>
              </a:endParaRPr>
            </a:p>
          </p:txBody>
        </p:sp>
        <p:sp>
          <p:nvSpPr>
            <p:cNvPr id="18" name="Line">
              <a:extLst>
                <a:ext uri="{FF2B5EF4-FFF2-40B4-BE49-F238E27FC236}">
                  <a16:creationId xmlns:a16="http://schemas.microsoft.com/office/drawing/2014/main" id="{E7418F02-1AEB-4E17-9C5C-DC67C5ADBE80}"/>
                </a:ext>
              </a:extLst>
            </p:cNvPr>
            <p:cNvSpPr/>
            <p:nvPr/>
          </p:nvSpPr>
          <p:spPr>
            <a:xfrm flipH="1" flipV="1">
              <a:off x="2580209" y="1739353"/>
              <a:ext cx="2082143" cy="1"/>
            </a:xfrm>
            <a:prstGeom prst="line">
              <a:avLst/>
            </a:prstGeom>
            <a:noFill/>
            <a:ln w="38100" cap="flat">
              <a:solidFill>
                <a:schemeClr val="accent3">
                  <a:lumMod val="50000"/>
                </a:schemeClr>
              </a:solidFill>
              <a:prstDash val="solid"/>
              <a:miter lim="400000"/>
              <a:tailEnd type="triangle" w="med" len="med"/>
            </a:ln>
            <a:effectLst/>
          </p:spPr>
          <p:txBody>
            <a:bodyPr wrap="square" lIns="35719" tIns="35719" rIns="35719" bIns="35719" numCol="1" anchor="ctr">
              <a:noAutofit/>
            </a:bodyPr>
            <a:lstStyle/>
            <a:p>
              <a:pPr algn="ctr" defTabSz="292100" hangingPunct="0">
                <a:defRPr sz="3200">
                  <a:solidFill>
                    <a:srgbClr val="000000"/>
                  </a:solidFill>
                  <a:latin typeface="Helvetica Light"/>
                  <a:ea typeface="Helvetica Light"/>
                  <a:cs typeface="Helvetica Light"/>
                  <a:sym typeface="Helvetica Light"/>
                </a:defRPr>
              </a:pPr>
              <a:endParaRPr sz="1300" kern="0" dirty="0">
                <a:solidFill>
                  <a:srgbClr val="000000"/>
                </a:solidFill>
                <a:latin typeface="Poppins" panose="00000500000000000000" pitchFamily="2" charset="0"/>
                <a:cs typeface="Poppins" panose="00000500000000000000" pitchFamily="2" charset="0"/>
                <a:sym typeface="Helvetica Light"/>
              </a:endParaRPr>
            </a:p>
          </p:txBody>
        </p:sp>
        <p:pic>
          <p:nvPicPr>
            <p:cNvPr id="19" name="Image" descr="Image">
              <a:extLst>
                <a:ext uri="{FF2B5EF4-FFF2-40B4-BE49-F238E27FC236}">
                  <a16:creationId xmlns:a16="http://schemas.microsoft.com/office/drawing/2014/main" id="{3C2318E3-BFFA-42A4-88DD-C30E28416C47}"/>
                </a:ext>
              </a:extLst>
            </p:cNvPr>
            <p:cNvPicPr>
              <a:picLocks noChangeAspect="1"/>
            </p:cNvPicPr>
            <p:nvPr/>
          </p:nvPicPr>
          <p:blipFill>
            <a:blip r:embed="rId4"/>
            <a:stretch>
              <a:fillRect/>
            </a:stretch>
          </p:blipFill>
          <p:spPr>
            <a:xfrm>
              <a:off x="1349619" y="611056"/>
              <a:ext cx="1390882" cy="1980350"/>
            </a:xfrm>
            <a:prstGeom prst="rect">
              <a:avLst/>
            </a:prstGeom>
            <a:ln w="12700" cap="flat">
              <a:noFill/>
              <a:miter lim="400000"/>
            </a:ln>
            <a:effectLst/>
          </p:spPr>
        </p:pic>
        <p:pic>
          <p:nvPicPr>
            <p:cNvPr id="20" name="Image" descr="Image">
              <a:extLst>
                <a:ext uri="{FF2B5EF4-FFF2-40B4-BE49-F238E27FC236}">
                  <a16:creationId xmlns:a16="http://schemas.microsoft.com/office/drawing/2014/main" id="{442180C7-CD32-4B9E-856F-8BCF0226E41D}"/>
                </a:ext>
              </a:extLst>
            </p:cNvPr>
            <p:cNvPicPr>
              <a:picLocks noChangeAspect="1"/>
            </p:cNvPicPr>
            <p:nvPr/>
          </p:nvPicPr>
          <p:blipFill>
            <a:blip r:embed="rId5"/>
            <a:stretch>
              <a:fillRect/>
            </a:stretch>
          </p:blipFill>
          <p:spPr>
            <a:xfrm>
              <a:off x="0" y="0"/>
              <a:ext cx="1605616" cy="2589338"/>
            </a:xfrm>
            <a:prstGeom prst="rect">
              <a:avLst/>
            </a:prstGeom>
            <a:ln w="12700" cap="flat">
              <a:noFill/>
              <a:miter lim="400000"/>
            </a:ln>
            <a:effectLst/>
          </p:spPr>
        </p:pic>
        <p:sp>
          <p:nvSpPr>
            <p:cNvPr id="21" name="75% Facility Investments">
              <a:extLst>
                <a:ext uri="{FF2B5EF4-FFF2-40B4-BE49-F238E27FC236}">
                  <a16:creationId xmlns:a16="http://schemas.microsoft.com/office/drawing/2014/main" id="{C65E3428-31D3-427D-B122-98FED2745BB4}"/>
                </a:ext>
              </a:extLst>
            </p:cNvPr>
            <p:cNvSpPr/>
            <p:nvPr/>
          </p:nvSpPr>
          <p:spPr>
            <a:xfrm>
              <a:off x="-151774" y="2913069"/>
              <a:ext cx="4466822" cy="54438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3500" b="1">
                  <a:solidFill>
                    <a:srgbClr val="164F86"/>
                  </a:solidFill>
                  <a:latin typeface="Avenir Next Regular"/>
                  <a:ea typeface="Avenir Next Regular"/>
                  <a:cs typeface="Avenir Next Regular"/>
                  <a:sym typeface="Avenir Next Regular"/>
                </a:defRPr>
              </a:lvl1pPr>
            </a:lstStyle>
            <a:p>
              <a:pPr defTabSz="292100" hangingPunct="0"/>
              <a:r>
                <a:rPr sz="1300" kern="0" dirty="0">
                  <a:latin typeface="Poppins" panose="00000500000000000000" pitchFamily="2" charset="0"/>
                  <a:cs typeface="Poppins" panose="00000500000000000000" pitchFamily="2" charset="0"/>
                </a:rPr>
                <a:t>75% Facility Investments</a:t>
              </a:r>
            </a:p>
          </p:txBody>
        </p:sp>
      </p:grpSp>
      <p:grpSp>
        <p:nvGrpSpPr>
          <p:cNvPr id="35" name="Group">
            <a:extLst>
              <a:ext uri="{FF2B5EF4-FFF2-40B4-BE49-F238E27FC236}">
                <a16:creationId xmlns:a16="http://schemas.microsoft.com/office/drawing/2014/main" id="{CD1901CB-F89A-49EC-8286-727EBA4ABE6E}"/>
              </a:ext>
            </a:extLst>
          </p:cNvPr>
          <p:cNvGrpSpPr/>
          <p:nvPr/>
        </p:nvGrpSpPr>
        <p:grpSpPr>
          <a:xfrm>
            <a:off x="8809579" y="2492975"/>
            <a:ext cx="3982854" cy="2417274"/>
            <a:chOff x="-241301" y="-431801"/>
            <a:chExt cx="7965706" cy="4834547"/>
          </a:xfrm>
        </p:grpSpPr>
        <p:grpSp>
          <p:nvGrpSpPr>
            <p:cNvPr id="36" name="Group">
              <a:extLst>
                <a:ext uri="{FF2B5EF4-FFF2-40B4-BE49-F238E27FC236}">
                  <a16:creationId xmlns:a16="http://schemas.microsoft.com/office/drawing/2014/main" id="{184D49FE-BBCB-4921-A336-1ACF97CA3174}"/>
                </a:ext>
              </a:extLst>
            </p:cNvPr>
            <p:cNvGrpSpPr/>
            <p:nvPr/>
          </p:nvGrpSpPr>
          <p:grpSpPr>
            <a:xfrm>
              <a:off x="-241301" y="-431801"/>
              <a:ext cx="3844565" cy="1776154"/>
              <a:chOff x="-241300" y="-431800"/>
              <a:chExt cx="3844563" cy="1776152"/>
            </a:xfrm>
          </p:grpSpPr>
          <p:graphicFrame>
            <p:nvGraphicFramePr>
              <p:cNvPr id="49" name="2D Line Chart">
                <a:extLst>
                  <a:ext uri="{FF2B5EF4-FFF2-40B4-BE49-F238E27FC236}">
                    <a16:creationId xmlns:a16="http://schemas.microsoft.com/office/drawing/2014/main" id="{FF18A344-0706-4DD2-8697-2CE7C02FD51C}"/>
                  </a:ext>
                </a:extLst>
              </p:cNvPr>
              <p:cNvGraphicFramePr/>
              <p:nvPr/>
            </p:nvGraphicFramePr>
            <p:xfrm>
              <a:off x="-241300" y="-431800"/>
              <a:ext cx="3844564" cy="1776152"/>
            </p:xfrm>
            <a:graphic>
              <a:graphicData uri="http://schemas.openxmlformats.org/drawingml/2006/chart">
                <c:chart xmlns:c="http://schemas.openxmlformats.org/drawingml/2006/chart" xmlns:r="http://schemas.openxmlformats.org/officeDocument/2006/relationships" r:id="rId6"/>
              </a:graphicData>
            </a:graphic>
          </p:graphicFrame>
          <p:sp>
            <p:nvSpPr>
              <p:cNvPr id="50" name="Circle">
                <a:extLst>
                  <a:ext uri="{FF2B5EF4-FFF2-40B4-BE49-F238E27FC236}">
                    <a16:creationId xmlns:a16="http://schemas.microsoft.com/office/drawing/2014/main" id="{6B85642E-6433-4C07-8C7B-789E8F39BB56}"/>
                  </a:ext>
                </a:extLst>
              </p:cNvPr>
              <p:cNvSpPr/>
              <p:nvPr/>
            </p:nvSpPr>
            <p:spPr>
              <a:xfrm>
                <a:off x="504752" y="875268"/>
                <a:ext cx="75357" cy="75357"/>
              </a:xfrm>
              <a:prstGeom prst="ellipse">
                <a:avLst/>
              </a:prstGeom>
              <a:solidFill>
                <a:srgbClr val="3484C9"/>
              </a:solidFill>
              <a:ln w="12700" cap="flat">
                <a:noFill/>
                <a:miter lim="400000"/>
              </a:ln>
              <a:effectLst/>
            </p:spPr>
            <p:txBody>
              <a:bodyPr wrap="square" lIns="25400" tIns="25400" rIns="25400" bIns="25400" numCol="1" anchor="ctr">
                <a:noAutofit/>
              </a:bodyPr>
              <a:lstStyle/>
              <a:p>
                <a:pPr algn="ctr" defTabSz="730250" hangingPunct="0">
                  <a:defRPr sz="10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51" name="Circle">
                <a:extLst>
                  <a:ext uri="{FF2B5EF4-FFF2-40B4-BE49-F238E27FC236}">
                    <a16:creationId xmlns:a16="http://schemas.microsoft.com/office/drawing/2014/main" id="{030117AB-046E-46CC-B25D-3C8F2B665C85}"/>
                  </a:ext>
                </a:extLst>
              </p:cNvPr>
              <p:cNvSpPr/>
              <p:nvPr/>
            </p:nvSpPr>
            <p:spPr>
              <a:xfrm>
                <a:off x="2991502" y="478393"/>
                <a:ext cx="75357" cy="75357"/>
              </a:xfrm>
              <a:prstGeom prst="ellipse">
                <a:avLst/>
              </a:prstGeom>
              <a:solidFill>
                <a:srgbClr val="3484C9"/>
              </a:solidFill>
              <a:ln w="12700" cap="flat">
                <a:noFill/>
                <a:miter lim="400000"/>
              </a:ln>
              <a:effectLst/>
            </p:spPr>
            <p:txBody>
              <a:bodyPr wrap="square" lIns="25400" tIns="25400" rIns="25400" bIns="25400" numCol="1" anchor="ctr">
                <a:noAutofit/>
              </a:bodyPr>
              <a:lstStyle/>
              <a:p>
                <a:pPr algn="ctr" defTabSz="228600" hangingPunct="0">
                  <a:lnSpc>
                    <a:spcPct val="80000"/>
                  </a:lnSpc>
                  <a:spcBef>
                    <a:spcPts val="2750"/>
                  </a:spcBef>
                  <a:defRPr>
                    <a:solidFill>
                      <a:srgbClr val="4C4C4C"/>
                    </a:solidFill>
                    <a:latin typeface="Helvetica Neue Thin"/>
                    <a:ea typeface="Helvetica Neue Thin"/>
                    <a:cs typeface="Helvetica Neue Thin"/>
                    <a:sym typeface="Helvetica Neue Thin"/>
                  </a:defRPr>
                </a:pPr>
                <a:endParaRPr sz="2500" kern="0">
                  <a:solidFill>
                    <a:srgbClr val="4C4C4C"/>
                  </a:solidFill>
                  <a:latin typeface="Helvetica Neue Thin"/>
                  <a:sym typeface="Helvetica Neue Thin"/>
                </a:endParaRPr>
              </a:p>
            </p:txBody>
          </p:sp>
        </p:grpSp>
        <p:grpSp>
          <p:nvGrpSpPr>
            <p:cNvPr id="37" name="Group">
              <a:extLst>
                <a:ext uri="{FF2B5EF4-FFF2-40B4-BE49-F238E27FC236}">
                  <a16:creationId xmlns:a16="http://schemas.microsoft.com/office/drawing/2014/main" id="{F8FF888C-C256-4A0A-BD9C-E3B173171B79}"/>
                </a:ext>
              </a:extLst>
            </p:cNvPr>
            <p:cNvGrpSpPr/>
            <p:nvPr/>
          </p:nvGrpSpPr>
          <p:grpSpPr>
            <a:xfrm>
              <a:off x="1083331" y="2193718"/>
              <a:ext cx="1390882" cy="1403363"/>
              <a:chOff x="0" y="0"/>
              <a:chExt cx="1390880" cy="1403362"/>
            </a:xfrm>
          </p:grpSpPr>
          <p:graphicFrame>
            <p:nvGraphicFramePr>
              <p:cNvPr id="40" name="2D Pie Chart">
                <a:extLst>
                  <a:ext uri="{FF2B5EF4-FFF2-40B4-BE49-F238E27FC236}">
                    <a16:creationId xmlns:a16="http://schemas.microsoft.com/office/drawing/2014/main" id="{48F49F8D-350E-4F7D-AF88-D7E94F44ED0E}"/>
                  </a:ext>
                </a:extLst>
              </p:cNvPr>
              <p:cNvGraphicFramePr/>
              <p:nvPr/>
            </p:nvGraphicFramePr>
            <p:xfrm>
              <a:off x="111929" y="98953"/>
              <a:ext cx="1160060" cy="1160060"/>
            </p:xfrm>
            <a:graphic>
              <a:graphicData uri="http://schemas.openxmlformats.org/drawingml/2006/chart">
                <c:chart xmlns:c="http://schemas.openxmlformats.org/drawingml/2006/chart" xmlns:r="http://schemas.openxmlformats.org/officeDocument/2006/relationships" r:id="rId7"/>
              </a:graphicData>
            </a:graphic>
          </p:graphicFrame>
          <p:grpSp>
            <p:nvGrpSpPr>
              <p:cNvPr id="41" name="Group">
                <a:extLst>
                  <a:ext uri="{FF2B5EF4-FFF2-40B4-BE49-F238E27FC236}">
                    <a16:creationId xmlns:a16="http://schemas.microsoft.com/office/drawing/2014/main" id="{8579B297-E2D9-4603-AFB9-D9E16A0E9130}"/>
                  </a:ext>
                </a:extLst>
              </p:cNvPr>
              <p:cNvGrpSpPr/>
              <p:nvPr/>
            </p:nvGrpSpPr>
            <p:grpSpPr>
              <a:xfrm>
                <a:off x="0" y="-1"/>
                <a:ext cx="1390881" cy="1403364"/>
                <a:chOff x="0" y="0"/>
                <a:chExt cx="1390880" cy="1403362"/>
              </a:xfrm>
            </p:grpSpPr>
            <p:sp>
              <p:nvSpPr>
                <p:cNvPr id="42" name="Circle">
                  <a:extLst>
                    <a:ext uri="{FF2B5EF4-FFF2-40B4-BE49-F238E27FC236}">
                      <a16:creationId xmlns:a16="http://schemas.microsoft.com/office/drawing/2014/main" id="{30AEA683-B7E7-43D7-A2C3-E14ECE62C0BB}"/>
                    </a:ext>
                  </a:extLst>
                </p:cNvPr>
                <p:cNvSpPr/>
                <p:nvPr/>
              </p:nvSpPr>
              <p:spPr>
                <a:xfrm rot="10800000" flipH="1">
                  <a:off x="17344" y="0"/>
                  <a:ext cx="1351213" cy="1351213"/>
                </a:xfrm>
                <a:prstGeom prst="ellipse">
                  <a:avLst/>
                </a:prstGeom>
                <a:noFill/>
                <a:ln w="63500" cap="flat">
                  <a:solidFill>
                    <a:srgbClr val="E5E5E5"/>
                  </a:solidFill>
                  <a:prstDash val="solid"/>
                  <a:miter lim="400000"/>
                </a:ln>
                <a:effectLst/>
              </p:spPr>
              <p:txBody>
                <a:bodyPr wrap="square" lIns="0" tIns="0" rIns="0" bIns="0" numCol="1" anchor="t">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2500" kern="0">
                    <a:solidFill>
                      <a:srgbClr val="333333"/>
                    </a:solidFill>
                    <a:latin typeface="Helvetica Neue Thin"/>
                    <a:sym typeface="Helvetica Neue Thin"/>
                  </a:endParaRPr>
                </a:p>
              </p:txBody>
            </p:sp>
            <p:grpSp>
              <p:nvGrpSpPr>
                <p:cNvPr id="43" name="Group">
                  <a:extLst>
                    <a:ext uri="{FF2B5EF4-FFF2-40B4-BE49-F238E27FC236}">
                      <a16:creationId xmlns:a16="http://schemas.microsoft.com/office/drawing/2014/main" id="{2F403FA1-59DA-4D5A-BF15-2BD01675AB69}"/>
                    </a:ext>
                  </a:extLst>
                </p:cNvPr>
                <p:cNvGrpSpPr/>
                <p:nvPr/>
              </p:nvGrpSpPr>
              <p:grpSpPr>
                <a:xfrm>
                  <a:off x="0" y="106235"/>
                  <a:ext cx="1390881" cy="1297128"/>
                  <a:chOff x="0" y="0"/>
                  <a:chExt cx="1390880" cy="1297126"/>
                </a:xfrm>
              </p:grpSpPr>
              <p:sp>
                <p:nvSpPr>
                  <p:cNvPr id="44" name="Circle">
                    <a:extLst>
                      <a:ext uri="{FF2B5EF4-FFF2-40B4-BE49-F238E27FC236}">
                        <a16:creationId xmlns:a16="http://schemas.microsoft.com/office/drawing/2014/main" id="{27D40534-F645-4AF5-AC92-D064C6A221D9}"/>
                      </a:ext>
                    </a:extLst>
                  </p:cNvPr>
                  <p:cNvSpPr/>
                  <p:nvPr/>
                </p:nvSpPr>
                <p:spPr>
                  <a:xfrm>
                    <a:off x="635041" y="1181276"/>
                    <a:ext cx="115851" cy="115851"/>
                  </a:xfrm>
                  <a:prstGeom prst="ellipse">
                    <a:avLst/>
                  </a:prstGeom>
                  <a:solidFill>
                    <a:srgbClr val="72B1D7"/>
                  </a:solidFill>
                  <a:ln w="12700" cap="flat">
                    <a:noFill/>
                    <a:miter lim="400000"/>
                  </a:ln>
                  <a:effectLst/>
                </p:spPr>
                <p:txBody>
                  <a:bodyPr wrap="square" lIns="0" tIns="0" rIns="0" bIns="0" numCol="1" anchor="t">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2500" kern="0">
                      <a:solidFill>
                        <a:srgbClr val="333333"/>
                      </a:solidFill>
                      <a:latin typeface="Helvetica Neue Thin"/>
                      <a:sym typeface="Helvetica Neue Thin"/>
                    </a:endParaRPr>
                  </a:p>
                </p:txBody>
              </p:sp>
              <p:sp>
                <p:nvSpPr>
                  <p:cNvPr id="45" name="Circle">
                    <a:extLst>
                      <a:ext uri="{FF2B5EF4-FFF2-40B4-BE49-F238E27FC236}">
                        <a16:creationId xmlns:a16="http://schemas.microsoft.com/office/drawing/2014/main" id="{0E55A02F-20BA-4CB2-BFBE-4F0691F3C4D0}"/>
                      </a:ext>
                    </a:extLst>
                  </p:cNvPr>
                  <p:cNvSpPr/>
                  <p:nvPr/>
                </p:nvSpPr>
                <p:spPr>
                  <a:xfrm>
                    <a:off x="195921" y="0"/>
                    <a:ext cx="115851" cy="115851"/>
                  </a:xfrm>
                  <a:prstGeom prst="ellipse">
                    <a:avLst/>
                  </a:prstGeom>
                  <a:solidFill>
                    <a:srgbClr val="999999"/>
                  </a:solidFill>
                  <a:ln w="12700" cap="flat">
                    <a:noFill/>
                    <a:miter lim="400000"/>
                  </a:ln>
                  <a:effectLst/>
                </p:spPr>
                <p:txBody>
                  <a:bodyPr wrap="square" lIns="0" tIns="0" rIns="0" bIns="0" numCol="1" anchor="t">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2500" kern="0">
                      <a:solidFill>
                        <a:srgbClr val="333333"/>
                      </a:solidFill>
                      <a:latin typeface="Helvetica Neue Thin"/>
                      <a:sym typeface="Helvetica Neue Thin"/>
                    </a:endParaRPr>
                  </a:p>
                </p:txBody>
              </p:sp>
              <p:sp>
                <p:nvSpPr>
                  <p:cNvPr id="46" name="Circle">
                    <a:extLst>
                      <a:ext uri="{FF2B5EF4-FFF2-40B4-BE49-F238E27FC236}">
                        <a16:creationId xmlns:a16="http://schemas.microsoft.com/office/drawing/2014/main" id="{654A08D3-9657-46BB-81CD-5EFEAAAE7AE3}"/>
                      </a:ext>
                    </a:extLst>
                  </p:cNvPr>
                  <p:cNvSpPr/>
                  <p:nvPr/>
                </p:nvSpPr>
                <p:spPr>
                  <a:xfrm>
                    <a:off x="1078669" y="0"/>
                    <a:ext cx="115851" cy="115851"/>
                  </a:xfrm>
                  <a:prstGeom prst="ellipse">
                    <a:avLst/>
                  </a:prstGeom>
                  <a:solidFill>
                    <a:srgbClr val="3484C9"/>
                  </a:solidFill>
                  <a:ln w="12700" cap="flat">
                    <a:noFill/>
                    <a:miter lim="400000"/>
                  </a:ln>
                  <a:effectLst/>
                </p:spPr>
                <p:txBody>
                  <a:bodyPr wrap="square" lIns="0" tIns="0" rIns="0" bIns="0" numCol="1" anchor="t">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2500" kern="0">
                      <a:solidFill>
                        <a:srgbClr val="333333"/>
                      </a:solidFill>
                      <a:latin typeface="Helvetica Neue Thin"/>
                      <a:sym typeface="Helvetica Neue Thin"/>
                    </a:endParaRPr>
                  </a:p>
                </p:txBody>
              </p:sp>
              <p:sp>
                <p:nvSpPr>
                  <p:cNvPr id="47" name="Shape">
                    <a:extLst>
                      <a:ext uri="{FF2B5EF4-FFF2-40B4-BE49-F238E27FC236}">
                        <a16:creationId xmlns:a16="http://schemas.microsoft.com/office/drawing/2014/main" id="{AFCC8635-F1ED-41FD-AC28-D5303679B1A7}"/>
                      </a:ext>
                    </a:extLst>
                  </p:cNvPr>
                  <p:cNvSpPr/>
                  <p:nvPr/>
                </p:nvSpPr>
                <p:spPr>
                  <a:xfrm>
                    <a:off x="0" y="725202"/>
                    <a:ext cx="115851" cy="115852"/>
                  </a:xfrm>
                  <a:custGeom>
                    <a:avLst/>
                    <a:gdLst/>
                    <a:ahLst/>
                    <a:cxnLst>
                      <a:cxn ang="0">
                        <a:pos x="wd2" y="hd2"/>
                      </a:cxn>
                      <a:cxn ang="5400000">
                        <a:pos x="wd2" y="hd2"/>
                      </a:cxn>
                      <a:cxn ang="10800000">
                        <a:pos x="wd2" y="hd2"/>
                      </a:cxn>
                      <a:cxn ang="16200000">
                        <a:pos x="wd2" y="hd2"/>
                      </a:cxn>
                    </a:cxnLst>
                    <a:rect l="0" t="0" r="r" b="b"/>
                    <a:pathLst>
                      <a:path w="18957" h="18957" extrusionOk="0">
                        <a:moveTo>
                          <a:pt x="5473" y="18066"/>
                        </a:moveTo>
                        <a:cubicBezTo>
                          <a:pt x="10216" y="20278"/>
                          <a:pt x="15854" y="18226"/>
                          <a:pt x="18066" y="13483"/>
                        </a:cubicBezTo>
                        <a:cubicBezTo>
                          <a:pt x="20278" y="8740"/>
                          <a:pt x="18226" y="3102"/>
                          <a:pt x="13483" y="890"/>
                        </a:cubicBezTo>
                        <a:cubicBezTo>
                          <a:pt x="8740" y="-1322"/>
                          <a:pt x="3102" y="730"/>
                          <a:pt x="890" y="5473"/>
                        </a:cubicBezTo>
                        <a:cubicBezTo>
                          <a:pt x="-1322" y="10216"/>
                          <a:pt x="730" y="15854"/>
                          <a:pt x="5473" y="18066"/>
                        </a:cubicBezTo>
                        <a:close/>
                      </a:path>
                    </a:pathLst>
                  </a:custGeom>
                  <a:solidFill>
                    <a:srgbClr val="B9B9B9"/>
                  </a:solidFill>
                  <a:ln w="12700" cap="flat">
                    <a:noFill/>
                    <a:miter lim="400000"/>
                  </a:ln>
                  <a:effectLst/>
                </p:spPr>
                <p:txBody>
                  <a:bodyPr wrap="square" lIns="0" tIns="0" rIns="0" bIns="0" numCol="1" anchor="t">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2500" kern="0">
                      <a:solidFill>
                        <a:srgbClr val="333333"/>
                      </a:solidFill>
                      <a:latin typeface="Helvetica Neue Thin"/>
                      <a:sym typeface="Helvetica Neue Thin"/>
                    </a:endParaRPr>
                  </a:p>
                </p:txBody>
              </p:sp>
              <p:sp>
                <p:nvSpPr>
                  <p:cNvPr id="48" name="Shape">
                    <a:extLst>
                      <a:ext uri="{FF2B5EF4-FFF2-40B4-BE49-F238E27FC236}">
                        <a16:creationId xmlns:a16="http://schemas.microsoft.com/office/drawing/2014/main" id="{0E99C325-D858-494C-BB97-0DF8093B564B}"/>
                      </a:ext>
                    </a:extLst>
                  </p:cNvPr>
                  <p:cNvSpPr/>
                  <p:nvPr/>
                </p:nvSpPr>
                <p:spPr>
                  <a:xfrm>
                    <a:off x="1275030" y="725202"/>
                    <a:ext cx="115851" cy="115852"/>
                  </a:xfrm>
                  <a:custGeom>
                    <a:avLst/>
                    <a:gdLst/>
                    <a:ahLst/>
                    <a:cxnLst>
                      <a:cxn ang="0">
                        <a:pos x="wd2" y="hd2"/>
                      </a:cxn>
                      <a:cxn ang="5400000">
                        <a:pos x="wd2" y="hd2"/>
                      </a:cxn>
                      <a:cxn ang="10800000">
                        <a:pos x="wd2" y="hd2"/>
                      </a:cxn>
                      <a:cxn ang="16200000">
                        <a:pos x="wd2" y="hd2"/>
                      </a:cxn>
                    </a:cxnLst>
                    <a:rect l="0" t="0" r="r" b="b"/>
                    <a:pathLst>
                      <a:path w="18957" h="18957" extrusionOk="0">
                        <a:moveTo>
                          <a:pt x="18066" y="5473"/>
                        </a:moveTo>
                        <a:cubicBezTo>
                          <a:pt x="15854" y="730"/>
                          <a:pt x="10216" y="-1322"/>
                          <a:pt x="5473" y="890"/>
                        </a:cubicBezTo>
                        <a:cubicBezTo>
                          <a:pt x="730" y="3102"/>
                          <a:pt x="-1322" y="8740"/>
                          <a:pt x="890" y="13483"/>
                        </a:cubicBezTo>
                        <a:cubicBezTo>
                          <a:pt x="3102" y="18226"/>
                          <a:pt x="8740" y="20278"/>
                          <a:pt x="13483" y="18066"/>
                        </a:cubicBezTo>
                        <a:cubicBezTo>
                          <a:pt x="18226" y="15854"/>
                          <a:pt x="20278" y="10216"/>
                          <a:pt x="18066" y="5473"/>
                        </a:cubicBezTo>
                        <a:close/>
                      </a:path>
                    </a:pathLst>
                  </a:custGeom>
                  <a:solidFill>
                    <a:srgbClr val="3197E0"/>
                  </a:solidFill>
                  <a:ln w="12700" cap="flat">
                    <a:noFill/>
                    <a:miter lim="400000"/>
                  </a:ln>
                  <a:effectLst/>
                </p:spPr>
                <p:txBody>
                  <a:bodyPr wrap="square" lIns="0" tIns="0" rIns="0" bIns="0" numCol="1" anchor="t">
                    <a:noAutofit/>
                  </a:bodyPr>
                  <a:lstStyle/>
                  <a:p>
                    <a:pPr algn="ctr" defTabSz="228600" hangingPunct="0">
                      <a:lnSpc>
                        <a:spcPct val="80000"/>
                      </a:lnSpc>
                      <a:spcBef>
                        <a:spcPts val="2750"/>
                      </a:spcBef>
                      <a:defRPr>
                        <a:solidFill>
                          <a:srgbClr val="333333"/>
                        </a:solidFill>
                        <a:latin typeface="Helvetica Neue Thin"/>
                        <a:ea typeface="Helvetica Neue Thin"/>
                        <a:cs typeface="Helvetica Neue Thin"/>
                        <a:sym typeface="Helvetica Neue Thin"/>
                      </a:defRPr>
                    </a:pPr>
                    <a:endParaRPr sz="2500" kern="0">
                      <a:solidFill>
                        <a:srgbClr val="333333"/>
                      </a:solidFill>
                      <a:latin typeface="Helvetica Neue Thin"/>
                      <a:sym typeface="Helvetica Neue Thin"/>
                    </a:endParaRPr>
                  </a:p>
                </p:txBody>
              </p:sp>
            </p:grpSp>
          </p:grpSp>
        </p:grpSp>
        <p:sp>
          <p:nvSpPr>
            <p:cNvPr id="38" name="Quantity Coverage">
              <a:extLst>
                <a:ext uri="{FF2B5EF4-FFF2-40B4-BE49-F238E27FC236}">
                  <a16:creationId xmlns:a16="http://schemas.microsoft.com/office/drawing/2014/main" id="{1DC6F702-63D6-4DA5-B91E-7482ACC87FC0}"/>
                </a:ext>
              </a:extLst>
            </p:cNvPr>
            <p:cNvSpPr txBox="1"/>
            <p:nvPr/>
          </p:nvSpPr>
          <p:spPr>
            <a:xfrm>
              <a:off x="116317" y="1388055"/>
              <a:ext cx="7608088" cy="6828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3500" b="1">
                  <a:solidFill>
                    <a:srgbClr val="164F86"/>
                  </a:solidFill>
                  <a:latin typeface="Helvetica"/>
                  <a:ea typeface="Helvetica"/>
                  <a:cs typeface="Helvetica"/>
                  <a:sym typeface="Helvetica"/>
                </a:defRPr>
              </a:lvl1pPr>
            </a:lstStyle>
            <a:p>
              <a:pPr defTabSz="292100" hangingPunct="0"/>
              <a:r>
                <a:rPr sz="1750" kern="0"/>
                <a:t>Quantity Coverage</a:t>
              </a:r>
            </a:p>
          </p:txBody>
        </p:sp>
        <p:sp>
          <p:nvSpPr>
            <p:cNvPr id="39" name="Quality of Services">
              <a:extLst>
                <a:ext uri="{FF2B5EF4-FFF2-40B4-BE49-F238E27FC236}">
                  <a16:creationId xmlns:a16="http://schemas.microsoft.com/office/drawing/2014/main" id="{8B507148-45DE-423C-B2CF-F5BC89245C1D}"/>
                </a:ext>
              </a:extLst>
            </p:cNvPr>
            <p:cNvSpPr txBox="1"/>
            <p:nvPr/>
          </p:nvSpPr>
          <p:spPr>
            <a:xfrm>
              <a:off x="116317" y="3719866"/>
              <a:ext cx="7608088" cy="6828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lvl1pPr algn="l">
                <a:defRPr sz="3500" b="1">
                  <a:solidFill>
                    <a:srgbClr val="164F86"/>
                  </a:solidFill>
                  <a:latin typeface="Helvetica"/>
                  <a:ea typeface="Helvetica"/>
                  <a:cs typeface="Helvetica"/>
                  <a:sym typeface="Helvetica"/>
                </a:defRPr>
              </a:lvl1pPr>
            </a:lstStyle>
            <a:p>
              <a:pPr defTabSz="292100" hangingPunct="0"/>
              <a:r>
                <a:rPr sz="1750" kern="0"/>
                <a:t>Quality of Services</a:t>
              </a:r>
            </a:p>
          </p:txBody>
        </p:sp>
      </p:grpSp>
      <p:pic>
        <p:nvPicPr>
          <p:cNvPr id="52" name="Image" descr="Image">
            <a:extLst>
              <a:ext uri="{FF2B5EF4-FFF2-40B4-BE49-F238E27FC236}">
                <a16:creationId xmlns:a16="http://schemas.microsoft.com/office/drawing/2014/main" id="{619F31D0-5B5A-4F62-8614-DC92F24F5230}"/>
              </a:ext>
            </a:extLst>
          </p:cNvPr>
          <p:cNvPicPr>
            <a:picLocks noChangeAspect="1"/>
          </p:cNvPicPr>
          <p:nvPr/>
        </p:nvPicPr>
        <p:blipFill>
          <a:blip r:embed="rId8"/>
          <a:stretch>
            <a:fillRect/>
          </a:stretch>
        </p:blipFill>
        <p:spPr>
          <a:xfrm>
            <a:off x="8505122" y="2686945"/>
            <a:ext cx="3050733" cy="2307774"/>
          </a:xfrm>
          <a:prstGeom prst="rect">
            <a:avLst/>
          </a:prstGeom>
          <a:ln w="12700">
            <a:miter lim="400000"/>
          </a:ln>
        </p:spPr>
      </p:pic>
      <p:sp>
        <p:nvSpPr>
          <p:cNvPr id="53" name="Verification">
            <a:extLst>
              <a:ext uri="{FF2B5EF4-FFF2-40B4-BE49-F238E27FC236}">
                <a16:creationId xmlns:a16="http://schemas.microsoft.com/office/drawing/2014/main" id="{C8E9FDDF-F3B6-4A38-8A99-9279DA90D5C7}"/>
              </a:ext>
            </a:extLst>
          </p:cNvPr>
          <p:cNvSpPr txBox="1"/>
          <p:nvPr/>
        </p:nvSpPr>
        <p:spPr>
          <a:xfrm>
            <a:off x="9382073" y="5192944"/>
            <a:ext cx="1296831" cy="341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3500" b="1">
                <a:solidFill>
                  <a:srgbClr val="164F86"/>
                </a:solidFill>
                <a:latin typeface="Helvetica"/>
                <a:ea typeface="Helvetica"/>
                <a:cs typeface="Helvetica"/>
                <a:sym typeface="Helvetica"/>
              </a:defRPr>
            </a:lvl1pPr>
          </a:lstStyle>
          <a:p>
            <a:pPr algn="ctr" defTabSz="292100" hangingPunct="0"/>
            <a:r>
              <a:rPr sz="1750" kern="0"/>
              <a:t>Verification</a:t>
            </a:r>
          </a:p>
        </p:txBody>
      </p:sp>
    </p:spTree>
    <p:extLst>
      <p:ext uri="{BB962C8B-B14F-4D97-AF65-F5344CB8AC3E}">
        <p14:creationId xmlns:p14="http://schemas.microsoft.com/office/powerpoint/2010/main" val="176426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34506-9263-4E8D-A5F0-7029A6C9BE75}"/>
              </a:ext>
            </a:extLst>
          </p:cNvPr>
          <p:cNvSpPr>
            <a:spLocks noGrp="1"/>
          </p:cNvSpPr>
          <p:nvPr>
            <p:ph type="title"/>
          </p:nvPr>
        </p:nvSpPr>
        <p:spPr/>
        <p:txBody>
          <a:bodyPr/>
          <a:lstStyle/>
          <a:p>
            <a:r>
              <a:rPr lang="en-US" dirty="0">
                <a:latin typeface="Poppins" panose="00000500000000000000" pitchFamily="2" charset="0"/>
                <a:cs typeface="Poppins" panose="00000500000000000000" pitchFamily="2" charset="0"/>
              </a:rPr>
              <a:t>RBF in Zimbabwe – Introduction and Context</a:t>
            </a:r>
          </a:p>
        </p:txBody>
      </p:sp>
      <p:sp>
        <p:nvSpPr>
          <p:cNvPr id="4" name="Content Placeholder 3">
            <a:extLst>
              <a:ext uri="{FF2B5EF4-FFF2-40B4-BE49-F238E27FC236}">
                <a16:creationId xmlns:a16="http://schemas.microsoft.com/office/drawing/2014/main" id="{2C7D84CF-6405-4135-ACCD-78B3494A83B0}"/>
              </a:ext>
            </a:extLst>
          </p:cNvPr>
          <p:cNvSpPr>
            <a:spLocks noGrp="1"/>
          </p:cNvSpPr>
          <p:nvPr>
            <p:ph sz="quarter" idx="10"/>
          </p:nvPr>
        </p:nvSpPr>
        <p:spPr>
          <a:xfrm>
            <a:off x="643773" y="1439694"/>
            <a:ext cx="11228913" cy="5418305"/>
          </a:xfrm>
        </p:spPr>
        <p:txBody>
          <a:bodyPr/>
          <a:lstStyle/>
          <a:p>
            <a:pPr>
              <a:spcAft>
                <a:spcPts val="0"/>
              </a:spcAft>
            </a:pPr>
            <a:r>
              <a:rPr lang="en-US" sz="1800" b="1" dirty="0">
                <a:solidFill>
                  <a:srgbClr val="189992"/>
                </a:solidFill>
                <a:latin typeface="Poppins" panose="00000500000000000000" pitchFamily="2" charset="0"/>
                <a:cs typeface="Poppins" panose="00000500000000000000" pitchFamily="2" charset="0"/>
              </a:rPr>
              <a:t>Timing of Introduction</a:t>
            </a:r>
            <a:endParaRPr lang="en-US" sz="1800" dirty="0">
              <a:latin typeface="Poppins" panose="00000500000000000000" pitchFamily="2" charset="0"/>
              <a:cs typeface="Poppins" panose="00000500000000000000" pitchFamily="2" charset="0"/>
            </a:endParaRPr>
          </a:p>
          <a:p>
            <a:pPr marL="285750" indent="-285750" defTabSz="251206">
              <a:lnSpc>
                <a:spcPct val="100000"/>
              </a:lnSpc>
              <a:spcBef>
                <a:spcPts val="1800"/>
              </a:spcBef>
              <a:spcAft>
                <a:spcPts val="0"/>
              </a:spcAft>
              <a:buSzPct val="90000"/>
              <a:buFont typeface="Arial" panose="020B0604020202020204" pitchFamily="34" charset="0"/>
              <a:buChar char="•"/>
              <a:defRPr sz="3612">
                <a:latin typeface="Avenir Book"/>
                <a:ea typeface="Avenir Book"/>
                <a:cs typeface="Avenir Book"/>
                <a:sym typeface="Avenir Book"/>
              </a:defRPr>
            </a:pPr>
            <a:r>
              <a:rPr lang="en-US" sz="1800" dirty="0">
                <a:latin typeface="Poppins" panose="00000500000000000000" pitchFamily="2" charset="0"/>
                <a:cs typeface="Poppins" panose="00000500000000000000" pitchFamily="2" charset="0"/>
              </a:rPr>
              <a:t>RBF in Zimbabwe was piloted in two (2) front runner districts in July 2011, then scaled up to 16 additional districts in March 2012</a:t>
            </a:r>
          </a:p>
          <a:p>
            <a:pPr marL="285750" indent="-285750" defTabSz="251206">
              <a:lnSpc>
                <a:spcPct val="100000"/>
              </a:lnSpc>
              <a:spcBef>
                <a:spcPts val="1800"/>
              </a:spcBef>
              <a:spcAft>
                <a:spcPts val="0"/>
              </a:spcAft>
              <a:buSzPct val="90000"/>
              <a:buFont typeface="Arial" panose="020B0604020202020204" pitchFamily="34" charset="0"/>
              <a:buChar char="•"/>
              <a:defRPr sz="3612">
                <a:latin typeface="Avenir Book"/>
                <a:ea typeface="Avenir Book"/>
                <a:cs typeface="Avenir Book"/>
                <a:sym typeface="Avenir Book"/>
              </a:defRPr>
            </a:pPr>
            <a:r>
              <a:rPr lang="en-US" sz="1800" dirty="0">
                <a:latin typeface="Poppins" panose="00000500000000000000" pitchFamily="2" charset="0"/>
                <a:cs typeface="Poppins" panose="00000500000000000000" pitchFamily="2" charset="0"/>
              </a:rPr>
              <a:t>The approach was further scaled up to cover the remaining 42 rural districts in the country with funding from the Health Transition Fund (continued under Health Development Fund)</a:t>
            </a:r>
          </a:p>
          <a:p>
            <a:pPr marL="133794" indent="-133794" defTabSz="251206">
              <a:lnSpc>
                <a:spcPct val="100000"/>
              </a:lnSpc>
              <a:spcBef>
                <a:spcPts val="1800"/>
              </a:spcBef>
              <a:spcAft>
                <a:spcPts val="0"/>
              </a:spcAft>
              <a:buSzPct val="90000"/>
              <a:defRPr sz="3612">
                <a:latin typeface="Avenir Book"/>
                <a:ea typeface="Avenir Book"/>
                <a:cs typeface="Avenir Book"/>
                <a:sym typeface="Avenir Book"/>
              </a:defRPr>
            </a:pPr>
            <a:r>
              <a:rPr lang="en-US" sz="1800" b="1" dirty="0">
                <a:solidFill>
                  <a:srgbClr val="189992"/>
                </a:solidFill>
                <a:latin typeface="Poppins" panose="00000500000000000000" pitchFamily="2" charset="0"/>
                <a:cs typeface="Poppins" panose="00000500000000000000" pitchFamily="2" charset="0"/>
              </a:rPr>
              <a:t>Country &amp; Project Context During Design Phase [2010-2011]: </a:t>
            </a:r>
          </a:p>
          <a:p>
            <a:pPr marL="285750" indent="-285750" defTabSz="251206">
              <a:lnSpc>
                <a:spcPct val="100000"/>
              </a:lnSpc>
              <a:spcBef>
                <a:spcPts val="1800"/>
              </a:spcBef>
              <a:spcAft>
                <a:spcPts val="0"/>
              </a:spcAft>
              <a:buSzPct val="90000"/>
              <a:buFont typeface="Arial" panose="020B0604020202020204" pitchFamily="34" charset="0"/>
              <a:buChar char="•"/>
              <a:defRPr sz="3612">
                <a:latin typeface="Avenir Book"/>
                <a:ea typeface="Avenir Book"/>
                <a:cs typeface="Avenir Book"/>
                <a:sym typeface="Avenir Book"/>
              </a:defRPr>
            </a:pPr>
            <a:r>
              <a:rPr lang="en-US" sz="1800" dirty="0">
                <a:latin typeface="Poppins" panose="00000500000000000000" pitchFamily="2" charset="0"/>
                <a:cs typeface="Poppins" panose="00000500000000000000" pitchFamily="2" charset="0"/>
              </a:rPr>
              <a:t>Population:  +/-13 million (2002 Census estimates) </a:t>
            </a:r>
          </a:p>
          <a:p>
            <a:pPr marL="285750" indent="-285750" defTabSz="251206">
              <a:lnSpc>
                <a:spcPct val="100000"/>
              </a:lnSpc>
              <a:spcBef>
                <a:spcPts val="1800"/>
              </a:spcBef>
              <a:spcAft>
                <a:spcPts val="0"/>
              </a:spcAft>
              <a:buSzPct val="90000"/>
              <a:buFont typeface="Arial" panose="020B0604020202020204" pitchFamily="34" charset="0"/>
              <a:buChar char="•"/>
              <a:defRPr sz="3612">
                <a:latin typeface="Avenir Book"/>
                <a:ea typeface="Avenir Book"/>
                <a:cs typeface="Avenir Book"/>
                <a:sym typeface="Avenir Book"/>
              </a:defRPr>
            </a:pPr>
            <a:r>
              <a:rPr lang="en-US" sz="1800" dirty="0">
                <a:latin typeface="Poppins" panose="00000500000000000000" pitchFamily="2" charset="0"/>
                <a:cs typeface="Poppins" panose="00000500000000000000" pitchFamily="2" charset="0"/>
              </a:rPr>
              <a:t>Decline in public sector financing  - Effect on management, supportive supervision </a:t>
            </a:r>
          </a:p>
          <a:p>
            <a:pPr marL="285750" indent="-285750" defTabSz="251206">
              <a:lnSpc>
                <a:spcPct val="100000"/>
              </a:lnSpc>
              <a:spcBef>
                <a:spcPts val="1800"/>
              </a:spcBef>
              <a:spcAft>
                <a:spcPts val="0"/>
              </a:spcAft>
              <a:buSzPct val="90000"/>
              <a:buFont typeface="Arial" panose="020B0604020202020204" pitchFamily="34" charset="0"/>
              <a:buChar char="•"/>
              <a:defRPr sz="3612">
                <a:latin typeface="Avenir Book"/>
                <a:ea typeface="Avenir Book"/>
                <a:cs typeface="Avenir Book"/>
                <a:sym typeface="Avenir Book"/>
              </a:defRPr>
            </a:pPr>
            <a:r>
              <a:rPr lang="en-US" sz="1800" dirty="0">
                <a:latin typeface="Poppins" panose="00000500000000000000" pitchFamily="2" charset="0"/>
                <a:cs typeface="Poppins" panose="00000500000000000000" pitchFamily="2" charset="0"/>
              </a:rPr>
              <a:t>Increase in household out-of-pocket expenditures due to various forms of user-fees </a:t>
            </a:r>
          </a:p>
          <a:p>
            <a:pPr marL="285750" indent="-285750" defTabSz="251206">
              <a:lnSpc>
                <a:spcPct val="100000"/>
              </a:lnSpc>
              <a:spcBef>
                <a:spcPts val="1800"/>
              </a:spcBef>
              <a:spcAft>
                <a:spcPts val="0"/>
              </a:spcAft>
              <a:buSzPct val="90000"/>
              <a:buFont typeface="Arial" panose="020B0604020202020204" pitchFamily="34" charset="0"/>
              <a:buChar char="•"/>
              <a:defRPr sz="3612">
                <a:latin typeface="Avenir Book"/>
                <a:ea typeface="Avenir Book"/>
                <a:cs typeface="Avenir Book"/>
                <a:sym typeface="Avenir Book"/>
              </a:defRPr>
            </a:pPr>
            <a:r>
              <a:rPr lang="en-US" sz="1800" dirty="0">
                <a:latin typeface="Poppins" panose="00000500000000000000" pitchFamily="2" charset="0"/>
                <a:cs typeface="Poppins" panose="00000500000000000000" pitchFamily="2" charset="0"/>
              </a:rPr>
              <a:t>Decline in outcomes &amp; slow progress on some key health MDGs</a:t>
            </a:r>
          </a:p>
          <a:p>
            <a:pPr marL="285750" indent="-285750" defTabSz="251206">
              <a:lnSpc>
                <a:spcPct val="100000"/>
              </a:lnSpc>
              <a:spcBef>
                <a:spcPts val="1800"/>
              </a:spcBef>
              <a:spcAft>
                <a:spcPts val="0"/>
              </a:spcAft>
              <a:buSzPct val="90000"/>
              <a:buFont typeface="Arial" panose="020B0604020202020204" pitchFamily="34" charset="0"/>
              <a:buChar char="•"/>
              <a:defRPr sz="3612">
                <a:latin typeface="Avenir Book"/>
                <a:ea typeface="Avenir Book"/>
                <a:cs typeface="Avenir Book"/>
                <a:sym typeface="Avenir Book"/>
              </a:defRPr>
            </a:pPr>
            <a:r>
              <a:rPr lang="en-US" sz="1800" dirty="0">
                <a:latin typeface="Poppins" panose="00000500000000000000" pitchFamily="2" charset="0"/>
                <a:cs typeface="Poppins" panose="00000500000000000000" pitchFamily="2" charset="0"/>
              </a:rPr>
              <a:t>Country’s Maternal Mortality Ratio had reached 960 deaths per 100,000 live births (ZDHS 2010/11)</a:t>
            </a:r>
          </a:p>
          <a:p>
            <a:endParaRPr lang="en-US" dirty="0"/>
          </a:p>
        </p:txBody>
      </p:sp>
    </p:spTree>
    <p:extLst>
      <p:ext uri="{BB962C8B-B14F-4D97-AF65-F5344CB8AC3E}">
        <p14:creationId xmlns:p14="http://schemas.microsoft.com/office/powerpoint/2010/main" val="176770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0" name="Rectangle"/>
          <p:cNvSpPr/>
          <p:nvPr/>
        </p:nvSpPr>
        <p:spPr>
          <a:xfrm>
            <a:off x="-73775" y="-181311"/>
            <a:ext cx="12339551" cy="7386102"/>
          </a:xfrm>
          <a:prstGeom prst="rect">
            <a:avLst/>
          </a:prstGeom>
          <a:solidFill>
            <a:schemeClr val="accent6">
              <a:hueOff val="-193447"/>
              <a:satOff val="3713"/>
              <a:lumOff val="11329"/>
              <a:alpha val="43184"/>
            </a:schemeClr>
          </a:solidFill>
          <a:ln w="12700">
            <a:miter lim="400000"/>
          </a:ln>
        </p:spPr>
        <p:txBody>
          <a:bodyPr lIns="35719" tIns="35719" rIns="35719" bIns="35719" anchor="ctr"/>
          <a:lstStyle/>
          <a:p>
            <a:pPr algn="ctr" defTabSz="292100" hangingPunct="0">
              <a:defRPr>
                <a:solidFill>
                  <a:srgbClr val="FFFFFF"/>
                </a:solidFill>
              </a:defRPr>
            </a:pPr>
            <a:endParaRPr sz="2500" kern="0">
              <a:solidFill>
                <a:srgbClr val="FFFFFF"/>
              </a:solidFill>
              <a:latin typeface="Gill Sans Light"/>
              <a:sym typeface="Gill Sans Light"/>
            </a:endParaRPr>
          </a:p>
        </p:txBody>
      </p:sp>
      <p:pic>
        <p:nvPicPr>
          <p:cNvPr id="341" name="Image" descr="Image"/>
          <p:cNvPicPr>
            <a:picLocks noChangeAspect="1"/>
          </p:cNvPicPr>
          <p:nvPr/>
        </p:nvPicPr>
        <p:blipFill>
          <a:blip r:embed="rId2">
            <a:alphaModFix amt="24892"/>
          </a:blip>
          <a:stretch>
            <a:fillRect/>
          </a:stretch>
        </p:blipFill>
        <p:spPr>
          <a:xfrm>
            <a:off x="1449391" y="-58596"/>
            <a:ext cx="6057661" cy="6858001"/>
          </a:xfrm>
          <a:prstGeom prst="rect">
            <a:avLst/>
          </a:prstGeom>
          <a:ln w="12700">
            <a:miter lim="400000"/>
          </a:ln>
          <a:effectLst>
            <a:outerShdw blurRad="63500" dist="25400" dir="5400000" rotWithShape="0">
              <a:schemeClr val="accent6">
                <a:satOff val="1848"/>
                <a:lumOff val="-15262"/>
                <a:alpha val="50000"/>
              </a:schemeClr>
            </a:outerShdw>
          </a:effectLst>
        </p:spPr>
      </p:pic>
      <p:sp>
        <p:nvSpPr>
          <p:cNvPr id="342" name="The Objective"/>
          <p:cNvSpPr txBox="1"/>
          <p:nvPr/>
        </p:nvSpPr>
        <p:spPr>
          <a:xfrm>
            <a:off x="39049" y="578251"/>
            <a:ext cx="3579506" cy="672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7800">
                <a:solidFill>
                  <a:srgbClr val="005493"/>
                </a:solidFill>
                <a:latin typeface="Avenir Next Ultra Light"/>
                <a:ea typeface="Avenir Next Ultra Light"/>
                <a:cs typeface="Avenir Next Ultra Light"/>
                <a:sym typeface="Avenir Next Ultra Light"/>
              </a:defRPr>
            </a:lvl1pPr>
          </a:lstStyle>
          <a:p>
            <a:pPr algn="ctr" defTabSz="292100" hangingPunct="0"/>
            <a:r>
              <a:rPr sz="3900" b="1" kern="0" dirty="0">
                <a:solidFill>
                  <a:srgbClr val="1FA29C"/>
                </a:solidFill>
                <a:latin typeface="Poppins" panose="00000500000000000000" pitchFamily="2" charset="0"/>
                <a:cs typeface="Poppins" panose="00000500000000000000" pitchFamily="2" charset="0"/>
              </a:rPr>
              <a:t>The Objective</a:t>
            </a:r>
          </a:p>
        </p:txBody>
      </p:sp>
      <p:sp>
        <p:nvSpPr>
          <p:cNvPr id="343" name="Rectangle"/>
          <p:cNvSpPr/>
          <p:nvPr/>
        </p:nvSpPr>
        <p:spPr>
          <a:xfrm>
            <a:off x="-312788" y="6027539"/>
            <a:ext cx="1423393" cy="841177"/>
          </a:xfrm>
          <a:prstGeom prst="rect">
            <a:avLst/>
          </a:prstGeom>
          <a:solidFill>
            <a:schemeClr val="accent6">
              <a:hueOff val="-193447"/>
              <a:satOff val="3713"/>
              <a:lumOff val="11329"/>
            </a:schemeClr>
          </a:solidFill>
          <a:ln w="12700">
            <a:miter lim="400000"/>
          </a:ln>
        </p:spPr>
        <p:txBody>
          <a:bodyPr lIns="35719" tIns="35719" rIns="35719" bIns="35719" anchor="ctr"/>
          <a:lstStyle/>
          <a:p>
            <a:pPr algn="ctr" defTabSz="292100" hangingPunct="0">
              <a:defRPr>
                <a:solidFill>
                  <a:srgbClr val="FFFFFF"/>
                </a:solidFill>
              </a:defRPr>
            </a:pPr>
            <a:endParaRPr sz="2500" kern="0">
              <a:solidFill>
                <a:srgbClr val="FFFFFF"/>
              </a:solidFill>
              <a:latin typeface="Gill Sans Light"/>
              <a:sym typeface="Gill Sans Light"/>
            </a:endParaRPr>
          </a:p>
        </p:txBody>
      </p:sp>
      <p:sp>
        <p:nvSpPr>
          <p:cNvPr id="344" name="Rectangle"/>
          <p:cNvSpPr/>
          <p:nvPr/>
        </p:nvSpPr>
        <p:spPr>
          <a:xfrm>
            <a:off x="258713" y="5735439"/>
            <a:ext cx="1111052" cy="841177"/>
          </a:xfrm>
          <a:prstGeom prst="rect">
            <a:avLst/>
          </a:prstGeom>
          <a:solidFill>
            <a:schemeClr val="accent6">
              <a:hueOff val="-193447"/>
              <a:satOff val="3713"/>
              <a:lumOff val="11329"/>
              <a:alpha val="48803"/>
            </a:schemeClr>
          </a:solidFill>
          <a:ln w="12700">
            <a:miter lim="400000"/>
          </a:ln>
        </p:spPr>
        <p:txBody>
          <a:bodyPr lIns="35719" tIns="35719" rIns="35719" bIns="35719" anchor="ctr"/>
          <a:lstStyle/>
          <a:p>
            <a:pPr algn="ctr" defTabSz="292100" hangingPunct="0">
              <a:defRPr>
                <a:solidFill>
                  <a:srgbClr val="FFFFFF"/>
                </a:solidFill>
              </a:defRPr>
            </a:pPr>
            <a:endParaRPr sz="2500" kern="0">
              <a:solidFill>
                <a:srgbClr val="FFFFFF"/>
              </a:solidFill>
              <a:latin typeface="Gill Sans Light"/>
              <a:sym typeface="Gill Sans Light"/>
            </a:endParaRPr>
          </a:p>
        </p:txBody>
      </p:sp>
      <p:sp>
        <p:nvSpPr>
          <p:cNvPr id="345" name="Rectangle"/>
          <p:cNvSpPr/>
          <p:nvPr/>
        </p:nvSpPr>
        <p:spPr>
          <a:xfrm>
            <a:off x="-156617" y="5265539"/>
            <a:ext cx="1111052" cy="841177"/>
          </a:xfrm>
          <a:prstGeom prst="rect">
            <a:avLst/>
          </a:prstGeom>
          <a:solidFill>
            <a:schemeClr val="accent6">
              <a:hueOff val="-193447"/>
              <a:satOff val="3713"/>
              <a:lumOff val="11329"/>
              <a:alpha val="59705"/>
            </a:schemeClr>
          </a:solidFill>
          <a:ln w="12700">
            <a:miter lim="400000"/>
          </a:ln>
        </p:spPr>
        <p:txBody>
          <a:bodyPr lIns="35719" tIns="35719" rIns="35719" bIns="35719" anchor="ctr"/>
          <a:lstStyle/>
          <a:p>
            <a:pPr algn="ctr" defTabSz="292100" hangingPunct="0">
              <a:defRPr>
                <a:solidFill>
                  <a:srgbClr val="FFFFFF"/>
                </a:solidFill>
              </a:defRPr>
            </a:pPr>
            <a:endParaRPr sz="2500" kern="0">
              <a:solidFill>
                <a:srgbClr val="FFFFFF"/>
              </a:solidFill>
              <a:latin typeface="Gill Sans Light"/>
              <a:sym typeface="Gill Sans Light"/>
            </a:endParaRPr>
          </a:p>
        </p:txBody>
      </p:sp>
      <p:pic>
        <p:nvPicPr>
          <p:cNvPr id="346" name="Image" descr="Image"/>
          <p:cNvPicPr>
            <a:picLocks noChangeAspect="1"/>
          </p:cNvPicPr>
          <p:nvPr/>
        </p:nvPicPr>
        <p:blipFill>
          <a:blip r:embed="rId3"/>
          <a:stretch>
            <a:fillRect/>
          </a:stretch>
        </p:blipFill>
        <p:spPr>
          <a:xfrm>
            <a:off x="197397" y="6151727"/>
            <a:ext cx="616941" cy="592802"/>
          </a:xfrm>
          <a:prstGeom prst="rect">
            <a:avLst/>
          </a:prstGeom>
          <a:ln w="12700">
            <a:miter lim="400000"/>
          </a:ln>
        </p:spPr>
      </p:pic>
      <p:pic>
        <p:nvPicPr>
          <p:cNvPr id="347" name="Image" descr="Image"/>
          <p:cNvPicPr>
            <a:picLocks noChangeAspect="1"/>
          </p:cNvPicPr>
          <p:nvPr/>
        </p:nvPicPr>
        <p:blipFill>
          <a:blip r:embed="rId4"/>
          <a:stretch>
            <a:fillRect/>
          </a:stretch>
        </p:blipFill>
        <p:spPr>
          <a:xfrm>
            <a:off x="-1131393" y="936092"/>
            <a:ext cx="13286386" cy="5962672"/>
          </a:xfrm>
          <a:prstGeom prst="rect">
            <a:avLst/>
          </a:prstGeom>
          <a:ln w="12700">
            <a:miter lim="400000"/>
          </a:ln>
        </p:spPr>
      </p:pic>
      <p:sp>
        <p:nvSpPr>
          <p:cNvPr id="348" name="PDO (At Inception): “To increase coverage of key maternal and child health interventions in targeted rural and urban districts consistent with the Recipient’s ongoing health initiatives”."/>
          <p:cNvSpPr txBox="1"/>
          <p:nvPr/>
        </p:nvSpPr>
        <p:spPr>
          <a:xfrm>
            <a:off x="2398749" y="4499553"/>
            <a:ext cx="9553258" cy="1133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marL="457200" marR="457200" algn="l" defTabSz="457200">
              <a:defRPr sz="4900" i="1">
                <a:solidFill>
                  <a:srgbClr val="005493"/>
                </a:solidFill>
                <a:latin typeface="Avenir Heavy"/>
                <a:ea typeface="Avenir Heavy"/>
                <a:cs typeface="Avenir Heavy"/>
                <a:sym typeface="Avenir Heavy"/>
              </a:defRPr>
            </a:lvl1pPr>
          </a:lstStyle>
          <a:p>
            <a:pPr marL="228600" marR="228600" defTabSz="228600" hangingPunct="0"/>
            <a:r>
              <a:rPr sz="2300" kern="0" dirty="0">
                <a:solidFill>
                  <a:srgbClr val="189992"/>
                </a:solidFill>
                <a:latin typeface="Poppins" panose="00000500000000000000" pitchFamily="2" charset="0"/>
                <a:cs typeface="Poppins" panose="00000500000000000000" pitchFamily="2" charset="0"/>
              </a:rPr>
              <a:t>PDO</a:t>
            </a:r>
            <a:r>
              <a:rPr lang="en-US" sz="2300" kern="0" dirty="0">
                <a:solidFill>
                  <a:srgbClr val="189992"/>
                </a:solidFill>
                <a:latin typeface="Poppins" panose="00000500000000000000" pitchFamily="2" charset="0"/>
                <a:cs typeface="Poppins" panose="00000500000000000000" pitchFamily="2" charset="0"/>
              </a:rPr>
              <a:t> (At Inception)</a:t>
            </a:r>
            <a:r>
              <a:rPr sz="2300" kern="0" dirty="0">
                <a:solidFill>
                  <a:srgbClr val="189992"/>
                </a:solidFill>
                <a:latin typeface="Poppins" panose="00000500000000000000" pitchFamily="2" charset="0"/>
                <a:cs typeface="Poppins" panose="00000500000000000000" pitchFamily="2" charset="0"/>
              </a:rPr>
              <a:t>: “To increase coverage of key maternal and child health interventions in targeted rural districts consistent with the Recipient’s ongoing health initiatives”.</a:t>
            </a:r>
          </a:p>
        </p:txBody>
      </p:sp>
      <p:sp>
        <p:nvSpPr>
          <p:cNvPr id="349" name="Health Sector Development Support Project"/>
          <p:cNvSpPr txBox="1"/>
          <p:nvPr/>
        </p:nvSpPr>
        <p:spPr>
          <a:xfrm>
            <a:off x="5904272" y="6479450"/>
            <a:ext cx="6057661"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228600" marR="228600" lvl="1" indent="114300" algn="r" defTabSz="228600" hangingPunct="0">
              <a:defRPr sz="4000">
                <a:solidFill>
                  <a:srgbClr val="005493"/>
                </a:solidFill>
                <a:latin typeface="Avenir Heavy"/>
                <a:ea typeface="Avenir Heavy"/>
                <a:cs typeface="Avenir Heavy"/>
                <a:sym typeface="Avenir Heavy"/>
              </a:defRPr>
            </a:pPr>
            <a:r>
              <a:rPr sz="1600" b="1" kern="0" dirty="0">
                <a:solidFill>
                  <a:srgbClr val="189992"/>
                </a:solidFill>
                <a:latin typeface="Poppins" panose="00000500000000000000" pitchFamily="2" charset="0"/>
                <a:cs typeface="Poppins" panose="00000500000000000000" pitchFamily="2" charset="0"/>
                <a:sym typeface="Avenir Heavy"/>
              </a:rPr>
              <a:t>Health Sector Development Support Project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346"/>
                                        </p:tgtEl>
                                        <p:attrNameLst>
                                          <p:attrName>style.visibility</p:attrName>
                                        </p:attrNameLst>
                                      </p:cBhvr>
                                      <p:to>
                                        <p:strVal val="visible"/>
                                      </p:to>
                                    </p:set>
                                    <p:anim calcmode="lin" valueType="num">
                                      <p:cBhvr>
                                        <p:cTn id="7" dur="700" fill="hold"/>
                                        <p:tgtEl>
                                          <p:spTgt spid="346"/>
                                        </p:tgtEl>
                                        <p:attrNameLst>
                                          <p:attrName>ppt_w</p:attrName>
                                        </p:attrNameLst>
                                      </p:cBhvr>
                                      <p:tavLst>
                                        <p:tav tm="0">
                                          <p:val>
                                            <p:fltVal val="0"/>
                                          </p:val>
                                        </p:tav>
                                        <p:tav tm="100000">
                                          <p:val>
                                            <p:strVal val="#ppt_w"/>
                                          </p:val>
                                        </p:tav>
                                      </p:tavLst>
                                    </p:anim>
                                    <p:anim calcmode="lin" valueType="num">
                                      <p:cBhvr>
                                        <p:cTn id="8" dur="700" fill="hold"/>
                                        <p:tgtEl>
                                          <p:spTgt spid="3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34506-9263-4E8D-A5F0-7029A6C9BE75}"/>
              </a:ext>
            </a:extLst>
          </p:cNvPr>
          <p:cNvSpPr>
            <a:spLocks noGrp="1"/>
          </p:cNvSpPr>
          <p:nvPr>
            <p:ph type="title"/>
          </p:nvPr>
        </p:nvSpPr>
        <p:spPr/>
        <p:txBody>
          <a:bodyPr/>
          <a:lstStyle/>
          <a:p>
            <a:r>
              <a:rPr lang="en-US" dirty="0">
                <a:latin typeface="Poppins" panose="00000500000000000000" pitchFamily="2" charset="0"/>
                <a:cs typeface="Poppins" panose="00000500000000000000" pitchFamily="2" charset="0"/>
              </a:rPr>
              <a:t>RBF Designed for the Zimbabwe Context</a:t>
            </a:r>
          </a:p>
        </p:txBody>
      </p:sp>
      <p:sp>
        <p:nvSpPr>
          <p:cNvPr id="4" name="Content Placeholder 3">
            <a:extLst>
              <a:ext uri="{FF2B5EF4-FFF2-40B4-BE49-F238E27FC236}">
                <a16:creationId xmlns:a16="http://schemas.microsoft.com/office/drawing/2014/main" id="{2C7D84CF-6405-4135-ACCD-78B3494A83B0}"/>
              </a:ext>
            </a:extLst>
          </p:cNvPr>
          <p:cNvSpPr>
            <a:spLocks noGrp="1"/>
          </p:cNvSpPr>
          <p:nvPr>
            <p:ph sz="quarter" idx="10"/>
          </p:nvPr>
        </p:nvSpPr>
        <p:spPr>
          <a:xfrm>
            <a:off x="397030" y="1253790"/>
            <a:ext cx="10821895" cy="4902740"/>
          </a:xfrm>
        </p:spPr>
        <p:txBody>
          <a:bodyPr/>
          <a:lstStyle/>
          <a:p>
            <a:pPr marL="285750" indent="-285750" defTabSz="257048">
              <a:lnSpc>
                <a:spcPct val="150000"/>
              </a:lnSpc>
              <a:spcAft>
                <a:spcPts val="0"/>
              </a:spcAft>
              <a:buSzPct val="90000"/>
              <a:buFont typeface="Arial" panose="020B0604020202020204" pitchFamily="34" charset="0"/>
              <a:buChar char="•"/>
              <a:defRPr sz="3696">
                <a:latin typeface="Avenir Book"/>
                <a:ea typeface="Avenir Book"/>
                <a:cs typeface="Avenir Book"/>
                <a:sym typeface="Avenir Book"/>
              </a:defRPr>
            </a:pPr>
            <a:r>
              <a:rPr lang="en-US" sz="1900" dirty="0">
                <a:latin typeface="Poppins" panose="00000500000000000000" pitchFamily="2" charset="0"/>
                <a:cs typeface="Poppins" panose="00000500000000000000" pitchFamily="2" charset="0"/>
              </a:rPr>
              <a:t>From inception, RBF aligned with and was designed to support National Health Strategy and policy – equity in access to quality health services;</a:t>
            </a:r>
          </a:p>
          <a:p>
            <a:pPr marL="528066" lvl="2" indent="-136906" defTabSz="257048">
              <a:lnSpc>
                <a:spcPct val="150000"/>
              </a:lnSpc>
              <a:spcAft>
                <a:spcPts val="0"/>
              </a:spcAft>
              <a:buSzPct val="90000"/>
              <a:buFont typeface="Arial"/>
              <a:defRPr sz="3343">
                <a:latin typeface="Avenir Book"/>
                <a:ea typeface="Avenir Book"/>
                <a:cs typeface="Avenir Book"/>
                <a:sym typeface="Avenir Book"/>
              </a:defRPr>
            </a:pPr>
            <a:r>
              <a:rPr lang="en-US" sz="1700" dirty="0">
                <a:latin typeface="Poppins" panose="00000500000000000000" pitchFamily="2" charset="0"/>
                <a:cs typeface="Poppins" panose="00000500000000000000" pitchFamily="2" charset="0"/>
              </a:rPr>
              <a:t>User fee removal (package of high impact services)</a:t>
            </a:r>
          </a:p>
          <a:p>
            <a:pPr marL="528066" lvl="2" indent="-136906" defTabSz="257048">
              <a:lnSpc>
                <a:spcPct val="150000"/>
              </a:lnSpc>
              <a:spcAft>
                <a:spcPts val="0"/>
              </a:spcAft>
              <a:buSzPct val="90000"/>
              <a:buFont typeface="Arial"/>
              <a:defRPr sz="3343">
                <a:latin typeface="Avenir Book"/>
                <a:ea typeface="Avenir Book"/>
                <a:cs typeface="Avenir Book"/>
                <a:sym typeface="Avenir Book"/>
              </a:defRPr>
            </a:pPr>
            <a:r>
              <a:rPr lang="en-US" sz="1700" dirty="0">
                <a:latin typeface="Poppins" panose="00000500000000000000" pitchFamily="2" charset="0"/>
                <a:cs typeface="Poppins" panose="00000500000000000000" pitchFamily="2" charset="0"/>
              </a:rPr>
              <a:t>Rebuild the quality-of-care standards</a:t>
            </a:r>
          </a:p>
          <a:p>
            <a:pPr marL="528066" lvl="2" indent="-136906" defTabSz="257048">
              <a:lnSpc>
                <a:spcPct val="150000"/>
              </a:lnSpc>
              <a:spcAft>
                <a:spcPts val="0"/>
              </a:spcAft>
              <a:buSzPct val="90000"/>
              <a:buFont typeface="Arial"/>
              <a:defRPr sz="3343">
                <a:latin typeface="Avenir Book"/>
                <a:ea typeface="Avenir Book"/>
                <a:cs typeface="Avenir Book"/>
                <a:sym typeface="Avenir Book"/>
              </a:defRPr>
            </a:pPr>
            <a:r>
              <a:rPr lang="en-US" sz="1700" dirty="0">
                <a:latin typeface="Poppins" panose="00000500000000000000" pitchFamily="2" charset="0"/>
                <a:cs typeface="Poppins" panose="00000500000000000000" pitchFamily="2" charset="0"/>
              </a:rPr>
              <a:t>Increase access to priority maternal, family planning and child health services</a:t>
            </a:r>
          </a:p>
          <a:p>
            <a:pPr marL="528066" lvl="2" indent="-136906" defTabSz="257048">
              <a:lnSpc>
                <a:spcPct val="150000"/>
              </a:lnSpc>
              <a:spcAft>
                <a:spcPts val="0"/>
              </a:spcAft>
              <a:buSzPct val="90000"/>
              <a:buFont typeface="Arial"/>
              <a:defRPr sz="3343">
                <a:latin typeface="Avenir Book"/>
                <a:ea typeface="Avenir Book"/>
                <a:cs typeface="Avenir Book"/>
                <a:sym typeface="Avenir Book"/>
              </a:defRPr>
            </a:pPr>
            <a:r>
              <a:rPr lang="en-US" sz="1700" dirty="0">
                <a:latin typeface="Poppins" panose="00000500000000000000" pitchFamily="2" charset="0"/>
                <a:cs typeface="Poppins" panose="00000500000000000000" pitchFamily="2" charset="0"/>
              </a:rPr>
              <a:t>Strengthen the referral system (promotes appropriate care seeking at appropriate levels)</a:t>
            </a:r>
          </a:p>
          <a:p>
            <a:pPr marL="528066" lvl="2" indent="-136906" defTabSz="257048">
              <a:lnSpc>
                <a:spcPct val="150000"/>
              </a:lnSpc>
              <a:spcAft>
                <a:spcPts val="0"/>
              </a:spcAft>
              <a:buSzPct val="90000"/>
              <a:buFont typeface="Arial"/>
              <a:defRPr sz="3343">
                <a:latin typeface="Avenir Book"/>
                <a:ea typeface="Avenir Book"/>
                <a:cs typeface="Avenir Book"/>
                <a:sym typeface="Avenir Book"/>
              </a:defRPr>
            </a:pPr>
            <a:r>
              <a:rPr lang="en-US" sz="1700" dirty="0">
                <a:latin typeface="Poppins" panose="00000500000000000000" pitchFamily="2" charset="0"/>
                <a:cs typeface="Poppins" panose="00000500000000000000" pitchFamily="2" charset="0"/>
              </a:rPr>
              <a:t>Decentralized service delivery and revitalized primary health care</a:t>
            </a:r>
          </a:p>
          <a:p>
            <a:pPr marL="391160" lvl="2" indent="0" defTabSz="257048">
              <a:lnSpc>
                <a:spcPct val="150000"/>
              </a:lnSpc>
              <a:spcAft>
                <a:spcPts val="0"/>
              </a:spcAft>
              <a:buSzPct val="90000"/>
              <a:buNone/>
              <a:defRPr sz="3343">
                <a:latin typeface="Avenir Book"/>
                <a:ea typeface="Avenir Book"/>
                <a:cs typeface="Avenir Book"/>
                <a:sym typeface="Avenir Book"/>
              </a:defRPr>
            </a:pPr>
            <a:endParaRPr lang="en-US" sz="1700" dirty="0">
              <a:latin typeface="Poppins" panose="00000500000000000000" pitchFamily="2" charset="0"/>
              <a:cs typeface="Poppins" panose="00000500000000000000" pitchFamily="2" charset="0"/>
            </a:endParaRPr>
          </a:p>
          <a:p>
            <a:pPr marL="285750" indent="-285750" defTabSz="257048">
              <a:lnSpc>
                <a:spcPct val="150000"/>
              </a:lnSpc>
              <a:spcAft>
                <a:spcPts val="0"/>
              </a:spcAft>
              <a:buSzPct val="90000"/>
              <a:buFont typeface="Arial" panose="020B0604020202020204" pitchFamily="34" charset="0"/>
              <a:buChar char="•"/>
              <a:defRPr sz="3696">
                <a:latin typeface="Avenir Book"/>
                <a:ea typeface="Avenir Book"/>
                <a:cs typeface="Avenir Book"/>
                <a:sym typeface="Avenir Book"/>
              </a:defRPr>
            </a:pPr>
            <a:r>
              <a:rPr lang="en-US" sz="1900" dirty="0">
                <a:latin typeface="Poppins" panose="00000500000000000000" pitchFamily="2" charset="0"/>
                <a:cs typeface="Poppins" panose="00000500000000000000" pitchFamily="2" charset="0"/>
              </a:rPr>
              <a:t>Prioritized package of services directly linked to burden of disease for mothers, newborns and children under 5 </a:t>
            </a:r>
          </a:p>
          <a:p>
            <a:pPr defTabSz="257048">
              <a:lnSpc>
                <a:spcPct val="150000"/>
              </a:lnSpc>
              <a:spcAft>
                <a:spcPts val="0"/>
              </a:spcAft>
              <a:buSzPct val="90000"/>
              <a:defRPr sz="3696">
                <a:latin typeface="Avenir Book"/>
                <a:ea typeface="Avenir Book"/>
                <a:cs typeface="Avenir Book"/>
                <a:sym typeface="Avenir Book"/>
              </a:defRPr>
            </a:pPr>
            <a:endParaRPr lang="en-US" sz="1900" dirty="0">
              <a:latin typeface="Poppins" panose="00000500000000000000" pitchFamily="2" charset="0"/>
              <a:cs typeface="Poppins" panose="00000500000000000000" pitchFamily="2" charset="0"/>
            </a:endParaRPr>
          </a:p>
          <a:p>
            <a:pPr marL="285750" indent="-285750" defTabSz="257048">
              <a:lnSpc>
                <a:spcPct val="150000"/>
              </a:lnSpc>
              <a:spcAft>
                <a:spcPts val="0"/>
              </a:spcAft>
              <a:buSzPct val="90000"/>
              <a:buFont typeface="Arial" panose="020B0604020202020204" pitchFamily="34" charset="0"/>
              <a:buChar char="•"/>
              <a:defRPr sz="3696">
                <a:latin typeface="Avenir Book"/>
                <a:ea typeface="Avenir Book"/>
                <a:cs typeface="Avenir Book"/>
                <a:sym typeface="Avenir Book"/>
              </a:defRPr>
            </a:pPr>
            <a:r>
              <a:rPr lang="en-US" sz="1900" dirty="0">
                <a:latin typeface="Poppins" panose="00000500000000000000" pitchFamily="2" charset="0"/>
                <a:cs typeface="Poppins" panose="00000500000000000000" pitchFamily="2" charset="0"/>
              </a:rPr>
              <a:t>RBF used to operationalize </a:t>
            </a:r>
            <a:r>
              <a:rPr lang="en-US" sz="1900" dirty="0" err="1">
                <a:latin typeface="Poppins" panose="00000500000000000000" pitchFamily="2" charset="0"/>
                <a:cs typeface="Poppins" panose="00000500000000000000" pitchFamily="2" charset="0"/>
              </a:rPr>
              <a:t>GoZ</a:t>
            </a:r>
            <a:r>
              <a:rPr lang="en-US" sz="1900" dirty="0">
                <a:latin typeface="Poppins" panose="00000500000000000000" pitchFamily="2" charset="0"/>
                <a:cs typeface="Poppins" panose="00000500000000000000" pitchFamily="2" charset="0"/>
              </a:rPr>
              <a:t> Results-Based Management Strategy and Results-Based Budgeting Pilot</a:t>
            </a:r>
          </a:p>
          <a:p>
            <a:endParaRPr lang="en-US" dirty="0"/>
          </a:p>
        </p:txBody>
      </p:sp>
    </p:spTree>
    <p:extLst>
      <p:ext uri="{BB962C8B-B14F-4D97-AF65-F5344CB8AC3E}">
        <p14:creationId xmlns:p14="http://schemas.microsoft.com/office/powerpoint/2010/main" val="2290034144"/>
      </p:ext>
    </p:extLst>
  </p:cSld>
  <p:clrMapOvr>
    <a:masterClrMapping/>
  </p:clrMapOvr>
</p:sld>
</file>

<file path=ppt/theme/theme1.xml><?xml version="1.0" encoding="utf-8"?>
<a:theme xmlns:a="http://schemas.openxmlformats.org/drawingml/2006/main" name="GFF_101_deck">
  <a:themeElements>
    <a:clrScheme name="MerchantCantos - GFF">
      <a:dk1>
        <a:sysClr val="windowText" lastClr="000000"/>
      </a:dk1>
      <a:lt1>
        <a:sysClr val="window" lastClr="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Custom 1">
      <a:majorFont>
        <a:latin typeface="Poppins"/>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GFF">
      <a:dk1>
        <a:srgbClr val="000000"/>
      </a:dk1>
      <a:lt1>
        <a:srgbClr val="FFFFFF"/>
      </a:lt1>
      <a:dk2>
        <a:srgbClr val="44546A"/>
      </a:dk2>
      <a:lt2>
        <a:srgbClr val="E7E6E6"/>
      </a:lt2>
      <a:accent1>
        <a:srgbClr val="002345"/>
      </a:accent1>
      <a:accent2>
        <a:srgbClr val="00A19A"/>
      </a:accent2>
      <a:accent3>
        <a:srgbClr val="9EDFDD"/>
      </a:accent3>
      <a:accent4>
        <a:srgbClr val="CB344F"/>
      </a:accent4>
      <a:accent5>
        <a:srgbClr val="F1BA2B"/>
      </a:accent5>
      <a:accent6>
        <a:srgbClr val="932683"/>
      </a:accent6>
      <a:hlink>
        <a:srgbClr val="00ADEE"/>
      </a:hlink>
      <a:folHlink>
        <a:srgbClr val="C3FCF5"/>
      </a:folHlink>
    </a:clrScheme>
    <a:fontScheme name="GFF K&amp;L Case Study">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FF">
    <a:dk1>
      <a:srgbClr val="000000"/>
    </a:dk1>
    <a:lt1>
      <a:srgbClr val="FFFFFF"/>
    </a:lt1>
    <a:dk2>
      <a:srgbClr val="44546A"/>
    </a:dk2>
    <a:lt2>
      <a:srgbClr val="E7E6E6"/>
    </a:lt2>
    <a:accent1>
      <a:srgbClr val="002345"/>
    </a:accent1>
    <a:accent2>
      <a:srgbClr val="00A19A"/>
    </a:accent2>
    <a:accent3>
      <a:srgbClr val="9EDFDD"/>
    </a:accent3>
    <a:accent4>
      <a:srgbClr val="CB344F"/>
    </a:accent4>
    <a:accent5>
      <a:srgbClr val="F1BA2B"/>
    </a:accent5>
    <a:accent6>
      <a:srgbClr val="932683"/>
    </a:accent6>
    <a:hlink>
      <a:srgbClr val="00ADEE"/>
    </a:hlink>
    <a:folHlink>
      <a:srgbClr val="C3FCF5"/>
    </a:folHlink>
  </a:clrScheme>
</a:themeOverride>
</file>

<file path=ppt/theme/themeOverride2.xml><?xml version="1.0" encoding="utf-8"?>
<a:themeOverride xmlns:a="http://schemas.openxmlformats.org/drawingml/2006/main">
  <a:clrScheme name="GFF">
    <a:dk1>
      <a:srgbClr val="000000"/>
    </a:dk1>
    <a:lt1>
      <a:srgbClr val="FFFFFF"/>
    </a:lt1>
    <a:dk2>
      <a:srgbClr val="44546A"/>
    </a:dk2>
    <a:lt2>
      <a:srgbClr val="E7E6E6"/>
    </a:lt2>
    <a:accent1>
      <a:srgbClr val="002345"/>
    </a:accent1>
    <a:accent2>
      <a:srgbClr val="00A19A"/>
    </a:accent2>
    <a:accent3>
      <a:srgbClr val="9EDFDD"/>
    </a:accent3>
    <a:accent4>
      <a:srgbClr val="CB344F"/>
    </a:accent4>
    <a:accent5>
      <a:srgbClr val="F1BA2B"/>
    </a:accent5>
    <a:accent6>
      <a:srgbClr val="932683"/>
    </a:accent6>
    <a:hlink>
      <a:srgbClr val="00ADEE"/>
    </a:hlink>
    <a:folHlink>
      <a:srgbClr val="C3FCF5"/>
    </a:folHlink>
  </a:clrScheme>
</a:themeOverride>
</file>

<file path=ppt/theme/themeOverride3.xml><?xml version="1.0" encoding="utf-8"?>
<a:themeOverride xmlns:a="http://schemas.openxmlformats.org/drawingml/2006/main">
  <a:clrScheme name="GFF">
    <a:dk1>
      <a:srgbClr val="000000"/>
    </a:dk1>
    <a:lt1>
      <a:srgbClr val="FFFFFF"/>
    </a:lt1>
    <a:dk2>
      <a:srgbClr val="44546A"/>
    </a:dk2>
    <a:lt2>
      <a:srgbClr val="E7E6E6"/>
    </a:lt2>
    <a:accent1>
      <a:srgbClr val="002345"/>
    </a:accent1>
    <a:accent2>
      <a:srgbClr val="00A19A"/>
    </a:accent2>
    <a:accent3>
      <a:srgbClr val="9EDFDD"/>
    </a:accent3>
    <a:accent4>
      <a:srgbClr val="CB344F"/>
    </a:accent4>
    <a:accent5>
      <a:srgbClr val="F1BA2B"/>
    </a:accent5>
    <a:accent6>
      <a:srgbClr val="932683"/>
    </a:accent6>
    <a:hlink>
      <a:srgbClr val="00ADEE"/>
    </a:hlink>
    <a:folHlink>
      <a:srgbClr val="C3FCF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Abstract xmlns="3e02667f-0271-471b-bd6e-11a2e16def1d" xsi:nil="true"/>
    <WBDocs_Access_To_Info_Exception xmlns="3e02667f-0271-471b-bd6e-11a2e16def1d">12. Not Assessed</WBDocs_Access_To_Info_Exception>
    <WBDocs_Document_Date xmlns="3e02667f-0271-471b-bd6e-11a2e16def1d">2021-06-02T13:47:33+00:00</WBDocs_Document_Date>
    <TaxCatchAll xmlns="3e02667f-0271-471b-bd6e-11a2e16def1d">
      <Value>327</Value>
      <Value>3</Value>
    </TaxCatchAll>
    <OneCMS_Subcategory xmlns="3e02667f-0271-471b-bd6e-11a2e16def1d" xsi:nil="true"/>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GHNDR</TermName>
          <TermId xmlns="http://schemas.microsoft.com/office/infopath/2007/PartnerControls">3743b13f-1248-49d2-9560-cc87b6e9122c</TermId>
        </TermInfo>
      </Terms>
    </i008215bacac45029ee8cafff4c8e93b>
    <WBDocs_Information_Classification xmlns="3e02667f-0271-471b-bd6e-11a2e16def1d">Official Use Only</WBDocs_Information_Classification>
    <OneCMS_Category xmlns="3e02667f-0271-471b-bd6e-11a2e16def1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mso-contentType ?>
<SharedContentType xmlns="Microsoft.SharePoint.Taxonomy.ContentTypeSync" SourceId="2a6c10d7-b926-4fc0-945e-3cbf5049f6bd" ContentTypeId="0x010100F4C63C3BD852AE468EAEFD0E6C57C64F02" PreviousValue="false"/>
</file>

<file path=customXml/item5.xml><?xml version="1.0" encoding="utf-8"?>
<ct:contentTypeSchema xmlns:ct="http://schemas.microsoft.com/office/2006/metadata/contentType" xmlns:ma="http://schemas.microsoft.com/office/2006/metadata/properties/metaAttributes" ct:_="" ma:_="" ma:contentTypeName="WBDocument" ma:contentTypeID="0x010100F4C63C3BD852AE468EAEFD0E6C57C64F02006DD1FCE47C752D489DF7D078E396099F" ma:contentTypeVersion="29" ma:contentTypeDescription="" ma:contentTypeScope="" ma:versionID="811ca1771c07519ade754750b28442cf">
  <xsd:schema xmlns:xsd="http://www.w3.org/2001/XMLSchema" xmlns:xs="http://www.w3.org/2001/XMLSchema" xmlns:p="http://schemas.microsoft.com/office/2006/metadata/properties" xmlns:ns3="3e02667f-0271-471b-bd6e-11a2e16def1d" targetNamespace="http://schemas.microsoft.com/office/2006/metadata/properties" ma:root="true" ma:fieldsID="1e23cd395932c85c5661bbccd490f757"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a03cf84b-1fc1-4597-8f8f-ca4fa38d400d}" ma:internalName="TaxCatchAll" ma:showField="CatchAllData"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a03cf84b-1fc1-4597-8f8f-ca4fa38d400d}" ma:internalName="TaxCatchAllLabel" ma:readOnly="true" ma:showField="CatchAllDataLabel" ma:web="b375d617-2fcf-4acd-9c7f-415c52e7d31b">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default="327;#GHNDR|3743b13f-1248-49d2-9560-cc87b6e9122c"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3ACE91-026F-4526-8A88-B3C9AA820F90}">
  <ds:schemaRefs>
    <ds:schemaRef ds:uri="3e02667f-0271-471b-bd6e-11a2e16def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3C55178-2821-4070-8304-4A491CC34CB0}">
  <ds:schemaRefs>
    <ds:schemaRef ds:uri="http://schemas.microsoft.com/sharepoint/v3/contenttype/forms"/>
  </ds:schemaRefs>
</ds:datastoreItem>
</file>

<file path=customXml/itemProps3.xml><?xml version="1.0" encoding="utf-8"?>
<ds:datastoreItem xmlns:ds="http://schemas.openxmlformats.org/officeDocument/2006/customXml" ds:itemID="{18288EB8-D6F3-48A2-A705-13E2AA0329A6}">
  <ds:schemaRefs>
    <ds:schemaRef ds:uri="http://schemas.microsoft.com/sharepoint/events"/>
  </ds:schemaRefs>
</ds:datastoreItem>
</file>

<file path=customXml/itemProps4.xml><?xml version="1.0" encoding="utf-8"?>
<ds:datastoreItem xmlns:ds="http://schemas.openxmlformats.org/officeDocument/2006/customXml" ds:itemID="{6742807C-4B63-4380-BE0C-A7531042F219}">
  <ds:schemaRefs>
    <ds:schemaRef ds:uri="Microsoft.SharePoint.Taxonomy.ContentTypeSync"/>
  </ds:schemaRefs>
</ds:datastoreItem>
</file>

<file path=customXml/itemProps5.xml><?xml version="1.0" encoding="utf-8"?>
<ds:datastoreItem xmlns:ds="http://schemas.openxmlformats.org/officeDocument/2006/customXml" ds:itemID="{0AB5A1DD-E44A-474A-B0D9-A7183E3E0035}">
  <ds:schemaRefs>
    <ds:schemaRef ds:uri="3e02667f-0271-471b-bd6e-11a2e16def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3836</TotalTime>
  <Words>2676</Words>
  <Application>Microsoft Office PowerPoint</Application>
  <PresentationFormat>Widescreen</PresentationFormat>
  <Paragraphs>346</Paragraphs>
  <Slides>36</Slides>
  <Notes>14</Notes>
  <HiddenSlides>0</HiddenSlides>
  <MMClips>0</MMClips>
  <ScaleCrop>false</ScaleCrop>
  <HeadingPairs>
    <vt:vector size="6" baseType="variant">
      <vt:variant>
        <vt:lpstr>Fonts Used</vt:lpstr>
      </vt:variant>
      <vt:variant>
        <vt:i4>24</vt:i4>
      </vt:variant>
      <vt:variant>
        <vt:lpstr>Theme</vt:lpstr>
      </vt:variant>
      <vt:variant>
        <vt:i4>3</vt:i4>
      </vt:variant>
      <vt:variant>
        <vt:lpstr>Slide Titles</vt:lpstr>
      </vt:variant>
      <vt:variant>
        <vt:i4>36</vt:i4>
      </vt:variant>
    </vt:vector>
  </HeadingPairs>
  <TitlesOfParts>
    <vt:vector size="63" baseType="lpstr">
      <vt:lpstr>Arial</vt:lpstr>
      <vt:lpstr>Avenir Book</vt:lpstr>
      <vt:lpstr>Avenir Heavy</vt:lpstr>
      <vt:lpstr>Avenir Next</vt:lpstr>
      <vt:lpstr>Avenir Next Regular</vt:lpstr>
      <vt:lpstr>Calibri</vt:lpstr>
      <vt:lpstr>Franklin Gothic Demi</vt:lpstr>
      <vt:lpstr>Gill Sans</vt:lpstr>
      <vt:lpstr>Gill Sans Light</vt:lpstr>
      <vt:lpstr>Helvetica</vt:lpstr>
      <vt:lpstr>Helvetica Light</vt:lpstr>
      <vt:lpstr>Helvetica Neue</vt:lpstr>
      <vt:lpstr>Helvetica Neue Bold Condensed</vt:lpstr>
      <vt:lpstr>Helvetica Neue Light</vt:lpstr>
      <vt:lpstr>Helvetica Neue Medium</vt:lpstr>
      <vt:lpstr>Helvetica Neue Thin</vt:lpstr>
      <vt:lpstr>Open Sans</vt:lpstr>
      <vt:lpstr>Poppins</vt:lpstr>
      <vt:lpstr>Poppins Light</vt:lpstr>
      <vt:lpstr>Poppins SemiBold</vt:lpstr>
      <vt:lpstr>Symbol</vt:lpstr>
      <vt:lpstr>Times New Roman</vt:lpstr>
      <vt:lpstr>Verdana</vt:lpstr>
      <vt:lpstr>Wingdings</vt:lpstr>
      <vt:lpstr>GFF_101_deck</vt:lpstr>
      <vt:lpstr>Custom Design</vt:lpstr>
      <vt:lpstr>Showroom</vt:lpstr>
      <vt:lpstr>Institutionalization of Results-Based Financing </vt:lpstr>
      <vt:lpstr>PowerPoint Presentation</vt:lpstr>
      <vt:lpstr>Zimbabwe’s Results Based Financing Journey to Institutionalization</vt:lpstr>
      <vt:lpstr>PowerPoint Presentation</vt:lpstr>
      <vt:lpstr>PowerPoint Presentation</vt:lpstr>
      <vt:lpstr>Results Based Financing (RBF) Approach in Zimbabwe</vt:lpstr>
      <vt:lpstr>RBF in Zimbabwe – Introduction and Context</vt:lpstr>
      <vt:lpstr>PowerPoint Presentation</vt:lpstr>
      <vt:lpstr>RBF Designed for the Zimbabwe Context</vt:lpstr>
      <vt:lpstr>Timeline for General RBF Related Developments in Zimbabwe</vt:lpstr>
      <vt:lpstr>PowerPoint Presentation</vt:lpstr>
      <vt:lpstr>Key Messages from Generated Evidence (Impact Evaluation, Process Evaluations)</vt:lpstr>
      <vt:lpstr>Key Messages from Generated Evidence cntd…</vt:lpstr>
      <vt:lpstr>PowerPoint Presentation</vt:lpstr>
      <vt:lpstr>Timeline for Technical Modifications</vt:lpstr>
      <vt:lpstr>Reflections on RBF Sustainability </vt:lpstr>
      <vt:lpstr>Expectations</vt:lpstr>
      <vt:lpstr>PowerPoint Presentation</vt:lpstr>
      <vt:lpstr>What is Cognitive Task Analysis</vt:lpstr>
      <vt:lpstr>PowerPoint Presentation</vt:lpstr>
      <vt:lpstr>What Helped Facilitate Progress in Institutionalization</vt:lpstr>
      <vt:lpstr>What Helped Facilitate Progress in Institutionalization</vt:lpstr>
      <vt:lpstr>What Helped Facilitate Progress in Institutionalization</vt:lpstr>
      <vt:lpstr>What Helped Facilitate Progress in Institutionalization</vt:lpstr>
      <vt:lpstr>What Helped Facilitate Progress in Institutionalization</vt:lpstr>
      <vt:lpstr>What Helped Facilitate Progress in Institutionalization</vt:lpstr>
      <vt:lpstr>What Helped Facilitate Progress in Institutionalization</vt:lpstr>
      <vt:lpstr>Looking ahead</vt:lpstr>
      <vt:lpstr>Strengthening the Institutionalization Agenda </vt:lpstr>
      <vt:lpstr>PowerPoint Presentation</vt:lpstr>
      <vt:lpstr>Reflections  </vt:lpstr>
      <vt:lpstr>Reflections  </vt:lpstr>
      <vt:lpstr>Main Messages</vt:lpstr>
      <vt:lpstr>Health system as a contributor to the social fabric</vt:lpstr>
      <vt:lpstr>From scheme to system</vt:lpstr>
      <vt:lpstr>From scheme to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Joy Gebre Medhin</cp:lastModifiedBy>
  <cp:revision>239</cp:revision>
  <dcterms:created xsi:type="dcterms:W3CDTF">2021-03-10T20:16:21Z</dcterms:created>
  <dcterms:modified xsi:type="dcterms:W3CDTF">2022-05-04T23:42:47Z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0x010100F4C63C3BD852AE468EAEFD0E6C57C64F02006DD1FCE47C752D489DF7D078E396099F</vt:lpwstr>
  </property>
  <property fmtid="{D5CDD505-2E9C-101B-9397-08002B2CF9AE}" pid="3" name="fbe16eaccf4749f086104f7c67297f76">
    <vt:lpwstr>World Bank|bc205cc9-8a56-48a3-9f30-b099e7707c1b</vt:lpwstr>
  </property>
  <property fmtid="{D5CDD505-2E9C-101B-9397-08002B2CF9AE}" pid="4" name="TaxKeyword">
    <vt:lpwstr/>
  </property>
  <property fmtid="{D5CDD505-2E9C-101B-9397-08002B2CF9AE}" pid="5" name="hbe71f8dfd024405860d37e862f27a82">
    <vt:lpwstr/>
  </property>
  <property fmtid="{D5CDD505-2E9C-101B-9397-08002B2CF9AE}" pid="6" name="WBDocs_Country">
    <vt:lpwstr/>
  </property>
  <property fmtid="{D5CDD505-2E9C-101B-9397-08002B2CF9AE}" pid="7" name="WBDocs_Business_Function">
    <vt:lpwstr/>
  </property>
  <property fmtid="{D5CDD505-2E9C-101B-9397-08002B2CF9AE}" pid="8" name="WBDocs_Local_Document_Type">
    <vt:lpwstr/>
  </property>
  <property fmtid="{D5CDD505-2E9C-101B-9397-08002B2CF9AE}" pid="9" name="m23003d518f743f49dcbc82909afe93a">
    <vt:lpwstr/>
  </property>
  <property fmtid="{D5CDD505-2E9C-101B-9397-08002B2CF9AE}" pid="10" name="d744a75525f04a8c9e54f4ed11bfe7c0">
    <vt:lpwstr/>
  </property>
  <property fmtid="{D5CDD505-2E9C-101B-9397-08002B2CF9AE}" pid="11" name="WBDocs_Topic">
    <vt:lpwstr/>
  </property>
  <property fmtid="{D5CDD505-2E9C-101B-9397-08002B2CF9AE}" pid="12" name="WBDocs_Originating_Unit">
    <vt:lpwstr>327;#GHNDR|3743b13f-1248-49d2-9560-cc87b6e9122c</vt:lpwstr>
  </property>
  <property fmtid="{D5CDD505-2E9C-101B-9397-08002B2CF9AE}" pid="13" name="TaxKeywordTaxHTField">
    <vt:lpwstr/>
  </property>
  <property fmtid="{D5CDD505-2E9C-101B-9397-08002B2CF9AE}" pid="14" name="Organization">
    <vt:lpwstr>3;#World Bank|bc205cc9-8a56-48a3-9f30-b099e7707c1b</vt:lpwstr>
  </property>
  <property fmtid="{D5CDD505-2E9C-101B-9397-08002B2CF9AE}" pid="15" name="WBDocs_Category">
    <vt:lpwstr/>
  </property>
  <property fmtid="{D5CDD505-2E9C-101B-9397-08002B2CF9AE}" pid="16" name="WBDocs_Language">
    <vt:lpwstr/>
  </property>
  <property fmtid="{D5CDD505-2E9C-101B-9397-08002B2CF9AE}" pid="17" name="n51c50147e554be9a5479ee6e2785bf7">
    <vt:lpwstr/>
  </property>
  <property fmtid="{D5CDD505-2E9C-101B-9397-08002B2CF9AE}" pid="18" name="pf1bc08d06b541998378c6b8090400d8">
    <vt:lpwstr/>
  </property>
</Properties>
</file>