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4061" r:id="rId4"/>
  </p:sldMasterIdLst>
  <p:notesMasterIdLst>
    <p:notesMasterId r:id="rId37"/>
  </p:notesMasterIdLst>
  <p:handoutMasterIdLst>
    <p:handoutMasterId r:id="rId38"/>
  </p:handoutMasterIdLst>
  <p:sldIdLst>
    <p:sldId id="330" r:id="rId5"/>
    <p:sldId id="2147375787" r:id="rId6"/>
    <p:sldId id="2147375788" r:id="rId7"/>
    <p:sldId id="2147375715" r:id="rId8"/>
    <p:sldId id="2147375731" r:id="rId9"/>
    <p:sldId id="2147375746" r:id="rId10"/>
    <p:sldId id="2147375747" r:id="rId11"/>
    <p:sldId id="2147375775" r:id="rId12"/>
    <p:sldId id="2147375751" r:id="rId13"/>
    <p:sldId id="356" r:id="rId14"/>
    <p:sldId id="2147375777" r:id="rId15"/>
    <p:sldId id="2147375780" r:id="rId16"/>
    <p:sldId id="2147375744" r:id="rId17"/>
    <p:sldId id="2147375750" r:id="rId18"/>
    <p:sldId id="2147375681" r:id="rId19"/>
    <p:sldId id="350" r:id="rId20"/>
    <p:sldId id="2147375785" r:id="rId21"/>
    <p:sldId id="2147375786" r:id="rId22"/>
    <p:sldId id="2147375702" r:id="rId23"/>
    <p:sldId id="2147375678" r:id="rId24"/>
    <p:sldId id="2147375753" r:id="rId25"/>
    <p:sldId id="2147375760" r:id="rId26"/>
    <p:sldId id="2147375761" r:id="rId27"/>
    <p:sldId id="2147375763" r:id="rId28"/>
    <p:sldId id="2147375742" r:id="rId29"/>
    <p:sldId id="2147375682" r:id="rId30"/>
    <p:sldId id="2147375781" r:id="rId31"/>
    <p:sldId id="2147375789" r:id="rId32"/>
    <p:sldId id="2147375765" r:id="rId33"/>
    <p:sldId id="2147375723" r:id="rId34"/>
    <p:sldId id="2147375779" r:id="rId35"/>
    <p:sldId id="2147375619" r:id="rId36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91D2C9-00A8-4AD3-B195-E36BD3CF3D1D}">
          <p14:sldIdLst>
            <p14:sldId id="330"/>
            <p14:sldId id="2147375787"/>
            <p14:sldId id="2147375788"/>
            <p14:sldId id="2147375715"/>
            <p14:sldId id="2147375731"/>
            <p14:sldId id="2147375746"/>
            <p14:sldId id="2147375747"/>
            <p14:sldId id="2147375775"/>
            <p14:sldId id="2147375751"/>
            <p14:sldId id="356"/>
            <p14:sldId id="2147375777"/>
            <p14:sldId id="2147375780"/>
            <p14:sldId id="2147375744"/>
            <p14:sldId id="2147375750"/>
            <p14:sldId id="2147375681"/>
            <p14:sldId id="350"/>
            <p14:sldId id="2147375785"/>
            <p14:sldId id="2147375786"/>
            <p14:sldId id="2147375702"/>
            <p14:sldId id="2147375678"/>
            <p14:sldId id="2147375753"/>
            <p14:sldId id="2147375760"/>
            <p14:sldId id="2147375761"/>
            <p14:sldId id="2147375763"/>
            <p14:sldId id="2147375742"/>
            <p14:sldId id="2147375682"/>
            <p14:sldId id="2147375781"/>
            <p14:sldId id="2147375789"/>
            <p14:sldId id="2147375765"/>
            <p14:sldId id="2147375723"/>
            <p14:sldId id="2147375779"/>
            <p14:sldId id="21473756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phanie Saulsbury" initials="SLS" lastIdx="11" clrIdx="6">
    <p:extLst>
      <p:ext uri="{19B8F6BF-5375-455C-9EA6-DF929625EA0E}">
        <p15:presenceInfo xmlns:p15="http://schemas.microsoft.com/office/powerpoint/2012/main" userId="Stephanie Saulsbury" providerId="None"/>
      </p:ext>
    </p:extLst>
  </p:cmAuthor>
  <p:cmAuthor id="1" name="Luc Laviolette" initials="LL" lastIdx="16" clrIdx="0">
    <p:extLst>
      <p:ext uri="{19B8F6BF-5375-455C-9EA6-DF929625EA0E}">
        <p15:presenceInfo xmlns:p15="http://schemas.microsoft.com/office/powerpoint/2012/main" userId="S::llaviolette@worldbank.org::700e2cdc-254f-49ef-af79-ca4f68bd9459" providerId="AD"/>
      </p:ext>
    </p:extLst>
  </p:cmAuthor>
  <p:cmAuthor id="8" name="Carolyn Reynolds" initials="CR" lastIdx="8" clrIdx="7">
    <p:extLst>
      <p:ext uri="{19B8F6BF-5375-455C-9EA6-DF929625EA0E}">
        <p15:presenceInfo xmlns:p15="http://schemas.microsoft.com/office/powerpoint/2012/main" userId="S::creynolds@worldbank.org::6a91596d-8ba3-450a-be36-723f803a3328" providerId="AD"/>
      </p:ext>
    </p:extLst>
  </p:cmAuthor>
  <p:cmAuthor id="2" name="Jessica Rae Brown" initials="JRB" lastIdx="16" clrIdx="1">
    <p:extLst>
      <p:ext uri="{19B8F6BF-5375-455C-9EA6-DF929625EA0E}">
        <p15:presenceInfo xmlns:p15="http://schemas.microsoft.com/office/powerpoint/2012/main" userId="S::jbrown11@worldbank.org::53ebf857-591b-42d0-9588-1ddbd1ea1b12" providerId="AD"/>
      </p:ext>
    </p:extLst>
  </p:cmAuthor>
  <p:cmAuthor id="9" name="Augustina Nikolova" initials="AN" lastIdx="2" clrIdx="8">
    <p:extLst>
      <p:ext uri="{19B8F6BF-5375-455C-9EA6-DF929625EA0E}">
        <p15:presenceInfo xmlns:p15="http://schemas.microsoft.com/office/powerpoint/2012/main" userId="S::anikolova@worldbank.org::3cf3971e-f6f5-4441-9be6-eeaf8277686f" providerId="AD"/>
      </p:ext>
    </p:extLst>
  </p:cmAuthor>
  <p:cmAuthor id="3" name="Monique Vledder" initials="MV" lastIdx="22" clrIdx="2">
    <p:extLst>
      <p:ext uri="{19B8F6BF-5375-455C-9EA6-DF929625EA0E}">
        <p15:presenceInfo xmlns:p15="http://schemas.microsoft.com/office/powerpoint/2012/main" userId="S::mvledder@worldbank.org::aee91475-6666-43d5-b280-9bbfebf36c33" providerId="AD"/>
      </p:ext>
    </p:extLst>
  </p:cmAuthor>
  <p:cmAuthor id="10" name="Ellen Van De Poel" initials="EVDP" lastIdx="3" clrIdx="9">
    <p:extLst>
      <p:ext uri="{19B8F6BF-5375-455C-9EA6-DF929625EA0E}">
        <p15:presenceInfo xmlns:p15="http://schemas.microsoft.com/office/powerpoint/2012/main" userId="S::evandepoel@worldbank.org::eb30f8c7-301a-4556-bf50-644c8e37a903" providerId="AD"/>
      </p:ext>
    </p:extLst>
  </p:cmAuthor>
  <p:cmAuthor id="4" name="Marion Jane Cros" initials="MJC" lastIdx="1" clrIdx="3">
    <p:extLst>
      <p:ext uri="{19B8F6BF-5375-455C-9EA6-DF929625EA0E}">
        <p15:presenceInfo xmlns:p15="http://schemas.microsoft.com/office/powerpoint/2012/main" userId="S::mcros@worldbank.org::fcbbafe1-389b-4617-b6ea-4bd673050efa" providerId="AD"/>
      </p:ext>
    </p:extLst>
  </p:cmAuthor>
  <p:cmAuthor id="11" name="Anita Sharma" initials="AS" lastIdx="12" clrIdx="10">
    <p:extLst>
      <p:ext uri="{19B8F6BF-5375-455C-9EA6-DF929625EA0E}">
        <p15:presenceInfo xmlns:p15="http://schemas.microsoft.com/office/powerpoint/2012/main" userId="S::asharmamanning@worldbank.org::ea8527a5-b4fe-471a-9e91-d89989e1a78f" providerId="AD"/>
      </p:ext>
    </p:extLst>
  </p:cmAuthor>
  <p:cmAuthor id="5" name="Mirja Channa Sjoblom" initials="MCS" lastIdx="2" clrIdx="4">
    <p:extLst>
      <p:ext uri="{19B8F6BF-5375-455C-9EA6-DF929625EA0E}">
        <p15:presenceInfo xmlns:p15="http://schemas.microsoft.com/office/powerpoint/2012/main" userId="S::msjoblom@worldbank.org::ac538172-21e9-432d-a690-87bb78542a7a" providerId="AD"/>
      </p:ext>
    </p:extLst>
  </p:cmAuthor>
  <p:cmAuthor id="6" name="John Borrazzo" initials="JB" lastIdx="1" clrIdx="5">
    <p:extLst>
      <p:ext uri="{19B8F6BF-5375-455C-9EA6-DF929625EA0E}">
        <p15:presenceInfo xmlns:p15="http://schemas.microsoft.com/office/powerpoint/2012/main" userId="S::jborrazzo@worldbank.org::f61616be-9671-4301-ad04-9f8cc7c15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52B6A3"/>
    <a:srgbClr val="595959"/>
    <a:srgbClr val="1FA29C"/>
    <a:srgbClr val="A7D3FF"/>
    <a:srgbClr val="BD5091"/>
    <a:srgbClr val="001A0C"/>
    <a:srgbClr val="C2EBAF"/>
    <a:srgbClr val="DAE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AB63E-8AA2-4A87-AD2A-4D35B8FF6403}" v="6" dt="2023-06-22T15:50:38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Morgan" userId="4f19c8b6-60c1-4693-b023-8564a5a2de57" providerId="ADAL" clId="{785AB63E-8AA2-4A87-AD2A-4D35B8FF6403}"/>
    <pc:docChg chg="custSel addSld modSld modSection">
      <pc:chgData name="Alison Morgan" userId="4f19c8b6-60c1-4693-b023-8564a5a2de57" providerId="ADAL" clId="{785AB63E-8AA2-4A87-AD2A-4D35B8FF6403}" dt="2023-06-22T15:51:28.941" v="65" actId="255"/>
      <pc:docMkLst>
        <pc:docMk/>
      </pc:docMkLst>
      <pc:sldChg chg="addSp modSp mod setBg modClrScheme chgLayout">
        <pc:chgData name="Alison Morgan" userId="4f19c8b6-60c1-4693-b023-8564a5a2de57" providerId="ADAL" clId="{785AB63E-8AA2-4A87-AD2A-4D35B8FF6403}" dt="2023-06-22T15:51:28.941" v="65" actId="255"/>
        <pc:sldMkLst>
          <pc:docMk/>
          <pc:sldMk cId="1867518691" sldId="2147375779"/>
        </pc:sldMkLst>
        <pc:spChg chg="mod ord">
          <ac:chgData name="Alison Morgan" userId="4f19c8b6-60c1-4693-b023-8564a5a2de57" providerId="ADAL" clId="{785AB63E-8AA2-4A87-AD2A-4D35B8FF6403}" dt="2023-06-22T15:50:30.869" v="9" actId="26606"/>
          <ac:spMkLst>
            <pc:docMk/>
            <pc:sldMk cId="1867518691" sldId="2147375779"/>
            <ac:spMk id="2" creationId="{D112E0CC-6039-4762-A9E0-E2A63C4BE10D}"/>
          </ac:spMkLst>
        </pc:spChg>
        <pc:spChg chg="mod ord">
          <ac:chgData name="Alison Morgan" userId="4f19c8b6-60c1-4693-b023-8564a5a2de57" providerId="ADAL" clId="{785AB63E-8AA2-4A87-AD2A-4D35B8FF6403}" dt="2023-06-22T15:50:30.869" v="9" actId="26606"/>
          <ac:spMkLst>
            <pc:docMk/>
            <pc:sldMk cId="1867518691" sldId="2147375779"/>
            <ac:spMk id="3" creationId="{2F4E6596-23B1-4F07-B3C0-3786199CF600}"/>
          </ac:spMkLst>
        </pc:spChg>
        <pc:spChg chg="mod ord">
          <ac:chgData name="Alison Morgan" userId="4f19c8b6-60c1-4693-b023-8564a5a2de57" providerId="ADAL" clId="{785AB63E-8AA2-4A87-AD2A-4D35B8FF6403}" dt="2023-06-22T15:50:30.869" v="9" actId="26606"/>
          <ac:spMkLst>
            <pc:docMk/>
            <pc:sldMk cId="1867518691" sldId="2147375779"/>
            <ac:spMk id="4" creationId="{F622147B-A747-4FCF-82F1-A77E925007A1}"/>
          </ac:spMkLst>
        </pc:spChg>
        <pc:spChg chg="add mod">
          <ac:chgData name="Alison Morgan" userId="4f19c8b6-60c1-4693-b023-8564a5a2de57" providerId="ADAL" clId="{785AB63E-8AA2-4A87-AD2A-4D35B8FF6403}" dt="2023-06-22T15:51:28.941" v="65" actId="255"/>
          <ac:spMkLst>
            <pc:docMk/>
            <pc:sldMk cId="1867518691" sldId="2147375779"/>
            <ac:spMk id="5" creationId="{C0715F61-D777-A5E5-C0E7-C5D356BCA143}"/>
          </ac:spMkLst>
        </pc:spChg>
        <pc:spChg chg="add">
          <ac:chgData name="Alison Morgan" userId="4f19c8b6-60c1-4693-b023-8564a5a2de57" providerId="ADAL" clId="{785AB63E-8AA2-4A87-AD2A-4D35B8FF6403}" dt="2023-06-22T15:50:30.869" v="9" actId="26606"/>
          <ac:spMkLst>
            <pc:docMk/>
            <pc:sldMk cId="1867518691" sldId="2147375779"/>
            <ac:spMk id="9" creationId="{100EDD19-6802-4EC3-95CE-CFFAB042CFD6}"/>
          </ac:spMkLst>
        </pc:spChg>
        <pc:spChg chg="add">
          <ac:chgData name="Alison Morgan" userId="4f19c8b6-60c1-4693-b023-8564a5a2de57" providerId="ADAL" clId="{785AB63E-8AA2-4A87-AD2A-4D35B8FF6403}" dt="2023-06-22T15:50:30.869" v="9" actId="26606"/>
          <ac:spMkLst>
            <pc:docMk/>
            <pc:sldMk cId="1867518691" sldId="2147375779"/>
            <ac:spMk id="11" creationId="{DB17E863-922E-4C26-BD64-E8FD41D28661}"/>
          </ac:spMkLst>
        </pc:spChg>
      </pc:sldChg>
      <pc:sldChg chg="addSp delSp modSp new mod modClrScheme chgLayout">
        <pc:chgData name="Alison Morgan" userId="4f19c8b6-60c1-4693-b023-8564a5a2de57" providerId="ADAL" clId="{785AB63E-8AA2-4A87-AD2A-4D35B8FF6403}" dt="2023-06-22T15:44:37.710" v="6" actId="1076"/>
        <pc:sldMkLst>
          <pc:docMk/>
          <pc:sldMk cId="2844014948" sldId="2147375789"/>
        </pc:sldMkLst>
        <pc:spChg chg="del">
          <ac:chgData name="Alison Morgan" userId="4f19c8b6-60c1-4693-b023-8564a5a2de57" providerId="ADAL" clId="{785AB63E-8AA2-4A87-AD2A-4D35B8FF6403}" dt="2023-06-22T15:44:01.583" v="1" actId="700"/>
          <ac:spMkLst>
            <pc:docMk/>
            <pc:sldMk cId="2844014948" sldId="2147375789"/>
            <ac:spMk id="2" creationId="{0356EAC1-4F93-894D-4F3A-E7693AB7EEC0}"/>
          </ac:spMkLst>
        </pc:spChg>
        <pc:spChg chg="del">
          <ac:chgData name="Alison Morgan" userId="4f19c8b6-60c1-4693-b023-8564a5a2de57" providerId="ADAL" clId="{785AB63E-8AA2-4A87-AD2A-4D35B8FF6403}" dt="2023-06-22T15:44:01.583" v="1" actId="700"/>
          <ac:spMkLst>
            <pc:docMk/>
            <pc:sldMk cId="2844014948" sldId="2147375789"/>
            <ac:spMk id="3" creationId="{21C6AB09-798F-89BF-4D49-EC6D276D5133}"/>
          </ac:spMkLst>
        </pc:spChg>
        <pc:spChg chg="mod ord">
          <ac:chgData name="Alison Morgan" userId="4f19c8b6-60c1-4693-b023-8564a5a2de57" providerId="ADAL" clId="{785AB63E-8AA2-4A87-AD2A-4D35B8FF6403}" dt="2023-06-22T15:44:01.583" v="1" actId="700"/>
          <ac:spMkLst>
            <pc:docMk/>
            <pc:sldMk cId="2844014948" sldId="2147375789"/>
            <ac:spMk id="4" creationId="{63E92DF1-D98B-9FB0-AE7F-CECE295D3D75}"/>
          </ac:spMkLst>
        </pc:spChg>
        <pc:picChg chg="add mod">
          <ac:chgData name="Alison Morgan" userId="4f19c8b6-60c1-4693-b023-8564a5a2de57" providerId="ADAL" clId="{785AB63E-8AA2-4A87-AD2A-4D35B8FF6403}" dt="2023-06-22T15:44:37.710" v="6" actId="1076"/>
          <ac:picMkLst>
            <pc:docMk/>
            <pc:sldMk cId="2844014948" sldId="2147375789"/>
            <ac:picMk id="1026" creationId="{EE98516B-CC74-C738-763A-46B7E71CAB5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esktop\GFF_Cost\0_Model_Tests\Zambia_Results_Base_Scen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esktop\GFF_Cost\0_Model_Tests\Zambia_Results_Base_Scenar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esktop\GFF_Cost\0_Model_Tests\Zambia_Results_Base_Scenar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\Desktop\GFF_Cost\0_Model_Tests\0_BetaVersion_2.12_Zambia_Dec20_Partially_Locked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HR</a:t>
            </a:r>
            <a:r>
              <a:rPr lang="en-AU" b="1" baseline="0" dirty="0"/>
              <a:t> Recurrent Costs </a:t>
            </a:r>
          </a:p>
          <a:p>
            <a:pPr>
              <a:defRPr/>
            </a:pPr>
            <a:r>
              <a:rPr lang="en-AU" b="1" baseline="0" dirty="0"/>
              <a:t>(USD 2022)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HR!$A$2</c:f>
              <c:strCache>
                <c:ptCount val="1"/>
                <c:pt idx="0">
                  <c:v>Salaries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HR!$B$1:$D$1</c:f>
              <c:strCache>
                <c:ptCount val="3"/>
                <c:pt idx="0">
                  <c:v>Small (9)</c:v>
                </c:pt>
                <c:pt idx="1">
                  <c:v>Medium (12)</c:v>
                </c:pt>
                <c:pt idx="2">
                  <c:v>Large (18)</c:v>
                </c:pt>
              </c:strCache>
            </c:strRef>
          </c:cat>
          <c:val>
            <c:numRef>
              <c:f>HR!$B$2:$D$2</c:f>
              <c:numCache>
                <c:formatCode>"$"#,##0</c:formatCode>
                <c:ptCount val="3"/>
                <c:pt idx="0">
                  <c:v>177107.5</c:v>
                </c:pt>
                <c:pt idx="1">
                  <c:v>177107.5</c:v>
                </c:pt>
                <c:pt idx="2">
                  <c:v>285753.09999999998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C-415C-830D-825BD690665B}"/>
            </c:ext>
          </c:extLst>
        </c:ser>
        <c:ser>
          <c:idx val="1"/>
          <c:order val="1"/>
          <c:tx>
            <c:strRef>
              <c:f>HR!$A$3</c:f>
              <c:strCache>
                <c:ptCount val="1"/>
                <c:pt idx="0">
                  <c:v>Staff Development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HR!$B$1:$D$1</c:f>
              <c:strCache>
                <c:ptCount val="3"/>
                <c:pt idx="0">
                  <c:v>Small (9)</c:v>
                </c:pt>
                <c:pt idx="1">
                  <c:v>Medium (12)</c:v>
                </c:pt>
                <c:pt idx="2">
                  <c:v>Large (18)</c:v>
                </c:pt>
              </c:strCache>
            </c:strRef>
          </c:cat>
          <c:val>
            <c:numRef>
              <c:f>HR!$B$3:$D$3</c:f>
              <c:numCache>
                <c:formatCode>"$"#,##0</c:formatCode>
                <c:ptCount val="3"/>
                <c:pt idx="0">
                  <c:v>3696</c:v>
                </c:pt>
                <c:pt idx="1">
                  <c:v>3696</c:v>
                </c:pt>
                <c:pt idx="2">
                  <c:v>5181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5C-415C-830D-825BD6906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150952"/>
        <c:axId val="640147672"/>
      </c:barChart>
      <c:catAx>
        <c:axId val="64015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47672"/>
        <c:crosses val="autoZero"/>
        <c:auto val="1"/>
        <c:lblAlgn val="ctr"/>
        <c:lblOffset val="100"/>
        <c:noMultiLvlLbl val="0"/>
      </c:catAx>
      <c:valAx>
        <c:axId val="640147672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50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Building</a:t>
            </a:r>
            <a:r>
              <a:rPr lang="en-AU" b="1" baseline="0" dirty="0"/>
              <a:t> - New Construction Costs per Bed</a:t>
            </a:r>
          </a:p>
          <a:p>
            <a:pPr>
              <a:defRPr b="1"/>
            </a:pPr>
            <a:r>
              <a:rPr lang="en-AU" b="1" baseline="0" dirty="0"/>
              <a:t>(USD 2022)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Construction_Results!$G$2</c:f>
              <c:strCache>
                <c:ptCount val="1"/>
                <c:pt idx="0">
                  <c:v>Small (9)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Construction_Results!$F$3:$F$5</c:f>
              <c:strCache>
                <c:ptCount val="3"/>
                <c:pt idx="0">
                  <c:v>Mid Cost</c:v>
                </c:pt>
                <c:pt idx="1">
                  <c:v>High Cost</c:v>
                </c:pt>
                <c:pt idx="2">
                  <c:v>Very High</c:v>
                </c:pt>
              </c:strCache>
            </c:strRef>
          </c:cat>
          <c:val>
            <c:numRef>
              <c:f>Construction_Results!$G$3:$G$5</c:f>
              <c:numCache>
                <c:formatCode>"$"#,##0</c:formatCode>
                <c:ptCount val="3"/>
                <c:pt idx="0">
                  <c:v>14666.666666666666</c:v>
                </c:pt>
                <c:pt idx="1">
                  <c:v>18333.333333333332</c:v>
                </c:pt>
                <c:pt idx="2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F-464C-8F4C-761FBDC908AC}"/>
            </c:ext>
          </c:extLst>
        </c:ser>
        <c:ser>
          <c:idx val="1"/>
          <c:order val="1"/>
          <c:tx>
            <c:strRef>
              <c:f>Construction_Results!$H$2</c:f>
              <c:strCache>
                <c:ptCount val="1"/>
                <c:pt idx="0">
                  <c:v>Medium (12)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Construction_Results!$F$3:$F$5</c:f>
              <c:strCache>
                <c:ptCount val="3"/>
                <c:pt idx="0">
                  <c:v>Mid Cost</c:v>
                </c:pt>
                <c:pt idx="1">
                  <c:v>High Cost</c:v>
                </c:pt>
                <c:pt idx="2">
                  <c:v>Very High</c:v>
                </c:pt>
              </c:strCache>
            </c:strRef>
          </c:cat>
          <c:val>
            <c:numRef>
              <c:f>Construction_Results!$H$3:$H$5</c:f>
              <c:numCache>
                <c:formatCode>"$"#,##0</c:formatCode>
                <c:ptCount val="3"/>
                <c:pt idx="0">
                  <c:v>13024</c:v>
                </c:pt>
                <c:pt idx="1">
                  <c:v>16280</c:v>
                </c:pt>
                <c:pt idx="2">
                  <c:v>19536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F-464C-8F4C-761FBDC908AC}"/>
            </c:ext>
          </c:extLst>
        </c:ser>
        <c:ser>
          <c:idx val="2"/>
          <c:order val="2"/>
          <c:tx>
            <c:strRef>
              <c:f>Construction_Results!$I$2</c:f>
              <c:strCache>
                <c:ptCount val="1"/>
                <c:pt idx="0">
                  <c:v>Large (18)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Construction_Results!$F$3:$F$5</c:f>
              <c:strCache>
                <c:ptCount val="3"/>
                <c:pt idx="0">
                  <c:v>Mid Cost</c:v>
                </c:pt>
                <c:pt idx="1">
                  <c:v>High Cost</c:v>
                </c:pt>
                <c:pt idx="2">
                  <c:v>Very High</c:v>
                </c:pt>
              </c:strCache>
            </c:strRef>
          </c:cat>
          <c:val>
            <c:numRef>
              <c:f>Construction_Results!$I$3:$I$5</c:f>
              <c:numCache>
                <c:formatCode>"$"#,##0</c:formatCode>
                <c:ptCount val="3"/>
                <c:pt idx="0">
                  <c:v>12642.666666666666</c:v>
                </c:pt>
                <c:pt idx="1">
                  <c:v>15803.333333333334</c:v>
                </c:pt>
                <c:pt idx="2">
                  <c:v>18964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2F-464C-8F4C-761FBDC90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901448"/>
        <c:axId val="713901776"/>
      </c:barChart>
      <c:catAx>
        <c:axId val="71390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01776"/>
        <c:crosses val="autoZero"/>
        <c:auto val="1"/>
        <c:lblAlgn val="ctr"/>
        <c:lblOffset val="100"/>
        <c:noMultiLvlLbl val="0"/>
      </c:catAx>
      <c:valAx>
        <c:axId val="713901776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901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All</a:t>
            </a:r>
            <a:r>
              <a:rPr lang="en-AU" b="1" baseline="0" dirty="0"/>
              <a:t> Essential Equipment Costs  </a:t>
            </a:r>
          </a:p>
          <a:p>
            <a:pPr>
              <a:defRPr/>
            </a:pPr>
            <a:r>
              <a:rPr lang="en-AU" b="1" baseline="0" dirty="0"/>
              <a:t>(USD 2022)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Equipment_Inputs_Results_Prices!$A$76</c:f>
              <c:strCache>
                <c:ptCount val="1"/>
                <c:pt idx="0">
                  <c:v>@ Minimum 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Equipment_Inputs_Results_Prices!$B$75:$D$75</c:f>
              <c:strCache>
                <c:ptCount val="3"/>
                <c:pt idx="0">
                  <c:v>Small (9)</c:v>
                </c:pt>
                <c:pt idx="1">
                  <c:v>Medium (12)</c:v>
                </c:pt>
                <c:pt idx="2">
                  <c:v>Large (18)</c:v>
                </c:pt>
              </c:strCache>
            </c:strRef>
          </c:cat>
          <c:val>
            <c:numRef>
              <c:f>Equipment_Inputs_Results_Prices!$B$76:$D$76</c:f>
              <c:numCache>
                <c:formatCode>"$"#,##0</c:formatCode>
                <c:ptCount val="3"/>
                <c:pt idx="0">
                  <c:v>82651.823529411762</c:v>
                </c:pt>
                <c:pt idx="1">
                  <c:v>97292.817647058808</c:v>
                </c:pt>
                <c:pt idx="2">
                  <c:v>129593.0588235294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B-4DD7-BA70-38429454D654}"/>
            </c:ext>
          </c:extLst>
        </c:ser>
        <c:ser>
          <c:idx val="1"/>
          <c:order val="1"/>
          <c:tx>
            <c:strRef>
              <c:f>Equipment_Inputs_Results_Prices!$A$77</c:f>
              <c:strCache>
                <c:ptCount val="1"/>
                <c:pt idx="0">
                  <c:v>@ Base Price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Equipment_Inputs_Results_Prices!$B$75:$D$75</c:f>
              <c:strCache>
                <c:ptCount val="3"/>
                <c:pt idx="0">
                  <c:v>Small (9)</c:v>
                </c:pt>
                <c:pt idx="1">
                  <c:v>Medium (12)</c:v>
                </c:pt>
                <c:pt idx="2">
                  <c:v>Large (18)</c:v>
                </c:pt>
              </c:strCache>
            </c:strRef>
          </c:cat>
          <c:val>
            <c:numRef>
              <c:f>Equipment_Inputs_Results_Prices!$B$77:$D$77</c:f>
              <c:numCache>
                <c:formatCode>"$"#,##0</c:formatCode>
                <c:ptCount val="3"/>
                <c:pt idx="0">
                  <c:v>158787.27058823523</c:v>
                </c:pt>
                <c:pt idx="1">
                  <c:v>182750.02352941164</c:v>
                </c:pt>
                <c:pt idx="2">
                  <c:v>231996.65882352929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B-4DD7-BA70-38429454D654}"/>
            </c:ext>
          </c:extLst>
        </c:ser>
        <c:ser>
          <c:idx val="2"/>
          <c:order val="2"/>
          <c:tx>
            <c:strRef>
              <c:f>Equipment_Inputs_Results_Prices!$A$78</c:f>
              <c:strCache>
                <c:ptCount val="1"/>
                <c:pt idx="0">
                  <c:v>@ Maximum Price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Equipment_Inputs_Results_Prices!$B$75:$D$75</c:f>
              <c:strCache>
                <c:ptCount val="3"/>
                <c:pt idx="0">
                  <c:v>Small (9)</c:v>
                </c:pt>
                <c:pt idx="1">
                  <c:v>Medium (12)</c:v>
                </c:pt>
                <c:pt idx="2">
                  <c:v>Large (18)</c:v>
                </c:pt>
              </c:strCache>
            </c:strRef>
          </c:cat>
          <c:val>
            <c:numRef>
              <c:f>Equipment_Inputs_Results_Prices!$B$78:$D$78</c:f>
              <c:numCache>
                <c:formatCode>"$"#,##0</c:formatCode>
                <c:ptCount val="3"/>
                <c:pt idx="0">
                  <c:v>179857.388235294</c:v>
                </c:pt>
                <c:pt idx="1">
                  <c:v>209473.84705882342</c:v>
                </c:pt>
                <c:pt idx="2">
                  <c:v>267418.48235294112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B-4DD7-BA70-38429454D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7723184"/>
        <c:axId val="757720888"/>
      </c:barChart>
      <c:catAx>
        <c:axId val="7577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20888"/>
        <c:crosses val="autoZero"/>
        <c:auto val="1"/>
        <c:lblAlgn val="ctr"/>
        <c:lblOffset val="100"/>
        <c:noMultiLvlLbl val="0"/>
      </c:catAx>
      <c:valAx>
        <c:axId val="757720888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23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b="1" dirty="0"/>
              <a:t>National</a:t>
            </a:r>
            <a:r>
              <a:rPr lang="en-AU" b="1" baseline="0" dirty="0"/>
              <a:t> and Regional Level Costs </a:t>
            </a:r>
          </a:p>
          <a:p>
            <a:pPr>
              <a:defRPr/>
            </a:pPr>
            <a:r>
              <a:rPr lang="en-AU" b="1" baseline="0" dirty="0"/>
              <a:t>(USD 2022)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'6.QoC_Nal_Region_Plan&amp;Budget'!$B$91</c:f>
              <c:strCache>
                <c:ptCount val="1"/>
                <c:pt idx="0">
                  <c:v>National and Regional Strategies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'6.QoC_Nal_Region_Plan&amp;Budget'!$C$83:$D$83</c:f>
              <c:strCache>
                <c:ptCount val="2"/>
                <c:pt idx="0">
                  <c:v>Costs First Year (2023)</c:v>
                </c:pt>
                <c:pt idx="1">
                  <c:v>Annual Costs in Subsequent Years</c:v>
                </c:pt>
              </c:strCache>
            </c:strRef>
          </c:cat>
          <c:val>
            <c:numRef>
              <c:f>'6.QoC_Nal_Region_Plan&amp;Budget'!$C$91:$D$91</c:f>
              <c:numCache>
                <c:formatCode>"$"#,##0</c:formatCode>
                <c:ptCount val="2"/>
                <c:pt idx="0">
                  <c:v>280000</c:v>
                </c:pt>
                <c:pt idx="1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9-4278-B2BB-5DA90AB7BBB2}"/>
            </c:ext>
          </c:extLst>
        </c:ser>
        <c:ser>
          <c:idx val="1"/>
          <c:order val="1"/>
          <c:tx>
            <c:strRef>
              <c:f>'6.QoC_Nal_Region_Plan&amp;Budget'!$B$92</c:f>
              <c:strCache>
                <c:ptCount val="1"/>
                <c:pt idx="0">
                  <c:v>Higher Education Courses for Health Staff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'6.QoC_Nal_Region_Plan&amp;Budget'!$C$83:$D$83</c:f>
              <c:strCache>
                <c:ptCount val="2"/>
                <c:pt idx="0">
                  <c:v>Costs First Year (2023)</c:v>
                </c:pt>
                <c:pt idx="1">
                  <c:v>Annual Costs in Subsequent Years</c:v>
                </c:pt>
              </c:strCache>
            </c:strRef>
          </c:cat>
          <c:val>
            <c:numRef>
              <c:f>'6.QoC_Nal_Region_Plan&amp;Budget'!$C$92:$D$92</c:f>
              <c:numCache>
                <c:formatCode>"$"#,##0</c:formatCode>
                <c:ptCount val="2"/>
                <c:pt idx="0">
                  <c:v>404950</c:v>
                </c:pt>
                <c:pt idx="1">
                  <c:v>404950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9-4278-B2BB-5DA90AB7BB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74300648"/>
        <c:axId val="674305240"/>
      </c:barChart>
      <c:catAx>
        <c:axId val="67430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305240"/>
        <c:crosses val="autoZero"/>
        <c:auto val="1"/>
        <c:lblAlgn val="ctr"/>
        <c:lblOffset val="100"/>
        <c:noMultiLvlLbl val="0"/>
      </c:catAx>
      <c:valAx>
        <c:axId val="674305240"/>
        <c:scaling>
          <c:orientation val="minMax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30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 w="38100" cap="rnd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A0990-8FEE-4574-92D1-A0FBB2A7D44F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44FE-7D88-43C8-BC42-F838C7B01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90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1765-A57F-194E-8EBA-4EDD644D146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43000"/>
            <a:ext cx="5484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B92B-51F3-6F40-A917-0A21556D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B92B-51F3-6F40-A917-0A21556D3D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6B92B-51F3-6F40-A917-0A21556D3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8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These are just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6B92B-51F3-6F40-A917-0A21556D3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54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6B92B-51F3-6F40-A917-0A21556D3D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0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B92B-51F3-6F40-A917-0A21556D3D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6B92B-51F3-6F40-A917-0A21556D3D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4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short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7ABE2-6894-0D44-AEB5-8B7355FF9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1D4BAD-08CA-DC4D-813D-5A1D131A19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75475" y="0"/>
            <a:ext cx="5211763" cy="5121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419780"/>
            <a:ext cx="6518635" cy="158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4374058"/>
            <a:ext cx="6518635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0D31DF6-2E4C-1448-9AD8-85B009F07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93023"/>
            <a:ext cx="2121108" cy="393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MONTH YEAR  GOES HERE</a:t>
            </a:r>
          </a:p>
        </p:txBody>
      </p:sp>
    </p:spTree>
    <p:extLst>
      <p:ext uri="{BB962C8B-B14F-4D97-AF65-F5344CB8AC3E}">
        <p14:creationId xmlns:p14="http://schemas.microsoft.com/office/powerpoint/2010/main" val="60754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Bulle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18E6A17D-94DB-D44F-BA25-B5EBEA45C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76963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3898A7-77DF-2A44-A1C6-C59C37166D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C2144B-AF45-4A4C-8945-7177B21346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31471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OR AN IMAGE</a:t>
            </a:r>
            <a:endParaRPr lang="en-US" sz="1400"/>
          </a:p>
          <a:p>
            <a:pPr lvl="0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5C7A77-84EA-4B40-BB00-AA5164D2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8293EB-51C3-45BF-B54A-247D3A8B5E5E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Insert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CD6E6B0C-53A9-C949-8E1E-B1FD62B5D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76963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53898A7-77DF-2A44-A1C6-C59C37166D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CLICK ON THE ICON BELOW</a:t>
            </a:r>
            <a:endParaRPr lang="en-US" sz="1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35F97D-0EBE-554A-912F-343E6855D9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31471" y="1910735"/>
            <a:ext cx="4919538" cy="38598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AREA CAN BE A GRAPH CLICK ON THE ICON BELOW</a:t>
            </a:r>
            <a:endParaRPr lang="en-US" sz="1400"/>
          </a:p>
          <a:p>
            <a:pPr lvl="0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2A9AA49-CA86-4BF4-8B00-A1EA1071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82CE25-E7E7-4250-ADA9-D0E49F83B5EA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4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2DB727E8-991E-4849-A0C5-6CFBB4B48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Table Placeholder 5">
            <a:extLst>
              <a:ext uri="{FF2B5EF4-FFF2-40B4-BE49-F238E27FC236}">
                <a16:creationId xmlns:a16="http://schemas.microsoft.com/office/drawing/2014/main" id="{A62F4CB6-A059-0844-A05B-44EB1AAE2E5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7748"/>
            <a:ext cx="10451206" cy="4421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noProof="0"/>
              <a:t>TABLE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6124AD8-CC93-8C47-8918-ECD50AC25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51206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6972176-B6F1-4791-A4CB-F38A49E7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20FE19-A15B-4844-BFBC-318E011CBDC3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2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Large Copy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35081469-885C-4543-82EB-4997D9697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523E79-616C-CB45-A740-5B198B5B90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89842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851291-63AB-1A40-B2ED-44C63E639A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828801"/>
            <a:ext cx="10489842" cy="44706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OR IMAGE GOES HERE</a:t>
            </a:r>
            <a:endParaRPr lang="en-US" sz="280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22CEDAD-7763-46F9-8DD4-FEA013E5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7B30A4-1818-4253-97AE-2D3E7B97171C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41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C88577-7B3F-D14D-A822-1B70F70279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984170-CF7A-F245-8B22-04AC0A2E3C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84" y="1547812"/>
            <a:ext cx="8485188" cy="3762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6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”Call out or pull 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85764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FF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E7827-CC7B-A046-8784-B0CF29634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1" t="31233" r="17015" b="37980"/>
          <a:stretch/>
        </p:blipFill>
        <p:spPr>
          <a:xfrm>
            <a:off x="457200" y="2755329"/>
            <a:ext cx="3628663" cy="1300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2DFEF-EF92-8A47-ACA7-30D4CAFC856D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27A74-EF36-6247-9853-39F6E39434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4197933"/>
            <a:ext cx="200973" cy="163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96280-9DD3-2043-8A1C-07C41A5F7BF3}"/>
              </a:ext>
            </a:extLst>
          </p:cNvPr>
          <p:cNvCxnSpPr>
            <a:cxnSpLocks/>
          </p:cNvCxnSpPr>
          <p:nvPr userDrawn="1"/>
        </p:nvCxnSpPr>
        <p:spPr>
          <a:xfrm>
            <a:off x="313825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955AE-B663-3A4E-A620-EF6A6B48D23A}"/>
              </a:ext>
            </a:extLst>
          </p:cNvPr>
          <p:cNvCxnSpPr>
            <a:cxnSpLocks/>
          </p:cNvCxnSpPr>
          <p:nvPr userDrawn="1"/>
        </p:nvCxnSpPr>
        <p:spPr>
          <a:xfrm>
            <a:off x="6104868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8FD04B3-5FBB-D948-BE74-F267671417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40" y="4197933"/>
            <a:ext cx="228660" cy="1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FF/WB 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D2DFEF-EF92-8A47-ACA7-30D4CAFC856D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27A74-EF36-6247-9853-39F6E3943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54" y="4197933"/>
            <a:ext cx="200973" cy="1634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D96280-9DD3-2043-8A1C-07C41A5F7BF3}"/>
              </a:ext>
            </a:extLst>
          </p:cNvPr>
          <p:cNvCxnSpPr>
            <a:cxnSpLocks/>
          </p:cNvCxnSpPr>
          <p:nvPr userDrawn="1"/>
        </p:nvCxnSpPr>
        <p:spPr>
          <a:xfrm>
            <a:off x="313825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955AE-B663-3A4E-A620-EF6A6B48D23A}"/>
              </a:ext>
            </a:extLst>
          </p:cNvPr>
          <p:cNvCxnSpPr>
            <a:cxnSpLocks/>
          </p:cNvCxnSpPr>
          <p:nvPr userDrawn="1"/>
        </p:nvCxnSpPr>
        <p:spPr>
          <a:xfrm>
            <a:off x="6104868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8FD04B3-5FBB-D948-BE74-F267671417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940" y="4197933"/>
            <a:ext cx="228660" cy="160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F4A564-434C-424F-95FC-893E551EDA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3042044"/>
            <a:ext cx="6887811" cy="77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FF F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CF59BA2-6EC7-254D-8011-7BE46B967F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36" y="2696431"/>
            <a:ext cx="4449017" cy="1413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A7604-877D-9042-9F52-E942C1F62933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fr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D5BDA9-5C03-BC43-9FCE-BA5647F968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91" y="4197933"/>
            <a:ext cx="200973" cy="1634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39C7A4A-77C3-A744-90B7-E2D961E6B72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69" y="4197933"/>
            <a:ext cx="228660" cy="1608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0E1B34-0B94-E14D-9E99-183B2F256646}"/>
              </a:ext>
            </a:extLst>
          </p:cNvPr>
          <p:cNvCxnSpPr>
            <a:cxnSpLocks/>
          </p:cNvCxnSpPr>
          <p:nvPr userDrawn="1"/>
        </p:nvCxnSpPr>
        <p:spPr>
          <a:xfrm>
            <a:off x="3289084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F538AE-8B3A-B24B-B168-F09E270D0459}"/>
              </a:ext>
            </a:extLst>
          </p:cNvPr>
          <p:cNvCxnSpPr>
            <a:cxnSpLocks/>
          </p:cNvCxnSpPr>
          <p:nvPr userDrawn="1"/>
        </p:nvCxnSpPr>
        <p:spPr>
          <a:xfrm>
            <a:off x="629340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61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GFF/WBG F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AFB233-3817-FD43-BCE6-27B4E3D41F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8A7604-877D-9042-9F52-E942C1F62933}"/>
              </a:ext>
            </a:extLst>
          </p:cNvPr>
          <p:cNvSpPr txBox="1"/>
          <p:nvPr userDrawn="1"/>
        </p:nvSpPr>
        <p:spPr>
          <a:xfrm>
            <a:off x="467360" y="4136234"/>
            <a:ext cx="811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www.globalfinancingfacility.org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/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fr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  </a:t>
            </a:r>
            <a:r>
              <a:rPr lang="en-US" sz="1200" b="0" i="0" err="1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gffsecretariat@worldbank.org</a:t>
            </a:r>
            <a:r>
              <a:rPr lang="en-US" sz="12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                @thegff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D5BDA9-5C03-BC43-9FCE-BA5647F96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91" y="4197933"/>
            <a:ext cx="200973" cy="1634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39C7A4A-77C3-A744-90B7-E2D961E6B7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769" y="4197933"/>
            <a:ext cx="228660" cy="1608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0E1B34-0B94-E14D-9E99-183B2F256646}"/>
              </a:ext>
            </a:extLst>
          </p:cNvPr>
          <p:cNvCxnSpPr>
            <a:cxnSpLocks/>
          </p:cNvCxnSpPr>
          <p:nvPr userDrawn="1"/>
        </p:nvCxnSpPr>
        <p:spPr>
          <a:xfrm>
            <a:off x="3289084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F538AE-8B3A-B24B-B168-F09E270D0459}"/>
              </a:ext>
            </a:extLst>
          </p:cNvPr>
          <p:cNvCxnSpPr>
            <a:cxnSpLocks/>
          </p:cNvCxnSpPr>
          <p:nvPr userDrawn="1"/>
        </p:nvCxnSpPr>
        <p:spPr>
          <a:xfrm>
            <a:off x="6293405" y="4132121"/>
            <a:ext cx="0" cy="2816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92125F7-49F1-0347-92A8-658F473153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2" y="3153243"/>
            <a:ext cx="7947328" cy="6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heading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B345-2F76-4534-A992-2F082C3A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AA12-58EE-42C8-A01C-871D4E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longtitle_no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34566-CC4A-9149-9699-2559B68C4A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le 13">
            <a:extLst>
              <a:ext uri="{FF2B5EF4-FFF2-40B4-BE49-F238E27FC236}">
                <a16:creationId xmlns:a16="http://schemas.microsoft.com/office/drawing/2014/main" id="{1DCDB4A8-5BA7-224B-B09B-2F45B8DEF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419780"/>
            <a:ext cx="8465820" cy="158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C8918EFC-60F3-674E-8D82-11B86D6C66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4374058"/>
            <a:ext cx="8465820" cy="847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Optional Sub Title or Image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0D31DF6-2E4C-1448-9AD8-85B009F078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93023"/>
            <a:ext cx="2121108" cy="393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US"/>
              <a:t>MONTH YEAR  GOES HERE</a:t>
            </a:r>
          </a:p>
        </p:txBody>
      </p:sp>
    </p:spTree>
    <p:extLst>
      <p:ext uri="{BB962C8B-B14F-4D97-AF65-F5344CB8AC3E}">
        <p14:creationId xmlns:p14="http://schemas.microsoft.com/office/powerpoint/2010/main" val="1701020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A6DD-62D9-45C6-BD9C-03E42C6F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ORGANISATIONAL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CD39F-97C1-4BF9-9D37-CD33857DCF25}"/>
              </a:ext>
            </a:extLst>
          </p:cNvPr>
          <p:cNvSpPr txBox="1"/>
          <p:nvPr userDrawn="1"/>
        </p:nvSpPr>
        <p:spPr>
          <a:xfrm>
            <a:off x="414000" y="6441844"/>
            <a:ext cx="1620000" cy="248531"/>
          </a:xfrm>
          <a:prstGeom prst="rect">
            <a:avLst/>
          </a:prstGeom>
          <a:noFill/>
        </p:spPr>
        <p:txBody>
          <a:bodyPr wrap="square" lIns="0" tIns="36000" rIns="0" bIns="0" rtlCol="0">
            <a:noAutofit/>
          </a:bodyPr>
          <a:lstStyle/>
          <a:p>
            <a:r>
              <a:rPr lang="en-GB" sz="900" kern="900" spc="-20" baseline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GLOBAL FINANCING FACILITY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565F5D-6E7B-4DAD-9B2B-151C45CDD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21" y="0"/>
            <a:ext cx="4937181" cy="6858000"/>
          </a:xfrm>
          <a:custGeom>
            <a:avLst/>
            <a:gdLst>
              <a:gd name="connsiteX0" fmla="*/ 773061 w 4937181"/>
              <a:gd name="connsiteY0" fmla="*/ 0 h 6858000"/>
              <a:gd name="connsiteX1" fmla="*/ 4937181 w 4937181"/>
              <a:gd name="connsiteY1" fmla="*/ 0 h 6858000"/>
              <a:gd name="connsiteX2" fmla="*/ 4937181 w 4937181"/>
              <a:gd name="connsiteY2" fmla="*/ 6858000 h 6858000"/>
              <a:gd name="connsiteX3" fmla="*/ 0 w 4937181"/>
              <a:gd name="connsiteY3" fmla="*/ 6858000 h 6858000"/>
              <a:gd name="connsiteX4" fmla="*/ 82466 w 4937181"/>
              <a:gd name="connsiteY4" fmla="*/ 6836797 h 6858000"/>
              <a:gd name="connsiteX5" fmla="*/ 773061 w 4937181"/>
              <a:gd name="connsiteY5" fmla="*/ 5898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181" h="6858000">
                <a:moveTo>
                  <a:pt x="773061" y="0"/>
                </a:moveTo>
                <a:lnTo>
                  <a:pt x="4937181" y="0"/>
                </a:lnTo>
                <a:lnTo>
                  <a:pt x="4937181" y="6858000"/>
                </a:lnTo>
                <a:lnTo>
                  <a:pt x="0" y="6858000"/>
                </a:lnTo>
                <a:lnTo>
                  <a:pt x="82466" y="6836797"/>
                </a:lnTo>
                <a:cubicBezTo>
                  <a:pt x="482563" y="6712359"/>
                  <a:pt x="773061" y="6339179"/>
                  <a:pt x="773061" y="589815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3BE-A08F-48CE-BFC6-CC154A7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37742C-E457-4AEA-80EA-1E7D4B2E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2070000"/>
            <a:ext cx="6588000" cy="3528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98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482CACD-F232-994B-81AC-90EAA2E7B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7581"/>
            <a:ext cx="12192000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DE4C73-F3D5-CF42-B1CA-623B5EF1A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881360" cy="1027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0C716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3000"/>
            </a:lvl2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 err="1"/>
              <a:t>TITLE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ECF17-70D7-4355-A71F-10590711E1BA}"/>
              </a:ext>
            </a:extLst>
          </p:cNvPr>
          <p:cNvSpPr txBox="1"/>
          <p:nvPr userDrawn="1"/>
        </p:nvSpPr>
        <p:spPr>
          <a:xfrm>
            <a:off x="447897" y="6301888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1B44F85-3007-4DCF-BD95-6289B6FA8F43}" type="slidenum">
              <a:rPr lang="en-US" sz="1200" b="1" smtClean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‹#›</a:t>
            </a:fld>
            <a:endParaRPr lang="en-US" sz="1200" b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77E7FD-1B8A-4995-BBDF-719A8AB3EDB1}"/>
              </a:ext>
            </a:extLst>
          </p:cNvPr>
          <p:cNvCxnSpPr>
            <a:cxnSpLocks/>
          </p:cNvCxnSpPr>
          <p:nvPr userDrawn="1"/>
        </p:nvCxnSpPr>
        <p:spPr>
          <a:xfrm>
            <a:off x="550479" y="1367331"/>
            <a:ext cx="10881360" cy="0"/>
          </a:xfrm>
          <a:prstGeom prst="line">
            <a:avLst/>
          </a:prstGeom>
          <a:ln w="3492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FDF19D-0D0F-48ED-8B99-7A6BBC09DF79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46586" y="1594624"/>
            <a:ext cx="11014841" cy="4845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>
              <a:buClr>
                <a:srgbClr val="D0CB17"/>
              </a:buClr>
              <a:buFont typeface="Arial" panose="020B0604020202020204" pitchFamily="34" charset="0"/>
              <a:buChar char="•"/>
              <a:defRPr sz="1700"/>
            </a:lvl1pPr>
            <a:lvl2pPr marL="800100" indent="-342900">
              <a:buClr>
                <a:srgbClr val="D0CB17"/>
              </a:buClr>
              <a:buFont typeface="Wingdings" panose="05000000000000000000" pitchFamily="2" charset="2"/>
              <a:buChar char="§"/>
              <a:defRPr sz="2900"/>
            </a:lvl2pPr>
          </a:lstStyle>
          <a:p>
            <a:pPr marL="0" lvl="0" indent="0">
              <a:buNone/>
            </a:pPr>
            <a:r>
              <a:rPr lang="en-US" sz="2200" b="1"/>
              <a:t>Session objective and overview: To provide a deep dive on the COVID-19 essential service grants: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200" b="1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200"/>
              <a:t>COVID-19 impact on essential services including data on the demand and supply, and family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/>
              <a:t>What the essential services grants will finance in response to COVID-19, how this is structured in relation to IDA and World Banks finances for vaccines, and the link to ACT-A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/>
              <a:t>Plan to monitor the essential health services agenda in country and plan for reimagining service 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/>
              <a:t>GFF country demand for essential services grants, selection criteria, proposed countries and grant allocations</a:t>
            </a:r>
          </a:p>
        </p:txBody>
      </p:sp>
    </p:spTree>
    <p:extLst>
      <p:ext uri="{BB962C8B-B14F-4D97-AF65-F5344CB8AC3E}">
        <p14:creationId xmlns:p14="http://schemas.microsoft.com/office/powerpoint/2010/main" val="1702904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err="1"/>
              <a:t>Titlemaster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err="1"/>
              <a:t>Textmaster</a:t>
            </a:r>
            <a:endParaRPr lang="en-US" noProof="0"/>
          </a:p>
          <a:p>
            <a:pPr lvl="1"/>
            <a:r>
              <a:rPr lang="en-US" noProof="0"/>
              <a:t>Second Layer</a:t>
            </a:r>
          </a:p>
          <a:p>
            <a:pPr lvl="2"/>
            <a:r>
              <a:rPr lang="en-US" noProof="0"/>
              <a:t>Third Layer</a:t>
            </a:r>
          </a:p>
          <a:p>
            <a:pPr lvl="3"/>
            <a:r>
              <a:rPr lang="en-US" noProof="0"/>
              <a:t>Fourth Layer</a:t>
            </a:r>
          </a:p>
          <a:p>
            <a:pPr lvl="4"/>
            <a:r>
              <a:rPr lang="en-US" noProof="0"/>
              <a:t>Fifth Layer</a:t>
            </a:r>
          </a:p>
          <a:p>
            <a:pPr lvl="5"/>
            <a:r>
              <a:rPr lang="en-US" noProof="0"/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C249F-1969-4316-A2DE-2560BC70AF3F}"/>
              </a:ext>
            </a:extLst>
          </p:cNvPr>
          <p:cNvSpPr/>
          <p:nvPr userDrawn="1"/>
        </p:nvSpPr>
        <p:spPr>
          <a:xfrm>
            <a:off x="2072641" y="6360102"/>
            <a:ext cx="687185" cy="1737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4754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366BC-2A41-4684-84E6-F5DDB207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9ED8-379E-421D-89A3-CDE120CD1A67}" type="datetimeFigureOut">
              <a:rPr lang="en-US"/>
              <a:pPr>
                <a:defRPr/>
              </a:pPr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D90D8-6DF3-4B2A-A750-B0CE1402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5DEE-C5BE-436D-B708-98E029C3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6C86-AB12-4DD7-96B6-E3D6423B3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24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A5D8ACB-0669-914B-AD3B-61FF8074D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D9E3A-43C6-864D-AEA2-E993182AE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49784"/>
            <a:ext cx="5876925" cy="259637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01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02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03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06</a:t>
            </a:r>
            <a:r>
              <a:rPr lang="en-US" sz="180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Content Title goes here </a:t>
            </a: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07</a:t>
            </a: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 </a:t>
            </a:r>
            <a:endParaRPr lang="en-US"/>
          </a:p>
          <a:p>
            <a:pPr lvl="0"/>
            <a:r>
              <a:rPr lang="en-US" sz="1800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F1AD-6934-704C-B8C8-1C78FE7535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52"/>
            <a:ext cx="5876925" cy="145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Table of Contents</a:t>
            </a:r>
          </a:p>
          <a:p>
            <a:pPr lvl="1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8B77A-6CD8-B341-9BFE-7137C6AF6396}"/>
              </a:ext>
            </a:extLst>
          </p:cNvPr>
          <p:cNvCxnSpPr>
            <a:cxnSpLocks/>
          </p:cNvCxnSpPr>
          <p:nvPr userDrawn="1"/>
        </p:nvCxnSpPr>
        <p:spPr>
          <a:xfrm>
            <a:off x="572030" y="2090524"/>
            <a:ext cx="3626991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0DDECA-DEA6-44BB-8362-C0137D9A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_Light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A5D8ACB-0669-914B-AD3B-61FF8074D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9D2B-6E4B-44F2-998A-8996AC88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Green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9F5BC-5995-CE40-8198-BC152858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A9F5BC-5995-CE40-8198-BC152858D1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68601-5D61-364B-8519-7EA3FAD9E0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783" y="1918300"/>
            <a:ext cx="11590673" cy="122618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95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Section Title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B042C3-F992-5C4A-AC1F-80A2E79C53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881" y="3175872"/>
            <a:ext cx="10792311" cy="122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Section Subhead Here</a:t>
            </a:r>
          </a:p>
        </p:txBody>
      </p:sp>
    </p:spTree>
    <p:extLst>
      <p:ext uri="{BB962C8B-B14F-4D97-AF65-F5344CB8AC3E}">
        <p14:creationId xmlns:p14="http://schemas.microsoft.com/office/powerpoint/2010/main" val="67565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dy Slide_Text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53E834-F895-CB45-BC43-4D5BFC5E5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DE4C73-F3D5-CF42-B1CA-623B5EF1A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502721" cy="1027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07D63-0A7A-B04A-A32E-8A93E25C7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25624"/>
            <a:ext cx="7431741" cy="337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B9C7A4F-1534-4B98-AC7B-338DACA7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62AFFA-9625-4FFE-AA6B-C614B49BA0AF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9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Bullets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45C36C0E-812E-834E-B488-27E58D5EE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2652-E612-8840-9A96-E3A2F4ADF4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1FA81B-D4E6-0741-8024-8C89E078829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3541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E2F2908-0DF4-AD40-BD32-4879389EE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95879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B270B48-0EA1-437C-9C5E-57D5ADFDCE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59CBD4-9F50-4665-AB9D-396BE9CE535B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_1 Bullet or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evice, fan, projector&#10;&#10;Description automatically generated">
            <a:extLst>
              <a:ext uri="{FF2B5EF4-FFF2-40B4-BE49-F238E27FC236}">
                <a16:creationId xmlns:a16="http://schemas.microsoft.com/office/drawing/2014/main" id="{232CC8BA-A0D9-E145-A7D2-1B174DCF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8E7F0C-CEFB-7847-A359-79E352C3CE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489842" cy="1027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  <a:p>
            <a:pPr lvl="1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AE6D12-6085-574C-9DC0-0FFF0D27B14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10735"/>
            <a:ext cx="4919538" cy="38598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//OR THIS AREA CAN BE AN IMAGE//</a:t>
            </a:r>
          </a:p>
          <a:p>
            <a:pPr lvl="0"/>
            <a:endParaRPr lang="en-US"/>
          </a:p>
          <a:p>
            <a:pPr lvl="0"/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Bulleted item appears here</a:t>
            </a:r>
          </a:p>
          <a:p>
            <a:pPr lvl="0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56DEF7D-BD8D-40C7-8D7A-D793A1EF0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3573A0-EEC9-43BD-BF89-B22E0D27C767}"/>
              </a:ext>
            </a:extLst>
          </p:cNvPr>
          <p:cNvCxnSpPr>
            <a:cxnSpLocks/>
          </p:cNvCxnSpPr>
          <p:nvPr userDrawn="1"/>
        </p:nvCxnSpPr>
        <p:spPr>
          <a:xfrm>
            <a:off x="572030" y="1159779"/>
            <a:ext cx="8165570" cy="0"/>
          </a:xfrm>
          <a:prstGeom prst="line">
            <a:avLst/>
          </a:prstGeom>
          <a:ln w="41275">
            <a:solidFill>
              <a:srgbClr val="D0C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0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E45C8-4099-4C67-AA52-3BE6004E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11386800" cy="810000"/>
          </a:xfrm>
          <a:prstGeom prst="rect">
            <a:avLst/>
          </a:prstGeom>
        </p:spPr>
        <p:txBody>
          <a:bodyPr vert="horz" lIns="0" tIns="90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2278800"/>
            <a:ext cx="11392238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47D8-A3B7-4A50-B92D-D6B284F20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000" y="710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2A9B-6BFE-4CA9-9829-A50D735FF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4000" y="6452004"/>
            <a:ext cx="41148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l">
              <a:defRPr sz="900" b="1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ORGANISATIONAL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521C-E642-40E3-82FB-509709D9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C60D-8581-4431-9514-30B600569305}"/>
              </a:ext>
            </a:extLst>
          </p:cNvPr>
          <p:cNvCxnSpPr>
            <a:cxnSpLocks/>
          </p:cNvCxnSpPr>
          <p:nvPr userDrawn="1"/>
        </p:nvCxnSpPr>
        <p:spPr>
          <a:xfrm>
            <a:off x="414000" y="1227600"/>
            <a:ext cx="113922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6A6340-9C49-4047-9B18-8231187E30AD}"/>
              </a:ext>
            </a:extLst>
          </p:cNvPr>
          <p:cNvSpPr txBox="1"/>
          <p:nvPr userDrawn="1"/>
        </p:nvSpPr>
        <p:spPr>
          <a:xfrm>
            <a:off x="414000" y="6441844"/>
            <a:ext cx="1620000" cy="248531"/>
          </a:xfrm>
          <a:prstGeom prst="rect">
            <a:avLst/>
          </a:prstGeom>
          <a:noFill/>
        </p:spPr>
        <p:txBody>
          <a:bodyPr wrap="square" lIns="0" tIns="36000" rIns="0" bIns="0" rtlCol="0">
            <a:noAutofit/>
          </a:bodyPr>
          <a:lstStyle/>
          <a:p>
            <a:r>
              <a:rPr lang="en-GB" sz="900" kern="900" cap="all" spc="-2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GLOBAL FINANCING FACILITY</a:t>
            </a:r>
          </a:p>
        </p:txBody>
      </p:sp>
      <p:sp>
        <p:nvSpPr>
          <p:cNvPr id="7" name="MSIPCMContentMarking" descr="{&quot;HashCode&quot;:-639739096,&quot;Placement&quot;:&quot;Footer&quot;,&quot;Top&quot;:516.65155,&quot;Left&quot;:875.721863,&quot;SlideWidth&quot;:960,&quot;SlideHeight&quot;:540}">
            <a:extLst>
              <a:ext uri="{FF2B5EF4-FFF2-40B4-BE49-F238E27FC236}">
                <a16:creationId xmlns:a16="http://schemas.microsoft.com/office/drawing/2014/main" id="{0EF87F12-C7EA-4E83-995D-E69B513BC680}"/>
              </a:ext>
            </a:extLst>
          </p:cNvPr>
          <p:cNvSpPr txBox="1"/>
          <p:nvPr userDrawn="1"/>
        </p:nvSpPr>
        <p:spPr>
          <a:xfrm>
            <a:off x="11121668" y="6561475"/>
            <a:ext cx="1070332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5484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  <p:sldLayoutId id="2147484260" r:id="rId14"/>
    <p:sldLayoutId id="2147484261" r:id="rId15"/>
    <p:sldLayoutId id="2147484262" r:id="rId16"/>
    <p:sldLayoutId id="2147484263" r:id="rId17"/>
    <p:sldLayoutId id="2147484264" r:id="rId18"/>
    <p:sldLayoutId id="2147484227" r:id="rId19"/>
    <p:sldLayoutId id="2147484081" r:id="rId20"/>
    <p:sldLayoutId id="2147484265" r:id="rId21"/>
    <p:sldLayoutId id="2147484272" r:id="rId22"/>
    <p:sldLayoutId id="2147484273" r:id="rId23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1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>
          <p15:clr>
            <a:srgbClr val="F26B43"/>
          </p15:clr>
        </p15:guide>
        <p15:guide id="2" pos="7437">
          <p15:clr>
            <a:srgbClr val="F26B43"/>
          </p15:clr>
        </p15:guide>
        <p15:guide id="3" pos="257">
          <p15:clr>
            <a:srgbClr val="F26B43"/>
          </p15:clr>
        </p15:guide>
        <p15:guide id="4" pos="853">
          <p15:clr>
            <a:srgbClr val="F26B43"/>
          </p15:clr>
        </p15:guide>
        <p15:guide id="5" pos="1354">
          <p15:clr>
            <a:srgbClr val="F26B43"/>
          </p15:clr>
        </p15:guide>
        <p15:guide id="6" pos="1466">
          <p15:clr>
            <a:srgbClr val="F26B43"/>
          </p15:clr>
        </p15:guide>
        <p15:guide id="7" pos="1967">
          <p15:clr>
            <a:srgbClr val="F26B43"/>
          </p15:clr>
        </p15:guide>
        <p15:guide id="8" pos="2072">
          <p15:clr>
            <a:srgbClr val="F26B43"/>
          </p15:clr>
        </p15:guide>
        <p15:guide id="9" pos="2566">
          <p15:clr>
            <a:srgbClr val="F26B43"/>
          </p15:clr>
        </p15:guide>
        <p15:guide id="10" pos="2678">
          <p15:clr>
            <a:srgbClr val="F26B43"/>
          </p15:clr>
        </p15:guide>
        <p15:guide id="11" pos="3182">
          <p15:clr>
            <a:srgbClr val="F26B43"/>
          </p15:clr>
        </p15:guide>
        <p15:guide id="12" pos="3284">
          <p15:clr>
            <a:srgbClr val="F26B43"/>
          </p15:clr>
        </p15:guide>
        <p15:guide id="13" pos="3785">
          <p15:clr>
            <a:srgbClr val="F26B43"/>
          </p15:clr>
        </p15:guide>
        <p15:guide id="14" pos="3890">
          <p15:clr>
            <a:srgbClr val="F26B43"/>
          </p15:clr>
        </p15:guide>
        <p15:guide id="15" pos="4391">
          <p15:clr>
            <a:srgbClr val="F26B43"/>
          </p15:clr>
        </p15:guide>
        <p15:guide id="16" pos="4496">
          <p15:clr>
            <a:srgbClr val="F26B43"/>
          </p15:clr>
        </p15:guide>
        <p15:guide id="17" pos="4997">
          <p15:clr>
            <a:srgbClr val="F26B43"/>
          </p15:clr>
        </p15:guide>
        <p15:guide id="18" pos="5102">
          <p15:clr>
            <a:srgbClr val="F26B43"/>
          </p15:clr>
        </p15:guide>
        <p15:guide id="19" pos="5610">
          <p15:clr>
            <a:srgbClr val="F26B43"/>
          </p15:clr>
        </p15:guide>
        <p15:guide id="20" pos="5700">
          <p15:clr>
            <a:srgbClr val="F26B43"/>
          </p15:clr>
        </p15:guide>
        <p15:guide id="21" pos="6216">
          <p15:clr>
            <a:srgbClr val="F26B43"/>
          </p15:clr>
        </p15:guide>
        <p15:guide id="22" pos="6314">
          <p15:clr>
            <a:srgbClr val="F26B43"/>
          </p15:clr>
        </p15:guide>
        <p15:guide id="23" pos="6815">
          <p15:clr>
            <a:srgbClr val="F26B43"/>
          </p15:clr>
        </p15:guide>
        <p15:guide id="24" pos="6919">
          <p15:clr>
            <a:srgbClr val="F26B43"/>
          </p15:clr>
        </p15:guide>
        <p15:guide id="25" orient="horz" pos="254">
          <p15:clr>
            <a:srgbClr val="F26B43"/>
          </p15:clr>
        </p15:guide>
        <p15:guide id="26" orient="horz" pos="546">
          <p15:clr>
            <a:srgbClr val="F26B43"/>
          </p15:clr>
        </p15:guide>
        <p15:guide id="28" orient="horz" pos="4062">
          <p15:clr>
            <a:srgbClr val="F26B43"/>
          </p15:clr>
        </p15:guide>
        <p15:guide id="29" orient="horz" pos="643">
          <p15:clr>
            <a:srgbClr val="F26B43"/>
          </p15:clr>
        </p15:guide>
        <p15:guide id="30" orient="horz" pos="935">
          <p15:clr>
            <a:srgbClr val="F26B43"/>
          </p15:clr>
        </p15:guide>
        <p15:guide id="31" orient="horz" pos="1032">
          <p15:clr>
            <a:srgbClr val="F26B43"/>
          </p15:clr>
        </p15:guide>
        <p15:guide id="32" orient="horz" pos="1429">
          <p15:clr>
            <a:srgbClr val="F26B43"/>
          </p15:clr>
        </p15:guide>
        <p15:guide id="33" orient="horz" pos="1721">
          <p15:clr>
            <a:srgbClr val="F26B43"/>
          </p15:clr>
        </p15:guide>
        <p15:guide id="34" orient="horz" pos="1818">
          <p15:clr>
            <a:srgbClr val="F26B43"/>
          </p15:clr>
        </p15:guide>
        <p15:guide id="35" orient="horz" pos="2110">
          <p15:clr>
            <a:srgbClr val="F26B43"/>
          </p15:clr>
        </p15:guide>
        <p15:guide id="36" orient="horz" pos="2207">
          <p15:clr>
            <a:srgbClr val="F26B43"/>
          </p15:clr>
        </p15:guide>
        <p15:guide id="37" orient="horz" pos="2498">
          <p15:clr>
            <a:srgbClr val="F26B43"/>
          </p15:clr>
        </p15:guide>
        <p15:guide id="38" orient="horz" pos="2596">
          <p15:clr>
            <a:srgbClr val="F26B43"/>
          </p15:clr>
        </p15:guide>
        <p15:guide id="39" orient="horz" pos="2895">
          <p15:clr>
            <a:srgbClr val="F26B43"/>
          </p15:clr>
        </p15:guide>
        <p15:guide id="40" orient="horz" pos="2992">
          <p15:clr>
            <a:srgbClr val="F26B43"/>
          </p15:clr>
        </p15:guide>
        <p15:guide id="41" orient="horz" pos="3284">
          <p15:clr>
            <a:srgbClr val="F26B43"/>
          </p15:clr>
        </p15:guide>
        <p15:guide id="42" orient="horz" pos="3381">
          <p15:clr>
            <a:srgbClr val="F26B43"/>
          </p15:clr>
        </p15:guide>
        <p15:guide id="43" orient="horz" pos="3673">
          <p15:clr>
            <a:srgbClr val="F26B43"/>
          </p15:clr>
        </p15:guide>
        <p15:guide id="44" orient="horz" pos="3770">
          <p15:clr>
            <a:srgbClr val="F26B43"/>
          </p15:clr>
        </p15:guide>
        <p15:guide id="45" orient="horz" pos="13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35D838F-E16A-430E-BF79-A5E7AE4B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58" y="2422139"/>
            <a:ext cx="7308761" cy="2425119"/>
          </a:xfrm>
        </p:spPr>
        <p:txBody>
          <a:bodyPr>
            <a:normAutofit/>
          </a:bodyPr>
          <a:lstStyle/>
          <a:p>
            <a:r>
              <a:rPr lang="en-US" dirty="0"/>
              <a:t>A costing tool to support the Scaling-up of quality care of the small and sick newborn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0FE50E-FED9-4573-A15B-EBA0DB64B1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3578918"/>
            <a:ext cx="6428792" cy="1583001"/>
          </a:xfrm>
        </p:spPr>
        <p:txBody>
          <a:bodyPr>
            <a:normAutofit/>
          </a:bodyPr>
          <a:lstStyle/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38A3628-0AA5-4ADF-80FA-601A168191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A6DE12-DD8D-458D-AA05-310723D05F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52" y="512857"/>
            <a:ext cx="5967454" cy="670501"/>
          </a:xfrm>
          <a:prstGeom prst="rect">
            <a:avLst/>
          </a:prstGeom>
        </p:spPr>
      </p:pic>
      <p:pic>
        <p:nvPicPr>
          <p:cNvPr id="9" name="Picture 8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A76F6625-74F4-4E34-8990-23CC62401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961" y="2419780"/>
            <a:ext cx="4198393" cy="28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3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827FE-437A-4BF0-AD23-737F4A2D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400" b="1" kern="12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 overview of </a:t>
            </a:r>
            <a:r>
              <a:rPr lang="en-US" sz="3400" b="1" spc="-100" dirty="0">
                <a:solidFill>
                  <a:srgbClr val="FFFFFF"/>
                </a:solidFill>
              </a:rPr>
              <a:t>what is included in the tool &amp; the</a:t>
            </a:r>
            <a:r>
              <a:rPr lang="en-US" sz="3400" kern="12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Zambia pilot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F10AF-B836-E66C-6EE5-B7FA8947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478712"/>
            <a:ext cx="7584336" cy="60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982EACF-9477-033B-985A-430309B4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85041"/>
            <a:ext cx="10515600" cy="803720"/>
          </a:xfrm>
        </p:spPr>
        <p:txBody>
          <a:bodyPr>
            <a:noAutofit/>
          </a:bodyPr>
          <a:lstStyle/>
          <a:p>
            <a:r>
              <a:rPr lang="en-AU" sz="3200" b="0" dirty="0">
                <a:solidFill>
                  <a:schemeClr val="accent1"/>
                </a:solidFill>
              </a:rPr>
              <a:t>Using the costing tool exercise to focus &amp; ground planning discussions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3" name="Content Placeholder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B6E476-DE22-FB51-E921-83E1E51F9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925" y="2211705"/>
            <a:ext cx="5985891" cy="38481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2D81-0CB8-40A0-B548-E8DCD854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C0E6C86-AB12-4DD7-96B6-E3D6423B36C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C556-FA70-E1A5-7F8B-B33A6D7D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26D2771-95AF-4E52-B4D2-A3AD651A74A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31128-0582-19E0-99CF-8DB920AD0907}"/>
              </a:ext>
            </a:extLst>
          </p:cNvPr>
          <p:cNvSpPr txBox="1"/>
          <p:nvPr/>
        </p:nvSpPr>
        <p:spPr>
          <a:xfrm>
            <a:off x="7004304" y="2642615"/>
            <a:ext cx="4809744" cy="2935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hard work with the costing exercise is not costing as such, but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clearly identifying &amp; specifying what is needed to deliver </a:t>
            </a:r>
            <a:r>
              <a:rPr kumimoji="0" lang="en-A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QoC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tool system parameters are the ‘minimum’ required to provide clear guidance to facilities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9544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FA29C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1FA29C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55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870-D2BD-57D6-9CC1-F4FED0B1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" y="319616"/>
            <a:ext cx="11386800" cy="81000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6666"/>
                </a:solidFill>
              </a:rPr>
              <a:t>Zambia standards for delivering care to SSN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ECA7-0015-C24F-D96C-63680663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00" y="1051132"/>
            <a:ext cx="11386800" cy="5706283"/>
          </a:xfrm>
        </p:spPr>
        <p:txBody>
          <a:bodyPr/>
          <a:lstStyle/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2400" dirty="0"/>
          </a:p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b="0" dirty="0"/>
          </a:p>
          <a:p>
            <a:pPr marL="285750" indent="-285750"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b="0" dirty="0"/>
          </a:p>
          <a:p>
            <a:pPr marL="285750" indent="-285750"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480B2-1B16-C8D2-739B-FE026F23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00" y="1366032"/>
            <a:ext cx="3212865" cy="2436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C0B7BC-5387-AFEB-F488-577C693BD976}"/>
              </a:ext>
            </a:extLst>
          </p:cNvPr>
          <p:cNvSpPr txBox="1"/>
          <p:nvPr/>
        </p:nvSpPr>
        <p:spPr>
          <a:xfrm>
            <a:off x="5168683" y="1129616"/>
            <a:ext cx="6330160" cy="3664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Stratifies facilities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delivering neonatal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Identifies categories of care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at each facility level, including inpatient care of SSN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Sets facility standards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including: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Size of the unit &amp; types of bed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Floor space per bed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Required ancillary areas &amp; environmental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Staff categories, inc. numbers of nurses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Equipment specifications for neonatal units as well as for triage and ambulance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Infection prevention and control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Referral systems and transport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Quality Assurance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6E990-8ABC-EBF3-136E-94EAEF27FF4F}"/>
              </a:ext>
            </a:extLst>
          </p:cNvPr>
          <p:cNvSpPr txBox="1"/>
          <p:nvPr/>
        </p:nvSpPr>
        <p:spPr>
          <a:xfrm>
            <a:off x="5168683" y="5218544"/>
            <a:ext cx="6330160" cy="14474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Adopts the WHO framework for improving the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QoC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of SSN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9544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Includes standards based on the eight domains of the framework as well as associated quality statements &amp; measures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2E27F0-BF92-BD1C-F591-ECA9836243F6}"/>
              </a:ext>
            </a:extLst>
          </p:cNvPr>
          <p:cNvSpPr/>
          <p:nvPr/>
        </p:nvSpPr>
        <p:spPr>
          <a:xfrm>
            <a:off x="3897745" y="2475345"/>
            <a:ext cx="905164" cy="37869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6B644E9-28EA-3998-BF32-142C335B6019}"/>
              </a:ext>
            </a:extLst>
          </p:cNvPr>
          <p:cNvSpPr/>
          <p:nvPr/>
        </p:nvSpPr>
        <p:spPr>
          <a:xfrm>
            <a:off x="3897745" y="5617521"/>
            <a:ext cx="905164" cy="37869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8EA50-B144-118D-1218-7BD0FBF4C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13" y="3802455"/>
            <a:ext cx="3212865" cy="25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29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870-D2BD-57D6-9CC1-F4FED0B1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" y="319616"/>
            <a:ext cx="11386800" cy="12538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 Zambia, </a:t>
            </a:r>
            <a:r>
              <a:rPr lang="en-US" sz="3200" b="1" dirty="0">
                <a:solidFill>
                  <a:srgbClr val="006666"/>
                </a:solidFill>
              </a:rPr>
              <a:t>even currently detailed service standards   needed more work </a:t>
            </a:r>
            <a:r>
              <a:rPr lang="en-US" sz="3200" dirty="0"/>
              <a:t>to provide specific guidance</a:t>
            </a:r>
            <a:endParaRPr lang="en-AU" sz="3200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ECA7-0015-C24F-D96C-63680663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00" y="1222217"/>
            <a:ext cx="11386800" cy="5160476"/>
          </a:xfrm>
        </p:spPr>
        <p:txBody>
          <a:bodyPr/>
          <a:lstStyle/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2400" dirty="0"/>
          </a:p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b="0" dirty="0"/>
          </a:p>
          <a:p>
            <a:pPr marL="285750" indent="-285750"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spcBef>
                <a:spcPts val="500"/>
              </a:spcBef>
              <a:buClr>
                <a:schemeClr val="dk1"/>
              </a:buClr>
              <a:buSzPts val="2400"/>
            </a:pPr>
            <a:endParaRPr lang="en-US" b="0" dirty="0"/>
          </a:p>
          <a:p>
            <a:pPr marL="285750" indent="-285750"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AU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480B2-1B16-C8D2-739B-FE026F23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78" y="1573460"/>
            <a:ext cx="3212865" cy="2436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A96BF-DCC6-5D7B-6696-08B557F53738}"/>
              </a:ext>
            </a:extLst>
          </p:cNvPr>
          <p:cNvSpPr txBox="1"/>
          <p:nvPr/>
        </p:nvSpPr>
        <p:spPr>
          <a:xfrm>
            <a:off x="402600" y="1746617"/>
            <a:ext cx="7915490" cy="46360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544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Floor standards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– how many sq. mts. per facility area?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Equipment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– relatively detailed standards available, but yet not detailed enough to ensure the ‘right’ equipment was included in all vendors’ quotations.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HR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– insufficient information to estimate the required staff ratios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QoC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– Limited information for basic issues such as number and content of mandatory trainings for staff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tool emphasis on ‘specifics’ for system parameters means that they can be used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developing facility operational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34037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E4F7-1BE9-7F82-5EEB-075353F0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11581844" cy="810000"/>
          </a:xfrm>
        </p:spPr>
        <p:txBody>
          <a:bodyPr/>
          <a:lstStyle/>
          <a:p>
            <a:r>
              <a:rPr lang="en-AU" sz="3600" b="0" dirty="0">
                <a:solidFill>
                  <a:schemeClr val="accent1"/>
                </a:solidFill>
              </a:rPr>
              <a:t>Zambia –What was included (Typologies &amp; Other)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3182C-01E6-4933-4643-3F739782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C5EE-92ED-AC46-4D76-E59DC390A0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3909" y="1215996"/>
            <a:ext cx="11841933" cy="5228004"/>
          </a:xfrm>
        </p:spPr>
        <p:txBody>
          <a:bodyPr/>
          <a:lstStyle/>
          <a:p>
            <a:r>
              <a:rPr lang="en-AU" sz="2000" dirty="0">
                <a:solidFill>
                  <a:schemeClr val="accent1"/>
                </a:solidFill>
              </a:rPr>
              <a:t>Facility Size: 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9, 12 &amp; 18 beds</a:t>
            </a:r>
          </a:p>
          <a:p>
            <a:endParaRPr lang="en-AU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AU" sz="2000" dirty="0">
                <a:solidFill>
                  <a:schemeClr val="accent1"/>
                </a:solidFill>
              </a:rPr>
              <a:t>Location Costs: 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Mid ~ Urban, High ~ Rural &amp; Very High ~ Remote</a:t>
            </a:r>
          </a:p>
          <a:p>
            <a:endParaRPr lang="en-AU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AU" sz="2000" dirty="0">
                <a:solidFill>
                  <a:schemeClr val="accent1"/>
                </a:solidFill>
              </a:rPr>
              <a:t>Construction:	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New vs. Rehabilitation 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Equipment: 	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Three levels of need: Major, partial and limited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Capital and recurrent costs (i.e. maintenance included)									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Human Resources: 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Standard Costs &amp; Hardship Allowances (Rural ~ +20%)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In-service training, coaching &amp; Higher education courses included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</a:t>
            </a:r>
          </a:p>
          <a:p>
            <a:r>
              <a:rPr lang="en-AU" sz="2000" dirty="0" err="1">
                <a:solidFill>
                  <a:schemeClr val="accent1"/>
                </a:solidFill>
              </a:rPr>
              <a:t>QoC</a:t>
            </a:r>
            <a:r>
              <a:rPr lang="en-AU" sz="2000" dirty="0">
                <a:solidFill>
                  <a:schemeClr val="accent1"/>
                </a:solidFill>
              </a:rPr>
              <a:t>: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Some might be missing, though most included in other modules (i.e. 			equipment for CQI inc. in facility furniture/other equipment) 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r>
              <a:rPr lang="en-AU" sz="2000" dirty="0">
                <a:solidFill>
                  <a:schemeClr val="accent1"/>
                </a:solidFill>
              </a:rPr>
              <a:t>National/Regional:</a:t>
            </a:r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Includes commissioning, development of facility templates &amp;CQI costs</a:t>
            </a:r>
          </a:p>
          <a:p>
            <a:r>
              <a:rPr lang="en-AU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Assumes leveraging of national strategies for some components</a:t>
            </a:r>
          </a:p>
        </p:txBody>
      </p:sp>
    </p:spTree>
    <p:extLst>
      <p:ext uri="{BB962C8B-B14F-4D97-AF65-F5344CB8AC3E}">
        <p14:creationId xmlns:p14="http://schemas.microsoft.com/office/powerpoint/2010/main" val="152390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CAB80-FCA0-96DA-144A-FC03933F7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4000" b="0" dirty="0">
                <a:solidFill>
                  <a:schemeClr val="accent1"/>
                </a:solidFill>
              </a:rPr>
              <a:t>Human resources costs - Zambia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FF8B-C3D0-49A4-B292-110C3E28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D7A40-D725-BDE9-186E-7370D3FC27D1}"/>
              </a:ext>
            </a:extLst>
          </p:cNvPr>
          <p:cNvSpPr/>
          <p:nvPr/>
        </p:nvSpPr>
        <p:spPr>
          <a:xfrm>
            <a:off x="7550591" y="1059255"/>
            <a:ext cx="4527512" cy="5721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Consensus @ workshop that the same numbers would be required to deliver </a:t>
            </a:r>
            <a:r>
              <a:rPr lang="en-AU" dirty="0" err="1"/>
              <a:t>QoC</a:t>
            </a:r>
            <a:r>
              <a:rPr lang="en-AU" dirty="0"/>
              <a:t> for a 9-bed and a 12 bed unit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As expected largest share of costs driven by required numbers (nurses) &amp; salaries (doctors)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Nurses account for ~ 34%-42% of salaries across all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Nutritionists, security guards &amp; cleaners account for ~24% - 29%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Staff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Critical component, but relatively small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sz="2000" b="1" dirty="0"/>
              <a:t>Let’s look at HR in more detail</a:t>
            </a:r>
          </a:p>
          <a:p>
            <a:pPr algn="ctr"/>
            <a:endParaRPr lang="en-AU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67DDD1-259A-E871-9302-33EF198EC069}"/>
              </a:ext>
            </a:extLst>
          </p:cNvPr>
          <p:cNvGraphicFramePr>
            <a:graphicFrameLocks/>
          </p:cNvGraphicFramePr>
          <p:nvPr/>
        </p:nvGraphicFramePr>
        <p:xfrm>
          <a:off x="534154" y="1656783"/>
          <a:ext cx="6482282" cy="456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03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5BF68-B80B-4EA5-A237-3E964A5A6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83486"/>
            <a:ext cx="10502721" cy="1027113"/>
          </a:xfrm>
        </p:spPr>
        <p:txBody>
          <a:bodyPr/>
          <a:lstStyle/>
          <a:p>
            <a:r>
              <a:rPr lang="en-US" sz="3200" b="0" dirty="0">
                <a:solidFill>
                  <a:schemeClr val="accent1"/>
                </a:solidFill>
              </a:rPr>
              <a:t>Required Staff Numbers - Does it matter if guidance is not specific?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5BF1-22B0-DF02-3D9D-F3513C16D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85781"/>
            <a:ext cx="10935325" cy="4335333"/>
          </a:xfrm>
        </p:spPr>
        <p:txBody>
          <a:bodyPr/>
          <a:lstStyle/>
          <a:p>
            <a:r>
              <a:rPr lang="en-AU" sz="2000" dirty="0">
                <a:solidFill>
                  <a:schemeClr val="accent1"/>
                </a:solidFill>
              </a:rPr>
              <a:t>Zambia guidelines: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b="0" dirty="0"/>
              <a:t>Identify required staff such as doctors, nurses and nutritionists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b="0" dirty="0"/>
              <a:t>Other stuff, such as biomedical technologists &amp; house keepers are not included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b="0" dirty="0"/>
              <a:t>Staff/facility ratios are only included for nurses</a:t>
            </a:r>
          </a:p>
          <a:p>
            <a:endParaRPr lang="en-AU" sz="2000" b="0" dirty="0"/>
          </a:p>
          <a:p>
            <a:r>
              <a:rPr lang="en-AU" sz="2000" dirty="0">
                <a:solidFill>
                  <a:schemeClr val="accent1"/>
                </a:solidFill>
              </a:rPr>
              <a:t>Support staff can be easily ignored, </a:t>
            </a:r>
            <a:r>
              <a:rPr lang="en-AU" sz="2000" b="0" dirty="0"/>
              <a:t>but they are critical for quality of care &amp; have important cost implications.</a:t>
            </a:r>
          </a:p>
          <a:p>
            <a:endParaRPr lang="en-AU" sz="2000" b="0" dirty="0"/>
          </a:p>
          <a:p>
            <a:r>
              <a:rPr lang="en-AU" sz="2000" b="0" dirty="0"/>
              <a:t>The </a:t>
            </a:r>
            <a:r>
              <a:rPr lang="en-AU" sz="2000" dirty="0">
                <a:solidFill>
                  <a:schemeClr val="accent1"/>
                </a:solidFill>
              </a:rPr>
              <a:t>costing exercise helped ground &amp; inform </a:t>
            </a:r>
            <a:r>
              <a:rPr lang="en-AU" sz="2000" b="0" dirty="0"/>
              <a:t>stakeholder discussions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b="0" dirty="0"/>
              <a:t>We drew on international evidence to fill the gaps and motivate discussions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2000" b="0" dirty="0"/>
              <a:t>Robust discussions at the country meetings led to substantial revisions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73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5C5D-212B-BE05-06D7-9F2464B1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>
                <a:solidFill>
                  <a:schemeClr val="accent1"/>
                </a:solidFill>
              </a:rPr>
              <a:t>Human Resources… Let’s check for example the impact of not accounting for support staff </a:t>
            </a:r>
            <a:r>
              <a:rPr lang="en-AU" b="0" dirty="0"/>
              <a:t>(Step 1.1. &amp; Step 1.2. Row 79)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0184-D26F-151A-0975-F03EA2C4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51E12-DD23-4ACD-BDD6-35631DC2A2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EA23-4C37-8DFB-20B3-59DA3D9B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1488-CD2B-E263-12BF-E8B1F344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E6C86-AB12-4DD7-96B6-E3D6423B36C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74D89-AF19-F7BE-D10D-B7A641724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8" y="1443375"/>
            <a:ext cx="6400800" cy="5000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D4AFD07-9978-D931-3700-A4EC91906BC5}"/>
              </a:ext>
            </a:extLst>
          </p:cNvPr>
          <p:cNvSpPr/>
          <p:nvPr/>
        </p:nvSpPr>
        <p:spPr>
          <a:xfrm>
            <a:off x="109728" y="6035040"/>
            <a:ext cx="7159752" cy="65456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16C8FE-1AF2-7C2E-7098-F2012B95F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364" y="1611967"/>
            <a:ext cx="46939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5C5D-212B-BE05-06D7-9F2464B1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>
                <a:solidFill>
                  <a:schemeClr val="accent1"/>
                </a:solidFill>
              </a:rPr>
              <a:t>Human Resources… See for example the impact of not including support staff in the costing tool </a:t>
            </a:r>
            <a:r>
              <a:rPr lang="en-AU" b="0" dirty="0"/>
              <a:t>(Step 1.1 rows 39 to 47)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40184-D26F-151A-0975-F03EA2C4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51E12-DD23-4ACD-BDD6-35631DC2A28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AEA23-4C37-8DFB-20B3-59DA3D9B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1488-CD2B-E263-12BF-E8B1F344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E6C86-AB12-4DD7-96B6-E3D6423B36C6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1AEFE-413E-655B-1F9B-5428609F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792" y="1837372"/>
            <a:ext cx="4434840" cy="437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15BDD-D273-3DEC-4E09-B32F80BD4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3" y="1242086"/>
            <a:ext cx="6400800" cy="50006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A6C427B-08E7-9DD5-F03C-52AB477F8756}"/>
              </a:ext>
            </a:extLst>
          </p:cNvPr>
          <p:cNvSpPr/>
          <p:nvPr/>
        </p:nvSpPr>
        <p:spPr>
          <a:xfrm>
            <a:off x="0" y="5789436"/>
            <a:ext cx="7159752" cy="65456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C7AFAF-9FFE-1E44-254E-BF27581F09FB}"/>
              </a:ext>
            </a:extLst>
          </p:cNvPr>
          <p:cNvSpPr/>
          <p:nvPr/>
        </p:nvSpPr>
        <p:spPr>
          <a:xfrm>
            <a:off x="9482328" y="3355848"/>
            <a:ext cx="2392679" cy="181051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0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DEF4-2B0D-419B-A969-5665BEC9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35916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0955B-52B6-D04D-5965-861459F8ED6E}"/>
              </a:ext>
            </a:extLst>
          </p:cNvPr>
          <p:cNvSpPr txBox="1"/>
          <p:nvPr/>
        </p:nvSpPr>
        <p:spPr>
          <a:xfrm>
            <a:off x="452673" y="124092"/>
            <a:ext cx="996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Infrastructure Costs – Zambia</a:t>
            </a:r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64527C-FF3E-EE40-1764-6FC6AD8A374C}"/>
              </a:ext>
            </a:extLst>
          </p:cNvPr>
          <p:cNvSpPr/>
          <p:nvPr/>
        </p:nvSpPr>
        <p:spPr>
          <a:xfrm>
            <a:off x="6844420" y="1123950"/>
            <a:ext cx="5095167" cy="5477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/>
              <a:t>Modelled New construction costs by facility size  &amp; 3 point cost estimates</a:t>
            </a:r>
          </a:p>
          <a:p>
            <a:endParaRPr lang="en-AU" b="1" dirty="0"/>
          </a:p>
          <a:p>
            <a:r>
              <a:rPr lang="en-AU" b="1" dirty="0"/>
              <a:t>High cost @ $600 per Sq. Mt = base scenario</a:t>
            </a:r>
          </a:p>
          <a:p>
            <a:endParaRPr lang="en-AU" b="1" dirty="0"/>
          </a:p>
          <a:p>
            <a:r>
              <a:rPr lang="en-AU" b="1" dirty="0"/>
              <a:t>Total New Construction Costs:</a:t>
            </a:r>
          </a:p>
          <a:p>
            <a:r>
              <a:rPr lang="en-AU" dirty="0"/>
              <a:t>$132k to $227 k for 9-bed NNU</a:t>
            </a:r>
          </a:p>
          <a:p>
            <a:r>
              <a:rPr lang="en-AU" dirty="0"/>
              <a:t>$165k to $285 k for 12-bed NNUR</a:t>
            </a:r>
          </a:p>
          <a:p>
            <a:r>
              <a:rPr lang="en-AU" dirty="0"/>
              <a:t>$198k to $341 k for 18-bed NNU</a:t>
            </a:r>
          </a:p>
          <a:p>
            <a:endParaRPr lang="en-AU" dirty="0"/>
          </a:p>
          <a:p>
            <a:r>
              <a:rPr lang="en-AU" b="1" dirty="0"/>
              <a:t>Key cost 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Cost per SQM ($480, $600 &amp; $720)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Space per bed: Inpatient areas account approx. for ~38-44% total floor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Circulation space assumption =10% vs. 30% in Haryana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Minimum space required for other areas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A796B5-FDF5-5B1B-F4E6-F013C39B4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7750"/>
              </p:ext>
            </p:extLst>
          </p:nvPr>
        </p:nvGraphicFramePr>
        <p:xfrm>
          <a:off x="252413" y="1421853"/>
          <a:ext cx="6355531" cy="452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32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BB80EB-618D-7065-6433-86A1675A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299601"/>
            <a:ext cx="11126753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4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CDEF4-2B0D-419B-A969-5665BEC9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35916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0955B-52B6-D04D-5965-861459F8ED6E}"/>
              </a:ext>
            </a:extLst>
          </p:cNvPr>
          <p:cNvSpPr txBox="1"/>
          <p:nvPr/>
        </p:nvSpPr>
        <p:spPr>
          <a:xfrm>
            <a:off x="452673" y="124092"/>
            <a:ext cx="996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Equipment Costs – Zambia</a:t>
            </a:r>
            <a:endParaRPr lang="en-AU" sz="20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5177C-AE08-AB5B-C7AD-E01856A0C620}"/>
              </a:ext>
            </a:extLst>
          </p:cNvPr>
          <p:cNvSpPr/>
          <p:nvPr/>
        </p:nvSpPr>
        <p:spPr>
          <a:xfrm>
            <a:off x="7837569" y="645842"/>
            <a:ext cx="4070331" cy="2901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  <a:p>
            <a:r>
              <a:rPr lang="en-AU" dirty="0"/>
              <a:t>As expected, large impact of equipment prices </a:t>
            </a:r>
          </a:p>
          <a:p>
            <a:endParaRPr lang="en-AU" dirty="0"/>
          </a:p>
          <a:p>
            <a:r>
              <a:rPr lang="en-AU" dirty="0"/>
              <a:t>Shared equipment (Mobile X Ray &amp; Blood Gas Analyser*) represent approx. 20% of costs in the Base Prices Scenario for the three facilities</a:t>
            </a:r>
          </a:p>
          <a:p>
            <a:endParaRPr lang="en-AU" dirty="0"/>
          </a:p>
          <a:p>
            <a:r>
              <a:rPr lang="en-AU" sz="1200" dirty="0">
                <a:solidFill>
                  <a:schemeClr val="bg1"/>
                </a:solidFill>
              </a:rPr>
              <a:t>* Only for 18 bed NNU</a:t>
            </a:r>
          </a:p>
          <a:p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73E9A-907D-6D66-EC86-B5E45E9DBBD5}"/>
              </a:ext>
            </a:extLst>
          </p:cNvPr>
          <p:cNvSpPr/>
          <p:nvPr/>
        </p:nvSpPr>
        <p:spPr>
          <a:xfrm>
            <a:off x="7837569" y="3733004"/>
            <a:ext cx="4222445" cy="300090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accent1"/>
                </a:solidFill>
              </a:rPr>
              <a:t>Even after excluding shared equipment, a few items account for the bulk of costs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sz="1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chemeClr val="accent1"/>
                </a:solidFill>
              </a:rPr>
              <a:t>Generally, the top six items inc. </a:t>
            </a:r>
            <a:r>
              <a:rPr lang="en-AU" sz="1600" dirty="0" err="1">
                <a:solidFill>
                  <a:schemeClr val="accent1"/>
                </a:solidFill>
              </a:rPr>
              <a:t>resuscitaire</a:t>
            </a:r>
            <a:r>
              <a:rPr lang="en-AU" sz="1600" dirty="0">
                <a:solidFill>
                  <a:schemeClr val="accent1"/>
                </a:solidFill>
              </a:rPr>
              <a:t>, ventilators, oxygen concentrators, phototherapy units, closed incubators account for approximately 50% of costs for each facility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9013A-628D-3934-C9F8-54FFB674AD50}"/>
              </a:ext>
            </a:extLst>
          </p:cNvPr>
          <p:cNvSpPr/>
          <p:nvPr/>
        </p:nvSpPr>
        <p:spPr>
          <a:xfrm>
            <a:off x="452673" y="5875836"/>
            <a:ext cx="6183517" cy="8074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dirty="0"/>
          </a:p>
          <a:p>
            <a:r>
              <a:rPr lang="en-AU" sz="1400" dirty="0"/>
              <a:t>Note: Base Prices use mid-point if three prices available. If only two prices available, it uses the maximum.</a:t>
            </a:r>
          </a:p>
          <a:p>
            <a:r>
              <a:rPr lang="en-AU" sz="1400" dirty="0"/>
              <a:t>Base Prices are used for the calculations of recurrent costs</a:t>
            </a:r>
            <a:endParaRPr lang="en-AU" dirty="0"/>
          </a:p>
          <a:p>
            <a:endParaRPr lang="en-AU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CA9B41-7B23-41D2-C894-7AFDFDD88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46064"/>
              </p:ext>
            </p:extLst>
          </p:nvPr>
        </p:nvGraphicFramePr>
        <p:xfrm>
          <a:off x="452673" y="1484768"/>
          <a:ext cx="6681457" cy="412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51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9ACBD0-4ED1-536C-398E-631CD127D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41811"/>
            <a:ext cx="11004487" cy="1027113"/>
          </a:xfrm>
        </p:spPr>
        <p:txBody>
          <a:bodyPr/>
          <a:lstStyle/>
          <a:p>
            <a:r>
              <a:rPr lang="en-AU" sz="3200" b="0" dirty="0">
                <a:solidFill>
                  <a:schemeClr val="accent1"/>
                </a:solidFill>
              </a:rPr>
              <a:t>Equipment Acquisition - Only the Tip of the Iceberg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BCBD9-D9E2-8411-B826-FED92140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22293-54D2-DDFC-A017-8D24810B7335}"/>
              </a:ext>
            </a:extLst>
          </p:cNvPr>
          <p:cNvSpPr txBox="1"/>
          <p:nvPr/>
        </p:nvSpPr>
        <p:spPr>
          <a:xfrm>
            <a:off x="457200" y="1580769"/>
            <a:ext cx="1024128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In-country consensus that other equipment costs are significant and needed to be included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 hard data available &amp; no facility in country currently operating as per standards to source some of the cost parameters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Agreed on using rules-based costing </a:t>
            </a:r>
            <a:r>
              <a:rPr lang="en-US" dirty="0"/>
              <a:t>to account for these costs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Estimates were provided by UNICEF based on their recent experience </a:t>
            </a:r>
            <a:r>
              <a:rPr lang="en-US" dirty="0"/>
              <a:t>in Zambia &amp; triangulated with their colleagues in India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Distribution &amp; Installation </a:t>
            </a:r>
            <a:r>
              <a:rPr lang="en-US" dirty="0"/>
              <a:t>~ 20 to 40% of equipment value with significant variations across provinces</a:t>
            </a:r>
          </a:p>
          <a:p>
            <a:r>
              <a:rPr lang="en-US" dirty="0"/>
              <a:t>Large recurrent costs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Consumables &amp; Renewables </a:t>
            </a:r>
            <a:r>
              <a:rPr lang="en-US" dirty="0"/>
              <a:t>~ 30 to 40% of equipment value (annual)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/>
                </a:solidFill>
              </a:rPr>
              <a:t>Equipment Maintenance </a:t>
            </a:r>
            <a:r>
              <a:rPr lang="en-US" dirty="0"/>
              <a:t>~ 10 to 15%  of equipment value (annual)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38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870-D2BD-57D6-9CC1-F4FED0B1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" y="319616"/>
            <a:ext cx="11386800" cy="810000"/>
          </a:xfrm>
        </p:spPr>
        <p:txBody>
          <a:bodyPr/>
          <a:lstStyle/>
          <a:p>
            <a:r>
              <a:rPr lang="en-AU" sz="3200" b="0" dirty="0">
                <a:solidFill>
                  <a:schemeClr val="accent1"/>
                </a:solidFill>
              </a:rPr>
              <a:t>Planning &amp; Budgeting–  Quality of Care @ Facility Level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046DF-2F46-84EE-003D-FFF86B794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921154"/>
              </p:ext>
            </p:extLst>
          </p:nvPr>
        </p:nvGraphicFramePr>
        <p:xfrm>
          <a:off x="402600" y="1258432"/>
          <a:ext cx="4268094" cy="484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094">
                  <a:extLst>
                    <a:ext uri="{9D8B030D-6E8A-4147-A177-3AD203B41FA5}">
                      <a16:colId xmlns:a16="http://schemas.microsoft.com/office/drawing/2014/main" val="2683595362"/>
                    </a:ext>
                  </a:extLst>
                </a:gridCol>
              </a:tblGrid>
              <a:tr h="529628"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QoC</a:t>
                      </a:r>
                      <a:r>
                        <a:rPr lang="en-AU" dirty="0"/>
                        <a:t> Strategies  -</a:t>
                      </a:r>
                    </a:p>
                    <a:p>
                      <a:pPr algn="ctr"/>
                      <a:r>
                        <a:rPr lang="en-AU" dirty="0"/>
                        <a:t>Reminder Menu</a:t>
                      </a:r>
                    </a:p>
                    <a:p>
                      <a:pPr algn="ctr"/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81402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Care Integration inc. referrals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6754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Post-discharge 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47189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Infection Prevention and Control inc. WASH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647687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Family-</a:t>
                      </a:r>
                      <a:r>
                        <a:rPr lang="en-AU" dirty="0" err="1"/>
                        <a:t>centered</a:t>
                      </a:r>
                      <a:r>
                        <a:rPr lang="en-AU" dirty="0"/>
                        <a:t>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464989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Developmentally supportive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38753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CQI supported by actionable HIS/data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73350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17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86E3DE-488B-BD84-AB6F-D87ABA159C92}"/>
              </a:ext>
            </a:extLst>
          </p:cNvPr>
          <p:cNvSpPr txBox="1"/>
          <p:nvPr/>
        </p:nvSpPr>
        <p:spPr>
          <a:xfrm>
            <a:off x="5087504" y="1469786"/>
            <a:ext cx="6944007" cy="4419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Reminder menu that can be used as a check list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b="1" dirty="0"/>
              <a:t>For Zambia, no additional costs as </a:t>
            </a:r>
            <a:r>
              <a:rPr lang="en-US" b="1" dirty="0" err="1"/>
              <a:t>QoC</a:t>
            </a:r>
            <a:r>
              <a:rPr lang="en-US" b="1" dirty="0"/>
              <a:t> strategies were included in other components. For example:</a:t>
            </a:r>
            <a:endParaRPr lang="en-US" dirty="0"/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Adequate infrastructure, equipment &amp; HR capture laptops, staff and space for CQI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Key components of care coordination and integration inc. staff, guidelines, ambulance and associated referral costs included elsewhere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Utilities assumed to be funded out of facility budget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1870-D2BD-57D6-9CC1-F4FED0B1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0" y="319616"/>
            <a:ext cx="11386800" cy="810000"/>
          </a:xfrm>
        </p:spPr>
        <p:txBody>
          <a:bodyPr/>
          <a:lstStyle/>
          <a:p>
            <a:r>
              <a:rPr lang="en-AU" sz="3200" b="0" dirty="0">
                <a:solidFill>
                  <a:schemeClr val="accent1"/>
                </a:solidFill>
              </a:rPr>
              <a:t>Planning &amp; Budgeting–  </a:t>
            </a:r>
            <a:r>
              <a:rPr lang="en-AU" sz="3200" b="0" dirty="0" err="1">
                <a:solidFill>
                  <a:schemeClr val="accent1"/>
                </a:solidFill>
              </a:rPr>
              <a:t>QoC</a:t>
            </a:r>
            <a:r>
              <a:rPr lang="en-AU" sz="3200" b="0" dirty="0">
                <a:solidFill>
                  <a:schemeClr val="accent1"/>
                </a:solidFill>
              </a:rPr>
              <a:t> @ National &amp; Regional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7046DF-2F46-84EE-003D-FFF86B794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55484"/>
              </p:ext>
            </p:extLst>
          </p:nvPr>
        </p:nvGraphicFramePr>
        <p:xfrm>
          <a:off x="402600" y="1782762"/>
          <a:ext cx="4272342" cy="431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342">
                  <a:extLst>
                    <a:ext uri="{9D8B030D-6E8A-4147-A177-3AD203B41FA5}">
                      <a16:colId xmlns:a16="http://schemas.microsoft.com/office/drawing/2014/main" val="2683595362"/>
                    </a:ext>
                  </a:extLst>
                </a:gridCol>
              </a:tblGrid>
              <a:tr h="529628">
                <a:tc>
                  <a:txBody>
                    <a:bodyPr/>
                    <a:lstStyle/>
                    <a:p>
                      <a:pPr algn="ctr"/>
                      <a:r>
                        <a:rPr lang="en-AU" dirty="0" err="1"/>
                        <a:t>QoC_National</a:t>
                      </a:r>
                      <a:r>
                        <a:rPr lang="en-AU" dirty="0"/>
                        <a:t> &amp; Regional  - Reminder Menu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381402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High level oversight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6754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Infrastructure &amp; equipment Commissioning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51672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Supply Chain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73350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Facility Templates for guidelines, protocols &amp; </a:t>
                      </a:r>
                      <a:r>
                        <a:rPr lang="en-AU" dirty="0" err="1"/>
                        <a:t>SoP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17460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CQI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7171"/>
                  </a:ext>
                </a:extLst>
              </a:tr>
              <a:tr h="529628">
                <a:tc>
                  <a:txBody>
                    <a:bodyPr/>
                    <a:lstStyle/>
                    <a:p>
                      <a:r>
                        <a:rPr lang="en-AU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304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86E3DE-488B-BD84-AB6F-D87ABA159C92}"/>
              </a:ext>
            </a:extLst>
          </p:cNvPr>
          <p:cNvSpPr txBox="1"/>
          <p:nvPr/>
        </p:nvSpPr>
        <p:spPr>
          <a:xfrm>
            <a:off x="5458968" y="1655064"/>
            <a:ext cx="6454940" cy="4568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dirty="0"/>
              <a:t>Reminder menu that can be used as a check list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b="1" dirty="0"/>
              <a:t>For Zambia: 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Country standards &amp; guidelines were used to sketch what some of these strategies would involve 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Costs were sourced from similar national-level initiatives and extrapolated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dirty="0"/>
              <a:t>However, for some areas such as high-level oversight &amp; financing, limited info available, so not included</a:t>
            </a:r>
          </a:p>
          <a:p>
            <a:pPr marL="342900" indent="-342900">
              <a:lnSpc>
                <a:spcPct val="15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89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CAB80-FCA0-96DA-144A-FC03933F7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3200" b="0" dirty="0">
                <a:solidFill>
                  <a:schemeClr val="accent1"/>
                </a:solidFill>
              </a:rPr>
              <a:t>Cost of National &amp; Regional Strategies - Zambia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FF8B-C3D0-49A4-B292-110C3E28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2D7A40-D725-BDE9-186E-7370D3FC27D1}"/>
              </a:ext>
            </a:extLst>
          </p:cNvPr>
          <p:cNvSpPr/>
          <p:nvPr/>
        </p:nvSpPr>
        <p:spPr>
          <a:xfrm>
            <a:off x="6477754" y="1469857"/>
            <a:ext cx="5554301" cy="4982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/>
              <a:t>Substantial training costs </a:t>
            </a:r>
            <a:r>
              <a:rPr lang="en-AU" dirty="0"/>
              <a:t>to facilitate current staff attending higher education courses</a:t>
            </a:r>
          </a:p>
          <a:p>
            <a:endParaRPr lang="en-AU" dirty="0"/>
          </a:p>
          <a:p>
            <a:r>
              <a:rPr lang="en-AU" b="1" dirty="0"/>
              <a:t>Other costs included: </a:t>
            </a:r>
            <a:r>
              <a:rPr lang="en-AU" dirty="0"/>
              <a:t>MEL as part of CQI, development of facility guidelines &amp; commissioning</a:t>
            </a:r>
          </a:p>
          <a:p>
            <a:endParaRPr lang="en-AU" dirty="0"/>
          </a:p>
          <a:p>
            <a:r>
              <a:rPr lang="en-AU" dirty="0"/>
              <a:t>Does not include </a:t>
            </a:r>
            <a:r>
              <a:rPr lang="en-AU" b="1" dirty="0"/>
              <a:t>supply chain management </a:t>
            </a:r>
            <a:r>
              <a:rPr lang="en-AU" dirty="0"/>
              <a:t>costs such as development of health technology management systems. Assumed to be covered by national strategies for the health sector.</a:t>
            </a:r>
          </a:p>
          <a:p>
            <a:endParaRPr lang="en-AU" dirty="0"/>
          </a:p>
          <a:p>
            <a:r>
              <a:rPr lang="en-AU" dirty="0"/>
              <a:t>Note the model does not allocate these costs to facilities, so </a:t>
            </a:r>
            <a:r>
              <a:rPr lang="en-AU" b="1" dirty="0"/>
              <a:t>all facility costs are exclusive of national and regional strategies costed here</a:t>
            </a:r>
          </a:p>
          <a:p>
            <a:endParaRPr lang="en-AU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495B11-727C-077A-22A4-FF12593A2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91521"/>
              </p:ext>
            </p:extLst>
          </p:nvPr>
        </p:nvGraphicFramePr>
        <p:xfrm>
          <a:off x="457200" y="1751418"/>
          <a:ext cx="5554301" cy="441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824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D41B02-84FC-ABC2-3A3B-8096F71D15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783" y="860079"/>
            <a:ext cx="11590673" cy="5413972"/>
          </a:xfrm>
        </p:spPr>
        <p:txBody>
          <a:bodyPr>
            <a:normAutofit fontScale="92500" lnSpcReduction="20000"/>
          </a:bodyPr>
          <a:lstStyle/>
          <a:p>
            <a:r>
              <a:rPr lang="en-AU" sz="6600" b="0" dirty="0"/>
              <a:t>Summing Up:</a:t>
            </a:r>
          </a:p>
          <a:p>
            <a:endParaRPr lang="en-AU" sz="6600" b="0" dirty="0"/>
          </a:p>
          <a:p>
            <a:r>
              <a:rPr lang="en-AU" sz="6600" dirty="0"/>
              <a:t>What level of resources</a:t>
            </a:r>
            <a:r>
              <a:rPr lang="en-AU" sz="4800" b="0" dirty="0"/>
              <a:t>*</a:t>
            </a:r>
            <a:r>
              <a:rPr lang="en-AU" sz="6600" dirty="0"/>
              <a:t> are required to set-up a facility in Zambia</a:t>
            </a:r>
            <a:r>
              <a:rPr lang="en-AU" sz="6600" b="0" dirty="0"/>
              <a:t>?</a:t>
            </a:r>
          </a:p>
          <a:p>
            <a:endParaRPr lang="en-AU" sz="6600" b="0" dirty="0"/>
          </a:p>
          <a:p>
            <a:r>
              <a:rPr lang="en-AU" sz="3600" b="0" dirty="0"/>
              <a:t>* (USD 2022)</a:t>
            </a:r>
          </a:p>
        </p:txBody>
      </p:sp>
    </p:spTree>
    <p:extLst>
      <p:ext uri="{BB962C8B-B14F-4D97-AF65-F5344CB8AC3E}">
        <p14:creationId xmlns:p14="http://schemas.microsoft.com/office/powerpoint/2010/main" val="3846646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BE8D4-F071-7C5E-DF96-06BACF746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703" y="234871"/>
            <a:ext cx="11208774" cy="698926"/>
          </a:xfrm>
        </p:spPr>
        <p:txBody>
          <a:bodyPr/>
          <a:lstStyle/>
          <a:p>
            <a:r>
              <a:rPr lang="en-AU" sz="3200" dirty="0"/>
              <a:t>Zambia - Resources required to set-up a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9A19B-0CA6-E3F0-B149-7D5F7C22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0A2CE-4C8C-F82A-7398-DCC99A513E2D}"/>
              </a:ext>
            </a:extLst>
          </p:cNvPr>
          <p:cNvSpPr/>
          <p:nvPr/>
        </p:nvSpPr>
        <p:spPr>
          <a:xfrm>
            <a:off x="5386812" y="1052868"/>
            <a:ext cx="6527548" cy="187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Base Scenario: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New Construction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Equipment: Major Need @ base prices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Human Resources = Standard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dirty="0"/>
              <a:t>Location Costs = High ( i.e. $600 per Sq. mt. of construction)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EF51C4-FB19-682B-A5BD-D669F06C2D21}"/>
              </a:ext>
            </a:extLst>
          </p:cNvPr>
          <p:cNvSpPr/>
          <p:nvPr/>
        </p:nvSpPr>
        <p:spPr>
          <a:xfrm>
            <a:off x="5386812" y="3043341"/>
            <a:ext cx="6527548" cy="366714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b="1" dirty="0">
                <a:solidFill>
                  <a:schemeClr val="accent1"/>
                </a:solidFill>
              </a:rPr>
              <a:t>Recurrent costs are significant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1"/>
                </a:solidFill>
              </a:rPr>
              <a:t>Important </a:t>
            </a:r>
            <a:r>
              <a:rPr lang="en-AU" sz="2000" b="1" dirty="0">
                <a:solidFill>
                  <a:schemeClr val="accent1"/>
                </a:solidFill>
              </a:rPr>
              <a:t>economies of scale </a:t>
            </a:r>
            <a:r>
              <a:rPr lang="en-AU" sz="2000" dirty="0">
                <a:solidFill>
                  <a:schemeClr val="accent1"/>
                </a:solidFill>
              </a:rPr>
              <a:t>when looking at </a:t>
            </a:r>
            <a:r>
              <a:rPr lang="en-AU" sz="2000" b="1" dirty="0">
                <a:solidFill>
                  <a:schemeClr val="accent1"/>
                </a:solidFill>
              </a:rPr>
              <a:t>costs per bed</a:t>
            </a:r>
          </a:p>
          <a:p>
            <a:endParaRPr lang="en-AU" sz="20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accent1"/>
                </a:solidFill>
              </a:rPr>
              <a:t>But do not forget that even for the same size &amp; location, significant </a:t>
            </a:r>
            <a:r>
              <a:rPr lang="en-AU" sz="2000" b="1" dirty="0">
                <a:solidFill>
                  <a:schemeClr val="accent1"/>
                </a:solidFill>
              </a:rPr>
              <a:t>impact of individual characteristics, particularly on capital costs</a:t>
            </a:r>
            <a:r>
              <a:rPr lang="en-AU" sz="2000" dirty="0">
                <a:solidFill>
                  <a:schemeClr val="accent1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1"/>
                </a:solidFill>
              </a:rPr>
              <a:t>Does the facility need new construction or rehab?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accent1"/>
                </a:solidFill>
              </a:rPr>
              <a:t>Is it partially equipped or needs all essential equipment?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67952-83FF-F742-A5F8-E912D31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23" y="933797"/>
            <a:ext cx="4310246" cy="2792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FA9E1-2D31-F843-C079-0638727B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0" y="3924368"/>
            <a:ext cx="430414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79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FBE6D-47DF-AAFF-E25D-5061899F0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" y="441811"/>
            <a:ext cx="11951208" cy="1027113"/>
          </a:xfrm>
        </p:spPr>
        <p:txBody>
          <a:bodyPr/>
          <a:lstStyle/>
          <a:p>
            <a:r>
              <a:rPr lang="en-AU" sz="4000" b="0" dirty="0">
                <a:solidFill>
                  <a:schemeClr val="accent1"/>
                </a:solidFill>
              </a:rPr>
              <a:t>Tool Analytics to support planning &amp; budgeting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5D74F-382B-CA04-A852-445E4CD7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67B1DD-BF1A-B8BA-E047-251F929247E1}"/>
              </a:ext>
            </a:extLst>
          </p:cNvPr>
          <p:cNvSpPr/>
          <p:nvPr/>
        </p:nvSpPr>
        <p:spPr>
          <a:xfrm>
            <a:off x="8266176" y="1618488"/>
            <a:ext cx="3703320" cy="47183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Facility typology &amp; scale-scenario analytics facilitate:</a:t>
            </a:r>
          </a:p>
          <a:p>
            <a:pPr algn="ctr"/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Exploring the potential impact of strategic decisions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Examining the impact on annual budgets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998D3-A487-F094-BC0F-182C4788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" y="1314450"/>
            <a:ext cx="7705725" cy="2114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13489-68D1-434E-B27F-B9C7C0F1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3936492"/>
            <a:ext cx="78676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3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92DF1-D98B-9FB0-AE7F-CECE295D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1026" name="Picture 2" descr="Free Quick Poll Template // Qualtrics">
            <a:extLst>
              <a:ext uri="{FF2B5EF4-FFF2-40B4-BE49-F238E27FC236}">
                <a16:creationId xmlns:a16="http://schemas.microsoft.com/office/drawing/2014/main" id="{EE98516B-CC74-C738-763A-46B7E71C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34" y="470971"/>
            <a:ext cx="5916057" cy="591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1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982EACF-9477-033B-985A-430309B4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sz="4000" b="0" dirty="0">
                <a:solidFill>
                  <a:schemeClr val="accent1"/>
                </a:solidFill>
              </a:rPr>
              <a:t>LESSONS LEARNED – Strategy Development &amp; Implementation </a:t>
            </a:r>
            <a:br>
              <a:rPr lang="en-AU" sz="2600" b="0" dirty="0"/>
            </a:br>
            <a:r>
              <a:rPr lang="en-AU" sz="2600" b="0" dirty="0"/>
              <a:t> </a:t>
            </a:r>
            <a:endParaRPr lang="en-AU" sz="2600" dirty="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E29DD1-A7F6-9D04-EB3A-ABC039B0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783080"/>
            <a:ext cx="11494008" cy="5020056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Once the ‘specifics’ of country standards are set, </a:t>
            </a:r>
            <a:r>
              <a:rPr lang="en-A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costing them is relatively easy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However, in terms of country standards, lack of global normative guidance is a hindrance… i.e. some of the standards in Zambia seemed conservative, but current international guides </a:t>
            </a:r>
            <a:r>
              <a:rPr lang="en-AU" sz="1900" b="0">
                <a:latin typeface="Arial" panose="020B0604020202020204" pitchFamily="34" charset="0"/>
                <a:cs typeface="Arial" panose="020B0604020202020204" pitchFamily="34" charset="0"/>
              </a:rPr>
              <a:t>vary substantially…</a:t>
            </a:r>
            <a:endParaRPr lang="en-AU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there are gaps in country standards &amp; guidelines?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Very generic standards will 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hinder implementation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To motivate and ground country discussions, gaps can be addressed through the international literature &amp; costing can 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provide order of magnitude estimates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However, without concrete guidance </a:t>
            </a:r>
            <a:r>
              <a:rPr lang="en-A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facility/regional manager would be reinventing the wheel 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when making decisions on issues such as: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Number of beds that would be required and the in &amp; out referral criteria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Type of beds &amp; minimum floor requirements to allow for no-separation policy, equipment ratios,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those ‘specifics’ 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inc. for facility standards, guidelines &amp; </a:t>
            </a:r>
            <a:r>
              <a:rPr lang="en-AU" sz="1900" b="0" dirty="0" err="1">
                <a:latin typeface="Arial" panose="020B0604020202020204" pitchFamily="34" charset="0"/>
                <a:cs typeface="Arial" panose="020B0604020202020204" pitchFamily="34" charset="0"/>
              </a:rPr>
              <a:t>QoC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 strategies</a:t>
            </a:r>
          </a:p>
          <a:p>
            <a:pPr marL="4869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ritical to ensure </a:t>
            </a: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facilities have adequate systems, resources &amp; budgets to deliver good </a:t>
            </a:r>
            <a:r>
              <a:rPr lang="en-AU" sz="1900" dirty="0" err="1">
                <a:latin typeface="Arial" panose="020B0604020202020204" pitchFamily="34" charset="0"/>
                <a:cs typeface="Arial" panose="020B0604020202020204" pitchFamily="34" charset="0"/>
              </a:rPr>
              <a:t>QoC</a:t>
            </a: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69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AU" sz="1900" b="0" dirty="0">
                <a:latin typeface="Arial" panose="020B0604020202020204" pitchFamily="34" charset="0"/>
                <a:cs typeface="Arial" panose="020B0604020202020204" pitchFamily="34" charset="0"/>
              </a:rPr>
              <a:t>Requires a robust process geared towards implementation &amp; ideally supported by evidence-based benchmarks and guidance</a:t>
            </a:r>
            <a:endParaRPr lang="en-A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1700" b="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1700" b="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17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2D81-0CB8-40A0-B548-E8DCD854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C0E6C86-AB12-4DD7-96B6-E3D6423B36C6}" type="slidenum">
              <a:rPr lang="en-US" altLang="en-US" smtClean="0"/>
              <a:pPr>
                <a:spcAft>
                  <a:spcPts val="600"/>
                </a:spcAft>
              </a:pPr>
              <a:t>29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C556-FA70-E1A5-7F8B-B33A6D7D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26D2771-95AF-4E52-B4D2-A3AD651A74A6}" type="datetime1">
              <a:rPr lang="en-US" smtClean="0"/>
              <a:pPr>
                <a:spcAft>
                  <a:spcPts val="600"/>
                </a:spcAft>
                <a:defRPr/>
              </a:pPr>
              <a:t>6/22/2023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BBFF37-5678-F4D8-CCC7-3F1EA9E60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Every Newborn Action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2D28C6-47F8-855D-5980-9CEA05511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19" y="1468924"/>
            <a:ext cx="4030579" cy="3375963"/>
          </a:xfrm>
        </p:spPr>
        <p:txBody>
          <a:bodyPr/>
          <a:lstStyle/>
          <a:p>
            <a:r>
              <a:rPr lang="en-US" dirty="0"/>
              <a:t>Target 4</a:t>
            </a:r>
          </a:p>
          <a:p>
            <a:endParaRPr lang="en-US" dirty="0"/>
          </a:p>
          <a:p>
            <a:r>
              <a:rPr lang="en-US" dirty="0"/>
              <a:t>80% of districts have at least one level-2 inpatient unit to care for small and sick newborns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3FFE98-414C-A586-901B-6B085138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962-6FCF-4ED9-AB1A-FC8E17859AF0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405E6-8D5C-B09E-3A3D-0A52C8C90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00" y="1211965"/>
            <a:ext cx="7163800" cy="5477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3D335-D791-3AF9-97A6-9A9FFB9C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290" y="3988374"/>
            <a:ext cx="5093490" cy="22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982EACF-9477-033B-985A-430309B4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AU" sz="3200" b="0" dirty="0">
                <a:solidFill>
                  <a:schemeClr val="accent1"/>
                </a:solidFill>
              </a:rPr>
              <a:t>LESSONS LEARNED –What this work can contribute in countries like Zambia</a:t>
            </a:r>
            <a:br>
              <a:rPr lang="en-AU" sz="3200" b="0" dirty="0">
                <a:solidFill>
                  <a:schemeClr val="accent1"/>
                </a:solidFill>
              </a:rPr>
            </a:br>
            <a:r>
              <a:rPr lang="en-AU" sz="32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5E29DD1-A7F6-9D04-EB3A-ABC039B0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055813"/>
            <a:ext cx="10853928" cy="4251960"/>
          </a:xfrm>
        </p:spPr>
        <p:txBody>
          <a:bodyPr>
            <a:normAutofit/>
          </a:bodyPr>
          <a:lstStyle/>
          <a:p>
            <a:pPr marL="285750" marR="0" lvl="1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type of costing exercise can aid the process </a:t>
            </a:r>
            <a:r>
              <a:rPr kumimoji="0" lang="en-A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planning and budgeting for the scale-up by </a:t>
            </a:r>
          </a:p>
          <a:p>
            <a:pPr marL="573750" marR="0" lvl="3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providing a step-by-step process that ensures all core components are included </a:t>
            </a:r>
          </a:p>
          <a:p>
            <a:pPr marL="573750" marR="0" lvl="3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helping to focus discussions    </a:t>
            </a:r>
          </a:p>
          <a:p>
            <a:pPr marL="573750" marR="0" lvl="3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facilitating rapid costing of country standards to facilitate decision making</a:t>
            </a:r>
          </a:p>
          <a:p>
            <a:pPr marL="573750" marR="0" lvl="3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producing costed guidelines for various typologies</a:t>
            </a:r>
          </a:p>
          <a:p>
            <a:pPr marL="288000" marR="0" lvl="3" indent="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tool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analytics can support realistic discussions on the strategic scope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the Scale-Up:</a:t>
            </a:r>
          </a:p>
          <a:p>
            <a:pPr marL="774900" marR="0" lvl="4" indent="-3429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important decisions: i.e. larger number of smaller facilities vs. fewer facilities of larger size &amp; geographical coverage?</a:t>
            </a:r>
          </a:p>
          <a:p>
            <a:pPr marL="774900" marR="0" lvl="4" indent="-3429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are the implications of different strategic directions?</a:t>
            </a:r>
          </a:p>
          <a:p>
            <a:pPr marL="774900" marR="0" lvl="4" indent="-3429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are the key cost drivers for each component/domain?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900" marR="0" lvl="4" indent="-3429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the potential impact of the scale-up on annual health budgets &amp; how to ensure its sustainability?</a:t>
            </a:r>
            <a:endParaRPr kumimoji="0" lang="en-AU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indent="0">
              <a:lnSpc>
                <a:spcPct val="90000"/>
              </a:lnSpc>
              <a:buNone/>
            </a:pPr>
            <a:endParaRPr lang="en-AU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19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2D81-0CB8-40A0-B548-E8DCD854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C0E6C86-AB12-4DD7-96B6-E3D6423B36C6}" type="slidenum">
              <a:rPr lang="en-US" altLang="en-US" smtClean="0"/>
              <a:pPr>
                <a:spcAft>
                  <a:spcPts val="600"/>
                </a:spcAft>
              </a:pPr>
              <a:t>30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C556-FA70-E1A5-7F8B-B33A6D7D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126D2771-95AF-4E52-B4D2-A3AD651A74A6}" type="datetime1">
              <a:rPr lang="en-US" smtClean="0"/>
              <a:pPr>
                <a:spcAft>
                  <a:spcPts val="600"/>
                </a:spcAft>
                <a:defRPr/>
              </a:pPr>
              <a:t>6/22/2023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95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2E0CC-6039-4762-A9E0-E2A63C4B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  <a:t>Discussion</a:t>
            </a:r>
            <a:br>
              <a:rPr kumimoji="0" lang="en-US" sz="4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" pitchFamily="2" charset="77"/>
                <a:ea typeface="Verdana" panose="020B0604030504040204" pitchFamily="34" charset="0"/>
                <a:cs typeface="Poppins" pitchFamily="2" charset="77"/>
              </a:rPr>
            </a:br>
            <a:endParaRPr lang="en-US" sz="42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2147B-A747-4FCF-82F1-A77E9250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0">
              <a:latin typeface="+mj-lt"/>
            </a:endParaRPr>
          </a:p>
          <a:p>
            <a:pPr marL="598487">
              <a:defRPr/>
            </a:pPr>
            <a:endParaRPr lang="en-US" sz="2200" b="0">
              <a:highlight>
                <a:srgbClr val="FFFF00"/>
              </a:highlight>
              <a:latin typeface="+mj-lt"/>
            </a:endParaRPr>
          </a:p>
          <a:p>
            <a:pPr marL="598487">
              <a:defRPr/>
            </a:pPr>
            <a:endParaRPr lang="en-US" sz="2200" b="0">
              <a:latin typeface="+mj-lt"/>
            </a:endParaRPr>
          </a:p>
          <a:p>
            <a:pPr marL="598487">
              <a:defRPr/>
            </a:pPr>
            <a:endParaRPr lang="en-US" sz="2200" b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E6596-23B1-4F07-B3C0-3786199C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F62D93A-3BA0-8848-BFA3-D7046C1B555D}" type="slidenum">
              <a:rPr 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15F61-D777-A5E5-C0E7-C5D356BCA143}"/>
              </a:ext>
            </a:extLst>
          </p:cNvPr>
          <p:cNvSpPr txBox="1"/>
          <p:nvPr/>
        </p:nvSpPr>
        <p:spPr>
          <a:xfrm>
            <a:off x="1102605" y="2544264"/>
            <a:ext cx="9363419" cy="3161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Next Steps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Country/Project Application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6751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32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2E0CC-6039-4762-A9E0-E2A63C4B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2" indent="0" algn="l" rt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lang="en-US" sz="5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2147B-A747-4FCF-82F1-A77E925007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9872" y="1847087"/>
            <a:ext cx="10853928" cy="4874387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114300" lvl="1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</a:rPr>
              <a:t>To meet ENAP target of 80% </a:t>
            </a:r>
            <a:r>
              <a:rPr lang="en-US" dirty="0"/>
              <a:t>of districts providing inpatient care for small and sick babies, many countries have adopted or are in the process of </a:t>
            </a:r>
            <a:r>
              <a:rPr lang="en-US" dirty="0">
                <a:solidFill>
                  <a:schemeClr val="accent1"/>
                </a:solidFill>
              </a:rPr>
              <a:t>adopting international standards </a:t>
            </a:r>
            <a:r>
              <a:rPr lang="en-US" dirty="0"/>
              <a:t>of care &amp; guidelines</a:t>
            </a:r>
          </a:p>
          <a:p>
            <a:pPr marL="114300" lvl="1">
              <a:lnSpc>
                <a:spcPct val="150000"/>
              </a:lnSpc>
              <a:spcAft>
                <a:spcPts val="800"/>
              </a:spcAft>
            </a:pPr>
            <a:r>
              <a:rPr lang="en-US" dirty="0"/>
              <a:t>But in many countries, </a:t>
            </a:r>
            <a:r>
              <a:rPr lang="en-US" b="1" dirty="0">
                <a:solidFill>
                  <a:schemeClr val="accent1"/>
                </a:solidFill>
              </a:rPr>
              <a:t>standards remain generic &amp; there is no clarity </a:t>
            </a:r>
            <a:r>
              <a:rPr lang="en-US" dirty="0"/>
              <a:t>on the system requirements to implement them or how much it would cost </a:t>
            </a:r>
          </a:p>
          <a:p>
            <a:pPr marL="114300" lvl="1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chemeClr val="accent1"/>
                </a:solidFill>
              </a:rPr>
              <a:t>Without clear &amp; costed guidance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the key quality of care domains, there is an increasing risk</a:t>
            </a:r>
            <a:r>
              <a:rPr lang="en-US" b="1" dirty="0"/>
              <a:t> </a:t>
            </a:r>
            <a:r>
              <a:rPr lang="en-US" dirty="0"/>
              <a:t>of </a:t>
            </a:r>
          </a:p>
          <a:p>
            <a:pPr marL="400050" lvl="1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ad-hoc adaptations of SNCUs that do not meet quality of care standards </a:t>
            </a:r>
          </a:p>
          <a:p>
            <a:pPr marL="400050" lvl="1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/>
              <a:t>and/or unrealistic budgets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dirty="0"/>
              <a:t>We first wanted to </a:t>
            </a:r>
            <a:r>
              <a:rPr lang="en-US" b="1" dirty="0">
                <a:solidFill>
                  <a:schemeClr val="accent1"/>
                </a:solidFill>
              </a:rPr>
              <a:t>ensure that GFF/WB supported projects were informed by a clear understanding</a:t>
            </a:r>
            <a:r>
              <a:rPr lang="en-US" b="1" dirty="0"/>
              <a:t> </a:t>
            </a:r>
            <a:r>
              <a:rPr lang="en-US" dirty="0"/>
              <a:t>of ‘what it takes’ and how much it costs to deliver </a:t>
            </a:r>
            <a:r>
              <a:rPr lang="en-US" dirty="0" err="1"/>
              <a:t>QoC</a:t>
            </a:r>
            <a:r>
              <a:rPr lang="en-US" dirty="0"/>
              <a:t> as defined by each country standards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dirty="0"/>
              <a:t>We also saw the </a:t>
            </a:r>
            <a:r>
              <a:rPr lang="en-US" b="1" dirty="0">
                <a:solidFill>
                  <a:schemeClr val="accent1"/>
                </a:solidFill>
              </a:rPr>
              <a:t>opportunity to collaborate &amp; leverage some global goods </a:t>
            </a:r>
            <a:r>
              <a:rPr lang="en-US" dirty="0"/>
              <a:t>such as work on the ‘generic model’ and other standards/costing exercises, so we started sharing some earlier versions of the tool in Feb 2023</a:t>
            </a:r>
          </a:p>
          <a:p>
            <a:pPr marL="342900" lvl="1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E6596-23B1-4F07-B3C0-3786199C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62D93A-3BA0-8848-BFA3-D7046C1B555D}" type="slidenum">
              <a:rPr lang="en-US" sz="1200" smtClean="0"/>
              <a:pPr>
                <a:spcAft>
                  <a:spcPts val="600"/>
                </a:spcAft>
                <a:defRPr/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3800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2E0CC-6039-4762-A9E0-E2A63C4B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we have done so far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2147B-A747-4FCF-82F1-A77E925007A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9036" y="2064005"/>
            <a:ext cx="10853928" cy="46058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Built an excel-based costing tool (Beta version) to support planning &amp; budgeting for SNCUs, drawing on</a:t>
            </a:r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b="0" dirty="0"/>
              <a:t>Best available evidence, inc. WHO Frameworks, UNICEF guidelines &amp; toolkits</a:t>
            </a:r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b="0" dirty="0"/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b="0" dirty="0"/>
              <a:t>Case study of Haryana, documenting the journey, challenges and lessons learned. Includes most recent operational guidelines for infrastructure, equipment, HR &amp; </a:t>
            </a:r>
            <a:r>
              <a:rPr lang="en-US" b="0" dirty="0" err="1"/>
              <a:t>QoC</a:t>
            </a:r>
            <a:endParaRPr lang="en-US" b="1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Piloted in Zambia in late 2022</a:t>
            </a:r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b="0" dirty="0"/>
              <a:t>Produced costings informed by country guidelines &amp; stakeholders discussions (MoH, regional and hospital staff, development partners)</a:t>
            </a:r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en-US" b="0" dirty="0"/>
          </a:p>
          <a:p>
            <a:pPr marL="998537" indent="-285750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b="0" dirty="0"/>
              <a:t>Informed allocation of USD 1 million to fund capital costs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1"/>
                </a:solidFill>
              </a:rPr>
              <a:t>Developed a user manual </a:t>
            </a:r>
            <a:r>
              <a:rPr lang="en-US" b="0" dirty="0"/>
              <a:t>to facilitate reviews &amp; user testing</a:t>
            </a:r>
            <a:endParaRPr lang="en-US" dirty="0"/>
          </a:p>
          <a:p>
            <a:pPr marL="998537" lvl="2" indent="-285750">
              <a:buClrTx/>
              <a:buFont typeface="Wingdings" panose="05000000000000000000" pitchFamily="2" charset="2"/>
              <a:buChar char="ü"/>
              <a:defRPr/>
            </a:pPr>
            <a:r>
              <a:rPr lang="en-US" dirty="0"/>
              <a:t>Detailed guidance for using the tool to support planning &amp; budgeting in country</a:t>
            </a:r>
          </a:p>
          <a:p>
            <a:pPr marL="998537" lvl="2" indent="-285750">
              <a:buClrTx/>
              <a:buFont typeface="Wingdings" panose="05000000000000000000" pitchFamily="2" charset="2"/>
              <a:buChar char="ü"/>
              <a:defRPr/>
            </a:pPr>
            <a:r>
              <a:rPr lang="en-US" dirty="0"/>
              <a:t>Includes the Zambia report to illustrate the type of analytical work that the tool facilitates</a:t>
            </a:r>
          </a:p>
          <a:p>
            <a:pPr marL="598487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 b="0" dirty="0">
              <a:highlight>
                <a:srgbClr val="FFFF00"/>
              </a:highlight>
            </a:endParaRPr>
          </a:p>
          <a:p>
            <a:pPr marL="598487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 b="0" dirty="0"/>
          </a:p>
          <a:p>
            <a:pPr marL="598487" indent="-2286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7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E6596-23B1-4F07-B3C0-3786199C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62D93A-3BA0-8848-BFA3-D7046C1B555D}" type="slidenum">
              <a:rPr lang="en-US" sz="1200" smtClean="0"/>
              <a:pPr>
                <a:spcAft>
                  <a:spcPts val="600"/>
                </a:spcAft>
                <a:defRPr/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4793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01AF-F2DD-DAA9-E374-FD32BFE2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0" y="163418"/>
            <a:ext cx="11896253" cy="810000"/>
          </a:xfrm>
        </p:spPr>
        <p:txBody>
          <a:bodyPr/>
          <a:lstStyle/>
          <a:p>
            <a:r>
              <a:rPr lang="en-AU" sz="3600" b="0" dirty="0">
                <a:solidFill>
                  <a:schemeClr val="accent1"/>
                </a:solidFill>
              </a:rPr>
              <a:t>The Costing Tool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50F7-DD9A-61F8-2750-CF97D3E95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BFAAF-61DA-43EB-8CF6-28E25B9DEA8D}" type="datetime1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D4C6-31DC-8BF7-D688-E6AB23E6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7F93-98A8-89E4-FDC5-4735455B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6C86-AB12-4DD7-96B6-E3D6423B36C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ACB02-B4B2-A280-52FD-26816612B479}"/>
              </a:ext>
            </a:extLst>
          </p:cNvPr>
          <p:cNvSpPr txBox="1"/>
          <p:nvPr/>
        </p:nvSpPr>
        <p:spPr>
          <a:xfrm>
            <a:off x="404496" y="1236019"/>
            <a:ext cx="11308608" cy="259444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step-by-step</a:t>
            </a:r>
            <a:r>
              <a:rPr lang="en-US" dirty="0"/>
              <a:t> approach for </a:t>
            </a:r>
            <a:r>
              <a:rPr lang="en-US" b="1" dirty="0">
                <a:solidFill>
                  <a:schemeClr val="accent1"/>
                </a:solidFill>
              </a:rPr>
              <a:t>costing key domains </a:t>
            </a:r>
            <a:r>
              <a:rPr lang="en-US" dirty="0"/>
              <a:t>of SSN Care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Discourages silo-ed facility planning &amp; budgeting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Includes all key domains &amp; has ‘reminder’ menus for soft components such as </a:t>
            </a:r>
            <a:r>
              <a:rPr lang="en-US" dirty="0" err="1"/>
              <a:t>QoC</a:t>
            </a:r>
            <a:endParaRPr lang="en-US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Starts with expected number of admissions, type of beds and facility areas, which have implications for infrastructure, equipment, HR, </a:t>
            </a:r>
            <a:r>
              <a:rPr lang="en-US" dirty="0" err="1"/>
              <a:t>QoC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Review steps to unpack what drives </a:t>
            </a:r>
            <a:r>
              <a:rPr lang="en-US" dirty="0"/>
              <a:t>the results and aid decision-making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5ED70-1D70-0A4A-2D59-73652AC2D73C}"/>
              </a:ext>
            </a:extLst>
          </p:cNvPr>
          <p:cNvSpPr txBox="1"/>
          <p:nvPr/>
        </p:nvSpPr>
        <p:spPr>
          <a:xfrm>
            <a:off x="2120646" y="4249053"/>
            <a:ext cx="7950708" cy="21711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Infrastructure</a:t>
            </a:r>
          </a:p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Equipment</a:t>
            </a:r>
          </a:p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Referral Vehicles &amp; Medical Supplies</a:t>
            </a:r>
          </a:p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Human Resources</a:t>
            </a:r>
          </a:p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Quality of Care @ Facility Level</a:t>
            </a:r>
          </a:p>
          <a:p>
            <a:pPr marL="342900" indent="-342900">
              <a:spcBef>
                <a:spcPts val="500"/>
              </a:spcBef>
              <a:buClr>
                <a:schemeClr val="bg1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Quality of Care @ National &amp; Regional, inc. management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0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61870-D2BD-57D6-9CC1-F4FED0B1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4400" b="0" dirty="0">
                <a:solidFill>
                  <a:schemeClr val="accent1"/>
                </a:solidFill>
              </a:rPr>
              <a:t>The Costing Tool Approach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8ECA7-0015-C24F-D96C-63680663A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5634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1700" dirty="0">
                <a:solidFill>
                  <a:schemeClr val="accent1"/>
                </a:solidFill>
              </a:rPr>
              <a:t>Balance realistic estimates vs. data-hungry processes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Bottom-up costings for individual SNCUs are not feasible, but one size does not fit all. </a:t>
            </a: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The tool allows costing a basic typology of facilities to capture important variations in costings across facilities (i.e. due to facility size or location)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r>
              <a:rPr lang="en-US" sz="1700" dirty="0">
                <a:solidFill>
                  <a:schemeClr val="accent1"/>
                </a:solidFill>
              </a:rPr>
              <a:t>Data-hungry where matters… or where is feasible at this stage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No detailed/ingredient costings for small items such as supervision visits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Detailed inputs for country standards &amp; system parameters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Rules-based costing for large &amp; critical items such as equipment consumables to ensure they are included and do not fall into the ‘hard to plan &amp; even harder to budget basket’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700" dirty="0">
                <a:solidFill>
                  <a:schemeClr val="accent1"/>
                </a:solidFill>
              </a:rPr>
              <a:t>Tailored costings, informed by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system parameters set by country standards (i.e. staff-facility ratios) 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local cost drivers (i.e. construction cost per square meter)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1700" b="0" dirty="0"/>
              <a:t>facility characteristics (i.e. construction &amp; equipment needs, location, size)</a:t>
            </a:r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endParaRPr lang="en-US" sz="1700" b="0" dirty="0"/>
          </a:p>
          <a:p>
            <a:pPr lvl="2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None/>
            </a:pPr>
            <a:endParaRPr lang="en-US" sz="1700" b="0" dirty="0"/>
          </a:p>
          <a:p>
            <a:pPr marL="429750" lvl="2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700" b="0" dirty="0"/>
          </a:p>
          <a:p>
            <a:pPr marL="3429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US" sz="1700" b="0" dirty="0"/>
          </a:p>
          <a:p>
            <a:pPr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</a:pPr>
            <a:endParaRPr lang="en-US" sz="1700" b="0" dirty="0"/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endParaRPr lang="en-AU" sz="1700" b="0" dirty="0"/>
          </a:p>
        </p:txBody>
      </p:sp>
    </p:spTree>
    <p:extLst>
      <p:ext uri="{BB962C8B-B14F-4D97-AF65-F5344CB8AC3E}">
        <p14:creationId xmlns:p14="http://schemas.microsoft.com/office/powerpoint/2010/main" val="391154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C01AF-F2DD-DAA9-E374-FD32BFE2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Costing Tool Approach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D632D1-92DA-A97D-E95A-C6E9595C5D9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Takes advantage of the fact that </a:t>
            </a:r>
            <a:r>
              <a:rPr lang="en-US" dirty="0">
                <a:solidFill>
                  <a:schemeClr val="accent1"/>
                </a:solidFill>
              </a:rPr>
              <a:t>this type of costings like implementation requires info on ‘specifics’ </a:t>
            </a:r>
            <a:r>
              <a:rPr lang="en-US" b="0" dirty="0"/>
              <a:t>(i.e. sq. mts. per facility area, type and number of devices, staff numbers, etc.)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The </a:t>
            </a:r>
            <a:r>
              <a:rPr lang="en-US" dirty="0">
                <a:solidFill>
                  <a:schemeClr val="accent1"/>
                </a:solidFill>
              </a:rPr>
              <a:t>first step under each module is always to set the ‘specifics’ </a:t>
            </a:r>
            <a:r>
              <a:rPr lang="en-US" b="0" dirty="0"/>
              <a:t>of country standards </a:t>
            </a:r>
          </a:p>
          <a:p>
            <a:pPr marL="28575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Provides </a:t>
            </a:r>
            <a:r>
              <a:rPr lang="en-US" dirty="0">
                <a:solidFill>
                  <a:schemeClr val="accent1"/>
                </a:solidFill>
              </a:rPr>
              <a:t>a check-list of all key elements &amp; costs </a:t>
            </a:r>
            <a:r>
              <a:rPr lang="en-US" b="0" dirty="0"/>
              <a:t>(capital  &amp; recurrent)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If guidelines are ‘specific’ enough for regional/facility managers </a:t>
            </a:r>
            <a:r>
              <a:rPr lang="en-US" dirty="0"/>
              <a:t>to understand what is needed to set up a facility, it is just a matter of entering system parameters &amp; collecting cost data</a:t>
            </a:r>
          </a:p>
          <a:p>
            <a:pPr marL="74295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If not specific enough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/>
              <a:t>the exercise involves discussing and thinking through ‘what it takes’ to deliver good </a:t>
            </a:r>
            <a:r>
              <a:rPr lang="en-US" dirty="0" err="1"/>
              <a:t>QoC</a:t>
            </a:r>
            <a:r>
              <a:rPr lang="en-US" dirty="0"/>
              <a:t> in the country</a:t>
            </a:r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47F93-98A8-89E4-FDC5-4735455B3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0E6C86-AB12-4DD7-96B6-E3D6423B36C6}" type="slidenum">
              <a:rPr lang="en-US" altLang="en-US" sz="1200" smtClean="0"/>
              <a:pPr>
                <a:spcAft>
                  <a:spcPts val="600"/>
                </a:spcAft>
              </a:pPr>
              <a:t>8</a:t>
            </a:fld>
            <a:endParaRPr lang="en-US" altLang="en-US" sz="12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50F7-DD9A-61F8-2750-CF97D3E9589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108825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56BBFAAF-61DA-43EB-8CF6-28E25B9DEA8D}" type="datetime1">
              <a:rPr lang="en-US" smtClean="0"/>
              <a:pPr>
                <a:spcAft>
                  <a:spcPts val="600"/>
                </a:spcAft>
                <a:defRPr/>
              </a:pPr>
              <a:t>6/22/2023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DE4F7-1BE9-7F82-5EEB-075353F0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Zambia – What was the process for costing the scale-up?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CC5EE-92ED-AC46-4D76-E59DC390A09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5760" y="1929383"/>
            <a:ext cx="10988040" cy="47920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accent1"/>
                </a:solidFill>
              </a:rPr>
              <a:t>Review</a:t>
            </a:r>
            <a:r>
              <a:rPr lang="en-US" sz="1700" b="0" dirty="0"/>
              <a:t> of government policies, standards &amp; guidelines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accent1"/>
                </a:solidFill>
              </a:rPr>
              <a:t>Source key system parameters </a:t>
            </a:r>
            <a:r>
              <a:rPr lang="en-US" sz="1700" b="0" dirty="0"/>
              <a:t>(list of required equipment, staff categories, floor standards) 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accent1"/>
                </a:solidFill>
              </a:rPr>
              <a:t>Rapid data collection </a:t>
            </a:r>
            <a:r>
              <a:rPr lang="en-US" sz="1700" b="0" dirty="0"/>
              <a:t>and several cross-validation rounds (i.e. infrastructure costs against construction prices in Zambia and other African countries)  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b="0" dirty="0"/>
              <a:t>Prior to country workshop </a:t>
            </a:r>
            <a:r>
              <a:rPr lang="en-US" sz="1700" dirty="0">
                <a:solidFill>
                  <a:schemeClr val="accent1"/>
                </a:solidFill>
              </a:rPr>
              <a:t>cost ‘hard’ components </a:t>
            </a:r>
            <a:r>
              <a:rPr lang="en-US" sz="1700" b="0" dirty="0"/>
              <a:t>(Building, equipment acquisition &amp; salaries)</a:t>
            </a:r>
          </a:p>
          <a:p>
            <a:pPr marL="876300" lvl="2" indent="-285750">
              <a:lnSpc>
                <a:spcPct val="150000"/>
              </a:lnSpc>
            </a:pPr>
            <a:r>
              <a:rPr lang="en-US" sz="1700" dirty="0"/>
              <a:t>Important to motivate and ground country workshop discussions of guidelines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accent1"/>
                </a:solidFill>
              </a:rPr>
              <a:t>Country workshop</a:t>
            </a:r>
            <a:r>
              <a:rPr lang="en-US" sz="1700" b="0" dirty="0"/>
              <a:t>: Robust discussions &amp; substantial reviews of costed system parameters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b="0" dirty="0"/>
              <a:t>Use reviewed parameters to inform next day discussions on </a:t>
            </a:r>
            <a:r>
              <a:rPr lang="en-US" sz="1700" dirty="0">
                <a:solidFill>
                  <a:schemeClr val="accent1"/>
                </a:solidFill>
              </a:rPr>
              <a:t>allocation of $1 million </a:t>
            </a:r>
            <a:r>
              <a:rPr lang="en-US" sz="1700" b="0" dirty="0"/>
              <a:t>to capital investments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b="0" dirty="0"/>
              <a:t>Identify critical data gaps remaining &amp; </a:t>
            </a:r>
            <a:r>
              <a:rPr lang="en-US" sz="1700" dirty="0">
                <a:solidFill>
                  <a:schemeClr val="accent1"/>
                </a:solidFill>
              </a:rPr>
              <a:t>assemble additional data </a:t>
            </a:r>
            <a:r>
              <a:rPr lang="en-US" sz="1700" b="0" dirty="0"/>
              <a:t>(with contributions from MoH &amp; UNICEF) to estimate other equipment costs and costs associated with </a:t>
            </a:r>
            <a:r>
              <a:rPr lang="en-US" sz="1700" b="0" dirty="0" err="1"/>
              <a:t>QoC</a:t>
            </a:r>
            <a:r>
              <a:rPr lang="en-US" sz="1700" b="0" dirty="0"/>
              <a:t> strategies</a:t>
            </a:r>
          </a:p>
          <a:p>
            <a:pPr marL="5143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accent1"/>
                </a:solidFill>
              </a:rPr>
              <a:t>Estimated costs </a:t>
            </a:r>
            <a:r>
              <a:rPr lang="en-US" sz="1700" b="0" dirty="0"/>
              <a:t>of core SSN care components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3182C-01E6-4933-4643-3F7397825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62D93A-3BA0-8848-BFA3-D7046C1B555D}" type="slidenum">
              <a:rPr lang="en-US" sz="1200" smtClean="0"/>
              <a:pPr>
                <a:spcAft>
                  <a:spcPts val="600"/>
                </a:spcAft>
                <a:defRPr/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83270875"/>
      </p:ext>
    </p:extLst>
  </p:cSld>
  <p:clrMapOvr>
    <a:masterClrMapping/>
  </p:clrMapOvr>
</p:sld>
</file>

<file path=ppt/theme/theme1.xml><?xml version="1.0" encoding="utf-8"?>
<a:theme xmlns:a="http://schemas.openxmlformats.org/drawingml/2006/main" name="GFF_101_deck">
  <a:themeElements>
    <a:clrScheme name="MerchantCantos - GFF">
      <a:dk1>
        <a:sysClr val="windowText" lastClr="000000"/>
      </a:dk1>
      <a:lt1>
        <a:sysClr val="window" lastClr="FFFFFF"/>
      </a:lt1>
      <a:dk2>
        <a:srgbClr val="1FA29C"/>
      </a:dk2>
      <a:lt2>
        <a:srgbClr val="FFFFFF"/>
      </a:lt2>
      <a:accent1>
        <a:srgbClr val="09544F"/>
      </a:accent1>
      <a:accent2>
        <a:srgbClr val="0C716B"/>
      </a:accent2>
      <a:accent3>
        <a:srgbClr val="D0CB17"/>
      </a:accent3>
      <a:accent4>
        <a:srgbClr val="7A1F6E"/>
      </a:accent4>
      <a:accent5>
        <a:srgbClr val="1A90C0"/>
      </a:accent5>
      <a:accent6>
        <a:srgbClr val="BFBFBF"/>
      </a:accent6>
      <a:hlink>
        <a:srgbClr val="09544F"/>
      </a:hlink>
      <a:folHlink>
        <a:srgbClr val="7A1F6E"/>
      </a:folHlink>
    </a:clrScheme>
    <a:fontScheme name="MerchantCantos - GFF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5B5A912631649AC0671F332F6208C" ma:contentTypeVersion="14" ma:contentTypeDescription="Create a new document." ma:contentTypeScope="" ma:versionID="6c9ce7811798a690332926276bc3e791">
  <xsd:schema xmlns:xsd="http://www.w3.org/2001/XMLSchema" xmlns:xs="http://www.w3.org/2001/XMLSchema" xmlns:p="http://schemas.microsoft.com/office/2006/metadata/properties" xmlns:ns3="e323239c-45bf-4a1d-8ce4-c8be2ad307e0" xmlns:ns4="517c37cb-da01-43ea-8b0c-051a5555f29d" targetNamespace="http://schemas.microsoft.com/office/2006/metadata/properties" ma:root="true" ma:fieldsID="a5964a96c34a9361751fad22b2a68b71" ns3:_="" ns4:_="">
    <xsd:import namespace="e323239c-45bf-4a1d-8ce4-c8be2ad307e0"/>
    <xsd:import namespace="517c37cb-da01-43ea-8b0c-051a5555f2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3239c-45bf-4a1d-8ce4-c8be2ad30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7c37cb-da01-43ea-8b0c-051a5555f2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DAC650-29FB-4DC1-A6AD-C09D4C6085D8}">
  <ds:schemaRefs>
    <ds:schemaRef ds:uri="517c37cb-da01-43ea-8b0c-051a5555f29d"/>
    <ds:schemaRef ds:uri="e323239c-45bf-4a1d-8ce4-c8be2ad307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8BDFA1-675D-40DC-9D7A-D54344240860}">
  <ds:schemaRefs>
    <ds:schemaRef ds:uri="517c37cb-da01-43ea-8b0c-051a5555f29d"/>
    <ds:schemaRef ds:uri="e323239c-45bf-4a1d-8ce4-c8be2ad307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8D8734A-0FF8-4B5F-9527-F68CB83022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5086</TotalTime>
  <Words>2833</Words>
  <Application>Microsoft Office PowerPoint</Application>
  <PresentationFormat>Widescreen</PresentationFormat>
  <Paragraphs>341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Poppins</vt:lpstr>
      <vt:lpstr>Poppins Light</vt:lpstr>
      <vt:lpstr>Poppins SemiBold</vt:lpstr>
      <vt:lpstr>Verdana</vt:lpstr>
      <vt:lpstr>Wingdings</vt:lpstr>
      <vt:lpstr>GFF_101_deck</vt:lpstr>
      <vt:lpstr>A costing tool to support the Scaling-up of quality care of the small and sick newborn</vt:lpstr>
      <vt:lpstr>PowerPoint Presentation</vt:lpstr>
      <vt:lpstr>PowerPoint Presentation</vt:lpstr>
      <vt:lpstr>Background</vt:lpstr>
      <vt:lpstr>What we have done so far </vt:lpstr>
      <vt:lpstr>The Costing Tool Approach</vt:lpstr>
      <vt:lpstr>The Costing Tool Approach</vt:lpstr>
      <vt:lpstr>The Costing Tool Approach</vt:lpstr>
      <vt:lpstr>Zambia – What was the process for costing the scale-up?</vt:lpstr>
      <vt:lpstr>An overview of what is included in the tool &amp; the Zambia pilot results</vt:lpstr>
      <vt:lpstr>Using the costing tool exercise to focus &amp; ground planning discussions</vt:lpstr>
      <vt:lpstr>Zambia standards for delivering care to SSN</vt:lpstr>
      <vt:lpstr>In Zambia, even currently detailed service standards   needed more work to provide specific guidance</vt:lpstr>
      <vt:lpstr>Zambia –What was included (Typologies &amp; Other)</vt:lpstr>
      <vt:lpstr>PowerPoint Presentation</vt:lpstr>
      <vt:lpstr>PowerPoint Presentation</vt:lpstr>
      <vt:lpstr>Human Resources… Let’s check for example the impact of not accounting for support staff (Step 1.1. &amp; Step 1.2. Row 79)</vt:lpstr>
      <vt:lpstr>Human Resources… See for example the impact of not including support staff in the costing tool (Step 1.1 rows 39 to 47)</vt:lpstr>
      <vt:lpstr>     </vt:lpstr>
      <vt:lpstr>     </vt:lpstr>
      <vt:lpstr>PowerPoint Presentation</vt:lpstr>
      <vt:lpstr>Planning &amp; Budgeting–  Quality of Care @ Facility Level</vt:lpstr>
      <vt:lpstr>Planning &amp; Budgeting–  QoC @ National &amp; Regional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 – Strategy Development &amp; Implementation   </vt:lpstr>
      <vt:lpstr>LESSONS LEARNED –What this work can contribute in countries like Zambia  </vt:lpstr>
      <vt:lpstr>Discussion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GFF -   the country-led catalyst for health and nutrition</dc:title>
  <dc:creator>Anna Astvatsatryan</dc:creator>
  <cp:lastModifiedBy>Alison Morgan</cp:lastModifiedBy>
  <cp:revision>256</cp:revision>
  <cp:lastPrinted>2019-01-07T18:15:40Z</cp:lastPrinted>
  <dcterms:created xsi:type="dcterms:W3CDTF">2018-02-28T21:56:40Z</dcterms:created>
  <dcterms:modified xsi:type="dcterms:W3CDTF">2023-06-22T15:51:29Z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be16eaccf4749f086104f7c67297f76">
    <vt:lpwstr>World Bank|bc205cc9-8a56-48a3-9f30-b099e7707c1b</vt:lpwstr>
  </property>
  <property fmtid="{D5CDD505-2E9C-101B-9397-08002B2CF9AE}" pid="3" name="WBDocs_Category">
    <vt:lpwstr/>
  </property>
  <property fmtid="{D5CDD505-2E9C-101B-9397-08002B2CF9AE}" pid="4" name="n51c50147e554be9a5479ee6e2785bf7">
    <vt:lpwstr/>
  </property>
  <property fmtid="{D5CDD505-2E9C-101B-9397-08002B2CF9AE}" pid="5" name="WBDocs_Business_Function">
    <vt:lpwstr/>
  </property>
  <property fmtid="{D5CDD505-2E9C-101B-9397-08002B2CF9AE}" pid="6" name="d744a75525f04a8c9e54f4ed11bfe7c0">
    <vt:lpwstr/>
  </property>
  <property fmtid="{D5CDD505-2E9C-101B-9397-08002B2CF9AE}" pid="7" name="Organization">
    <vt:lpwstr>3;#World Bank|bc205cc9-8a56-48a3-9f30-b099e7707c1b</vt:lpwstr>
  </property>
  <property fmtid="{D5CDD505-2E9C-101B-9397-08002B2CF9AE}" pid="8" name="WBDocs_Topic">
    <vt:lpwstr/>
  </property>
  <property fmtid="{D5CDD505-2E9C-101B-9397-08002B2CF9AE}" pid="9" name="ContentTypeId">
    <vt:lpwstr>0x010100F6B5B5A912631649AC0671F332F6208C</vt:lpwstr>
  </property>
  <property fmtid="{D5CDD505-2E9C-101B-9397-08002B2CF9AE}" pid="10" name="WBDocs_Originating_Unit">
    <vt:lpwstr>327;#GHNDR|3743b13f-1248-49d2-9560-cc87b6e9122c</vt:lpwstr>
  </property>
  <property fmtid="{D5CDD505-2E9C-101B-9397-08002B2CF9AE}" pid="11" name="hbe71f8dfd024405860d37e862f27a82">
    <vt:lpwstr/>
  </property>
  <property fmtid="{D5CDD505-2E9C-101B-9397-08002B2CF9AE}" pid="12" name="TaxKeyword">
    <vt:lpwstr/>
  </property>
  <property fmtid="{D5CDD505-2E9C-101B-9397-08002B2CF9AE}" pid="13" name="WBDocs_Language">
    <vt:lpwstr/>
  </property>
  <property fmtid="{D5CDD505-2E9C-101B-9397-08002B2CF9AE}" pid="14" name="pf1bc08d06b541998378c6b8090400d8">
    <vt:lpwstr/>
  </property>
  <property fmtid="{D5CDD505-2E9C-101B-9397-08002B2CF9AE}" pid="15" name="m23003d518f743f49dcbc82909afe93a">
    <vt:lpwstr/>
  </property>
  <property fmtid="{D5CDD505-2E9C-101B-9397-08002B2CF9AE}" pid="16" name="TaxKeywordTaxHTField">
    <vt:lpwstr/>
  </property>
  <property fmtid="{D5CDD505-2E9C-101B-9397-08002B2CF9AE}" pid="17" name="WBDocs_Local_Document_Type">
    <vt:lpwstr/>
  </property>
  <property fmtid="{D5CDD505-2E9C-101B-9397-08002B2CF9AE}" pid="18" name="WBDocs_Country">
    <vt:lpwstr/>
  </property>
  <property fmtid="{D5CDD505-2E9C-101B-9397-08002B2CF9AE}" pid="19" name="SharedWithUsers">
    <vt:lpwstr>72;#Anna Astvatsatryan;#222;#Monique Vledder</vt:lpwstr>
  </property>
  <property fmtid="{D5CDD505-2E9C-101B-9397-08002B2CF9AE}" pid="20" name="MSIP_Label_87be8e11-035e-4026-92e3-594262fb2792_Enabled">
    <vt:lpwstr>true</vt:lpwstr>
  </property>
  <property fmtid="{D5CDD505-2E9C-101B-9397-08002B2CF9AE}" pid="21" name="MSIP_Label_87be8e11-035e-4026-92e3-594262fb2792_SetDate">
    <vt:lpwstr>2023-06-22T15:32:32Z</vt:lpwstr>
  </property>
  <property fmtid="{D5CDD505-2E9C-101B-9397-08002B2CF9AE}" pid="22" name="MSIP_Label_87be8e11-035e-4026-92e3-594262fb2792_Method">
    <vt:lpwstr>Privileged</vt:lpwstr>
  </property>
  <property fmtid="{D5CDD505-2E9C-101B-9397-08002B2CF9AE}" pid="23" name="MSIP_Label_87be8e11-035e-4026-92e3-594262fb2792_Name">
    <vt:lpwstr>Label Only - Confidential</vt:lpwstr>
  </property>
  <property fmtid="{D5CDD505-2E9C-101B-9397-08002B2CF9AE}" pid="24" name="MSIP_Label_87be8e11-035e-4026-92e3-594262fb2792_SiteId">
    <vt:lpwstr>31a2fec0-266b-4c67-b56e-2796d8f59c36</vt:lpwstr>
  </property>
  <property fmtid="{D5CDD505-2E9C-101B-9397-08002B2CF9AE}" pid="25" name="MSIP_Label_87be8e11-035e-4026-92e3-594262fb2792_ActionId">
    <vt:lpwstr>6bf821b8-9ebe-4005-bef1-dc5a2357b04e</vt:lpwstr>
  </property>
  <property fmtid="{D5CDD505-2E9C-101B-9397-08002B2CF9AE}" pid="26" name="MSIP_Label_87be8e11-035e-4026-92e3-594262fb2792_ContentBits">
    <vt:lpwstr>2</vt:lpwstr>
  </property>
</Properties>
</file>