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6"/>
  </p:sldMasterIdLst>
  <p:notesMasterIdLst>
    <p:notesMasterId r:id="rId19"/>
  </p:notesMasterIdLst>
  <p:sldIdLst>
    <p:sldId id="336" r:id="rId7"/>
    <p:sldId id="348" r:id="rId8"/>
    <p:sldId id="350" r:id="rId9"/>
    <p:sldId id="344" r:id="rId10"/>
    <p:sldId id="349" r:id="rId11"/>
    <p:sldId id="328" r:id="rId12"/>
    <p:sldId id="318" r:id="rId13"/>
    <p:sldId id="347" r:id="rId14"/>
    <p:sldId id="346" r:id="rId15"/>
    <p:sldId id="343" r:id="rId16"/>
    <p:sldId id="2147375740" r:id="rId17"/>
    <p:sldId id="34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ssica Rae Brown" initials="JRB" lastIdx="8" clrIdx="0">
    <p:extLst>
      <p:ext uri="{19B8F6BF-5375-455C-9EA6-DF929625EA0E}">
        <p15:presenceInfo xmlns:p15="http://schemas.microsoft.com/office/powerpoint/2012/main" userId="S::jbrown11@worldbank.org::53ebf857-591b-42d0-9588-1ddbd1ea1b1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8B88"/>
    <a:srgbClr val="1FA29C"/>
    <a:srgbClr val="0C716B"/>
    <a:srgbClr val="189992"/>
    <a:srgbClr val="D0C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185" autoAdjust="0"/>
  </p:normalViewPr>
  <p:slideViewPr>
    <p:cSldViewPr snapToGrid="0">
      <p:cViewPr varScale="1">
        <p:scale>
          <a:sx n="55" d="100"/>
          <a:sy n="55" d="100"/>
        </p:scale>
        <p:origin x="1072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413AF9-E92B-4CA3-A29E-5A61B5D3F4FF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9381387-5EBF-4977-B077-C366EDA62C58}">
      <dgm:prSet phldrT="[Text]"/>
      <dgm:spPr>
        <a:solidFill>
          <a:srgbClr val="CAE6E9"/>
        </a:solidFill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B64A509-0DED-4013-9BB0-09EAD2206B74}" type="parTrans" cxnId="{7910386B-0132-46CA-AEBF-8307F21414B4}">
      <dgm:prSet/>
      <dgm:spPr/>
      <dgm:t>
        <a:bodyPr/>
        <a:lstStyle/>
        <a:p>
          <a:endParaRPr lang="en-US"/>
        </a:p>
      </dgm:t>
    </dgm:pt>
    <dgm:pt modelId="{21421932-947D-4A65-A7A9-1427046B7EE4}" type="sibTrans" cxnId="{7910386B-0132-46CA-AEBF-8307F21414B4}">
      <dgm:prSet/>
      <dgm:spPr/>
      <dgm:t>
        <a:bodyPr/>
        <a:lstStyle/>
        <a:p>
          <a:endParaRPr lang="en-US"/>
        </a:p>
      </dgm:t>
    </dgm:pt>
    <dgm:pt modelId="{4887E77E-5345-4D0F-9EEF-F318CFA381F0}">
      <dgm:prSet phldrT="[Text]"/>
      <dgm:spPr>
        <a:solidFill>
          <a:srgbClr val="1A90C0"/>
        </a:solidFill>
      </dgm:spPr>
      <dgm:t>
        <a:bodyPr/>
        <a:lstStyle/>
        <a:p>
          <a:endParaRPr lang="en-US"/>
        </a:p>
      </dgm:t>
    </dgm:pt>
    <dgm:pt modelId="{9FECDBB4-48FB-4F56-BE5E-8BF88487DA7E}" type="parTrans" cxnId="{B4816E67-A8F4-435D-BCE3-8416801A5018}">
      <dgm:prSet/>
      <dgm:spPr/>
      <dgm:t>
        <a:bodyPr/>
        <a:lstStyle/>
        <a:p>
          <a:endParaRPr lang="en-US"/>
        </a:p>
      </dgm:t>
    </dgm:pt>
    <dgm:pt modelId="{3DE8A054-8E3A-4B33-A765-84825B10E3D2}" type="sibTrans" cxnId="{B4816E67-A8F4-435D-BCE3-8416801A5018}">
      <dgm:prSet/>
      <dgm:spPr/>
      <dgm:t>
        <a:bodyPr/>
        <a:lstStyle/>
        <a:p>
          <a:endParaRPr lang="en-US"/>
        </a:p>
      </dgm:t>
    </dgm:pt>
    <dgm:pt modelId="{CC5E9072-E141-4708-B5D6-B9856F0ACD79}">
      <dgm:prSet phldrT="[Text]"/>
      <dgm:spPr>
        <a:solidFill>
          <a:srgbClr val="21568C"/>
        </a:solidFill>
      </dgm:spPr>
      <dgm:t>
        <a:bodyPr/>
        <a:lstStyle/>
        <a:p>
          <a:endParaRPr lang="en-US"/>
        </a:p>
      </dgm:t>
    </dgm:pt>
    <dgm:pt modelId="{9D996561-307F-4DF7-A90A-A13029112212}" type="parTrans" cxnId="{451A8444-768C-45FF-B199-C3567A83B80F}">
      <dgm:prSet/>
      <dgm:spPr/>
      <dgm:t>
        <a:bodyPr/>
        <a:lstStyle/>
        <a:p>
          <a:endParaRPr lang="en-US"/>
        </a:p>
      </dgm:t>
    </dgm:pt>
    <dgm:pt modelId="{657A7E3E-0BFB-4998-9A0B-980559560938}" type="sibTrans" cxnId="{451A8444-768C-45FF-B199-C3567A83B80F}">
      <dgm:prSet/>
      <dgm:spPr/>
      <dgm:t>
        <a:bodyPr/>
        <a:lstStyle/>
        <a:p>
          <a:endParaRPr lang="en-US"/>
        </a:p>
      </dgm:t>
    </dgm:pt>
    <dgm:pt modelId="{9B3E1DA9-E484-4F0F-9061-657E81E592C8}" type="pres">
      <dgm:prSet presAssocID="{AA413AF9-E92B-4CA3-A29E-5A61B5D3F4FF}" presName="Name0" presStyleCnt="0">
        <dgm:presLayoutVars>
          <dgm:chMax val="7"/>
          <dgm:resizeHandles val="exact"/>
        </dgm:presLayoutVars>
      </dgm:prSet>
      <dgm:spPr/>
    </dgm:pt>
    <dgm:pt modelId="{5F1C685D-63FB-462E-8917-9AF925E9890B}" type="pres">
      <dgm:prSet presAssocID="{AA413AF9-E92B-4CA3-A29E-5A61B5D3F4FF}" presName="comp1" presStyleCnt="0"/>
      <dgm:spPr/>
    </dgm:pt>
    <dgm:pt modelId="{C5C628B2-3D3C-4C04-AD60-3A797AF20E6A}" type="pres">
      <dgm:prSet presAssocID="{AA413AF9-E92B-4CA3-A29E-5A61B5D3F4FF}" presName="circle1" presStyleLbl="node1" presStyleIdx="0" presStyleCnt="3" custScaleX="90124" custScaleY="89116" custLinFactNeighborX="-196" custLinFactNeighborY="6370"/>
      <dgm:spPr/>
    </dgm:pt>
    <dgm:pt modelId="{276321CE-6135-416C-A5FC-F29231FF7DA7}" type="pres">
      <dgm:prSet presAssocID="{AA413AF9-E92B-4CA3-A29E-5A61B5D3F4FF}" presName="c1text" presStyleLbl="node1" presStyleIdx="0" presStyleCnt="3">
        <dgm:presLayoutVars>
          <dgm:bulletEnabled val="1"/>
        </dgm:presLayoutVars>
      </dgm:prSet>
      <dgm:spPr/>
    </dgm:pt>
    <dgm:pt modelId="{49CF7CE7-7BC1-4306-8FA6-87E27757F0F7}" type="pres">
      <dgm:prSet presAssocID="{AA413AF9-E92B-4CA3-A29E-5A61B5D3F4FF}" presName="comp2" presStyleCnt="0"/>
      <dgm:spPr/>
    </dgm:pt>
    <dgm:pt modelId="{ADACBD07-9CE3-4B53-A3E7-F0A8B85ADBE7}" type="pres">
      <dgm:prSet presAssocID="{AA413AF9-E92B-4CA3-A29E-5A61B5D3F4FF}" presName="circle2" presStyleLbl="node1" presStyleIdx="1" presStyleCnt="3" custScaleY="97884" custLinFactNeighborX="-12" custLinFactNeighborY="-8039"/>
      <dgm:spPr/>
    </dgm:pt>
    <dgm:pt modelId="{FB6C1F28-40C6-4D7A-89ED-3B1055262CF2}" type="pres">
      <dgm:prSet presAssocID="{AA413AF9-E92B-4CA3-A29E-5A61B5D3F4FF}" presName="c2text" presStyleLbl="node1" presStyleIdx="1" presStyleCnt="3">
        <dgm:presLayoutVars>
          <dgm:bulletEnabled val="1"/>
        </dgm:presLayoutVars>
      </dgm:prSet>
      <dgm:spPr/>
    </dgm:pt>
    <dgm:pt modelId="{500A94AE-5D73-4353-B926-FA27F1499A4B}" type="pres">
      <dgm:prSet presAssocID="{AA413AF9-E92B-4CA3-A29E-5A61B5D3F4FF}" presName="comp3" presStyleCnt="0"/>
      <dgm:spPr/>
    </dgm:pt>
    <dgm:pt modelId="{71E326E3-1923-4F25-B18A-462D1AE17844}" type="pres">
      <dgm:prSet presAssocID="{AA413AF9-E92B-4CA3-A29E-5A61B5D3F4FF}" presName="circle3" presStyleLbl="node1" presStyleIdx="2" presStyleCnt="3" custScaleX="93941" custScaleY="94042" custLinFactNeighborX="456" custLinFactNeighborY="-36507"/>
      <dgm:spPr/>
    </dgm:pt>
    <dgm:pt modelId="{FAD7E2B8-E893-4E00-A42C-F0454BFC443E}" type="pres">
      <dgm:prSet presAssocID="{AA413AF9-E92B-4CA3-A29E-5A61B5D3F4FF}" presName="c3text" presStyleLbl="node1" presStyleIdx="2" presStyleCnt="3">
        <dgm:presLayoutVars>
          <dgm:bulletEnabled val="1"/>
        </dgm:presLayoutVars>
      </dgm:prSet>
      <dgm:spPr/>
    </dgm:pt>
  </dgm:ptLst>
  <dgm:cxnLst>
    <dgm:cxn modelId="{FD1AD91D-DF4B-4B61-932A-06B708AD0660}" type="presOf" srcId="{B9381387-5EBF-4977-B077-C366EDA62C58}" destId="{C5C628B2-3D3C-4C04-AD60-3A797AF20E6A}" srcOrd="0" destOrd="0" presId="urn:microsoft.com/office/officeart/2005/8/layout/venn2"/>
    <dgm:cxn modelId="{0EBBAE3C-23FA-4CE3-89F2-44D7DE7B5B36}" type="presOf" srcId="{CC5E9072-E141-4708-B5D6-B9856F0ACD79}" destId="{71E326E3-1923-4F25-B18A-462D1AE17844}" srcOrd="0" destOrd="0" presId="urn:microsoft.com/office/officeart/2005/8/layout/venn2"/>
    <dgm:cxn modelId="{451A8444-768C-45FF-B199-C3567A83B80F}" srcId="{AA413AF9-E92B-4CA3-A29E-5A61B5D3F4FF}" destId="{CC5E9072-E141-4708-B5D6-B9856F0ACD79}" srcOrd="2" destOrd="0" parTransId="{9D996561-307F-4DF7-A90A-A13029112212}" sibTransId="{657A7E3E-0BFB-4998-9A0B-980559560938}"/>
    <dgm:cxn modelId="{B4816E67-A8F4-435D-BCE3-8416801A5018}" srcId="{AA413AF9-E92B-4CA3-A29E-5A61B5D3F4FF}" destId="{4887E77E-5345-4D0F-9EEF-F318CFA381F0}" srcOrd="1" destOrd="0" parTransId="{9FECDBB4-48FB-4F56-BE5E-8BF88487DA7E}" sibTransId="{3DE8A054-8E3A-4B33-A765-84825B10E3D2}"/>
    <dgm:cxn modelId="{7910386B-0132-46CA-AEBF-8307F21414B4}" srcId="{AA413AF9-E92B-4CA3-A29E-5A61B5D3F4FF}" destId="{B9381387-5EBF-4977-B077-C366EDA62C58}" srcOrd="0" destOrd="0" parTransId="{3B64A509-0DED-4013-9BB0-09EAD2206B74}" sibTransId="{21421932-947D-4A65-A7A9-1427046B7EE4}"/>
    <dgm:cxn modelId="{54252D53-D8B3-403F-B97D-0FDF29D273AA}" type="presOf" srcId="{4887E77E-5345-4D0F-9EEF-F318CFA381F0}" destId="{ADACBD07-9CE3-4B53-A3E7-F0A8B85ADBE7}" srcOrd="0" destOrd="0" presId="urn:microsoft.com/office/officeart/2005/8/layout/venn2"/>
    <dgm:cxn modelId="{BAF86453-DD55-41B8-B37A-EC40B9896D04}" type="presOf" srcId="{B9381387-5EBF-4977-B077-C366EDA62C58}" destId="{276321CE-6135-416C-A5FC-F29231FF7DA7}" srcOrd="1" destOrd="0" presId="urn:microsoft.com/office/officeart/2005/8/layout/venn2"/>
    <dgm:cxn modelId="{B51AFAC5-217F-4BB6-B1E2-4CD4F2ACC6EF}" type="presOf" srcId="{CC5E9072-E141-4708-B5D6-B9856F0ACD79}" destId="{FAD7E2B8-E893-4E00-A42C-F0454BFC443E}" srcOrd="1" destOrd="0" presId="urn:microsoft.com/office/officeart/2005/8/layout/venn2"/>
    <dgm:cxn modelId="{5985A6D0-FC51-44B1-B4DB-74310A30300F}" type="presOf" srcId="{4887E77E-5345-4D0F-9EEF-F318CFA381F0}" destId="{FB6C1F28-40C6-4D7A-89ED-3B1055262CF2}" srcOrd="1" destOrd="0" presId="urn:microsoft.com/office/officeart/2005/8/layout/venn2"/>
    <dgm:cxn modelId="{D01CDED2-1273-4909-A741-F3C256D01417}" type="presOf" srcId="{AA413AF9-E92B-4CA3-A29E-5A61B5D3F4FF}" destId="{9B3E1DA9-E484-4F0F-9061-657E81E592C8}" srcOrd="0" destOrd="0" presId="urn:microsoft.com/office/officeart/2005/8/layout/venn2"/>
    <dgm:cxn modelId="{4F097567-C2B0-4A42-9C64-6552C282E059}" type="presParOf" srcId="{9B3E1DA9-E484-4F0F-9061-657E81E592C8}" destId="{5F1C685D-63FB-462E-8917-9AF925E9890B}" srcOrd="0" destOrd="0" presId="urn:microsoft.com/office/officeart/2005/8/layout/venn2"/>
    <dgm:cxn modelId="{5F432B38-9FE1-4490-8CC2-72F9E95B73AF}" type="presParOf" srcId="{5F1C685D-63FB-462E-8917-9AF925E9890B}" destId="{C5C628B2-3D3C-4C04-AD60-3A797AF20E6A}" srcOrd="0" destOrd="0" presId="urn:microsoft.com/office/officeart/2005/8/layout/venn2"/>
    <dgm:cxn modelId="{A7EE3A5B-D909-4E0E-BC4D-48DD675C2172}" type="presParOf" srcId="{5F1C685D-63FB-462E-8917-9AF925E9890B}" destId="{276321CE-6135-416C-A5FC-F29231FF7DA7}" srcOrd="1" destOrd="0" presId="urn:microsoft.com/office/officeart/2005/8/layout/venn2"/>
    <dgm:cxn modelId="{AD247C8E-81B0-4DC0-B297-207CC38F20E4}" type="presParOf" srcId="{9B3E1DA9-E484-4F0F-9061-657E81E592C8}" destId="{49CF7CE7-7BC1-4306-8FA6-87E27757F0F7}" srcOrd="1" destOrd="0" presId="urn:microsoft.com/office/officeart/2005/8/layout/venn2"/>
    <dgm:cxn modelId="{BCCB0575-7249-4FC3-8D7E-01BE7197A8D2}" type="presParOf" srcId="{49CF7CE7-7BC1-4306-8FA6-87E27757F0F7}" destId="{ADACBD07-9CE3-4B53-A3E7-F0A8B85ADBE7}" srcOrd="0" destOrd="0" presId="urn:microsoft.com/office/officeart/2005/8/layout/venn2"/>
    <dgm:cxn modelId="{D4FE91B0-B083-4D54-9561-5423FF937078}" type="presParOf" srcId="{49CF7CE7-7BC1-4306-8FA6-87E27757F0F7}" destId="{FB6C1F28-40C6-4D7A-89ED-3B1055262CF2}" srcOrd="1" destOrd="0" presId="urn:microsoft.com/office/officeart/2005/8/layout/venn2"/>
    <dgm:cxn modelId="{04376F1A-6C2B-4544-896A-EAA9E8A0CFEF}" type="presParOf" srcId="{9B3E1DA9-E484-4F0F-9061-657E81E592C8}" destId="{500A94AE-5D73-4353-B926-FA27F1499A4B}" srcOrd="2" destOrd="0" presId="urn:microsoft.com/office/officeart/2005/8/layout/venn2"/>
    <dgm:cxn modelId="{DE773D14-C032-471E-B116-00313E100C99}" type="presParOf" srcId="{500A94AE-5D73-4353-B926-FA27F1499A4B}" destId="{71E326E3-1923-4F25-B18A-462D1AE17844}" srcOrd="0" destOrd="0" presId="urn:microsoft.com/office/officeart/2005/8/layout/venn2"/>
    <dgm:cxn modelId="{51F30972-D79C-4CF7-8733-809070D9B542}" type="presParOf" srcId="{500A94AE-5D73-4353-B926-FA27F1499A4B}" destId="{FAD7E2B8-E893-4E00-A42C-F0454BFC443E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C628B2-3D3C-4C04-AD60-3A797AF20E6A}">
      <dsp:nvSpPr>
        <dsp:cNvPr id="0" name=""/>
        <dsp:cNvSpPr/>
      </dsp:nvSpPr>
      <dsp:spPr>
        <a:xfrm>
          <a:off x="1208714" y="385582"/>
          <a:ext cx="3662639" cy="3621674"/>
        </a:xfrm>
        <a:prstGeom prst="ellipse">
          <a:avLst/>
        </a:prstGeom>
        <a:solidFill>
          <a:srgbClr val="CAE6E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>
            <a:solidFill>
              <a:schemeClr val="tx1"/>
            </a:solidFill>
          </a:endParaRPr>
        </a:p>
      </dsp:txBody>
      <dsp:txXfrm>
        <a:off x="2399988" y="566665"/>
        <a:ext cx="1280092" cy="543251"/>
      </dsp:txXfrm>
    </dsp:sp>
    <dsp:sp modelId="{ADACBD07-9CE3-4B53-A3E7-F0A8B85ADBE7}">
      <dsp:nvSpPr>
        <dsp:cNvPr id="0" name=""/>
        <dsp:cNvSpPr/>
      </dsp:nvSpPr>
      <dsp:spPr>
        <a:xfrm>
          <a:off x="1523634" y="708761"/>
          <a:ext cx="3048000" cy="2983504"/>
        </a:xfrm>
        <a:prstGeom prst="ellipse">
          <a:avLst/>
        </a:prstGeom>
        <a:solidFill>
          <a:srgbClr val="1A9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2337450" y="895230"/>
        <a:ext cx="1420368" cy="559407"/>
      </dsp:txXfrm>
    </dsp:sp>
    <dsp:sp modelId="{71E326E3-1923-4F25-B18A-462D1AE17844}">
      <dsp:nvSpPr>
        <dsp:cNvPr id="0" name=""/>
        <dsp:cNvSpPr/>
      </dsp:nvSpPr>
      <dsp:spPr>
        <a:xfrm>
          <a:off x="2102825" y="1256253"/>
          <a:ext cx="1908881" cy="1910933"/>
        </a:xfrm>
        <a:prstGeom prst="ellipse">
          <a:avLst/>
        </a:prstGeom>
        <a:solidFill>
          <a:srgbClr val="21568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>
        <a:off x="2382374" y="1733986"/>
        <a:ext cx="1349782" cy="9554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CC4EB6-DC4D-5344-8765-0F4FFFD75F5B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E926BB-34CC-A547-ABEE-D4DE354B6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21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926BB-34CC-A547-ABEE-D4DE354B6DC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289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926BB-34CC-A547-ABEE-D4DE354B6DC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393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926BB-34CC-A547-ABEE-D4DE354B6DC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779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926BB-34CC-A547-ABEE-D4DE354B6DC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769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Moving forward we will be requesting standard routine indicators across priority programmatic areas from all GFF partner countries in addition to the country CIS indicators requested this past year.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926BB-34CC-A547-ABEE-D4DE354B6DC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003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926BB-34CC-A547-ABEE-D4DE354B6DC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7454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926BB-34CC-A547-ABEE-D4DE354B6DC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038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926BB-34CC-A547-ABEE-D4DE354B6DC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3577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926BB-34CC-A547-ABEE-D4DE354B6DC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5946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926BB-34CC-A547-ABEE-D4DE354B6DC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636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shorttit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C7ABE2-6894-0D44-AEB5-8B7355FF9D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41D4BAD-08CA-DC4D-813D-5A1D131A192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975475" y="0"/>
            <a:ext cx="5211763" cy="51212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8" name="Title 13">
            <a:extLst>
              <a:ext uri="{FF2B5EF4-FFF2-40B4-BE49-F238E27FC236}">
                <a16:creationId xmlns:a16="http://schemas.microsoft.com/office/drawing/2014/main" id="{1DCDB4A8-5BA7-224B-B09B-2F45B8DEFA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419780"/>
            <a:ext cx="6518635" cy="158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 cap="all" baseline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PRESENTATION TITLE goes here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C8918EFC-60F3-674E-8D82-11B86D6C66C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4374058"/>
            <a:ext cx="6518635" cy="8477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b="1" i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Optional Sub Title or Image Goes Here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F0D31DF6-2E4C-1448-9AD8-85B009F078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6093023"/>
            <a:ext cx="2121108" cy="3937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 i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US"/>
              <a:t>MONTH YEAR  GOES HERE</a:t>
            </a:r>
          </a:p>
        </p:txBody>
      </p:sp>
    </p:spTree>
    <p:extLst>
      <p:ext uri="{BB962C8B-B14F-4D97-AF65-F5344CB8AC3E}">
        <p14:creationId xmlns:p14="http://schemas.microsoft.com/office/powerpoint/2010/main" val="1271041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_Bullet &amp;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text, device, fan, projector&#10;&#10;Description automatically generated">
            <a:extLst>
              <a:ext uri="{FF2B5EF4-FFF2-40B4-BE49-F238E27FC236}">
                <a16:creationId xmlns:a16="http://schemas.microsoft.com/office/drawing/2014/main" id="{18E6A17D-94DB-D44F-BA25-B5EBEA45C0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6124AD8-CC93-8C47-8918-ECD50AC259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41811"/>
            <a:ext cx="10476963" cy="10271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800" b="1" i="0">
                <a:solidFill>
                  <a:srgbClr val="1FA29C"/>
                </a:solidFill>
                <a:latin typeface="Poppins" pitchFamily="2" charset="77"/>
                <a:ea typeface="Verdana" panose="020B0604030504040204" pitchFamily="34" charset="0"/>
                <a:cs typeface="Poppins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H1 Header Text Goes Here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53898A7-77DF-2A44-A1C6-C59C37166D4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910735"/>
            <a:ext cx="4919538" cy="3859828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Body copy goes here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//OR THIS AREA CAN BE AN IMAGE//</a:t>
            </a:r>
          </a:p>
          <a:p>
            <a:pPr lvl="0"/>
            <a:endParaRPr lang="en-US"/>
          </a:p>
          <a:p>
            <a:pPr lvl="0"/>
            <a:r>
              <a:rPr lang="en-US"/>
              <a:t>Bulleted item appears here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Bulleted item appears here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Bulleted item appears here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Bulleted item appears here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Bulleted item appears here</a:t>
            </a:r>
          </a:p>
          <a:p>
            <a:pPr lvl="0"/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7C2144B-AF45-4A4C-8945-7177B213460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831471" y="1910735"/>
            <a:ext cx="4919538" cy="385982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 AREA CAN BE A GRAPH OR AN IMAGE</a:t>
            </a:r>
            <a:endParaRPr lang="en-US" sz="1400"/>
          </a:p>
          <a:p>
            <a:pPr lvl="0"/>
            <a:endParaRPr lang="en-US"/>
          </a:p>
        </p:txBody>
      </p:sp>
      <p:sp>
        <p:nvSpPr>
          <p:cNvPr id="7" name="Slide Number Placeholder 10">
            <a:extLst>
              <a:ext uri="{FF2B5EF4-FFF2-40B4-BE49-F238E27FC236}">
                <a16:creationId xmlns:a16="http://schemas.microsoft.com/office/drawing/2014/main" id="{3767338E-9A9A-5A4C-BCDC-014AB0510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8534" y="6299475"/>
            <a:ext cx="474133" cy="365125"/>
          </a:xfrm>
        </p:spPr>
        <p:txBody>
          <a:bodyPr/>
          <a:lstStyle>
            <a:lvl1pPr>
              <a:defRPr sz="1400"/>
            </a:lvl1pPr>
          </a:lstStyle>
          <a:p>
            <a:fld id="{B1C535E9-3087-854E-9C8F-55CBE03068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679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_Insert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6124AD8-CC93-8C47-8918-ECD50AC259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41811"/>
            <a:ext cx="10476963" cy="10271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800" b="1" i="0">
                <a:solidFill>
                  <a:srgbClr val="1FA29C"/>
                </a:solidFill>
                <a:latin typeface="Poppins" pitchFamily="2" charset="77"/>
                <a:ea typeface="Verdana" panose="020B0604030504040204" pitchFamily="34" charset="0"/>
                <a:cs typeface="Poppins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H1 Header Text Goes Here</a:t>
            </a:r>
          </a:p>
          <a:p>
            <a:pPr lvl="1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53898A7-77DF-2A44-A1C6-C59C37166D4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910735"/>
            <a:ext cx="4919538" cy="385982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 AREA CAN BE A GRAPH CLICK ON THE ICON BELOW</a:t>
            </a:r>
            <a:endParaRPr lang="en-US" sz="140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435F97D-0EBE-554A-912F-343E6855D90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831471" y="1910735"/>
            <a:ext cx="4919538" cy="385982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 AREA CAN BE A GRAPH CLICK ON THE ICON BELOW</a:t>
            </a:r>
            <a:endParaRPr lang="en-US" sz="1400"/>
          </a:p>
          <a:p>
            <a:pPr lvl="0"/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5186EBA-366D-9444-841C-FCF2573CA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8534" y="6299475"/>
            <a:ext cx="474133" cy="365125"/>
          </a:xfrm>
        </p:spPr>
        <p:txBody>
          <a:bodyPr/>
          <a:lstStyle>
            <a:lvl1pPr>
              <a:defRPr sz="1400"/>
            </a:lvl1pPr>
          </a:lstStyle>
          <a:p>
            <a:fld id="{B1C535E9-3087-854E-9C8F-55CBE030681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A picture containing text, device, fan, projector&#10;&#10;Description automatically generated">
            <a:extLst>
              <a:ext uri="{FF2B5EF4-FFF2-40B4-BE49-F238E27FC236}">
                <a16:creationId xmlns:a16="http://schemas.microsoft.com/office/drawing/2014/main" id="{CD6E6B0C-53A9-C949-8E1E-B1FD62B5DA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432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device, fan, projector&#10;&#10;Description automatically generated">
            <a:extLst>
              <a:ext uri="{FF2B5EF4-FFF2-40B4-BE49-F238E27FC236}">
                <a16:creationId xmlns:a16="http://schemas.microsoft.com/office/drawing/2014/main" id="{2DB727E8-991E-4849-A0C5-6CFBB4B48D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10" name="Table Placeholder 5">
            <a:extLst>
              <a:ext uri="{FF2B5EF4-FFF2-40B4-BE49-F238E27FC236}">
                <a16:creationId xmlns:a16="http://schemas.microsoft.com/office/drawing/2014/main" id="{A62F4CB6-A059-0844-A05B-44EB1AAE2E51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457200" y="1877748"/>
            <a:ext cx="10451206" cy="44217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noProof="0"/>
              <a:t>TABLE GOES HERE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6124AD8-CC93-8C47-8918-ECD50AC259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41811"/>
            <a:ext cx="10451206" cy="10271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800" b="1" i="0">
                <a:solidFill>
                  <a:srgbClr val="1FA29C"/>
                </a:solidFill>
                <a:latin typeface="Poppins" pitchFamily="2" charset="77"/>
                <a:ea typeface="Verdana" panose="020B0604030504040204" pitchFamily="34" charset="0"/>
                <a:cs typeface="Poppins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H1 Header Text Goes Here</a:t>
            </a:r>
          </a:p>
          <a:p>
            <a:pPr lvl="1"/>
            <a:endParaRPr lang="en-US"/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A5DCA4A2-0F9E-7845-9AA1-93D62D31E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8534" y="6299475"/>
            <a:ext cx="474133" cy="365125"/>
          </a:xfrm>
        </p:spPr>
        <p:txBody>
          <a:bodyPr/>
          <a:lstStyle>
            <a:lvl1pPr>
              <a:defRPr sz="1400"/>
            </a:lvl1pPr>
          </a:lstStyle>
          <a:p>
            <a:fld id="{B1C535E9-3087-854E-9C8F-55CBE03068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82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_Large Copy o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, device, fan, projector&#10;&#10;Description automatically generated">
            <a:extLst>
              <a:ext uri="{FF2B5EF4-FFF2-40B4-BE49-F238E27FC236}">
                <a16:creationId xmlns:a16="http://schemas.microsoft.com/office/drawing/2014/main" id="{35081469-885C-4543-82EB-4997D9697C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6523E79-616C-CB45-A740-5B198B5B90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41811"/>
            <a:ext cx="10489842" cy="10271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800" b="1" i="0">
                <a:solidFill>
                  <a:srgbClr val="1FA29C"/>
                </a:solidFill>
                <a:latin typeface="Poppins" pitchFamily="2" charset="77"/>
                <a:ea typeface="Verdana" panose="020B0604030504040204" pitchFamily="34" charset="0"/>
                <a:cs typeface="Poppins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H1 Header Text Goes Here</a:t>
            </a:r>
          </a:p>
          <a:p>
            <a:pPr lvl="1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B851291-63AB-1A40-B2ED-44C63E639A6E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828801"/>
            <a:ext cx="10489842" cy="447067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BODY COPY OR IMAGE GOES HERE</a:t>
            </a:r>
            <a:endParaRPr lang="en-US" sz="2800"/>
          </a:p>
        </p:txBody>
      </p:sp>
      <p:sp>
        <p:nvSpPr>
          <p:cNvPr id="7" name="Slide Number Placeholder 10">
            <a:extLst>
              <a:ext uri="{FF2B5EF4-FFF2-40B4-BE49-F238E27FC236}">
                <a16:creationId xmlns:a16="http://schemas.microsoft.com/office/drawing/2014/main" id="{7B7A81A9-123D-A54A-91AF-9FAC23764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8534" y="6299475"/>
            <a:ext cx="474133" cy="365125"/>
          </a:xfrm>
        </p:spPr>
        <p:txBody>
          <a:bodyPr/>
          <a:lstStyle>
            <a:lvl1pPr>
              <a:defRPr sz="1400"/>
            </a:lvl1pPr>
          </a:lstStyle>
          <a:p>
            <a:fld id="{B1C535E9-3087-854E-9C8F-55CBE03068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5264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EC88577-7B3F-D14D-A822-1B70F70279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9984170-CF7A-F245-8B22-04AC0A2E3C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6784" y="1547812"/>
            <a:ext cx="8485188" cy="37623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600" b="1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”Call out or pull quote goes here.”</a:t>
            </a:r>
          </a:p>
        </p:txBody>
      </p:sp>
    </p:spTree>
    <p:extLst>
      <p:ext uri="{BB962C8B-B14F-4D97-AF65-F5344CB8AC3E}">
        <p14:creationId xmlns:p14="http://schemas.microsoft.com/office/powerpoint/2010/main" val="22253200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FF E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AFB233-3817-FD43-BCE6-27B4E3D41F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F6E7827-CC7B-A046-8784-B0CF296345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621" t="31233" r="17015" b="37980"/>
          <a:stretch/>
        </p:blipFill>
        <p:spPr>
          <a:xfrm>
            <a:off x="457200" y="2755329"/>
            <a:ext cx="3628663" cy="13008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1D2DFEF-EF92-8A47-ACA7-30D4CAFC856D}"/>
              </a:ext>
            </a:extLst>
          </p:cNvPr>
          <p:cNvSpPr txBox="1"/>
          <p:nvPr userDrawn="1"/>
        </p:nvSpPr>
        <p:spPr>
          <a:xfrm>
            <a:off x="467360" y="4136234"/>
            <a:ext cx="81196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0" err="1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rPr>
              <a:t>www.globalfinancingfacility.org</a:t>
            </a:r>
            <a:r>
              <a:rPr lang="en-US" sz="12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rPr>
              <a:t>                  </a:t>
            </a:r>
            <a:r>
              <a:rPr lang="en-US" sz="1200" b="0" i="0" err="1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rPr>
              <a:t>gffsecretariat@worldbank.org</a:t>
            </a:r>
            <a:r>
              <a:rPr lang="en-US" sz="12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rPr>
              <a:t>                @thegff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B27A74-EF36-6247-9853-39F6E39434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2754" y="4197933"/>
            <a:ext cx="200973" cy="16347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CD96280-9DD3-2043-8A1C-07C41A5F7BF3}"/>
              </a:ext>
            </a:extLst>
          </p:cNvPr>
          <p:cNvCxnSpPr>
            <a:cxnSpLocks/>
          </p:cNvCxnSpPr>
          <p:nvPr userDrawn="1"/>
        </p:nvCxnSpPr>
        <p:spPr>
          <a:xfrm>
            <a:off x="3138255" y="4132121"/>
            <a:ext cx="0" cy="28168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C0955AE-B663-3A4E-A620-EF6A6B48D23A}"/>
              </a:ext>
            </a:extLst>
          </p:cNvPr>
          <p:cNvCxnSpPr>
            <a:cxnSpLocks/>
          </p:cNvCxnSpPr>
          <p:nvPr userDrawn="1"/>
        </p:nvCxnSpPr>
        <p:spPr>
          <a:xfrm>
            <a:off x="6104868" y="4132121"/>
            <a:ext cx="0" cy="28168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18FD04B3-5FBB-D948-BE74-F2676714172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4940" y="4197933"/>
            <a:ext cx="228660" cy="16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698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FF/WB E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AFB233-3817-FD43-BCE6-27B4E3D41F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1D2DFEF-EF92-8A47-ACA7-30D4CAFC856D}"/>
              </a:ext>
            </a:extLst>
          </p:cNvPr>
          <p:cNvSpPr txBox="1"/>
          <p:nvPr userDrawn="1"/>
        </p:nvSpPr>
        <p:spPr>
          <a:xfrm>
            <a:off x="467360" y="4136234"/>
            <a:ext cx="81196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0" err="1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rPr>
              <a:t>www.globalfinancingfacility.org</a:t>
            </a:r>
            <a:r>
              <a:rPr lang="en-US" sz="12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rPr>
              <a:t>                  </a:t>
            </a:r>
            <a:r>
              <a:rPr lang="en-US" sz="1200" b="0" i="0" err="1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rPr>
              <a:t>gffsecretariat@worldbank.org</a:t>
            </a:r>
            <a:r>
              <a:rPr lang="en-US" sz="12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rPr>
              <a:t>                @thegff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B27A74-EF36-6247-9853-39F6E39434C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2754" y="4197933"/>
            <a:ext cx="200973" cy="16347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CD96280-9DD3-2043-8A1C-07C41A5F7BF3}"/>
              </a:ext>
            </a:extLst>
          </p:cNvPr>
          <p:cNvCxnSpPr>
            <a:cxnSpLocks/>
          </p:cNvCxnSpPr>
          <p:nvPr userDrawn="1"/>
        </p:nvCxnSpPr>
        <p:spPr>
          <a:xfrm>
            <a:off x="3138255" y="4132121"/>
            <a:ext cx="0" cy="28168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C0955AE-B663-3A4E-A620-EF6A6B48D23A}"/>
              </a:ext>
            </a:extLst>
          </p:cNvPr>
          <p:cNvCxnSpPr>
            <a:cxnSpLocks/>
          </p:cNvCxnSpPr>
          <p:nvPr userDrawn="1"/>
        </p:nvCxnSpPr>
        <p:spPr>
          <a:xfrm>
            <a:off x="6104868" y="4132121"/>
            <a:ext cx="0" cy="28168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18FD04B3-5FBB-D948-BE74-F2676714172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4940" y="4197933"/>
            <a:ext cx="228660" cy="1608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2F4A564-434C-424F-95FC-893E551EDA4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360" y="3042044"/>
            <a:ext cx="6887811" cy="77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962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FF F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AFB233-3817-FD43-BCE6-27B4E3D41F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9CF59BA2-6EC7-254D-8011-7BE46B967F7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236" y="2696431"/>
            <a:ext cx="4449017" cy="141309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48A7604-877D-9042-9F52-E942C1F62933}"/>
              </a:ext>
            </a:extLst>
          </p:cNvPr>
          <p:cNvSpPr txBox="1"/>
          <p:nvPr userDrawn="1"/>
        </p:nvSpPr>
        <p:spPr>
          <a:xfrm>
            <a:off x="467360" y="4136234"/>
            <a:ext cx="81196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0" err="1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rPr>
              <a:t>www.globalfinancingfacility.org</a:t>
            </a:r>
            <a:r>
              <a:rPr lang="en-US" sz="12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rPr>
              <a:t>/</a:t>
            </a:r>
            <a:r>
              <a:rPr lang="en-US" sz="1200" b="0" i="0" err="1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rPr>
              <a:t>fr</a:t>
            </a:r>
            <a:r>
              <a:rPr lang="en-US" sz="12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rPr>
              <a:t>                  </a:t>
            </a:r>
            <a:r>
              <a:rPr lang="en-US" sz="1200" b="0" i="0" err="1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rPr>
              <a:t>gffsecretariat@worldbank.org</a:t>
            </a:r>
            <a:r>
              <a:rPr lang="en-US" sz="12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rPr>
              <a:t>                @thegff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BD5BDA9-5C03-BC43-9FCE-BA5647F9689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1291" y="4197933"/>
            <a:ext cx="200973" cy="163478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B39C7A4A-77C3-A744-90B7-E2D961E6B72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5769" y="4197933"/>
            <a:ext cx="228660" cy="160883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E0E1B34-0B94-E14D-9E99-183B2F256646}"/>
              </a:ext>
            </a:extLst>
          </p:cNvPr>
          <p:cNvCxnSpPr>
            <a:cxnSpLocks/>
          </p:cNvCxnSpPr>
          <p:nvPr userDrawn="1"/>
        </p:nvCxnSpPr>
        <p:spPr>
          <a:xfrm>
            <a:off x="3289084" y="4132121"/>
            <a:ext cx="0" cy="28168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FF538AE-8B3A-B24B-B168-F09E270D0459}"/>
              </a:ext>
            </a:extLst>
          </p:cNvPr>
          <p:cNvCxnSpPr>
            <a:cxnSpLocks/>
          </p:cNvCxnSpPr>
          <p:nvPr userDrawn="1"/>
        </p:nvCxnSpPr>
        <p:spPr>
          <a:xfrm>
            <a:off x="6293405" y="4132121"/>
            <a:ext cx="0" cy="28168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60116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FF/WBG F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AFB233-3817-FD43-BCE6-27B4E3D41F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48A7604-877D-9042-9F52-E942C1F62933}"/>
              </a:ext>
            </a:extLst>
          </p:cNvPr>
          <p:cNvSpPr txBox="1"/>
          <p:nvPr userDrawn="1"/>
        </p:nvSpPr>
        <p:spPr>
          <a:xfrm>
            <a:off x="467360" y="4136234"/>
            <a:ext cx="81196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0" err="1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rPr>
              <a:t>www.globalfinancingfacility.org</a:t>
            </a:r>
            <a:r>
              <a:rPr lang="en-US" sz="12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rPr>
              <a:t>/</a:t>
            </a:r>
            <a:r>
              <a:rPr lang="en-US" sz="1200" b="0" i="0" err="1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rPr>
              <a:t>fr</a:t>
            </a:r>
            <a:r>
              <a:rPr lang="en-US" sz="12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rPr>
              <a:t>                  </a:t>
            </a:r>
            <a:r>
              <a:rPr lang="en-US" sz="1200" b="0" i="0" err="1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rPr>
              <a:t>gffsecretariat@worldbank.org</a:t>
            </a:r>
            <a:r>
              <a:rPr lang="en-US" sz="12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rPr>
              <a:t>                @thegff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BD5BDA9-5C03-BC43-9FCE-BA5647F9689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1291" y="4197933"/>
            <a:ext cx="200973" cy="163478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B39C7A4A-77C3-A744-90B7-E2D961E6B72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5769" y="4197933"/>
            <a:ext cx="228660" cy="160883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E0E1B34-0B94-E14D-9E99-183B2F256646}"/>
              </a:ext>
            </a:extLst>
          </p:cNvPr>
          <p:cNvCxnSpPr>
            <a:cxnSpLocks/>
          </p:cNvCxnSpPr>
          <p:nvPr userDrawn="1"/>
        </p:nvCxnSpPr>
        <p:spPr>
          <a:xfrm>
            <a:off x="3289084" y="4132121"/>
            <a:ext cx="0" cy="28168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FF538AE-8B3A-B24B-B168-F09E270D0459}"/>
              </a:ext>
            </a:extLst>
          </p:cNvPr>
          <p:cNvCxnSpPr>
            <a:cxnSpLocks/>
          </p:cNvCxnSpPr>
          <p:nvPr userDrawn="1"/>
        </p:nvCxnSpPr>
        <p:spPr>
          <a:xfrm>
            <a:off x="6293405" y="4132121"/>
            <a:ext cx="0" cy="28168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792125F7-49F1-0347-92A8-658F4731531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152" y="3153243"/>
            <a:ext cx="7947328" cy="63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447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longtitle_no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8734566-CC4A-9149-9699-2559B68C4A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Title 13">
            <a:extLst>
              <a:ext uri="{FF2B5EF4-FFF2-40B4-BE49-F238E27FC236}">
                <a16:creationId xmlns:a16="http://schemas.microsoft.com/office/drawing/2014/main" id="{1DCDB4A8-5BA7-224B-B09B-2F45B8DEFA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419780"/>
            <a:ext cx="8465820" cy="158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 cap="all" baseline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PRESENTATION TITLE goes here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C8918EFC-60F3-674E-8D82-11B86D6C66C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4374058"/>
            <a:ext cx="8465820" cy="8477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b="1" i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Optional Sub Title or Image Goes Here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F0D31DF6-2E4C-1448-9AD8-85B009F078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6093023"/>
            <a:ext cx="2121108" cy="3937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 i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US"/>
              <a:t>MONTH YEAR  GOES HERE</a:t>
            </a:r>
          </a:p>
        </p:txBody>
      </p:sp>
    </p:spTree>
    <p:extLst>
      <p:ext uri="{BB962C8B-B14F-4D97-AF65-F5344CB8AC3E}">
        <p14:creationId xmlns:p14="http://schemas.microsoft.com/office/powerpoint/2010/main" val="341330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9A5D8ACB-0669-914B-AD3B-61FF8074DA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6D9E3A-43C6-864D-AEA2-E993182AE3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2549784"/>
            <a:ext cx="5876925" cy="259637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/>
              <a:t>Content Title goes here</a:t>
            </a: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01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/>
              <a:t>Content Title goes here </a:t>
            </a: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02</a:t>
            </a:r>
            <a:r>
              <a:rPr lang="en-US" sz="1800"/>
              <a:t> 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/>
              <a:t>Content Title goes here </a:t>
            </a: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03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/>
              <a:t>Content Title goes here </a:t>
            </a: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04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/>
              <a:t>Content Title goes here </a:t>
            </a: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05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/>
              <a:t>Content Title goes here </a:t>
            </a: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06</a:t>
            </a:r>
            <a:r>
              <a:rPr lang="en-US" sz="180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/>
              <a:t>Content Title goes here </a:t>
            </a: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07</a:t>
            </a:r>
            <a:r>
              <a:rPr lang="en-US" sz="1800"/>
              <a:t> 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/>
              <a:t> 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/>
              <a:t> 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/>
              <a:t> </a:t>
            </a:r>
            <a:endParaRPr lang="en-US"/>
          </a:p>
          <a:p>
            <a:pPr lvl="0"/>
            <a:r>
              <a:rPr lang="en-US" sz="1800"/>
              <a:t> 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5AF1AD-6934-704C-B8C8-1C78FE7535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57252"/>
            <a:ext cx="5876925" cy="14538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="1" i="0">
                <a:solidFill>
                  <a:srgbClr val="1FA29C"/>
                </a:solidFill>
                <a:latin typeface="Poppins" pitchFamily="2" charset="77"/>
                <a:ea typeface="Verdana" panose="020B0604030504040204" pitchFamily="34" charset="0"/>
                <a:cs typeface="Poppins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Table of Contents</a:t>
            </a:r>
          </a:p>
          <a:p>
            <a:pPr lvl="1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3C8B77A-6CD8-B341-9BFE-7137C6AF6396}"/>
              </a:ext>
            </a:extLst>
          </p:cNvPr>
          <p:cNvCxnSpPr>
            <a:cxnSpLocks/>
          </p:cNvCxnSpPr>
          <p:nvPr userDrawn="1"/>
        </p:nvCxnSpPr>
        <p:spPr>
          <a:xfrm>
            <a:off x="572030" y="2090524"/>
            <a:ext cx="3626991" cy="0"/>
          </a:xfrm>
          <a:prstGeom prst="line">
            <a:avLst/>
          </a:prstGeom>
          <a:ln w="41275">
            <a:solidFill>
              <a:srgbClr val="D0CB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5918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Light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9A5D8ACB-0669-914B-AD3B-61FF8074DA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928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Green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BA9F5BC-5995-CE40-8198-BC152858D1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162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BA9F5BC-5995-CE40-8198-BC152858D1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A68601-5D61-364B-8519-7EA3FAD9E0F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6783" y="1918300"/>
            <a:ext cx="11590673" cy="1226184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sz="9500" b="1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Section Title Here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3B042C3-F992-5C4A-AC1F-80A2E79C53C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881" y="3175872"/>
            <a:ext cx="10792311" cy="122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Section Subhead Here</a:t>
            </a:r>
          </a:p>
        </p:txBody>
      </p:sp>
    </p:spTree>
    <p:extLst>
      <p:ext uri="{BB962C8B-B14F-4D97-AF65-F5344CB8AC3E}">
        <p14:creationId xmlns:p14="http://schemas.microsoft.com/office/powerpoint/2010/main" val="2818050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_Text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E53E834-F895-CB45-BC43-4D5BFC5E51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7066" cy="6858000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4DE4C73-F3D5-CF42-B1CA-623B5EF1A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41811"/>
            <a:ext cx="10502721" cy="10271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 i="0">
                <a:solidFill>
                  <a:srgbClr val="1FA29C"/>
                </a:solidFill>
                <a:latin typeface="Poppins" pitchFamily="2" charset="77"/>
                <a:ea typeface="Verdana" panose="020B0604030504040204" pitchFamily="34" charset="0"/>
                <a:cs typeface="Poppins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H1 Header Text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A07D63-0A7A-B04A-A32E-8A93E25C76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825624"/>
            <a:ext cx="7431741" cy="33759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Body copy goes here</a:t>
            </a:r>
          </a:p>
        </p:txBody>
      </p:sp>
      <p:sp>
        <p:nvSpPr>
          <p:cNvPr id="8" name="Slide Number Placeholder 10">
            <a:extLst>
              <a:ext uri="{FF2B5EF4-FFF2-40B4-BE49-F238E27FC236}">
                <a16:creationId xmlns:a16="http://schemas.microsoft.com/office/drawing/2014/main" id="{498120F8-CB04-D147-AAF8-7A22E8353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8534" y="6299475"/>
            <a:ext cx="474133" cy="365125"/>
          </a:xfrm>
        </p:spPr>
        <p:txBody>
          <a:bodyPr/>
          <a:lstStyle>
            <a:lvl1pPr>
              <a:defRPr sz="1400"/>
            </a:lvl1pPr>
          </a:lstStyle>
          <a:p>
            <a:fld id="{B1C535E9-3087-854E-9C8F-55CBE03068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849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_Bullets o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, device, fan, projector&#10;&#10;Description automatically generated">
            <a:extLst>
              <a:ext uri="{FF2B5EF4-FFF2-40B4-BE49-F238E27FC236}">
                <a16:creationId xmlns:a16="http://schemas.microsoft.com/office/drawing/2014/main" id="{45C36C0E-812E-834E-B488-27E58D5EE5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72652-E612-8840-9A96-E3A2F4ADF42E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910735"/>
            <a:ext cx="4919538" cy="3859828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Body copy goes here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//OR THIS AREA CAN BE AN IMAGE//</a:t>
            </a:r>
          </a:p>
          <a:p>
            <a:pPr lvl="0"/>
            <a:endParaRPr lang="en-US"/>
          </a:p>
          <a:p>
            <a:pPr lvl="0"/>
            <a:r>
              <a:rPr lang="en-US"/>
              <a:t>Bulleted item appears here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Bulleted item appears here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Bulleted item appears here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Bulleted item appears here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Bulleted item appears here</a:t>
            </a:r>
          </a:p>
          <a:p>
            <a:pPr lvl="0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81FA81B-D4E6-0741-8024-8C89E078829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033541" y="1910735"/>
            <a:ext cx="4919538" cy="3859828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Body copy goes here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//OR THIS AREA CAN BE AN IMAGE//</a:t>
            </a:r>
          </a:p>
          <a:p>
            <a:pPr lvl="0"/>
            <a:endParaRPr lang="en-US"/>
          </a:p>
          <a:p>
            <a:pPr lvl="0"/>
            <a:r>
              <a:rPr lang="en-US"/>
              <a:t>Bulleted item appears here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Bulleted item appears here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Bulleted item appears here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Bulleted item appears here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Bulleted item appears here</a:t>
            </a:r>
          </a:p>
          <a:p>
            <a:pPr lvl="0"/>
            <a:endParaRPr lang="en-US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3E2F2908-0DF4-AD40-BD32-4879389EE10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41811"/>
            <a:ext cx="10495879" cy="10271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800" b="1" i="0">
                <a:solidFill>
                  <a:srgbClr val="1FA29C"/>
                </a:solidFill>
                <a:latin typeface="Poppins" pitchFamily="2" charset="77"/>
                <a:ea typeface="Verdana" panose="020B0604030504040204" pitchFamily="34" charset="0"/>
                <a:cs typeface="Poppins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H1 Header Text Goes Here</a:t>
            </a:r>
          </a:p>
          <a:p>
            <a:pPr lvl="1"/>
            <a:endParaRPr lang="en-US"/>
          </a:p>
        </p:txBody>
      </p:sp>
      <p:sp>
        <p:nvSpPr>
          <p:cNvPr id="7" name="Slide Number Placeholder 10">
            <a:extLst>
              <a:ext uri="{FF2B5EF4-FFF2-40B4-BE49-F238E27FC236}">
                <a16:creationId xmlns:a16="http://schemas.microsoft.com/office/drawing/2014/main" id="{FDF9EEDF-1D9D-B149-AAA4-2662F47370D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548534" y="6299475"/>
            <a:ext cx="474133" cy="365125"/>
          </a:xfrm>
        </p:spPr>
        <p:txBody>
          <a:bodyPr/>
          <a:lstStyle>
            <a:lvl1pPr>
              <a:defRPr sz="1400"/>
            </a:lvl1pPr>
          </a:lstStyle>
          <a:p>
            <a:fld id="{B1C535E9-3087-854E-9C8F-55CBE03068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963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_1 Bullet or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device, fan, projector&#10;&#10;Description automatically generated">
            <a:extLst>
              <a:ext uri="{FF2B5EF4-FFF2-40B4-BE49-F238E27FC236}">
                <a16:creationId xmlns:a16="http://schemas.microsoft.com/office/drawing/2014/main" id="{232CC8BA-A0D9-E145-A7D2-1B174DCFC3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AE8E7F0C-CEFB-7847-A359-79E352C3CE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41811"/>
            <a:ext cx="10489842" cy="10271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800" b="1" i="0">
                <a:solidFill>
                  <a:srgbClr val="1FA29C"/>
                </a:solidFill>
                <a:latin typeface="Poppins" pitchFamily="2" charset="77"/>
                <a:ea typeface="Verdana" panose="020B0604030504040204" pitchFamily="34" charset="0"/>
                <a:cs typeface="Poppins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H1 Header Text Goes Here</a:t>
            </a:r>
          </a:p>
          <a:p>
            <a:pPr lvl="1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2AE6D12-6085-574C-9DC0-0FFF0D27B14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910735"/>
            <a:ext cx="4919538" cy="3859828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Body copy goes here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//OR THIS AREA CAN BE AN IMAGE//</a:t>
            </a:r>
          </a:p>
          <a:p>
            <a:pPr lvl="0"/>
            <a:endParaRPr lang="en-US"/>
          </a:p>
          <a:p>
            <a:pPr lvl="0"/>
            <a:r>
              <a:rPr lang="en-US"/>
              <a:t>Bulleted item appears here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Bulleted item appears here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Bulleted item appears here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Bulleted item appears here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Bulleted item appears here</a:t>
            </a:r>
          </a:p>
          <a:p>
            <a:pPr lvl="0"/>
            <a:endParaRPr lang="en-US"/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AD8E570D-E38E-7A41-9570-9B4DB22DA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8534" y="6299475"/>
            <a:ext cx="474133" cy="365125"/>
          </a:xfrm>
        </p:spPr>
        <p:txBody>
          <a:bodyPr/>
          <a:lstStyle>
            <a:lvl1pPr>
              <a:defRPr sz="1400"/>
            </a:lvl1pPr>
          </a:lstStyle>
          <a:p>
            <a:fld id="{B1C535E9-3087-854E-9C8F-55CBE03068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736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963146-EA00-324E-9CF9-140A2B568B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8534" y="3246437"/>
            <a:ext cx="474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rgbClr val="0C716B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B1C535E9-3087-854E-9C8F-55CBE03068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705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4" r:id="rId2"/>
    <p:sldLayoutId id="2147483650" r:id="rId3"/>
    <p:sldLayoutId id="2147483778" r:id="rId4"/>
    <p:sldLayoutId id="2147483779" r:id="rId5"/>
    <p:sldLayoutId id="2147483672" r:id="rId6"/>
    <p:sldLayoutId id="2147483691" r:id="rId7"/>
    <p:sldLayoutId id="2147483651" r:id="rId8"/>
    <p:sldLayoutId id="2147483697" r:id="rId9"/>
    <p:sldLayoutId id="2147483698" r:id="rId10"/>
    <p:sldLayoutId id="2147483767" r:id="rId11"/>
    <p:sldLayoutId id="2147483768" r:id="rId12"/>
    <p:sldLayoutId id="2147483669" r:id="rId13"/>
    <p:sldLayoutId id="2147483685" r:id="rId14"/>
    <p:sldLayoutId id="2147483655" r:id="rId15"/>
    <p:sldLayoutId id="2147483775" r:id="rId16"/>
    <p:sldLayoutId id="2147483776" r:id="rId17"/>
    <p:sldLayoutId id="2147483777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2FE71A-2216-B845-8CB9-FEF12A6507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8355" y="1492702"/>
            <a:ext cx="10676445" cy="5076309"/>
          </a:xfrm>
        </p:spPr>
        <p:txBody>
          <a:bodyPr/>
          <a:lstStyle/>
          <a:p>
            <a:r>
              <a:rPr lang="en-US" sz="2400" b="1" dirty="0"/>
              <a:t>Create </a:t>
            </a:r>
            <a:r>
              <a:rPr lang="en-US" sz="2400" b="1" u="sng" dirty="0"/>
              <a:t>accessible dashboards </a:t>
            </a:r>
            <a:r>
              <a:rPr lang="en-US" sz="2400" b="1" dirty="0"/>
              <a:t>that visualize country and program-level data across output, outcome, and impact indicators with the goal of </a:t>
            </a:r>
            <a:r>
              <a:rPr lang="en-US" sz="2400" b="1" u="sng" dirty="0"/>
              <a:t>enhancing data use</a:t>
            </a:r>
            <a:r>
              <a:rPr lang="en-US" sz="2400" b="1" dirty="0"/>
              <a:t>.</a:t>
            </a:r>
          </a:p>
          <a:p>
            <a:endParaRPr lang="en-US" sz="2000" dirty="0"/>
          </a:p>
          <a:p>
            <a:r>
              <a:rPr lang="en-US" sz="2400" b="1" dirty="0"/>
              <a:t>Provide secure, well-managed </a:t>
            </a:r>
            <a:r>
              <a:rPr lang="en-US" sz="2400" b="1" u="sng" dirty="0"/>
              <a:t>storage for data </a:t>
            </a:r>
            <a:r>
              <a:rPr lang="en-US" sz="2400" b="1" dirty="0"/>
              <a:t>across the GFF Logic Model.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Serve as repository for routine monitoring data shared from GFF partner countries.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Provide single access point for consolidated population-based survey data, process data, HF, and RMET data.</a:t>
            </a:r>
          </a:p>
          <a:p>
            <a:pPr lvl="1"/>
            <a:endParaRPr lang="en-US" sz="2000" dirty="0"/>
          </a:p>
          <a:p>
            <a:r>
              <a:rPr lang="en-US" sz="2400" b="1" dirty="0"/>
              <a:t>Streamline reporting processes.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All data validated by country teams as part of the process.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Through the web portal, global reporting data may be accessed at any time by development partners, partner countries, donors, and the GFF.</a:t>
            </a: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C97F30-AE8D-D445-9049-30AF4336C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535E9-3087-854E-9C8F-55CBE0306812}" type="slidenum">
              <a:rPr lang="en-US" smtClean="0"/>
              <a:pPr/>
              <a:t>1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DBF48AF-4ECA-074B-B70A-8547DE30B7A1}"/>
              </a:ext>
            </a:extLst>
          </p:cNvPr>
          <p:cNvCxnSpPr>
            <a:cxnSpLocks/>
          </p:cNvCxnSpPr>
          <p:nvPr/>
        </p:nvCxnSpPr>
        <p:spPr>
          <a:xfrm>
            <a:off x="572030" y="1159779"/>
            <a:ext cx="8165570" cy="0"/>
          </a:xfrm>
          <a:prstGeom prst="line">
            <a:avLst/>
          </a:prstGeom>
          <a:ln w="41275">
            <a:solidFill>
              <a:srgbClr val="D0CB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AB9F4C1-F87B-4AD2-907F-F800B02B8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465589"/>
            <a:ext cx="11734800" cy="1027113"/>
          </a:xfrm>
        </p:spPr>
        <p:txBody>
          <a:bodyPr>
            <a:normAutofit/>
          </a:bodyPr>
          <a:lstStyle/>
          <a:p>
            <a:r>
              <a:rPr lang="en-US" dirty="0"/>
              <a:t>GFF Data Portal Objectives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6361C2-C9D4-495D-BBC8-A369184887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048" y="1522884"/>
            <a:ext cx="744307" cy="6442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EF0D843-7801-4210-8E9A-947FA718EF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776" y="2814979"/>
            <a:ext cx="770852" cy="53826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BCC155E-9A65-4196-ADB3-1A9E718B9D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837" y="4485439"/>
            <a:ext cx="670488" cy="67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530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C97F30-AE8D-D445-9049-30AF4336C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535E9-3087-854E-9C8F-55CBE0306812}" type="slidenum">
              <a:rPr lang="en-US" smtClean="0"/>
              <a:pPr/>
              <a:t>10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DBF48AF-4ECA-074B-B70A-8547DE30B7A1}"/>
              </a:ext>
            </a:extLst>
          </p:cNvPr>
          <p:cNvCxnSpPr>
            <a:cxnSpLocks/>
          </p:cNvCxnSpPr>
          <p:nvPr/>
        </p:nvCxnSpPr>
        <p:spPr>
          <a:xfrm>
            <a:off x="572030" y="1556387"/>
            <a:ext cx="8165570" cy="0"/>
          </a:xfrm>
          <a:prstGeom prst="line">
            <a:avLst/>
          </a:prstGeom>
          <a:ln w="41275">
            <a:solidFill>
              <a:srgbClr val="D0CB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AB9F4C1-F87B-4AD2-907F-F800B02B8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529274"/>
            <a:ext cx="11734800" cy="102711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Country theory of change frameworks become data requests sent to countries each March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3EC31A4-B5BD-460D-8A32-D4533C49D4C8}"/>
              </a:ext>
            </a:extLst>
          </p:cNvPr>
          <p:cNvSpPr txBox="1">
            <a:spLocks/>
          </p:cNvSpPr>
          <p:nvPr/>
        </p:nvSpPr>
        <p:spPr>
          <a:xfrm>
            <a:off x="22700" y="1879878"/>
            <a:ext cx="11999967" cy="54911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The country theory of change framework serves as the basis for the </a:t>
            </a:r>
            <a:r>
              <a:rPr lang="en-US" sz="1800" b="1" dirty="0"/>
              <a:t>annual data request, </a:t>
            </a:r>
            <a:r>
              <a:rPr lang="en-US" sz="1800" dirty="0"/>
              <a:t>sent to country teams as a formal request for routine monitoring, health financing, and other data outlined in the theory of change framework.  </a:t>
            </a:r>
          </a:p>
          <a:p>
            <a:endParaRPr lang="en-US" sz="18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E322BC2-1B4B-43CF-A07F-810BD2584342}"/>
              </a:ext>
            </a:extLst>
          </p:cNvPr>
          <p:cNvGrpSpPr/>
          <p:nvPr/>
        </p:nvGrpSpPr>
        <p:grpSpPr>
          <a:xfrm>
            <a:off x="321733" y="2583500"/>
            <a:ext cx="11548534" cy="4162816"/>
            <a:chOff x="0" y="1985560"/>
            <a:chExt cx="12192000" cy="482614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02A4A3A-3A8E-4FDC-B5D5-5E1DBCF560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985560"/>
              <a:ext cx="12192000" cy="2776783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7724215-54C3-4322-A2EA-96FF4B6962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4762343"/>
              <a:ext cx="12005187" cy="2049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6168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C97F30-AE8D-D445-9049-30AF4336C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535E9-3087-854E-9C8F-55CBE0306812}" type="slidenum">
              <a:rPr lang="en-US" smtClean="0"/>
              <a:pPr/>
              <a:t>11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DBF48AF-4ECA-074B-B70A-8547DE30B7A1}"/>
              </a:ext>
            </a:extLst>
          </p:cNvPr>
          <p:cNvCxnSpPr>
            <a:cxnSpLocks/>
          </p:cNvCxnSpPr>
          <p:nvPr/>
        </p:nvCxnSpPr>
        <p:spPr>
          <a:xfrm>
            <a:off x="572030" y="1159779"/>
            <a:ext cx="8165570" cy="0"/>
          </a:xfrm>
          <a:prstGeom prst="line">
            <a:avLst/>
          </a:prstGeom>
          <a:ln w="41275">
            <a:solidFill>
              <a:srgbClr val="D0CB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AB9F4C1-F87B-4AD2-907F-F800B02B8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99364"/>
            <a:ext cx="11734800" cy="102711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Putting the approach into action: measuring progress for PHC reforms</a:t>
            </a:r>
            <a:endParaRPr lang="en-US" i="1" dirty="0">
              <a:solidFill>
                <a:schemeClr val="accent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F13E0B-A177-49EC-96EE-BB807C78BBFD}"/>
              </a:ext>
            </a:extLst>
          </p:cNvPr>
          <p:cNvSpPr txBox="1"/>
          <p:nvPr/>
        </p:nvSpPr>
        <p:spPr>
          <a:xfrm>
            <a:off x="572030" y="1595021"/>
            <a:ext cx="1067619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The GFF’s approach for monitoring progress against PHC reforms is flexible and holistic</a:t>
            </a:r>
            <a:r>
              <a:rPr lang="en-US" sz="2400" dirty="0"/>
              <a:t>, with a reforms in the domains of Health Financing, RMNCAH-N service delivery, and HSS working together to improve and strengthen primary care outcomes.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For results monitoring, the GFF supports countries in identifying and collecting data for indicators that are best suited for the country’s specific reform areas with a focus on PHC.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Across countries, progress in service delivery can be measured across core programmatic areas. For PHC, results monitoring includes measurement of core RMNCAH-N outcomes, rapid-cycle monitoring, supply chain and systems reforms, and monitoring resilience in the context of Covid-19.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Diving into the data for individual countries provides a further lens towards understanding progress.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7209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5399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C97F30-AE8D-D445-9049-30AF4336C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535E9-3087-854E-9C8F-55CBE0306812}" type="slidenum">
              <a:rPr lang="en-US" smtClean="0"/>
              <a:pPr/>
              <a:t>2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DBF48AF-4ECA-074B-B70A-8547DE30B7A1}"/>
              </a:ext>
            </a:extLst>
          </p:cNvPr>
          <p:cNvCxnSpPr>
            <a:cxnSpLocks/>
          </p:cNvCxnSpPr>
          <p:nvPr/>
        </p:nvCxnSpPr>
        <p:spPr>
          <a:xfrm>
            <a:off x="572030" y="1159779"/>
            <a:ext cx="8165570" cy="0"/>
          </a:xfrm>
          <a:prstGeom prst="line">
            <a:avLst/>
          </a:prstGeom>
          <a:ln w="41275">
            <a:solidFill>
              <a:srgbClr val="D0CB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AB9F4C1-F87B-4AD2-907F-F800B02B8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317327"/>
            <a:ext cx="11734800" cy="1027113"/>
          </a:xfrm>
        </p:spPr>
        <p:txBody>
          <a:bodyPr>
            <a:normAutofit fontScale="70000" lnSpcReduction="20000"/>
          </a:bodyPr>
          <a:lstStyle/>
          <a:p>
            <a:r>
              <a:rPr lang="en-US"/>
              <a:t>GFF Logic Model provides basis for systematically determining what needs to be measured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A1DFAE9-7EBC-491C-A9D1-8A0CA6D509D4}"/>
              </a:ext>
            </a:extLst>
          </p:cNvPr>
          <p:cNvGrpSpPr/>
          <p:nvPr/>
        </p:nvGrpSpPr>
        <p:grpSpPr>
          <a:xfrm>
            <a:off x="169333" y="1626269"/>
            <a:ext cx="8675648" cy="4855768"/>
            <a:chOff x="0" y="1182076"/>
            <a:chExt cx="10641207" cy="567592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D33DBB1-FC3C-48F0-A333-BB054AAE76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669841"/>
              <a:ext cx="10641207" cy="518815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E68E2C2-FACB-4463-8CAE-ED50F5C16BE6}"/>
                </a:ext>
              </a:extLst>
            </p:cNvPr>
            <p:cNvSpPr txBox="1"/>
            <p:nvPr/>
          </p:nvSpPr>
          <p:spPr>
            <a:xfrm>
              <a:off x="122666" y="1182081"/>
              <a:ext cx="4928841" cy="36932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solidFill>
                    <a:schemeClr val="bg1"/>
                  </a:solidFill>
                </a:rPr>
                <a:t>ALL GFF COUNTRIES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3DFFE87-4958-441F-B3C9-6DCDBC6C3DCB}"/>
                </a:ext>
              </a:extLst>
            </p:cNvPr>
            <p:cNvSpPr txBox="1"/>
            <p:nvPr/>
          </p:nvSpPr>
          <p:spPr>
            <a:xfrm>
              <a:off x="5285682" y="1182081"/>
              <a:ext cx="3334214" cy="369327"/>
            </a:xfrm>
            <a:prstGeom prst="rect">
              <a:avLst/>
            </a:prstGeom>
            <a:solidFill>
              <a:srgbClr val="1FA29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solidFill>
                    <a:schemeClr val="bg1"/>
                  </a:solidFill>
                </a:rPr>
                <a:t>IMPLEMENTING 1-3 YEARS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A1D80F5-B673-4390-AFDF-BBA7592F5463}"/>
                </a:ext>
              </a:extLst>
            </p:cNvPr>
            <p:cNvSpPr txBox="1"/>
            <p:nvPr/>
          </p:nvSpPr>
          <p:spPr>
            <a:xfrm>
              <a:off x="8947311" y="1182076"/>
              <a:ext cx="1561171" cy="369332"/>
            </a:xfrm>
            <a:prstGeom prst="rect">
              <a:avLst/>
            </a:prstGeom>
            <a:solidFill>
              <a:srgbClr val="08716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solidFill>
                    <a:schemeClr val="bg1"/>
                  </a:solidFill>
                </a:rPr>
                <a:t>3+ YEARS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D02CB1E8-00EA-4F38-8877-129ECA8BE417}"/>
              </a:ext>
            </a:extLst>
          </p:cNvPr>
          <p:cNvSpPr txBox="1"/>
          <p:nvPr/>
        </p:nvSpPr>
        <p:spPr>
          <a:xfrm>
            <a:off x="9058363" y="1623840"/>
            <a:ext cx="2490171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fontAlgn="base">
              <a:lnSpc>
                <a:spcPct val="100000"/>
              </a:lnSpc>
              <a:buNone/>
            </a:pPr>
            <a:r>
              <a:rPr lang="en-US" sz="1800" b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Areas where measurement is being strengthened:</a:t>
            </a:r>
            <a:endParaRPr lang="en-US" sz="1800" b="1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  <a:p>
            <a:pPr marL="0" indent="0" fontAlgn="base">
              <a:lnSpc>
                <a:spcPct val="100000"/>
              </a:lnSpc>
              <a:buNone/>
            </a:pPr>
            <a:r>
              <a:rPr lang="en-US" sz="18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Gender, equity, SRHR, adolescents</a:t>
            </a:r>
          </a:p>
          <a:p>
            <a:pPr marL="0" indent="0" fontAlgn="base">
              <a:lnSpc>
                <a:spcPct val="100000"/>
              </a:lnSpc>
              <a:buNone/>
            </a:pPr>
            <a:r>
              <a:rPr lang="en-US" sz="18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Private sector</a:t>
            </a:r>
          </a:p>
          <a:p>
            <a:pPr fontAlgn="base">
              <a:lnSpc>
                <a:spcPct val="100000"/>
              </a:lnSpc>
            </a:pPr>
            <a:r>
              <a:rPr lang="en-US" sz="18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Quality and efficiency</a:t>
            </a:r>
          </a:p>
          <a:p>
            <a:pPr fontAlgn="base"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Alignment</a:t>
            </a:r>
            <a:endParaRPr lang="en-US" sz="180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fontAlgn="base">
              <a:buNone/>
            </a:pPr>
            <a:endParaRPr lang="en-US" sz="1200" b="1" i="1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fontAlgn="base">
              <a:buNone/>
            </a:pPr>
            <a:r>
              <a:rPr lang="en-US" sz="18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GFF adopts a </a:t>
            </a:r>
            <a:r>
              <a:rPr lang="en-US" sz="1800" b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contribution perspective</a:t>
            </a:r>
            <a:r>
              <a:rPr lang="en-US" sz="18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 The impact achieved is led by and belongs to countries. </a:t>
            </a:r>
          </a:p>
          <a:p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79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C97F30-AE8D-D445-9049-30AF4336C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535E9-3087-854E-9C8F-55CBE0306812}" type="slidenum">
              <a:rPr lang="en-US" smtClean="0"/>
              <a:pPr/>
              <a:t>3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DBF48AF-4ECA-074B-B70A-8547DE30B7A1}"/>
              </a:ext>
            </a:extLst>
          </p:cNvPr>
          <p:cNvCxnSpPr>
            <a:cxnSpLocks/>
          </p:cNvCxnSpPr>
          <p:nvPr/>
        </p:nvCxnSpPr>
        <p:spPr>
          <a:xfrm>
            <a:off x="572030" y="1159779"/>
            <a:ext cx="8165570" cy="0"/>
          </a:xfrm>
          <a:prstGeom prst="line">
            <a:avLst/>
          </a:prstGeom>
          <a:ln w="41275">
            <a:solidFill>
              <a:srgbClr val="D0CB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AB9F4C1-F87B-4AD2-907F-F800B02B8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317327"/>
            <a:ext cx="11734800" cy="1027113"/>
          </a:xfrm>
        </p:spPr>
        <p:txBody>
          <a:bodyPr>
            <a:normAutofit fontScale="62500" lnSpcReduction="20000"/>
          </a:bodyPr>
          <a:lstStyle/>
          <a:p>
            <a:r>
              <a:rPr lang="en-US" sz="4800" dirty="0">
                <a:solidFill>
                  <a:srgbClr val="18999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GFF Framework for operationalizing results strategy:  components are dynamic and inter-related</a:t>
            </a:r>
            <a:endParaRPr lang="en-US" sz="4800" dirty="0">
              <a:solidFill>
                <a:srgbClr val="189992"/>
              </a:solidFill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43603CF-E038-483A-A098-53C6C73C7184}"/>
              </a:ext>
            </a:extLst>
          </p:cNvPr>
          <p:cNvSpPr txBox="1">
            <a:spLocks/>
          </p:cNvSpPr>
          <p:nvPr/>
        </p:nvSpPr>
        <p:spPr>
          <a:xfrm>
            <a:off x="633435" y="2254175"/>
            <a:ext cx="1900143" cy="337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buClr>
                <a:srgbClr val="189992"/>
              </a:buClr>
            </a:pPr>
            <a:r>
              <a:rPr lang="en-US" sz="1400"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GFF activities are aligned with country systems, connect to country-led processes and aim to reinforce data use at multiple levels </a:t>
            </a:r>
          </a:p>
          <a:p>
            <a:pPr fontAlgn="base"/>
            <a:endParaRPr lang="en-US" sz="1300" b="1" i="1" dirty="0">
              <a:solidFill>
                <a:srgbClr val="000000"/>
              </a:solidFill>
              <a:latin typeface="Poppins" panose="00000500000000000000" pitchFamily="2" charset="0"/>
              <a:ea typeface="Verdana" panose="020B0604030504040204" pitchFamily="34" charset="0"/>
              <a:cs typeface="Poppins" panose="000005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A77B15-C8B4-4897-B093-F815EEDE9641}"/>
              </a:ext>
            </a:extLst>
          </p:cNvPr>
          <p:cNvSpPr txBox="1"/>
          <p:nvPr/>
        </p:nvSpPr>
        <p:spPr>
          <a:xfrm>
            <a:off x="2160417" y="5081011"/>
            <a:ext cx="7404912" cy="1015663"/>
          </a:xfrm>
          <a:prstGeom prst="rect">
            <a:avLst/>
          </a:prstGeom>
          <a:solidFill>
            <a:srgbClr val="D0CB17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ea typeface="Verdana" panose="020B0604030504040204" pitchFamily="34" charset="0"/>
              <a:cs typeface="Poppins" panose="000005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ea typeface="Verdana" panose="020B0604030504040204" pitchFamily="34" charset="0"/>
              <a:cs typeface="Poppins" panose="000005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Country data sources, systems, and capacities</a:t>
            </a: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ea typeface="Verdana" panose="020B0604030504040204" pitchFamily="34" charset="0"/>
              <a:cs typeface="Poppins" panose="000005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ea typeface="Verdana" panose="020B0604030504040204" pitchFamily="34" charset="0"/>
              <a:cs typeface="Poppins" panose="00000500000000000000" pitchFamily="2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E163BC4-CE6F-4075-A45D-255899DBFC98}"/>
              </a:ext>
            </a:extLst>
          </p:cNvPr>
          <p:cNvGrpSpPr/>
          <p:nvPr/>
        </p:nvGrpSpPr>
        <p:grpSpPr>
          <a:xfrm>
            <a:off x="1477099" y="1468924"/>
            <a:ext cx="6096000" cy="4064000"/>
            <a:chOff x="-3748759" y="-536142"/>
            <a:chExt cx="6096000" cy="4064000"/>
          </a:xfrm>
        </p:grpSpPr>
        <p:graphicFrame>
          <p:nvGraphicFramePr>
            <p:cNvPr id="16" name="Diagram 15">
              <a:extLst>
                <a:ext uri="{FF2B5EF4-FFF2-40B4-BE49-F238E27FC236}">
                  <a16:creationId xmlns:a16="http://schemas.microsoft.com/office/drawing/2014/main" id="{D0E27664-5156-420F-8995-D9FA2F063FD9}"/>
                </a:ext>
              </a:extLst>
            </p:cNvPr>
            <p:cNvGraphicFramePr/>
            <p:nvPr/>
          </p:nvGraphicFramePr>
          <p:xfrm>
            <a:off x="-3748759" y="-536142"/>
            <a:ext cx="6096000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6F8FE0B-6682-4322-ADC2-20F8D69D759A}"/>
                </a:ext>
              </a:extLst>
            </p:cNvPr>
            <p:cNvSpPr txBox="1"/>
            <p:nvPr/>
          </p:nvSpPr>
          <p:spPr>
            <a:xfrm>
              <a:off x="-2618827" y="-430231"/>
              <a:ext cx="402198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ea typeface="Verdana" panose="020B0604030504040204" pitchFamily="34" charset="0"/>
                  <a:cs typeface="Poppins" panose="00000500000000000000" pitchFamily="2" charset="0"/>
                </a:rPr>
                <a:t>Evaluation &amp;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ea typeface="Verdana" panose="020B0604030504040204" pitchFamily="34" charset="0"/>
                  <a:cs typeface="Poppins" panose="00000500000000000000" pitchFamily="2" charset="0"/>
                </a:rPr>
                <a:t>implementation research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7371C6B-E102-47F0-8879-A69AA979C21D}"/>
                </a:ext>
              </a:extLst>
            </p:cNvPr>
            <p:cNvSpPr txBox="1"/>
            <p:nvPr/>
          </p:nvSpPr>
          <p:spPr>
            <a:xfrm>
              <a:off x="-1835655" y="475071"/>
              <a:ext cx="229702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oppins" panose="00000500000000000000" pitchFamily="2" charset="0"/>
                  <a:ea typeface="Verdana" panose="020B0604030504040204" pitchFamily="34" charset="0"/>
                  <a:cs typeface="Poppins" panose="00000500000000000000" pitchFamily="2" charset="0"/>
                </a:rPr>
                <a:t>Synthesis &amp; review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309C3F7-4E89-4F04-9D9B-9714F2AA3DA7}"/>
                </a:ext>
              </a:extLst>
            </p:cNvPr>
            <p:cNvSpPr txBox="1"/>
            <p:nvPr/>
          </p:nvSpPr>
          <p:spPr>
            <a:xfrm>
              <a:off x="-1581934" y="1325230"/>
              <a:ext cx="181344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oppins" panose="00000500000000000000" pitchFamily="2" charset="0"/>
                  <a:ea typeface="Verdana" panose="020B0604030504040204" pitchFamily="34" charset="0"/>
                  <a:cs typeface="Poppins" panose="00000500000000000000" pitchFamily="2" charset="0"/>
                </a:rPr>
                <a:t>Routine monitoring</a:t>
              </a:r>
            </a:p>
          </p:txBody>
        </p:sp>
      </p:grpSp>
      <p:sp>
        <p:nvSpPr>
          <p:cNvPr id="20" name="Arrow: Curved Up 19">
            <a:extLst>
              <a:ext uri="{FF2B5EF4-FFF2-40B4-BE49-F238E27FC236}">
                <a16:creationId xmlns:a16="http://schemas.microsoft.com/office/drawing/2014/main" id="{A52F0D70-85BA-42BC-B7EE-62CDD024E465}"/>
              </a:ext>
            </a:extLst>
          </p:cNvPr>
          <p:cNvSpPr/>
          <p:nvPr/>
        </p:nvSpPr>
        <p:spPr>
          <a:xfrm rot="10800000">
            <a:off x="5357174" y="1879193"/>
            <a:ext cx="3601229" cy="1725728"/>
          </a:xfrm>
          <a:prstGeom prst="curvedUpArrow">
            <a:avLst/>
          </a:prstGeom>
          <a:solidFill>
            <a:srgbClr val="D8A82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ea typeface="Verdana" panose="020B0604030504040204" pitchFamily="34" charset="0"/>
              <a:cs typeface="Poppins" panose="00000500000000000000" pitchFamily="2" charset="0"/>
            </a:endParaRPr>
          </a:p>
        </p:txBody>
      </p:sp>
      <p:sp>
        <p:nvSpPr>
          <p:cNvPr id="21" name="Arrow: Curved Up 20">
            <a:extLst>
              <a:ext uri="{FF2B5EF4-FFF2-40B4-BE49-F238E27FC236}">
                <a16:creationId xmlns:a16="http://schemas.microsoft.com/office/drawing/2014/main" id="{E14FBF51-5B37-4956-8DBD-3279A45F8841}"/>
              </a:ext>
            </a:extLst>
          </p:cNvPr>
          <p:cNvSpPr/>
          <p:nvPr/>
        </p:nvSpPr>
        <p:spPr>
          <a:xfrm>
            <a:off x="5561334" y="3907891"/>
            <a:ext cx="3577420" cy="1625035"/>
          </a:xfrm>
          <a:prstGeom prst="curvedUpArrow">
            <a:avLst/>
          </a:prstGeom>
          <a:solidFill>
            <a:srgbClr val="D8A82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ea typeface="Verdana" panose="020B0604030504040204" pitchFamily="34" charset="0"/>
              <a:cs typeface="Poppins" panose="000005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D123AD4-62BC-4894-8E28-73166EA475B8}"/>
              </a:ext>
            </a:extLst>
          </p:cNvPr>
          <p:cNvSpPr txBox="1"/>
          <p:nvPr/>
        </p:nvSpPr>
        <p:spPr>
          <a:xfrm>
            <a:off x="6376688" y="2832186"/>
            <a:ext cx="1813442" cy="1454244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Data and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evidence use for strategic planning,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ea typeface="Verdana" panose="020B0604030504040204" pitchFamily="34" charset="0"/>
              <a:cs typeface="Poppins" panose="000005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 action &amp; improvement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ea typeface="Verdana" panose="020B0604030504040204" pitchFamily="34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649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C97F30-AE8D-D445-9049-30AF4336C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535E9-3087-854E-9C8F-55CBE0306812}" type="slidenum">
              <a:rPr lang="en-US" smtClean="0"/>
              <a:pPr/>
              <a:t>4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DBF48AF-4ECA-074B-B70A-8547DE30B7A1}"/>
              </a:ext>
            </a:extLst>
          </p:cNvPr>
          <p:cNvCxnSpPr>
            <a:cxnSpLocks/>
          </p:cNvCxnSpPr>
          <p:nvPr/>
        </p:nvCxnSpPr>
        <p:spPr>
          <a:xfrm>
            <a:off x="572030" y="1556387"/>
            <a:ext cx="8165570" cy="0"/>
          </a:xfrm>
          <a:prstGeom prst="line">
            <a:avLst/>
          </a:prstGeom>
          <a:ln w="41275">
            <a:solidFill>
              <a:srgbClr val="D0CB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AB9F4C1-F87B-4AD2-907F-F800B02B8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6218" y="529274"/>
            <a:ext cx="11925782" cy="102711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Bringing together the strategy in the GFF data portal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068B399-5E72-4AC1-B70A-E004AA86AA9D}"/>
              </a:ext>
            </a:extLst>
          </p:cNvPr>
          <p:cNvSpPr/>
          <p:nvPr/>
        </p:nvSpPr>
        <p:spPr>
          <a:xfrm>
            <a:off x="438618" y="2674722"/>
            <a:ext cx="2395484" cy="2688519"/>
          </a:xfrm>
          <a:prstGeom prst="roundRect">
            <a:avLst/>
          </a:prstGeom>
          <a:solidFill>
            <a:schemeClr val="accent1">
              <a:lumMod val="10000"/>
              <a:lumOff val="90000"/>
              <a:alpha val="50000"/>
            </a:schemeClr>
          </a:solidFill>
          <a:ln>
            <a:noFill/>
          </a:ln>
          <a:effectLst/>
        </p:spPr>
        <p:txBody>
          <a:bodyPr rtlCol="0" anchor="ctr"/>
          <a:lstStyle/>
          <a:p>
            <a:pPr algn="ctr" defTabSz="685800"/>
            <a:endParaRPr lang="en-US" sz="135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97C7F3F-7F27-4789-BDC5-2B03408B9352}"/>
              </a:ext>
            </a:extLst>
          </p:cNvPr>
          <p:cNvGrpSpPr/>
          <p:nvPr/>
        </p:nvGrpSpPr>
        <p:grpSpPr>
          <a:xfrm>
            <a:off x="724888" y="2616800"/>
            <a:ext cx="10645025" cy="4067937"/>
            <a:chOff x="292707" y="2341219"/>
            <a:chExt cx="9191839" cy="3540052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324E4537-5163-47CA-B348-696A239B8855}"/>
                </a:ext>
              </a:extLst>
            </p:cNvPr>
            <p:cNvSpPr/>
            <p:nvPr/>
          </p:nvSpPr>
          <p:spPr>
            <a:xfrm>
              <a:off x="2467882" y="2341219"/>
              <a:ext cx="5737865" cy="3540052"/>
            </a:xfrm>
            <a:prstGeom prst="roundRect">
              <a:avLst/>
            </a:prstGeom>
            <a:solidFill>
              <a:srgbClr val="A5A5A5">
                <a:alpha val="50000"/>
              </a:srgbClr>
            </a:solidFill>
            <a:ln>
              <a:noFill/>
            </a:ln>
            <a:effectLst/>
          </p:spPr>
          <p:txBody>
            <a:bodyPr rtlCol="0" anchor="ctr"/>
            <a:lstStyle/>
            <a:p>
              <a:pPr algn="ctr" defTabSz="685800"/>
              <a:endParaRPr lang="en-US" sz="1350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8" name="Flowchart: Alternate Process 17">
              <a:extLst>
                <a:ext uri="{FF2B5EF4-FFF2-40B4-BE49-F238E27FC236}">
                  <a16:creationId xmlns:a16="http://schemas.microsoft.com/office/drawing/2014/main" id="{B0F01E01-BF0B-408D-ACC0-34356846D259}"/>
                </a:ext>
              </a:extLst>
            </p:cNvPr>
            <p:cNvSpPr/>
            <p:nvPr/>
          </p:nvSpPr>
          <p:spPr>
            <a:xfrm>
              <a:off x="8276660" y="3661590"/>
              <a:ext cx="1183245" cy="794917"/>
            </a:xfrm>
            <a:prstGeom prst="flowChartAlternateProcess">
              <a:avLst/>
            </a:prstGeom>
            <a:gradFill flip="none" rotWithShape="1">
              <a:gsLst>
                <a:gs pos="0">
                  <a:srgbClr val="4472C4">
                    <a:shade val="30000"/>
                    <a:satMod val="115000"/>
                  </a:srgbClr>
                </a:gs>
                <a:gs pos="50000">
                  <a:srgbClr val="4472C4">
                    <a:shade val="67500"/>
                    <a:satMod val="115000"/>
                  </a:srgbClr>
                </a:gs>
                <a:gs pos="100000">
                  <a:srgbClr val="4472C4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/>
              <a:r>
                <a:rPr lang="en-US" kern="0" dirty="0">
                  <a:solidFill>
                    <a:prstClr val="white"/>
                  </a:solidFill>
                  <a:latin typeface="Calibri" panose="020F0502020204030204"/>
                </a:rPr>
                <a:t>Donor reporting</a:t>
              </a:r>
              <a:endParaRPr lang="en-US" b="1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B80DAE7-43C7-41EE-941A-6194E69CB9E5}"/>
                </a:ext>
              </a:extLst>
            </p:cNvPr>
            <p:cNvSpPr/>
            <p:nvPr/>
          </p:nvSpPr>
          <p:spPr>
            <a:xfrm>
              <a:off x="2643653" y="3005142"/>
              <a:ext cx="922412" cy="865452"/>
            </a:xfrm>
            <a:prstGeom prst="rect">
              <a:avLst/>
            </a:prstGeom>
            <a:gradFill>
              <a:gsLst>
                <a:gs pos="0">
                  <a:sysClr val="window" lastClr="FFFFFF"/>
                </a:gs>
                <a:gs pos="100000">
                  <a:sysClr val="window" lastClr="FFFFFF">
                    <a:lumMod val="85000"/>
                  </a:sysClr>
                </a:gs>
              </a:gsLst>
              <a:lin ang="5400000" scaled="1"/>
            </a:gradFill>
            <a:ln w="635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spcFirstLastPara="0" vert="horz" wrap="square" lIns="28646" tIns="24360" rIns="28646" bIns="24360" numCol="1" spcCol="1270" anchor="ctr" anchorCtr="0">
              <a:noAutofit/>
            </a:bodyPr>
            <a:lstStyle/>
            <a:p>
              <a:pPr algn="ctr" defTabSz="300038">
                <a:spcBef>
                  <a:spcPct val="0"/>
                </a:spcBef>
                <a:defRPr/>
              </a:pPr>
              <a:r>
                <a:rPr lang="en-US" sz="1050" kern="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Data request letter</a:t>
              </a:r>
            </a:p>
          </p:txBody>
        </p:sp>
        <p:sp>
          <p:nvSpPr>
            <p:cNvPr id="20" name="Organigramme : Fusion 6">
              <a:extLst>
                <a:ext uri="{FF2B5EF4-FFF2-40B4-BE49-F238E27FC236}">
                  <a16:creationId xmlns:a16="http://schemas.microsoft.com/office/drawing/2014/main" id="{26EE62D9-79B4-4D20-A7EA-6E45FC7F8462}"/>
                </a:ext>
              </a:extLst>
            </p:cNvPr>
            <p:cNvSpPr/>
            <p:nvPr/>
          </p:nvSpPr>
          <p:spPr>
            <a:xfrm rot="16200000">
              <a:off x="789304" y="3998525"/>
              <a:ext cx="3174275" cy="182879"/>
            </a:xfrm>
            <a:prstGeom prst="flowChartMerg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685800">
                <a:defRPr/>
              </a:pPr>
              <a:endParaRPr lang="fr-FR" sz="1350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pic>
          <p:nvPicPr>
            <p:cNvPr id="21" name="Image 25">
              <a:extLst>
                <a:ext uri="{FF2B5EF4-FFF2-40B4-BE49-F238E27FC236}">
                  <a16:creationId xmlns:a16="http://schemas.microsoft.com/office/drawing/2014/main" id="{50D18B51-5D13-4DCA-AB60-776908C540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28384" y="3940564"/>
              <a:ext cx="302035" cy="299796"/>
            </a:xfrm>
            <a:prstGeom prst="rect">
              <a:avLst/>
            </a:prstGeom>
          </p:spPr>
        </p:pic>
        <p:sp>
          <p:nvSpPr>
            <p:cNvPr id="22" name="Rectangle: Rounded Corners 44">
              <a:extLst>
                <a:ext uri="{FF2B5EF4-FFF2-40B4-BE49-F238E27FC236}">
                  <a16:creationId xmlns:a16="http://schemas.microsoft.com/office/drawing/2014/main" id="{DF7D7AAE-A732-432F-BA14-4E46D49B0855}"/>
                </a:ext>
              </a:extLst>
            </p:cNvPr>
            <p:cNvSpPr/>
            <p:nvPr/>
          </p:nvSpPr>
          <p:spPr>
            <a:xfrm>
              <a:off x="4165633" y="2533892"/>
              <a:ext cx="1482512" cy="3174275"/>
            </a:xfrm>
            <a:prstGeom prst="rect">
              <a:avLst/>
            </a:prstGeom>
            <a:gradFill>
              <a:gsLst>
                <a:gs pos="0">
                  <a:srgbClr val="002345">
                    <a:lumMod val="90000"/>
                    <a:lumOff val="10000"/>
                  </a:srgbClr>
                </a:gs>
                <a:gs pos="100000">
                  <a:srgbClr val="002345"/>
                </a:gs>
              </a:gsLst>
              <a:lin ang="5400000" scaled="1"/>
            </a:gradFill>
            <a:ln w="6350" cap="flat" cmpd="sng" algn="ctr">
              <a:noFill/>
              <a:prstDash val="solid"/>
            </a:ln>
            <a:effectLst/>
          </p:spPr>
          <p:txBody>
            <a:bodyPr spcFirstLastPara="0" vert="horz" wrap="square" lIns="44403" tIns="40117" rIns="44403" bIns="40117" numCol="1" spcCol="1270" anchor="ctr" anchorCtr="0">
              <a:noAutofit/>
            </a:bodyPr>
            <a:lstStyle/>
            <a:p>
              <a:pPr algn="ctr" defTabSz="300038">
                <a:spcBef>
                  <a:spcPct val="0"/>
                </a:spcBef>
                <a:defRPr/>
              </a:pPr>
              <a:r>
                <a:rPr lang="en-US" sz="1600" b="1" kern="0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Data Repository</a:t>
              </a:r>
            </a:p>
            <a:p>
              <a:pPr algn="ctr" defTabSz="300038">
                <a:spcBef>
                  <a:spcPct val="0"/>
                </a:spcBef>
                <a:defRPr/>
              </a:pPr>
              <a:endParaRPr lang="en-US" sz="1050" b="1" kern="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defTabSz="300038">
                <a:spcBef>
                  <a:spcPct val="0"/>
                </a:spcBef>
                <a:defRPr/>
              </a:pPr>
              <a:r>
                <a:rPr lang="en-US" sz="1050" b="1" kern="0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Data storage,</a:t>
              </a:r>
            </a:p>
            <a:p>
              <a:pPr algn="ctr" defTabSz="300038">
                <a:spcBef>
                  <a:spcPct val="0"/>
                </a:spcBef>
                <a:defRPr/>
              </a:pPr>
              <a:r>
                <a:rPr lang="en-US" sz="1050" b="1" kern="0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Cleaning, calculation,</a:t>
              </a:r>
            </a:p>
            <a:p>
              <a:pPr algn="ctr" defTabSz="300038">
                <a:spcBef>
                  <a:spcPct val="0"/>
                </a:spcBef>
                <a:defRPr/>
              </a:pPr>
              <a:r>
                <a:rPr lang="en-US" sz="1050" b="1" kern="0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standardization,</a:t>
              </a:r>
            </a:p>
            <a:p>
              <a:pPr algn="ctr" defTabSz="300038">
                <a:spcBef>
                  <a:spcPct val="0"/>
                </a:spcBef>
                <a:defRPr/>
              </a:pPr>
              <a:r>
                <a:rPr lang="en-US" sz="1050" b="1" kern="0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triangulation</a:t>
              </a:r>
            </a:p>
          </p:txBody>
        </p:sp>
        <p:sp>
          <p:nvSpPr>
            <p:cNvPr id="23" name="Rectangle: Rounded Corners 44">
              <a:extLst>
                <a:ext uri="{FF2B5EF4-FFF2-40B4-BE49-F238E27FC236}">
                  <a16:creationId xmlns:a16="http://schemas.microsoft.com/office/drawing/2014/main" id="{F2C146EC-2516-4C36-A775-63319A67529D}"/>
                </a:ext>
              </a:extLst>
            </p:cNvPr>
            <p:cNvSpPr/>
            <p:nvPr/>
          </p:nvSpPr>
          <p:spPr>
            <a:xfrm>
              <a:off x="6009024" y="2540740"/>
              <a:ext cx="1978831" cy="3153620"/>
            </a:xfrm>
            <a:prstGeom prst="rect">
              <a:avLst/>
            </a:prstGeom>
            <a:gradFill>
              <a:gsLst>
                <a:gs pos="0">
                  <a:srgbClr val="002345">
                    <a:lumMod val="90000"/>
                    <a:lumOff val="10000"/>
                  </a:srgbClr>
                </a:gs>
                <a:gs pos="100000">
                  <a:srgbClr val="002345"/>
                </a:gs>
              </a:gsLst>
              <a:lin ang="5400000" scaled="1"/>
            </a:gradFill>
            <a:ln w="6350" cap="flat" cmpd="sng" algn="ctr">
              <a:noFill/>
              <a:prstDash val="solid"/>
            </a:ln>
            <a:effectLst/>
          </p:spPr>
          <p:txBody>
            <a:bodyPr spcFirstLastPara="0" vert="horz" wrap="square" lIns="44403" tIns="40117" rIns="44403" bIns="40117" numCol="1" spcCol="1270" anchor="ctr" anchorCtr="0">
              <a:noAutofit/>
            </a:bodyPr>
            <a:lstStyle/>
            <a:p>
              <a:pPr algn="ctr" defTabSz="300038">
                <a:spcBef>
                  <a:spcPct val="0"/>
                </a:spcBef>
                <a:defRPr/>
              </a:pPr>
              <a:r>
                <a:rPr lang="en-US" sz="1600" b="1" kern="0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Web Portal</a:t>
              </a:r>
              <a:endParaRPr lang="en-US" sz="1200" b="1" kern="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defTabSz="300038">
                <a:spcBef>
                  <a:spcPct val="0"/>
                </a:spcBef>
                <a:defRPr/>
              </a:pPr>
              <a:r>
                <a:rPr lang="en-US" sz="1050" b="1" kern="0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External/ internal facing </a:t>
              </a:r>
            </a:p>
            <a:p>
              <a:pPr algn="ctr" defTabSz="300038">
                <a:spcBef>
                  <a:spcPct val="0"/>
                </a:spcBef>
                <a:defRPr/>
              </a:pPr>
              <a:r>
                <a:rPr lang="en-US" sz="1050" b="1" kern="0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visualization of data </a:t>
              </a:r>
            </a:p>
            <a:p>
              <a:pPr algn="ctr" defTabSz="300038">
                <a:spcBef>
                  <a:spcPct val="0"/>
                </a:spcBef>
                <a:defRPr/>
              </a:pPr>
              <a:endParaRPr lang="en-US" sz="900" b="1" kern="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defTabSz="300038">
                <a:spcBef>
                  <a:spcPct val="0"/>
                </a:spcBef>
                <a:defRPr/>
              </a:pPr>
              <a:endParaRPr lang="en-US" sz="900" b="1" kern="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defTabSz="300038">
                <a:spcBef>
                  <a:spcPct val="0"/>
                </a:spcBef>
                <a:defRPr/>
              </a:pPr>
              <a:endParaRPr lang="en-US" sz="900" b="1" kern="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defTabSz="300038">
                <a:spcBef>
                  <a:spcPct val="0"/>
                </a:spcBef>
                <a:defRPr/>
              </a:pPr>
              <a:endParaRPr lang="en-US" sz="900" b="1" kern="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defTabSz="300038">
                <a:spcBef>
                  <a:spcPct val="0"/>
                </a:spcBef>
                <a:defRPr/>
              </a:pPr>
              <a:endParaRPr lang="en-US" sz="900" b="1" kern="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defTabSz="300038">
                <a:spcBef>
                  <a:spcPct val="0"/>
                </a:spcBef>
                <a:defRPr/>
              </a:pPr>
              <a:endParaRPr lang="en-US" sz="1050" b="1" kern="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defTabSz="300038">
                <a:spcBef>
                  <a:spcPct val="0"/>
                </a:spcBef>
                <a:defRPr/>
              </a:pPr>
              <a:endParaRPr lang="en-US" sz="1050" b="1" kern="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defTabSz="300038">
                <a:spcBef>
                  <a:spcPct val="0"/>
                </a:spcBef>
                <a:defRPr/>
              </a:pPr>
              <a:endParaRPr lang="en-US" sz="1050" b="1" kern="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defTabSz="300038">
                <a:spcBef>
                  <a:spcPct val="0"/>
                </a:spcBef>
                <a:defRPr/>
              </a:pPr>
              <a:endParaRPr lang="en-US" sz="1050" b="1" kern="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defTabSz="300038">
                <a:spcBef>
                  <a:spcPct val="0"/>
                </a:spcBef>
                <a:defRPr/>
              </a:pPr>
              <a:endParaRPr lang="en-US" sz="1050" b="1" kern="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defTabSz="300038">
                <a:spcBef>
                  <a:spcPct val="0"/>
                </a:spcBef>
                <a:defRPr/>
              </a:pPr>
              <a:endParaRPr lang="en-US" sz="1050" b="1" kern="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defTabSz="300038">
                <a:spcBef>
                  <a:spcPct val="0"/>
                </a:spcBef>
                <a:defRPr/>
              </a:pPr>
              <a:endParaRPr lang="en-US" sz="1050" b="1" kern="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E22B7AB-5007-43C1-8DFF-36EE28315704}"/>
                </a:ext>
              </a:extLst>
            </p:cNvPr>
            <p:cNvSpPr/>
            <p:nvPr/>
          </p:nvSpPr>
          <p:spPr>
            <a:xfrm>
              <a:off x="2655049" y="4133077"/>
              <a:ext cx="895415" cy="865452"/>
            </a:xfrm>
            <a:prstGeom prst="rect">
              <a:avLst/>
            </a:prstGeom>
            <a:gradFill>
              <a:gsLst>
                <a:gs pos="0">
                  <a:sysClr val="window" lastClr="FFFFFF"/>
                </a:gs>
                <a:gs pos="100000">
                  <a:sysClr val="window" lastClr="FFFFFF">
                    <a:lumMod val="85000"/>
                  </a:sysClr>
                </a:gs>
              </a:gsLst>
              <a:lin ang="5400000" scaled="1"/>
            </a:gradFill>
            <a:ln w="635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spcFirstLastPara="0" vert="horz" wrap="square" lIns="28646" tIns="24360" rIns="28646" bIns="24360" numCol="1" spcCol="1270" anchor="ctr" anchorCtr="0">
              <a:noAutofit/>
            </a:bodyPr>
            <a:lstStyle/>
            <a:p>
              <a:pPr algn="ctr" defTabSz="300038">
                <a:spcBef>
                  <a:spcPct val="0"/>
                </a:spcBef>
                <a:defRPr/>
              </a:pPr>
              <a:r>
                <a:rPr lang="en-US" sz="1050" kern="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Data extraction template</a:t>
              </a:r>
            </a:p>
          </p:txBody>
        </p:sp>
        <p:sp>
          <p:nvSpPr>
            <p:cNvPr id="25" name="Organigramme : Fusion 6">
              <a:extLst>
                <a:ext uri="{FF2B5EF4-FFF2-40B4-BE49-F238E27FC236}">
                  <a16:creationId xmlns:a16="http://schemas.microsoft.com/office/drawing/2014/main" id="{F7FCA0FE-F9F8-4F29-9C47-3AA5FB51553D}"/>
                </a:ext>
              </a:extLst>
            </p:cNvPr>
            <p:cNvSpPr/>
            <p:nvPr/>
          </p:nvSpPr>
          <p:spPr>
            <a:xfrm rot="16200000">
              <a:off x="2242689" y="4036438"/>
              <a:ext cx="3174275" cy="182879"/>
            </a:xfrm>
            <a:prstGeom prst="flowChartMerg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685800">
                <a:defRPr/>
              </a:pPr>
              <a:endParaRPr lang="fr-FR" sz="1350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id="{B28D8555-5D10-4486-AE09-474AFCBAB0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05435" y="3995079"/>
              <a:ext cx="289175" cy="287031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FE5980B-1893-46D7-9C12-DFEEE28E3505}"/>
                </a:ext>
              </a:extLst>
            </p:cNvPr>
            <p:cNvSpPr/>
            <p:nvPr/>
          </p:nvSpPr>
          <p:spPr>
            <a:xfrm>
              <a:off x="307783" y="2914018"/>
              <a:ext cx="1172624" cy="362171"/>
            </a:xfrm>
            <a:prstGeom prst="rect">
              <a:avLst/>
            </a:prstGeom>
            <a:gradFill flip="none" rotWithShape="1">
              <a:gsLst>
                <a:gs pos="0">
                  <a:srgbClr val="5B9BD5">
                    <a:lumMod val="75000"/>
                    <a:shade val="30000"/>
                    <a:satMod val="115000"/>
                  </a:srgbClr>
                </a:gs>
                <a:gs pos="50000">
                  <a:srgbClr val="5B9BD5">
                    <a:lumMod val="75000"/>
                    <a:shade val="67500"/>
                    <a:satMod val="115000"/>
                  </a:srgbClr>
                </a:gs>
                <a:gs pos="100000">
                  <a:srgbClr val="5B9BD5">
                    <a:lumMod val="75000"/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25286" tIns="21000" rIns="25286" bIns="21000" numCol="1" spcCol="1270" anchor="ctr" anchorCtr="0">
              <a:noAutofit/>
            </a:bodyPr>
            <a:lstStyle/>
            <a:p>
              <a:pPr algn="ctr" defTabSz="300038">
                <a:spcBef>
                  <a:spcPct val="0"/>
                </a:spcBef>
                <a:defRPr/>
              </a:pPr>
              <a:r>
                <a:rPr lang="en-US" sz="900" b="1" kern="0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GHED / Other global health financing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BE15EAB-44A5-4D22-8E66-8C67E59A52D0}"/>
                </a:ext>
              </a:extLst>
            </p:cNvPr>
            <p:cNvSpPr/>
            <p:nvPr/>
          </p:nvSpPr>
          <p:spPr>
            <a:xfrm>
              <a:off x="313338" y="3750698"/>
              <a:ext cx="1172624" cy="362171"/>
            </a:xfrm>
            <a:prstGeom prst="rect">
              <a:avLst/>
            </a:prstGeom>
            <a:gradFill flip="none" rotWithShape="1">
              <a:gsLst>
                <a:gs pos="0">
                  <a:srgbClr val="5B9BD5">
                    <a:lumMod val="75000"/>
                    <a:shade val="30000"/>
                    <a:satMod val="115000"/>
                  </a:srgbClr>
                </a:gs>
                <a:gs pos="50000">
                  <a:srgbClr val="5B9BD5">
                    <a:lumMod val="75000"/>
                    <a:shade val="67500"/>
                    <a:satMod val="115000"/>
                  </a:srgbClr>
                </a:gs>
                <a:gs pos="100000">
                  <a:srgbClr val="5B9BD5">
                    <a:lumMod val="75000"/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25286" tIns="21000" rIns="25286" bIns="21000" numCol="1" spcCol="1270" anchor="ctr" anchorCtr="0">
              <a:noAutofit/>
            </a:bodyPr>
            <a:lstStyle/>
            <a:p>
              <a:pPr algn="ctr" defTabSz="300038">
                <a:spcBef>
                  <a:spcPct val="0"/>
                </a:spcBef>
                <a:defRPr/>
              </a:pPr>
              <a:r>
                <a:rPr lang="en-US" sz="900" b="1" kern="0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Monitoring GFF engagement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C4AA438-E008-4489-976A-FF6200CBE32D}"/>
                </a:ext>
              </a:extLst>
            </p:cNvPr>
            <p:cNvSpPr/>
            <p:nvPr/>
          </p:nvSpPr>
          <p:spPr>
            <a:xfrm>
              <a:off x="292707" y="2413944"/>
              <a:ext cx="1172624" cy="452232"/>
            </a:xfrm>
            <a:prstGeom prst="rect">
              <a:avLst/>
            </a:prstGeom>
            <a:gradFill flip="none" rotWithShape="1">
              <a:gsLst>
                <a:gs pos="0">
                  <a:srgbClr val="5B9BD5">
                    <a:lumMod val="75000"/>
                    <a:shade val="30000"/>
                    <a:satMod val="115000"/>
                  </a:srgbClr>
                </a:gs>
                <a:gs pos="50000">
                  <a:srgbClr val="5B9BD5">
                    <a:lumMod val="75000"/>
                    <a:shade val="67500"/>
                    <a:satMod val="115000"/>
                  </a:srgbClr>
                </a:gs>
                <a:gs pos="100000">
                  <a:srgbClr val="5B9BD5">
                    <a:lumMod val="75000"/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25286" tIns="21000" rIns="25286" bIns="21000" numCol="1" spcCol="1270" anchor="ctr" anchorCtr="0">
              <a:noAutofit/>
            </a:bodyPr>
            <a:lstStyle/>
            <a:p>
              <a:pPr algn="ctr" defTabSz="300038">
                <a:spcBef>
                  <a:spcPct val="0"/>
                </a:spcBef>
                <a:defRPr/>
              </a:pPr>
              <a:r>
                <a:rPr lang="en-US" sz="900" b="1" kern="0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DHS / MICs</a:t>
              </a:r>
            </a:p>
            <a:p>
              <a:pPr algn="ctr" defTabSz="300038">
                <a:spcBef>
                  <a:spcPct val="0"/>
                </a:spcBef>
                <a:defRPr/>
              </a:pPr>
              <a:r>
                <a:rPr lang="en-US" sz="788" b="1" kern="0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Population-based surveys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8282075-D7B1-4F04-9CE3-32DB82130B9E}"/>
                </a:ext>
              </a:extLst>
            </p:cNvPr>
            <p:cNvSpPr/>
            <p:nvPr/>
          </p:nvSpPr>
          <p:spPr>
            <a:xfrm>
              <a:off x="293674" y="4160669"/>
              <a:ext cx="1172624" cy="452232"/>
            </a:xfrm>
            <a:prstGeom prst="rect">
              <a:avLst/>
            </a:prstGeom>
            <a:gradFill flip="none" rotWithShape="1">
              <a:gsLst>
                <a:gs pos="0">
                  <a:srgbClr val="5B9BD5">
                    <a:lumMod val="75000"/>
                    <a:shade val="30000"/>
                    <a:satMod val="115000"/>
                  </a:srgbClr>
                </a:gs>
                <a:gs pos="50000">
                  <a:srgbClr val="5B9BD5">
                    <a:lumMod val="75000"/>
                    <a:shade val="67500"/>
                    <a:satMod val="115000"/>
                  </a:srgbClr>
                </a:gs>
                <a:gs pos="100000">
                  <a:srgbClr val="5B9BD5">
                    <a:lumMod val="75000"/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25286" tIns="21000" rIns="25286" bIns="21000" numCol="1" spcCol="1270" anchor="ctr" anchorCtr="0">
              <a:noAutofit/>
            </a:bodyPr>
            <a:lstStyle/>
            <a:p>
              <a:pPr algn="ctr" defTabSz="300038">
                <a:spcBef>
                  <a:spcPct val="0"/>
                </a:spcBef>
                <a:defRPr/>
              </a:pPr>
              <a:r>
                <a:rPr lang="en-US" sz="900" b="1" kern="0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WB operations </a:t>
              </a:r>
              <a:endParaRPr lang="en-US" sz="788" b="1" kern="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2" name="Organigramme : Fusion 6">
              <a:extLst>
                <a:ext uri="{FF2B5EF4-FFF2-40B4-BE49-F238E27FC236}">
                  <a16:creationId xmlns:a16="http://schemas.microsoft.com/office/drawing/2014/main" id="{9C7F6919-04BA-4020-BA0C-89524CE7C422}"/>
                </a:ext>
              </a:extLst>
            </p:cNvPr>
            <p:cNvSpPr/>
            <p:nvPr/>
          </p:nvSpPr>
          <p:spPr>
            <a:xfrm rot="16200000">
              <a:off x="6660767" y="3967610"/>
              <a:ext cx="3174275" cy="182879"/>
            </a:xfrm>
            <a:prstGeom prst="flowChartMerg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685800">
                <a:defRPr/>
              </a:pPr>
              <a:endParaRPr lang="fr-FR" sz="1350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pic>
          <p:nvPicPr>
            <p:cNvPr id="33" name="Image 25">
              <a:extLst>
                <a:ext uri="{FF2B5EF4-FFF2-40B4-BE49-F238E27FC236}">
                  <a16:creationId xmlns:a16="http://schemas.microsoft.com/office/drawing/2014/main" id="{EA49A872-7170-4DD5-B116-60F7E978CE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23513" y="3940564"/>
              <a:ext cx="274755" cy="272719"/>
            </a:xfrm>
            <a:prstGeom prst="rect">
              <a:avLst/>
            </a:prstGeom>
          </p:spPr>
        </p:pic>
        <p:sp>
          <p:nvSpPr>
            <p:cNvPr id="34" name="Flowchart: Alternate Process 33">
              <a:extLst>
                <a:ext uri="{FF2B5EF4-FFF2-40B4-BE49-F238E27FC236}">
                  <a16:creationId xmlns:a16="http://schemas.microsoft.com/office/drawing/2014/main" id="{16E55031-5BF1-4D6D-B3E8-A2067FF87B74}"/>
                </a:ext>
              </a:extLst>
            </p:cNvPr>
            <p:cNvSpPr/>
            <p:nvPr/>
          </p:nvSpPr>
          <p:spPr>
            <a:xfrm>
              <a:off x="8301302" y="4626522"/>
              <a:ext cx="1183244" cy="794916"/>
            </a:xfrm>
            <a:prstGeom prst="flowChartAlternateProcess">
              <a:avLst/>
            </a:prstGeom>
            <a:gradFill flip="none" rotWithShape="1">
              <a:gsLst>
                <a:gs pos="0">
                  <a:srgbClr val="4472C4">
                    <a:shade val="30000"/>
                    <a:satMod val="115000"/>
                  </a:srgbClr>
                </a:gs>
                <a:gs pos="50000">
                  <a:srgbClr val="4472C4">
                    <a:shade val="67500"/>
                    <a:satMod val="115000"/>
                  </a:srgbClr>
                </a:gs>
                <a:gs pos="100000">
                  <a:srgbClr val="4472C4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/>
              <a:r>
                <a:rPr lang="en-US" kern="0" dirty="0">
                  <a:solidFill>
                    <a:prstClr val="white"/>
                  </a:solidFill>
                  <a:latin typeface="Calibri" panose="020F0502020204030204"/>
                </a:rPr>
                <a:t>Analytic products </a:t>
              </a:r>
              <a:endParaRPr lang="en-US" b="1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9F5AED0-B8AF-4424-B6A2-1683C1175219}"/>
                </a:ext>
              </a:extLst>
            </p:cNvPr>
            <p:cNvSpPr/>
            <p:nvPr/>
          </p:nvSpPr>
          <p:spPr>
            <a:xfrm>
              <a:off x="313338" y="3329364"/>
              <a:ext cx="1172624" cy="362171"/>
            </a:xfrm>
            <a:prstGeom prst="rect">
              <a:avLst/>
            </a:prstGeom>
            <a:gradFill flip="none" rotWithShape="1">
              <a:gsLst>
                <a:gs pos="0">
                  <a:srgbClr val="5B9BD5">
                    <a:lumMod val="75000"/>
                    <a:shade val="30000"/>
                    <a:satMod val="115000"/>
                  </a:srgbClr>
                </a:gs>
                <a:gs pos="50000">
                  <a:srgbClr val="5B9BD5">
                    <a:lumMod val="75000"/>
                    <a:shade val="67500"/>
                    <a:satMod val="115000"/>
                  </a:srgbClr>
                </a:gs>
                <a:gs pos="100000">
                  <a:srgbClr val="5B9BD5">
                    <a:lumMod val="75000"/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25286" tIns="21000" rIns="25286" bIns="21000" numCol="1" spcCol="1270" anchor="ctr" anchorCtr="0">
              <a:noAutofit/>
            </a:bodyPr>
            <a:lstStyle/>
            <a:p>
              <a:pPr algn="ctr" defTabSz="300038">
                <a:spcBef>
                  <a:spcPct val="0"/>
                </a:spcBef>
                <a:defRPr/>
              </a:pPr>
              <a:r>
                <a:rPr lang="en-US" sz="900" b="1" kern="0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RMET / BOOST</a:t>
              </a:r>
            </a:p>
          </p:txBody>
        </p:sp>
        <p:pic>
          <p:nvPicPr>
            <p:cNvPr id="37" name="Image 25">
              <a:extLst>
                <a:ext uri="{FF2B5EF4-FFF2-40B4-BE49-F238E27FC236}">
                  <a16:creationId xmlns:a16="http://schemas.microsoft.com/office/drawing/2014/main" id="{B0A1C01E-DF2B-495A-A58B-AD42A3C027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92539" y="4075819"/>
              <a:ext cx="283534" cy="281432"/>
            </a:xfrm>
            <a:prstGeom prst="rect">
              <a:avLst/>
            </a:prstGeom>
          </p:spPr>
        </p:pic>
      </p:grpSp>
      <p:sp>
        <p:nvSpPr>
          <p:cNvPr id="15" name="Flowchart: Alternate Process 14">
            <a:extLst>
              <a:ext uri="{FF2B5EF4-FFF2-40B4-BE49-F238E27FC236}">
                <a16:creationId xmlns:a16="http://schemas.microsoft.com/office/drawing/2014/main" id="{2CF1426D-8FB8-498A-A2E6-3A6B115BD57C}"/>
              </a:ext>
            </a:extLst>
          </p:cNvPr>
          <p:cNvSpPr/>
          <p:nvPr/>
        </p:nvSpPr>
        <p:spPr>
          <a:xfrm>
            <a:off x="2139575" y="2702384"/>
            <a:ext cx="792695" cy="2587819"/>
          </a:xfrm>
          <a:prstGeom prst="flowChartAlternateProcess">
            <a:avLst/>
          </a:prstGeom>
          <a:solidFill>
            <a:schemeClr val="accent1">
              <a:lumMod val="75000"/>
              <a:lumOff val="25000"/>
            </a:scheme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/>
            <a:r>
              <a:rPr lang="en-US" sz="900" b="1" kern="0" dirty="0">
                <a:solidFill>
                  <a:prstClr val="white"/>
                </a:solidFill>
                <a:latin typeface="Calibri" panose="020F0502020204030204"/>
              </a:rPr>
              <a:t>Data extraction</a:t>
            </a:r>
          </a:p>
        </p:txBody>
      </p:sp>
      <p:sp>
        <p:nvSpPr>
          <p:cNvPr id="16" name="Flowchart: Alternate Process 15">
            <a:extLst>
              <a:ext uri="{FF2B5EF4-FFF2-40B4-BE49-F238E27FC236}">
                <a16:creationId xmlns:a16="http://schemas.microsoft.com/office/drawing/2014/main" id="{195DB706-A4B8-41CC-83C6-8951736AD1B8}"/>
              </a:ext>
            </a:extLst>
          </p:cNvPr>
          <p:cNvSpPr/>
          <p:nvPr/>
        </p:nvSpPr>
        <p:spPr>
          <a:xfrm>
            <a:off x="9989994" y="3079126"/>
            <a:ext cx="1370311" cy="913454"/>
          </a:xfrm>
          <a:prstGeom prst="flowChartAlternateProcess">
            <a:avLst/>
          </a:prstGeom>
          <a:gradFill flip="none" rotWithShape="1">
            <a:gsLst>
              <a:gs pos="0">
                <a:srgbClr val="4472C4">
                  <a:shade val="30000"/>
                  <a:satMod val="115000"/>
                </a:srgbClr>
              </a:gs>
              <a:gs pos="50000">
                <a:srgbClr val="4472C4">
                  <a:shade val="67500"/>
                  <a:satMod val="115000"/>
                </a:srgbClr>
              </a:gs>
              <a:gs pos="100000">
                <a:srgbClr val="4472C4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/>
            <a:r>
              <a:rPr lang="en-US" kern="0" dirty="0">
                <a:solidFill>
                  <a:prstClr val="white"/>
                </a:solidFill>
                <a:latin typeface="Calibri" panose="020F0502020204030204"/>
              </a:rPr>
              <a:t>Country analyses</a:t>
            </a:r>
            <a:endParaRPr lang="en-US" b="1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CA8D8C4-B39C-418D-888E-A31A08D75105}"/>
              </a:ext>
            </a:extLst>
          </p:cNvPr>
          <p:cNvSpPr txBox="1"/>
          <p:nvPr/>
        </p:nvSpPr>
        <p:spPr>
          <a:xfrm>
            <a:off x="899687" y="2212440"/>
            <a:ext cx="3309634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Data Collection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374D264-8CAA-48FB-88F0-638D9DF95462}"/>
              </a:ext>
            </a:extLst>
          </p:cNvPr>
          <p:cNvSpPr txBox="1"/>
          <p:nvPr/>
        </p:nvSpPr>
        <p:spPr>
          <a:xfrm>
            <a:off x="4715314" y="2203818"/>
            <a:ext cx="2457720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Data Processing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4028F32-8A92-4A9D-B6C1-2A77F76314F4}"/>
              </a:ext>
            </a:extLst>
          </p:cNvPr>
          <p:cNvSpPr txBox="1"/>
          <p:nvPr/>
        </p:nvSpPr>
        <p:spPr>
          <a:xfrm>
            <a:off x="7395993" y="2214797"/>
            <a:ext cx="2812080" cy="3794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Data Visualization for Use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FB3F4D2-509B-4F44-8E80-7B6C03742191}"/>
              </a:ext>
            </a:extLst>
          </p:cNvPr>
          <p:cNvGrpSpPr/>
          <p:nvPr/>
        </p:nvGrpSpPr>
        <p:grpSpPr>
          <a:xfrm>
            <a:off x="725347" y="5349441"/>
            <a:ext cx="2089176" cy="1307302"/>
            <a:chOff x="0" y="1985560"/>
            <a:chExt cx="12192000" cy="4826142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75038785-6DFE-4F1A-88B7-71B1B62A6E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1985560"/>
              <a:ext cx="12192000" cy="2776783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F17B1A29-7E52-4A76-909A-B03367BDAF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4762343"/>
              <a:ext cx="12005187" cy="2049359"/>
            </a:xfrm>
            <a:prstGeom prst="rect">
              <a:avLst/>
            </a:prstGeom>
          </p:spPr>
        </p:pic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F7F273BA-2F00-4EEC-BFD8-0F0B17A0BE73}"/>
              </a:ext>
            </a:extLst>
          </p:cNvPr>
          <p:cNvGrpSpPr/>
          <p:nvPr/>
        </p:nvGrpSpPr>
        <p:grpSpPr>
          <a:xfrm>
            <a:off x="7419143" y="4397382"/>
            <a:ext cx="2148013" cy="2048062"/>
            <a:chOff x="7419143" y="3957537"/>
            <a:chExt cx="2148013" cy="204806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B02D379-D12C-497A-ACB6-50DFEC3011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52374" t="4319"/>
            <a:stretch/>
          </p:blipFill>
          <p:spPr>
            <a:xfrm>
              <a:off x="8411719" y="3957537"/>
              <a:ext cx="1131053" cy="886571"/>
            </a:xfrm>
            <a:prstGeom prst="rect">
              <a:avLst/>
            </a:prstGeom>
          </p:spPr>
        </p:pic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B6D212D5-6A03-4B1D-9BED-965F39699D49}"/>
                </a:ext>
              </a:extLst>
            </p:cNvPr>
            <p:cNvGrpSpPr/>
            <p:nvPr/>
          </p:nvGrpSpPr>
          <p:grpSpPr>
            <a:xfrm>
              <a:off x="7419143" y="3957537"/>
              <a:ext cx="2148013" cy="2048062"/>
              <a:chOff x="7419143" y="3957537"/>
              <a:chExt cx="2148013" cy="2048062"/>
            </a:xfrm>
          </p:grpSpPr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C4C35A04-7552-435E-943B-F5F73772F49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59449"/>
              <a:stretch/>
            </p:blipFill>
            <p:spPr>
              <a:xfrm>
                <a:off x="8358942" y="4820310"/>
                <a:ext cx="1208214" cy="1185289"/>
              </a:xfrm>
              <a:prstGeom prst="rect">
                <a:avLst/>
              </a:prstGeom>
            </p:spPr>
          </p:pic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BD40A11B-AE22-418A-8273-53329A833B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r="64863"/>
              <a:stretch/>
            </p:blipFill>
            <p:spPr>
              <a:xfrm>
                <a:off x="7419143" y="4820311"/>
                <a:ext cx="934927" cy="1185288"/>
              </a:xfrm>
              <a:prstGeom prst="rect">
                <a:avLst/>
              </a:prstGeom>
            </p:spPr>
          </p:pic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1178D0F2-6EF7-4867-9223-095C0D639D8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l="54659"/>
              <a:stretch/>
            </p:blipFill>
            <p:spPr>
              <a:xfrm>
                <a:off x="7432339" y="3957537"/>
                <a:ext cx="991828" cy="886571"/>
              </a:xfrm>
              <a:prstGeom prst="rect">
                <a:avLst/>
              </a:prstGeom>
            </p:spPr>
          </p:pic>
        </p:grpSp>
      </p:grpSp>
      <p:sp>
        <p:nvSpPr>
          <p:cNvPr id="54" name="Organigramme : Fusion 6">
            <a:extLst>
              <a:ext uri="{FF2B5EF4-FFF2-40B4-BE49-F238E27FC236}">
                <a16:creationId xmlns:a16="http://schemas.microsoft.com/office/drawing/2014/main" id="{2A9479D8-4C77-4372-89C5-1AC8897C96E4}"/>
              </a:ext>
            </a:extLst>
          </p:cNvPr>
          <p:cNvSpPr/>
          <p:nvPr/>
        </p:nvSpPr>
        <p:spPr>
          <a:xfrm rot="16200000">
            <a:off x="5314267" y="4600636"/>
            <a:ext cx="3647616" cy="211791"/>
          </a:xfrm>
          <a:prstGeom prst="flowChartMerge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685800">
              <a:defRPr/>
            </a:pPr>
            <a:endParaRPr lang="fr-FR" sz="1350" kern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C04AA7E-ABC8-40C6-8448-04608B324F9F}"/>
              </a:ext>
            </a:extLst>
          </p:cNvPr>
          <p:cNvSpPr txBox="1"/>
          <p:nvPr/>
        </p:nvSpPr>
        <p:spPr>
          <a:xfrm>
            <a:off x="457200" y="1655180"/>
            <a:ext cx="1173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Country-approved implementation data forms the backbone of the data on the portal.</a:t>
            </a:r>
          </a:p>
        </p:txBody>
      </p:sp>
      <p:pic>
        <p:nvPicPr>
          <p:cNvPr id="55" name="Image 25">
            <a:extLst>
              <a:ext uri="{FF2B5EF4-FFF2-40B4-BE49-F238E27FC236}">
                <a16:creationId xmlns:a16="http://schemas.microsoft.com/office/drawing/2014/main" id="{675F70D0-655F-4775-BEE5-D918F7CFE3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2443" y="4600230"/>
            <a:ext cx="334892" cy="329832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45A78EBB-1769-4692-BD6A-B2EEEE5FF9C3}"/>
              </a:ext>
            </a:extLst>
          </p:cNvPr>
          <p:cNvSpPr/>
          <p:nvPr/>
        </p:nvSpPr>
        <p:spPr>
          <a:xfrm rot="16200000">
            <a:off x="-249838" y="5761834"/>
            <a:ext cx="1358010" cy="519668"/>
          </a:xfrm>
          <a:prstGeom prst="rect">
            <a:avLst/>
          </a:prstGeom>
          <a:gradFill flip="none" rotWithShape="1">
            <a:gsLst>
              <a:gs pos="0">
                <a:srgbClr val="5B9BD5">
                  <a:lumMod val="75000"/>
                  <a:shade val="30000"/>
                  <a:satMod val="115000"/>
                </a:srgbClr>
              </a:gs>
              <a:gs pos="50000">
                <a:srgbClr val="5B9BD5">
                  <a:lumMod val="75000"/>
                  <a:shade val="67500"/>
                  <a:satMod val="115000"/>
                </a:srgbClr>
              </a:gs>
              <a:gs pos="100000">
                <a:srgbClr val="5B9BD5">
                  <a:lumMod val="75000"/>
                  <a:shade val="100000"/>
                  <a:satMod val="115000"/>
                </a:srgbClr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25286" tIns="21000" rIns="25286" bIns="21000" numCol="1" spcCol="1270" anchor="ctr" anchorCtr="0">
            <a:noAutofit/>
          </a:bodyPr>
          <a:lstStyle/>
          <a:p>
            <a:pPr algn="ctr" defTabSz="300038">
              <a:spcBef>
                <a:spcPct val="0"/>
              </a:spcBef>
              <a:defRPr/>
            </a:pPr>
            <a:r>
              <a:rPr lang="en-US" sz="1000" b="1" kern="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Country specific data</a:t>
            </a:r>
          </a:p>
        </p:txBody>
      </p:sp>
    </p:spTree>
    <p:extLst>
      <p:ext uri="{BB962C8B-B14F-4D97-AF65-F5344CB8AC3E}">
        <p14:creationId xmlns:p14="http://schemas.microsoft.com/office/powerpoint/2010/main" val="2254879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6E7A914-5E43-4E36-BAF6-FA88058131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4172" y="325607"/>
            <a:ext cx="11586258" cy="1027113"/>
          </a:xfrm>
        </p:spPr>
        <p:txBody>
          <a:bodyPr/>
          <a:lstStyle/>
          <a:p>
            <a:r>
              <a:rPr lang="en-US" dirty="0"/>
              <a:t>What data is included in the portal?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99987C-F2AD-4AA0-936C-FE56E1092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535E9-3087-854E-9C8F-55CBE0306812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F6C82BAB-DC60-40F5-8FD3-FCCA8FE061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375921"/>
              </p:ext>
            </p:extLst>
          </p:nvPr>
        </p:nvGraphicFramePr>
        <p:xfrm>
          <a:off x="312516" y="1055790"/>
          <a:ext cx="11377914" cy="57173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2099">
                  <a:extLst>
                    <a:ext uri="{9D8B030D-6E8A-4147-A177-3AD203B41FA5}">
                      <a16:colId xmlns:a16="http://schemas.microsoft.com/office/drawing/2014/main" val="1330486418"/>
                    </a:ext>
                  </a:extLst>
                </a:gridCol>
                <a:gridCol w="6715815">
                  <a:extLst>
                    <a:ext uri="{9D8B030D-6E8A-4147-A177-3AD203B41FA5}">
                      <a16:colId xmlns:a16="http://schemas.microsoft.com/office/drawing/2014/main" val="2342413631"/>
                    </a:ext>
                  </a:extLst>
                </a:gridCol>
              </a:tblGrid>
              <a:tr h="39673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Data 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7980944"/>
                  </a:ext>
                </a:extLst>
              </a:tr>
              <a:tr h="684766">
                <a:tc>
                  <a:txBody>
                    <a:bodyPr/>
                    <a:lstStyle/>
                    <a:p>
                      <a:r>
                        <a:rPr lang="en-US" dirty="0"/>
                        <a:t>Demographic Health Survey (DHS) and other surveys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Population-based health survey (standard indicators, performed every 3-5 years)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5680464"/>
                  </a:ext>
                </a:extLst>
              </a:tr>
              <a:tr h="978237">
                <a:tc>
                  <a:txBody>
                    <a:bodyPr/>
                    <a:lstStyle/>
                    <a:p>
                      <a:r>
                        <a:rPr lang="en-US" dirty="0"/>
                        <a:t>WHO Global Health Expenditure Database / other global health financing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Health expenditure data. Standard indicators, reported annually. Present dataset reported through 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864083"/>
                  </a:ext>
                </a:extLst>
              </a:tr>
              <a:tr h="684766">
                <a:tc>
                  <a:txBody>
                    <a:bodyPr/>
                    <a:lstStyle/>
                    <a:p>
                      <a:r>
                        <a:rPr lang="en-US" dirty="0"/>
                        <a:t>Resource Mapping Expenditure Tracking (RMET)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Domestic and external financing analysis linked to Investment Case priorities for each GFF partner country (usually annual, country dependent)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7895593"/>
                  </a:ext>
                </a:extLst>
              </a:tr>
              <a:tr h="396730">
                <a:tc>
                  <a:txBody>
                    <a:bodyPr/>
                    <a:lstStyle/>
                    <a:p>
                      <a:r>
                        <a:rPr lang="en-US" dirty="0"/>
                        <a:t>Monitoring GFF Engagement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GFF Secretariat scoring on standard indicators to monitor progress along core elements of the GFF logic model (standard indicators, reported annually)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4274390"/>
                  </a:ext>
                </a:extLst>
              </a:tr>
              <a:tr h="396730">
                <a:tc>
                  <a:txBody>
                    <a:bodyPr/>
                    <a:lstStyle/>
                    <a:p>
                      <a:r>
                        <a:rPr lang="en-US" dirty="0"/>
                        <a:t>World Bank operations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GFF co-financed World Bank project indicators (vary by country, reported annually)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3726371"/>
                  </a:ext>
                </a:extLst>
              </a:tr>
              <a:tr h="684766">
                <a:tc>
                  <a:txBody>
                    <a:bodyPr/>
                    <a:lstStyle/>
                    <a:p>
                      <a:r>
                        <a:rPr lang="en-US" dirty="0"/>
                        <a:t>Implementation progress data from countries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Indicators which represent measurable results linked to country-specific prioritized reforms. Usually provided from facility routine monitoring systems, collected quarterly and reported annually on data portal. Indicators vary by country.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2669276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779BD810-7486-4531-83E4-DF1A0E0ACADD}"/>
              </a:ext>
            </a:extLst>
          </p:cNvPr>
          <p:cNvSpPr/>
          <p:nvPr/>
        </p:nvSpPr>
        <p:spPr>
          <a:xfrm>
            <a:off x="312516" y="5602147"/>
            <a:ext cx="11377914" cy="11709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16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A21C8B2-D12C-7542-A137-7D6BAC5E5F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63640"/>
            <a:ext cx="11162770" cy="1275524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Routine data collection was informed by the country theory of change frameworks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CD309A-2350-BA40-BD3F-6175BF774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535E9-3087-854E-9C8F-55CBE0306812}" type="slidenum">
              <a:rPr lang="en-US" smtClean="0"/>
              <a:pPr/>
              <a:t>6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9C75708-4604-914A-8638-CEF6F62A4C13}"/>
              </a:ext>
            </a:extLst>
          </p:cNvPr>
          <p:cNvCxnSpPr>
            <a:cxnSpLocks/>
          </p:cNvCxnSpPr>
          <p:nvPr/>
        </p:nvCxnSpPr>
        <p:spPr>
          <a:xfrm>
            <a:off x="572030" y="1391136"/>
            <a:ext cx="8165570" cy="0"/>
          </a:xfrm>
          <a:prstGeom prst="line">
            <a:avLst/>
          </a:prstGeom>
          <a:ln w="41275">
            <a:solidFill>
              <a:srgbClr val="D0CB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E2D4C86-BBB6-44F4-89C2-808F3C6A798E}"/>
              </a:ext>
            </a:extLst>
          </p:cNvPr>
          <p:cNvSpPr txBox="1"/>
          <p:nvPr/>
        </p:nvSpPr>
        <p:spPr>
          <a:xfrm>
            <a:off x="782198" y="1803495"/>
            <a:ext cx="410193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Reforms linked to measurable output and outcome indicators</a:t>
            </a:r>
          </a:p>
          <a:p>
            <a:endParaRPr 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70E24B-9D5F-4329-A165-090915124FA8}"/>
              </a:ext>
            </a:extLst>
          </p:cNvPr>
          <p:cNvSpPr txBox="1"/>
          <p:nvPr/>
        </p:nvSpPr>
        <p:spPr>
          <a:xfrm>
            <a:off x="5610797" y="1788922"/>
            <a:ext cx="410193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…that are each linked to a known data source</a:t>
            </a:r>
          </a:p>
          <a:p>
            <a:endParaRPr lang="en-US" sz="1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881BEF-029D-4187-B0E6-E09902F6A4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197" y="2980777"/>
            <a:ext cx="10978612" cy="2618267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B6BC904-0E25-4637-8163-6CCA775D4C36}"/>
              </a:ext>
            </a:extLst>
          </p:cNvPr>
          <p:cNvSpPr/>
          <p:nvPr/>
        </p:nvSpPr>
        <p:spPr>
          <a:xfrm>
            <a:off x="957331" y="2496795"/>
            <a:ext cx="1943810" cy="38956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>
                <a:solidFill>
                  <a:schemeClr val="tx1"/>
                </a:solidFill>
              </a:rPr>
              <a:t>Reforms/Initiatives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E3AA5B0-63AB-49D7-851A-73B2E9A3F0A5}"/>
              </a:ext>
            </a:extLst>
          </p:cNvPr>
          <p:cNvSpPr/>
          <p:nvPr/>
        </p:nvSpPr>
        <p:spPr>
          <a:xfrm>
            <a:off x="3935148" y="2501593"/>
            <a:ext cx="2332574" cy="38956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>
                <a:solidFill>
                  <a:schemeClr val="tx1"/>
                </a:solidFill>
              </a:rPr>
              <a:t>Output Indicators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28D9452-F21D-4F90-8EF1-4624A0694CC5}"/>
              </a:ext>
            </a:extLst>
          </p:cNvPr>
          <p:cNvSpPr/>
          <p:nvPr/>
        </p:nvSpPr>
        <p:spPr>
          <a:xfrm>
            <a:off x="7820333" y="2541669"/>
            <a:ext cx="2661831" cy="38956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chemeClr val="tx1"/>
                </a:solidFill>
              </a:rPr>
              <a:t>Outcome Indicators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07BF9284-2DCD-489C-8FC3-4FDE168A22A0}"/>
              </a:ext>
            </a:extLst>
          </p:cNvPr>
          <p:cNvSpPr/>
          <p:nvPr/>
        </p:nvSpPr>
        <p:spPr>
          <a:xfrm>
            <a:off x="3130009" y="2557327"/>
            <a:ext cx="364958" cy="206076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19E15423-3BF2-47C9-84FB-CE21237C1578}"/>
              </a:ext>
            </a:extLst>
          </p:cNvPr>
          <p:cNvSpPr/>
          <p:nvPr/>
        </p:nvSpPr>
        <p:spPr>
          <a:xfrm>
            <a:off x="7009689" y="2588538"/>
            <a:ext cx="364958" cy="206076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AED6A93-1010-4405-BEDB-D46425C012CA}"/>
              </a:ext>
            </a:extLst>
          </p:cNvPr>
          <p:cNvCxnSpPr>
            <a:cxnSpLocks/>
          </p:cNvCxnSpPr>
          <p:nvPr/>
        </p:nvCxnSpPr>
        <p:spPr>
          <a:xfrm>
            <a:off x="6589242" y="2360216"/>
            <a:ext cx="0" cy="3895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AE58B80-C3F8-4DE8-A7B5-DAF59FC7FDC6}"/>
              </a:ext>
            </a:extLst>
          </p:cNvPr>
          <p:cNvCxnSpPr>
            <a:cxnSpLocks/>
          </p:cNvCxnSpPr>
          <p:nvPr/>
        </p:nvCxnSpPr>
        <p:spPr>
          <a:xfrm>
            <a:off x="9516719" y="2023607"/>
            <a:ext cx="1427102" cy="7261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D041FF0E-E38B-4E23-98EB-91C7F54469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0280"/>
          <a:stretch/>
        </p:blipFill>
        <p:spPr>
          <a:xfrm>
            <a:off x="457200" y="5989237"/>
            <a:ext cx="2700381" cy="42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539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F225AD2-6C71-C54E-9DF0-AA464B2534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en-US" dirty="0"/>
              <a:t>Web Portal Demo</a:t>
            </a:r>
          </a:p>
        </p:txBody>
      </p:sp>
    </p:spTree>
    <p:extLst>
      <p:ext uri="{BB962C8B-B14F-4D97-AF65-F5344CB8AC3E}">
        <p14:creationId xmlns:p14="http://schemas.microsoft.com/office/powerpoint/2010/main" val="1799090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2FE71A-2216-B845-8CB9-FEF12A6507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5256" y="1370777"/>
            <a:ext cx="12076744" cy="5076309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I’m aware there are about 8 indicators that a lot of global partners are working on. How do I know how my country is doing compared to others in these areas?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Are GFF countries making progress across nutrition outcomes? Which countries?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We’re having our first country platform meeting after several months, and the team wants to examine subnational progress prior to and since the onset of the Covid pandemic. How do I do that?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My country is revising the IC and we need to examine the financial inputs from government and donors. Has that landscape changed over time?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My government has committed to spending a certain amount of its budget on health. How do I know if that’s been done, and how does that amount compare to other countries in the region?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This is great, but I don’t understand what these indicators mean or where you’re getting the data from.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C97F30-AE8D-D445-9049-30AF4336C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535E9-3087-854E-9C8F-55CBE0306812}" type="slidenum">
              <a:rPr lang="en-US" smtClean="0"/>
              <a:pPr/>
              <a:t>8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DBF48AF-4ECA-074B-B70A-8547DE30B7A1}"/>
              </a:ext>
            </a:extLst>
          </p:cNvPr>
          <p:cNvCxnSpPr>
            <a:cxnSpLocks/>
          </p:cNvCxnSpPr>
          <p:nvPr/>
        </p:nvCxnSpPr>
        <p:spPr>
          <a:xfrm>
            <a:off x="572030" y="1159779"/>
            <a:ext cx="8165570" cy="0"/>
          </a:xfrm>
          <a:prstGeom prst="line">
            <a:avLst/>
          </a:prstGeom>
          <a:ln w="41275">
            <a:solidFill>
              <a:srgbClr val="D0CB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AB9F4C1-F87B-4AD2-907F-F800B02B8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88989"/>
            <a:ext cx="11734800" cy="1027113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/>
              <a:t>Putting the Portal to the Test – Common Data and Reporting Questions</a:t>
            </a:r>
          </a:p>
        </p:txBody>
      </p:sp>
    </p:spTree>
    <p:extLst>
      <p:ext uri="{BB962C8B-B14F-4D97-AF65-F5344CB8AC3E}">
        <p14:creationId xmlns:p14="http://schemas.microsoft.com/office/powerpoint/2010/main" val="2789581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F225AD2-6C71-C54E-9DF0-AA464B2534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68232" y="2450737"/>
            <a:ext cx="4831058" cy="122618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/>
              <a:t>Annex</a:t>
            </a:r>
          </a:p>
        </p:txBody>
      </p:sp>
    </p:spTree>
    <p:extLst>
      <p:ext uri="{BB962C8B-B14F-4D97-AF65-F5344CB8AC3E}">
        <p14:creationId xmlns:p14="http://schemas.microsoft.com/office/powerpoint/2010/main" val="1350216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1cb080a3dca4eb8a0fd03c7cc8bf8f7 xmlns="3e02667f-0271-471b-bd6e-11a2e16def1d">
      <Terms xmlns="http://schemas.microsoft.com/office/infopath/2007/PartnerControls"/>
    </o1cb080a3dca4eb8a0fd03c7cc8bf8f7>
    <Abstract xmlns="3e02667f-0271-471b-bd6e-11a2e16def1d" xsi:nil="true"/>
    <WBDocs_Access_To_Info_Exception xmlns="3e02667f-0271-471b-bd6e-11a2e16def1d">12. Not Assessed</WBDocs_Access_To_Info_Exception>
    <WBDocs_Document_Date xmlns="3e02667f-0271-471b-bd6e-11a2e16def1d">2021-06-02T13:47:33+00:00</WBDocs_Document_Date>
    <TaxCatchAll xmlns="3e02667f-0271-471b-bd6e-11a2e16def1d">
      <Value>327</Value>
      <Value>3</Value>
    </TaxCatchAll>
    <OneCMS_Subcategory xmlns="3e02667f-0271-471b-bd6e-11a2e16def1d" xsi:nil="true"/>
    <i008215bacac45029ee8cafff4c8e93b xmlns="3e02667f-0271-471b-bd6e-11a2e16def1d">
      <Terms xmlns="http://schemas.microsoft.com/office/infopath/2007/PartnerControls">
        <TermInfo xmlns="http://schemas.microsoft.com/office/infopath/2007/PartnerControls">
          <TermName xmlns="http://schemas.microsoft.com/office/infopath/2007/PartnerControls">GHNDR</TermName>
          <TermId xmlns="http://schemas.microsoft.com/office/infopath/2007/PartnerControls">3743b13f-1248-49d2-9560-cc87b6e9122c</TermId>
        </TermInfo>
      </Terms>
    </i008215bacac45029ee8cafff4c8e93b>
    <WBDocs_Information_Classification xmlns="3e02667f-0271-471b-bd6e-11a2e16def1d">Official Use Only</WBDocs_Information_Classification>
    <OneCMS_Category xmlns="3e02667f-0271-471b-bd6e-11a2e16def1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WBDocument" ma:contentTypeID="0x010100F4C63C3BD852AE468EAEFD0E6C57C64F02006DD1FCE47C752D489DF7D078E396099F" ma:contentTypeVersion="29" ma:contentTypeDescription="" ma:contentTypeScope="" ma:versionID="811ca1771c07519ade754750b28442cf">
  <xsd:schema xmlns:xsd="http://www.w3.org/2001/XMLSchema" xmlns:xs="http://www.w3.org/2001/XMLSchema" xmlns:p="http://schemas.microsoft.com/office/2006/metadata/properties" xmlns:ns3="3e02667f-0271-471b-bd6e-11a2e16def1d" targetNamespace="http://schemas.microsoft.com/office/2006/metadata/properties" ma:root="true" ma:fieldsID="1e23cd395932c85c5661bbccd490f757" ns3:_="">
    <xsd:import namespace="3e02667f-0271-471b-bd6e-11a2e16def1d"/>
    <xsd:element name="properties">
      <xsd:complexType>
        <xsd:sequence>
          <xsd:element name="documentManagement">
            <xsd:complexType>
              <xsd:all>
                <xsd:element ref="ns3:WBDocs_Document_Date" minOccurs="0"/>
                <xsd:element ref="ns3:WBDocs_Information_Classification"/>
                <xsd:element ref="ns3:TaxCatchAll" minOccurs="0"/>
                <xsd:element ref="ns3:TaxCatchAllLabel" minOccurs="0"/>
                <xsd:element ref="ns3:_dlc_DocId" minOccurs="0"/>
                <xsd:element ref="ns3:_dlc_DocIdUrl" minOccurs="0"/>
                <xsd:element ref="ns3:_dlc_DocIdPersistId" minOccurs="0"/>
                <xsd:element ref="ns3:WBDocs_Access_To_Info_Exception" minOccurs="0"/>
                <xsd:element ref="ns3:o1cb080a3dca4eb8a0fd03c7cc8bf8f7" minOccurs="0"/>
                <xsd:element ref="ns3:i008215bacac45029ee8cafff4c8e93b" minOccurs="0"/>
                <xsd:element ref="ns3:OneCMS_Subcategory" minOccurs="0"/>
                <xsd:element ref="ns3:OneCMS_Category" minOccurs="0"/>
                <xsd:element ref="ns3:Abstrac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02667f-0271-471b-bd6e-11a2e16def1d" elementFormDefault="qualified">
    <xsd:import namespace="http://schemas.microsoft.com/office/2006/documentManagement/types"/>
    <xsd:import namespace="http://schemas.microsoft.com/office/infopath/2007/PartnerControls"/>
    <xsd:element name="WBDocs_Document_Date" ma:index="3" nillable="true" ma:displayName="Document Date" ma:default="[today]" ma:format="DateTime" ma:internalName="WBDocs_Document_Date" ma:readOnly="false">
      <xsd:simpleType>
        <xsd:restriction base="dms:DateTime"/>
      </xsd:simpleType>
    </xsd:element>
    <xsd:element name="WBDocs_Information_Classification" ma:index="4" ma:displayName="Information Classification" ma:default="Official Use Only" ma:format="Dropdown" ma:internalName="WBDocs_Information_Classification" ma:readOnly="false">
      <xsd:simpleType>
        <xsd:restriction base="dms:Choice">
          <xsd:enumeration value="Public"/>
          <xsd:enumeration value="Official Use Only"/>
          <xsd:enumeration value="Confidential"/>
          <xsd:enumeration value="Strictly Confidential"/>
        </xsd:restriction>
      </xsd:simpleType>
    </xsd:element>
    <xsd:element name="TaxCatchAll" ma:index="6" nillable="true" ma:displayName="Taxonomy Catch All Column" ma:hidden="true" ma:list="{a03cf84b-1fc1-4597-8f8f-ca4fa38d400d}" ma:internalName="TaxCatchAll" ma:showField="CatchAllData" ma:web="b375d617-2fcf-4acd-9c7f-415c52e7d31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7" nillable="true" ma:displayName="Taxonomy Catch All Column1" ma:hidden="true" ma:list="{a03cf84b-1fc1-4597-8f8f-ca4fa38d400d}" ma:internalName="TaxCatchAllLabel" ma:readOnly="true" ma:showField="CatchAllDataLabel" ma:web="b375d617-2fcf-4acd-9c7f-415c52e7d31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WBDocs_Access_To_Info_Exception" ma:index="13" nillable="true" ma:displayName="Access to Info Exception" ma:default="12. Not Assessed" ma:format="Dropdown" ma:internalName="WBDocs_Access_To_Info_Exception">
      <xsd:simpleType>
        <xsd:restriction base="dms:Choice">
          <xsd:enumeration value="1. Personal"/>
          <xsd:enumeration value="2. Executive Director's Communications"/>
          <xsd:enumeration value="3. Board Ethics Committee"/>
          <xsd:enumeration value="4. Attorney-Client Privilege"/>
          <xsd:enumeration value="5. Security &amp; Safety"/>
          <xsd:enumeration value="6. Other Disclosure Regimes"/>
          <xsd:enumeration value="7. Client / Third Party Confidence"/>
          <xsd:enumeration value="8. Corporate/Administrative"/>
          <xsd:enumeration value="9. Deliberative"/>
          <xsd:enumeration value="10a-c. Financial - Forecast/Analysis/Transactions"/>
          <xsd:enumeration value="10d. Financial - Banking &amp; Billing"/>
          <xsd:enumeration value="11. Bank's Prerogative to Restrict"/>
          <xsd:enumeration value="12. Not Assessed"/>
          <xsd:enumeration value="13. Not Applicable"/>
          <xsd:enumeration value="Unknown Policy Restriction"/>
        </xsd:restriction>
      </xsd:simpleType>
    </xsd:element>
    <xsd:element name="o1cb080a3dca4eb8a0fd03c7cc8bf8f7" ma:index="15" nillable="true" ma:taxonomy="true" ma:internalName="o1cb080a3dca4eb8a0fd03c7cc8bf8f7" ma:taxonomyFieldName="WBDocs_Local_Document_Type" ma:displayName="Local Document Type" ma:readOnly="false" ma:default="" ma:fieldId="{81cb080a-3dca-4eb8-a0fd-03c7cc8bf8f7}" ma:taxonomyMulti="true" ma:sspId="2a6c10d7-b926-4fc0-945e-3cbf5049f6bd" ma:termSetId="ec380048-e675-43f7-9194-41567bcb0af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008215bacac45029ee8cafff4c8e93b" ma:index="17" nillable="true" ma:taxonomy="true" ma:internalName="i008215bacac45029ee8cafff4c8e93b" ma:taxonomyFieldName="WBDocs_Originating_Unit" ma:displayName="Originating unit" ma:default="327;#GHNDR|3743b13f-1248-49d2-9560-cc87b6e9122c" ma:fieldId="{2008215b-acac-4502-9ee8-cafff4c8e93b}" ma:taxonomyMulti="true" ma:sspId="2a6c10d7-b926-4fc0-945e-3cbf5049f6bd" ma:termSetId="806c0147-d557-463e-8bb0-983f4f318bd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neCMS_Subcategory" ma:index="21" nillable="true" ma:displayName="Subcategory" ma:hidden="true" ma:internalName="OneCMS_Subcategory" ma:readOnly="false">
      <xsd:simpleType>
        <xsd:restriction base="dms:Text"/>
      </xsd:simpleType>
    </xsd:element>
    <xsd:element name="OneCMS_Category" ma:index="22" nillable="true" ma:displayName="Category" ma:hidden="true" ma:internalName="OneCMS_Category" ma:readOnly="false">
      <xsd:simpleType>
        <xsd:restriction base="dms:Text"/>
      </xsd:simpleType>
    </xsd:element>
    <xsd:element name="Abstract" ma:index="23" nillable="true" ma:displayName="Abstract" ma:hidden="true" ma:internalName="Abstract" ma:readOnly="fals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" ma:displayName="Author"/>
        <xsd:element ref="dcterms:created" minOccurs="0" maxOccurs="1"/>
        <xsd:element ref="dc:identifier" minOccurs="0" maxOccurs="1"/>
        <xsd:element name="contentType" minOccurs="0" maxOccurs="1" type="xsd:string" ma:index="19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?mso-contentType ?>
<SharedContentType xmlns="Microsoft.SharePoint.Taxonomy.ContentTypeSync" SourceId="2a6c10d7-b926-4fc0-945e-3cbf5049f6bd" ContentTypeId="0x010100F4C63C3BD852AE468EAEFD0E6C57C64F02" PreviousValue="false"/>
</file>

<file path=customXml/itemProps1.xml><?xml version="1.0" encoding="utf-8"?>
<ds:datastoreItem xmlns:ds="http://schemas.openxmlformats.org/officeDocument/2006/customXml" ds:itemID="{EE3ACE91-026F-4526-8A88-B3C9AA820F90}">
  <ds:schemaRefs>
    <ds:schemaRef ds:uri="http://schemas.microsoft.com/office/2006/documentManagement/types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www.w3.org/XML/1998/namespace"/>
    <ds:schemaRef ds:uri="http://schemas.microsoft.com/office/infopath/2007/PartnerControls"/>
    <ds:schemaRef ds:uri="3e02667f-0271-471b-bd6e-11a2e16def1d"/>
  </ds:schemaRefs>
</ds:datastoreItem>
</file>

<file path=customXml/itemProps2.xml><?xml version="1.0" encoding="utf-8"?>
<ds:datastoreItem xmlns:ds="http://schemas.openxmlformats.org/officeDocument/2006/customXml" ds:itemID="{0AB5A1DD-E44A-474A-B0D9-A7183E3E0035}">
  <ds:schemaRefs>
    <ds:schemaRef ds:uri="3e02667f-0271-471b-bd6e-11a2e16def1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8288EB8-D6F3-48A2-A705-13E2AA0329A6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43C55178-2821-4070-8304-4A491CC34CB0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6742807C-4B63-4380-BE0C-A7531042F219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5054</TotalTime>
  <Words>962</Words>
  <Application>Microsoft Office PowerPoint</Application>
  <PresentationFormat>Widescreen</PresentationFormat>
  <Paragraphs>130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Poppins</vt:lpstr>
      <vt:lpstr>Poppins Light</vt:lpstr>
      <vt:lpstr>Poppins SemiBold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Joy Gebre Medhin</cp:lastModifiedBy>
  <cp:revision>9</cp:revision>
  <dcterms:created xsi:type="dcterms:W3CDTF">2021-03-10T20:16:21Z</dcterms:created>
  <dcterms:modified xsi:type="dcterms:W3CDTF">2023-08-23T13:27:26Z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0x010100F4C63C3BD852AE468EAEFD0E6C57C64F02006DD1FCE47C752D489DF7D078E396099F</vt:lpwstr>
  </property>
  <property fmtid="{D5CDD505-2E9C-101B-9397-08002B2CF9AE}" pid="3" name="fbe16eaccf4749f086104f7c67297f76">
    <vt:lpwstr>World Bank|bc205cc9-8a56-48a3-9f30-b099e7707c1b</vt:lpwstr>
  </property>
  <property fmtid="{D5CDD505-2E9C-101B-9397-08002B2CF9AE}" pid="4" name="TaxKeyword">
    <vt:lpwstr/>
  </property>
  <property fmtid="{D5CDD505-2E9C-101B-9397-08002B2CF9AE}" pid="5" name="hbe71f8dfd024405860d37e862f27a82">
    <vt:lpwstr/>
  </property>
  <property fmtid="{D5CDD505-2E9C-101B-9397-08002B2CF9AE}" pid="6" name="WBDocs_Country">
    <vt:lpwstr/>
  </property>
  <property fmtid="{D5CDD505-2E9C-101B-9397-08002B2CF9AE}" pid="7" name="WBDocs_Business_Function">
    <vt:lpwstr/>
  </property>
  <property fmtid="{D5CDD505-2E9C-101B-9397-08002B2CF9AE}" pid="8" name="WBDocs_Local_Document_Type">
    <vt:lpwstr/>
  </property>
  <property fmtid="{D5CDD505-2E9C-101B-9397-08002B2CF9AE}" pid="9" name="m23003d518f743f49dcbc82909afe93a">
    <vt:lpwstr/>
  </property>
  <property fmtid="{D5CDD505-2E9C-101B-9397-08002B2CF9AE}" pid="10" name="d744a75525f04a8c9e54f4ed11bfe7c0">
    <vt:lpwstr/>
  </property>
  <property fmtid="{D5CDD505-2E9C-101B-9397-08002B2CF9AE}" pid="11" name="WBDocs_Topic">
    <vt:lpwstr/>
  </property>
  <property fmtid="{D5CDD505-2E9C-101B-9397-08002B2CF9AE}" pid="12" name="WBDocs_Originating_Unit">
    <vt:lpwstr>327;#GHNDR|3743b13f-1248-49d2-9560-cc87b6e9122c</vt:lpwstr>
  </property>
  <property fmtid="{D5CDD505-2E9C-101B-9397-08002B2CF9AE}" pid="13" name="TaxKeywordTaxHTField">
    <vt:lpwstr/>
  </property>
  <property fmtid="{D5CDD505-2E9C-101B-9397-08002B2CF9AE}" pid="14" name="Organization">
    <vt:lpwstr>3;#World Bank|bc205cc9-8a56-48a3-9f30-b099e7707c1b</vt:lpwstr>
  </property>
  <property fmtid="{D5CDD505-2E9C-101B-9397-08002B2CF9AE}" pid="15" name="WBDocs_Category">
    <vt:lpwstr/>
  </property>
  <property fmtid="{D5CDD505-2E9C-101B-9397-08002B2CF9AE}" pid="16" name="WBDocs_Language">
    <vt:lpwstr/>
  </property>
  <property fmtid="{D5CDD505-2E9C-101B-9397-08002B2CF9AE}" pid="17" name="n51c50147e554be9a5479ee6e2785bf7">
    <vt:lpwstr/>
  </property>
  <property fmtid="{D5CDD505-2E9C-101B-9397-08002B2CF9AE}" pid="18" name="pf1bc08d06b541998378c6b8090400d8">
    <vt:lpwstr/>
  </property>
  <property fmtid="{D5CDD505-2E9C-101B-9397-08002B2CF9AE}" pid="19" name="MediaServiceImageTags">
    <vt:lpwstr/>
  </property>
  <property fmtid="{D5CDD505-2E9C-101B-9397-08002B2CF9AE}" pid="20" name="lcf76f155ced4ddcb4097134ff3c332f">
    <vt:lpwstr/>
  </property>
</Properties>
</file>