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6"/>
  </p:sldMasterIdLst>
  <p:notesMasterIdLst>
    <p:notesMasterId r:id="rId19"/>
  </p:notesMasterIdLst>
  <p:sldIdLst>
    <p:sldId id="336" r:id="rId7"/>
    <p:sldId id="348" r:id="rId8"/>
    <p:sldId id="350" r:id="rId9"/>
    <p:sldId id="344" r:id="rId10"/>
    <p:sldId id="349" r:id="rId11"/>
    <p:sldId id="328" r:id="rId12"/>
    <p:sldId id="318" r:id="rId13"/>
    <p:sldId id="347" r:id="rId14"/>
    <p:sldId id="346" r:id="rId15"/>
    <p:sldId id="343" r:id="rId16"/>
    <p:sldId id="2147375740" r:id="rId17"/>
    <p:sldId id="34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Rae Brown" initials="JRB" lastIdx="8" clrIdx="0">
    <p:extLst>
      <p:ext uri="{19B8F6BF-5375-455C-9EA6-DF929625EA0E}">
        <p15:presenceInfo xmlns:p15="http://schemas.microsoft.com/office/powerpoint/2012/main" userId="S::jbrown11@worldbank.org::53ebf857-591b-42d0-9588-1ddbd1ea1b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504D"/>
    <a:srgbClr val="0C716B"/>
    <a:srgbClr val="1FA29C"/>
    <a:srgbClr val="498B88"/>
    <a:srgbClr val="189992"/>
    <a:srgbClr val="D0C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85" autoAdjust="0"/>
  </p:normalViewPr>
  <p:slideViewPr>
    <p:cSldViewPr snapToGrid="0">
      <p:cViewPr varScale="1">
        <p:scale>
          <a:sx n="64" d="100"/>
          <a:sy n="64" d="100"/>
        </p:scale>
        <p:origin x="95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413AF9-E92B-4CA3-A29E-5A61B5D3F4FF}"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B9381387-5EBF-4977-B077-C366EDA62C58}">
      <dgm:prSet phldrT="[Text]"/>
      <dgm:spPr>
        <a:solidFill>
          <a:srgbClr val="CAE6E9"/>
        </a:solidFill>
      </dgm:spPr>
      <dgm:t>
        <a:bodyPr/>
        <a:lstStyle/>
        <a:p>
          <a:endParaRPr lang="en-US" dirty="0">
            <a:solidFill>
              <a:schemeClr val="tx1"/>
            </a:solidFill>
          </a:endParaRPr>
        </a:p>
      </dgm:t>
    </dgm:pt>
    <dgm:pt modelId="{3B64A509-0DED-4013-9BB0-09EAD2206B74}" type="parTrans" cxnId="{7910386B-0132-46CA-AEBF-8307F21414B4}">
      <dgm:prSet/>
      <dgm:spPr/>
      <dgm:t>
        <a:bodyPr/>
        <a:lstStyle/>
        <a:p>
          <a:endParaRPr lang="en-US"/>
        </a:p>
      </dgm:t>
    </dgm:pt>
    <dgm:pt modelId="{21421932-947D-4A65-A7A9-1427046B7EE4}" type="sibTrans" cxnId="{7910386B-0132-46CA-AEBF-8307F21414B4}">
      <dgm:prSet/>
      <dgm:spPr/>
      <dgm:t>
        <a:bodyPr/>
        <a:lstStyle/>
        <a:p>
          <a:endParaRPr lang="en-US"/>
        </a:p>
      </dgm:t>
    </dgm:pt>
    <dgm:pt modelId="{4887E77E-5345-4D0F-9EEF-F318CFA381F0}">
      <dgm:prSet phldrT="[Text]"/>
      <dgm:spPr>
        <a:solidFill>
          <a:srgbClr val="1A90C0"/>
        </a:solidFill>
      </dgm:spPr>
      <dgm:t>
        <a:bodyPr/>
        <a:lstStyle/>
        <a:p>
          <a:endParaRPr lang="en-US" dirty="0"/>
        </a:p>
      </dgm:t>
    </dgm:pt>
    <dgm:pt modelId="{9FECDBB4-48FB-4F56-BE5E-8BF88487DA7E}" type="parTrans" cxnId="{B4816E67-A8F4-435D-BCE3-8416801A5018}">
      <dgm:prSet/>
      <dgm:spPr/>
      <dgm:t>
        <a:bodyPr/>
        <a:lstStyle/>
        <a:p>
          <a:endParaRPr lang="en-US"/>
        </a:p>
      </dgm:t>
    </dgm:pt>
    <dgm:pt modelId="{3DE8A054-8E3A-4B33-A765-84825B10E3D2}" type="sibTrans" cxnId="{B4816E67-A8F4-435D-BCE3-8416801A5018}">
      <dgm:prSet/>
      <dgm:spPr/>
      <dgm:t>
        <a:bodyPr/>
        <a:lstStyle/>
        <a:p>
          <a:endParaRPr lang="en-US"/>
        </a:p>
      </dgm:t>
    </dgm:pt>
    <dgm:pt modelId="{CC5E9072-E141-4708-B5D6-B9856F0ACD79}">
      <dgm:prSet phldrT="[Text]"/>
      <dgm:spPr>
        <a:solidFill>
          <a:srgbClr val="21568C"/>
        </a:solidFill>
      </dgm:spPr>
      <dgm:t>
        <a:bodyPr/>
        <a:lstStyle/>
        <a:p>
          <a:endParaRPr lang="en-US" dirty="0"/>
        </a:p>
      </dgm:t>
    </dgm:pt>
    <dgm:pt modelId="{9D996561-307F-4DF7-A90A-A13029112212}" type="parTrans" cxnId="{451A8444-768C-45FF-B199-C3567A83B80F}">
      <dgm:prSet/>
      <dgm:spPr/>
      <dgm:t>
        <a:bodyPr/>
        <a:lstStyle/>
        <a:p>
          <a:endParaRPr lang="en-US"/>
        </a:p>
      </dgm:t>
    </dgm:pt>
    <dgm:pt modelId="{657A7E3E-0BFB-4998-9A0B-980559560938}" type="sibTrans" cxnId="{451A8444-768C-45FF-B199-C3567A83B80F}">
      <dgm:prSet/>
      <dgm:spPr/>
      <dgm:t>
        <a:bodyPr/>
        <a:lstStyle/>
        <a:p>
          <a:endParaRPr lang="en-US"/>
        </a:p>
      </dgm:t>
    </dgm:pt>
    <dgm:pt modelId="{9B3E1DA9-E484-4F0F-9061-657E81E592C8}" type="pres">
      <dgm:prSet presAssocID="{AA413AF9-E92B-4CA3-A29E-5A61B5D3F4FF}" presName="Name0" presStyleCnt="0">
        <dgm:presLayoutVars>
          <dgm:chMax val="7"/>
          <dgm:resizeHandles val="exact"/>
        </dgm:presLayoutVars>
      </dgm:prSet>
      <dgm:spPr/>
      <dgm:t>
        <a:bodyPr/>
        <a:lstStyle/>
        <a:p>
          <a:endParaRPr lang="en-US"/>
        </a:p>
      </dgm:t>
    </dgm:pt>
    <dgm:pt modelId="{5F1C685D-63FB-462E-8917-9AF925E9890B}" type="pres">
      <dgm:prSet presAssocID="{AA413AF9-E92B-4CA3-A29E-5A61B5D3F4FF}" presName="comp1" presStyleCnt="0"/>
      <dgm:spPr/>
    </dgm:pt>
    <dgm:pt modelId="{C5C628B2-3D3C-4C04-AD60-3A797AF20E6A}" type="pres">
      <dgm:prSet presAssocID="{AA413AF9-E92B-4CA3-A29E-5A61B5D3F4FF}" presName="circle1" presStyleLbl="node1" presStyleIdx="0" presStyleCnt="3" custScaleX="90124" custScaleY="89116" custLinFactNeighborX="-196" custLinFactNeighborY="6370"/>
      <dgm:spPr/>
      <dgm:t>
        <a:bodyPr/>
        <a:lstStyle/>
        <a:p>
          <a:endParaRPr lang="en-US"/>
        </a:p>
      </dgm:t>
    </dgm:pt>
    <dgm:pt modelId="{276321CE-6135-416C-A5FC-F29231FF7DA7}" type="pres">
      <dgm:prSet presAssocID="{AA413AF9-E92B-4CA3-A29E-5A61B5D3F4FF}" presName="c1text" presStyleLbl="node1" presStyleIdx="0" presStyleCnt="3">
        <dgm:presLayoutVars>
          <dgm:bulletEnabled val="1"/>
        </dgm:presLayoutVars>
      </dgm:prSet>
      <dgm:spPr/>
      <dgm:t>
        <a:bodyPr/>
        <a:lstStyle/>
        <a:p>
          <a:endParaRPr lang="en-US"/>
        </a:p>
      </dgm:t>
    </dgm:pt>
    <dgm:pt modelId="{49CF7CE7-7BC1-4306-8FA6-87E27757F0F7}" type="pres">
      <dgm:prSet presAssocID="{AA413AF9-E92B-4CA3-A29E-5A61B5D3F4FF}" presName="comp2" presStyleCnt="0"/>
      <dgm:spPr/>
    </dgm:pt>
    <dgm:pt modelId="{ADACBD07-9CE3-4B53-A3E7-F0A8B85ADBE7}" type="pres">
      <dgm:prSet presAssocID="{AA413AF9-E92B-4CA3-A29E-5A61B5D3F4FF}" presName="circle2" presStyleLbl="node1" presStyleIdx="1" presStyleCnt="3" custScaleY="97884" custLinFactNeighborX="-12" custLinFactNeighborY="-8039"/>
      <dgm:spPr/>
      <dgm:t>
        <a:bodyPr/>
        <a:lstStyle/>
        <a:p>
          <a:endParaRPr lang="en-US"/>
        </a:p>
      </dgm:t>
    </dgm:pt>
    <dgm:pt modelId="{FB6C1F28-40C6-4D7A-89ED-3B1055262CF2}" type="pres">
      <dgm:prSet presAssocID="{AA413AF9-E92B-4CA3-A29E-5A61B5D3F4FF}" presName="c2text" presStyleLbl="node1" presStyleIdx="1" presStyleCnt="3">
        <dgm:presLayoutVars>
          <dgm:bulletEnabled val="1"/>
        </dgm:presLayoutVars>
      </dgm:prSet>
      <dgm:spPr/>
      <dgm:t>
        <a:bodyPr/>
        <a:lstStyle/>
        <a:p>
          <a:endParaRPr lang="en-US"/>
        </a:p>
      </dgm:t>
    </dgm:pt>
    <dgm:pt modelId="{500A94AE-5D73-4353-B926-FA27F1499A4B}" type="pres">
      <dgm:prSet presAssocID="{AA413AF9-E92B-4CA3-A29E-5A61B5D3F4FF}" presName="comp3" presStyleCnt="0"/>
      <dgm:spPr/>
    </dgm:pt>
    <dgm:pt modelId="{71E326E3-1923-4F25-B18A-462D1AE17844}" type="pres">
      <dgm:prSet presAssocID="{AA413AF9-E92B-4CA3-A29E-5A61B5D3F4FF}" presName="circle3" presStyleLbl="node1" presStyleIdx="2" presStyleCnt="3" custScaleX="93941" custScaleY="94042" custLinFactNeighborX="456" custLinFactNeighborY="-36507"/>
      <dgm:spPr/>
      <dgm:t>
        <a:bodyPr/>
        <a:lstStyle/>
        <a:p>
          <a:endParaRPr lang="en-US"/>
        </a:p>
      </dgm:t>
    </dgm:pt>
    <dgm:pt modelId="{FAD7E2B8-E893-4E00-A42C-F0454BFC443E}" type="pres">
      <dgm:prSet presAssocID="{AA413AF9-E92B-4CA3-A29E-5A61B5D3F4FF}" presName="c3text" presStyleLbl="node1" presStyleIdx="2" presStyleCnt="3">
        <dgm:presLayoutVars>
          <dgm:bulletEnabled val="1"/>
        </dgm:presLayoutVars>
      </dgm:prSet>
      <dgm:spPr/>
      <dgm:t>
        <a:bodyPr/>
        <a:lstStyle/>
        <a:p>
          <a:endParaRPr lang="en-US"/>
        </a:p>
      </dgm:t>
    </dgm:pt>
  </dgm:ptLst>
  <dgm:cxnLst>
    <dgm:cxn modelId="{7910386B-0132-46CA-AEBF-8307F21414B4}" srcId="{AA413AF9-E92B-4CA3-A29E-5A61B5D3F4FF}" destId="{B9381387-5EBF-4977-B077-C366EDA62C58}" srcOrd="0" destOrd="0" parTransId="{3B64A509-0DED-4013-9BB0-09EAD2206B74}" sibTransId="{21421932-947D-4A65-A7A9-1427046B7EE4}"/>
    <dgm:cxn modelId="{FD1AD91D-DF4B-4B61-932A-06B708AD0660}" type="presOf" srcId="{B9381387-5EBF-4977-B077-C366EDA62C58}" destId="{C5C628B2-3D3C-4C04-AD60-3A797AF20E6A}" srcOrd="0" destOrd="0" presId="urn:microsoft.com/office/officeart/2005/8/layout/venn2"/>
    <dgm:cxn modelId="{D01CDED2-1273-4909-A741-F3C256D01417}" type="presOf" srcId="{AA413AF9-E92B-4CA3-A29E-5A61B5D3F4FF}" destId="{9B3E1DA9-E484-4F0F-9061-657E81E592C8}" srcOrd="0" destOrd="0" presId="urn:microsoft.com/office/officeart/2005/8/layout/venn2"/>
    <dgm:cxn modelId="{5985A6D0-FC51-44B1-B4DB-74310A30300F}" type="presOf" srcId="{4887E77E-5345-4D0F-9EEF-F318CFA381F0}" destId="{FB6C1F28-40C6-4D7A-89ED-3B1055262CF2}" srcOrd="1" destOrd="0" presId="urn:microsoft.com/office/officeart/2005/8/layout/venn2"/>
    <dgm:cxn modelId="{451A8444-768C-45FF-B199-C3567A83B80F}" srcId="{AA413AF9-E92B-4CA3-A29E-5A61B5D3F4FF}" destId="{CC5E9072-E141-4708-B5D6-B9856F0ACD79}" srcOrd="2" destOrd="0" parTransId="{9D996561-307F-4DF7-A90A-A13029112212}" sibTransId="{657A7E3E-0BFB-4998-9A0B-980559560938}"/>
    <dgm:cxn modelId="{BAF86453-DD55-41B8-B37A-EC40B9896D04}" type="presOf" srcId="{B9381387-5EBF-4977-B077-C366EDA62C58}" destId="{276321CE-6135-416C-A5FC-F29231FF7DA7}" srcOrd="1" destOrd="0" presId="urn:microsoft.com/office/officeart/2005/8/layout/venn2"/>
    <dgm:cxn modelId="{54252D53-D8B3-403F-B97D-0FDF29D273AA}" type="presOf" srcId="{4887E77E-5345-4D0F-9EEF-F318CFA381F0}" destId="{ADACBD07-9CE3-4B53-A3E7-F0A8B85ADBE7}" srcOrd="0" destOrd="0" presId="urn:microsoft.com/office/officeart/2005/8/layout/venn2"/>
    <dgm:cxn modelId="{0EBBAE3C-23FA-4CE3-89F2-44D7DE7B5B36}" type="presOf" srcId="{CC5E9072-E141-4708-B5D6-B9856F0ACD79}" destId="{71E326E3-1923-4F25-B18A-462D1AE17844}" srcOrd="0" destOrd="0" presId="urn:microsoft.com/office/officeart/2005/8/layout/venn2"/>
    <dgm:cxn modelId="{B51AFAC5-217F-4BB6-B1E2-4CD4F2ACC6EF}" type="presOf" srcId="{CC5E9072-E141-4708-B5D6-B9856F0ACD79}" destId="{FAD7E2B8-E893-4E00-A42C-F0454BFC443E}" srcOrd="1" destOrd="0" presId="urn:microsoft.com/office/officeart/2005/8/layout/venn2"/>
    <dgm:cxn modelId="{B4816E67-A8F4-435D-BCE3-8416801A5018}" srcId="{AA413AF9-E92B-4CA3-A29E-5A61B5D3F4FF}" destId="{4887E77E-5345-4D0F-9EEF-F318CFA381F0}" srcOrd="1" destOrd="0" parTransId="{9FECDBB4-48FB-4F56-BE5E-8BF88487DA7E}" sibTransId="{3DE8A054-8E3A-4B33-A765-84825B10E3D2}"/>
    <dgm:cxn modelId="{4F097567-C2B0-4A42-9C64-6552C282E059}" type="presParOf" srcId="{9B3E1DA9-E484-4F0F-9061-657E81E592C8}" destId="{5F1C685D-63FB-462E-8917-9AF925E9890B}" srcOrd="0" destOrd="0" presId="urn:microsoft.com/office/officeart/2005/8/layout/venn2"/>
    <dgm:cxn modelId="{5F432B38-9FE1-4490-8CC2-72F9E95B73AF}" type="presParOf" srcId="{5F1C685D-63FB-462E-8917-9AF925E9890B}" destId="{C5C628B2-3D3C-4C04-AD60-3A797AF20E6A}" srcOrd="0" destOrd="0" presId="urn:microsoft.com/office/officeart/2005/8/layout/venn2"/>
    <dgm:cxn modelId="{A7EE3A5B-D909-4E0E-BC4D-48DD675C2172}" type="presParOf" srcId="{5F1C685D-63FB-462E-8917-9AF925E9890B}" destId="{276321CE-6135-416C-A5FC-F29231FF7DA7}" srcOrd="1" destOrd="0" presId="urn:microsoft.com/office/officeart/2005/8/layout/venn2"/>
    <dgm:cxn modelId="{AD247C8E-81B0-4DC0-B297-207CC38F20E4}" type="presParOf" srcId="{9B3E1DA9-E484-4F0F-9061-657E81E592C8}" destId="{49CF7CE7-7BC1-4306-8FA6-87E27757F0F7}" srcOrd="1" destOrd="0" presId="urn:microsoft.com/office/officeart/2005/8/layout/venn2"/>
    <dgm:cxn modelId="{BCCB0575-7249-4FC3-8D7E-01BE7197A8D2}" type="presParOf" srcId="{49CF7CE7-7BC1-4306-8FA6-87E27757F0F7}" destId="{ADACBD07-9CE3-4B53-A3E7-F0A8B85ADBE7}" srcOrd="0" destOrd="0" presId="urn:microsoft.com/office/officeart/2005/8/layout/venn2"/>
    <dgm:cxn modelId="{D4FE91B0-B083-4D54-9561-5423FF937078}" type="presParOf" srcId="{49CF7CE7-7BC1-4306-8FA6-87E27757F0F7}" destId="{FB6C1F28-40C6-4D7A-89ED-3B1055262CF2}" srcOrd="1" destOrd="0" presId="urn:microsoft.com/office/officeart/2005/8/layout/venn2"/>
    <dgm:cxn modelId="{04376F1A-6C2B-4544-896A-EAA9E8A0CFEF}" type="presParOf" srcId="{9B3E1DA9-E484-4F0F-9061-657E81E592C8}" destId="{500A94AE-5D73-4353-B926-FA27F1499A4B}" srcOrd="2" destOrd="0" presId="urn:microsoft.com/office/officeart/2005/8/layout/venn2"/>
    <dgm:cxn modelId="{DE773D14-C032-471E-B116-00313E100C99}" type="presParOf" srcId="{500A94AE-5D73-4353-B926-FA27F1499A4B}" destId="{71E326E3-1923-4F25-B18A-462D1AE17844}" srcOrd="0" destOrd="0" presId="urn:microsoft.com/office/officeart/2005/8/layout/venn2"/>
    <dgm:cxn modelId="{51F30972-D79C-4CF7-8733-809070D9B542}" type="presParOf" srcId="{500A94AE-5D73-4353-B926-FA27F1499A4B}" destId="{FAD7E2B8-E893-4E00-A42C-F0454BFC443E}"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628B2-3D3C-4C04-AD60-3A797AF20E6A}">
      <dsp:nvSpPr>
        <dsp:cNvPr id="0" name=""/>
        <dsp:cNvSpPr/>
      </dsp:nvSpPr>
      <dsp:spPr>
        <a:xfrm>
          <a:off x="1208714" y="385582"/>
          <a:ext cx="3662639" cy="3621674"/>
        </a:xfrm>
        <a:prstGeom prst="ellipse">
          <a:avLst/>
        </a:prstGeom>
        <a:solidFill>
          <a:srgbClr val="CAE6E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endParaRPr lang="en-US" sz="1900" kern="1200" dirty="0">
            <a:solidFill>
              <a:schemeClr val="tx1"/>
            </a:solidFill>
          </a:endParaRPr>
        </a:p>
      </dsp:txBody>
      <dsp:txXfrm>
        <a:off x="2399988" y="566665"/>
        <a:ext cx="1280092" cy="543251"/>
      </dsp:txXfrm>
    </dsp:sp>
    <dsp:sp modelId="{ADACBD07-9CE3-4B53-A3E7-F0A8B85ADBE7}">
      <dsp:nvSpPr>
        <dsp:cNvPr id="0" name=""/>
        <dsp:cNvSpPr/>
      </dsp:nvSpPr>
      <dsp:spPr>
        <a:xfrm>
          <a:off x="1523634" y="708761"/>
          <a:ext cx="3048000" cy="2983504"/>
        </a:xfrm>
        <a:prstGeom prst="ellipse">
          <a:avLst/>
        </a:prstGeom>
        <a:solidFill>
          <a:srgbClr val="1A9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endParaRPr lang="en-US" sz="1900" kern="1200" dirty="0"/>
        </a:p>
      </dsp:txBody>
      <dsp:txXfrm>
        <a:off x="2337450" y="895230"/>
        <a:ext cx="1420368" cy="559407"/>
      </dsp:txXfrm>
    </dsp:sp>
    <dsp:sp modelId="{71E326E3-1923-4F25-B18A-462D1AE17844}">
      <dsp:nvSpPr>
        <dsp:cNvPr id="0" name=""/>
        <dsp:cNvSpPr/>
      </dsp:nvSpPr>
      <dsp:spPr>
        <a:xfrm>
          <a:off x="2102825" y="1256253"/>
          <a:ext cx="1908881" cy="1910933"/>
        </a:xfrm>
        <a:prstGeom prst="ellipse">
          <a:avLst/>
        </a:prstGeom>
        <a:solidFill>
          <a:srgbClr val="2156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endParaRPr lang="en-US" sz="3300" kern="1200" dirty="0"/>
        </a:p>
      </dsp:txBody>
      <dsp:txXfrm>
        <a:off x="2382374" y="1733986"/>
        <a:ext cx="1349782" cy="955466"/>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CC4EB6-DC4D-5344-8765-0F4FFFD75F5B}" type="datetimeFigureOut">
              <a:rPr lang="en-US" smtClean="0"/>
              <a:t>8/26/2023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E926BB-34CC-A547-ABEE-D4DE354B6DC3}" type="slidenum">
              <a:rPr lang="en-US" smtClean="0"/>
              <a:t>‹#›</a:t>
            </a:fld>
            <a:endParaRPr lang="en-US" dirty="0"/>
          </a:p>
        </p:txBody>
      </p:sp>
    </p:spTree>
    <p:extLst>
      <p:ext uri="{BB962C8B-B14F-4D97-AF65-F5344CB8AC3E}">
        <p14:creationId xmlns:p14="http://schemas.microsoft.com/office/powerpoint/2010/main" val="130121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E926BB-34CC-A547-ABEE-D4DE354B6DC3}" type="slidenum">
              <a:rPr lang="en-US" smtClean="0"/>
              <a:t>1</a:t>
            </a:fld>
            <a:endParaRPr lang="en-US" dirty="0"/>
          </a:p>
        </p:txBody>
      </p:sp>
    </p:spTree>
    <p:extLst>
      <p:ext uri="{BB962C8B-B14F-4D97-AF65-F5344CB8AC3E}">
        <p14:creationId xmlns:p14="http://schemas.microsoft.com/office/powerpoint/2010/main" val="142128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2E926BB-34CC-A547-ABEE-D4DE354B6DC3}" type="slidenum">
              <a:rPr lang="en-US" smtClean="0"/>
              <a:t>11</a:t>
            </a:fld>
            <a:endParaRPr lang="en-US" dirty="0"/>
          </a:p>
        </p:txBody>
      </p:sp>
    </p:spTree>
    <p:extLst>
      <p:ext uri="{BB962C8B-B14F-4D97-AF65-F5344CB8AC3E}">
        <p14:creationId xmlns:p14="http://schemas.microsoft.com/office/powerpoint/2010/main" val="3506393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E926BB-34CC-A547-ABEE-D4DE354B6DC3}" type="slidenum">
              <a:rPr lang="en-US" smtClean="0"/>
              <a:t>2</a:t>
            </a:fld>
            <a:endParaRPr lang="en-US" dirty="0"/>
          </a:p>
        </p:txBody>
      </p:sp>
    </p:spTree>
    <p:extLst>
      <p:ext uri="{BB962C8B-B14F-4D97-AF65-F5344CB8AC3E}">
        <p14:creationId xmlns:p14="http://schemas.microsoft.com/office/powerpoint/2010/main" val="1110779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E926BB-34CC-A547-ABEE-D4DE354B6DC3}" type="slidenum">
              <a:rPr lang="en-US" smtClean="0"/>
              <a:t>3</a:t>
            </a:fld>
            <a:endParaRPr lang="en-US" dirty="0"/>
          </a:p>
        </p:txBody>
      </p:sp>
    </p:spTree>
    <p:extLst>
      <p:ext uri="{BB962C8B-B14F-4D97-AF65-F5344CB8AC3E}">
        <p14:creationId xmlns:p14="http://schemas.microsoft.com/office/powerpoint/2010/main" val="876769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En plus des indicateurs CIS nationaux demandés l'année dernière, nous demanderons à tous les pays partenaires du GFF de fournir des indicateurs de routine standard à travers les domaines prioritaires des programmes. </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2E926BB-34CC-A547-ABEE-D4DE354B6DC3}" type="slidenum">
              <a:rPr lang="en-US" smtClean="0"/>
              <a:t>4</a:t>
            </a:fld>
            <a:endParaRPr lang="en-US" dirty="0"/>
          </a:p>
        </p:txBody>
      </p:sp>
    </p:spTree>
    <p:extLst>
      <p:ext uri="{BB962C8B-B14F-4D97-AF65-F5344CB8AC3E}">
        <p14:creationId xmlns:p14="http://schemas.microsoft.com/office/powerpoint/2010/main" val="812003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E926BB-34CC-A547-ABEE-D4DE354B6DC3}" type="slidenum">
              <a:rPr lang="en-US" smtClean="0"/>
              <a:t>6</a:t>
            </a:fld>
            <a:endParaRPr lang="en-US" dirty="0"/>
          </a:p>
        </p:txBody>
      </p:sp>
    </p:spTree>
    <p:extLst>
      <p:ext uri="{BB962C8B-B14F-4D97-AF65-F5344CB8AC3E}">
        <p14:creationId xmlns:p14="http://schemas.microsoft.com/office/powerpoint/2010/main" val="3845745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E926BB-34CC-A547-ABEE-D4DE354B6DC3}" type="slidenum">
              <a:rPr lang="en-US" smtClean="0"/>
              <a:t>7</a:t>
            </a:fld>
            <a:endParaRPr lang="en-US" dirty="0"/>
          </a:p>
        </p:txBody>
      </p:sp>
    </p:spTree>
    <p:extLst>
      <p:ext uri="{BB962C8B-B14F-4D97-AF65-F5344CB8AC3E}">
        <p14:creationId xmlns:p14="http://schemas.microsoft.com/office/powerpoint/2010/main" val="758203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E926BB-34CC-A547-ABEE-D4DE354B6DC3}" type="slidenum">
              <a:rPr lang="en-US" smtClean="0"/>
              <a:t>8</a:t>
            </a:fld>
            <a:endParaRPr lang="en-US" dirty="0"/>
          </a:p>
        </p:txBody>
      </p:sp>
    </p:spTree>
    <p:extLst>
      <p:ext uri="{BB962C8B-B14F-4D97-AF65-F5344CB8AC3E}">
        <p14:creationId xmlns:p14="http://schemas.microsoft.com/office/powerpoint/2010/main" val="2598357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E926BB-34CC-A547-ABEE-D4DE354B6DC3}" type="slidenum">
              <a:rPr lang="en-US" smtClean="0"/>
              <a:t>9</a:t>
            </a:fld>
            <a:endParaRPr lang="en-US" dirty="0"/>
          </a:p>
        </p:txBody>
      </p:sp>
    </p:spTree>
    <p:extLst>
      <p:ext uri="{BB962C8B-B14F-4D97-AF65-F5344CB8AC3E}">
        <p14:creationId xmlns:p14="http://schemas.microsoft.com/office/powerpoint/2010/main" val="1534594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E926BB-34CC-A547-ABEE-D4DE354B6DC3}" type="slidenum">
              <a:rPr lang="en-US" smtClean="0"/>
              <a:t>10</a:t>
            </a:fld>
            <a:endParaRPr lang="en-US" dirty="0"/>
          </a:p>
        </p:txBody>
      </p:sp>
    </p:spTree>
    <p:extLst>
      <p:ext uri="{BB962C8B-B14F-4D97-AF65-F5344CB8AC3E}">
        <p14:creationId xmlns:p14="http://schemas.microsoft.com/office/powerpoint/2010/main" val="3583636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shorttitle_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C7ABE2-6894-0D44-AEB5-8B7355FF9D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Picture Placeholder 7">
            <a:extLst>
              <a:ext uri="{FF2B5EF4-FFF2-40B4-BE49-F238E27FC236}">
                <a16:creationId xmlns:a16="http://schemas.microsoft.com/office/drawing/2014/main" id="{441D4BAD-08CA-DC4D-813D-5A1D131A1920}"/>
              </a:ext>
            </a:extLst>
          </p:cNvPr>
          <p:cNvSpPr>
            <a:spLocks noGrp="1"/>
          </p:cNvSpPr>
          <p:nvPr>
            <p:ph type="pic" sz="quarter" idx="12"/>
          </p:nvPr>
        </p:nvSpPr>
        <p:spPr>
          <a:xfrm>
            <a:off x="6975475" y="0"/>
            <a:ext cx="5211763" cy="5121275"/>
          </a:xfrm>
          <a:prstGeom prst="rect">
            <a:avLst/>
          </a:prstGeom>
        </p:spPr>
        <p:txBody>
          <a:bodyPr/>
          <a:lstStyle/>
          <a:p>
            <a:endParaRPr lang="en-US" dirty="0"/>
          </a:p>
        </p:txBody>
      </p:sp>
      <p:sp>
        <p:nvSpPr>
          <p:cNvPr id="18" name="Title 13">
            <a:extLst>
              <a:ext uri="{FF2B5EF4-FFF2-40B4-BE49-F238E27FC236}">
                <a16:creationId xmlns:a16="http://schemas.microsoft.com/office/drawing/2014/main" id="{1DCDB4A8-5BA7-224B-B09B-2F45B8DEFAB7}"/>
              </a:ext>
            </a:extLst>
          </p:cNvPr>
          <p:cNvSpPr>
            <a:spLocks noGrp="1"/>
          </p:cNvSpPr>
          <p:nvPr>
            <p:ph type="title" hasCustomPrompt="1"/>
          </p:nvPr>
        </p:nvSpPr>
        <p:spPr>
          <a:xfrm>
            <a:off x="457200" y="2419780"/>
            <a:ext cx="6518635" cy="1583001"/>
          </a:xfrm>
          <a:prstGeom prst="rect">
            <a:avLst/>
          </a:prstGeom>
        </p:spPr>
        <p:txBody>
          <a:bodyPr>
            <a:normAutofit/>
          </a:bodyPr>
          <a:lstStyle>
            <a:lvl1pPr>
              <a:defRPr sz="4000" b="1" cap="all" baseline="0">
                <a:solidFill>
                  <a:schemeClr val="bg1"/>
                </a:solidFill>
                <a:latin typeface="Poppins" pitchFamily="2" charset="77"/>
                <a:cs typeface="Poppins" pitchFamily="2" charset="77"/>
              </a:defRPr>
            </a:lvl1pPr>
          </a:lstStyle>
          <a:p>
            <a:r>
              <a:rPr lang="en-US"/>
              <a:t>PRESENTATION TITLE goes here</a:t>
            </a:r>
          </a:p>
        </p:txBody>
      </p:sp>
      <p:sp>
        <p:nvSpPr>
          <p:cNvPr id="23" name="Content Placeholder 22">
            <a:extLst>
              <a:ext uri="{FF2B5EF4-FFF2-40B4-BE49-F238E27FC236}">
                <a16:creationId xmlns:a16="http://schemas.microsoft.com/office/drawing/2014/main" id="{C8918EFC-60F3-674E-8D82-11B86D6C66CC}"/>
              </a:ext>
            </a:extLst>
          </p:cNvPr>
          <p:cNvSpPr>
            <a:spLocks noGrp="1"/>
          </p:cNvSpPr>
          <p:nvPr>
            <p:ph sz="quarter" idx="10" hasCustomPrompt="1"/>
          </p:nvPr>
        </p:nvSpPr>
        <p:spPr>
          <a:xfrm>
            <a:off x="457200" y="4374058"/>
            <a:ext cx="6518635" cy="847725"/>
          </a:xfrm>
          <a:prstGeom prst="rect">
            <a:avLst/>
          </a:prstGeom>
        </p:spPr>
        <p:txBody>
          <a:bodyPr>
            <a:normAutofit/>
          </a:bodyPr>
          <a:lstStyle>
            <a:lvl1pPr marL="0" indent="0">
              <a:buNone/>
              <a:defRPr b="1" i="0">
                <a:solidFill>
                  <a:schemeClr val="bg1"/>
                </a:solidFill>
                <a:latin typeface="Poppins SemiBold" pitchFamily="2" charset="77"/>
                <a:cs typeface="Poppins SemiBold" pitchFamily="2" charset="77"/>
              </a:defRPr>
            </a:lvl1pPr>
            <a:lvl2pPr marL="457200" indent="0">
              <a:buNone/>
              <a:defRPr/>
            </a:lvl2pPr>
          </a:lstStyle>
          <a:p>
            <a:pPr lvl="0"/>
            <a:r>
              <a:rPr lang="en-US"/>
              <a:t>Optional Sub Title or Image Goes Here</a:t>
            </a:r>
          </a:p>
        </p:txBody>
      </p:sp>
      <p:sp>
        <p:nvSpPr>
          <p:cNvPr id="26" name="Text Placeholder 25">
            <a:extLst>
              <a:ext uri="{FF2B5EF4-FFF2-40B4-BE49-F238E27FC236}">
                <a16:creationId xmlns:a16="http://schemas.microsoft.com/office/drawing/2014/main" id="{F0D31DF6-2E4C-1448-9AD8-85B009F07861}"/>
              </a:ext>
            </a:extLst>
          </p:cNvPr>
          <p:cNvSpPr>
            <a:spLocks noGrp="1"/>
          </p:cNvSpPr>
          <p:nvPr>
            <p:ph type="body" sz="quarter" idx="11" hasCustomPrompt="1"/>
          </p:nvPr>
        </p:nvSpPr>
        <p:spPr>
          <a:xfrm>
            <a:off x="457200" y="6093023"/>
            <a:ext cx="2121108" cy="393700"/>
          </a:xfrm>
          <a:prstGeom prst="rect">
            <a:avLst/>
          </a:prstGeom>
        </p:spPr>
        <p:txBody>
          <a:bodyPr>
            <a:normAutofit/>
          </a:bodyPr>
          <a:lstStyle>
            <a:lvl1pPr marL="0" indent="0">
              <a:buNone/>
              <a:defRPr sz="1400" b="1" i="0">
                <a:solidFill>
                  <a:schemeClr val="bg1"/>
                </a:solidFill>
                <a:latin typeface="Poppins SemiBold" pitchFamily="2" charset="77"/>
                <a:cs typeface="Poppins SemiBold" pitchFamily="2" charset="77"/>
              </a:defRPr>
            </a:lvl1pPr>
          </a:lstStyle>
          <a:p>
            <a:pPr lvl="0"/>
            <a:r>
              <a:rPr lang="en-US"/>
              <a:t>MONTH YEAR  GOES HERE</a:t>
            </a:r>
          </a:p>
        </p:txBody>
      </p:sp>
    </p:spTree>
    <p:extLst>
      <p:ext uri="{BB962C8B-B14F-4D97-AF65-F5344CB8AC3E}">
        <p14:creationId xmlns:p14="http://schemas.microsoft.com/office/powerpoint/2010/main" val="1271041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dy Slide_Bullet &amp; Graph">
    <p:spTree>
      <p:nvGrpSpPr>
        <p:cNvPr id="1" name=""/>
        <p:cNvGrpSpPr/>
        <p:nvPr/>
      </p:nvGrpSpPr>
      <p:grpSpPr>
        <a:xfrm>
          <a:off x="0" y="0"/>
          <a:ext cx="0" cy="0"/>
          <a:chOff x="0" y="0"/>
          <a:chExt cx="0" cy="0"/>
        </a:xfrm>
      </p:grpSpPr>
      <p:pic>
        <p:nvPicPr>
          <p:cNvPr id="12" name="Picture 11" descr="A picture containing text, device, fan, projector&#10;&#10;Description automatically generated">
            <a:extLst>
              <a:ext uri="{FF2B5EF4-FFF2-40B4-BE49-F238E27FC236}">
                <a16:creationId xmlns:a16="http://schemas.microsoft.com/office/drawing/2014/main" id="{18E6A17D-94DB-D44F-BA25-B5EBEA45C046}"/>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9" name="Text Placeholder 2">
            <a:extLst>
              <a:ext uri="{FF2B5EF4-FFF2-40B4-BE49-F238E27FC236}">
                <a16:creationId xmlns:a16="http://schemas.microsoft.com/office/drawing/2014/main" id="{A6124AD8-CC93-8C47-8918-ECD50AC25967}"/>
              </a:ext>
            </a:extLst>
          </p:cNvPr>
          <p:cNvSpPr>
            <a:spLocks noGrp="1"/>
          </p:cNvSpPr>
          <p:nvPr>
            <p:ph type="body" sz="quarter" idx="10" hasCustomPrompt="1"/>
          </p:nvPr>
        </p:nvSpPr>
        <p:spPr>
          <a:xfrm>
            <a:off x="457200" y="441811"/>
            <a:ext cx="10476963" cy="1027113"/>
          </a:xfrm>
          <a:prstGeom prst="rect">
            <a:avLst/>
          </a:prstGeom>
        </p:spPr>
        <p:txBody>
          <a:bodyPr>
            <a:normAutofit/>
          </a:bodyPr>
          <a:lstStyle>
            <a:lvl1pPr marL="0" indent="0">
              <a:buNone/>
              <a:defRPr sz="48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a:t>H1 Header Text Goes Here</a:t>
            </a:r>
          </a:p>
        </p:txBody>
      </p:sp>
      <p:sp>
        <p:nvSpPr>
          <p:cNvPr id="10" name="Content Placeholder 2">
            <a:extLst>
              <a:ext uri="{FF2B5EF4-FFF2-40B4-BE49-F238E27FC236}">
                <a16:creationId xmlns:a16="http://schemas.microsoft.com/office/drawing/2014/main" id="{A53898A7-77DF-2A44-A1C6-C59C37166D49}"/>
              </a:ext>
            </a:extLst>
          </p:cNvPr>
          <p:cNvSpPr>
            <a:spLocks noGrp="1"/>
          </p:cNvSpPr>
          <p:nvPr>
            <p:ph sz="quarter" idx="11" hasCustomPrompt="1"/>
          </p:nvPr>
        </p:nvSpPr>
        <p:spPr>
          <a:xfrm>
            <a:off x="457200" y="1910735"/>
            <a:ext cx="4919538" cy="3859828"/>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latin typeface="Verdana" panose="020B0604030504040204" pitchFamily="34" charset="0"/>
                <a:ea typeface="Verdana" panose="020B0604030504040204" pitchFamily="34" charset="0"/>
                <a:cs typeface="Verdana" panose="020B0604030504040204" pitchFamily="34" charset="0"/>
              </a:rPr>
              <a:t>Body copy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latin typeface="Verdana" panose="020B0604030504040204" pitchFamily="34" charset="0"/>
                <a:ea typeface="Verdana" panose="020B0604030504040204" pitchFamily="34" charset="0"/>
                <a:cs typeface="Verdana" panose="020B0604030504040204" pitchFamily="34" charset="0"/>
              </a:rPr>
              <a:t>//OR THIS AREA CAN BE AN IMAGE//</a:t>
            </a:r>
          </a:p>
          <a:p>
            <a:pPr lvl="0"/>
            <a:endParaRPr lang="en-US"/>
          </a:p>
          <a:p>
            <a:pPr lvl="0"/>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lvl="0"/>
            <a:endParaRPr lang="en-US"/>
          </a:p>
        </p:txBody>
      </p:sp>
      <p:sp>
        <p:nvSpPr>
          <p:cNvPr id="11" name="Content Placeholder 2">
            <a:extLst>
              <a:ext uri="{FF2B5EF4-FFF2-40B4-BE49-F238E27FC236}">
                <a16:creationId xmlns:a16="http://schemas.microsoft.com/office/drawing/2014/main" id="{F7C2144B-AF45-4A4C-8945-7177B2134605}"/>
              </a:ext>
            </a:extLst>
          </p:cNvPr>
          <p:cNvSpPr>
            <a:spLocks noGrp="1"/>
          </p:cNvSpPr>
          <p:nvPr>
            <p:ph sz="quarter" idx="13" hasCustomPrompt="1"/>
          </p:nvPr>
        </p:nvSpPr>
        <p:spPr>
          <a:xfrm>
            <a:off x="5831471" y="1910735"/>
            <a:ext cx="4919538" cy="385982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latin typeface="Verdana" panose="020B0604030504040204" pitchFamily="34" charset="0"/>
                <a:ea typeface="Verdana" panose="020B0604030504040204" pitchFamily="34" charset="0"/>
                <a:cs typeface="Verdana" panose="020B0604030504040204" pitchFamily="34" charset="0"/>
              </a:rPr>
              <a:t>THIS AREA CAN BE A GRAPH OR AN IMAGE</a:t>
            </a:r>
            <a:endParaRPr lang="en-US" sz="1400"/>
          </a:p>
          <a:p>
            <a:pPr lvl="0"/>
            <a:endParaRPr lang="en-US"/>
          </a:p>
        </p:txBody>
      </p:sp>
      <p:sp>
        <p:nvSpPr>
          <p:cNvPr id="7" name="Slide Number Placeholder 10">
            <a:extLst>
              <a:ext uri="{FF2B5EF4-FFF2-40B4-BE49-F238E27FC236}">
                <a16:creationId xmlns:a16="http://schemas.microsoft.com/office/drawing/2014/main" id="{3767338E-9A9A-5A4C-BCDC-014AB0510D05}"/>
              </a:ext>
            </a:extLst>
          </p:cNvPr>
          <p:cNvSpPr>
            <a:spLocks noGrp="1"/>
          </p:cNvSpPr>
          <p:nvPr>
            <p:ph type="sldNum" sz="quarter" idx="12"/>
          </p:nvPr>
        </p:nvSpPr>
        <p:spPr>
          <a:xfrm>
            <a:off x="11548534" y="6299475"/>
            <a:ext cx="474133" cy="365125"/>
          </a:xfrm>
        </p:spPr>
        <p:txBody>
          <a:bodyPr/>
          <a:lstStyle>
            <a:lvl1pPr>
              <a:defRPr sz="1400"/>
            </a:lvl1pPr>
          </a:lstStyle>
          <a:p>
            <a:fld id="{B1C535E9-3087-854E-9C8F-55CBE0306812}" type="slidenum">
              <a:rPr lang="en-US" smtClean="0"/>
              <a:pPr/>
              <a:t>‹#›</a:t>
            </a:fld>
            <a:endParaRPr lang="en-US" dirty="0"/>
          </a:p>
        </p:txBody>
      </p:sp>
    </p:spTree>
    <p:extLst>
      <p:ext uri="{BB962C8B-B14F-4D97-AF65-F5344CB8AC3E}">
        <p14:creationId xmlns:p14="http://schemas.microsoft.com/office/powerpoint/2010/main" val="1544679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Slide_Insert Graphs">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A6124AD8-CC93-8C47-8918-ECD50AC25967}"/>
              </a:ext>
            </a:extLst>
          </p:cNvPr>
          <p:cNvSpPr>
            <a:spLocks noGrp="1"/>
          </p:cNvSpPr>
          <p:nvPr>
            <p:ph type="body" sz="quarter" idx="10" hasCustomPrompt="1"/>
          </p:nvPr>
        </p:nvSpPr>
        <p:spPr>
          <a:xfrm>
            <a:off x="457200" y="441811"/>
            <a:ext cx="10476963" cy="1027113"/>
          </a:xfrm>
          <a:prstGeom prst="rect">
            <a:avLst/>
          </a:prstGeom>
        </p:spPr>
        <p:txBody>
          <a:bodyPr>
            <a:normAutofit/>
          </a:bodyPr>
          <a:lstStyle>
            <a:lvl1pPr marL="0" indent="0">
              <a:buNone/>
              <a:defRPr sz="48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a:t>H1 Header Text Goes Here</a:t>
            </a:r>
          </a:p>
          <a:p>
            <a:pPr lvl="1"/>
            <a:endParaRPr lang="en-US"/>
          </a:p>
        </p:txBody>
      </p:sp>
      <p:sp>
        <p:nvSpPr>
          <p:cNvPr id="10" name="Content Placeholder 2">
            <a:extLst>
              <a:ext uri="{FF2B5EF4-FFF2-40B4-BE49-F238E27FC236}">
                <a16:creationId xmlns:a16="http://schemas.microsoft.com/office/drawing/2014/main" id="{A53898A7-77DF-2A44-A1C6-C59C37166D49}"/>
              </a:ext>
            </a:extLst>
          </p:cNvPr>
          <p:cNvSpPr>
            <a:spLocks noGrp="1"/>
          </p:cNvSpPr>
          <p:nvPr>
            <p:ph sz="quarter" idx="11" hasCustomPrompt="1"/>
          </p:nvPr>
        </p:nvSpPr>
        <p:spPr>
          <a:xfrm>
            <a:off x="457200" y="1910735"/>
            <a:ext cx="4919538" cy="385982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latin typeface="Verdana" panose="020B0604030504040204" pitchFamily="34" charset="0"/>
                <a:ea typeface="Verdana" panose="020B0604030504040204" pitchFamily="34" charset="0"/>
                <a:cs typeface="Verdana" panose="020B0604030504040204" pitchFamily="34" charset="0"/>
              </a:rPr>
              <a:t>THIS AREA CAN BE A GRAPH CLICK ON THE ICON BELOW</a:t>
            </a:r>
            <a:endParaRPr lang="en-US" sz="1400"/>
          </a:p>
        </p:txBody>
      </p:sp>
      <p:sp>
        <p:nvSpPr>
          <p:cNvPr id="7" name="Content Placeholder 2">
            <a:extLst>
              <a:ext uri="{FF2B5EF4-FFF2-40B4-BE49-F238E27FC236}">
                <a16:creationId xmlns:a16="http://schemas.microsoft.com/office/drawing/2014/main" id="{7435F97D-0EBE-554A-912F-343E6855D90D}"/>
              </a:ext>
            </a:extLst>
          </p:cNvPr>
          <p:cNvSpPr>
            <a:spLocks noGrp="1"/>
          </p:cNvSpPr>
          <p:nvPr>
            <p:ph sz="quarter" idx="13" hasCustomPrompt="1"/>
          </p:nvPr>
        </p:nvSpPr>
        <p:spPr>
          <a:xfrm>
            <a:off x="5831471" y="1910735"/>
            <a:ext cx="4919538" cy="385982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latin typeface="Verdana" panose="020B0604030504040204" pitchFamily="34" charset="0"/>
                <a:ea typeface="Verdana" panose="020B0604030504040204" pitchFamily="34" charset="0"/>
                <a:cs typeface="Verdana" panose="020B0604030504040204" pitchFamily="34" charset="0"/>
              </a:rPr>
              <a:t>THIS AREA CAN BE A GRAPH CLICK ON THE ICON BELOW</a:t>
            </a:r>
            <a:endParaRPr lang="en-US" sz="1400"/>
          </a:p>
          <a:p>
            <a:pPr lvl="0"/>
            <a:endParaRPr lang="en-US"/>
          </a:p>
        </p:txBody>
      </p:sp>
      <p:sp>
        <p:nvSpPr>
          <p:cNvPr id="11" name="Slide Number Placeholder 10">
            <a:extLst>
              <a:ext uri="{FF2B5EF4-FFF2-40B4-BE49-F238E27FC236}">
                <a16:creationId xmlns:a16="http://schemas.microsoft.com/office/drawing/2014/main" id="{C5186EBA-366D-9444-841C-FCF2573CAC1E}"/>
              </a:ext>
            </a:extLst>
          </p:cNvPr>
          <p:cNvSpPr>
            <a:spLocks noGrp="1"/>
          </p:cNvSpPr>
          <p:nvPr>
            <p:ph type="sldNum" sz="quarter" idx="12"/>
          </p:nvPr>
        </p:nvSpPr>
        <p:spPr>
          <a:xfrm>
            <a:off x="11548534" y="6299475"/>
            <a:ext cx="474133" cy="365125"/>
          </a:xfrm>
        </p:spPr>
        <p:txBody>
          <a:bodyPr/>
          <a:lstStyle>
            <a:lvl1pPr>
              <a:defRPr sz="1400"/>
            </a:lvl1pPr>
          </a:lstStyle>
          <a:p>
            <a:fld id="{B1C535E9-3087-854E-9C8F-55CBE0306812}" type="slidenum">
              <a:rPr lang="en-US" smtClean="0"/>
              <a:pPr/>
              <a:t>‹#›</a:t>
            </a:fld>
            <a:endParaRPr lang="en-US" dirty="0"/>
          </a:p>
        </p:txBody>
      </p:sp>
      <p:pic>
        <p:nvPicPr>
          <p:cNvPr id="12" name="Picture 11" descr="A picture containing text, device, fan, projector&#10;&#10;Description automatically generated">
            <a:extLst>
              <a:ext uri="{FF2B5EF4-FFF2-40B4-BE49-F238E27FC236}">
                <a16:creationId xmlns:a16="http://schemas.microsoft.com/office/drawing/2014/main" id="{CD6E6B0C-53A9-C949-8E1E-B1FD62B5DA2C}"/>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Tree>
    <p:extLst>
      <p:ext uri="{BB962C8B-B14F-4D97-AF65-F5344CB8AC3E}">
        <p14:creationId xmlns:p14="http://schemas.microsoft.com/office/powerpoint/2010/main" val="867432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Slide_Table">
    <p:spTree>
      <p:nvGrpSpPr>
        <p:cNvPr id="1" name=""/>
        <p:cNvGrpSpPr/>
        <p:nvPr/>
      </p:nvGrpSpPr>
      <p:grpSpPr>
        <a:xfrm>
          <a:off x="0" y="0"/>
          <a:ext cx="0" cy="0"/>
          <a:chOff x="0" y="0"/>
          <a:chExt cx="0" cy="0"/>
        </a:xfrm>
      </p:grpSpPr>
      <p:pic>
        <p:nvPicPr>
          <p:cNvPr id="7" name="Picture 6" descr="A picture containing text, device, fan, projector&#10;&#10;Description automatically generated">
            <a:extLst>
              <a:ext uri="{FF2B5EF4-FFF2-40B4-BE49-F238E27FC236}">
                <a16:creationId xmlns:a16="http://schemas.microsoft.com/office/drawing/2014/main" id="{2DB727E8-991E-4849-A0C5-6CFBB4B48D55}"/>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0" name="Table Placeholder 5">
            <a:extLst>
              <a:ext uri="{FF2B5EF4-FFF2-40B4-BE49-F238E27FC236}">
                <a16:creationId xmlns:a16="http://schemas.microsoft.com/office/drawing/2014/main" id="{A62F4CB6-A059-0844-A05B-44EB1AAE2E51}"/>
              </a:ext>
            </a:extLst>
          </p:cNvPr>
          <p:cNvSpPr>
            <a:spLocks noGrp="1"/>
          </p:cNvSpPr>
          <p:nvPr>
            <p:ph type="tbl" sz="quarter" idx="13" hasCustomPrompt="1"/>
          </p:nvPr>
        </p:nvSpPr>
        <p:spPr>
          <a:xfrm>
            <a:off x="457200" y="1877748"/>
            <a:ext cx="10451206" cy="4421727"/>
          </a:xfrm>
          <a:prstGeom prst="rect">
            <a:avLst/>
          </a:prstGeom>
        </p:spPr>
        <p:txBody>
          <a:bodyPr>
            <a:normAutofit/>
          </a:bodyPr>
          <a:lstStyle>
            <a:lvl1pPr marL="0" indent="0">
              <a:lnSpc>
                <a:spcPct val="100000"/>
              </a:lnSpc>
              <a:spcBef>
                <a:spcPts val="0"/>
              </a:spcBef>
              <a:buNone/>
              <a:defRPr sz="1200">
                <a:latin typeface="Poppins" pitchFamily="2" charset="77"/>
                <a:cs typeface="Poppins" pitchFamily="2" charset="77"/>
              </a:defRPr>
            </a:lvl1pPr>
          </a:lstStyle>
          <a:p>
            <a:pPr lvl="0"/>
            <a:r>
              <a:rPr lang="en-US" noProof="0" dirty="0"/>
              <a:t>TABLE GOES HERE</a:t>
            </a:r>
          </a:p>
        </p:txBody>
      </p:sp>
      <p:sp>
        <p:nvSpPr>
          <p:cNvPr id="9" name="Text Placeholder 2">
            <a:extLst>
              <a:ext uri="{FF2B5EF4-FFF2-40B4-BE49-F238E27FC236}">
                <a16:creationId xmlns:a16="http://schemas.microsoft.com/office/drawing/2014/main" id="{A6124AD8-CC93-8C47-8918-ECD50AC25967}"/>
              </a:ext>
            </a:extLst>
          </p:cNvPr>
          <p:cNvSpPr>
            <a:spLocks noGrp="1"/>
          </p:cNvSpPr>
          <p:nvPr>
            <p:ph type="body" sz="quarter" idx="10" hasCustomPrompt="1"/>
          </p:nvPr>
        </p:nvSpPr>
        <p:spPr>
          <a:xfrm>
            <a:off x="457200" y="441811"/>
            <a:ext cx="10451206" cy="1027113"/>
          </a:xfrm>
          <a:prstGeom prst="rect">
            <a:avLst/>
          </a:prstGeom>
        </p:spPr>
        <p:txBody>
          <a:bodyPr>
            <a:normAutofit/>
          </a:bodyPr>
          <a:lstStyle>
            <a:lvl1pPr marL="0" indent="0">
              <a:buNone/>
              <a:defRPr sz="48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a:t>H1 Header Text Goes Here</a:t>
            </a:r>
          </a:p>
          <a:p>
            <a:pPr lvl="1"/>
            <a:endParaRPr lang="en-US"/>
          </a:p>
        </p:txBody>
      </p:sp>
      <p:sp>
        <p:nvSpPr>
          <p:cNvPr id="6" name="Slide Number Placeholder 10">
            <a:extLst>
              <a:ext uri="{FF2B5EF4-FFF2-40B4-BE49-F238E27FC236}">
                <a16:creationId xmlns:a16="http://schemas.microsoft.com/office/drawing/2014/main" id="{A5DCA4A2-0F9E-7845-9AA1-93D62D31E807}"/>
              </a:ext>
            </a:extLst>
          </p:cNvPr>
          <p:cNvSpPr>
            <a:spLocks noGrp="1"/>
          </p:cNvSpPr>
          <p:nvPr>
            <p:ph type="sldNum" sz="quarter" idx="12"/>
          </p:nvPr>
        </p:nvSpPr>
        <p:spPr>
          <a:xfrm>
            <a:off x="11548534" y="6299475"/>
            <a:ext cx="474133" cy="365125"/>
          </a:xfrm>
        </p:spPr>
        <p:txBody>
          <a:bodyPr/>
          <a:lstStyle>
            <a:lvl1pPr>
              <a:defRPr sz="1400"/>
            </a:lvl1pPr>
          </a:lstStyle>
          <a:p>
            <a:fld id="{B1C535E9-3087-854E-9C8F-55CBE0306812}" type="slidenum">
              <a:rPr lang="en-US" smtClean="0"/>
              <a:pPr/>
              <a:t>‹#›</a:t>
            </a:fld>
            <a:endParaRPr lang="en-US" dirty="0"/>
          </a:p>
        </p:txBody>
      </p:sp>
    </p:spTree>
    <p:extLst>
      <p:ext uri="{BB962C8B-B14F-4D97-AF65-F5344CB8AC3E}">
        <p14:creationId xmlns:p14="http://schemas.microsoft.com/office/powerpoint/2010/main" val="353182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Slide_Large Copy or Image">
    <p:spTree>
      <p:nvGrpSpPr>
        <p:cNvPr id="1" name=""/>
        <p:cNvGrpSpPr/>
        <p:nvPr/>
      </p:nvGrpSpPr>
      <p:grpSpPr>
        <a:xfrm>
          <a:off x="0" y="0"/>
          <a:ext cx="0" cy="0"/>
          <a:chOff x="0" y="0"/>
          <a:chExt cx="0" cy="0"/>
        </a:xfrm>
      </p:grpSpPr>
      <p:pic>
        <p:nvPicPr>
          <p:cNvPr id="9" name="Picture 8" descr="A picture containing text, device, fan, projector&#10;&#10;Description automatically generated">
            <a:extLst>
              <a:ext uri="{FF2B5EF4-FFF2-40B4-BE49-F238E27FC236}">
                <a16:creationId xmlns:a16="http://schemas.microsoft.com/office/drawing/2014/main" id="{35081469-885C-4543-82EB-4997D9697CA4}"/>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8" name="Text Placeholder 2">
            <a:extLst>
              <a:ext uri="{FF2B5EF4-FFF2-40B4-BE49-F238E27FC236}">
                <a16:creationId xmlns:a16="http://schemas.microsoft.com/office/drawing/2014/main" id="{16523E79-616C-CB45-A740-5B198B5B90C7}"/>
              </a:ext>
            </a:extLst>
          </p:cNvPr>
          <p:cNvSpPr>
            <a:spLocks noGrp="1"/>
          </p:cNvSpPr>
          <p:nvPr>
            <p:ph type="body" sz="quarter" idx="10" hasCustomPrompt="1"/>
          </p:nvPr>
        </p:nvSpPr>
        <p:spPr>
          <a:xfrm>
            <a:off x="457200" y="441811"/>
            <a:ext cx="10489842" cy="1027113"/>
          </a:xfrm>
          <a:prstGeom prst="rect">
            <a:avLst/>
          </a:prstGeom>
        </p:spPr>
        <p:txBody>
          <a:bodyPr>
            <a:normAutofit/>
          </a:bodyPr>
          <a:lstStyle>
            <a:lvl1pPr marL="0" indent="0">
              <a:buNone/>
              <a:defRPr sz="48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a:t>H1 Header Text Goes Here</a:t>
            </a:r>
          </a:p>
          <a:p>
            <a:pPr lvl="1"/>
            <a:endParaRPr lang="en-US"/>
          </a:p>
        </p:txBody>
      </p:sp>
      <p:sp>
        <p:nvSpPr>
          <p:cNvPr id="5" name="Content Placeholder 4">
            <a:extLst>
              <a:ext uri="{FF2B5EF4-FFF2-40B4-BE49-F238E27FC236}">
                <a16:creationId xmlns:a16="http://schemas.microsoft.com/office/drawing/2014/main" id="{7B851291-63AB-1A40-B2ED-44C63E639A6E}"/>
              </a:ext>
            </a:extLst>
          </p:cNvPr>
          <p:cNvSpPr>
            <a:spLocks noGrp="1"/>
          </p:cNvSpPr>
          <p:nvPr>
            <p:ph sz="quarter" idx="11" hasCustomPrompt="1"/>
          </p:nvPr>
        </p:nvSpPr>
        <p:spPr>
          <a:xfrm>
            <a:off x="457200" y="1828801"/>
            <a:ext cx="10489842" cy="447067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latin typeface="Verdana" panose="020B0604030504040204" pitchFamily="34" charset="0"/>
                <a:ea typeface="Verdana" panose="020B0604030504040204" pitchFamily="34" charset="0"/>
                <a:cs typeface="Verdana" panose="020B0604030504040204" pitchFamily="34" charset="0"/>
              </a:rPr>
              <a:t>BODY COPY OR IMAGE GOES HERE</a:t>
            </a:r>
            <a:endParaRPr lang="en-US" sz="2800"/>
          </a:p>
        </p:txBody>
      </p:sp>
      <p:sp>
        <p:nvSpPr>
          <p:cNvPr id="7" name="Slide Number Placeholder 10">
            <a:extLst>
              <a:ext uri="{FF2B5EF4-FFF2-40B4-BE49-F238E27FC236}">
                <a16:creationId xmlns:a16="http://schemas.microsoft.com/office/drawing/2014/main" id="{7B7A81A9-123D-A54A-91AF-9FAC23764072}"/>
              </a:ext>
            </a:extLst>
          </p:cNvPr>
          <p:cNvSpPr>
            <a:spLocks noGrp="1"/>
          </p:cNvSpPr>
          <p:nvPr>
            <p:ph type="sldNum" sz="quarter" idx="12"/>
          </p:nvPr>
        </p:nvSpPr>
        <p:spPr>
          <a:xfrm>
            <a:off x="11548534" y="6299475"/>
            <a:ext cx="474133" cy="365125"/>
          </a:xfrm>
        </p:spPr>
        <p:txBody>
          <a:bodyPr/>
          <a:lstStyle>
            <a:lvl1pPr>
              <a:defRPr sz="1400"/>
            </a:lvl1pPr>
          </a:lstStyle>
          <a:p>
            <a:fld id="{B1C535E9-3087-854E-9C8F-55CBE0306812}" type="slidenum">
              <a:rPr lang="en-US" smtClean="0"/>
              <a:pPr/>
              <a:t>‹#›</a:t>
            </a:fld>
            <a:endParaRPr lang="en-US" dirty="0"/>
          </a:p>
        </p:txBody>
      </p:sp>
    </p:spTree>
    <p:extLst>
      <p:ext uri="{BB962C8B-B14F-4D97-AF65-F5344CB8AC3E}">
        <p14:creationId xmlns:p14="http://schemas.microsoft.com/office/powerpoint/2010/main" val="873526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C88577-7B3F-D14D-A822-1B70F70279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 Placeholder 2">
            <a:extLst>
              <a:ext uri="{FF2B5EF4-FFF2-40B4-BE49-F238E27FC236}">
                <a16:creationId xmlns:a16="http://schemas.microsoft.com/office/drawing/2014/main" id="{99984170-CF7A-F245-8B22-04AC0A2E3C55}"/>
              </a:ext>
            </a:extLst>
          </p:cNvPr>
          <p:cNvSpPr>
            <a:spLocks noGrp="1"/>
          </p:cNvSpPr>
          <p:nvPr>
            <p:ph type="body" sz="quarter" idx="10" hasCustomPrompt="1"/>
          </p:nvPr>
        </p:nvSpPr>
        <p:spPr>
          <a:xfrm>
            <a:off x="456784" y="1547812"/>
            <a:ext cx="8485188" cy="3762375"/>
          </a:xfrm>
          <a:prstGeom prst="rect">
            <a:avLst/>
          </a:prstGeom>
        </p:spPr>
        <p:txBody>
          <a:bodyPr>
            <a:normAutofit/>
          </a:bodyPr>
          <a:lstStyle>
            <a:lvl1pPr marL="0" indent="0">
              <a:buNone/>
              <a:defRPr sz="6600" b="1" i="0">
                <a:solidFill>
                  <a:schemeClr val="bg1"/>
                </a:solidFill>
                <a:latin typeface="Poppins" pitchFamily="2" charset="77"/>
                <a:cs typeface="Poppins" pitchFamily="2" charset="77"/>
              </a:defRPr>
            </a:lvl1pPr>
          </a:lstStyle>
          <a:p>
            <a:pPr lvl="0"/>
            <a:r>
              <a:rPr lang="en-US"/>
              <a:t>”Call out or pull quote goes here.”</a:t>
            </a:r>
          </a:p>
        </p:txBody>
      </p:sp>
    </p:spTree>
    <p:extLst>
      <p:ext uri="{BB962C8B-B14F-4D97-AF65-F5344CB8AC3E}">
        <p14:creationId xmlns:p14="http://schemas.microsoft.com/office/powerpoint/2010/main" val="2225320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GFF EN Log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AFB233-3817-FD43-BCE6-27B4E3D41F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9F6E7827-CC7B-A046-8784-B0CF2963456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6621" t="31233" r="17015" b="37980"/>
          <a:stretch/>
        </p:blipFill>
        <p:spPr>
          <a:xfrm>
            <a:off x="457200" y="2755329"/>
            <a:ext cx="3628663" cy="1300800"/>
          </a:xfrm>
          <a:prstGeom prst="rect">
            <a:avLst/>
          </a:prstGeom>
        </p:spPr>
      </p:pic>
      <p:sp>
        <p:nvSpPr>
          <p:cNvPr id="12" name="TextBox 11">
            <a:extLst>
              <a:ext uri="{FF2B5EF4-FFF2-40B4-BE49-F238E27FC236}">
                <a16:creationId xmlns:a16="http://schemas.microsoft.com/office/drawing/2014/main" id="{31D2DFEF-EF92-8A47-ACA7-30D4CAFC856D}"/>
              </a:ext>
            </a:extLst>
          </p:cNvPr>
          <p:cNvSpPr txBox="1"/>
          <p:nvPr userDrawn="1"/>
        </p:nvSpPr>
        <p:spPr>
          <a:xfrm>
            <a:off x="467360" y="4136234"/>
            <a:ext cx="8119641" cy="276999"/>
          </a:xfrm>
          <a:prstGeom prst="rect">
            <a:avLst/>
          </a:prstGeom>
          <a:noFill/>
        </p:spPr>
        <p:txBody>
          <a:bodyPr wrap="square" rtlCol="0">
            <a:spAutoFit/>
          </a:bodyPr>
          <a:lstStyle/>
          <a:p>
            <a:r>
              <a:rPr lang="en-US" sz="1200" b="0" i="0" dirty="0">
                <a:solidFill>
                  <a:schemeClr val="bg1"/>
                </a:solidFill>
                <a:latin typeface="Poppins Light" pitchFamily="2" charset="77"/>
                <a:cs typeface="Poppins Light" pitchFamily="2" charset="77"/>
              </a:rPr>
              <a:t>www.globalfinancingfacility.org                  gffsecretariat@worldbank.org                @thegff</a:t>
            </a:r>
          </a:p>
        </p:txBody>
      </p:sp>
      <p:pic>
        <p:nvPicPr>
          <p:cNvPr id="9" name="Picture 8">
            <a:extLst>
              <a:ext uri="{FF2B5EF4-FFF2-40B4-BE49-F238E27FC236}">
                <a16:creationId xmlns:a16="http://schemas.microsoft.com/office/drawing/2014/main" id="{C8B27A74-EF36-6247-9853-39F6E39434C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242754" y="4197933"/>
            <a:ext cx="200973" cy="163478"/>
          </a:xfrm>
          <a:prstGeom prst="rect">
            <a:avLst/>
          </a:prstGeom>
        </p:spPr>
      </p:pic>
      <p:cxnSp>
        <p:nvCxnSpPr>
          <p:cNvPr id="11" name="Straight Connector 10">
            <a:extLst>
              <a:ext uri="{FF2B5EF4-FFF2-40B4-BE49-F238E27FC236}">
                <a16:creationId xmlns:a16="http://schemas.microsoft.com/office/drawing/2014/main" id="{1CD96280-9DD3-2043-8A1C-07C41A5F7BF3}"/>
              </a:ext>
            </a:extLst>
          </p:cNvPr>
          <p:cNvCxnSpPr>
            <a:cxnSpLocks/>
          </p:cNvCxnSpPr>
          <p:nvPr userDrawn="1"/>
        </p:nvCxnSpPr>
        <p:spPr>
          <a:xfrm>
            <a:off x="3138255" y="4132121"/>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EC0955AE-B663-3A4E-A620-EF6A6B48D23A}"/>
              </a:ext>
            </a:extLst>
          </p:cNvPr>
          <p:cNvCxnSpPr>
            <a:cxnSpLocks/>
          </p:cNvCxnSpPr>
          <p:nvPr userDrawn="1"/>
        </p:nvCxnSpPr>
        <p:spPr>
          <a:xfrm>
            <a:off x="6104868" y="4132121"/>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pic>
        <p:nvPicPr>
          <p:cNvPr id="13" name="Picture 12" descr="Icon&#10;&#10;Description automatically generated">
            <a:extLst>
              <a:ext uri="{FF2B5EF4-FFF2-40B4-BE49-F238E27FC236}">
                <a16:creationId xmlns:a16="http://schemas.microsoft.com/office/drawing/2014/main" id="{18FD04B3-5FBB-D948-BE74-F2676714172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254940" y="4197933"/>
            <a:ext cx="228660" cy="160883"/>
          </a:xfrm>
          <a:prstGeom prst="rect">
            <a:avLst/>
          </a:prstGeom>
        </p:spPr>
      </p:pic>
    </p:spTree>
    <p:extLst>
      <p:ext uri="{BB962C8B-B14F-4D97-AF65-F5344CB8AC3E}">
        <p14:creationId xmlns:p14="http://schemas.microsoft.com/office/powerpoint/2010/main" val="412369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GFF/WB EN Log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AFB233-3817-FD43-BCE6-27B4E3D41F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31D2DFEF-EF92-8A47-ACA7-30D4CAFC856D}"/>
              </a:ext>
            </a:extLst>
          </p:cNvPr>
          <p:cNvSpPr txBox="1"/>
          <p:nvPr userDrawn="1"/>
        </p:nvSpPr>
        <p:spPr>
          <a:xfrm>
            <a:off x="467360" y="4136234"/>
            <a:ext cx="8119641" cy="276999"/>
          </a:xfrm>
          <a:prstGeom prst="rect">
            <a:avLst/>
          </a:prstGeom>
          <a:noFill/>
        </p:spPr>
        <p:txBody>
          <a:bodyPr wrap="square" rtlCol="0">
            <a:spAutoFit/>
          </a:bodyPr>
          <a:lstStyle/>
          <a:p>
            <a:r>
              <a:rPr lang="en-US" sz="1200" b="0" i="0" dirty="0">
                <a:solidFill>
                  <a:schemeClr val="bg1"/>
                </a:solidFill>
                <a:latin typeface="Poppins Light" pitchFamily="2" charset="77"/>
                <a:cs typeface="Poppins Light" pitchFamily="2" charset="77"/>
              </a:rPr>
              <a:t>www.globalfinancingfacility.org                  gffsecretariat@worldbank.org                @thegff</a:t>
            </a:r>
          </a:p>
        </p:txBody>
      </p:sp>
      <p:pic>
        <p:nvPicPr>
          <p:cNvPr id="9" name="Picture 8">
            <a:extLst>
              <a:ext uri="{FF2B5EF4-FFF2-40B4-BE49-F238E27FC236}">
                <a16:creationId xmlns:a16="http://schemas.microsoft.com/office/drawing/2014/main" id="{C8B27A74-EF36-6247-9853-39F6E39434C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42754" y="4197933"/>
            <a:ext cx="200973" cy="163478"/>
          </a:xfrm>
          <a:prstGeom prst="rect">
            <a:avLst/>
          </a:prstGeom>
        </p:spPr>
      </p:pic>
      <p:cxnSp>
        <p:nvCxnSpPr>
          <p:cNvPr id="11" name="Straight Connector 10">
            <a:extLst>
              <a:ext uri="{FF2B5EF4-FFF2-40B4-BE49-F238E27FC236}">
                <a16:creationId xmlns:a16="http://schemas.microsoft.com/office/drawing/2014/main" id="{1CD96280-9DD3-2043-8A1C-07C41A5F7BF3}"/>
              </a:ext>
            </a:extLst>
          </p:cNvPr>
          <p:cNvCxnSpPr>
            <a:cxnSpLocks/>
          </p:cNvCxnSpPr>
          <p:nvPr userDrawn="1"/>
        </p:nvCxnSpPr>
        <p:spPr>
          <a:xfrm>
            <a:off x="3138255" y="4132121"/>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EC0955AE-B663-3A4E-A620-EF6A6B48D23A}"/>
              </a:ext>
            </a:extLst>
          </p:cNvPr>
          <p:cNvCxnSpPr>
            <a:cxnSpLocks/>
          </p:cNvCxnSpPr>
          <p:nvPr userDrawn="1"/>
        </p:nvCxnSpPr>
        <p:spPr>
          <a:xfrm>
            <a:off x="6104868" y="4132121"/>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pic>
        <p:nvPicPr>
          <p:cNvPr id="13" name="Picture 12" descr="Icon&#10;&#10;Description automatically generated">
            <a:extLst>
              <a:ext uri="{FF2B5EF4-FFF2-40B4-BE49-F238E27FC236}">
                <a16:creationId xmlns:a16="http://schemas.microsoft.com/office/drawing/2014/main" id="{18FD04B3-5FBB-D948-BE74-F2676714172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254940" y="4197933"/>
            <a:ext cx="228660" cy="160883"/>
          </a:xfrm>
          <a:prstGeom prst="rect">
            <a:avLst/>
          </a:prstGeom>
        </p:spPr>
      </p:pic>
      <p:pic>
        <p:nvPicPr>
          <p:cNvPr id="10" name="Picture 9">
            <a:extLst>
              <a:ext uri="{FF2B5EF4-FFF2-40B4-BE49-F238E27FC236}">
                <a16:creationId xmlns:a16="http://schemas.microsoft.com/office/drawing/2014/main" id="{72F4A564-434C-424F-95FC-893E551EDA4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67360" y="3042044"/>
            <a:ext cx="6887811" cy="773912"/>
          </a:xfrm>
          <a:prstGeom prst="rect">
            <a:avLst/>
          </a:prstGeom>
        </p:spPr>
      </p:pic>
    </p:spTree>
    <p:extLst>
      <p:ext uri="{BB962C8B-B14F-4D97-AF65-F5344CB8AC3E}">
        <p14:creationId xmlns:p14="http://schemas.microsoft.com/office/powerpoint/2010/main" val="3447962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GFF FR Log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AFB233-3817-FD43-BCE6-27B4E3D41F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9CF59BA2-6EC7-254D-8011-7BE46B967F7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9236" y="2696431"/>
            <a:ext cx="4449017" cy="1413096"/>
          </a:xfrm>
          <a:prstGeom prst="rect">
            <a:avLst/>
          </a:prstGeom>
        </p:spPr>
      </p:pic>
      <p:sp>
        <p:nvSpPr>
          <p:cNvPr id="14" name="TextBox 13">
            <a:extLst>
              <a:ext uri="{FF2B5EF4-FFF2-40B4-BE49-F238E27FC236}">
                <a16:creationId xmlns:a16="http://schemas.microsoft.com/office/drawing/2014/main" id="{948A7604-877D-9042-9F52-E942C1F62933}"/>
              </a:ext>
            </a:extLst>
          </p:cNvPr>
          <p:cNvSpPr txBox="1"/>
          <p:nvPr userDrawn="1"/>
        </p:nvSpPr>
        <p:spPr>
          <a:xfrm>
            <a:off x="467360" y="4136234"/>
            <a:ext cx="8119641" cy="276999"/>
          </a:xfrm>
          <a:prstGeom prst="rect">
            <a:avLst/>
          </a:prstGeom>
          <a:noFill/>
        </p:spPr>
        <p:txBody>
          <a:bodyPr wrap="square" rtlCol="0">
            <a:spAutoFit/>
          </a:bodyPr>
          <a:lstStyle/>
          <a:p>
            <a:r>
              <a:rPr lang="en-US" sz="1200" b="0" i="0" dirty="0">
                <a:solidFill>
                  <a:schemeClr val="bg1"/>
                </a:solidFill>
                <a:latin typeface="Poppins Light" pitchFamily="2" charset="77"/>
                <a:cs typeface="Poppins Light" pitchFamily="2" charset="77"/>
              </a:rPr>
              <a:t>www.globalfinancingfacility.org/fr                  gffsecretariat@worldbank.org                @thegff</a:t>
            </a:r>
          </a:p>
        </p:txBody>
      </p:sp>
      <p:pic>
        <p:nvPicPr>
          <p:cNvPr id="15" name="Picture 14">
            <a:extLst>
              <a:ext uri="{FF2B5EF4-FFF2-40B4-BE49-F238E27FC236}">
                <a16:creationId xmlns:a16="http://schemas.microsoft.com/office/drawing/2014/main" id="{2BD5BDA9-5C03-BC43-9FCE-BA5647F9689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431291" y="4197933"/>
            <a:ext cx="200973" cy="163478"/>
          </a:xfrm>
          <a:prstGeom prst="rect">
            <a:avLst/>
          </a:prstGeom>
        </p:spPr>
      </p:pic>
      <p:pic>
        <p:nvPicPr>
          <p:cNvPr id="16" name="Picture 15" descr="Icon&#10;&#10;Description automatically generated">
            <a:extLst>
              <a:ext uri="{FF2B5EF4-FFF2-40B4-BE49-F238E27FC236}">
                <a16:creationId xmlns:a16="http://schemas.microsoft.com/office/drawing/2014/main" id="{B39C7A4A-77C3-A744-90B7-E2D961E6B72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405769" y="4197933"/>
            <a:ext cx="228660" cy="160883"/>
          </a:xfrm>
          <a:prstGeom prst="rect">
            <a:avLst/>
          </a:prstGeom>
        </p:spPr>
      </p:pic>
      <p:cxnSp>
        <p:nvCxnSpPr>
          <p:cNvPr id="18" name="Straight Connector 17">
            <a:extLst>
              <a:ext uri="{FF2B5EF4-FFF2-40B4-BE49-F238E27FC236}">
                <a16:creationId xmlns:a16="http://schemas.microsoft.com/office/drawing/2014/main" id="{2E0E1B34-0B94-E14D-9E99-183B2F256646}"/>
              </a:ext>
            </a:extLst>
          </p:cNvPr>
          <p:cNvCxnSpPr>
            <a:cxnSpLocks/>
          </p:cNvCxnSpPr>
          <p:nvPr userDrawn="1"/>
        </p:nvCxnSpPr>
        <p:spPr>
          <a:xfrm>
            <a:off x="3289084" y="4132121"/>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6FF538AE-8B3A-B24B-B168-F09E270D0459}"/>
              </a:ext>
            </a:extLst>
          </p:cNvPr>
          <p:cNvCxnSpPr>
            <a:cxnSpLocks/>
          </p:cNvCxnSpPr>
          <p:nvPr userDrawn="1"/>
        </p:nvCxnSpPr>
        <p:spPr>
          <a:xfrm>
            <a:off x="6293405" y="4132121"/>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96011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GFF/WBG FR Log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AFB233-3817-FD43-BCE6-27B4E3D41F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extBox 13">
            <a:extLst>
              <a:ext uri="{FF2B5EF4-FFF2-40B4-BE49-F238E27FC236}">
                <a16:creationId xmlns:a16="http://schemas.microsoft.com/office/drawing/2014/main" id="{948A7604-877D-9042-9F52-E942C1F62933}"/>
              </a:ext>
            </a:extLst>
          </p:cNvPr>
          <p:cNvSpPr txBox="1"/>
          <p:nvPr userDrawn="1"/>
        </p:nvSpPr>
        <p:spPr>
          <a:xfrm>
            <a:off x="467360" y="4136234"/>
            <a:ext cx="8119641" cy="276999"/>
          </a:xfrm>
          <a:prstGeom prst="rect">
            <a:avLst/>
          </a:prstGeom>
          <a:noFill/>
        </p:spPr>
        <p:txBody>
          <a:bodyPr wrap="square" rtlCol="0">
            <a:spAutoFit/>
          </a:bodyPr>
          <a:lstStyle/>
          <a:p>
            <a:r>
              <a:rPr lang="en-US" sz="1200" b="0" i="0" dirty="0">
                <a:solidFill>
                  <a:schemeClr val="bg1"/>
                </a:solidFill>
                <a:latin typeface="Poppins Light" pitchFamily="2" charset="77"/>
                <a:cs typeface="Poppins Light" pitchFamily="2" charset="77"/>
              </a:rPr>
              <a:t>www.globalfinancingfacility.org/fr                  gffsecretariat@worldbank.org                @thegff</a:t>
            </a:r>
          </a:p>
        </p:txBody>
      </p:sp>
      <p:pic>
        <p:nvPicPr>
          <p:cNvPr id="15" name="Picture 14">
            <a:extLst>
              <a:ext uri="{FF2B5EF4-FFF2-40B4-BE49-F238E27FC236}">
                <a16:creationId xmlns:a16="http://schemas.microsoft.com/office/drawing/2014/main" id="{2BD5BDA9-5C03-BC43-9FCE-BA5647F9689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31291" y="4197933"/>
            <a:ext cx="200973" cy="163478"/>
          </a:xfrm>
          <a:prstGeom prst="rect">
            <a:avLst/>
          </a:prstGeom>
        </p:spPr>
      </p:pic>
      <p:pic>
        <p:nvPicPr>
          <p:cNvPr id="16" name="Picture 15" descr="Icon&#10;&#10;Description automatically generated">
            <a:extLst>
              <a:ext uri="{FF2B5EF4-FFF2-40B4-BE49-F238E27FC236}">
                <a16:creationId xmlns:a16="http://schemas.microsoft.com/office/drawing/2014/main" id="{B39C7A4A-77C3-A744-90B7-E2D961E6B72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405769" y="4197933"/>
            <a:ext cx="228660" cy="160883"/>
          </a:xfrm>
          <a:prstGeom prst="rect">
            <a:avLst/>
          </a:prstGeom>
        </p:spPr>
      </p:pic>
      <p:cxnSp>
        <p:nvCxnSpPr>
          <p:cNvPr id="18" name="Straight Connector 17">
            <a:extLst>
              <a:ext uri="{FF2B5EF4-FFF2-40B4-BE49-F238E27FC236}">
                <a16:creationId xmlns:a16="http://schemas.microsoft.com/office/drawing/2014/main" id="{2E0E1B34-0B94-E14D-9E99-183B2F256646}"/>
              </a:ext>
            </a:extLst>
          </p:cNvPr>
          <p:cNvCxnSpPr>
            <a:cxnSpLocks/>
          </p:cNvCxnSpPr>
          <p:nvPr userDrawn="1"/>
        </p:nvCxnSpPr>
        <p:spPr>
          <a:xfrm>
            <a:off x="3289084" y="4132121"/>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6FF538AE-8B3A-B24B-B168-F09E270D0459}"/>
              </a:ext>
            </a:extLst>
          </p:cNvPr>
          <p:cNvCxnSpPr>
            <a:cxnSpLocks/>
          </p:cNvCxnSpPr>
          <p:nvPr userDrawn="1"/>
        </p:nvCxnSpPr>
        <p:spPr>
          <a:xfrm>
            <a:off x="6293405" y="4132121"/>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792125F7-49F1-0347-92A8-658F4731531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65152" y="3153243"/>
            <a:ext cx="7947328" cy="631575"/>
          </a:xfrm>
          <a:prstGeom prst="rect">
            <a:avLst/>
          </a:prstGeom>
        </p:spPr>
      </p:pic>
    </p:spTree>
    <p:extLst>
      <p:ext uri="{BB962C8B-B14F-4D97-AF65-F5344CB8AC3E}">
        <p14:creationId xmlns:p14="http://schemas.microsoft.com/office/powerpoint/2010/main" val="577447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longtitle_no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734566-CC4A-9149-9699-2559B68C4A5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Title 13">
            <a:extLst>
              <a:ext uri="{FF2B5EF4-FFF2-40B4-BE49-F238E27FC236}">
                <a16:creationId xmlns:a16="http://schemas.microsoft.com/office/drawing/2014/main" id="{1DCDB4A8-5BA7-224B-B09B-2F45B8DEFAB7}"/>
              </a:ext>
            </a:extLst>
          </p:cNvPr>
          <p:cNvSpPr>
            <a:spLocks noGrp="1"/>
          </p:cNvSpPr>
          <p:nvPr>
            <p:ph type="title" hasCustomPrompt="1"/>
          </p:nvPr>
        </p:nvSpPr>
        <p:spPr>
          <a:xfrm>
            <a:off x="457200" y="2419780"/>
            <a:ext cx="8465820" cy="1583001"/>
          </a:xfrm>
          <a:prstGeom prst="rect">
            <a:avLst/>
          </a:prstGeom>
        </p:spPr>
        <p:txBody>
          <a:bodyPr>
            <a:normAutofit/>
          </a:bodyPr>
          <a:lstStyle>
            <a:lvl1pPr>
              <a:defRPr sz="4000" b="1" cap="all" baseline="0">
                <a:solidFill>
                  <a:schemeClr val="bg1"/>
                </a:solidFill>
                <a:latin typeface="Poppins" pitchFamily="2" charset="77"/>
                <a:cs typeface="Poppins" pitchFamily="2" charset="77"/>
              </a:defRPr>
            </a:lvl1pPr>
          </a:lstStyle>
          <a:p>
            <a:r>
              <a:rPr lang="en-US"/>
              <a:t>PRESENTATION TITLE goes here</a:t>
            </a:r>
          </a:p>
        </p:txBody>
      </p:sp>
      <p:sp>
        <p:nvSpPr>
          <p:cNvPr id="23" name="Content Placeholder 22">
            <a:extLst>
              <a:ext uri="{FF2B5EF4-FFF2-40B4-BE49-F238E27FC236}">
                <a16:creationId xmlns:a16="http://schemas.microsoft.com/office/drawing/2014/main" id="{C8918EFC-60F3-674E-8D82-11B86D6C66CC}"/>
              </a:ext>
            </a:extLst>
          </p:cNvPr>
          <p:cNvSpPr>
            <a:spLocks noGrp="1"/>
          </p:cNvSpPr>
          <p:nvPr>
            <p:ph sz="quarter" idx="10" hasCustomPrompt="1"/>
          </p:nvPr>
        </p:nvSpPr>
        <p:spPr>
          <a:xfrm>
            <a:off x="457200" y="4374058"/>
            <a:ext cx="8465820" cy="847725"/>
          </a:xfrm>
          <a:prstGeom prst="rect">
            <a:avLst/>
          </a:prstGeom>
        </p:spPr>
        <p:txBody>
          <a:bodyPr>
            <a:normAutofit/>
          </a:bodyPr>
          <a:lstStyle>
            <a:lvl1pPr marL="0" indent="0">
              <a:buNone/>
              <a:defRPr b="1" i="0">
                <a:solidFill>
                  <a:schemeClr val="bg1"/>
                </a:solidFill>
                <a:latin typeface="Poppins SemiBold" pitchFamily="2" charset="77"/>
                <a:cs typeface="Poppins SemiBold" pitchFamily="2" charset="77"/>
              </a:defRPr>
            </a:lvl1pPr>
            <a:lvl2pPr marL="457200" indent="0">
              <a:buNone/>
              <a:defRPr/>
            </a:lvl2pPr>
          </a:lstStyle>
          <a:p>
            <a:pPr lvl="0"/>
            <a:r>
              <a:rPr lang="en-US"/>
              <a:t>Optional Sub Title or Image Goes Here</a:t>
            </a:r>
          </a:p>
        </p:txBody>
      </p:sp>
      <p:sp>
        <p:nvSpPr>
          <p:cNvPr id="26" name="Text Placeholder 25">
            <a:extLst>
              <a:ext uri="{FF2B5EF4-FFF2-40B4-BE49-F238E27FC236}">
                <a16:creationId xmlns:a16="http://schemas.microsoft.com/office/drawing/2014/main" id="{F0D31DF6-2E4C-1448-9AD8-85B009F07861}"/>
              </a:ext>
            </a:extLst>
          </p:cNvPr>
          <p:cNvSpPr>
            <a:spLocks noGrp="1"/>
          </p:cNvSpPr>
          <p:nvPr>
            <p:ph type="body" sz="quarter" idx="11" hasCustomPrompt="1"/>
          </p:nvPr>
        </p:nvSpPr>
        <p:spPr>
          <a:xfrm>
            <a:off x="457200" y="6093023"/>
            <a:ext cx="2121108" cy="393700"/>
          </a:xfrm>
          <a:prstGeom prst="rect">
            <a:avLst/>
          </a:prstGeom>
        </p:spPr>
        <p:txBody>
          <a:bodyPr>
            <a:normAutofit/>
          </a:bodyPr>
          <a:lstStyle>
            <a:lvl1pPr marL="0" indent="0">
              <a:buNone/>
              <a:defRPr sz="1400" b="1" i="0">
                <a:solidFill>
                  <a:schemeClr val="bg1"/>
                </a:solidFill>
                <a:latin typeface="Poppins SemiBold" pitchFamily="2" charset="77"/>
                <a:cs typeface="Poppins SemiBold" pitchFamily="2" charset="77"/>
              </a:defRPr>
            </a:lvl1pPr>
          </a:lstStyle>
          <a:p>
            <a:pPr lvl="0"/>
            <a:r>
              <a:rPr lang="en-US"/>
              <a:t>MONTH YEAR  GOES HERE</a:t>
            </a:r>
          </a:p>
        </p:txBody>
      </p:sp>
    </p:spTree>
    <p:extLst>
      <p:ext uri="{BB962C8B-B14F-4D97-AF65-F5344CB8AC3E}">
        <p14:creationId xmlns:p14="http://schemas.microsoft.com/office/powerpoint/2010/main" val="341330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pic>
        <p:nvPicPr>
          <p:cNvPr id="8" name="Picture 7" descr="A picture containing logo&#10;&#10;Description automatically generated">
            <a:extLst>
              <a:ext uri="{FF2B5EF4-FFF2-40B4-BE49-F238E27FC236}">
                <a16:creationId xmlns:a16="http://schemas.microsoft.com/office/drawing/2014/main" id="{9A5D8ACB-0669-914B-AD3B-61FF8074DA11}"/>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5" name="Text Placeholder 4">
            <a:extLst>
              <a:ext uri="{FF2B5EF4-FFF2-40B4-BE49-F238E27FC236}">
                <a16:creationId xmlns:a16="http://schemas.microsoft.com/office/drawing/2014/main" id="{E56D9E3A-43C6-864D-AEA2-E993182AE3E5}"/>
              </a:ext>
            </a:extLst>
          </p:cNvPr>
          <p:cNvSpPr>
            <a:spLocks noGrp="1"/>
          </p:cNvSpPr>
          <p:nvPr>
            <p:ph type="body" sz="quarter" idx="11" hasCustomPrompt="1"/>
          </p:nvPr>
        </p:nvSpPr>
        <p:spPr>
          <a:xfrm>
            <a:off x="457200" y="2549784"/>
            <a:ext cx="5876925" cy="259637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a:t>
            </a:r>
            <a:r>
              <a:rPr lang="en-US" sz="1800">
                <a:latin typeface="Verdana" panose="020B0604030504040204" pitchFamily="34" charset="0"/>
                <a:ea typeface="Verdana" panose="020B0604030504040204" pitchFamily="34" charset="0"/>
                <a:cs typeface="Verdana" panose="020B0604030504040204" pitchFamily="34" charset="0"/>
              </a:rPr>
              <a:t>	01</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 </a:t>
            </a:r>
            <a:r>
              <a:rPr lang="en-US" sz="1800">
                <a:latin typeface="Verdana" panose="020B0604030504040204" pitchFamily="34" charset="0"/>
                <a:ea typeface="Verdana" panose="020B0604030504040204" pitchFamily="34" charset="0"/>
                <a:cs typeface="Verdana" panose="020B0604030504040204" pitchFamily="34" charset="0"/>
              </a:rPr>
              <a:t>	02</a:t>
            </a:r>
            <a:r>
              <a:rPr lang="en-US" sz="1800"/>
              <a:t> </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 </a:t>
            </a:r>
            <a:r>
              <a:rPr lang="en-US" sz="1800">
                <a:latin typeface="Verdana" panose="020B0604030504040204" pitchFamily="34" charset="0"/>
                <a:ea typeface="Verdana" panose="020B0604030504040204" pitchFamily="34" charset="0"/>
                <a:cs typeface="Verdana" panose="020B0604030504040204" pitchFamily="34" charset="0"/>
              </a:rPr>
              <a:t>	03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 </a:t>
            </a:r>
            <a:r>
              <a:rPr lang="en-US" sz="1800">
                <a:latin typeface="Verdana" panose="020B0604030504040204" pitchFamily="34" charset="0"/>
                <a:ea typeface="Verdana" panose="020B0604030504040204" pitchFamily="34" charset="0"/>
                <a:cs typeface="Verdana" panose="020B0604030504040204" pitchFamily="34" charset="0"/>
              </a:rPr>
              <a:t>	04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 </a:t>
            </a:r>
            <a:r>
              <a:rPr lang="en-US" sz="1800">
                <a:latin typeface="Verdana" panose="020B0604030504040204" pitchFamily="34" charset="0"/>
                <a:ea typeface="Verdana" panose="020B0604030504040204" pitchFamily="34" charset="0"/>
                <a:cs typeface="Verdana" panose="020B0604030504040204" pitchFamily="34" charset="0"/>
              </a:rPr>
              <a:t>	05</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 </a:t>
            </a:r>
            <a:r>
              <a:rPr lang="en-US" sz="1800">
                <a:latin typeface="Verdana" panose="020B0604030504040204" pitchFamily="34" charset="0"/>
                <a:ea typeface="Verdana" panose="020B0604030504040204" pitchFamily="34" charset="0"/>
                <a:cs typeface="Verdana" panose="020B0604030504040204" pitchFamily="34" charset="0"/>
              </a:rPr>
              <a:t>	06</a:t>
            </a:r>
            <a:r>
              <a:rPr lang="en-US" sz="1800"/>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 </a:t>
            </a:r>
            <a:r>
              <a:rPr lang="en-US" sz="1800">
                <a:latin typeface="Verdana" panose="020B0604030504040204" pitchFamily="34" charset="0"/>
                <a:ea typeface="Verdana" panose="020B0604030504040204" pitchFamily="34" charset="0"/>
                <a:cs typeface="Verdana" panose="020B0604030504040204" pitchFamily="34" charset="0"/>
              </a:rPr>
              <a:t>	07</a:t>
            </a:r>
            <a:r>
              <a:rPr lang="en-US" sz="1800"/>
              <a:t> </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 </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 </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 </a:t>
            </a:r>
            <a:endParaRPr lang="en-US"/>
          </a:p>
          <a:p>
            <a:pPr lvl="0"/>
            <a:r>
              <a:rPr lang="en-US" sz="1800"/>
              <a:t> </a:t>
            </a:r>
            <a:endParaRPr lang="en-US"/>
          </a:p>
        </p:txBody>
      </p:sp>
      <p:sp>
        <p:nvSpPr>
          <p:cNvPr id="3" name="Text Placeholder 2">
            <a:extLst>
              <a:ext uri="{FF2B5EF4-FFF2-40B4-BE49-F238E27FC236}">
                <a16:creationId xmlns:a16="http://schemas.microsoft.com/office/drawing/2014/main" id="{385AF1AD-6934-704C-B8C8-1C78FE75354C}"/>
              </a:ext>
            </a:extLst>
          </p:cNvPr>
          <p:cNvSpPr>
            <a:spLocks noGrp="1"/>
          </p:cNvSpPr>
          <p:nvPr>
            <p:ph type="body" sz="quarter" idx="10" hasCustomPrompt="1"/>
          </p:nvPr>
        </p:nvSpPr>
        <p:spPr>
          <a:xfrm>
            <a:off x="457200" y="457252"/>
            <a:ext cx="5876925" cy="1453844"/>
          </a:xfrm>
          <a:prstGeom prst="rect">
            <a:avLst/>
          </a:prstGeom>
        </p:spPr>
        <p:txBody>
          <a:bodyPr/>
          <a:lstStyle>
            <a:lvl1pPr marL="0" indent="0">
              <a:buNone/>
              <a:defRPr sz="54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a:t>Table of Contents</a:t>
            </a:r>
          </a:p>
          <a:p>
            <a:pPr lvl="1"/>
            <a:endParaRPr lang="en-US"/>
          </a:p>
        </p:txBody>
      </p:sp>
      <p:cxnSp>
        <p:nvCxnSpPr>
          <p:cNvPr id="6" name="Straight Connector 5">
            <a:extLst>
              <a:ext uri="{FF2B5EF4-FFF2-40B4-BE49-F238E27FC236}">
                <a16:creationId xmlns:a16="http://schemas.microsoft.com/office/drawing/2014/main" id="{73C8B77A-6CD8-B341-9BFE-7137C6AF6396}"/>
              </a:ext>
            </a:extLst>
          </p:cNvPr>
          <p:cNvCxnSpPr>
            <a:cxnSpLocks/>
          </p:cNvCxnSpPr>
          <p:nvPr userDrawn="1"/>
        </p:nvCxnSpPr>
        <p:spPr>
          <a:xfrm>
            <a:off x="572030" y="2090524"/>
            <a:ext cx="3626991"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918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_LightBackground">
    <p:spTree>
      <p:nvGrpSpPr>
        <p:cNvPr id="1" name=""/>
        <p:cNvGrpSpPr/>
        <p:nvPr/>
      </p:nvGrpSpPr>
      <p:grpSpPr>
        <a:xfrm>
          <a:off x="0" y="0"/>
          <a:ext cx="0" cy="0"/>
          <a:chOff x="0" y="0"/>
          <a:chExt cx="0" cy="0"/>
        </a:xfrm>
      </p:grpSpPr>
      <p:pic>
        <p:nvPicPr>
          <p:cNvPr id="8" name="Picture 7" descr="A picture containing logo&#10;&#10;Description automatically generated">
            <a:extLst>
              <a:ext uri="{FF2B5EF4-FFF2-40B4-BE49-F238E27FC236}">
                <a16:creationId xmlns:a16="http://schemas.microsoft.com/office/drawing/2014/main" id="{9A5D8ACB-0669-914B-AD3B-61FF8074DA11}"/>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Tree>
    <p:extLst>
      <p:ext uri="{BB962C8B-B14F-4D97-AF65-F5344CB8AC3E}">
        <p14:creationId xmlns:p14="http://schemas.microsoft.com/office/powerpoint/2010/main" val="765928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_GreenBackgroun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A9F5BC-5995-CE40-8198-BC152858D1C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87162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A9F5BC-5995-CE40-8198-BC152858D1C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63A68601-5D61-364B-8519-7EA3FAD9E0F3}"/>
              </a:ext>
            </a:extLst>
          </p:cNvPr>
          <p:cNvSpPr>
            <a:spLocks noGrp="1"/>
          </p:cNvSpPr>
          <p:nvPr>
            <p:ph type="body" sz="quarter" idx="10" hasCustomPrompt="1"/>
          </p:nvPr>
        </p:nvSpPr>
        <p:spPr>
          <a:xfrm>
            <a:off x="456783" y="1918300"/>
            <a:ext cx="11590673" cy="1226184"/>
          </a:xfrm>
          <a:prstGeom prst="rect">
            <a:avLst/>
          </a:prstGeom>
        </p:spPr>
        <p:txBody>
          <a:bodyPr wrap="square">
            <a:normAutofit/>
          </a:bodyPr>
          <a:lstStyle>
            <a:lvl1pPr marL="0" indent="0">
              <a:buNone/>
              <a:defRPr sz="9500" b="1" i="0">
                <a:solidFill>
                  <a:schemeClr val="bg1"/>
                </a:solidFill>
                <a:latin typeface="Poppins" pitchFamily="2" charset="77"/>
                <a:cs typeface="Poppins" pitchFamily="2" charset="77"/>
              </a:defRPr>
            </a:lvl1pPr>
          </a:lstStyle>
          <a:p>
            <a:pPr lvl="0"/>
            <a:r>
              <a:rPr lang="en-US"/>
              <a:t>Section Title Here</a:t>
            </a:r>
          </a:p>
        </p:txBody>
      </p:sp>
      <p:sp>
        <p:nvSpPr>
          <p:cNvPr id="6" name="Text Placeholder 2">
            <a:extLst>
              <a:ext uri="{FF2B5EF4-FFF2-40B4-BE49-F238E27FC236}">
                <a16:creationId xmlns:a16="http://schemas.microsoft.com/office/drawing/2014/main" id="{33B042C3-F992-5C4A-AC1F-80A2E79C53CB}"/>
              </a:ext>
            </a:extLst>
          </p:cNvPr>
          <p:cNvSpPr>
            <a:spLocks noGrp="1"/>
          </p:cNvSpPr>
          <p:nvPr>
            <p:ph type="body" sz="quarter" idx="11" hasCustomPrompt="1"/>
          </p:nvPr>
        </p:nvSpPr>
        <p:spPr>
          <a:xfrm>
            <a:off x="457881" y="3175872"/>
            <a:ext cx="10792311" cy="1226184"/>
          </a:xfrm>
          <a:prstGeom prst="rect">
            <a:avLst/>
          </a:prstGeom>
        </p:spPr>
        <p:txBody>
          <a:bodyPr/>
          <a:lstStyle>
            <a:lvl1pPr marL="0" indent="0">
              <a:buNone/>
              <a:defRPr sz="6000" b="1" i="0">
                <a:solidFill>
                  <a:schemeClr val="bg1"/>
                </a:solidFill>
                <a:latin typeface="Poppins" pitchFamily="2" charset="77"/>
                <a:cs typeface="Poppins" pitchFamily="2" charset="77"/>
              </a:defRPr>
            </a:lvl1pPr>
          </a:lstStyle>
          <a:p>
            <a:pPr lvl="0"/>
            <a:r>
              <a:rPr lang="en-US"/>
              <a:t>Section Subhead Here</a:t>
            </a:r>
          </a:p>
        </p:txBody>
      </p:sp>
    </p:spTree>
    <p:extLst>
      <p:ext uri="{BB962C8B-B14F-4D97-AF65-F5344CB8AC3E}">
        <p14:creationId xmlns:p14="http://schemas.microsoft.com/office/powerpoint/2010/main" val="2818050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Slide_Textonly">
    <p:spTree>
      <p:nvGrpSpPr>
        <p:cNvPr id="1" name=""/>
        <p:cNvGrpSpPr/>
        <p:nvPr/>
      </p:nvGrpSpPr>
      <p:grpSpPr>
        <a:xfrm>
          <a:off x="0" y="0"/>
          <a:ext cx="0" cy="0"/>
          <a:chOff x="0" y="0"/>
          <a:chExt cx="0" cy="0"/>
        </a:xfrm>
      </p:grpSpPr>
      <p:pic>
        <p:nvPicPr>
          <p:cNvPr id="10" name="Picture 9" descr="A picture containing graphical user interface&#10;&#10;Description automatically generated">
            <a:extLst>
              <a:ext uri="{FF2B5EF4-FFF2-40B4-BE49-F238E27FC236}">
                <a16:creationId xmlns:a16="http://schemas.microsoft.com/office/drawing/2014/main" id="{9E53E834-F895-CB45-BC43-4D5BFC5E51DA}"/>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0"/>
            <a:ext cx="12187066" cy="6858000"/>
          </a:xfrm>
          <a:prstGeom prst="rect">
            <a:avLst/>
          </a:prstGeom>
        </p:spPr>
      </p:pic>
      <p:sp>
        <p:nvSpPr>
          <p:cNvPr id="6" name="Text Placeholder 2">
            <a:extLst>
              <a:ext uri="{FF2B5EF4-FFF2-40B4-BE49-F238E27FC236}">
                <a16:creationId xmlns:a16="http://schemas.microsoft.com/office/drawing/2014/main" id="{E4DE4C73-F3D5-CF42-B1CA-623B5EF1A374}"/>
              </a:ext>
            </a:extLst>
          </p:cNvPr>
          <p:cNvSpPr>
            <a:spLocks noGrp="1"/>
          </p:cNvSpPr>
          <p:nvPr>
            <p:ph type="body" sz="quarter" idx="10" hasCustomPrompt="1"/>
          </p:nvPr>
        </p:nvSpPr>
        <p:spPr>
          <a:xfrm>
            <a:off x="457200" y="441811"/>
            <a:ext cx="10502721" cy="1027113"/>
          </a:xfrm>
          <a:prstGeom prst="rect">
            <a:avLst/>
          </a:prstGeom>
        </p:spPr>
        <p:txBody>
          <a:bodyPr/>
          <a:lstStyle>
            <a:lvl1pPr marL="0" indent="0">
              <a:buNone/>
              <a:defRPr sz="48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a:t>H1 Header Text Goes Here</a:t>
            </a:r>
          </a:p>
        </p:txBody>
      </p:sp>
      <p:sp>
        <p:nvSpPr>
          <p:cNvPr id="3" name="Text Placeholder 2">
            <a:extLst>
              <a:ext uri="{FF2B5EF4-FFF2-40B4-BE49-F238E27FC236}">
                <a16:creationId xmlns:a16="http://schemas.microsoft.com/office/drawing/2014/main" id="{93A07D63-0A7A-B04A-A32E-8A93E25C7683}"/>
              </a:ext>
            </a:extLst>
          </p:cNvPr>
          <p:cNvSpPr>
            <a:spLocks noGrp="1"/>
          </p:cNvSpPr>
          <p:nvPr>
            <p:ph type="body" sz="quarter" idx="11" hasCustomPrompt="1"/>
          </p:nvPr>
        </p:nvSpPr>
        <p:spPr>
          <a:xfrm>
            <a:off x="457200" y="1825624"/>
            <a:ext cx="7431741" cy="3375963"/>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mtClean="0">
                <a:solidFill>
                  <a:schemeClr val="tx1">
                    <a:lumMod val="75000"/>
                    <a:lumOff val="25000"/>
                  </a:schemeClr>
                </a:solidFill>
                <a:effectLst/>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1400">
                <a:latin typeface="Verdana" panose="020B0604030504040204" pitchFamily="34" charset="0"/>
                <a:ea typeface="Verdana" panose="020B0604030504040204" pitchFamily="34" charset="0"/>
                <a:cs typeface="Verdana" panose="020B0604030504040204" pitchFamily="34" charset="0"/>
              </a:rPr>
              <a:t>Body copy goes here</a:t>
            </a:r>
          </a:p>
        </p:txBody>
      </p:sp>
      <p:sp>
        <p:nvSpPr>
          <p:cNvPr id="8" name="Slide Number Placeholder 10">
            <a:extLst>
              <a:ext uri="{FF2B5EF4-FFF2-40B4-BE49-F238E27FC236}">
                <a16:creationId xmlns:a16="http://schemas.microsoft.com/office/drawing/2014/main" id="{498120F8-CB04-D147-AAF8-7A22E835372E}"/>
              </a:ext>
            </a:extLst>
          </p:cNvPr>
          <p:cNvSpPr>
            <a:spLocks noGrp="1"/>
          </p:cNvSpPr>
          <p:nvPr>
            <p:ph type="sldNum" sz="quarter" idx="12"/>
          </p:nvPr>
        </p:nvSpPr>
        <p:spPr>
          <a:xfrm>
            <a:off x="11548534" y="6299475"/>
            <a:ext cx="474133" cy="365125"/>
          </a:xfrm>
        </p:spPr>
        <p:txBody>
          <a:bodyPr/>
          <a:lstStyle>
            <a:lvl1pPr>
              <a:defRPr sz="1400"/>
            </a:lvl1pPr>
          </a:lstStyle>
          <a:p>
            <a:fld id="{B1C535E9-3087-854E-9C8F-55CBE0306812}" type="slidenum">
              <a:rPr lang="en-US" smtClean="0"/>
              <a:pPr/>
              <a:t>‹#›</a:t>
            </a:fld>
            <a:endParaRPr lang="en-US" dirty="0"/>
          </a:p>
        </p:txBody>
      </p:sp>
    </p:spTree>
    <p:extLst>
      <p:ext uri="{BB962C8B-B14F-4D97-AF65-F5344CB8AC3E}">
        <p14:creationId xmlns:p14="http://schemas.microsoft.com/office/powerpoint/2010/main" val="2992849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dy Slide_Bullets or Images">
    <p:spTree>
      <p:nvGrpSpPr>
        <p:cNvPr id="1" name=""/>
        <p:cNvGrpSpPr/>
        <p:nvPr/>
      </p:nvGrpSpPr>
      <p:grpSpPr>
        <a:xfrm>
          <a:off x="0" y="0"/>
          <a:ext cx="0" cy="0"/>
          <a:chOff x="0" y="0"/>
          <a:chExt cx="0" cy="0"/>
        </a:xfrm>
      </p:grpSpPr>
      <p:pic>
        <p:nvPicPr>
          <p:cNvPr id="9" name="Picture 8" descr="A picture containing text, device, fan, projector&#10;&#10;Description automatically generated">
            <a:extLst>
              <a:ext uri="{FF2B5EF4-FFF2-40B4-BE49-F238E27FC236}">
                <a16:creationId xmlns:a16="http://schemas.microsoft.com/office/drawing/2014/main" id="{45C36C0E-812E-834E-B488-27E58D5EE5EA}"/>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3" name="Content Placeholder 2">
            <a:extLst>
              <a:ext uri="{FF2B5EF4-FFF2-40B4-BE49-F238E27FC236}">
                <a16:creationId xmlns:a16="http://schemas.microsoft.com/office/drawing/2014/main" id="{07672652-E612-8840-9A96-E3A2F4ADF42E}"/>
              </a:ext>
            </a:extLst>
          </p:cNvPr>
          <p:cNvSpPr>
            <a:spLocks noGrp="1"/>
          </p:cNvSpPr>
          <p:nvPr>
            <p:ph sz="quarter" idx="11" hasCustomPrompt="1"/>
          </p:nvPr>
        </p:nvSpPr>
        <p:spPr>
          <a:xfrm>
            <a:off x="457200" y="1910735"/>
            <a:ext cx="4919538" cy="3859828"/>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latin typeface="Verdana" panose="020B0604030504040204" pitchFamily="34" charset="0"/>
                <a:ea typeface="Verdana" panose="020B0604030504040204" pitchFamily="34" charset="0"/>
                <a:cs typeface="Verdana" panose="020B0604030504040204" pitchFamily="34" charset="0"/>
              </a:rPr>
              <a:t>Body copy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latin typeface="Verdana" panose="020B0604030504040204" pitchFamily="34" charset="0"/>
                <a:ea typeface="Verdana" panose="020B0604030504040204" pitchFamily="34" charset="0"/>
                <a:cs typeface="Verdana" panose="020B0604030504040204" pitchFamily="34" charset="0"/>
              </a:rPr>
              <a:t>//OR THIS AREA CAN BE AN IMAGE//</a:t>
            </a:r>
          </a:p>
          <a:p>
            <a:pPr lvl="0"/>
            <a:endParaRPr lang="en-US"/>
          </a:p>
          <a:p>
            <a:pPr lvl="0"/>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lvl="0"/>
            <a:endParaRPr lang="en-US"/>
          </a:p>
        </p:txBody>
      </p:sp>
      <p:sp>
        <p:nvSpPr>
          <p:cNvPr id="14" name="Content Placeholder 2">
            <a:extLst>
              <a:ext uri="{FF2B5EF4-FFF2-40B4-BE49-F238E27FC236}">
                <a16:creationId xmlns:a16="http://schemas.microsoft.com/office/drawing/2014/main" id="{881FA81B-D4E6-0741-8024-8C89E0788299}"/>
              </a:ext>
            </a:extLst>
          </p:cNvPr>
          <p:cNvSpPr>
            <a:spLocks noGrp="1"/>
          </p:cNvSpPr>
          <p:nvPr>
            <p:ph sz="quarter" idx="12" hasCustomPrompt="1"/>
          </p:nvPr>
        </p:nvSpPr>
        <p:spPr>
          <a:xfrm>
            <a:off x="6033541" y="1910735"/>
            <a:ext cx="4919538" cy="3859828"/>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latin typeface="Verdana" panose="020B0604030504040204" pitchFamily="34" charset="0"/>
                <a:ea typeface="Verdana" panose="020B0604030504040204" pitchFamily="34" charset="0"/>
                <a:cs typeface="Verdana" panose="020B0604030504040204" pitchFamily="34" charset="0"/>
              </a:rPr>
              <a:t>Body copy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latin typeface="Verdana" panose="020B0604030504040204" pitchFamily="34" charset="0"/>
                <a:ea typeface="Verdana" panose="020B0604030504040204" pitchFamily="34" charset="0"/>
                <a:cs typeface="Verdana" panose="020B0604030504040204" pitchFamily="34" charset="0"/>
              </a:rPr>
              <a:t>//OR THIS AREA CAN BE AN IMAGE//</a:t>
            </a:r>
          </a:p>
          <a:p>
            <a:pPr lvl="0"/>
            <a:endParaRPr lang="en-US"/>
          </a:p>
          <a:p>
            <a:pPr lvl="0"/>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lvl="0"/>
            <a:endParaRPr lang="en-US"/>
          </a:p>
        </p:txBody>
      </p:sp>
      <p:sp>
        <p:nvSpPr>
          <p:cNvPr id="13" name="Text Placeholder 2">
            <a:extLst>
              <a:ext uri="{FF2B5EF4-FFF2-40B4-BE49-F238E27FC236}">
                <a16:creationId xmlns:a16="http://schemas.microsoft.com/office/drawing/2014/main" id="{3E2F2908-0DF4-AD40-BD32-4879389EE102}"/>
              </a:ext>
            </a:extLst>
          </p:cNvPr>
          <p:cNvSpPr>
            <a:spLocks noGrp="1"/>
          </p:cNvSpPr>
          <p:nvPr>
            <p:ph type="body" sz="quarter" idx="10" hasCustomPrompt="1"/>
          </p:nvPr>
        </p:nvSpPr>
        <p:spPr>
          <a:xfrm>
            <a:off x="457200" y="441811"/>
            <a:ext cx="10495879" cy="1027113"/>
          </a:xfrm>
          <a:prstGeom prst="rect">
            <a:avLst/>
          </a:prstGeom>
        </p:spPr>
        <p:txBody>
          <a:bodyPr>
            <a:normAutofit/>
          </a:bodyPr>
          <a:lstStyle>
            <a:lvl1pPr marL="0" indent="0">
              <a:buNone/>
              <a:defRPr sz="48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a:t>H1 Header Text Goes Here</a:t>
            </a:r>
          </a:p>
          <a:p>
            <a:pPr lvl="1"/>
            <a:endParaRPr lang="en-US"/>
          </a:p>
        </p:txBody>
      </p:sp>
      <p:sp>
        <p:nvSpPr>
          <p:cNvPr id="7" name="Slide Number Placeholder 10">
            <a:extLst>
              <a:ext uri="{FF2B5EF4-FFF2-40B4-BE49-F238E27FC236}">
                <a16:creationId xmlns:a16="http://schemas.microsoft.com/office/drawing/2014/main" id="{FDF9EEDF-1D9D-B149-AAA4-2662F47370DC}"/>
              </a:ext>
            </a:extLst>
          </p:cNvPr>
          <p:cNvSpPr>
            <a:spLocks noGrp="1"/>
          </p:cNvSpPr>
          <p:nvPr>
            <p:ph type="sldNum" sz="quarter" idx="13"/>
          </p:nvPr>
        </p:nvSpPr>
        <p:spPr>
          <a:xfrm>
            <a:off x="11548534" y="6299475"/>
            <a:ext cx="474133" cy="365125"/>
          </a:xfrm>
        </p:spPr>
        <p:txBody>
          <a:bodyPr/>
          <a:lstStyle>
            <a:lvl1pPr>
              <a:defRPr sz="1400"/>
            </a:lvl1pPr>
          </a:lstStyle>
          <a:p>
            <a:fld id="{B1C535E9-3087-854E-9C8F-55CBE0306812}" type="slidenum">
              <a:rPr lang="en-US" smtClean="0"/>
              <a:pPr/>
              <a:t>‹#›</a:t>
            </a:fld>
            <a:endParaRPr lang="en-US" dirty="0"/>
          </a:p>
        </p:txBody>
      </p:sp>
    </p:spTree>
    <p:extLst>
      <p:ext uri="{BB962C8B-B14F-4D97-AF65-F5344CB8AC3E}">
        <p14:creationId xmlns:p14="http://schemas.microsoft.com/office/powerpoint/2010/main" val="714963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dy Slide_1 Bullet or 1 Image">
    <p:spTree>
      <p:nvGrpSpPr>
        <p:cNvPr id="1" name=""/>
        <p:cNvGrpSpPr/>
        <p:nvPr/>
      </p:nvGrpSpPr>
      <p:grpSpPr>
        <a:xfrm>
          <a:off x="0" y="0"/>
          <a:ext cx="0" cy="0"/>
          <a:chOff x="0" y="0"/>
          <a:chExt cx="0" cy="0"/>
        </a:xfrm>
      </p:grpSpPr>
      <p:pic>
        <p:nvPicPr>
          <p:cNvPr id="7" name="Picture 6" descr="A picture containing text, device, fan, projector&#10;&#10;Description automatically generated">
            <a:extLst>
              <a:ext uri="{FF2B5EF4-FFF2-40B4-BE49-F238E27FC236}">
                <a16:creationId xmlns:a16="http://schemas.microsoft.com/office/drawing/2014/main" id="{232CC8BA-A0D9-E145-A7D2-1B174DCFC35B}"/>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3" name="Text Placeholder 2">
            <a:extLst>
              <a:ext uri="{FF2B5EF4-FFF2-40B4-BE49-F238E27FC236}">
                <a16:creationId xmlns:a16="http://schemas.microsoft.com/office/drawing/2014/main" id="{AE8E7F0C-CEFB-7847-A359-79E352C3CE23}"/>
              </a:ext>
            </a:extLst>
          </p:cNvPr>
          <p:cNvSpPr>
            <a:spLocks noGrp="1"/>
          </p:cNvSpPr>
          <p:nvPr>
            <p:ph type="body" sz="quarter" idx="10" hasCustomPrompt="1"/>
          </p:nvPr>
        </p:nvSpPr>
        <p:spPr>
          <a:xfrm>
            <a:off x="457200" y="441811"/>
            <a:ext cx="10489842" cy="1027113"/>
          </a:xfrm>
          <a:prstGeom prst="rect">
            <a:avLst/>
          </a:prstGeom>
        </p:spPr>
        <p:txBody>
          <a:bodyPr>
            <a:normAutofit/>
          </a:bodyPr>
          <a:lstStyle>
            <a:lvl1pPr marL="0" indent="0">
              <a:buNone/>
              <a:defRPr sz="48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a:t>H1 Header Text Goes Here</a:t>
            </a:r>
          </a:p>
          <a:p>
            <a:pPr lvl="1"/>
            <a:endParaRPr lang="en-US"/>
          </a:p>
        </p:txBody>
      </p:sp>
      <p:sp>
        <p:nvSpPr>
          <p:cNvPr id="14" name="Content Placeholder 2">
            <a:extLst>
              <a:ext uri="{FF2B5EF4-FFF2-40B4-BE49-F238E27FC236}">
                <a16:creationId xmlns:a16="http://schemas.microsoft.com/office/drawing/2014/main" id="{02AE6D12-6085-574C-9DC0-0FFF0D27B146}"/>
              </a:ext>
            </a:extLst>
          </p:cNvPr>
          <p:cNvSpPr>
            <a:spLocks noGrp="1"/>
          </p:cNvSpPr>
          <p:nvPr>
            <p:ph sz="quarter" idx="11" hasCustomPrompt="1"/>
          </p:nvPr>
        </p:nvSpPr>
        <p:spPr>
          <a:xfrm>
            <a:off x="457200" y="1910735"/>
            <a:ext cx="4919538" cy="3859828"/>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latin typeface="Verdana" panose="020B0604030504040204" pitchFamily="34" charset="0"/>
                <a:ea typeface="Verdana" panose="020B0604030504040204" pitchFamily="34" charset="0"/>
                <a:cs typeface="Verdana" panose="020B0604030504040204" pitchFamily="34" charset="0"/>
              </a:rPr>
              <a:t>Body copy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latin typeface="Verdana" panose="020B0604030504040204" pitchFamily="34" charset="0"/>
                <a:ea typeface="Verdana" panose="020B0604030504040204" pitchFamily="34" charset="0"/>
                <a:cs typeface="Verdana" panose="020B0604030504040204" pitchFamily="34" charset="0"/>
              </a:rPr>
              <a:t>//OR THIS AREA CAN BE AN IMAGE//</a:t>
            </a:r>
          </a:p>
          <a:p>
            <a:pPr lvl="0"/>
            <a:endParaRPr lang="en-US"/>
          </a:p>
          <a:p>
            <a:pPr lvl="0"/>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Bulleted item appears here</a:t>
            </a:r>
          </a:p>
          <a:p>
            <a:pPr lvl="0"/>
            <a:endParaRPr lang="en-US"/>
          </a:p>
        </p:txBody>
      </p:sp>
      <p:sp>
        <p:nvSpPr>
          <p:cNvPr id="6" name="Slide Number Placeholder 10">
            <a:extLst>
              <a:ext uri="{FF2B5EF4-FFF2-40B4-BE49-F238E27FC236}">
                <a16:creationId xmlns:a16="http://schemas.microsoft.com/office/drawing/2014/main" id="{AD8E570D-E38E-7A41-9570-9B4DB22DAE07}"/>
              </a:ext>
            </a:extLst>
          </p:cNvPr>
          <p:cNvSpPr>
            <a:spLocks noGrp="1"/>
          </p:cNvSpPr>
          <p:nvPr>
            <p:ph type="sldNum" sz="quarter" idx="12"/>
          </p:nvPr>
        </p:nvSpPr>
        <p:spPr>
          <a:xfrm>
            <a:off x="11548534" y="6299475"/>
            <a:ext cx="474133" cy="365125"/>
          </a:xfrm>
        </p:spPr>
        <p:txBody>
          <a:bodyPr/>
          <a:lstStyle>
            <a:lvl1pPr>
              <a:defRPr sz="1400"/>
            </a:lvl1pPr>
          </a:lstStyle>
          <a:p>
            <a:fld id="{B1C535E9-3087-854E-9C8F-55CBE0306812}" type="slidenum">
              <a:rPr lang="en-US" smtClean="0"/>
              <a:pPr/>
              <a:t>‹#›</a:t>
            </a:fld>
            <a:endParaRPr lang="en-US" dirty="0"/>
          </a:p>
        </p:txBody>
      </p:sp>
    </p:spTree>
    <p:extLst>
      <p:ext uri="{BB962C8B-B14F-4D97-AF65-F5344CB8AC3E}">
        <p14:creationId xmlns:p14="http://schemas.microsoft.com/office/powerpoint/2010/main" val="3903736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963146-EA00-324E-9CF9-140A2B568B6A}"/>
              </a:ext>
            </a:extLst>
          </p:cNvPr>
          <p:cNvSpPr>
            <a:spLocks noGrp="1"/>
          </p:cNvSpPr>
          <p:nvPr>
            <p:ph type="sldNum" sz="quarter" idx="4"/>
          </p:nvPr>
        </p:nvSpPr>
        <p:spPr>
          <a:xfrm>
            <a:off x="11548534" y="3246437"/>
            <a:ext cx="474133" cy="365125"/>
          </a:xfrm>
          <a:prstGeom prst="rect">
            <a:avLst/>
          </a:prstGeom>
        </p:spPr>
        <p:txBody>
          <a:bodyPr vert="horz" lIns="91440" tIns="45720" rIns="91440" bIns="45720" rtlCol="0" anchor="ctr"/>
          <a:lstStyle>
            <a:lvl1pPr algn="r">
              <a:defRPr sz="1400" b="1">
                <a:solidFill>
                  <a:srgbClr val="0C716B"/>
                </a:solidFill>
                <a:latin typeface="Poppins" pitchFamily="2" charset="77"/>
                <a:cs typeface="Poppins" pitchFamily="2" charset="77"/>
              </a:defRPr>
            </a:lvl1pPr>
          </a:lstStyle>
          <a:p>
            <a:fld id="{B1C535E9-3087-854E-9C8F-55CBE0306812}" type="slidenum">
              <a:rPr lang="en-US" smtClean="0"/>
              <a:pPr/>
              <a:t>‹#›</a:t>
            </a:fld>
            <a:endParaRPr lang="en-US" dirty="0"/>
          </a:p>
        </p:txBody>
      </p:sp>
    </p:spTree>
    <p:extLst>
      <p:ext uri="{BB962C8B-B14F-4D97-AF65-F5344CB8AC3E}">
        <p14:creationId xmlns:p14="http://schemas.microsoft.com/office/powerpoint/2010/main" val="3076705757"/>
      </p:ext>
    </p:extLst>
  </p:cSld>
  <p:clrMap bg1="lt1" tx1="dk1" bg2="lt2" tx2="dk2" accent1="accent1" accent2="accent2" accent3="accent3" accent4="accent4" accent5="accent5" accent6="accent6" hlink="hlink" folHlink="folHlink"/>
  <p:sldLayoutIdLst>
    <p:sldLayoutId id="2147483772" r:id="rId1"/>
    <p:sldLayoutId id="2147483774" r:id="rId2"/>
    <p:sldLayoutId id="2147483650" r:id="rId3"/>
    <p:sldLayoutId id="2147483778" r:id="rId4"/>
    <p:sldLayoutId id="2147483779" r:id="rId5"/>
    <p:sldLayoutId id="2147483672" r:id="rId6"/>
    <p:sldLayoutId id="2147483691" r:id="rId7"/>
    <p:sldLayoutId id="2147483651" r:id="rId8"/>
    <p:sldLayoutId id="2147483697" r:id="rId9"/>
    <p:sldLayoutId id="2147483698" r:id="rId10"/>
    <p:sldLayoutId id="2147483767" r:id="rId11"/>
    <p:sldLayoutId id="2147483768" r:id="rId12"/>
    <p:sldLayoutId id="2147483669" r:id="rId13"/>
    <p:sldLayoutId id="2147483685" r:id="rId14"/>
    <p:sldLayoutId id="2147483655" r:id="rId15"/>
    <p:sldLayoutId id="2147483775" r:id="rId16"/>
    <p:sldLayoutId id="2147483776" r:id="rId17"/>
    <p:sldLayoutId id="2147483777"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72FE71A-2216-B845-8CB9-FEF12A6507F4}"/>
              </a:ext>
            </a:extLst>
          </p:cNvPr>
          <p:cNvSpPr>
            <a:spLocks noGrp="1"/>
          </p:cNvSpPr>
          <p:nvPr>
            <p:ph type="body" sz="quarter" idx="11"/>
          </p:nvPr>
        </p:nvSpPr>
        <p:spPr>
          <a:xfrm>
            <a:off x="1058355" y="1380408"/>
            <a:ext cx="10676445" cy="5365298"/>
          </a:xfrm>
        </p:spPr>
        <p:txBody>
          <a:bodyPr/>
          <a:lstStyle/>
          <a:p>
            <a:r>
              <a:rPr lang="fr-FR" sz="2300" b="1" dirty="0" smtClean="0"/>
              <a:t>Créer </a:t>
            </a:r>
            <a:r>
              <a:rPr lang="fr-FR" sz="2300" b="1" dirty="0"/>
              <a:t>des </a:t>
            </a:r>
            <a:r>
              <a:rPr lang="fr-FR" sz="2300" b="1" u="sng" dirty="0"/>
              <a:t>tableaux de bord accessibles </a:t>
            </a:r>
            <a:r>
              <a:rPr lang="fr-FR" sz="2300" b="1" dirty="0"/>
              <a:t>qui représentent les données par pays et par programme, en fonction des indicateurs relatifs aux extrants, aux résultats et à l'impact, en vue d'</a:t>
            </a:r>
            <a:r>
              <a:rPr lang="fr-FR" sz="2300" b="1" u="sng" dirty="0"/>
              <a:t>améliorer l'utilisation des données</a:t>
            </a:r>
            <a:r>
              <a:rPr lang="fr-FR" sz="2300" b="1" dirty="0" smtClean="0"/>
              <a:t>.</a:t>
            </a:r>
          </a:p>
          <a:p>
            <a:endParaRPr lang="en-US" sz="2300" dirty="0"/>
          </a:p>
          <a:p>
            <a:r>
              <a:rPr lang="fr-FR" sz="2300" b="1" dirty="0" smtClean="0"/>
              <a:t>Permettre </a:t>
            </a:r>
            <a:r>
              <a:rPr lang="fr-FR" sz="2300" b="1" dirty="0"/>
              <a:t>un </a:t>
            </a:r>
            <a:r>
              <a:rPr lang="fr-FR" sz="2300" b="1" u="sng" dirty="0"/>
              <a:t>stockage de données </a:t>
            </a:r>
            <a:r>
              <a:rPr lang="fr-FR" sz="2300" b="1" dirty="0"/>
              <a:t>de manière sûre et bien gérée pour l'ensemble du modèle logique du GFF. </a:t>
            </a:r>
            <a:endParaRPr lang="en-US" sz="2300" b="1" dirty="0"/>
          </a:p>
          <a:p>
            <a:pPr marL="914400" lvl="1" indent="-457200" algn="just">
              <a:buFont typeface="+mj-lt"/>
              <a:buAutoNum type="arabicPeriod"/>
            </a:pPr>
            <a:r>
              <a:rPr lang="fr-FR" sz="2000" dirty="0" smtClean="0"/>
              <a:t>Servir </a:t>
            </a:r>
            <a:r>
              <a:rPr lang="fr-FR" sz="2000" dirty="0"/>
              <a:t>de référentiel pour les données de suivi de routine fournies par les pays partenaires du GFF</a:t>
            </a:r>
            <a:r>
              <a:rPr lang="fr-FR" sz="2000" dirty="0" smtClean="0"/>
              <a:t>.</a:t>
            </a:r>
            <a:endParaRPr lang="en-US" sz="2000" dirty="0"/>
          </a:p>
          <a:p>
            <a:pPr marL="914400" lvl="1" indent="-457200" algn="just">
              <a:buFont typeface="+mj-lt"/>
              <a:buAutoNum type="arabicPeriod"/>
            </a:pPr>
            <a:r>
              <a:rPr lang="fr-FR" sz="2000" dirty="0" smtClean="0"/>
              <a:t>Fournir </a:t>
            </a:r>
            <a:r>
              <a:rPr lang="fr-FR" sz="2000" dirty="0"/>
              <a:t>un point d'accès unique pour les données consolidées des enquêtes démographiques, les données de processus, ainsi que les données </a:t>
            </a:r>
            <a:r>
              <a:rPr lang="fr-FR" sz="2000" dirty="0">
                <a:solidFill>
                  <a:srgbClr val="FF0000"/>
                </a:solidFill>
              </a:rPr>
              <a:t>HF</a:t>
            </a:r>
            <a:r>
              <a:rPr lang="fr-FR" sz="2000" dirty="0"/>
              <a:t> et CRSD</a:t>
            </a:r>
            <a:r>
              <a:rPr lang="fr-FR" sz="2000" dirty="0" smtClean="0"/>
              <a:t>.</a:t>
            </a:r>
            <a:endParaRPr lang="en-US" sz="2000" dirty="0"/>
          </a:p>
          <a:p>
            <a:pPr lvl="1"/>
            <a:endParaRPr lang="en-US" sz="2000" dirty="0"/>
          </a:p>
          <a:p>
            <a:r>
              <a:rPr lang="fr-FR" sz="2300" b="1" dirty="0"/>
              <a:t>Rationaliser les processus d'établissement de rapports</a:t>
            </a:r>
            <a:r>
              <a:rPr lang="en-US" sz="2300" b="1" dirty="0" smtClean="0"/>
              <a:t>.</a:t>
            </a:r>
            <a:endParaRPr lang="en-US" sz="2300" b="1" dirty="0"/>
          </a:p>
          <a:p>
            <a:pPr marL="914400" lvl="1" indent="-457200" algn="just">
              <a:buFont typeface="+mj-lt"/>
              <a:buAutoNum type="arabicPeriod"/>
            </a:pPr>
            <a:r>
              <a:rPr lang="fr-FR" sz="2000" dirty="0" smtClean="0"/>
              <a:t>Toutes </a:t>
            </a:r>
            <a:r>
              <a:rPr lang="fr-FR" sz="2000" dirty="0"/>
              <a:t>les données sont validées par les équipes nationales dans le cadre du processus. </a:t>
            </a:r>
            <a:endParaRPr lang="en-US" sz="2000" dirty="0"/>
          </a:p>
          <a:p>
            <a:pPr marL="914400" lvl="1" indent="-457200" algn="just">
              <a:buFont typeface="+mj-lt"/>
              <a:buAutoNum type="arabicPeriod"/>
            </a:pPr>
            <a:r>
              <a:rPr lang="fr-FR" sz="2000" dirty="0" smtClean="0"/>
              <a:t>Grâce </a:t>
            </a:r>
            <a:r>
              <a:rPr lang="fr-FR" sz="2000" dirty="0"/>
              <a:t>au portail web, les données globales de </a:t>
            </a:r>
            <a:r>
              <a:rPr lang="fr-FR" sz="2000" dirty="0"/>
              <a:t>reporting</a:t>
            </a:r>
            <a:r>
              <a:rPr lang="fr-FR" sz="2000" dirty="0"/>
              <a:t> sont toujours accessibles aux partenaires de développement, aux pays partenaires, aux bailleurs de fonds et au GFF</a:t>
            </a:r>
            <a:r>
              <a:rPr lang="fr-FR" sz="2000" dirty="0" smtClean="0"/>
              <a:t>.</a:t>
            </a:r>
            <a:endParaRPr lang="en-US" sz="2000" dirty="0"/>
          </a:p>
          <a:p>
            <a:pPr algn="just"/>
            <a:endParaRPr lang="en-US" sz="2000" dirty="0"/>
          </a:p>
        </p:txBody>
      </p:sp>
      <p:sp>
        <p:nvSpPr>
          <p:cNvPr id="4" name="Slide Number Placeholder 3">
            <a:extLst>
              <a:ext uri="{FF2B5EF4-FFF2-40B4-BE49-F238E27FC236}">
                <a16:creationId xmlns:a16="http://schemas.microsoft.com/office/drawing/2014/main" id="{59C97F30-AE8D-D445-9049-30AF4336C27D}"/>
              </a:ext>
            </a:extLst>
          </p:cNvPr>
          <p:cNvSpPr>
            <a:spLocks noGrp="1"/>
          </p:cNvSpPr>
          <p:nvPr>
            <p:ph type="sldNum" sz="quarter" idx="12"/>
          </p:nvPr>
        </p:nvSpPr>
        <p:spPr/>
        <p:txBody>
          <a:bodyPr/>
          <a:lstStyle/>
          <a:p>
            <a:fld id="{B1C535E9-3087-854E-9C8F-55CBE0306812}" type="slidenum">
              <a:rPr lang="en-US" smtClean="0"/>
              <a:pPr/>
              <a:t>1</a:t>
            </a:fld>
            <a:endParaRPr lang="en-US" dirty="0"/>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572030" y="1159779"/>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6" name="Text Placeholder 3">
            <a:extLst>
              <a:ext uri="{FF2B5EF4-FFF2-40B4-BE49-F238E27FC236}">
                <a16:creationId xmlns:a16="http://schemas.microsoft.com/office/drawing/2014/main" id="{0AB9F4C1-F87B-4AD2-907F-F800B02B8188}"/>
              </a:ext>
            </a:extLst>
          </p:cNvPr>
          <p:cNvSpPr>
            <a:spLocks noGrp="1"/>
          </p:cNvSpPr>
          <p:nvPr>
            <p:ph type="body" sz="quarter" idx="10"/>
          </p:nvPr>
        </p:nvSpPr>
        <p:spPr>
          <a:xfrm>
            <a:off x="457200" y="465589"/>
            <a:ext cx="11734800" cy="1027113"/>
          </a:xfrm>
        </p:spPr>
        <p:txBody>
          <a:bodyPr>
            <a:normAutofit/>
          </a:bodyPr>
          <a:lstStyle/>
          <a:p>
            <a:r>
              <a:rPr lang="fr-FR" dirty="0" smtClean="0"/>
              <a:t>Objectifs </a:t>
            </a:r>
            <a:r>
              <a:rPr lang="fr-FR" dirty="0"/>
              <a:t>du portail de données du GFF</a:t>
            </a:r>
          </a:p>
          <a:p>
            <a:endParaRPr lang="en-US" dirty="0"/>
          </a:p>
        </p:txBody>
      </p:sp>
      <p:pic>
        <p:nvPicPr>
          <p:cNvPr id="7" name="Picture 6">
            <a:extLst>
              <a:ext uri="{FF2B5EF4-FFF2-40B4-BE49-F238E27FC236}">
                <a16:creationId xmlns:a16="http://schemas.microsoft.com/office/drawing/2014/main" id="{FB6361C2-C9D4-495D-BBC8-A369184887ED}"/>
              </a:ext>
            </a:extLst>
          </p:cNvPr>
          <p:cNvPicPr>
            <a:picLocks noChangeAspect="1"/>
          </p:cNvPicPr>
          <p:nvPr/>
        </p:nvPicPr>
        <p:blipFill>
          <a:blip r:embed="rId3"/>
          <a:stretch>
            <a:fillRect/>
          </a:stretch>
        </p:blipFill>
        <p:spPr>
          <a:xfrm>
            <a:off x="314048" y="1522884"/>
            <a:ext cx="744307" cy="644232"/>
          </a:xfrm>
          <a:prstGeom prst="rect">
            <a:avLst/>
          </a:prstGeom>
        </p:spPr>
      </p:pic>
      <p:pic>
        <p:nvPicPr>
          <p:cNvPr id="10" name="Picture 9">
            <a:extLst>
              <a:ext uri="{FF2B5EF4-FFF2-40B4-BE49-F238E27FC236}">
                <a16:creationId xmlns:a16="http://schemas.microsoft.com/office/drawing/2014/main" id="{7EF0D843-7801-4210-8E9A-947FA718EF8A}"/>
              </a:ext>
            </a:extLst>
          </p:cNvPr>
          <p:cNvPicPr>
            <a:picLocks noChangeAspect="1"/>
          </p:cNvPicPr>
          <p:nvPr/>
        </p:nvPicPr>
        <p:blipFill>
          <a:blip r:embed="rId4"/>
          <a:stretch>
            <a:fillRect/>
          </a:stretch>
        </p:blipFill>
        <p:spPr>
          <a:xfrm>
            <a:off x="300776" y="2814979"/>
            <a:ext cx="770852" cy="538267"/>
          </a:xfrm>
          <a:prstGeom prst="rect">
            <a:avLst/>
          </a:prstGeom>
        </p:spPr>
      </p:pic>
      <p:pic>
        <p:nvPicPr>
          <p:cNvPr id="16" name="Picture 15">
            <a:extLst>
              <a:ext uri="{FF2B5EF4-FFF2-40B4-BE49-F238E27FC236}">
                <a16:creationId xmlns:a16="http://schemas.microsoft.com/office/drawing/2014/main" id="{9BCC155E-9A65-4196-ADB3-1A9E718B9D5C}"/>
              </a:ext>
            </a:extLst>
          </p:cNvPr>
          <p:cNvPicPr>
            <a:picLocks noChangeAspect="1"/>
          </p:cNvPicPr>
          <p:nvPr/>
        </p:nvPicPr>
        <p:blipFill>
          <a:blip r:embed="rId5"/>
          <a:stretch>
            <a:fillRect/>
          </a:stretch>
        </p:blipFill>
        <p:spPr>
          <a:xfrm>
            <a:off x="388837" y="4485439"/>
            <a:ext cx="670488" cy="674679"/>
          </a:xfrm>
          <a:prstGeom prst="rect">
            <a:avLst/>
          </a:prstGeom>
        </p:spPr>
      </p:pic>
    </p:spTree>
    <p:extLst>
      <p:ext uri="{BB962C8B-B14F-4D97-AF65-F5344CB8AC3E}">
        <p14:creationId xmlns:p14="http://schemas.microsoft.com/office/powerpoint/2010/main" val="3738530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C97F30-AE8D-D445-9049-30AF4336C27D}"/>
              </a:ext>
            </a:extLst>
          </p:cNvPr>
          <p:cNvSpPr>
            <a:spLocks noGrp="1"/>
          </p:cNvSpPr>
          <p:nvPr>
            <p:ph type="sldNum" sz="quarter" idx="12"/>
          </p:nvPr>
        </p:nvSpPr>
        <p:spPr/>
        <p:txBody>
          <a:bodyPr/>
          <a:lstStyle/>
          <a:p>
            <a:fld id="{B1C535E9-3087-854E-9C8F-55CBE0306812}" type="slidenum">
              <a:rPr lang="en-US" smtClean="0"/>
              <a:pPr/>
              <a:t>10</a:t>
            </a:fld>
            <a:endParaRPr lang="en-US" dirty="0"/>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572030" y="1556387"/>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6" name="Text Placeholder 3">
            <a:extLst>
              <a:ext uri="{FF2B5EF4-FFF2-40B4-BE49-F238E27FC236}">
                <a16:creationId xmlns:a16="http://schemas.microsoft.com/office/drawing/2014/main" id="{0AB9F4C1-F87B-4AD2-907F-F800B02B8188}"/>
              </a:ext>
            </a:extLst>
          </p:cNvPr>
          <p:cNvSpPr>
            <a:spLocks noGrp="1"/>
          </p:cNvSpPr>
          <p:nvPr>
            <p:ph type="body" sz="quarter" idx="10"/>
          </p:nvPr>
        </p:nvSpPr>
        <p:spPr>
          <a:xfrm>
            <a:off x="457200" y="529274"/>
            <a:ext cx="11734800" cy="1027113"/>
          </a:xfrm>
        </p:spPr>
        <p:txBody>
          <a:bodyPr>
            <a:normAutofit fontScale="55000" lnSpcReduction="20000"/>
          </a:bodyPr>
          <a:lstStyle/>
          <a:p>
            <a:r>
              <a:rPr lang="fr-FR" dirty="0"/>
              <a:t>Les cadres de la théorie du changement des pays deviennent des demandes de données envoyées aux pays chaque année, au mois de mars.</a:t>
            </a:r>
          </a:p>
        </p:txBody>
      </p:sp>
      <p:sp>
        <p:nvSpPr>
          <p:cNvPr id="8" name="Content Placeholder 2">
            <a:extLst>
              <a:ext uri="{FF2B5EF4-FFF2-40B4-BE49-F238E27FC236}">
                <a16:creationId xmlns:a16="http://schemas.microsoft.com/office/drawing/2014/main" id="{C3EC31A4-B5BD-460D-8A32-D4533C49D4C8}"/>
              </a:ext>
            </a:extLst>
          </p:cNvPr>
          <p:cNvSpPr txBox="1">
            <a:spLocks/>
          </p:cNvSpPr>
          <p:nvPr/>
        </p:nvSpPr>
        <p:spPr>
          <a:xfrm>
            <a:off x="22700" y="1879878"/>
            <a:ext cx="11999967" cy="7036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1600" dirty="0"/>
              <a:t>La théorie du changement des pays sert de base à la </a:t>
            </a:r>
            <a:r>
              <a:rPr lang="fr-FR" sz="1600" b="1" dirty="0"/>
              <a:t>demande annuelle de données</a:t>
            </a:r>
            <a:r>
              <a:rPr lang="fr-FR" sz="1600" dirty="0"/>
              <a:t>. Elle est envoyée aux équipes nationales, sous forme de demande formelle de données sur le suivi de routine, le financement de la santé et d'autres données décrites dans la théorie du changement. </a:t>
            </a:r>
            <a:endParaRPr lang="en-US" sz="1600" dirty="0"/>
          </a:p>
        </p:txBody>
      </p:sp>
      <p:grpSp>
        <p:nvGrpSpPr>
          <p:cNvPr id="9" name="Group 8">
            <a:extLst>
              <a:ext uri="{FF2B5EF4-FFF2-40B4-BE49-F238E27FC236}">
                <a16:creationId xmlns:a16="http://schemas.microsoft.com/office/drawing/2014/main" id="{6E322BC2-1B4B-43CF-A07F-810BD2584342}"/>
              </a:ext>
            </a:extLst>
          </p:cNvPr>
          <p:cNvGrpSpPr/>
          <p:nvPr/>
        </p:nvGrpSpPr>
        <p:grpSpPr>
          <a:xfrm>
            <a:off x="321733" y="2613480"/>
            <a:ext cx="11548534" cy="4162816"/>
            <a:chOff x="0" y="1985560"/>
            <a:chExt cx="12192000" cy="4826142"/>
          </a:xfrm>
        </p:grpSpPr>
        <p:pic>
          <p:nvPicPr>
            <p:cNvPr id="10" name="Picture 9">
              <a:extLst>
                <a:ext uri="{FF2B5EF4-FFF2-40B4-BE49-F238E27FC236}">
                  <a16:creationId xmlns:a16="http://schemas.microsoft.com/office/drawing/2014/main" id="{102A4A3A-3A8E-4FDC-B5D5-5E1DBCF56011}"/>
                </a:ext>
              </a:extLst>
            </p:cNvPr>
            <p:cNvPicPr>
              <a:picLocks noChangeAspect="1"/>
            </p:cNvPicPr>
            <p:nvPr/>
          </p:nvPicPr>
          <p:blipFill>
            <a:blip r:embed="rId3"/>
            <a:stretch>
              <a:fillRect/>
            </a:stretch>
          </p:blipFill>
          <p:spPr>
            <a:xfrm>
              <a:off x="0" y="1985560"/>
              <a:ext cx="12192000" cy="2776783"/>
            </a:xfrm>
            <a:prstGeom prst="rect">
              <a:avLst/>
            </a:prstGeom>
          </p:spPr>
        </p:pic>
        <p:pic>
          <p:nvPicPr>
            <p:cNvPr id="11" name="Picture 10">
              <a:extLst>
                <a:ext uri="{FF2B5EF4-FFF2-40B4-BE49-F238E27FC236}">
                  <a16:creationId xmlns:a16="http://schemas.microsoft.com/office/drawing/2014/main" id="{27724215-54C3-4322-A2EA-96FF4B696264}"/>
                </a:ext>
              </a:extLst>
            </p:cNvPr>
            <p:cNvPicPr>
              <a:picLocks noChangeAspect="1"/>
            </p:cNvPicPr>
            <p:nvPr/>
          </p:nvPicPr>
          <p:blipFill>
            <a:blip r:embed="rId4"/>
            <a:stretch>
              <a:fillRect/>
            </a:stretch>
          </p:blipFill>
          <p:spPr>
            <a:xfrm>
              <a:off x="0" y="4762343"/>
              <a:ext cx="12005187" cy="2049359"/>
            </a:xfrm>
            <a:prstGeom prst="rect">
              <a:avLst/>
            </a:prstGeom>
          </p:spPr>
        </p:pic>
      </p:grpSp>
      <p:sp>
        <p:nvSpPr>
          <p:cNvPr id="2" name="TextBox 1"/>
          <p:cNvSpPr txBox="1"/>
          <p:nvPr/>
        </p:nvSpPr>
        <p:spPr>
          <a:xfrm>
            <a:off x="1844843" y="2753101"/>
            <a:ext cx="1973179" cy="292388"/>
          </a:xfrm>
          <a:prstGeom prst="rect">
            <a:avLst/>
          </a:prstGeom>
          <a:solidFill>
            <a:schemeClr val="accent1">
              <a:lumMod val="20000"/>
              <a:lumOff val="80000"/>
            </a:schemeClr>
          </a:solidFill>
        </p:spPr>
        <p:txBody>
          <a:bodyPr wrap="square" rtlCol="0">
            <a:spAutoFit/>
          </a:bodyPr>
          <a:lstStyle/>
          <a:p>
            <a:r>
              <a:rPr lang="en-US" sz="1300" b="1" dirty="0"/>
              <a:t>Nom de </a:t>
            </a:r>
            <a:r>
              <a:rPr lang="en-US" sz="1300" b="1" dirty="0" smtClean="0"/>
              <a:t>l'indicateur</a:t>
            </a:r>
            <a:endParaRPr lang="en-US" sz="1300" b="1" dirty="0"/>
          </a:p>
        </p:txBody>
      </p:sp>
      <p:sp>
        <p:nvSpPr>
          <p:cNvPr id="3" name="TextBox 2"/>
          <p:cNvSpPr txBox="1"/>
          <p:nvPr/>
        </p:nvSpPr>
        <p:spPr>
          <a:xfrm>
            <a:off x="321733" y="3241856"/>
            <a:ext cx="2157663" cy="246221"/>
          </a:xfrm>
          <a:prstGeom prst="rect">
            <a:avLst/>
          </a:prstGeom>
          <a:solidFill>
            <a:schemeClr val="bg1">
              <a:lumMod val="85000"/>
            </a:schemeClr>
          </a:solidFill>
        </p:spPr>
        <p:txBody>
          <a:bodyPr wrap="square" rtlCol="0">
            <a:spAutoFit/>
          </a:bodyPr>
          <a:lstStyle/>
          <a:p>
            <a:r>
              <a:rPr lang="en-US" sz="1000" b="1" dirty="0"/>
              <a:t>Indicateurs</a:t>
            </a:r>
            <a:r>
              <a:rPr lang="en-US" sz="1000" b="1" dirty="0"/>
              <a:t> </a:t>
            </a:r>
            <a:r>
              <a:rPr lang="en-US" sz="1000" b="1" dirty="0" smtClean="0"/>
              <a:t>d'extrants</a:t>
            </a:r>
            <a:endParaRPr lang="en-US" sz="1000" b="1" dirty="0"/>
          </a:p>
        </p:txBody>
      </p:sp>
      <p:sp>
        <p:nvSpPr>
          <p:cNvPr id="7" name="TextBox 6"/>
          <p:cNvSpPr txBox="1"/>
          <p:nvPr/>
        </p:nvSpPr>
        <p:spPr>
          <a:xfrm>
            <a:off x="321733" y="3469000"/>
            <a:ext cx="4458814" cy="369332"/>
          </a:xfrm>
          <a:prstGeom prst="rect">
            <a:avLst/>
          </a:prstGeom>
          <a:solidFill>
            <a:schemeClr val="tx2">
              <a:lumMod val="20000"/>
              <a:lumOff val="80000"/>
            </a:schemeClr>
          </a:solidFill>
        </p:spPr>
        <p:txBody>
          <a:bodyPr wrap="square" rtlCol="0">
            <a:spAutoFit/>
          </a:bodyPr>
          <a:lstStyle/>
          <a:p>
            <a:r>
              <a:rPr lang="fr-FR" sz="900" dirty="0"/>
              <a:t>Pourcentage de prestataires de services BPHS/EPHS soumis à un examen annuel des </a:t>
            </a:r>
            <a:r>
              <a:rPr lang="fr-FR" sz="900" dirty="0" smtClean="0"/>
              <a:t>performances</a:t>
            </a:r>
            <a:endParaRPr lang="fr-FR" sz="900" dirty="0"/>
          </a:p>
        </p:txBody>
      </p:sp>
      <p:sp>
        <p:nvSpPr>
          <p:cNvPr id="12" name="TextBox 11"/>
          <p:cNvSpPr txBox="1"/>
          <p:nvPr/>
        </p:nvSpPr>
        <p:spPr>
          <a:xfrm>
            <a:off x="312822" y="3791097"/>
            <a:ext cx="4531895" cy="369332"/>
          </a:xfrm>
          <a:prstGeom prst="rect">
            <a:avLst/>
          </a:prstGeom>
          <a:solidFill>
            <a:schemeClr val="tx2">
              <a:lumMod val="20000"/>
              <a:lumOff val="80000"/>
            </a:schemeClr>
          </a:solidFill>
        </p:spPr>
        <p:txBody>
          <a:bodyPr wrap="square" rtlCol="0">
            <a:spAutoFit/>
          </a:bodyPr>
          <a:lstStyle/>
          <a:p>
            <a:r>
              <a:rPr lang="fr-FR" sz="900" dirty="0"/>
              <a:t>Pourcentage de formations sanitaires BPHS ayant déclaré la disponibilité de médicaments essentiels et de </a:t>
            </a:r>
            <a:r>
              <a:rPr lang="fr-FR" sz="900" dirty="0" smtClean="0"/>
              <a:t>vaccins, </a:t>
            </a:r>
            <a:r>
              <a:rPr lang="fr-FR" sz="900" dirty="0"/>
              <a:t>après vérification par une tierce partie</a:t>
            </a:r>
            <a:r>
              <a:rPr lang="fr-FR" sz="900" dirty="0" smtClean="0"/>
              <a:t>.</a:t>
            </a:r>
            <a:endParaRPr lang="fr-FR" sz="900" dirty="0"/>
          </a:p>
        </p:txBody>
      </p:sp>
      <p:sp>
        <p:nvSpPr>
          <p:cNvPr id="13" name="TextBox 12"/>
          <p:cNvSpPr txBox="1"/>
          <p:nvPr/>
        </p:nvSpPr>
        <p:spPr>
          <a:xfrm>
            <a:off x="321733" y="4097376"/>
            <a:ext cx="4122821" cy="230832"/>
          </a:xfrm>
          <a:prstGeom prst="rect">
            <a:avLst/>
          </a:prstGeom>
          <a:solidFill>
            <a:schemeClr val="tx2">
              <a:lumMod val="20000"/>
              <a:lumOff val="80000"/>
            </a:schemeClr>
          </a:solidFill>
        </p:spPr>
        <p:txBody>
          <a:bodyPr wrap="square" rtlCol="0">
            <a:spAutoFit/>
          </a:bodyPr>
          <a:lstStyle/>
          <a:p>
            <a:r>
              <a:rPr lang="fr-FR" sz="900" dirty="0"/>
              <a:t>Score moyen des établissements sur le tableau de bord national </a:t>
            </a:r>
            <a:r>
              <a:rPr lang="fr-FR" sz="900" dirty="0" smtClean="0"/>
              <a:t>équilibré</a:t>
            </a:r>
            <a:endParaRPr lang="fr-FR" sz="900" dirty="0"/>
          </a:p>
        </p:txBody>
      </p:sp>
      <p:sp>
        <p:nvSpPr>
          <p:cNvPr id="14" name="TextBox 13"/>
          <p:cNvSpPr txBox="1"/>
          <p:nvPr/>
        </p:nvSpPr>
        <p:spPr>
          <a:xfrm>
            <a:off x="336886" y="4376218"/>
            <a:ext cx="4339389" cy="230832"/>
          </a:xfrm>
          <a:prstGeom prst="rect">
            <a:avLst/>
          </a:prstGeom>
          <a:solidFill>
            <a:schemeClr val="tx2">
              <a:lumMod val="20000"/>
              <a:lumOff val="80000"/>
            </a:schemeClr>
          </a:solidFill>
        </p:spPr>
        <p:txBody>
          <a:bodyPr wrap="square" rtlCol="0">
            <a:spAutoFit/>
          </a:bodyPr>
          <a:lstStyle/>
          <a:p>
            <a:r>
              <a:rPr lang="fr-FR" sz="900" dirty="0"/>
              <a:t>Nombre de conseillers en nutrition figurant dans les rapports </a:t>
            </a:r>
            <a:r>
              <a:rPr lang="fr-FR" sz="900" dirty="0" smtClean="0"/>
              <a:t>trimestriels</a:t>
            </a:r>
            <a:endParaRPr lang="fr-FR" sz="900" dirty="0"/>
          </a:p>
        </p:txBody>
      </p:sp>
      <p:sp>
        <p:nvSpPr>
          <p:cNvPr id="15" name="TextBox 14"/>
          <p:cNvSpPr txBox="1"/>
          <p:nvPr/>
        </p:nvSpPr>
        <p:spPr>
          <a:xfrm>
            <a:off x="345794" y="4729768"/>
            <a:ext cx="4195011" cy="230832"/>
          </a:xfrm>
          <a:prstGeom prst="rect">
            <a:avLst/>
          </a:prstGeom>
          <a:solidFill>
            <a:schemeClr val="tx2">
              <a:lumMod val="20000"/>
              <a:lumOff val="80000"/>
            </a:schemeClr>
          </a:solidFill>
        </p:spPr>
        <p:txBody>
          <a:bodyPr wrap="square" rtlCol="0">
            <a:spAutoFit/>
          </a:bodyPr>
          <a:lstStyle/>
          <a:p>
            <a:r>
              <a:rPr lang="fr-FR" sz="900" dirty="0"/>
              <a:t>Pourcentage de prestataires de services BPHS/EPHS rémunérés à </a:t>
            </a:r>
            <a:r>
              <a:rPr lang="fr-FR" sz="900" dirty="0" smtClean="0"/>
              <a:t>temps</a:t>
            </a:r>
            <a:endParaRPr lang="fr-FR" sz="900" dirty="0"/>
          </a:p>
        </p:txBody>
      </p:sp>
      <p:sp>
        <p:nvSpPr>
          <p:cNvPr id="16" name="TextBox 15"/>
          <p:cNvSpPr txBox="1"/>
          <p:nvPr/>
        </p:nvSpPr>
        <p:spPr>
          <a:xfrm>
            <a:off x="343422" y="5008611"/>
            <a:ext cx="1930546" cy="246221"/>
          </a:xfrm>
          <a:prstGeom prst="rect">
            <a:avLst/>
          </a:prstGeom>
          <a:solidFill>
            <a:schemeClr val="tx2">
              <a:lumMod val="20000"/>
              <a:lumOff val="80000"/>
            </a:schemeClr>
          </a:solidFill>
        </p:spPr>
        <p:txBody>
          <a:bodyPr wrap="square" rtlCol="0">
            <a:spAutoFit/>
          </a:bodyPr>
          <a:lstStyle/>
          <a:p>
            <a:r>
              <a:rPr lang="en-US" sz="900" b="1" dirty="0"/>
              <a:t>Indicateurs</a:t>
            </a:r>
            <a:r>
              <a:rPr lang="en-US" sz="1000" b="1" dirty="0"/>
              <a:t> de </a:t>
            </a:r>
            <a:r>
              <a:rPr lang="en-US" sz="1000" b="1" dirty="0" smtClean="0"/>
              <a:t>résultats</a:t>
            </a:r>
            <a:endParaRPr lang="en-US" sz="1000" b="1" dirty="0"/>
          </a:p>
        </p:txBody>
      </p:sp>
      <p:sp>
        <p:nvSpPr>
          <p:cNvPr id="17" name="TextBox 16"/>
          <p:cNvSpPr txBox="1"/>
          <p:nvPr/>
        </p:nvSpPr>
        <p:spPr>
          <a:xfrm>
            <a:off x="348911" y="5318675"/>
            <a:ext cx="4071573" cy="400110"/>
          </a:xfrm>
          <a:prstGeom prst="rect">
            <a:avLst/>
          </a:prstGeom>
          <a:solidFill>
            <a:schemeClr val="accent2">
              <a:lumMod val="20000"/>
              <a:lumOff val="80000"/>
            </a:schemeClr>
          </a:solidFill>
        </p:spPr>
        <p:txBody>
          <a:bodyPr wrap="square" rtlCol="0">
            <a:spAutoFit/>
          </a:bodyPr>
          <a:lstStyle/>
          <a:p>
            <a:r>
              <a:rPr lang="fr-FR" sz="1000" dirty="0"/>
              <a:t>Nombre total d'accouchements dans les formations sanitaires soutenues par </a:t>
            </a:r>
            <a:r>
              <a:rPr lang="fr-FR" sz="1000" dirty="0" smtClean="0"/>
              <a:t>Sehatmandi</a:t>
            </a:r>
            <a:endParaRPr lang="fr-FR" sz="1000" dirty="0"/>
          </a:p>
        </p:txBody>
      </p:sp>
      <p:sp>
        <p:nvSpPr>
          <p:cNvPr id="18" name="TextBox 17"/>
          <p:cNvSpPr txBox="1"/>
          <p:nvPr/>
        </p:nvSpPr>
        <p:spPr>
          <a:xfrm>
            <a:off x="336879" y="5782628"/>
            <a:ext cx="4431636" cy="400110"/>
          </a:xfrm>
          <a:prstGeom prst="rect">
            <a:avLst/>
          </a:prstGeom>
          <a:solidFill>
            <a:schemeClr val="accent2">
              <a:lumMod val="20000"/>
              <a:lumOff val="80000"/>
            </a:schemeClr>
          </a:solidFill>
        </p:spPr>
        <p:txBody>
          <a:bodyPr wrap="square" rtlCol="0">
            <a:spAutoFit/>
          </a:bodyPr>
          <a:lstStyle/>
          <a:p>
            <a:r>
              <a:rPr lang="fr-FR" sz="1000" dirty="0"/>
              <a:t>Le nombre total de vaccins pentavalents (dose 3) administrés aux enfants âgés entre 0 et 11 mois par les formations sanitaires soutenues par </a:t>
            </a:r>
            <a:r>
              <a:rPr lang="fr-FR" sz="1000" dirty="0"/>
              <a:t>Sehatmandi</a:t>
            </a:r>
            <a:r>
              <a:rPr lang="fr-FR" sz="1000" dirty="0" smtClean="0"/>
              <a:t>.</a:t>
            </a:r>
          </a:p>
        </p:txBody>
      </p:sp>
      <p:sp>
        <p:nvSpPr>
          <p:cNvPr id="19" name="TextBox 18"/>
          <p:cNvSpPr txBox="1"/>
          <p:nvPr/>
        </p:nvSpPr>
        <p:spPr>
          <a:xfrm>
            <a:off x="348911" y="6338617"/>
            <a:ext cx="4323347" cy="400110"/>
          </a:xfrm>
          <a:prstGeom prst="rect">
            <a:avLst/>
          </a:prstGeom>
          <a:solidFill>
            <a:schemeClr val="accent2">
              <a:lumMod val="20000"/>
              <a:lumOff val="80000"/>
            </a:schemeClr>
          </a:solidFill>
        </p:spPr>
        <p:txBody>
          <a:bodyPr wrap="square" rtlCol="0">
            <a:spAutoFit/>
          </a:bodyPr>
          <a:lstStyle/>
          <a:p>
            <a:r>
              <a:rPr lang="fr-FR" sz="1000" dirty="0"/>
              <a:t>Le nombre total d'années de couverture contraceptive fournie par les formations sanitaires soutenues par </a:t>
            </a:r>
            <a:r>
              <a:rPr lang="fr-FR" sz="1000" dirty="0"/>
              <a:t>Sehatmandi</a:t>
            </a:r>
            <a:r>
              <a:rPr lang="fr-FR" sz="1000" dirty="0" smtClean="0"/>
              <a:t>.</a:t>
            </a:r>
            <a:endParaRPr lang="fr-FR" sz="1000" dirty="0"/>
          </a:p>
        </p:txBody>
      </p:sp>
      <p:sp>
        <p:nvSpPr>
          <p:cNvPr id="20" name="TextBox 19"/>
          <p:cNvSpPr txBox="1"/>
          <p:nvPr/>
        </p:nvSpPr>
        <p:spPr>
          <a:xfrm>
            <a:off x="4847836" y="2708899"/>
            <a:ext cx="1095763" cy="492443"/>
          </a:xfrm>
          <a:prstGeom prst="rect">
            <a:avLst/>
          </a:prstGeom>
          <a:solidFill>
            <a:schemeClr val="accent1">
              <a:lumMod val="20000"/>
              <a:lumOff val="80000"/>
            </a:schemeClr>
          </a:solidFill>
        </p:spPr>
        <p:txBody>
          <a:bodyPr wrap="square" rtlCol="0">
            <a:spAutoFit/>
          </a:bodyPr>
          <a:lstStyle/>
          <a:p>
            <a:r>
              <a:rPr lang="en-US" sz="1300" b="1" dirty="0"/>
              <a:t>Source des </a:t>
            </a:r>
            <a:r>
              <a:rPr lang="en-US" sz="1300" b="1" dirty="0" smtClean="0"/>
              <a:t>données</a:t>
            </a:r>
            <a:endParaRPr lang="en-US" sz="1300" b="1" dirty="0"/>
          </a:p>
        </p:txBody>
      </p:sp>
      <p:sp>
        <p:nvSpPr>
          <p:cNvPr id="21" name="TextBox 20"/>
          <p:cNvSpPr txBox="1"/>
          <p:nvPr/>
        </p:nvSpPr>
        <p:spPr>
          <a:xfrm>
            <a:off x="6016902" y="2764640"/>
            <a:ext cx="2212698" cy="492443"/>
          </a:xfrm>
          <a:prstGeom prst="rect">
            <a:avLst/>
          </a:prstGeom>
          <a:solidFill>
            <a:schemeClr val="accent1">
              <a:lumMod val="20000"/>
              <a:lumOff val="80000"/>
            </a:schemeClr>
          </a:solidFill>
        </p:spPr>
        <p:txBody>
          <a:bodyPr wrap="square" rtlCol="0">
            <a:spAutoFit/>
          </a:bodyPr>
          <a:lstStyle/>
          <a:p>
            <a:r>
              <a:rPr lang="en-US" sz="1300" b="1" dirty="0"/>
              <a:t>Calendrier</a:t>
            </a:r>
            <a:r>
              <a:rPr lang="en-US" sz="1300" b="1" dirty="0"/>
              <a:t> (</a:t>
            </a:r>
            <a:r>
              <a:rPr lang="en-US" sz="1300" b="1" dirty="0"/>
              <a:t>trimestriel</a:t>
            </a:r>
            <a:r>
              <a:rPr lang="en-US" sz="1300" b="1" dirty="0"/>
              <a:t>, </a:t>
            </a:r>
            <a:r>
              <a:rPr lang="en-US" sz="1300" b="1" dirty="0"/>
              <a:t>annuel</a:t>
            </a:r>
            <a:r>
              <a:rPr lang="en-US" sz="1300" b="1" dirty="0"/>
              <a:t>, etc</a:t>
            </a:r>
            <a:r>
              <a:rPr lang="en-US" sz="1300" b="1" dirty="0" smtClean="0"/>
              <a:t>.)</a:t>
            </a:r>
            <a:endParaRPr lang="en-US" sz="1300" b="1" dirty="0"/>
          </a:p>
        </p:txBody>
      </p:sp>
      <p:sp>
        <p:nvSpPr>
          <p:cNvPr id="22" name="TextBox 21"/>
          <p:cNvSpPr txBox="1"/>
          <p:nvPr/>
        </p:nvSpPr>
        <p:spPr>
          <a:xfrm>
            <a:off x="8214226" y="2969193"/>
            <a:ext cx="1046747" cy="292388"/>
          </a:xfrm>
          <a:prstGeom prst="rect">
            <a:avLst/>
          </a:prstGeom>
          <a:solidFill>
            <a:schemeClr val="accent1">
              <a:lumMod val="20000"/>
              <a:lumOff val="80000"/>
            </a:schemeClr>
          </a:solidFill>
        </p:spPr>
        <p:txBody>
          <a:bodyPr wrap="square" rtlCol="0">
            <a:spAutoFit/>
          </a:bodyPr>
          <a:lstStyle/>
          <a:p>
            <a:r>
              <a:rPr lang="en-US" sz="1300" b="1" dirty="0"/>
              <a:t>Années</a:t>
            </a:r>
            <a:endParaRPr lang="en-US" sz="1300" b="1" dirty="0"/>
          </a:p>
        </p:txBody>
      </p:sp>
      <p:sp>
        <p:nvSpPr>
          <p:cNvPr id="23" name="TextBox 22"/>
          <p:cNvSpPr txBox="1"/>
          <p:nvPr/>
        </p:nvSpPr>
        <p:spPr>
          <a:xfrm>
            <a:off x="8737599" y="2608442"/>
            <a:ext cx="2723368" cy="292388"/>
          </a:xfrm>
          <a:prstGeom prst="rect">
            <a:avLst/>
          </a:prstGeom>
          <a:solidFill>
            <a:schemeClr val="accent1">
              <a:lumMod val="20000"/>
              <a:lumOff val="80000"/>
            </a:schemeClr>
          </a:solidFill>
        </p:spPr>
        <p:txBody>
          <a:bodyPr wrap="square" rtlCol="0">
            <a:spAutoFit/>
          </a:bodyPr>
          <a:lstStyle/>
          <a:p>
            <a:r>
              <a:rPr lang="en-US" sz="1300" b="1" dirty="0"/>
              <a:t>Demande</a:t>
            </a:r>
            <a:r>
              <a:rPr lang="en-US" sz="1300" b="1" dirty="0"/>
              <a:t> de </a:t>
            </a:r>
            <a:r>
              <a:rPr lang="en-US" sz="1300" b="1" dirty="0"/>
              <a:t>données</a:t>
            </a:r>
            <a:r>
              <a:rPr lang="en-US" sz="1300" b="1" dirty="0"/>
              <a:t> </a:t>
            </a:r>
            <a:r>
              <a:rPr lang="en-US" sz="1300" b="1" dirty="0" smtClean="0"/>
              <a:t>spécifiques</a:t>
            </a:r>
            <a:endParaRPr lang="en-US" sz="1300" b="1" dirty="0"/>
          </a:p>
        </p:txBody>
      </p:sp>
      <p:sp>
        <p:nvSpPr>
          <p:cNvPr id="24" name="TextBox 23"/>
          <p:cNvSpPr txBox="1"/>
          <p:nvPr/>
        </p:nvSpPr>
        <p:spPr>
          <a:xfrm>
            <a:off x="10658865" y="2969193"/>
            <a:ext cx="1211402" cy="292388"/>
          </a:xfrm>
          <a:prstGeom prst="rect">
            <a:avLst/>
          </a:prstGeom>
          <a:solidFill>
            <a:schemeClr val="accent1">
              <a:lumMod val="20000"/>
              <a:lumOff val="80000"/>
            </a:schemeClr>
          </a:solidFill>
        </p:spPr>
        <p:txBody>
          <a:bodyPr wrap="square" rtlCol="0">
            <a:spAutoFit/>
          </a:bodyPr>
          <a:lstStyle/>
          <a:p>
            <a:r>
              <a:rPr lang="en-US" sz="1300" b="1" dirty="0"/>
              <a:t>Désagrégation</a:t>
            </a:r>
            <a:endParaRPr lang="en-US" sz="1300" b="1" dirty="0"/>
          </a:p>
        </p:txBody>
      </p:sp>
      <p:sp>
        <p:nvSpPr>
          <p:cNvPr id="25" name="TextBox 24"/>
          <p:cNvSpPr txBox="1"/>
          <p:nvPr/>
        </p:nvSpPr>
        <p:spPr>
          <a:xfrm>
            <a:off x="6015544" y="3488077"/>
            <a:ext cx="638898" cy="246221"/>
          </a:xfrm>
          <a:prstGeom prst="rect">
            <a:avLst/>
          </a:prstGeom>
          <a:solidFill>
            <a:schemeClr val="bg1"/>
          </a:solidFill>
        </p:spPr>
        <p:txBody>
          <a:bodyPr wrap="square" rtlCol="0">
            <a:spAutoFit/>
          </a:bodyPr>
          <a:lstStyle/>
          <a:p>
            <a:r>
              <a:rPr lang="en-US" sz="1000" dirty="0"/>
              <a:t>Annuel</a:t>
            </a:r>
            <a:endParaRPr lang="en-US" sz="1000" dirty="0"/>
          </a:p>
        </p:txBody>
      </p:sp>
      <p:sp>
        <p:nvSpPr>
          <p:cNvPr id="26" name="TextBox 25"/>
          <p:cNvSpPr txBox="1"/>
          <p:nvPr/>
        </p:nvSpPr>
        <p:spPr>
          <a:xfrm>
            <a:off x="6022683" y="3831610"/>
            <a:ext cx="638898" cy="246221"/>
          </a:xfrm>
          <a:prstGeom prst="rect">
            <a:avLst/>
          </a:prstGeom>
          <a:solidFill>
            <a:schemeClr val="bg1"/>
          </a:solidFill>
        </p:spPr>
        <p:txBody>
          <a:bodyPr wrap="square" rtlCol="0">
            <a:spAutoFit/>
          </a:bodyPr>
          <a:lstStyle/>
          <a:p>
            <a:r>
              <a:rPr lang="en-US" sz="1000" dirty="0"/>
              <a:t>Annuel</a:t>
            </a:r>
            <a:endParaRPr lang="en-US" sz="1000" dirty="0"/>
          </a:p>
        </p:txBody>
      </p:sp>
      <p:sp>
        <p:nvSpPr>
          <p:cNvPr id="27" name="TextBox 26"/>
          <p:cNvSpPr txBox="1"/>
          <p:nvPr/>
        </p:nvSpPr>
        <p:spPr>
          <a:xfrm>
            <a:off x="6022683" y="4062604"/>
            <a:ext cx="638898" cy="246221"/>
          </a:xfrm>
          <a:prstGeom prst="rect">
            <a:avLst/>
          </a:prstGeom>
          <a:solidFill>
            <a:schemeClr val="bg1"/>
          </a:solidFill>
        </p:spPr>
        <p:txBody>
          <a:bodyPr wrap="square" rtlCol="0">
            <a:spAutoFit/>
          </a:bodyPr>
          <a:lstStyle/>
          <a:p>
            <a:r>
              <a:rPr lang="en-US" sz="1000" dirty="0"/>
              <a:t>Annuel</a:t>
            </a:r>
            <a:endParaRPr lang="en-US" sz="1000" dirty="0"/>
          </a:p>
        </p:txBody>
      </p:sp>
      <p:sp>
        <p:nvSpPr>
          <p:cNvPr id="28" name="TextBox 27"/>
          <p:cNvSpPr txBox="1"/>
          <p:nvPr/>
        </p:nvSpPr>
        <p:spPr>
          <a:xfrm>
            <a:off x="6022683" y="4687935"/>
            <a:ext cx="638898" cy="246221"/>
          </a:xfrm>
          <a:prstGeom prst="rect">
            <a:avLst/>
          </a:prstGeom>
          <a:solidFill>
            <a:schemeClr val="bg1"/>
          </a:solidFill>
        </p:spPr>
        <p:txBody>
          <a:bodyPr wrap="square" rtlCol="0">
            <a:spAutoFit/>
          </a:bodyPr>
          <a:lstStyle/>
          <a:p>
            <a:r>
              <a:rPr lang="en-US" sz="1000" dirty="0"/>
              <a:t>Annuel</a:t>
            </a:r>
            <a:endParaRPr lang="en-US" sz="1000" dirty="0"/>
          </a:p>
        </p:txBody>
      </p:sp>
      <p:sp>
        <p:nvSpPr>
          <p:cNvPr id="29" name="TextBox 28"/>
          <p:cNvSpPr txBox="1"/>
          <p:nvPr/>
        </p:nvSpPr>
        <p:spPr>
          <a:xfrm>
            <a:off x="6023662" y="4336991"/>
            <a:ext cx="774032" cy="246221"/>
          </a:xfrm>
          <a:prstGeom prst="rect">
            <a:avLst/>
          </a:prstGeom>
          <a:solidFill>
            <a:schemeClr val="bg1"/>
          </a:solidFill>
        </p:spPr>
        <p:txBody>
          <a:bodyPr wrap="square" rtlCol="0">
            <a:spAutoFit/>
          </a:bodyPr>
          <a:lstStyle/>
          <a:p>
            <a:r>
              <a:rPr lang="en-US" sz="1000" dirty="0"/>
              <a:t>Trimestriel</a:t>
            </a:r>
            <a:endParaRPr lang="en-US" sz="1000" dirty="0"/>
          </a:p>
        </p:txBody>
      </p:sp>
      <p:sp>
        <p:nvSpPr>
          <p:cNvPr id="30" name="Rectangle 29"/>
          <p:cNvSpPr/>
          <p:nvPr/>
        </p:nvSpPr>
        <p:spPr>
          <a:xfrm>
            <a:off x="6052618" y="5348549"/>
            <a:ext cx="747320" cy="246221"/>
          </a:xfrm>
          <a:prstGeom prst="rect">
            <a:avLst/>
          </a:prstGeom>
          <a:solidFill>
            <a:schemeClr val="bg1"/>
          </a:solidFill>
        </p:spPr>
        <p:txBody>
          <a:bodyPr wrap="none">
            <a:spAutoFit/>
          </a:bodyPr>
          <a:lstStyle/>
          <a:p>
            <a:r>
              <a:rPr lang="en-US" sz="1000" dirty="0"/>
              <a:t>Trimestriel</a:t>
            </a:r>
            <a:endParaRPr lang="en-US" sz="1000" dirty="0"/>
          </a:p>
        </p:txBody>
      </p:sp>
      <p:sp>
        <p:nvSpPr>
          <p:cNvPr id="31" name="Rectangle 30"/>
          <p:cNvSpPr/>
          <p:nvPr/>
        </p:nvSpPr>
        <p:spPr>
          <a:xfrm>
            <a:off x="6050374" y="5824860"/>
            <a:ext cx="747320" cy="246221"/>
          </a:xfrm>
          <a:prstGeom prst="rect">
            <a:avLst/>
          </a:prstGeom>
          <a:solidFill>
            <a:schemeClr val="bg1"/>
          </a:solidFill>
        </p:spPr>
        <p:txBody>
          <a:bodyPr wrap="none">
            <a:spAutoFit/>
          </a:bodyPr>
          <a:lstStyle/>
          <a:p>
            <a:r>
              <a:rPr lang="en-US" sz="1000" dirty="0"/>
              <a:t>Trimestriel</a:t>
            </a:r>
            <a:endParaRPr lang="en-US" sz="1000" dirty="0"/>
          </a:p>
        </p:txBody>
      </p:sp>
      <p:sp>
        <p:nvSpPr>
          <p:cNvPr id="32" name="Rectangle 31"/>
          <p:cNvSpPr/>
          <p:nvPr/>
        </p:nvSpPr>
        <p:spPr>
          <a:xfrm>
            <a:off x="6050374" y="6358926"/>
            <a:ext cx="747320" cy="246221"/>
          </a:xfrm>
          <a:prstGeom prst="rect">
            <a:avLst/>
          </a:prstGeom>
          <a:solidFill>
            <a:schemeClr val="bg1"/>
          </a:solidFill>
        </p:spPr>
        <p:txBody>
          <a:bodyPr wrap="none">
            <a:spAutoFit/>
          </a:bodyPr>
          <a:lstStyle/>
          <a:p>
            <a:r>
              <a:rPr lang="en-US" sz="1000" dirty="0"/>
              <a:t>Trimestriel</a:t>
            </a:r>
            <a:endParaRPr lang="en-US" sz="1000" dirty="0"/>
          </a:p>
        </p:txBody>
      </p:sp>
      <p:sp>
        <p:nvSpPr>
          <p:cNvPr id="33" name="TextBox 32"/>
          <p:cNvSpPr txBox="1"/>
          <p:nvPr/>
        </p:nvSpPr>
        <p:spPr>
          <a:xfrm>
            <a:off x="10646833" y="4123814"/>
            <a:ext cx="1126735" cy="246221"/>
          </a:xfrm>
          <a:prstGeom prst="rect">
            <a:avLst/>
          </a:prstGeom>
          <a:solidFill>
            <a:schemeClr val="bg1"/>
          </a:solidFill>
        </p:spPr>
        <p:txBody>
          <a:bodyPr wrap="square" rtlCol="0">
            <a:spAutoFit/>
          </a:bodyPr>
          <a:lstStyle/>
          <a:p>
            <a:r>
              <a:rPr lang="en-US" sz="1000" dirty="0"/>
              <a:t>Infranational</a:t>
            </a:r>
            <a:endParaRPr lang="en-US" sz="1000" dirty="0"/>
          </a:p>
        </p:txBody>
      </p:sp>
      <p:sp>
        <p:nvSpPr>
          <p:cNvPr id="34" name="TextBox 33"/>
          <p:cNvSpPr txBox="1"/>
          <p:nvPr/>
        </p:nvSpPr>
        <p:spPr>
          <a:xfrm>
            <a:off x="10646832" y="5375168"/>
            <a:ext cx="1126735" cy="246221"/>
          </a:xfrm>
          <a:prstGeom prst="rect">
            <a:avLst/>
          </a:prstGeom>
          <a:solidFill>
            <a:schemeClr val="bg1"/>
          </a:solidFill>
        </p:spPr>
        <p:txBody>
          <a:bodyPr wrap="square" rtlCol="0">
            <a:spAutoFit/>
          </a:bodyPr>
          <a:lstStyle/>
          <a:p>
            <a:r>
              <a:rPr lang="en-US" sz="1000" dirty="0"/>
              <a:t>Infranational</a:t>
            </a:r>
            <a:endParaRPr lang="en-US" sz="1000" dirty="0"/>
          </a:p>
        </p:txBody>
      </p:sp>
      <p:sp>
        <p:nvSpPr>
          <p:cNvPr id="35" name="TextBox 34"/>
          <p:cNvSpPr txBox="1"/>
          <p:nvPr/>
        </p:nvSpPr>
        <p:spPr>
          <a:xfrm>
            <a:off x="10655055" y="5901271"/>
            <a:ext cx="1038259" cy="246221"/>
          </a:xfrm>
          <a:prstGeom prst="rect">
            <a:avLst/>
          </a:prstGeom>
          <a:solidFill>
            <a:schemeClr val="bg1"/>
          </a:solidFill>
        </p:spPr>
        <p:txBody>
          <a:bodyPr wrap="square" rtlCol="0">
            <a:spAutoFit/>
          </a:bodyPr>
          <a:lstStyle/>
          <a:p>
            <a:r>
              <a:rPr lang="en-US" sz="1000" dirty="0"/>
              <a:t>Infranational</a:t>
            </a:r>
            <a:endParaRPr lang="en-US" sz="1000" dirty="0"/>
          </a:p>
        </p:txBody>
      </p:sp>
      <p:sp>
        <p:nvSpPr>
          <p:cNvPr id="36" name="TextBox 35"/>
          <p:cNvSpPr txBox="1"/>
          <p:nvPr/>
        </p:nvSpPr>
        <p:spPr>
          <a:xfrm>
            <a:off x="10655055" y="6391720"/>
            <a:ext cx="1038259" cy="246221"/>
          </a:xfrm>
          <a:prstGeom prst="rect">
            <a:avLst/>
          </a:prstGeom>
          <a:solidFill>
            <a:schemeClr val="bg1"/>
          </a:solidFill>
        </p:spPr>
        <p:txBody>
          <a:bodyPr wrap="square" rtlCol="0">
            <a:spAutoFit/>
          </a:bodyPr>
          <a:lstStyle/>
          <a:p>
            <a:r>
              <a:rPr lang="en-US" sz="1000" dirty="0"/>
              <a:t>Infranational</a:t>
            </a:r>
            <a:endParaRPr lang="en-US" sz="1000" dirty="0"/>
          </a:p>
        </p:txBody>
      </p:sp>
    </p:spTree>
    <p:extLst>
      <p:ext uri="{BB962C8B-B14F-4D97-AF65-F5344CB8AC3E}">
        <p14:creationId xmlns:p14="http://schemas.microsoft.com/office/powerpoint/2010/main" val="656168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C97F30-AE8D-D445-9049-30AF4336C27D}"/>
              </a:ext>
            </a:extLst>
          </p:cNvPr>
          <p:cNvSpPr>
            <a:spLocks noGrp="1"/>
          </p:cNvSpPr>
          <p:nvPr>
            <p:ph type="sldNum" sz="quarter" idx="12"/>
          </p:nvPr>
        </p:nvSpPr>
        <p:spPr/>
        <p:txBody>
          <a:bodyPr/>
          <a:lstStyle/>
          <a:p>
            <a:fld id="{B1C535E9-3087-854E-9C8F-55CBE0306812}" type="slidenum">
              <a:rPr lang="en-US" smtClean="0"/>
              <a:pPr/>
              <a:t>11</a:t>
            </a:fld>
            <a:endParaRPr lang="en-US" dirty="0"/>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572030" y="1159779"/>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6" name="Text Placeholder 3">
            <a:extLst>
              <a:ext uri="{FF2B5EF4-FFF2-40B4-BE49-F238E27FC236}">
                <a16:creationId xmlns:a16="http://schemas.microsoft.com/office/drawing/2014/main" id="{0AB9F4C1-F87B-4AD2-907F-F800B02B8188}"/>
              </a:ext>
            </a:extLst>
          </p:cNvPr>
          <p:cNvSpPr>
            <a:spLocks noGrp="1"/>
          </p:cNvSpPr>
          <p:nvPr>
            <p:ph type="body" sz="quarter" idx="10"/>
          </p:nvPr>
        </p:nvSpPr>
        <p:spPr>
          <a:xfrm>
            <a:off x="457200" y="199364"/>
            <a:ext cx="11734800" cy="1027113"/>
          </a:xfrm>
        </p:spPr>
        <p:txBody>
          <a:bodyPr>
            <a:normAutofit fontScale="85000" lnSpcReduction="20000"/>
          </a:bodyPr>
          <a:lstStyle/>
          <a:p>
            <a:r>
              <a:rPr lang="fr-FR" dirty="0"/>
              <a:t>Mettre l'approche en </a:t>
            </a:r>
            <a:r>
              <a:rPr lang="fr-FR" dirty="0" smtClean="0"/>
              <a:t>œuvre </a:t>
            </a:r>
            <a:r>
              <a:rPr lang="fr-FR" dirty="0"/>
              <a:t>: mesurer les progrès accomplis dans les réformes des SSP</a:t>
            </a:r>
          </a:p>
        </p:txBody>
      </p:sp>
      <p:sp>
        <p:nvSpPr>
          <p:cNvPr id="8" name="TextBox 7">
            <a:extLst>
              <a:ext uri="{FF2B5EF4-FFF2-40B4-BE49-F238E27FC236}">
                <a16:creationId xmlns:a16="http://schemas.microsoft.com/office/drawing/2014/main" id="{3FF13E0B-A177-49EC-96EE-BB807C78BBFD}"/>
              </a:ext>
            </a:extLst>
          </p:cNvPr>
          <p:cNvSpPr txBox="1"/>
          <p:nvPr/>
        </p:nvSpPr>
        <p:spPr>
          <a:xfrm>
            <a:off x="572030" y="1240182"/>
            <a:ext cx="10676192" cy="5401479"/>
          </a:xfrm>
          <a:prstGeom prst="rect">
            <a:avLst/>
          </a:prstGeom>
          <a:noFill/>
        </p:spPr>
        <p:txBody>
          <a:bodyPr wrap="square" rtlCol="0">
            <a:spAutoFit/>
          </a:bodyPr>
          <a:lstStyle/>
          <a:p>
            <a:pPr marL="285750" indent="-285750" algn="just">
              <a:buFont typeface="Arial" panose="020B0604020202020204" pitchFamily="34" charset="0"/>
              <a:buChar char="•"/>
            </a:pPr>
            <a:r>
              <a:rPr lang="fr-FR" sz="2300" b="1" dirty="0" smtClean="0"/>
              <a:t>Le </a:t>
            </a:r>
            <a:r>
              <a:rPr lang="fr-FR" sz="2300" b="1" dirty="0"/>
              <a:t>GFF a adopté une approche flexible et holistique </a:t>
            </a:r>
            <a:r>
              <a:rPr lang="fr-FR" sz="2300" dirty="0"/>
              <a:t>pour suivre les progrès des réformes relatives aux SSP, avec des réformes dans les domaines du financement de la santé, de la prestation de services de SRMNEA-N et du RSS, qui agissent ensemble pour améliorer et renforcer les résultats en matière de </a:t>
            </a:r>
            <a:r>
              <a:rPr lang="fr-FR" sz="2300" dirty="0" smtClean="0"/>
              <a:t>soins de sant</a:t>
            </a:r>
            <a:r>
              <a:rPr lang="fr-FR" sz="2300" dirty="0"/>
              <a:t>é</a:t>
            </a:r>
            <a:r>
              <a:rPr lang="fr-FR" sz="2300" dirty="0" smtClean="0"/>
              <a:t> </a:t>
            </a:r>
            <a:r>
              <a:rPr lang="fr-FR" sz="2300" dirty="0"/>
              <a:t>primaires. </a:t>
            </a:r>
            <a:endParaRPr lang="en-US" sz="2300" dirty="0"/>
          </a:p>
          <a:p>
            <a:pPr marL="285750" indent="-285750" algn="just">
              <a:buFont typeface="Arial" panose="020B0604020202020204" pitchFamily="34" charset="0"/>
              <a:buChar char="•"/>
            </a:pPr>
            <a:r>
              <a:rPr lang="fr-FR" sz="2300" dirty="0"/>
              <a:t>Pour le suivi des résultats, le GFF appuie les pays dans l'identification et la collecte de données pour les indicateurs les mieux adaptés aux domaines de réforme spécifiques du pays, en se focalisant sur les SSP.</a:t>
            </a:r>
          </a:p>
          <a:p>
            <a:pPr marL="285750" indent="-285750" algn="just">
              <a:buFont typeface="Arial" panose="020B0604020202020204" pitchFamily="34" charset="0"/>
              <a:buChar char="•"/>
            </a:pPr>
            <a:r>
              <a:rPr lang="fr-FR" sz="2300" dirty="0"/>
              <a:t>Les progrès réalisés dans la prestation de services peuvent être mesurés dans les principaux domaines des programmes dans différents pays. Pour les SSP, le suivi des résultats comprend la mesure des principaux résultats de SRMNEA-N, le suivi du cycle rapide, les réformes de la chaîne d'approvisionnement et des systèmes, </a:t>
            </a:r>
            <a:r>
              <a:rPr lang="fr-FR" sz="2300" dirty="0" smtClean="0"/>
              <a:t>ainsi que </a:t>
            </a:r>
            <a:r>
              <a:rPr lang="fr-FR" sz="2300" dirty="0"/>
              <a:t>le suivi de la résilience dans le contexte de la COVID-19.</a:t>
            </a:r>
          </a:p>
          <a:p>
            <a:pPr marL="285750" indent="-285750" algn="just">
              <a:buFont typeface="Arial" panose="020B0604020202020204" pitchFamily="34" charset="0"/>
              <a:buChar char="•"/>
            </a:pPr>
            <a:r>
              <a:rPr lang="fr-FR" sz="2300" dirty="0"/>
              <a:t>L'examen des données des différents pays permet de mieux comprendre les progrès accomplis.</a:t>
            </a:r>
          </a:p>
          <a:p>
            <a:pPr algn="just"/>
            <a:endParaRPr lang="en-US" sz="2300" dirty="0"/>
          </a:p>
        </p:txBody>
      </p:sp>
    </p:spTree>
    <p:extLst>
      <p:ext uri="{BB962C8B-B14F-4D97-AF65-F5344CB8AC3E}">
        <p14:creationId xmlns:p14="http://schemas.microsoft.com/office/powerpoint/2010/main" val="347209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399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C97F30-AE8D-D445-9049-30AF4336C27D}"/>
              </a:ext>
            </a:extLst>
          </p:cNvPr>
          <p:cNvSpPr>
            <a:spLocks noGrp="1"/>
          </p:cNvSpPr>
          <p:nvPr>
            <p:ph type="sldNum" sz="quarter" idx="12"/>
          </p:nvPr>
        </p:nvSpPr>
        <p:spPr/>
        <p:txBody>
          <a:bodyPr/>
          <a:lstStyle/>
          <a:p>
            <a:fld id="{B1C535E9-3087-854E-9C8F-55CBE0306812}" type="slidenum">
              <a:rPr lang="en-US" smtClean="0"/>
              <a:pPr/>
              <a:t>2</a:t>
            </a:fld>
            <a:endParaRPr lang="en-US" dirty="0"/>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572030" y="1159779"/>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6" name="Text Placeholder 3">
            <a:extLst>
              <a:ext uri="{FF2B5EF4-FFF2-40B4-BE49-F238E27FC236}">
                <a16:creationId xmlns:a16="http://schemas.microsoft.com/office/drawing/2014/main" id="{0AB9F4C1-F87B-4AD2-907F-F800B02B8188}"/>
              </a:ext>
            </a:extLst>
          </p:cNvPr>
          <p:cNvSpPr>
            <a:spLocks noGrp="1"/>
          </p:cNvSpPr>
          <p:nvPr>
            <p:ph type="body" sz="quarter" idx="10"/>
          </p:nvPr>
        </p:nvSpPr>
        <p:spPr>
          <a:xfrm>
            <a:off x="457200" y="317327"/>
            <a:ext cx="11734800" cy="1027113"/>
          </a:xfrm>
        </p:spPr>
        <p:txBody>
          <a:bodyPr>
            <a:normAutofit fontScale="77500" lnSpcReduction="20000"/>
          </a:bodyPr>
          <a:lstStyle/>
          <a:p>
            <a:r>
              <a:rPr lang="fr-FR" dirty="0" smtClean="0"/>
              <a:t>Le </a:t>
            </a:r>
            <a:r>
              <a:rPr lang="fr-FR" dirty="0"/>
              <a:t>modèle logique du GFF permet de déterminer les éléments à mesurer, de façon systématique.</a:t>
            </a:r>
          </a:p>
          <a:p>
            <a:endParaRPr lang="en-US" dirty="0"/>
          </a:p>
        </p:txBody>
      </p:sp>
      <p:grpSp>
        <p:nvGrpSpPr>
          <p:cNvPr id="11" name="Group 10">
            <a:extLst>
              <a:ext uri="{FF2B5EF4-FFF2-40B4-BE49-F238E27FC236}">
                <a16:creationId xmlns:a16="http://schemas.microsoft.com/office/drawing/2014/main" id="{0A1DFAE9-7EBC-491C-A9D1-8A0CA6D509D4}"/>
              </a:ext>
            </a:extLst>
          </p:cNvPr>
          <p:cNvGrpSpPr/>
          <p:nvPr/>
        </p:nvGrpSpPr>
        <p:grpSpPr>
          <a:xfrm>
            <a:off x="169333" y="1311479"/>
            <a:ext cx="8675648" cy="5170558"/>
            <a:chOff x="0" y="814114"/>
            <a:chExt cx="10641207" cy="6043886"/>
          </a:xfrm>
        </p:grpSpPr>
        <p:pic>
          <p:nvPicPr>
            <p:cNvPr id="3" name="Picture 2">
              <a:extLst>
                <a:ext uri="{FF2B5EF4-FFF2-40B4-BE49-F238E27FC236}">
                  <a16:creationId xmlns:a16="http://schemas.microsoft.com/office/drawing/2014/main" id="{6D33DBB1-FC3C-48F0-A333-BB054AAE76A5}"/>
                </a:ext>
              </a:extLst>
            </p:cNvPr>
            <p:cNvPicPr>
              <a:picLocks noChangeAspect="1"/>
            </p:cNvPicPr>
            <p:nvPr/>
          </p:nvPicPr>
          <p:blipFill>
            <a:blip r:embed="rId3"/>
            <a:stretch>
              <a:fillRect/>
            </a:stretch>
          </p:blipFill>
          <p:spPr>
            <a:xfrm>
              <a:off x="0" y="1669841"/>
              <a:ext cx="10641207" cy="5188159"/>
            </a:xfrm>
            <a:prstGeom prst="rect">
              <a:avLst/>
            </a:prstGeom>
          </p:spPr>
        </p:pic>
        <p:sp>
          <p:nvSpPr>
            <p:cNvPr id="8" name="TextBox 7">
              <a:extLst>
                <a:ext uri="{FF2B5EF4-FFF2-40B4-BE49-F238E27FC236}">
                  <a16:creationId xmlns:a16="http://schemas.microsoft.com/office/drawing/2014/main" id="{DE68E2C2-FACB-4463-8CAE-ED50F5C16BE6}"/>
                </a:ext>
              </a:extLst>
            </p:cNvPr>
            <p:cNvSpPr txBox="1"/>
            <p:nvPr/>
          </p:nvSpPr>
          <p:spPr>
            <a:xfrm>
              <a:off x="122666" y="1182081"/>
              <a:ext cx="4928841" cy="431713"/>
            </a:xfrm>
            <a:prstGeom prst="rect">
              <a:avLst/>
            </a:prstGeom>
            <a:solidFill>
              <a:schemeClr val="accent5">
                <a:lumMod val="75000"/>
              </a:schemeClr>
            </a:solidFill>
          </p:spPr>
          <p:txBody>
            <a:bodyPr wrap="square" rtlCol="0">
              <a:spAutoFit/>
            </a:bodyPr>
            <a:lstStyle/>
            <a:p>
              <a:pPr algn="ctr"/>
              <a:r>
                <a:rPr lang="fr-FR" b="1" dirty="0">
                  <a:solidFill>
                    <a:schemeClr val="bg1"/>
                  </a:solidFill>
                </a:rPr>
                <a:t>TOUS LES PAYS DU GFF</a:t>
              </a:r>
            </a:p>
          </p:txBody>
        </p:sp>
        <p:sp>
          <p:nvSpPr>
            <p:cNvPr id="9" name="TextBox 8">
              <a:extLst>
                <a:ext uri="{FF2B5EF4-FFF2-40B4-BE49-F238E27FC236}">
                  <a16:creationId xmlns:a16="http://schemas.microsoft.com/office/drawing/2014/main" id="{83DFFE87-4958-441F-B3C9-6DCDBC6C3DCB}"/>
                </a:ext>
              </a:extLst>
            </p:cNvPr>
            <p:cNvSpPr txBox="1"/>
            <p:nvPr/>
          </p:nvSpPr>
          <p:spPr>
            <a:xfrm>
              <a:off x="5285682" y="1147037"/>
              <a:ext cx="3334215" cy="431713"/>
            </a:xfrm>
            <a:prstGeom prst="rect">
              <a:avLst/>
            </a:prstGeom>
            <a:solidFill>
              <a:srgbClr val="1FA29C"/>
            </a:solidFill>
          </p:spPr>
          <p:txBody>
            <a:bodyPr wrap="square" rtlCol="0">
              <a:spAutoFit/>
            </a:bodyPr>
            <a:lstStyle/>
            <a:p>
              <a:pPr algn="ctr"/>
              <a:r>
                <a:rPr lang="fr-FR" b="1" dirty="0">
                  <a:solidFill>
                    <a:schemeClr val="bg1"/>
                  </a:solidFill>
                </a:rPr>
                <a:t>MISE EN ŒUVRE 1-3 ANS</a:t>
              </a:r>
            </a:p>
          </p:txBody>
        </p:sp>
        <p:sp>
          <p:nvSpPr>
            <p:cNvPr id="10" name="TextBox 9">
              <a:extLst>
                <a:ext uri="{FF2B5EF4-FFF2-40B4-BE49-F238E27FC236}">
                  <a16:creationId xmlns:a16="http://schemas.microsoft.com/office/drawing/2014/main" id="{7A1D80F5-B673-4390-AFDF-BBA7592F5463}"/>
                </a:ext>
              </a:extLst>
            </p:cNvPr>
            <p:cNvSpPr txBox="1"/>
            <p:nvPr/>
          </p:nvSpPr>
          <p:spPr>
            <a:xfrm>
              <a:off x="8881623" y="814114"/>
              <a:ext cx="1759583" cy="755499"/>
            </a:xfrm>
            <a:prstGeom prst="rect">
              <a:avLst/>
            </a:prstGeom>
            <a:solidFill>
              <a:srgbClr val="08716C"/>
            </a:solidFill>
          </p:spPr>
          <p:txBody>
            <a:bodyPr wrap="square" rtlCol="0">
              <a:spAutoFit/>
            </a:bodyPr>
            <a:lstStyle/>
            <a:p>
              <a:pPr algn="ctr"/>
              <a:r>
                <a:rPr lang="en-US" b="1" dirty="0">
                  <a:solidFill>
                    <a:schemeClr val="bg1"/>
                  </a:solidFill>
                </a:rPr>
                <a:t>3 ANS OU PLUS</a:t>
              </a:r>
            </a:p>
          </p:txBody>
        </p:sp>
      </p:grpSp>
      <p:sp>
        <p:nvSpPr>
          <p:cNvPr id="12" name="TextBox 11">
            <a:extLst>
              <a:ext uri="{FF2B5EF4-FFF2-40B4-BE49-F238E27FC236}">
                <a16:creationId xmlns:a16="http://schemas.microsoft.com/office/drawing/2014/main" id="{D02CB1E8-00EA-4F38-8877-129ECA8BE417}"/>
              </a:ext>
            </a:extLst>
          </p:cNvPr>
          <p:cNvSpPr txBox="1"/>
          <p:nvPr/>
        </p:nvSpPr>
        <p:spPr>
          <a:xfrm>
            <a:off x="9058363" y="1623840"/>
            <a:ext cx="2490171" cy="5262979"/>
          </a:xfrm>
          <a:prstGeom prst="rect">
            <a:avLst/>
          </a:prstGeom>
          <a:noFill/>
        </p:spPr>
        <p:txBody>
          <a:bodyPr wrap="square" rtlCol="0">
            <a:spAutoFit/>
          </a:bodyPr>
          <a:lstStyle/>
          <a:p>
            <a:pPr fontAlgn="base"/>
            <a:r>
              <a:rPr lang="fr-FR" b="1" dirty="0" smtClean="0">
                <a:solidFill>
                  <a:srgbClr val="000000"/>
                </a:solidFill>
                <a:latin typeface="Verdana" panose="020B0604030504040204" pitchFamily="34" charset="0"/>
                <a:ea typeface="Verdana" panose="020B0604030504040204" pitchFamily="34" charset="0"/>
              </a:rPr>
              <a:t>Domaines </a:t>
            </a:r>
            <a:r>
              <a:rPr lang="fr-FR" b="1" dirty="0">
                <a:solidFill>
                  <a:srgbClr val="000000"/>
                </a:solidFill>
                <a:latin typeface="Verdana" panose="020B0604030504040204" pitchFamily="34" charset="0"/>
                <a:ea typeface="Verdana" panose="020B0604030504040204" pitchFamily="34" charset="0"/>
              </a:rPr>
              <a:t>dans lesquels le système de mesure est renforcé </a:t>
            </a:r>
            <a:r>
              <a:rPr lang="fr-FR" b="1" dirty="0" smtClean="0">
                <a:solidFill>
                  <a:srgbClr val="000000"/>
                </a:solidFill>
                <a:latin typeface="Verdana" panose="020B0604030504040204" pitchFamily="34" charset="0"/>
                <a:ea typeface="Verdana" panose="020B0604030504040204" pitchFamily="34" charset="0"/>
              </a:rPr>
              <a:t>:</a:t>
            </a:r>
            <a:endParaRPr lang="en-US" sz="1800" b="1" dirty="0">
              <a:solidFill>
                <a:srgbClr val="000000"/>
              </a:solidFill>
              <a:latin typeface="Verdana" panose="020B0604030504040204" pitchFamily="34" charset="0"/>
              <a:ea typeface="Verdana" panose="020B0604030504040204" pitchFamily="34" charset="0"/>
              <a:cs typeface="Calibri"/>
            </a:endParaRPr>
          </a:p>
          <a:p>
            <a:pPr fontAlgn="base"/>
            <a:r>
              <a:rPr lang="en-US" sz="1800" dirty="0">
                <a:solidFill>
                  <a:srgbClr val="000000"/>
                </a:solidFill>
                <a:latin typeface="Verdana" panose="020B0604030504040204" pitchFamily="34" charset="0"/>
                <a:ea typeface="Verdana" panose="020B0604030504040204" pitchFamily="34" charset="0"/>
              </a:rPr>
              <a:t>- </a:t>
            </a:r>
            <a:r>
              <a:rPr lang="en-US" dirty="0">
                <a:solidFill>
                  <a:srgbClr val="000000"/>
                </a:solidFill>
                <a:latin typeface="Verdana" panose="020B0604030504040204" pitchFamily="34" charset="0"/>
                <a:ea typeface="Verdana" panose="020B0604030504040204" pitchFamily="34" charset="0"/>
              </a:rPr>
              <a:t>Genre, </a:t>
            </a:r>
            <a:r>
              <a:rPr lang="en-US" dirty="0">
                <a:solidFill>
                  <a:srgbClr val="000000"/>
                </a:solidFill>
                <a:latin typeface="Verdana" panose="020B0604030504040204" pitchFamily="34" charset="0"/>
                <a:ea typeface="Verdana" panose="020B0604030504040204" pitchFamily="34" charset="0"/>
              </a:rPr>
              <a:t>équité</a:t>
            </a:r>
            <a:r>
              <a:rPr lang="en-US" dirty="0">
                <a:solidFill>
                  <a:srgbClr val="000000"/>
                </a:solidFill>
                <a:latin typeface="Verdana" panose="020B0604030504040204" pitchFamily="34" charset="0"/>
                <a:ea typeface="Verdana" panose="020B0604030504040204" pitchFamily="34" charset="0"/>
              </a:rPr>
              <a:t>, DSSR, adolescents</a:t>
            </a:r>
            <a:endParaRPr lang="en-US" sz="1800" dirty="0">
              <a:solidFill>
                <a:srgbClr val="000000"/>
              </a:solidFill>
              <a:latin typeface="Verdana" panose="020B0604030504040204" pitchFamily="34" charset="0"/>
              <a:ea typeface="Verdana" panose="020B0604030504040204" pitchFamily="34" charset="0"/>
            </a:endParaRPr>
          </a:p>
          <a:p>
            <a:pPr fontAlgn="base"/>
            <a:r>
              <a:rPr lang="en-US" sz="1800" dirty="0">
                <a:solidFill>
                  <a:srgbClr val="000000"/>
                </a:solidFill>
                <a:latin typeface="Verdana" panose="020B0604030504040204" pitchFamily="34" charset="0"/>
                <a:ea typeface="Verdana" panose="020B0604030504040204" pitchFamily="34" charset="0"/>
              </a:rPr>
              <a:t>- </a:t>
            </a:r>
            <a:r>
              <a:rPr lang="en-US" dirty="0">
                <a:solidFill>
                  <a:srgbClr val="000000"/>
                </a:solidFill>
                <a:latin typeface="Verdana" panose="020B0604030504040204" pitchFamily="34" charset="0"/>
                <a:ea typeface="Verdana" panose="020B0604030504040204" pitchFamily="34" charset="0"/>
              </a:rPr>
              <a:t>Secteur</a:t>
            </a:r>
            <a:r>
              <a:rPr lang="en-US" dirty="0">
                <a:solidFill>
                  <a:srgbClr val="000000"/>
                </a:solidFill>
                <a:latin typeface="Verdana" panose="020B0604030504040204" pitchFamily="34" charset="0"/>
                <a:ea typeface="Verdana" panose="020B0604030504040204" pitchFamily="34" charset="0"/>
              </a:rPr>
              <a:t> </a:t>
            </a:r>
            <a:r>
              <a:rPr lang="en-US" dirty="0">
                <a:solidFill>
                  <a:srgbClr val="000000"/>
                </a:solidFill>
                <a:latin typeface="Verdana" panose="020B0604030504040204" pitchFamily="34" charset="0"/>
                <a:ea typeface="Verdana" panose="020B0604030504040204" pitchFamily="34" charset="0"/>
              </a:rPr>
              <a:t>privé</a:t>
            </a:r>
            <a:endParaRPr lang="en-US" sz="1800" dirty="0">
              <a:solidFill>
                <a:srgbClr val="000000"/>
              </a:solidFill>
              <a:latin typeface="Verdana" panose="020B0604030504040204" pitchFamily="34" charset="0"/>
              <a:ea typeface="Verdana" panose="020B0604030504040204" pitchFamily="34" charset="0"/>
            </a:endParaRPr>
          </a:p>
          <a:p>
            <a:pPr fontAlgn="base">
              <a:lnSpc>
                <a:spcPct val="100000"/>
              </a:lnSpc>
            </a:pPr>
            <a:r>
              <a:rPr lang="en-US" sz="1800" dirty="0">
                <a:solidFill>
                  <a:srgbClr val="000000"/>
                </a:solidFill>
                <a:latin typeface="Verdana" panose="020B0604030504040204" pitchFamily="34" charset="0"/>
                <a:ea typeface="Verdana" panose="020B0604030504040204" pitchFamily="34" charset="0"/>
              </a:rPr>
              <a:t>- </a:t>
            </a:r>
            <a:r>
              <a:rPr lang="en-US" dirty="0">
                <a:solidFill>
                  <a:srgbClr val="000000"/>
                </a:solidFill>
                <a:latin typeface="Verdana" panose="020B0604030504040204" pitchFamily="34" charset="0"/>
                <a:ea typeface="Verdana" panose="020B0604030504040204" pitchFamily="34" charset="0"/>
              </a:rPr>
              <a:t>Qualité</a:t>
            </a:r>
            <a:r>
              <a:rPr lang="en-US" dirty="0">
                <a:solidFill>
                  <a:srgbClr val="000000"/>
                </a:solidFill>
                <a:latin typeface="Verdana" panose="020B0604030504040204" pitchFamily="34" charset="0"/>
                <a:ea typeface="Verdana" panose="020B0604030504040204" pitchFamily="34" charset="0"/>
              </a:rPr>
              <a:t> et </a:t>
            </a:r>
            <a:r>
              <a:rPr lang="en-US" dirty="0">
                <a:solidFill>
                  <a:srgbClr val="000000"/>
                </a:solidFill>
                <a:latin typeface="Verdana" panose="020B0604030504040204" pitchFamily="34" charset="0"/>
                <a:ea typeface="Verdana" panose="020B0604030504040204" pitchFamily="34" charset="0"/>
              </a:rPr>
              <a:t>efficacité</a:t>
            </a:r>
            <a:endParaRPr lang="en-US" sz="1800" dirty="0">
              <a:solidFill>
                <a:srgbClr val="000000"/>
              </a:solidFill>
              <a:latin typeface="Verdana" panose="020B0604030504040204" pitchFamily="34" charset="0"/>
              <a:ea typeface="Verdana" panose="020B0604030504040204" pitchFamily="34" charset="0"/>
            </a:endParaRPr>
          </a:p>
          <a:p>
            <a:pPr fontAlgn="base">
              <a:lnSpc>
                <a:spcPct val="100000"/>
              </a:lnSpc>
            </a:pPr>
            <a:r>
              <a:rPr lang="en-US" dirty="0">
                <a:solidFill>
                  <a:srgbClr val="000000"/>
                </a:solidFill>
                <a:latin typeface="Verdana" panose="020B0604030504040204" pitchFamily="34" charset="0"/>
                <a:ea typeface="Verdana" panose="020B0604030504040204" pitchFamily="34" charset="0"/>
              </a:rPr>
              <a:t>- </a:t>
            </a:r>
            <a:r>
              <a:rPr lang="en-US" dirty="0">
                <a:solidFill>
                  <a:srgbClr val="000000"/>
                </a:solidFill>
                <a:latin typeface="Verdana" panose="020B0604030504040204" pitchFamily="34" charset="0"/>
                <a:ea typeface="Verdana" panose="020B0604030504040204" pitchFamily="34" charset="0"/>
              </a:rPr>
              <a:t>Alignement</a:t>
            </a:r>
            <a:endParaRPr lang="en-US" sz="1800" dirty="0">
              <a:solidFill>
                <a:srgbClr val="000000"/>
              </a:solidFill>
              <a:latin typeface="Verdana" panose="020B0604030504040204" pitchFamily="34" charset="0"/>
              <a:ea typeface="Verdana" panose="020B0604030504040204" pitchFamily="34" charset="0"/>
            </a:endParaRPr>
          </a:p>
          <a:p>
            <a:pPr marL="0" indent="0" fontAlgn="base">
              <a:buNone/>
            </a:pPr>
            <a:endParaRPr lang="en-US" sz="1200" b="1" i="1" dirty="0">
              <a:solidFill>
                <a:srgbClr val="000000"/>
              </a:solidFill>
              <a:latin typeface="Verdana" panose="020B0604030504040204" pitchFamily="34" charset="0"/>
              <a:ea typeface="Verdana" panose="020B0604030504040204" pitchFamily="34" charset="0"/>
            </a:endParaRPr>
          </a:p>
          <a:p>
            <a:pPr fontAlgn="base"/>
            <a:r>
              <a:rPr lang="fr-FR" dirty="0" smtClean="0">
                <a:solidFill>
                  <a:srgbClr val="000000"/>
                </a:solidFill>
                <a:latin typeface="Verdana" panose="020B0604030504040204" pitchFamily="34" charset="0"/>
                <a:ea typeface="Verdana" panose="020B0604030504040204" pitchFamily="34" charset="0"/>
              </a:rPr>
              <a:t>Le </a:t>
            </a:r>
            <a:r>
              <a:rPr lang="fr-FR" dirty="0">
                <a:solidFill>
                  <a:srgbClr val="000000"/>
                </a:solidFill>
                <a:latin typeface="Verdana" panose="020B0604030504040204" pitchFamily="34" charset="0"/>
                <a:ea typeface="Verdana" panose="020B0604030504040204" pitchFamily="34" charset="0"/>
              </a:rPr>
              <a:t>GFF adopte une </a:t>
            </a:r>
            <a:r>
              <a:rPr lang="fr-FR" b="1" dirty="0">
                <a:solidFill>
                  <a:srgbClr val="000000"/>
                </a:solidFill>
                <a:latin typeface="Verdana" panose="020B0604030504040204" pitchFamily="34" charset="0"/>
                <a:ea typeface="Verdana" panose="020B0604030504040204" pitchFamily="34" charset="0"/>
              </a:rPr>
              <a:t>perspective de contribution</a:t>
            </a:r>
            <a:r>
              <a:rPr lang="fr-FR" dirty="0">
                <a:solidFill>
                  <a:srgbClr val="000000"/>
                </a:solidFill>
                <a:latin typeface="Verdana" panose="020B0604030504040204" pitchFamily="34" charset="0"/>
                <a:ea typeface="Verdana" panose="020B0604030504040204" pitchFamily="34" charset="0"/>
              </a:rPr>
              <a:t>.  L'impact obtenu est mené et approprié par les pays. </a:t>
            </a:r>
            <a:endParaRPr lang="en-US" sz="1800" dirty="0">
              <a:solidFill>
                <a:srgbClr val="000000"/>
              </a:solidFill>
              <a:latin typeface="Verdana" panose="020B0604030504040204" pitchFamily="34" charset="0"/>
              <a:ea typeface="Verdana" panose="020B0604030504040204" pitchFamily="34" charset="0"/>
            </a:endParaRPr>
          </a:p>
          <a:p>
            <a:endParaRPr lang="en-US" dirty="0">
              <a:solidFill>
                <a:srgbClr val="FF0000"/>
              </a:solidFill>
            </a:endParaRPr>
          </a:p>
        </p:txBody>
      </p:sp>
      <p:sp>
        <p:nvSpPr>
          <p:cNvPr id="2" name="TextBox 1"/>
          <p:cNvSpPr txBox="1"/>
          <p:nvPr/>
        </p:nvSpPr>
        <p:spPr>
          <a:xfrm>
            <a:off x="439678" y="2084828"/>
            <a:ext cx="745957" cy="246221"/>
          </a:xfrm>
          <a:prstGeom prst="rect">
            <a:avLst/>
          </a:prstGeom>
          <a:solidFill>
            <a:schemeClr val="bg1">
              <a:lumMod val="95000"/>
            </a:schemeClr>
          </a:solidFill>
        </p:spPr>
        <p:txBody>
          <a:bodyPr wrap="square" rtlCol="0">
            <a:spAutoFit/>
          </a:bodyPr>
          <a:lstStyle/>
          <a:p>
            <a:r>
              <a:rPr lang="en-US" sz="1000" b="1" dirty="0" smtClean="0"/>
              <a:t>INTRANTS</a:t>
            </a:r>
            <a:endParaRPr lang="en-US" sz="1000" b="1" dirty="0"/>
          </a:p>
        </p:txBody>
      </p:sp>
      <p:sp>
        <p:nvSpPr>
          <p:cNvPr id="7" name="TextBox 6"/>
          <p:cNvSpPr txBox="1"/>
          <p:nvPr/>
        </p:nvSpPr>
        <p:spPr>
          <a:xfrm>
            <a:off x="269341" y="2502568"/>
            <a:ext cx="1186480" cy="400110"/>
          </a:xfrm>
          <a:prstGeom prst="rect">
            <a:avLst/>
          </a:prstGeom>
          <a:solidFill>
            <a:srgbClr val="002060"/>
          </a:solidFill>
        </p:spPr>
        <p:txBody>
          <a:bodyPr wrap="square" rtlCol="0">
            <a:spAutoFit/>
          </a:bodyPr>
          <a:lstStyle/>
          <a:p>
            <a:r>
              <a:rPr lang="en-US" sz="1000" dirty="0">
                <a:solidFill>
                  <a:schemeClr val="bg1"/>
                </a:solidFill>
              </a:rPr>
              <a:t>Leadership du </a:t>
            </a:r>
            <a:r>
              <a:rPr lang="en-US" sz="1000" dirty="0" smtClean="0">
                <a:solidFill>
                  <a:schemeClr val="bg1"/>
                </a:solidFill>
              </a:rPr>
              <a:t>gouvernement</a:t>
            </a:r>
            <a:endParaRPr lang="en-US" sz="1000" dirty="0">
              <a:solidFill>
                <a:schemeClr val="bg1"/>
              </a:solidFill>
            </a:endParaRPr>
          </a:p>
        </p:txBody>
      </p:sp>
      <p:sp>
        <p:nvSpPr>
          <p:cNvPr id="13" name="TextBox 12"/>
          <p:cNvSpPr txBox="1"/>
          <p:nvPr/>
        </p:nvSpPr>
        <p:spPr>
          <a:xfrm>
            <a:off x="269341" y="3078292"/>
            <a:ext cx="1186479" cy="400110"/>
          </a:xfrm>
          <a:prstGeom prst="rect">
            <a:avLst/>
          </a:prstGeom>
          <a:solidFill>
            <a:srgbClr val="002060"/>
          </a:solidFill>
        </p:spPr>
        <p:txBody>
          <a:bodyPr wrap="square" rtlCol="0">
            <a:spAutoFit/>
          </a:bodyPr>
          <a:lstStyle/>
          <a:p>
            <a:r>
              <a:rPr lang="en-US" sz="1000" dirty="0">
                <a:solidFill>
                  <a:schemeClr val="bg1"/>
                </a:solidFill>
              </a:rPr>
              <a:t>Engagement des parties </a:t>
            </a:r>
            <a:r>
              <a:rPr lang="en-US" sz="1000" dirty="0" smtClean="0">
                <a:solidFill>
                  <a:schemeClr val="bg1"/>
                </a:solidFill>
              </a:rPr>
              <a:t>prenantes</a:t>
            </a:r>
            <a:endParaRPr lang="en-US" sz="1000" dirty="0">
              <a:solidFill>
                <a:schemeClr val="bg1"/>
              </a:solidFill>
            </a:endParaRPr>
          </a:p>
        </p:txBody>
      </p:sp>
      <p:sp>
        <p:nvSpPr>
          <p:cNvPr id="14" name="TextBox 13"/>
          <p:cNvSpPr txBox="1"/>
          <p:nvPr/>
        </p:nvSpPr>
        <p:spPr>
          <a:xfrm>
            <a:off x="269341" y="3584626"/>
            <a:ext cx="1186479" cy="553998"/>
          </a:xfrm>
          <a:prstGeom prst="rect">
            <a:avLst/>
          </a:prstGeom>
          <a:solidFill>
            <a:srgbClr val="002060"/>
          </a:solidFill>
        </p:spPr>
        <p:txBody>
          <a:bodyPr wrap="square" rtlCol="0">
            <a:spAutoFit/>
          </a:bodyPr>
          <a:lstStyle/>
          <a:p>
            <a:r>
              <a:rPr lang="en-US" sz="1000" dirty="0">
                <a:solidFill>
                  <a:schemeClr val="bg1"/>
                </a:solidFill>
              </a:rPr>
              <a:t>Données</a:t>
            </a:r>
            <a:r>
              <a:rPr lang="en-US" sz="1000" dirty="0">
                <a:solidFill>
                  <a:schemeClr val="bg1"/>
                </a:solidFill>
              </a:rPr>
              <a:t> </a:t>
            </a:r>
            <a:r>
              <a:rPr lang="en-US" sz="1000" dirty="0">
                <a:solidFill>
                  <a:schemeClr val="bg1"/>
                </a:solidFill>
              </a:rPr>
              <a:t>probantes</a:t>
            </a:r>
            <a:r>
              <a:rPr lang="en-US" sz="1000" dirty="0">
                <a:solidFill>
                  <a:schemeClr val="bg1"/>
                </a:solidFill>
              </a:rPr>
              <a:t> et </a:t>
            </a:r>
            <a:r>
              <a:rPr lang="en-US" sz="1000" dirty="0" smtClean="0">
                <a:solidFill>
                  <a:schemeClr val="bg1"/>
                </a:solidFill>
              </a:rPr>
              <a:t>connaissances</a:t>
            </a:r>
            <a:endParaRPr lang="en-US" sz="1000" dirty="0">
              <a:solidFill>
                <a:schemeClr val="bg1"/>
              </a:solidFill>
            </a:endParaRPr>
          </a:p>
        </p:txBody>
      </p:sp>
      <p:sp>
        <p:nvSpPr>
          <p:cNvPr id="15" name="TextBox 14"/>
          <p:cNvSpPr txBox="1"/>
          <p:nvPr/>
        </p:nvSpPr>
        <p:spPr>
          <a:xfrm>
            <a:off x="328647" y="4280777"/>
            <a:ext cx="919890" cy="246221"/>
          </a:xfrm>
          <a:prstGeom prst="rect">
            <a:avLst/>
          </a:prstGeom>
          <a:solidFill>
            <a:srgbClr val="002060"/>
          </a:solidFill>
        </p:spPr>
        <p:txBody>
          <a:bodyPr wrap="square" rtlCol="0">
            <a:spAutoFit/>
          </a:bodyPr>
          <a:lstStyle/>
          <a:p>
            <a:r>
              <a:rPr lang="en-US" sz="1000" dirty="0" smtClean="0">
                <a:solidFill>
                  <a:schemeClr val="bg1"/>
                </a:solidFill>
              </a:rPr>
              <a:t>Financement</a:t>
            </a:r>
            <a:endParaRPr lang="en-US" sz="1000" dirty="0">
              <a:solidFill>
                <a:schemeClr val="bg1"/>
              </a:solidFill>
            </a:endParaRPr>
          </a:p>
        </p:txBody>
      </p:sp>
      <p:sp>
        <p:nvSpPr>
          <p:cNvPr id="16" name="TextBox 15"/>
          <p:cNvSpPr txBox="1"/>
          <p:nvPr/>
        </p:nvSpPr>
        <p:spPr>
          <a:xfrm>
            <a:off x="317469" y="4801643"/>
            <a:ext cx="1186479" cy="400110"/>
          </a:xfrm>
          <a:prstGeom prst="rect">
            <a:avLst/>
          </a:prstGeom>
          <a:solidFill>
            <a:srgbClr val="002060"/>
          </a:solidFill>
        </p:spPr>
        <p:txBody>
          <a:bodyPr wrap="square" rtlCol="0">
            <a:spAutoFit/>
          </a:bodyPr>
          <a:lstStyle/>
          <a:p>
            <a:r>
              <a:rPr lang="en-US" sz="1000" dirty="0">
                <a:solidFill>
                  <a:schemeClr val="bg1"/>
                </a:solidFill>
              </a:rPr>
              <a:t>Assistance </a:t>
            </a:r>
            <a:r>
              <a:rPr lang="en-US" sz="1000" dirty="0" smtClean="0">
                <a:solidFill>
                  <a:schemeClr val="bg1"/>
                </a:solidFill>
              </a:rPr>
              <a:t>technique</a:t>
            </a:r>
            <a:endParaRPr lang="en-US" sz="1000" dirty="0">
              <a:solidFill>
                <a:schemeClr val="bg1"/>
              </a:solidFill>
            </a:endParaRPr>
          </a:p>
        </p:txBody>
      </p:sp>
      <p:sp>
        <p:nvSpPr>
          <p:cNvPr id="17" name="TextBox 16"/>
          <p:cNvSpPr txBox="1"/>
          <p:nvPr/>
        </p:nvSpPr>
        <p:spPr>
          <a:xfrm>
            <a:off x="316615" y="5366081"/>
            <a:ext cx="1127173" cy="400110"/>
          </a:xfrm>
          <a:prstGeom prst="rect">
            <a:avLst/>
          </a:prstGeom>
          <a:solidFill>
            <a:srgbClr val="002060"/>
          </a:solidFill>
        </p:spPr>
        <p:txBody>
          <a:bodyPr wrap="square" rtlCol="0">
            <a:spAutoFit/>
          </a:bodyPr>
          <a:lstStyle/>
          <a:p>
            <a:r>
              <a:rPr lang="fr-FR" sz="1000" dirty="0" smtClean="0">
                <a:solidFill>
                  <a:schemeClr val="bg1"/>
                </a:solidFill>
              </a:rPr>
              <a:t>Plaidoyer</a:t>
            </a:r>
            <a:r>
              <a:rPr lang="en-US" sz="1000" dirty="0" smtClean="0">
                <a:solidFill>
                  <a:schemeClr val="bg1"/>
                </a:solidFill>
              </a:rPr>
              <a:t> </a:t>
            </a:r>
            <a:r>
              <a:rPr lang="en-US" sz="1000" dirty="0">
                <a:solidFill>
                  <a:schemeClr val="bg1"/>
                </a:solidFill>
              </a:rPr>
              <a:t>et </a:t>
            </a:r>
            <a:r>
              <a:rPr lang="en-US" sz="1000" dirty="0" smtClean="0">
                <a:solidFill>
                  <a:schemeClr val="bg1"/>
                </a:solidFill>
              </a:rPr>
              <a:t>communication</a:t>
            </a:r>
            <a:endParaRPr lang="en-US" sz="1000" dirty="0">
              <a:solidFill>
                <a:schemeClr val="bg1"/>
              </a:solidFill>
            </a:endParaRPr>
          </a:p>
        </p:txBody>
      </p:sp>
      <p:sp>
        <p:nvSpPr>
          <p:cNvPr id="18" name="TextBox 17"/>
          <p:cNvSpPr txBox="1"/>
          <p:nvPr/>
        </p:nvSpPr>
        <p:spPr>
          <a:xfrm>
            <a:off x="269341" y="5912900"/>
            <a:ext cx="1234607" cy="530915"/>
          </a:xfrm>
          <a:prstGeom prst="rect">
            <a:avLst/>
          </a:prstGeom>
          <a:solidFill>
            <a:srgbClr val="002060"/>
          </a:solidFill>
        </p:spPr>
        <p:txBody>
          <a:bodyPr wrap="square" rtlCol="0">
            <a:spAutoFit/>
          </a:bodyPr>
          <a:lstStyle/>
          <a:p>
            <a:r>
              <a:rPr lang="fr-FR" sz="950" dirty="0">
                <a:solidFill>
                  <a:schemeClr val="bg1"/>
                </a:solidFill>
              </a:rPr>
              <a:t>Investissements mondiaux impliquant plusieurs </a:t>
            </a:r>
            <a:r>
              <a:rPr lang="fr-FR" sz="950" dirty="0" smtClean="0">
                <a:solidFill>
                  <a:schemeClr val="bg1"/>
                </a:solidFill>
              </a:rPr>
              <a:t>pays</a:t>
            </a:r>
            <a:endParaRPr lang="fr-FR" sz="950" dirty="0">
              <a:solidFill>
                <a:schemeClr val="bg1"/>
              </a:solidFill>
            </a:endParaRPr>
          </a:p>
        </p:txBody>
      </p:sp>
      <p:sp>
        <p:nvSpPr>
          <p:cNvPr id="19" name="TextBox 18"/>
          <p:cNvSpPr txBox="1"/>
          <p:nvPr/>
        </p:nvSpPr>
        <p:spPr>
          <a:xfrm>
            <a:off x="1985211" y="2084828"/>
            <a:ext cx="842210" cy="246221"/>
          </a:xfrm>
          <a:prstGeom prst="rect">
            <a:avLst/>
          </a:prstGeom>
          <a:solidFill>
            <a:schemeClr val="bg1">
              <a:lumMod val="95000"/>
            </a:schemeClr>
          </a:solidFill>
        </p:spPr>
        <p:txBody>
          <a:bodyPr wrap="square" rtlCol="0">
            <a:spAutoFit/>
          </a:bodyPr>
          <a:lstStyle/>
          <a:p>
            <a:r>
              <a:rPr lang="en-US" sz="1000" b="1" dirty="0"/>
              <a:t>ACTIVITÉS</a:t>
            </a:r>
          </a:p>
        </p:txBody>
      </p:sp>
      <p:sp>
        <p:nvSpPr>
          <p:cNvPr id="20" name="TextBox 19"/>
          <p:cNvSpPr txBox="1"/>
          <p:nvPr/>
        </p:nvSpPr>
        <p:spPr>
          <a:xfrm>
            <a:off x="1752971" y="2524294"/>
            <a:ext cx="1179094" cy="553998"/>
          </a:xfrm>
          <a:prstGeom prst="rect">
            <a:avLst/>
          </a:prstGeom>
          <a:solidFill>
            <a:schemeClr val="accent1">
              <a:lumMod val="75000"/>
            </a:schemeClr>
          </a:solidFill>
        </p:spPr>
        <p:txBody>
          <a:bodyPr wrap="square" rtlCol="0">
            <a:spAutoFit/>
          </a:bodyPr>
          <a:lstStyle/>
          <a:p>
            <a:r>
              <a:rPr lang="en-US" sz="1000" dirty="0">
                <a:solidFill>
                  <a:schemeClr val="bg1"/>
                </a:solidFill>
              </a:rPr>
              <a:t>Renforcer</a:t>
            </a:r>
            <a:r>
              <a:rPr lang="en-US" sz="1000" dirty="0">
                <a:solidFill>
                  <a:schemeClr val="bg1"/>
                </a:solidFill>
              </a:rPr>
              <a:t> la </a:t>
            </a:r>
            <a:r>
              <a:rPr lang="en-US" sz="1000" dirty="0">
                <a:solidFill>
                  <a:schemeClr val="bg1"/>
                </a:solidFill>
              </a:rPr>
              <a:t>plateforme</a:t>
            </a:r>
            <a:r>
              <a:rPr lang="en-US" sz="1000" dirty="0">
                <a:solidFill>
                  <a:schemeClr val="bg1"/>
                </a:solidFill>
              </a:rPr>
              <a:t> </a:t>
            </a:r>
            <a:r>
              <a:rPr lang="en-US" sz="1000" dirty="0" smtClean="0">
                <a:solidFill>
                  <a:schemeClr val="bg1"/>
                </a:solidFill>
              </a:rPr>
              <a:t>nationale</a:t>
            </a:r>
            <a:endParaRPr lang="en-US" sz="1000" dirty="0">
              <a:solidFill>
                <a:schemeClr val="bg1"/>
              </a:solidFill>
            </a:endParaRPr>
          </a:p>
        </p:txBody>
      </p:sp>
      <p:sp>
        <p:nvSpPr>
          <p:cNvPr id="21" name="TextBox 20"/>
          <p:cNvSpPr txBox="1"/>
          <p:nvPr/>
        </p:nvSpPr>
        <p:spPr>
          <a:xfrm>
            <a:off x="1711086" y="3266592"/>
            <a:ext cx="1262863" cy="646331"/>
          </a:xfrm>
          <a:prstGeom prst="rect">
            <a:avLst/>
          </a:prstGeom>
          <a:solidFill>
            <a:schemeClr val="accent1">
              <a:lumMod val="75000"/>
            </a:schemeClr>
          </a:solidFill>
        </p:spPr>
        <p:txBody>
          <a:bodyPr wrap="square" rtlCol="0">
            <a:spAutoFit/>
          </a:bodyPr>
          <a:lstStyle/>
          <a:p>
            <a:r>
              <a:rPr lang="fr-FR" sz="900" dirty="0">
                <a:solidFill>
                  <a:schemeClr val="bg1"/>
                </a:solidFill>
              </a:rPr>
              <a:t>Organiser des réunions d'investisseurs (au niveau mondial et national</a:t>
            </a:r>
            <a:r>
              <a:rPr lang="fr-FR" sz="900" dirty="0" smtClean="0">
                <a:solidFill>
                  <a:schemeClr val="bg1"/>
                </a:solidFill>
              </a:rPr>
              <a:t>)</a:t>
            </a:r>
            <a:endParaRPr lang="fr-FR" sz="900" dirty="0">
              <a:solidFill>
                <a:schemeClr val="bg1"/>
              </a:solidFill>
            </a:endParaRPr>
          </a:p>
        </p:txBody>
      </p:sp>
      <p:sp>
        <p:nvSpPr>
          <p:cNvPr id="22" name="TextBox 21"/>
          <p:cNvSpPr txBox="1"/>
          <p:nvPr/>
        </p:nvSpPr>
        <p:spPr>
          <a:xfrm>
            <a:off x="1689005" y="4049944"/>
            <a:ext cx="1192417" cy="707886"/>
          </a:xfrm>
          <a:prstGeom prst="rect">
            <a:avLst/>
          </a:prstGeom>
          <a:solidFill>
            <a:schemeClr val="accent1">
              <a:lumMod val="75000"/>
            </a:schemeClr>
          </a:solidFill>
        </p:spPr>
        <p:txBody>
          <a:bodyPr wrap="square" rtlCol="0">
            <a:spAutoFit/>
          </a:bodyPr>
          <a:lstStyle/>
          <a:p>
            <a:r>
              <a:rPr lang="fr-FR" sz="1000" dirty="0">
                <a:solidFill>
                  <a:schemeClr val="bg1"/>
                </a:solidFill>
              </a:rPr>
              <a:t>Élaborer un dossier d'investissement chiffré et </a:t>
            </a:r>
            <a:r>
              <a:rPr lang="fr-FR" sz="1000" dirty="0" smtClean="0">
                <a:solidFill>
                  <a:schemeClr val="bg1"/>
                </a:solidFill>
              </a:rPr>
              <a:t>prioritaire</a:t>
            </a:r>
            <a:endParaRPr lang="fr-FR" sz="1000" dirty="0">
              <a:solidFill>
                <a:schemeClr val="bg1"/>
              </a:solidFill>
            </a:endParaRPr>
          </a:p>
        </p:txBody>
      </p:sp>
      <p:sp>
        <p:nvSpPr>
          <p:cNvPr id="23" name="TextBox 22"/>
          <p:cNvSpPr txBox="1"/>
          <p:nvPr/>
        </p:nvSpPr>
        <p:spPr>
          <a:xfrm>
            <a:off x="1711086" y="4878587"/>
            <a:ext cx="1220978" cy="646331"/>
          </a:xfrm>
          <a:prstGeom prst="rect">
            <a:avLst/>
          </a:prstGeom>
          <a:solidFill>
            <a:schemeClr val="accent1">
              <a:lumMod val="75000"/>
            </a:schemeClr>
          </a:solidFill>
        </p:spPr>
        <p:txBody>
          <a:bodyPr wrap="square" rtlCol="0">
            <a:spAutoFit/>
          </a:bodyPr>
          <a:lstStyle/>
          <a:p>
            <a:r>
              <a:rPr lang="fr-FR" sz="900" dirty="0">
                <a:solidFill>
                  <a:schemeClr val="bg1"/>
                </a:solidFill>
              </a:rPr>
              <a:t>Identifier les réformes requises en matière de financement et de </a:t>
            </a:r>
            <a:r>
              <a:rPr lang="fr-FR" sz="900" dirty="0" smtClean="0">
                <a:solidFill>
                  <a:schemeClr val="bg1"/>
                </a:solidFill>
              </a:rPr>
              <a:t>systèmes</a:t>
            </a:r>
            <a:endParaRPr lang="fr-FR" sz="900" dirty="0">
              <a:solidFill>
                <a:schemeClr val="bg1"/>
              </a:solidFill>
            </a:endParaRPr>
          </a:p>
        </p:txBody>
      </p:sp>
      <p:sp>
        <p:nvSpPr>
          <p:cNvPr id="24" name="TextBox 23"/>
          <p:cNvSpPr txBox="1"/>
          <p:nvPr/>
        </p:nvSpPr>
        <p:spPr>
          <a:xfrm>
            <a:off x="1711086" y="5688419"/>
            <a:ext cx="1262863" cy="923330"/>
          </a:xfrm>
          <a:prstGeom prst="rect">
            <a:avLst/>
          </a:prstGeom>
          <a:solidFill>
            <a:schemeClr val="accent1">
              <a:lumMod val="75000"/>
            </a:schemeClr>
          </a:solidFill>
        </p:spPr>
        <p:txBody>
          <a:bodyPr wrap="square" rtlCol="0">
            <a:spAutoFit/>
          </a:bodyPr>
          <a:lstStyle/>
          <a:p>
            <a:r>
              <a:rPr lang="fr-FR" sz="900" dirty="0">
                <a:solidFill>
                  <a:schemeClr val="bg1"/>
                </a:solidFill>
              </a:rPr>
              <a:t>Identifier les investissements nécessaires au niveau des systèmes de données et de la capacité </a:t>
            </a:r>
            <a:r>
              <a:rPr lang="fr-FR" sz="900" dirty="0" smtClean="0">
                <a:solidFill>
                  <a:schemeClr val="bg1"/>
                </a:solidFill>
              </a:rPr>
              <a:t>d'analyse</a:t>
            </a:r>
            <a:endParaRPr lang="fr-FR" sz="900" dirty="0">
              <a:solidFill>
                <a:schemeClr val="bg1"/>
              </a:solidFill>
            </a:endParaRPr>
          </a:p>
        </p:txBody>
      </p:sp>
      <p:sp>
        <p:nvSpPr>
          <p:cNvPr id="25" name="TextBox 24"/>
          <p:cNvSpPr txBox="1"/>
          <p:nvPr/>
        </p:nvSpPr>
        <p:spPr>
          <a:xfrm>
            <a:off x="3391787" y="2086087"/>
            <a:ext cx="765544" cy="246221"/>
          </a:xfrm>
          <a:prstGeom prst="rect">
            <a:avLst/>
          </a:prstGeom>
          <a:solidFill>
            <a:schemeClr val="bg1">
              <a:lumMod val="95000"/>
            </a:schemeClr>
          </a:solidFill>
        </p:spPr>
        <p:txBody>
          <a:bodyPr wrap="square" rtlCol="0">
            <a:spAutoFit/>
          </a:bodyPr>
          <a:lstStyle/>
          <a:p>
            <a:r>
              <a:rPr lang="en-US" sz="1000" b="1" dirty="0"/>
              <a:t>EXTRANTS</a:t>
            </a:r>
          </a:p>
        </p:txBody>
      </p:sp>
      <p:sp>
        <p:nvSpPr>
          <p:cNvPr id="26" name="TextBox 25"/>
          <p:cNvSpPr txBox="1"/>
          <p:nvPr/>
        </p:nvSpPr>
        <p:spPr>
          <a:xfrm>
            <a:off x="3189766" y="2502568"/>
            <a:ext cx="1180214" cy="861774"/>
          </a:xfrm>
          <a:prstGeom prst="rect">
            <a:avLst/>
          </a:prstGeom>
          <a:solidFill>
            <a:schemeClr val="accent5"/>
          </a:solidFill>
        </p:spPr>
        <p:txBody>
          <a:bodyPr wrap="square" rtlCol="0">
            <a:spAutoFit/>
          </a:bodyPr>
          <a:lstStyle/>
          <a:p>
            <a:r>
              <a:rPr lang="fr-FR" sz="1000" dirty="0">
                <a:solidFill>
                  <a:schemeClr val="bg1"/>
                </a:solidFill>
              </a:rPr>
              <a:t>Plateforme nationale de données fonctionnelle et en temps réel</a:t>
            </a:r>
          </a:p>
        </p:txBody>
      </p:sp>
      <p:sp>
        <p:nvSpPr>
          <p:cNvPr id="27" name="TextBox 26"/>
          <p:cNvSpPr txBox="1"/>
          <p:nvPr/>
        </p:nvSpPr>
        <p:spPr>
          <a:xfrm>
            <a:off x="3165380" y="3424376"/>
            <a:ext cx="1313306" cy="969496"/>
          </a:xfrm>
          <a:prstGeom prst="rect">
            <a:avLst/>
          </a:prstGeom>
          <a:solidFill>
            <a:schemeClr val="accent5"/>
          </a:solidFill>
        </p:spPr>
        <p:txBody>
          <a:bodyPr wrap="square" rtlCol="0">
            <a:spAutoFit/>
          </a:bodyPr>
          <a:lstStyle/>
          <a:p>
            <a:r>
              <a:rPr lang="fr-FR" sz="950" dirty="0">
                <a:solidFill>
                  <a:schemeClr val="bg1"/>
                </a:solidFill>
              </a:rPr>
              <a:t>Alignement des investissements nationaux et des bailleurs de fonds sur le dossier </a:t>
            </a:r>
            <a:r>
              <a:rPr lang="fr-FR" sz="950" dirty="0" smtClean="0">
                <a:solidFill>
                  <a:schemeClr val="bg1"/>
                </a:solidFill>
              </a:rPr>
              <a:t>d'investissement</a:t>
            </a:r>
            <a:endParaRPr lang="fr-FR" sz="950" dirty="0">
              <a:solidFill>
                <a:schemeClr val="bg1"/>
              </a:solidFill>
            </a:endParaRPr>
          </a:p>
        </p:txBody>
      </p:sp>
      <p:sp>
        <p:nvSpPr>
          <p:cNvPr id="28" name="TextBox 27"/>
          <p:cNvSpPr txBox="1"/>
          <p:nvPr/>
        </p:nvSpPr>
        <p:spPr>
          <a:xfrm>
            <a:off x="3229215" y="4614530"/>
            <a:ext cx="1058551" cy="707886"/>
          </a:xfrm>
          <a:prstGeom prst="rect">
            <a:avLst/>
          </a:prstGeom>
          <a:solidFill>
            <a:schemeClr val="accent5"/>
          </a:solidFill>
        </p:spPr>
        <p:txBody>
          <a:bodyPr wrap="square" rtlCol="0">
            <a:spAutoFit/>
          </a:bodyPr>
          <a:lstStyle/>
          <a:p>
            <a:r>
              <a:rPr lang="fr-FR" sz="1000" dirty="0">
                <a:solidFill>
                  <a:schemeClr val="bg1"/>
                </a:solidFill>
              </a:rPr>
              <a:t>Priorisation du financement et des réformes des </a:t>
            </a:r>
            <a:r>
              <a:rPr lang="fr-FR" sz="1000" dirty="0" smtClean="0">
                <a:solidFill>
                  <a:schemeClr val="bg1"/>
                </a:solidFill>
              </a:rPr>
              <a:t>systèmes</a:t>
            </a:r>
            <a:endParaRPr lang="fr-FR" sz="1000" dirty="0">
              <a:solidFill>
                <a:schemeClr val="bg1"/>
              </a:solidFill>
            </a:endParaRPr>
          </a:p>
        </p:txBody>
      </p:sp>
      <p:sp>
        <p:nvSpPr>
          <p:cNvPr id="29" name="TextBox 28"/>
          <p:cNvSpPr txBox="1"/>
          <p:nvPr/>
        </p:nvSpPr>
        <p:spPr>
          <a:xfrm>
            <a:off x="3229215" y="5507658"/>
            <a:ext cx="1058551" cy="861774"/>
          </a:xfrm>
          <a:prstGeom prst="rect">
            <a:avLst/>
          </a:prstGeom>
          <a:solidFill>
            <a:schemeClr val="accent5"/>
          </a:solidFill>
        </p:spPr>
        <p:txBody>
          <a:bodyPr wrap="square" rtlCol="0">
            <a:spAutoFit/>
          </a:bodyPr>
          <a:lstStyle/>
          <a:p>
            <a:r>
              <a:rPr lang="fr-FR" sz="1000" dirty="0">
                <a:solidFill>
                  <a:schemeClr val="bg1"/>
                </a:solidFill>
              </a:rPr>
              <a:t>Plateforme nationale de données fonctionnelle et en temps </a:t>
            </a:r>
            <a:r>
              <a:rPr lang="fr-FR" sz="1000" dirty="0" smtClean="0">
                <a:solidFill>
                  <a:schemeClr val="bg1"/>
                </a:solidFill>
              </a:rPr>
              <a:t>réel</a:t>
            </a:r>
            <a:endParaRPr lang="fr-FR" sz="1000" dirty="0">
              <a:solidFill>
                <a:schemeClr val="bg1"/>
              </a:solidFill>
            </a:endParaRPr>
          </a:p>
        </p:txBody>
      </p:sp>
      <p:sp>
        <p:nvSpPr>
          <p:cNvPr id="30" name="TextBox 29"/>
          <p:cNvSpPr txBox="1"/>
          <p:nvPr/>
        </p:nvSpPr>
        <p:spPr>
          <a:xfrm>
            <a:off x="4721697" y="2034375"/>
            <a:ext cx="1296966" cy="400110"/>
          </a:xfrm>
          <a:prstGeom prst="rect">
            <a:avLst/>
          </a:prstGeom>
          <a:solidFill>
            <a:schemeClr val="bg1">
              <a:lumMod val="95000"/>
            </a:schemeClr>
          </a:solidFill>
        </p:spPr>
        <p:txBody>
          <a:bodyPr wrap="square" rtlCol="0">
            <a:spAutoFit/>
          </a:bodyPr>
          <a:lstStyle/>
          <a:p>
            <a:r>
              <a:rPr lang="en-US" sz="1000" b="1" dirty="0"/>
              <a:t>RÉSULTATS À MOYEN </a:t>
            </a:r>
            <a:r>
              <a:rPr lang="en-US" sz="1000" b="1" dirty="0" smtClean="0"/>
              <a:t>TERME</a:t>
            </a:r>
            <a:endParaRPr lang="en-US" sz="1000" b="1" dirty="0"/>
          </a:p>
        </p:txBody>
      </p:sp>
      <p:sp>
        <p:nvSpPr>
          <p:cNvPr id="31" name="TextBox 30"/>
          <p:cNvSpPr txBox="1"/>
          <p:nvPr/>
        </p:nvSpPr>
        <p:spPr>
          <a:xfrm>
            <a:off x="4660170" y="2758761"/>
            <a:ext cx="1060146" cy="707886"/>
          </a:xfrm>
          <a:prstGeom prst="rect">
            <a:avLst/>
          </a:prstGeom>
          <a:solidFill>
            <a:srgbClr val="1FA29C"/>
          </a:solidFill>
        </p:spPr>
        <p:txBody>
          <a:bodyPr wrap="square" rtlCol="0">
            <a:spAutoFit/>
          </a:bodyPr>
          <a:lstStyle/>
          <a:p>
            <a:r>
              <a:rPr lang="fr-FR" sz="1000" dirty="0">
                <a:solidFill>
                  <a:schemeClr val="bg1"/>
                </a:solidFill>
              </a:rPr>
              <a:t>Améliorations dans la prestation de </a:t>
            </a:r>
            <a:r>
              <a:rPr lang="fr-FR" sz="1000" dirty="0" smtClean="0">
                <a:solidFill>
                  <a:schemeClr val="bg1"/>
                </a:solidFill>
              </a:rPr>
              <a:t>services</a:t>
            </a:r>
            <a:endParaRPr lang="fr-FR" sz="1000" dirty="0">
              <a:solidFill>
                <a:schemeClr val="bg1"/>
              </a:solidFill>
            </a:endParaRPr>
          </a:p>
        </p:txBody>
      </p:sp>
      <p:sp>
        <p:nvSpPr>
          <p:cNvPr id="32" name="TextBox 31"/>
          <p:cNvSpPr txBox="1"/>
          <p:nvPr/>
        </p:nvSpPr>
        <p:spPr>
          <a:xfrm>
            <a:off x="4654815" y="3914201"/>
            <a:ext cx="1129964" cy="861774"/>
          </a:xfrm>
          <a:prstGeom prst="rect">
            <a:avLst/>
          </a:prstGeom>
          <a:solidFill>
            <a:srgbClr val="1FA29C"/>
          </a:solidFill>
        </p:spPr>
        <p:txBody>
          <a:bodyPr wrap="square" rtlCol="0">
            <a:spAutoFit/>
          </a:bodyPr>
          <a:lstStyle/>
          <a:p>
            <a:r>
              <a:rPr lang="fr-FR" sz="1000" dirty="0">
                <a:solidFill>
                  <a:schemeClr val="bg1"/>
                </a:solidFill>
              </a:rPr>
              <a:t>Adoption et mise en œuvre de réformes des systèmes et du </a:t>
            </a:r>
            <a:r>
              <a:rPr lang="fr-FR" sz="1000" dirty="0" smtClean="0">
                <a:solidFill>
                  <a:schemeClr val="bg1"/>
                </a:solidFill>
              </a:rPr>
              <a:t>financement</a:t>
            </a:r>
            <a:endParaRPr lang="fr-FR" sz="1000" dirty="0">
              <a:solidFill>
                <a:schemeClr val="bg1"/>
              </a:solidFill>
            </a:endParaRPr>
          </a:p>
        </p:txBody>
      </p:sp>
      <p:sp>
        <p:nvSpPr>
          <p:cNvPr id="33" name="TextBox 32"/>
          <p:cNvSpPr txBox="1"/>
          <p:nvPr/>
        </p:nvSpPr>
        <p:spPr>
          <a:xfrm>
            <a:off x="4654815" y="5366081"/>
            <a:ext cx="1118664" cy="1015663"/>
          </a:xfrm>
          <a:prstGeom prst="rect">
            <a:avLst/>
          </a:prstGeom>
          <a:solidFill>
            <a:srgbClr val="1FA29C"/>
          </a:solidFill>
        </p:spPr>
        <p:txBody>
          <a:bodyPr wrap="square" rtlCol="0">
            <a:spAutoFit/>
          </a:bodyPr>
          <a:lstStyle/>
          <a:p>
            <a:r>
              <a:rPr lang="fr-FR" sz="1000" dirty="0">
                <a:solidFill>
                  <a:schemeClr val="bg1"/>
                </a:solidFill>
              </a:rPr>
              <a:t>Utilisation systématique de données en temps réel pour éclairer la prise de </a:t>
            </a:r>
            <a:r>
              <a:rPr lang="fr-FR" sz="1000" dirty="0" smtClean="0">
                <a:solidFill>
                  <a:schemeClr val="bg1"/>
                </a:solidFill>
              </a:rPr>
              <a:t>décision</a:t>
            </a:r>
            <a:endParaRPr lang="fr-FR" sz="1000" dirty="0">
              <a:solidFill>
                <a:schemeClr val="bg1"/>
              </a:solidFill>
            </a:endParaRPr>
          </a:p>
        </p:txBody>
      </p:sp>
      <p:sp>
        <p:nvSpPr>
          <p:cNvPr id="34" name="TextBox 33"/>
          <p:cNvSpPr txBox="1"/>
          <p:nvPr/>
        </p:nvSpPr>
        <p:spPr>
          <a:xfrm>
            <a:off x="6125682" y="2022289"/>
            <a:ext cx="1135135" cy="400110"/>
          </a:xfrm>
          <a:prstGeom prst="rect">
            <a:avLst/>
          </a:prstGeom>
          <a:solidFill>
            <a:schemeClr val="bg1">
              <a:lumMod val="95000"/>
            </a:schemeClr>
          </a:solidFill>
        </p:spPr>
        <p:txBody>
          <a:bodyPr wrap="square" rtlCol="0">
            <a:spAutoFit/>
          </a:bodyPr>
          <a:lstStyle/>
          <a:p>
            <a:r>
              <a:rPr lang="en-US" sz="1000" b="1" dirty="0"/>
              <a:t>RÉSULTATS À LONG </a:t>
            </a:r>
            <a:r>
              <a:rPr lang="en-US" sz="1000" b="1" dirty="0" smtClean="0"/>
              <a:t>TERME</a:t>
            </a:r>
            <a:endParaRPr lang="en-US" sz="1000" b="1" dirty="0"/>
          </a:p>
        </p:txBody>
      </p:sp>
      <p:sp>
        <p:nvSpPr>
          <p:cNvPr id="35" name="TextBox 34"/>
          <p:cNvSpPr txBox="1"/>
          <p:nvPr/>
        </p:nvSpPr>
        <p:spPr>
          <a:xfrm>
            <a:off x="6115049" y="2611576"/>
            <a:ext cx="1071349" cy="1015663"/>
          </a:xfrm>
          <a:prstGeom prst="rect">
            <a:avLst/>
          </a:prstGeom>
          <a:solidFill>
            <a:srgbClr val="0C716B"/>
          </a:solidFill>
        </p:spPr>
        <p:txBody>
          <a:bodyPr wrap="square" rtlCol="0">
            <a:spAutoFit/>
          </a:bodyPr>
          <a:lstStyle/>
          <a:p>
            <a:r>
              <a:rPr lang="fr-FR" sz="1000" dirty="0">
                <a:solidFill>
                  <a:schemeClr val="bg1"/>
                </a:solidFill>
              </a:rPr>
              <a:t>Couverture équitable, à grande échelle et durable des interventions à fort impact</a:t>
            </a:r>
            <a:endParaRPr lang="en-US" sz="1000" dirty="0">
              <a:solidFill>
                <a:schemeClr val="bg1"/>
              </a:solidFill>
            </a:endParaRPr>
          </a:p>
        </p:txBody>
      </p:sp>
      <p:sp>
        <p:nvSpPr>
          <p:cNvPr id="36" name="TextBox 35"/>
          <p:cNvSpPr txBox="1"/>
          <p:nvPr/>
        </p:nvSpPr>
        <p:spPr>
          <a:xfrm>
            <a:off x="6105491" y="4049944"/>
            <a:ext cx="1059641" cy="707886"/>
          </a:xfrm>
          <a:prstGeom prst="rect">
            <a:avLst/>
          </a:prstGeom>
          <a:solidFill>
            <a:srgbClr val="0C716B"/>
          </a:solidFill>
        </p:spPr>
        <p:txBody>
          <a:bodyPr wrap="square" rtlCol="0">
            <a:spAutoFit/>
          </a:bodyPr>
          <a:lstStyle/>
          <a:p>
            <a:r>
              <a:rPr lang="fr-FR" sz="1000" dirty="0">
                <a:solidFill>
                  <a:schemeClr val="bg1"/>
                </a:solidFill>
              </a:rPr>
              <a:t>Ressources accrues et durables pour la </a:t>
            </a:r>
            <a:r>
              <a:rPr lang="fr-FR" sz="1000" dirty="0" smtClean="0">
                <a:solidFill>
                  <a:schemeClr val="bg1"/>
                </a:solidFill>
              </a:rPr>
              <a:t>santé</a:t>
            </a:r>
            <a:endParaRPr lang="fr-FR" sz="1000" dirty="0">
              <a:solidFill>
                <a:schemeClr val="bg1"/>
              </a:solidFill>
            </a:endParaRPr>
          </a:p>
        </p:txBody>
      </p:sp>
      <p:sp>
        <p:nvSpPr>
          <p:cNvPr id="37" name="TextBox 36"/>
          <p:cNvSpPr txBox="1"/>
          <p:nvPr/>
        </p:nvSpPr>
        <p:spPr>
          <a:xfrm>
            <a:off x="6098663" y="5366081"/>
            <a:ext cx="1034570" cy="861774"/>
          </a:xfrm>
          <a:prstGeom prst="rect">
            <a:avLst/>
          </a:prstGeom>
          <a:solidFill>
            <a:srgbClr val="0C716B"/>
          </a:solidFill>
        </p:spPr>
        <p:txBody>
          <a:bodyPr wrap="square" rtlCol="0">
            <a:spAutoFit/>
          </a:bodyPr>
          <a:lstStyle/>
          <a:p>
            <a:r>
              <a:rPr lang="fr-FR" sz="1000" dirty="0">
                <a:solidFill>
                  <a:schemeClr val="bg1"/>
                </a:solidFill>
              </a:rPr>
              <a:t>Amélioration de l'efficacité des investissements relatifs à la </a:t>
            </a:r>
            <a:r>
              <a:rPr lang="fr-FR" sz="1000" dirty="0" smtClean="0">
                <a:solidFill>
                  <a:schemeClr val="bg1"/>
                </a:solidFill>
              </a:rPr>
              <a:t>santé</a:t>
            </a:r>
            <a:endParaRPr lang="fr-FR" sz="1000" dirty="0">
              <a:solidFill>
                <a:schemeClr val="bg1"/>
              </a:solidFill>
            </a:endParaRPr>
          </a:p>
        </p:txBody>
      </p:sp>
      <p:sp>
        <p:nvSpPr>
          <p:cNvPr id="38" name="TextBox 37"/>
          <p:cNvSpPr txBox="1"/>
          <p:nvPr/>
        </p:nvSpPr>
        <p:spPr>
          <a:xfrm>
            <a:off x="7581132" y="3166169"/>
            <a:ext cx="1156468" cy="553998"/>
          </a:xfrm>
          <a:prstGeom prst="rect">
            <a:avLst/>
          </a:prstGeom>
          <a:solidFill>
            <a:srgbClr val="08504D"/>
          </a:solidFill>
        </p:spPr>
        <p:txBody>
          <a:bodyPr wrap="square" rtlCol="0">
            <a:spAutoFit/>
          </a:bodyPr>
          <a:lstStyle/>
          <a:p>
            <a:r>
              <a:rPr lang="fr-FR" sz="1000" dirty="0">
                <a:solidFill>
                  <a:schemeClr val="bg1"/>
                </a:solidFill>
              </a:rPr>
              <a:t>Améliorations au niveau de la </a:t>
            </a:r>
            <a:r>
              <a:rPr lang="fr-FR" sz="1000" dirty="0" smtClean="0">
                <a:solidFill>
                  <a:schemeClr val="bg1"/>
                </a:solidFill>
              </a:rPr>
              <a:t>SRMNEA-N</a:t>
            </a:r>
            <a:endParaRPr lang="fr-FR" sz="1000" dirty="0">
              <a:solidFill>
                <a:schemeClr val="bg1"/>
              </a:solidFill>
            </a:endParaRPr>
          </a:p>
        </p:txBody>
      </p:sp>
      <p:sp>
        <p:nvSpPr>
          <p:cNvPr id="39" name="TextBox 38"/>
          <p:cNvSpPr txBox="1"/>
          <p:nvPr/>
        </p:nvSpPr>
        <p:spPr>
          <a:xfrm>
            <a:off x="7528202" y="5089082"/>
            <a:ext cx="1003099" cy="707886"/>
          </a:xfrm>
          <a:prstGeom prst="rect">
            <a:avLst/>
          </a:prstGeom>
          <a:solidFill>
            <a:srgbClr val="08504D"/>
          </a:solidFill>
        </p:spPr>
        <p:txBody>
          <a:bodyPr wrap="square" rtlCol="0">
            <a:spAutoFit/>
          </a:bodyPr>
          <a:lstStyle/>
          <a:p>
            <a:r>
              <a:rPr lang="fr-FR" sz="1000" dirty="0">
                <a:solidFill>
                  <a:schemeClr val="bg1"/>
                </a:solidFill>
              </a:rPr>
              <a:t>Renforcement des systèmes financés pour la </a:t>
            </a:r>
            <a:r>
              <a:rPr lang="fr-FR" sz="1000" dirty="0" smtClean="0">
                <a:solidFill>
                  <a:schemeClr val="bg1"/>
                </a:solidFill>
              </a:rPr>
              <a:t>CSU</a:t>
            </a:r>
            <a:endParaRPr lang="fr-FR" sz="1000" dirty="0">
              <a:solidFill>
                <a:schemeClr val="bg1"/>
              </a:solidFill>
            </a:endParaRPr>
          </a:p>
        </p:txBody>
      </p:sp>
    </p:spTree>
    <p:extLst>
      <p:ext uri="{BB962C8B-B14F-4D97-AF65-F5344CB8AC3E}">
        <p14:creationId xmlns:p14="http://schemas.microsoft.com/office/powerpoint/2010/main" val="315279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C97F30-AE8D-D445-9049-30AF4336C27D}"/>
              </a:ext>
            </a:extLst>
          </p:cNvPr>
          <p:cNvSpPr>
            <a:spLocks noGrp="1"/>
          </p:cNvSpPr>
          <p:nvPr>
            <p:ph type="sldNum" sz="quarter" idx="12"/>
          </p:nvPr>
        </p:nvSpPr>
        <p:spPr/>
        <p:txBody>
          <a:bodyPr/>
          <a:lstStyle/>
          <a:p>
            <a:fld id="{B1C535E9-3087-854E-9C8F-55CBE0306812}" type="slidenum">
              <a:rPr lang="en-US" smtClean="0"/>
              <a:pPr/>
              <a:t>3</a:t>
            </a:fld>
            <a:endParaRPr lang="en-US" dirty="0"/>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572030" y="1159779"/>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6" name="Text Placeholder 3">
            <a:extLst>
              <a:ext uri="{FF2B5EF4-FFF2-40B4-BE49-F238E27FC236}">
                <a16:creationId xmlns:a16="http://schemas.microsoft.com/office/drawing/2014/main" id="{0AB9F4C1-F87B-4AD2-907F-F800B02B8188}"/>
              </a:ext>
            </a:extLst>
          </p:cNvPr>
          <p:cNvSpPr>
            <a:spLocks noGrp="1"/>
          </p:cNvSpPr>
          <p:nvPr>
            <p:ph type="body" sz="quarter" idx="10"/>
          </p:nvPr>
        </p:nvSpPr>
        <p:spPr>
          <a:xfrm>
            <a:off x="457200" y="317327"/>
            <a:ext cx="11734800" cy="1027113"/>
          </a:xfrm>
        </p:spPr>
        <p:txBody>
          <a:bodyPr>
            <a:normAutofit fontScale="55000" lnSpcReduction="20000"/>
          </a:bodyPr>
          <a:lstStyle/>
          <a:p>
            <a:r>
              <a:rPr lang="fr-FR" dirty="0">
                <a:solidFill>
                  <a:srgbClr val="189992"/>
                </a:solidFill>
                <a:latin typeface="Poppins" panose="00000500000000000000" pitchFamily="2" charset="0"/>
                <a:cs typeface="Poppins" panose="00000500000000000000" pitchFamily="2" charset="0"/>
              </a:rPr>
              <a:t>Cadre du GFF pour l'opérationnalisation de la stratégie de résultats : les composantes sont dynamiques et interdépendantes</a:t>
            </a:r>
          </a:p>
        </p:txBody>
      </p:sp>
      <p:sp>
        <p:nvSpPr>
          <p:cNvPr id="13" name="Text Placeholder 2">
            <a:extLst>
              <a:ext uri="{FF2B5EF4-FFF2-40B4-BE49-F238E27FC236}">
                <a16:creationId xmlns:a16="http://schemas.microsoft.com/office/drawing/2014/main" id="{943603CF-E038-483A-A098-53C6C73C7184}"/>
              </a:ext>
            </a:extLst>
          </p:cNvPr>
          <p:cNvSpPr txBox="1">
            <a:spLocks/>
          </p:cNvSpPr>
          <p:nvPr/>
        </p:nvSpPr>
        <p:spPr>
          <a:xfrm>
            <a:off x="633435" y="2254175"/>
            <a:ext cx="1900143" cy="337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buClr>
                <a:srgbClr val="189992"/>
              </a:buClr>
            </a:pPr>
            <a:r>
              <a:rPr lang="fr-FR" sz="1400" dirty="0">
                <a:latin typeface="Poppins" panose="00000500000000000000" pitchFamily="2" charset="0"/>
                <a:ea typeface="Verdana" panose="020B0604030504040204" pitchFamily="34" charset="0"/>
                <a:cs typeface="Poppins" panose="00000500000000000000" pitchFamily="2" charset="0"/>
              </a:rPr>
              <a:t>Les activités du GFF sont alignées sur les systèmes nationaux, elles sont rattachées aux processus menés par les pays et visent à renforcer l'utilisation des données à plusieurs niveaux. </a:t>
            </a:r>
          </a:p>
        </p:txBody>
      </p:sp>
      <p:sp>
        <p:nvSpPr>
          <p:cNvPr id="14" name="TextBox 13">
            <a:extLst>
              <a:ext uri="{FF2B5EF4-FFF2-40B4-BE49-F238E27FC236}">
                <a16:creationId xmlns:a16="http://schemas.microsoft.com/office/drawing/2014/main" id="{A0A77B15-C8B4-4897-B093-F815EEDE9641}"/>
              </a:ext>
            </a:extLst>
          </p:cNvPr>
          <p:cNvSpPr txBox="1"/>
          <p:nvPr/>
        </p:nvSpPr>
        <p:spPr>
          <a:xfrm>
            <a:off x="2160417" y="5081011"/>
            <a:ext cx="7404912" cy="1015663"/>
          </a:xfrm>
          <a:prstGeom prst="rect">
            <a:avLst/>
          </a:prstGeom>
          <a:solidFill>
            <a:srgbClr val="D0CB17"/>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black"/>
              </a:solidFill>
              <a:effectLst/>
              <a:uLnTx/>
              <a:uFillTx/>
              <a:latin typeface="Poppins" panose="00000500000000000000" pitchFamily="2" charset="0"/>
              <a:ea typeface="Verdana" panose="020B0604030504040204" pitchFamily="34" charset="0"/>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black"/>
              </a:solidFill>
              <a:effectLst/>
              <a:uLnTx/>
              <a:uFillTx/>
              <a:latin typeface="Poppins" panose="00000500000000000000" pitchFamily="2" charset="0"/>
              <a:ea typeface="Verdana" panose="020B0604030504040204" pitchFamily="34" charset="0"/>
              <a:cs typeface="Poppins" panose="00000500000000000000" pitchFamily="2" charset="0"/>
            </a:endParaRPr>
          </a:p>
          <a:p>
            <a:pPr lvl="0" algn="ctr">
              <a:defRPr/>
            </a:pPr>
            <a:r>
              <a:rPr lang="fr-FR" sz="1500" b="1" dirty="0">
                <a:solidFill>
                  <a:prstClr val="black"/>
                </a:solidFill>
                <a:latin typeface="Poppins" panose="00000500000000000000" pitchFamily="2" charset="0"/>
                <a:ea typeface="Verdana" panose="020B0604030504040204" pitchFamily="34" charset="0"/>
                <a:cs typeface="Poppins" panose="00000500000000000000" pitchFamily="2" charset="0"/>
              </a:rPr>
              <a:t>L'utilisation des données et des preuves pour la planification stratégique, l'action et l'amélioration </a:t>
            </a:r>
            <a:endParaRPr kumimoji="0" lang="en-US" sz="1500" b="1" i="0" u="none" strike="noStrike" kern="1200" cap="none" spc="0" normalizeH="0" baseline="0" noProof="0" dirty="0">
              <a:ln>
                <a:noFill/>
              </a:ln>
              <a:solidFill>
                <a:prstClr val="black"/>
              </a:solidFill>
              <a:effectLst/>
              <a:uLnTx/>
              <a:uFillTx/>
              <a:latin typeface="Poppins" panose="00000500000000000000" pitchFamily="2" charset="0"/>
              <a:ea typeface="Verdana" panose="020B0604030504040204" pitchFamily="34" charset="0"/>
              <a:cs typeface="Poppins" panose="00000500000000000000" pitchFamily="2" charset="0"/>
            </a:endParaRPr>
          </a:p>
        </p:txBody>
      </p:sp>
      <p:grpSp>
        <p:nvGrpSpPr>
          <p:cNvPr id="15" name="Group 14">
            <a:extLst>
              <a:ext uri="{FF2B5EF4-FFF2-40B4-BE49-F238E27FC236}">
                <a16:creationId xmlns:a16="http://schemas.microsoft.com/office/drawing/2014/main" id="{AE163BC4-CE6F-4075-A45D-255899DBFC98}"/>
              </a:ext>
            </a:extLst>
          </p:cNvPr>
          <p:cNvGrpSpPr/>
          <p:nvPr/>
        </p:nvGrpSpPr>
        <p:grpSpPr>
          <a:xfrm>
            <a:off x="1477099" y="1468924"/>
            <a:ext cx="6096000" cy="4064000"/>
            <a:chOff x="-3748759" y="-536142"/>
            <a:chExt cx="6096000" cy="4064000"/>
          </a:xfrm>
        </p:grpSpPr>
        <p:graphicFrame>
          <p:nvGraphicFramePr>
            <p:cNvPr id="16" name="Diagram 15">
              <a:extLst>
                <a:ext uri="{FF2B5EF4-FFF2-40B4-BE49-F238E27FC236}">
                  <a16:creationId xmlns:a16="http://schemas.microsoft.com/office/drawing/2014/main" id="{D0E27664-5156-420F-8995-D9FA2F063FD9}"/>
                </a:ext>
              </a:extLst>
            </p:cNvPr>
            <p:cNvGraphicFramePr/>
            <p:nvPr/>
          </p:nvGraphicFramePr>
          <p:xfrm>
            <a:off x="-3748759" y="-53614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Box 16">
              <a:extLst>
                <a:ext uri="{FF2B5EF4-FFF2-40B4-BE49-F238E27FC236}">
                  <a16:creationId xmlns:a16="http://schemas.microsoft.com/office/drawing/2014/main" id="{06F8FE0B-6682-4322-ADC2-20F8D69D759A}"/>
                </a:ext>
              </a:extLst>
            </p:cNvPr>
            <p:cNvSpPr txBox="1"/>
            <p:nvPr/>
          </p:nvSpPr>
          <p:spPr>
            <a:xfrm>
              <a:off x="-2618827" y="-430231"/>
              <a:ext cx="4021984" cy="553998"/>
            </a:xfrm>
            <a:prstGeom prst="rect">
              <a:avLst/>
            </a:prstGeom>
            <a:noFill/>
          </p:spPr>
          <p:txBody>
            <a:bodyPr wrap="square" rtlCol="0">
              <a:spAutoFit/>
            </a:bodyPr>
            <a:lstStyle/>
            <a:p>
              <a:pPr lvl="0" algn="ctr">
                <a:defRPr/>
              </a:pPr>
              <a:r>
                <a:rPr lang="fr-FR" sz="1500" b="1" dirty="0">
                  <a:solidFill>
                    <a:prstClr val="black"/>
                  </a:solidFill>
                  <a:latin typeface="Poppins" panose="00000500000000000000" pitchFamily="2" charset="0"/>
                  <a:ea typeface="Verdana" panose="020B0604030504040204" pitchFamily="34" charset="0"/>
                  <a:cs typeface="Poppins" panose="00000500000000000000" pitchFamily="2" charset="0"/>
                </a:rPr>
                <a:t>Évaluation et </a:t>
              </a:r>
            </a:p>
            <a:p>
              <a:pPr lvl="0" algn="ctr">
                <a:defRPr/>
              </a:pPr>
              <a:r>
                <a:rPr lang="fr-FR" sz="1500" b="1" dirty="0">
                  <a:solidFill>
                    <a:prstClr val="black"/>
                  </a:solidFill>
                  <a:latin typeface="Poppins" panose="00000500000000000000" pitchFamily="2" charset="0"/>
                  <a:ea typeface="Verdana" panose="020B0604030504040204" pitchFamily="34" charset="0"/>
                  <a:cs typeface="Poppins" panose="00000500000000000000" pitchFamily="2" charset="0"/>
                </a:rPr>
                <a:t>recherche sur la mise en œuvre</a:t>
              </a:r>
              <a:endParaRPr kumimoji="0" lang="en-US" sz="1500" b="1" i="0" u="none" strike="noStrike" kern="1200" cap="none" spc="0" normalizeH="0" baseline="0" noProof="0" dirty="0">
                <a:ln>
                  <a:noFill/>
                </a:ln>
                <a:solidFill>
                  <a:prstClr val="black"/>
                </a:solidFill>
                <a:effectLst/>
                <a:uLnTx/>
                <a:uFillTx/>
                <a:latin typeface="Poppins" panose="00000500000000000000" pitchFamily="2" charset="0"/>
                <a:ea typeface="Verdana" panose="020B0604030504040204" pitchFamily="34" charset="0"/>
                <a:cs typeface="Poppins" panose="00000500000000000000" pitchFamily="2" charset="0"/>
              </a:endParaRPr>
            </a:p>
          </p:txBody>
        </p:sp>
        <p:sp>
          <p:nvSpPr>
            <p:cNvPr id="18" name="TextBox 17">
              <a:extLst>
                <a:ext uri="{FF2B5EF4-FFF2-40B4-BE49-F238E27FC236}">
                  <a16:creationId xmlns:a16="http://schemas.microsoft.com/office/drawing/2014/main" id="{F7371C6B-E102-47F0-8879-A69AA979C21D}"/>
                </a:ext>
              </a:extLst>
            </p:cNvPr>
            <p:cNvSpPr txBox="1"/>
            <p:nvPr/>
          </p:nvSpPr>
          <p:spPr>
            <a:xfrm>
              <a:off x="-1835655" y="475071"/>
              <a:ext cx="2297024" cy="323165"/>
            </a:xfrm>
            <a:prstGeom prst="rect">
              <a:avLst/>
            </a:prstGeom>
            <a:noFill/>
          </p:spPr>
          <p:txBody>
            <a:bodyPr wrap="square" rtlCol="0">
              <a:spAutoFit/>
            </a:bodyPr>
            <a:lstStyle/>
            <a:p>
              <a:pPr lvl="0" algn="ctr">
                <a:defRPr/>
              </a:pPr>
              <a:r>
                <a:rPr lang="en-US" sz="1500" b="1" dirty="0">
                  <a:solidFill>
                    <a:prstClr val="white"/>
                  </a:solidFill>
                  <a:latin typeface="Poppins" panose="00000500000000000000" pitchFamily="2" charset="0"/>
                  <a:ea typeface="Verdana" panose="020B0604030504040204" pitchFamily="34" charset="0"/>
                  <a:cs typeface="Poppins" panose="00000500000000000000" pitchFamily="2" charset="0"/>
                </a:rPr>
                <a:t>Synthèse</a:t>
              </a:r>
              <a:r>
                <a:rPr lang="en-US" sz="1500" b="1" dirty="0">
                  <a:solidFill>
                    <a:prstClr val="white"/>
                  </a:solidFill>
                  <a:latin typeface="Poppins" panose="00000500000000000000" pitchFamily="2" charset="0"/>
                  <a:ea typeface="Verdana" panose="020B0604030504040204" pitchFamily="34" charset="0"/>
                  <a:cs typeface="Poppins" panose="00000500000000000000" pitchFamily="2" charset="0"/>
                </a:rPr>
                <a:t> et </a:t>
              </a:r>
              <a:r>
                <a:rPr lang="en-US" sz="1500" b="1" dirty="0">
                  <a:solidFill>
                    <a:prstClr val="white"/>
                  </a:solidFill>
                  <a:latin typeface="Poppins" panose="00000500000000000000" pitchFamily="2" charset="0"/>
                  <a:ea typeface="Verdana" panose="020B0604030504040204" pitchFamily="34" charset="0"/>
                  <a:cs typeface="Poppins" panose="00000500000000000000" pitchFamily="2" charset="0"/>
                </a:rPr>
                <a:t>examen</a:t>
              </a:r>
              <a:endParaRPr kumimoji="0" lang="en-US" sz="1500" b="1" i="0" u="none" strike="noStrike" kern="1200" cap="none" spc="0" normalizeH="0" baseline="0" noProof="0" dirty="0">
                <a:ln>
                  <a:noFill/>
                </a:ln>
                <a:solidFill>
                  <a:prstClr val="white"/>
                </a:solidFill>
                <a:effectLst/>
                <a:uLnTx/>
                <a:uFillTx/>
                <a:latin typeface="Poppins" panose="00000500000000000000" pitchFamily="2" charset="0"/>
                <a:ea typeface="Verdana" panose="020B0604030504040204" pitchFamily="34" charset="0"/>
                <a:cs typeface="Poppins" panose="00000500000000000000" pitchFamily="2" charset="0"/>
              </a:endParaRPr>
            </a:p>
          </p:txBody>
        </p:sp>
        <p:sp>
          <p:nvSpPr>
            <p:cNvPr id="19" name="TextBox 18">
              <a:extLst>
                <a:ext uri="{FF2B5EF4-FFF2-40B4-BE49-F238E27FC236}">
                  <a16:creationId xmlns:a16="http://schemas.microsoft.com/office/drawing/2014/main" id="{9309C3F7-4E89-4F04-9D9B-9714F2AA3DA7}"/>
                </a:ext>
              </a:extLst>
            </p:cNvPr>
            <p:cNvSpPr txBox="1"/>
            <p:nvPr/>
          </p:nvSpPr>
          <p:spPr>
            <a:xfrm>
              <a:off x="-1581934" y="1325230"/>
              <a:ext cx="1813441" cy="323165"/>
            </a:xfrm>
            <a:prstGeom prst="rect">
              <a:avLst/>
            </a:prstGeom>
            <a:noFill/>
          </p:spPr>
          <p:txBody>
            <a:bodyPr wrap="square" rtlCol="0">
              <a:spAutoFit/>
            </a:bodyPr>
            <a:lstStyle/>
            <a:p>
              <a:pPr lvl="0" algn="ctr">
                <a:defRPr/>
              </a:pPr>
              <a:r>
                <a:rPr lang="en-US" sz="1500" b="1" dirty="0">
                  <a:solidFill>
                    <a:prstClr val="white"/>
                  </a:solidFill>
                  <a:latin typeface="Poppins" panose="00000500000000000000" pitchFamily="2" charset="0"/>
                  <a:ea typeface="Verdana" panose="020B0604030504040204" pitchFamily="34" charset="0"/>
                  <a:cs typeface="Poppins" panose="00000500000000000000" pitchFamily="2" charset="0"/>
                </a:rPr>
                <a:t>Suivi</a:t>
              </a:r>
              <a:r>
                <a:rPr lang="en-US" sz="1500" b="1" dirty="0">
                  <a:solidFill>
                    <a:prstClr val="white"/>
                  </a:solidFill>
                  <a:latin typeface="Poppins" panose="00000500000000000000" pitchFamily="2" charset="0"/>
                  <a:ea typeface="Verdana" panose="020B0604030504040204" pitchFamily="34" charset="0"/>
                  <a:cs typeface="Poppins" panose="00000500000000000000" pitchFamily="2" charset="0"/>
                </a:rPr>
                <a:t> de routine</a:t>
              </a:r>
            </a:p>
          </p:txBody>
        </p:sp>
      </p:grpSp>
      <p:sp>
        <p:nvSpPr>
          <p:cNvPr id="20" name="Arrow: Curved Up 19">
            <a:extLst>
              <a:ext uri="{FF2B5EF4-FFF2-40B4-BE49-F238E27FC236}">
                <a16:creationId xmlns:a16="http://schemas.microsoft.com/office/drawing/2014/main" id="{A52F0D70-85BA-42BC-B7EE-62CDD024E465}"/>
              </a:ext>
            </a:extLst>
          </p:cNvPr>
          <p:cNvSpPr/>
          <p:nvPr/>
        </p:nvSpPr>
        <p:spPr>
          <a:xfrm rot="10800000">
            <a:off x="5357174" y="1879193"/>
            <a:ext cx="3601229" cy="1725728"/>
          </a:xfrm>
          <a:prstGeom prst="curvedUpArrow">
            <a:avLst/>
          </a:prstGeom>
          <a:solidFill>
            <a:srgbClr val="D8A8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Poppins" panose="00000500000000000000" pitchFamily="2" charset="0"/>
              <a:ea typeface="Verdana" panose="020B0604030504040204" pitchFamily="34" charset="0"/>
              <a:cs typeface="Poppins" panose="00000500000000000000" pitchFamily="2" charset="0"/>
            </a:endParaRPr>
          </a:p>
        </p:txBody>
      </p:sp>
      <p:sp>
        <p:nvSpPr>
          <p:cNvPr id="21" name="Arrow: Curved Up 20">
            <a:extLst>
              <a:ext uri="{FF2B5EF4-FFF2-40B4-BE49-F238E27FC236}">
                <a16:creationId xmlns:a16="http://schemas.microsoft.com/office/drawing/2014/main" id="{E14FBF51-5B37-4956-8DBD-3279A45F8841}"/>
              </a:ext>
            </a:extLst>
          </p:cNvPr>
          <p:cNvSpPr/>
          <p:nvPr/>
        </p:nvSpPr>
        <p:spPr>
          <a:xfrm>
            <a:off x="5561334" y="3907891"/>
            <a:ext cx="3577420" cy="1625035"/>
          </a:xfrm>
          <a:prstGeom prst="curvedUpArrow">
            <a:avLst/>
          </a:prstGeom>
          <a:solidFill>
            <a:srgbClr val="D8A8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Poppins" panose="00000500000000000000" pitchFamily="2" charset="0"/>
              <a:ea typeface="Verdana" panose="020B0604030504040204" pitchFamily="34" charset="0"/>
              <a:cs typeface="Poppins" panose="00000500000000000000" pitchFamily="2" charset="0"/>
            </a:endParaRPr>
          </a:p>
        </p:txBody>
      </p:sp>
      <p:sp>
        <p:nvSpPr>
          <p:cNvPr id="22" name="TextBox 21">
            <a:extLst>
              <a:ext uri="{FF2B5EF4-FFF2-40B4-BE49-F238E27FC236}">
                <a16:creationId xmlns:a16="http://schemas.microsoft.com/office/drawing/2014/main" id="{FD123AD4-62BC-4894-8E28-73166EA475B8}"/>
              </a:ext>
            </a:extLst>
          </p:cNvPr>
          <p:cNvSpPr txBox="1"/>
          <p:nvPr/>
        </p:nvSpPr>
        <p:spPr>
          <a:xfrm>
            <a:off x="6376688" y="2832186"/>
            <a:ext cx="1813442" cy="1685077"/>
          </a:xfrm>
          <a:prstGeom prst="rect">
            <a:avLst/>
          </a:prstGeom>
          <a:noFill/>
        </p:spPr>
        <p:txBody>
          <a:bodyPr wrap="square" lIns="68580" tIns="34290" rIns="68580" bIns="34290" rtlCol="0" anchor="t">
            <a:spAutoFit/>
          </a:bodyPr>
          <a:lstStyle/>
          <a:p>
            <a:pPr lvl="0" algn="ctr">
              <a:defRPr/>
            </a:pPr>
            <a:r>
              <a:rPr lang="fr-FR" sz="1500" b="1" dirty="0">
                <a:solidFill>
                  <a:prstClr val="black"/>
                </a:solidFill>
                <a:latin typeface="Poppins" panose="00000500000000000000" pitchFamily="2" charset="0"/>
                <a:ea typeface="Verdana" panose="020B0604030504040204" pitchFamily="34" charset="0"/>
                <a:cs typeface="Poppins" panose="00000500000000000000" pitchFamily="2" charset="0"/>
              </a:rPr>
              <a:t>L'utilisation des données et des preuves pour la planification stratégique, l'action et l'amélioration </a:t>
            </a:r>
            <a:endParaRPr kumimoji="0" lang="en-US" sz="1500" b="0" i="0" u="none" strike="noStrike" kern="1200" cap="none" spc="0" normalizeH="0" baseline="0" noProof="0" dirty="0">
              <a:ln>
                <a:noFill/>
              </a:ln>
              <a:solidFill>
                <a:prstClr val="black"/>
              </a:solidFill>
              <a:effectLst/>
              <a:uLnTx/>
              <a:uFillTx/>
              <a:latin typeface="Poppins" panose="00000500000000000000" pitchFamily="2" charset="0"/>
              <a:ea typeface="Verdana" panose="020B0604030504040204" pitchFamily="34" charset="0"/>
              <a:cs typeface="Poppins" panose="00000500000000000000" pitchFamily="2" charset="0"/>
            </a:endParaRPr>
          </a:p>
        </p:txBody>
      </p:sp>
    </p:spTree>
    <p:extLst>
      <p:ext uri="{BB962C8B-B14F-4D97-AF65-F5344CB8AC3E}">
        <p14:creationId xmlns:p14="http://schemas.microsoft.com/office/powerpoint/2010/main" val="4118649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C97F30-AE8D-D445-9049-30AF4336C27D}"/>
              </a:ext>
            </a:extLst>
          </p:cNvPr>
          <p:cNvSpPr>
            <a:spLocks noGrp="1"/>
          </p:cNvSpPr>
          <p:nvPr>
            <p:ph type="sldNum" sz="quarter" idx="12"/>
          </p:nvPr>
        </p:nvSpPr>
        <p:spPr/>
        <p:txBody>
          <a:bodyPr/>
          <a:lstStyle/>
          <a:p>
            <a:fld id="{B1C535E9-3087-854E-9C8F-55CBE0306812}" type="slidenum">
              <a:rPr lang="en-US" smtClean="0"/>
              <a:pPr/>
              <a:t>4</a:t>
            </a:fld>
            <a:endParaRPr lang="en-US" dirty="0"/>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572030" y="1556387"/>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6" name="Text Placeholder 3">
            <a:extLst>
              <a:ext uri="{FF2B5EF4-FFF2-40B4-BE49-F238E27FC236}">
                <a16:creationId xmlns:a16="http://schemas.microsoft.com/office/drawing/2014/main" id="{0AB9F4C1-F87B-4AD2-907F-F800B02B8188}"/>
              </a:ext>
            </a:extLst>
          </p:cNvPr>
          <p:cNvSpPr>
            <a:spLocks noGrp="1"/>
          </p:cNvSpPr>
          <p:nvPr>
            <p:ph type="body" sz="quarter" idx="10"/>
          </p:nvPr>
        </p:nvSpPr>
        <p:spPr>
          <a:xfrm>
            <a:off x="266218" y="529274"/>
            <a:ext cx="11925782" cy="1027113"/>
          </a:xfrm>
        </p:spPr>
        <p:txBody>
          <a:bodyPr>
            <a:normAutofit fontScale="85000" lnSpcReduction="20000"/>
          </a:bodyPr>
          <a:lstStyle/>
          <a:p>
            <a:r>
              <a:rPr lang="fr-FR" dirty="0"/>
              <a:t>Intégration de la stratégie dans le portail de données du GFF</a:t>
            </a:r>
          </a:p>
        </p:txBody>
      </p:sp>
      <p:sp>
        <p:nvSpPr>
          <p:cNvPr id="13" name="Rectangle: Rounded Corners 12">
            <a:extLst>
              <a:ext uri="{FF2B5EF4-FFF2-40B4-BE49-F238E27FC236}">
                <a16:creationId xmlns:a16="http://schemas.microsoft.com/office/drawing/2014/main" id="{4068B399-5E72-4AC1-B70A-E004AA86AA9D}"/>
              </a:ext>
            </a:extLst>
          </p:cNvPr>
          <p:cNvSpPr/>
          <p:nvPr/>
        </p:nvSpPr>
        <p:spPr>
          <a:xfrm>
            <a:off x="438618" y="2674722"/>
            <a:ext cx="2395484" cy="2688519"/>
          </a:xfrm>
          <a:prstGeom prst="roundRect">
            <a:avLst/>
          </a:prstGeom>
          <a:solidFill>
            <a:schemeClr val="accent1">
              <a:lumMod val="10000"/>
              <a:lumOff val="90000"/>
              <a:alpha val="50000"/>
            </a:schemeClr>
          </a:solidFill>
          <a:ln>
            <a:noFill/>
          </a:ln>
          <a:effectLst/>
        </p:spPr>
        <p:txBody>
          <a:bodyPr rtlCol="0" anchor="ctr"/>
          <a:lstStyle/>
          <a:p>
            <a:pPr algn="ctr" defTabSz="685800"/>
            <a:endParaRPr lang="en-US" sz="1350" kern="0" dirty="0">
              <a:solidFill>
                <a:prstClr val="white"/>
              </a:solidFill>
              <a:latin typeface="Calibri" panose="020F0502020204030204"/>
            </a:endParaRPr>
          </a:p>
        </p:txBody>
      </p:sp>
      <p:grpSp>
        <p:nvGrpSpPr>
          <p:cNvPr id="14" name="Group 13">
            <a:extLst>
              <a:ext uri="{FF2B5EF4-FFF2-40B4-BE49-F238E27FC236}">
                <a16:creationId xmlns:a16="http://schemas.microsoft.com/office/drawing/2014/main" id="{097C7F3F-7F27-4789-BDC5-2B03408B9352}"/>
              </a:ext>
            </a:extLst>
          </p:cNvPr>
          <p:cNvGrpSpPr/>
          <p:nvPr/>
        </p:nvGrpSpPr>
        <p:grpSpPr>
          <a:xfrm>
            <a:off x="724888" y="2616800"/>
            <a:ext cx="10645025" cy="4067937"/>
            <a:chOff x="292707" y="2341219"/>
            <a:chExt cx="9191839" cy="3540052"/>
          </a:xfrm>
        </p:grpSpPr>
        <p:sp>
          <p:nvSpPr>
            <p:cNvPr id="17" name="Rectangle: Rounded Corners 16">
              <a:extLst>
                <a:ext uri="{FF2B5EF4-FFF2-40B4-BE49-F238E27FC236}">
                  <a16:creationId xmlns:a16="http://schemas.microsoft.com/office/drawing/2014/main" id="{324E4537-5163-47CA-B348-696A239B8855}"/>
                </a:ext>
              </a:extLst>
            </p:cNvPr>
            <p:cNvSpPr/>
            <p:nvPr/>
          </p:nvSpPr>
          <p:spPr>
            <a:xfrm>
              <a:off x="2467882" y="2341219"/>
              <a:ext cx="5737865" cy="3540052"/>
            </a:xfrm>
            <a:prstGeom prst="roundRect">
              <a:avLst/>
            </a:prstGeom>
            <a:solidFill>
              <a:srgbClr val="A5A5A5">
                <a:alpha val="50000"/>
              </a:srgbClr>
            </a:solidFill>
            <a:ln>
              <a:noFill/>
            </a:ln>
            <a:effectLst/>
          </p:spPr>
          <p:txBody>
            <a:bodyPr rtlCol="0" anchor="ctr"/>
            <a:lstStyle/>
            <a:p>
              <a:pPr algn="ctr" defTabSz="685800"/>
              <a:endParaRPr lang="en-US" sz="1350" kern="0" dirty="0">
                <a:solidFill>
                  <a:prstClr val="white"/>
                </a:solidFill>
                <a:latin typeface="Calibri" panose="020F0502020204030204"/>
              </a:endParaRPr>
            </a:p>
          </p:txBody>
        </p:sp>
        <p:sp>
          <p:nvSpPr>
            <p:cNvPr id="18" name="Flowchart: Alternate Process 17">
              <a:extLst>
                <a:ext uri="{FF2B5EF4-FFF2-40B4-BE49-F238E27FC236}">
                  <a16:creationId xmlns:a16="http://schemas.microsoft.com/office/drawing/2014/main" id="{B0F01E01-BF0B-408D-ACC0-34356846D259}"/>
                </a:ext>
              </a:extLst>
            </p:cNvPr>
            <p:cNvSpPr/>
            <p:nvPr/>
          </p:nvSpPr>
          <p:spPr>
            <a:xfrm>
              <a:off x="8276660" y="3661590"/>
              <a:ext cx="1183245" cy="794917"/>
            </a:xfrm>
            <a:prstGeom prst="flowChartAlternateProcess">
              <a:avLst/>
            </a:prstGeom>
            <a:gradFill flip="none" rotWithShape="1">
              <a:gsLst>
                <a:gs pos="0">
                  <a:srgbClr val="4472C4">
                    <a:shade val="30000"/>
                    <a:satMod val="115000"/>
                  </a:srgbClr>
                </a:gs>
                <a:gs pos="50000">
                  <a:srgbClr val="4472C4">
                    <a:shade val="67500"/>
                    <a:satMod val="115000"/>
                  </a:srgbClr>
                </a:gs>
                <a:gs pos="100000">
                  <a:srgbClr val="4472C4">
                    <a:shade val="100000"/>
                    <a:satMod val="115000"/>
                  </a:srgbClr>
                </a:gs>
              </a:gsLst>
              <a:path path="circle">
                <a:fillToRect l="100000" t="100000"/>
              </a:path>
              <a:tileRect r="-100000" b="-100000"/>
            </a:gradFill>
            <a:ln w="12700" cap="flat" cmpd="sng" algn="ctr">
              <a:solidFill>
                <a:srgbClr val="4472C4">
                  <a:shade val="50000"/>
                </a:srgbClr>
              </a:solidFill>
              <a:prstDash val="solid"/>
              <a:miter lim="800000"/>
            </a:ln>
            <a:effectLst/>
          </p:spPr>
          <p:txBody>
            <a:bodyPr rtlCol="0" anchor="ctr"/>
            <a:lstStyle/>
            <a:p>
              <a:pPr algn="ctr" defTabSz="685800"/>
              <a:r>
                <a:rPr lang="fr-FR" sz="1600" kern="0" dirty="0">
                  <a:solidFill>
                    <a:prstClr val="white"/>
                  </a:solidFill>
                </a:rPr>
                <a:t>Rapports aux bailleurs de fonds</a:t>
              </a:r>
            </a:p>
          </p:txBody>
        </p:sp>
        <p:sp>
          <p:nvSpPr>
            <p:cNvPr id="19" name="Rectangle 18">
              <a:extLst>
                <a:ext uri="{FF2B5EF4-FFF2-40B4-BE49-F238E27FC236}">
                  <a16:creationId xmlns:a16="http://schemas.microsoft.com/office/drawing/2014/main" id="{9B80DAE7-43C7-41EE-941A-6194E69CB9E5}"/>
                </a:ext>
              </a:extLst>
            </p:cNvPr>
            <p:cNvSpPr/>
            <p:nvPr/>
          </p:nvSpPr>
          <p:spPr>
            <a:xfrm>
              <a:off x="2643653" y="3005142"/>
              <a:ext cx="922412" cy="865452"/>
            </a:xfrm>
            <a:prstGeom prst="rect">
              <a:avLst/>
            </a:prstGeom>
            <a:gradFill>
              <a:gsLst>
                <a:gs pos="0">
                  <a:sysClr val="window" lastClr="FFFFFF"/>
                </a:gs>
                <a:gs pos="100000">
                  <a:sysClr val="window" lastClr="FFFFFF">
                    <a:lumMod val="85000"/>
                  </a:sysClr>
                </a:gs>
              </a:gsLst>
              <a:lin ang="5400000" scaled="1"/>
            </a:gradFill>
            <a:ln w="6350" cap="flat" cmpd="sng" algn="ctr">
              <a:solidFill>
                <a:sysClr val="window" lastClr="FFFFFF">
                  <a:lumMod val="85000"/>
                </a:sysClr>
              </a:solidFill>
              <a:prstDash val="solid"/>
            </a:ln>
            <a:effectLst/>
          </p:spPr>
          <p:txBody>
            <a:bodyPr spcFirstLastPara="0" vert="horz" wrap="square" lIns="28646" tIns="24360" rIns="28646" bIns="24360" numCol="1" spcCol="1270" anchor="ctr" anchorCtr="0">
              <a:noAutofit/>
            </a:bodyPr>
            <a:lstStyle/>
            <a:p>
              <a:pPr algn="ctr" defTabSz="300038">
                <a:spcBef>
                  <a:spcPct val="0"/>
                </a:spcBef>
                <a:defRPr/>
              </a:pPr>
              <a:r>
                <a:rPr lang="fr-FR" sz="1050" kern="0" dirty="0">
                  <a:solidFill>
                    <a:srgbClr val="000000"/>
                  </a:solidFill>
                  <a:latin typeface="Verdana" panose="020B0604030504040204" pitchFamily="34" charset="0"/>
                  <a:ea typeface="Verdana" panose="020B0604030504040204" pitchFamily="34" charset="0"/>
                </a:rPr>
                <a:t>Lettre de demande de données</a:t>
              </a:r>
            </a:p>
          </p:txBody>
        </p:sp>
        <p:sp>
          <p:nvSpPr>
            <p:cNvPr id="20" name="Organigramme : Fusion 6">
              <a:extLst>
                <a:ext uri="{FF2B5EF4-FFF2-40B4-BE49-F238E27FC236}">
                  <a16:creationId xmlns:a16="http://schemas.microsoft.com/office/drawing/2014/main" id="{26EE62D9-79B4-4D20-A7EA-6E45FC7F8462}"/>
                </a:ext>
              </a:extLst>
            </p:cNvPr>
            <p:cNvSpPr/>
            <p:nvPr/>
          </p:nvSpPr>
          <p:spPr>
            <a:xfrm rot="16200000">
              <a:off x="789304" y="3998525"/>
              <a:ext cx="3174275" cy="182879"/>
            </a:xfrm>
            <a:prstGeom prst="flowChartMerge">
              <a:avLst/>
            </a:prstGeom>
            <a:solidFill>
              <a:srgbClr val="4472C4"/>
            </a:solidFill>
            <a:ln w="12700" cap="flat" cmpd="sng" algn="ctr">
              <a:solidFill>
                <a:srgbClr val="4472C4">
                  <a:shade val="50000"/>
                </a:srgbClr>
              </a:solidFill>
              <a:prstDash val="solid"/>
              <a:miter lim="800000"/>
            </a:ln>
            <a:effectLst/>
          </p:spPr>
          <p:txBody>
            <a:bodyPr rtlCol="0" anchor="ctr"/>
            <a:lstStyle/>
            <a:p>
              <a:pPr defTabSz="685800">
                <a:defRPr/>
              </a:pPr>
              <a:endParaRPr lang="fr-FR" sz="1350" kern="0" dirty="0">
                <a:solidFill>
                  <a:srgbClr val="FFFFFF"/>
                </a:solidFill>
                <a:latin typeface="Calibri" panose="020F0502020204030204"/>
              </a:endParaRPr>
            </a:p>
          </p:txBody>
        </p:sp>
        <p:pic>
          <p:nvPicPr>
            <p:cNvPr id="21" name="Image 25">
              <a:extLst>
                <a:ext uri="{FF2B5EF4-FFF2-40B4-BE49-F238E27FC236}">
                  <a16:creationId xmlns:a16="http://schemas.microsoft.com/office/drawing/2014/main" id="{50D18B51-5D13-4DCA-AB60-776908C54082}"/>
                </a:ext>
              </a:extLst>
            </p:cNvPr>
            <p:cNvPicPr>
              <a:picLocks noChangeAspect="1"/>
            </p:cNvPicPr>
            <p:nvPr/>
          </p:nvPicPr>
          <p:blipFill>
            <a:blip r:embed="rId3"/>
            <a:stretch>
              <a:fillRect/>
            </a:stretch>
          </p:blipFill>
          <p:spPr>
            <a:xfrm>
              <a:off x="2228384" y="3940564"/>
              <a:ext cx="302035" cy="299796"/>
            </a:xfrm>
            <a:prstGeom prst="rect">
              <a:avLst/>
            </a:prstGeom>
          </p:spPr>
        </p:pic>
        <p:sp>
          <p:nvSpPr>
            <p:cNvPr id="22" name="Rectangle: Rounded Corners 44">
              <a:extLst>
                <a:ext uri="{FF2B5EF4-FFF2-40B4-BE49-F238E27FC236}">
                  <a16:creationId xmlns:a16="http://schemas.microsoft.com/office/drawing/2014/main" id="{DF7D7AAE-A732-432F-BA14-4E46D49B0855}"/>
                </a:ext>
              </a:extLst>
            </p:cNvPr>
            <p:cNvSpPr/>
            <p:nvPr/>
          </p:nvSpPr>
          <p:spPr>
            <a:xfrm>
              <a:off x="4165633" y="2533892"/>
              <a:ext cx="1482512" cy="3174275"/>
            </a:xfrm>
            <a:prstGeom prst="rect">
              <a:avLst/>
            </a:prstGeom>
            <a:gradFill>
              <a:gsLst>
                <a:gs pos="0">
                  <a:srgbClr val="002345">
                    <a:lumMod val="90000"/>
                    <a:lumOff val="10000"/>
                  </a:srgbClr>
                </a:gs>
                <a:gs pos="100000">
                  <a:srgbClr val="002345"/>
                </a:gs>
              </a:gsLst>
              <a:lin ang="5400000" scaled="1"/>
            </a:gradFill>
            <a:ln w="6350" cap="flat" cmpd="sng" algn="ctr">
              <a:noFill/>
              <a:prstDash val="solid"/>
            </a:ln>
            <a:effectLst/>
          </p:spPr>
          <p:txBody>
            <a:bodyPr spcFirstLastPara="0" vert="horz" wrap="square" lIns="44403" tIns="40117" rIns="44403" bIns="40117" numCol="1" spcCol="1270" anchor="ctr" anchorCtr="0">
              <a:noAutofit/>
            </a:bodyPr>
            <a:lstStyle/>
            <a:p>
              <a:pPr algn="ctr" defTabSz="300038">
                <a:spcBef>
                  <a:spcPct val="0"/>
                </a:spcBef>
                <a:defRPr/>
              </a:pPr>
              <a:r>
                <a:rPr lang="en-US" sz="1600" b="1" kern="0" dirty="0" smtClean="0">
                  <a:solidFill>
                    <a:srgbClr val="FFFFFF"/>
                  </a:solidFill>
                  <a:latin typeface="Verdana" panose="020B0604030504040204" pitchFamily="34" charset="0"/>
                  <a:ea typeface="Verdana" panose="020B0604030504040204" pitchFamily="34" charset="0"/>
                </a:rPr>
                <a:t> </a:t>
              </a:r>
              <a:r>
                <a:rPr lang="en-US" sz="1600" b="1" kern="0" dirty="0">
                  <a:solidFill>
                    <a:srgbClr val="FFFFFF"/>
                  </a:solidFill>
                  <a:latin typeface="Verdana" panose="020B0604030504040204" pitchFamily="34" charset="0"/>
                  <a:ea typeface="Verdana" panose="020B0604030504040204" pitchFamily="34" charset="0"/>
                </a:rPr>
                <a:t>Référentiel</a:t>
              </a:r>
              <a:r>
                <a:rPr lang="en-US" sz="1600" b="1" kern="0" dirty="0">
                  <a:solidFill>
                    <a:srgbClr val="FFFFFF"/>
                  </a:solidFill>
                  <a:latin typeface="Verdana" panose="020B0604030504040204" pitchFamily="34" charset="0"/>
                  <a:ea typeface="Verdana" panose="020B0604030504040204" pitchFamily="34" charset="0"/>
                </a:rPr>
                <a:t> de </a:t>
              </a:r>
              <a:r>
                <a:rPr lang="en-US" sz="1600" b="1" kern="0" dirty="0" smtClean="0">
                  <a:solidFill>
                    <a:srgbClr val="FFFFFF"/>
                  </a:solidFill>
                  <a:latin typeface="Verdana" panose="020B0604030504040204" pitchFamily="34" charset="0"/>
                  <a:ea typeface="Verdana" panose="020B0604030504040204" pitchFamily="34" charset="0"/>
                </a:rPr>
                <a:t>données</a:t>
              </a:r>
              <a:endParaRPr lang="en-US" sz="1600" b="1" kern="0" dirty="0">
                <a:solidFill>
                  <a:srgbClr val="FFFFFF"/>
                </a:solidFill>
                <a:latin typeface="Verdana" panose="020B0604030504040204" pitchFamily="34" charset="0"/>
                <a:ea typeface="Verdana" panose="020B0604030504040204" pitchFamily="34" charset="0"/>
              </a:endParaRPr>
            </a:p>
            <a:p>
              <a:pPr algn="ctr" defTabSz="300038">
                <a:spcBef>
                  <a:spcPct val="0"/>
                </a:spcBef>
                <a:defRPr/>
              </a:pPr>
              <a:endParaRPr lang="en-US" sz="1050" b="1" kern="0" dirty="0">
                <a:solidFill>
                  <a:srgbClr val="FFFFFF"/>
                </a:solidFill>
                <a:latin typeface="Verdana" panose="020B0604030504040204" pitchFamily="34" charset="0"/>
                <a:ea typeface="Verdana" panose="020B0604030504040204" pitchFamily="34" charset="0"/>
              </a:endParaRPr>
            </a:p>
            <a:p>
              <a:pPr algn="ctr" defTabSz="300038">
                <a:spcBef>
                  <a:spcPct val="0"/>
                </a:spcBef>
                <a:defRPr/>
              </a:pPr>
              <a:r>
                <a:rPr lang="fr-FR" sz="1050" b="1" kern="0" dirty="0">
                  <a:solidFill>
                    <a:srgbClr val="FFFFFF"/>
                  </a:solidFill>
                  <a:latin typeface="Verdana" panose="020B0604030504040204" pitchFamily="34" charset="0"/>
                  <a:ea typeface="Verdana" panose="020B0604030504040204" pitchFamily="34" charset="0"/>
                </a:rPr>
                <a:t>Stockage des données,</a:t>
              </a:r>
            </a:p>
            <a:p>
              <a:pPr algn="ctr" defTabSz="300038">
                <a:spcBef>
                  <a:spcPct val="0"/>
                </a:spcBef>
                <a:defRPr/>
              </a:pPr>
              <a:r>
                <a:rPr lang="fr-FR" sz="1050" b="1" kern="0" dirty="0">
                  <a:solidFill>
                    <a:srgbClr val="FFFFFF"/>
                  </a:solidFill>
                  <a:latin typeface="Verdana" panose="020B0604030504040204" pitchFamily="34" charset="0"/>
                  <a:ea typeface="Verdana" panose="020B0604030504040204" pitchFamily="34" charset="0"/>
                </a:rPr>
                <a:t>nettoyage, calcul,</a:t>
              </a:r>
            </a:p>
            <a:p>
              <a:pPr algn="ctr" defTabSz="300038">
                <a:spcBef>
                  <a:spcPct val="0"/>
                </a:spcBef>
                <a:defRPr/>
              </a:pPr>
              <a:r>
                <a:rPr lang="fr-FR" sz="1050" b="1" kern="0" dirty="0">
                  <a:solidFill>
                    <a:srgbClr val="FFFFFF"/>
                  </a:solidFill>
                  <a:latin typeface="Verdana" panose="020B0604030504040204" pitchFamily="34" charset="0"/>
                  <a:ea typeface="Verdana" panose="020B0604030504040204" pitchFamily="34" charset="0"/>
                </a:rPr>
                <a:t>normalisation,</a:t>
              </a:r>
            </a:p>
            <a:p>
              <a:pPr algn="ctr" defTabSz="300038">
                <a:spcBef>
                  <a:spcPct val="0"/>
                </a:spcBef>
                <a:defRPr/>
              </a:pPr>
              <a:r>
                <a:rPr lang="fr-FR" sz="1050" b="1" kern="0" dirty="0">
                  <a:solidFill>
                    <a:srgbClr val="FFFFFF"/>
                  </a:solidFill>
                  <a:latin typeface="Verdana" panose="020B0604030504040204" pitchFamily="34" charset="0"/>
                  <a:ea typeface="Verdana" panose="020B0604030504040204" pitchFamily="34" charset="0"/>
                </a:rPr>
                <a:t>triangulation</a:t>
              </a:r>
              <a:endParaRPr lang="en-US" sz="1050" b="1" kern="0" dirty="0">
                <a:solidFill>
                  <a:srgbClr val="FFFFFF"/>
                </a:solidFill>
                <a:latin typeface="Verdana" panose="020B0604030504040204" pitchFamily="34" charset="0"/>
                <a:ea typeface="Verdana" panose="020B0604030504040204" pitchFamily="34" charset="0"/>
              </a:endParaRPr>
            </a:p>
          </p:txBody>
        </p:sp>
        <p:sp>
          <p:nvSpPr>
            <p:cNvPr id="23" name="Rectangle: Rounded Corners 44">
              <a:extLst>
                <a:ext uri="{FF2B5EF4-FFF2-40B4-BE49-F238E27FC236}">
                  <a16:creationId xmlns:a16="http://schemas.microsoft.com/office/drawing/2014/main" id="{F2C146EC-2516-4C36-A775-63319A67529D}"/>
                </a:ext>
              </a:extLst>
            </p:cNvPr>
            <p:cNvSpPr/>
            <p:nvPr/>
          </p:nvSpPr>
          <p:spPr>
            <a:xfrm>
              <a:off x="6009024" y="2540740"/>
              <a:ext cx="1978831" cy="3153620"/>
            </a:xfrm>
            <a:prstGeom prst="rect">
              <a:avLst/>
            </a:prstGeom>
            <a:gradFill>
              <a:gsLst>
                <a:gs pos="0">
                  <a:srgbClr val="002345">
                    <a:lumMod val="90000"/>
                    <a:lumOff val="10000"/>
                  </a:srgbClr>
                </a:gs>
                <a:gs pos="100000">
                  <a:srgbClr val="002345"/>
                </a:gs>
              </a:gsLst>
              <a:lin ang="5400000" scaled="1"/>
            </a:gradFill>
            <a:ln w="6350" cap="flat" cmpd="sng" algn="ctr">
              <a:noFill/>
              <a:prstDash val="solid"/>
            </a:ln>
            <a:effectLst/>
          </p:spPr>
          <p:txBody>
            <a:bodyPr spcFirstLastPara="0" vert="horz" wrap="square" lIns="44403" tIns="40117" rIns="44403" bIns="40117" numCol="1" spcCol="1270" anchor="ctr" anchorCtr="0">
              <a:noAutofit/>
            </a:bodyPr>
            <a:lstStyle/>
            <a:p>
              <a:pPr algn="ctr" defTabSz="300038">
                <a:spcBef>
                  <a:spcPct val="0"/>
                </a:spcBef>
                <a:defRPr/>
              </a:pPr>
              <a:r>
                <a:rPr lang="en-US" sz="1600" b="1" kern="0" dirty="0" smtClean="0">
                  <a:solidFill>
                    <a:srgbClr val="FFFFFF"/>
                  </a:solidFill>
                  <a:latin typeface="Verdana" panose="020B0604030504040204" pitchFamily="34" charset="0"/>
                  <a:ea typeface="Verdana" panose="020B0604030504040204" pitchFamily="34" charset="0"/>
                </a:rPr>
                <a:t>Portail</a:t>
              </a:r>
              <a:r>
                <a:rPr lang="en-US" sz="1600" b="1" kern="0" dirty="0" smtClean="0">
                  <a:solidFill>
                    <a:srgbClr val="FFFFFF"/>
                  </a:solidFill>
                  <a:latin typeface="Verdana" panose="020B0604030504040204" pitchFamily="34" charset="0"/>
                  <a:ea typeface="Verdana" panose="020B0604030504040204" pitchFamily="34" charset="0"/>
                </a:rPr>
                <a:t> web</a:t>
              </a:r>
              <a:endParaRPr lang="en-US" sz="1200" b="1" kern="0" dirty="0">
                <a:solidFill>
                  <a:srgbClr val="FFFFFF"/>
                </a:solidFill>
                <a:latin typeface="Verdana" panose="020B0604030504040204" pitchFamily="34" charset="0"/>
                <a:ea typeface="Verdana" panose="020B0604030504040204" pitchFamily="34" charset="0"/>
              </a:endParaRPr>
            </a:p>
            <a:p>
              <a:pPr algn="ctr" defTabSz="300038">
                <a:spcBef>
                  <a:spcPct val="0"/>
                </a:spcBef>
                <a:defRPr/>
              </a:pPr>
              <a:r>
                <a:rPr lang="fr-FR" sz="1050" b="1" kern="0" dirty="0">
                  <a:solidFill>
                    <a:srgbClr val="FFFFFF"/>
                  </a:solidFill>
                  <a:latin typeface="Verdana" panose="020B0604030504040204" pitchFamily="34" charset="0"/>
                  <a:ea typeface="Verdana" panose="020B0604030504040204" pitchFamily="34" charset="0"/>
                </a:rPr>
                <a:t>Orientation externe/interne </a:t>
              </a:r>
            </a:p>
            <a:p>
              <a:pPr algn="ctr" defTabSz="300038">
                <a:spcBef>
                  <a:spcPct val="0"/>
                </a:spcBef>
                <a:defRPr/>
              </a:pPr>
              <a:r>
                <a:rPr lang="fr-FR" sz="1050" b="1" kern="0" dirty="0">
                  <a:solidFill>
                    <a:srgbClr val="FFFFFF"/>
                  </a:solidFill>
                  <a:latin typeface="Verdana" panose="020B0604030504040204" pitchFamily="34" charset="0"/>
                  <a:ea typeface="Verdana" panose="020B0604030504040204" pitchFamily="34" charset="0"/>
                </a:rPr>
                <a:t>visualisation des données </a:t>
              </a:r>
              <a:endParaRPr lang="en-US" sz="900" b="1" kern="0" dirty="0">
                <a:solidFill>
                  <a:srgbClr val="FFFFFF"/>
                </a:solidFill>
                <a:latin typeface="Verdana" panose="020B0604030504040204" pitchFamily="34" charset="0"/>
                <a:ea typeface="Verdana" panose="020B0604030504040204" pitchFamily="34" charset="0"/>
              </a:endParaRPr>
            </a:p>
            <a:p>
              <a:pPr algn="ctr" defTabSz="300038">
                <a:spcBef>
                  <a:spcPct val="0"/>
                </a:spcBef>
                <a:defRPr/>
              </a:pPr>
              <a:endParaRPr lang="en-US" sz="900" b="1" kern="0" dirty="0">
                <a:solidFill>
                  <a:srgbClr val="FFFFFF"/>
                </a:solidFill>
                <a:latin typeface="Verdana" panose="020B0604030504040204" pitchFamily="34" charset="0"/>
                <a:ea typeface="Verdana" panose="020B0604030504040204" pitchFamily="34" charset="0"/>
              </a:endParaRPr>
            </a:p>
            <a:p>
              <a:pPr algn="ctr" defTabSz="300038">
                <a:spcBef>
                  <a:spcPct val="0"/>
                </a:spcBef>
                <a:defRPr/>
              </a:pPr>
              <a:endParaRPr lang="en-US" sz="900" b="1" kern="0" dirty="0">
                <a:solidFill>
                  <a:srgbClr val="FFFFFF"/>
                </a:solidFill>
                <a:latin typeface="Verdana" panose="020B0604030504040204" pitchFamily="34" charset="0"/>
                <a:ea typeface="Verdana" panose="020B0604030504040204" pitchFamily="34" charset="0"/>
              </a:endParaRPr>
            </a:p>
            <a:p>
              <a:pPr algn="ctr" defTabSz="300038">
                <a:spcBef>
                  <a:spcPct val="0"/>
                </a:spcBef>
                <a:defRPr/>
              </a:pPr>
              <a:endParaRPr lang="en-US" sz="900" b="1" kern="0" dirty="0">
                <a:solidFill>
                  <a:srgbClr val="FFFFFF"/>
                </a:solidFill>
                <a:latin typeface="Verdana" panose="020B0604030504040204" pitchFamily="34" charset="0"/>
                <a:ea typeface="Verdana" panose="020B0604030504040204" pitchFamily="34" charset="0"/>
              </a:endParaRPr>
            </a:p>
            <a:p>
              <a:pPr algn="ctr" defTabSz="300038">
                <a:spcBef>
                  <a:spcPct val="0"/>
                </a:spcBef>
                <a:defRPr/>
              </a:pPr>
              <a:endParaRPr lang="en-US" sz="900" b="1" kern="0" dirty="0">
                <a:solidFill>
                  <a:srgbClr val="FFFFFF"/>
                </a:solidFill>
                <a:latin typeface="Verdana" panose="020B0604030504040204" pitchFamily="34" charset="0"/>
                <a:ea typeface="Verdana" panose="020B0604030504040204" pitchFamily="34" charset="0"/>
              </a:endParaRPr>
            </a:p>
            <a:p>
              <a:pPr algn="ctr" defTabSz="300038">
                <a:spcBef>
                  <a:spcPct val="0"/>
                </a:spcBef>
                <a:defRPr/>
              </a:pPr>
              <a:endParaRPr lang="en-US" sz="1050" b="1" kern="0" dirty="0">
                <a:solidFill>
                  <a:srgbClr val="FFFFFF"/>
                </a:solidFill>
                <a:latin typeface="Verdana" panose="020B0604030504040204" pitchFamily="34" charset="0"/>
                <a:ea typeface="Verdana" panose="020B0604030504040204" pitchFamily="34" charset="0"/>
              </a:endParaRPr>
            </a:p>
            <a:p>
              <a:pPr algn="ctr" defTabSz="300038">
                <a:spcBef>
                  <a:spcPct val="0"/>
                </a:spcBef>
                <a:defRPr/>
              </a:pPr>
              <a:endParaRPr lang="en-US" sz="1050" b="1" kern="0" dirty="0">
                <a:solidFill>
                  <a:srgbClr val="FFFFFF"/>
                </a:solidFill>
                <a:latin typeface="Verdana" panose="020B0604030504040204" pitchFamily="34" charset="0"/>
                <a:ea typeface="Verdana" panose="020B0604030504040204" pitchFamily="34" charset="0"/>
              </a:endParaRPr>
            </a:p>
            <a:p>
              <a:pPr algn="ctr" defTabSz="300038">
                <a:spcBef>
                  <a:spcPct val="0"/>
                </a:spcBef>
                <a:defRPr/>
              </a:pPr>
              <a:endParaRPr lang="en-US" sz="1050" b="1" kern="0" dirty="0">
                <a:solidFill>
                  <a:srgbClr val="FFFFFF"/>
                </a:solidFill>
                <a:latin typeface="Verdana" panose="020B0604030504040204" pitchFamily="34" charset="0"/>
                <a:ea typeface="Verdana" panose="020B0604030504040204" pitchFamily="34" charset="0"/>
              </a:endParaRPr>
            </a:p>
            <a:p>
              <a:pPr algn="ctr" defTabSz="300038">
                <a:spcBef>
                  <a:spcPct val="0"/>
                </a:spcBef>
                <a:defRPr/>
              </a:pPr>
              <a:endParaRPr lang="en-US" sz="1050" b="1" kern="0" dirty="0">
                <a:solidFill>
                  <a:srgbClr val="FFFFFF"/>
                </a:solidFill>
                <a:latin typeface="Verdana" panose="020B0604030504040204" pitchFamily="34" charset="0"/>
                <a:ea typeface="Verdana" panose="020B0604030504040204" pitchFamily="34" charset="0"/>
              </a:endParaRPr>
            </a:p>
            <a:p>
              <a:pPr algn="ctr" defTabSz="300038">
                <a:spcBef>
                  <a:spcPct val="0"/>
                </a:spcBef>
                <a:defRPr/>
              </a:pPr>
              <a:endParaRPr lang="en-US" sz="1050" b="1" kern="0" dirty="0">
                <a:solidFill>
                  <a:srgbClr val="FFFFFF"/>
                </a:solidFill>
                <a:latin typeface="Verdana" panose="020B0604030504040204" pitchFamily="34" charset="0"/>
                <a:ea typeface="Verdana" panose="020B0604030504040204" pitchFamily="34" charset="0"/>
              </a:endParaRPr>
            </a:p>
            <a:p>
              <a:pPr algn="ctr" defTabSz="300038">
                <a:spcBef>
                  <a:spcPct val="0"/>
                </a:spcBef>
                <a:defRPr/>
              </a:pPr>
              <a:endParaRPr lang="en-US" sz="1050" b="1" kern="0" dirty="0">
                <a:solidFill>
                  <a:srgbClr val="FFFFFF"/>
                </a:solidFill>
                <a:latin typeface="Verdana" panose="020B0604030504040204" pitchFamily="34" charset="0"/>
                <a:ea typeface="Verdana" panose="020B0604030504040204" pitchFamily="34" charset="0"/>
              </a:endParaRPr>
            </a:p>
            <a:p>
              <a:pPr algn="ctr" defTabSz="300038">
                <a:spcBef>
                  <a:spcPct val="0"/>
                </a:spcBef>
                <a:defRPr/>
              </a:pPr>
              <a:endParaRPr lang="en-US" sz="1050" b="1" kern="0" dirty="0">
                <a:solidFill>
                  <a:srgbClr val="FFFFFF"/>
                </a:solidFill>
                <a:latin typeface="Verdana" panose="020B0604030504040204" pitchFamily="34" charset="0"/>
                <a:ea typeface="Verdana" panose="020B0604030504040204" pitchFamily="34" charset="0"/>
              </a:endParaRPr>
            </a:p>
          </p:txBody>
        </p:sp>
        <p:sp>
          <p:nvSpPr>
            <p:cNvPr id="24" name="Rectangle 23">
              <a:extLst>
                <a:ext uri="{FF2B5EF4-FFF2-40B4-BE49-F238E27FC236}">
                  <a16:creationId xmlns:a16="http://schemas.microsoft.com/office/drawing/2014/main" id="{AE22B7AB-5007-43C1-8DFF-36EE28315704}"/>
                </a:ext>
              </a:extLst>
            </p:cNvPr>
            <p:cNvSpPr/>
            <p:nvPr/>
          </p:nvSpPr>
          <p:spPr>
            <a:xfrm>
              <a:off x="2655049" y="4133077"/>
              <a:ext cx="895415" cy="865452"/>
            </a:xfrm>
            <a:prstGeom prst="rect">
              <a:avLst/>
            </a:prstGeom>
            <a:gradFill>
              <a:gsLst>
                <a:gs pos="0">
                  <a:sysClr val="window" lastClr="FFFFFF"/>
                </a:gs>
                <a:gs pos="100000">
                  <a:sysClr val="window" lastClr="FFFFFF">
                    <a:lumMod val="85000"/>
                  </a:sysClr>
                </a:gs>
              </a:gsLst>
              <a:lin ang="5400000" scaled="1"/>
            </a:gradFill>
            <a:ln w="6350" cap="flat" cmpd="sng" algn="ctr">
              <a:solidFill>
                <a:sysClr val="window" lastClr="FFFFFF">
                  <a:lumMod val="85000"/>
                </a:sysClr>
              </a:solidFill>
              <a:prstDash val="solid"/>
            </a:ln>
            <a:effectLst/>
          </p:spPr>
          <p:txBody>
            <a:bodyPr spcFirstLastPara="0" vert="horz" wrap="square" lIns="28646" tIns="24360" rIns="28646" bIns="24360" numCol="1" spcCol="1270" anchor="ctr" anchorCtr="0">
              <a:noAutofit/>
            </a:bodyPr>
            <a:lstStyle/>
            <a:p>
              <a:pPr algn="ctr" defTabSz="300038">
                <a:spcBef>
                  <a:spcPct val="0"/>
                </a:spcBef>
                <a:defRPr/>
              </a:pPr>
              <a:r>
                <a:rPr lang="en-US" sz="1050" kern="0" dirty="0">
                  <a:solidFill>
                    <a:srgbClr val="000000"/>
                  </a:solidFill>
                  <a:latin typeface="Verdana" panose="020B0604030504040204" pitchFamily="34" charset="0"/>
                  <a:ea typeface="Verdana" panose="020B0604030504040204" pitchFamily="34" charset="0"/>
                </a:rPr>
                <a:t>Modèle</a:t>
              </a:r>
              <a:r>
                <a:rPr lang="en-US" sz="1050" kern="0" dirty="0">
                  <a:solidFill>
                    <a:srgbClr val="000000"/>
                  </a:solidFill>
                  <a:latin typeface="Verdana" panose="020B0604030504040204" pitchFamily="34" charset="0"/>
                  <a:ea typeface="Verdana" panose="020B0604030504040204" pitchFamily="34" charset="0"/>
                </a:rPr>
                <a:t> </a:t>
              </a:r>
              <a:r>
                <a:rPr lang="en-US" sz="1050" kern="0" dirty="0">
                  <a:solidFill>
                    <a:srgbClr val="000000"/>
                  </a:solidFill>
                  <a:latin typeface="Verdana" panose="020B0604030504040204" pitchFamily="34" charset="0"/>
                  <a:ea typeface="Verdana" panose="020B0604030504040204" pitchFamily="34" charset="0"/>
                </a:rPr>
                <a:t>d'extraction</a:t>
              </a:r>
              <a:r>
                <a:rPr lang="en-US" sz="1050" kern="0" dirty="0">
                  <a:solidFill>
                    <a:srgbClr val="000000"/>
                  </a:solidFill>
                  <a:latin typeface="Verdana" panose="020B0604030504040204" pitchFamily="34" charset="0"/>
                  <a:ea typeface="Verdana" panose="020B0604030504040204" pitchFamily="34" charset="0"/>
                </a:rPr>
                <a:t> de </a:t>
              </a:r>
              <a:r>
                <a:rPr lang="en-US" sz="1050" kern="0" dirty="0">
                  <a:solidFill>
                    <a:srgbClr val="000000"/>
                  </a:solidFill>
                  <a:latin typeface="Verdana" panose="020B0604030504040204" pitchFamily="34" charset="0"/>
                  <a:ea typeface="Verdana" panose="020B0604030504040204" pitchFamily="34" charset="0"/>
                </a:rPr>
                <a:t>données</a:t>
              </a:r>
              <a:endParaRPr lang="en-US" sz="1050" kern="0" dirty="0">
                <a:solidFill>
                  <a:srgbClr val="000000"/>
                </a:solidFill>
                <a:latin typeface="Verdana" panose="020B0604030504040204" pitchFamily="34" charset="0"/>
                <a:ea typeface="Verdana" panose="020B0604030504040204" pitchFamily="34" charset="0"/>
              </a:endParaRPr>
            </a:p>
          </p:txBody>
        </p:sp>
        <p:sp>
          <p:nvSpPr>
            <p:cNvPr id="25" name="Organigramme : Fusion 6">
              <a:extLst>
                <a:ext uri="{FF2B5EF4-FFF2-40B4-BE49-F238E27FC236}">
                  <a16:creationId xmlns:a16="http://schemas.microsoft.com/office/drawing/2014/main" id="{F7FCA0FE-F9F8-4F29-9C47-3AA5FB51553D}"/>
                </a:ext>
              </a:extLst>
            </p:cNvPr>
            <p:cNvSpPr/>
            <p:nvPr/>
          </p:nvSpPr>
          <p:spPr>
            <a:xfrm rot="16200000">
              <a:off x="2242689" y="4036438"/>
              <a:ext cx="3174275" cy="182879"/>
            </a:xfrm>
            <a:prstGeom prst="flowChartMerge">
              <a:avLst/>
            </a:prstGeom>
            <a:solidFill>
              <a:srgbClr val="4472C4"/>
            </a:solidFill>
            <a:ln w="12700" cap="flat" cmpd="sng" algn="ctr">
              <a:solidFill>
                <a:srgbClr val="4472C4">
                  <a:shade val="50000"/>
                </a:srgbClr>
              </a:solidFill>
              <a:prstDash val="solid"/>
              <a:miter lim="800000"/>
            </a:ln>
            <a:effectLst/>
          </p:spPr>
          <p:txBody>
            <a:bodyPr rtlCol="0" anchor="ctr"/>
            <a:lstStyle/>
            <a:p>
              <a:pPr defTabSz="685800">
                <a:defRPr/>
              </a:pPr>
              <a:endParaRPr lang="fr-FR" sz="1350" kern="0" dirty="0">
                <a:solidFill>
                  <a:srgbClr val="FFFFFF"/>
                </a:solidFill>
                <a:latin typeface="Calibri" panose="020F0502020204030204"/>
              </a:endParaRPr>
            </a:p>
          </p:txBody>
        </p:sp>
        <p:pic>
          <p:nvPicPr>
            <p:cNvPr id="26" name="Image 25">
              <a:extLst>
                <a:ext uri="{FF2B5EF4-FFF2-40B4-BE49-F238E27FC236}">
                  <a16:creationId xmlns:a16="http://schemas.microsoft.com/office/drawing/2014/main" id="{B28D8555-5D10-4486-AE09-474AFCBAB06A}"/>
                </a:ext>
              </a:extLst>
            </p:cNvPr>
            <p:cNvPicPr>
              <a:picLocks noChangeAspect="1"/>
            </p:cNvPicPr>
            <p:nvPr/>
          </p:nvPicPr>
          <p:blipFill>
            <a:blip r:embed="rId3"/>
            <a:stretch>
              <a:fillRect/>
            </a:stretch>
          </p:blipFill>
          <p:spPr>
            <a:xfrm>
              <a:off x="3705435" y="3995079"/>
              <a:ext cx="289175" cy="287031"/>
            </a:xfrm>
            <a:prstGeom prst="rect">
              <a:avLst/>
            </a:prstGeom>
          </p:spPr>
        </p:pic>
        <p:sp>
          <p:nvSpPr>
            <p:cNvPr id="27" name="Rectangle 26">
              <a:extLst>
                <a:ext uri="{FF2B5EF4-FFF2-40B4-BE49-F238E27FC236}">
                  <a16:creationId xmlns:a16="http://schemas.microsoft.com/office/drawing/2014/main" id="{AFE5980B-1893-46D7-9C12-DFEEE28E3505}"/>
                </a:ext>
              </a:extLst>
            </p:cNvPr>
            <p:cNvSpPr/>
            <p:nvPr/>
          </p:nvSpPr>
          <p:spPr>
            <a:xfrm>
              <a:off x="307783" y="2914018"/>
              <a:ext cx="1172624" cy="362171"/>
            </a:xfrm>
            <a:prstGeom prst="rect">
              <a:avLst/>
            </a:prstGeom>
            <a:gradFill flip="none" rotWithShape="1">
              <a:gsLst>
                <a:gs pos="0">
                  <a:srgbClr val="5B9BD5">
                    <a:lumMod val="75000"/>
                    <a:shade val="30000"/>
                    <a:satMod val="115000"/>
                  </a:srgbClr>
                </a:gs>
                <a:gs pos="50000">
                  <a:srgbClr val="5B9BD5">
                    <a:lumMod val="75000"/>
                    <a:shade val="67500"/>
                    <a:satMod val="115000"/>
                  </a:srgbClr>
                </a:gs>
                <a:gs pos="100000">
                  <a:srgbClr val="5B9BD5">
                    <a:lumMod val="75000"/>
                    <a:shade val="100000"/>
                    <a:satMod val="115000"/>
                  </a:srgbClr>
                </a:gs>
              </a:gsLst>
              <a:lin ang="2700000" scaled="1"/>
              <a:tileRect/>
            </a:gradFill>
            <a:ln w="25400" cap="flat" cmpd="sng" algn="ctr">
              <a:noFill/>
              <a:prstDash val="solid"/>
            </a:ln>
            <a:effectLst/>
          </p:spPr>
          <p:txBody>
            <a:bodyPr spcFirstLastPara="0" vert="horz" wrap="square" lIns="25286" tIns="21000" rIns="25286" bIns="21000" numCol="1" spcCol="1270" anchor="ctr" anchorCtr="0">
              <a:noAutofit/>
            </a:bodyPr>
            <a:lstStyle/>
            <a:p>
              <a:pPr algn="ctr" defTabSz="300038">
                <a:spcBef>
                  <a:spcPct val="0"/>
                </a:spcBef>
                <a:defRPr/>
              </a:pPr>
              <a:r>
                <a:rPr lang="fr-FR" sz="900" b="1" kern="0" dirty="0">
                  <a:solidFill>
                    <a:srgbClr val="FFFFFF"/>
                  </a:solidFill>
                  <a:latin typeface="Verdana" panose="020B0604030504040204" pitchFamily="34" charset="0"/>
                  <a:ea typeface="Verdana" panose="020B0604030504040204" pitchFamily="34" charset="0"/>
                </a:rPr>
                <a:t>GHED / Autre financement mondial de la santé</a:t>
              </a:r>
            </a:p>
          </p:txBody>
        </p:sp>
        <p:sp>
          <p:nvSpPr>
            <p:cNvPr id="28" name="Rectangle 27">
              <a:extLst>
                <a:ext uri="{FF2B5EF4-FFF2-40B4-BE49-F238E27FC236}">
                  <a16:creationId xmlns:a16="http://schemas.microsoft.com/office/drawing/2014/main" id="{BBE15EAB-44A5-4D22-8E66-8C67E59A52D0}"/>
                </a:ext>
              </a:extLst>
            </p:cNvPr>
            <p:cNvSpPr/>
            <p:nvPr/>
          </p:nvSpPr>
          <p:spPr>
            <a:xfrm>
              <a:off x="313338" y="3750698"/>
              <a:ext cx="1172624" cy="362171"/>
            </a:xfrm>
            <a:prstGeom prst="rect">
              <a:avLst/>
            </a:prstGeom>
            <a:gradFill flip="none" rotWithShape="1">
              <a:gsLst>
                <a:gs pos="0">
                  <a:srgbClr val="5B9BD5">
                    <a:lumMod val="75000"/>
                    <a:shade val="30000"/>
                    <a:satMod val="115000"/>
                  </a:srgbClr>
                </a:gs>
                <a:gs pos="50000">
                  <a:srgbClr val="5B9BD5">
                    <a:lumMod val="75000"/>
                    <a:shade val="67500"/>
                    <a:satMod val="115000"/>
                  </a:srgbClr>
                </a:gs>
                <a:gs pos="100000">
                  <a:srgbClr val="5B9BD5">
                    <a:lumMod val="75000"/>
                    <a:shade val="100000"/>
                    <a:satMod val="115000"/>
                  </a:srgbClr>
                </a:gs>
              </a:gsLst>
              <a:lin ang="2700000" scaled="1"/>
              <a:tileRect/>
            </a:gradFill>
            <a:ln w="25400" cap="flat" cmpd="sng" algn="ctr">
              <a:noFill/>
              <a:prstDash val="solid"/>
            </a:ln>
            <a:effectLst/>
          </p:spPr>
          <p:txBody>
            <a:bodyPr spcFirstLastPara="0" vert="horz" wrap="square" lIns="25286" tIns="21000" rIns="25286" bIns="21000" numCol="1" spcCol="1270" anchor="ctr" anchorCtr="0">
              <a:noAutofit/>
            </a:bodyPr>
            <a:lstStyle/>
            <a:p>
              <a:pPr algn="ctr" defTabSz="300038">
                <a:spcBef>
                  <a:spcPct val="0"/>
                </a:spcBef>
                <a:defRPr/>
              </a:pPr>
              <a:r>
                <a:rPr lang="fr-FR" sz="900" b="1" kern="0" dirty="0">
                  <a:solidFill>
                    <a:srgbClr val="FFFFFF"/>
                  </a:solidFill>
                  <a:latin typeface="Verdana" panose="020B0604030504040204" pitchFamily="34" charset="0"/>
                  <a:ea typeface="Verdana" panose="020B0604030504040204" pitchFamily="34" charset="0"/>
                </a:rPr>
                <a:t>Suivi de l'engagement du GFF</a:t>
              </a:r>
            </a:p>
          </p:txBody>
        </p:sp>
        <p:sp>
          <p:nvSpPr>
            <p:cNvPr id="29" name="Rectangle 28">
              <a:extLst>
                <a:ext uri="{FF2B5EF4-FFF2-40B4-BE49-F238E27FC236}">
                  <a16:creationId xmlns:a16="http://schemas.microsoft.com/office/drawing/2014/main" id="{DC4AA438-E008-4489-976A-FF6200CBE32D}"/>
                </a:ext>
              </a:extLst>
            </p:cNvPr>
            <p:cNvSpPr/>
            <p:nvPr/>
          </p:nvSpPr>
          <p:spPr>
            <a:xfrm>
              <a:off x="292707" y="2413944"/>
              <a:ext cx="1172624" cy="452232"/>
            </a:xfrm>
            <a:prstGeom prst="rect">
              <a:avLst/>
            </a:prstGeom>
            <a:gradFill flip="none" rotWithShape="1">
              <a:gsLst>
                <a:gs pos="0">
                  <a:srgbClr val="5B9BD5">
                    <a:lumMod val="75000"/>
                    <a:shade val="30000"/>
                    <a:satMod val="115000"/>
                  </a:srgbClr>
                </a:gs>
                <a:gs pos="50000">
                  <a:srgbClr val="5B9BD5">
                    <a:lumMod val="75000"/>
                    <a:shade val="67500"/>
                    <a:satMod val="115000"/>
                  </a:srgbClr>
                </a:gs>
                <a:gs pos="100000">
                  <a:srgbClr val="5B9BD5">
                    <a:lumMod val="75000"/>
                    <a:shade val="100000"/>
                    <a:satMod val="115000"/>
                  </a:srgbClr>
                </a:gs>
              </a:gsLst>
              <a:lin ang="2700000" scaled="1"/>
              <a:tileRect/>
            </a:gradFill>
            <a:ln w="25400" cap="flat" cmpd="sng" algn="ctr">
              <a:noFill/>
              <a:prstDash val="solid"/>
            </a:ln>
            <a:effectLst/>
          </p:spPr>
          <p:txBody>
            <a:bodyPr spcFirstLastPara="0" vert="horz" wrap="square" lIns="25286" tIns="21000" rIns="25286" bIns="21000" numCol="1" spcCol="1270" anchor="ctr" anchorCtr="0">
              <a:noAutofit/>
            </a:bodyPr>
            <a:lstStyle/>
            <a:p>
              <a:pPr algn="ctr" defTabSz="300038">
                <a:spcBef>
                  <a:spcPct val="0"/>
                </a:spcBef>
                <a:defRPr/>
              </a:pPr>
              <a:r>
                <a:rPr lang="en-US" sz="900" b="1" kern="0" dirty="0" smtClean="0">
                  <a:solidFill>
                    <a:srgbClr val="FFFFFF"/>
                  </a:solidFill>
                  <a:latin typeface="Verdana" panose="020B0604030504040204" pitchFamily="34" charset="0"/>
                  <a:ea typeface="Verdana" panose="020B0604030504040204" pitchFamily="34" charset="0"/>
                </a:rPr>
                <a:t>EDS </a:t>
              </a:r>
              <a:r>
                <a:rPr lang="en-US" sz="900" b="1" kern="0" dirty="0">
                  <a:solidFill>
                    <a:srgbClr val="FFFFFF"/>
                  </a:solidFill>
                  <a:latin typeface="Verdana" panose="020B0604030504040204" pitchFamily="34" charset="0"/>
                  <a:ea typeface="Verdana" panose="020B0604030504040204" pitchFamily="34" charset="0"/>
                </a:rPr>
                <a:t>/ MICs</a:t>
              </a:r>
            </a:p>
            <a:p>
              <a:pPr algn="ctr" defTabSz="300038">
                <a:spcBef>
                  <a:spcPct val="0"/>
                </a:spcBef>
                <a:defRPr/>
              </a:pPr>
              <a:r>
                <a:rPr lang="en-US" sz="788" b="1" kern="0" dirty="0">
                  <a:solidFill>
                    <a:srgbClr val="FFFFFF"/>
                  </a:solidFill>
                  <a:latin typeface="Verdana" panose="020B0604030504040204" pitchFamily="34" charset="0"/>
                  <a:ea typeface="Verdana" panose="020B0604030504040204" pitchFamily="34" charset="0"/>
                </a:rPr>
                <a:t>Enquêtes</a:t>
              </a:r>
              <a:r>
                <a:rPr lang="en-US" sz="788" b="1" kern="0" dirty="0">
                  <a:solidFill>
                    <a:srgbClr val="FFFFFF"/>
                  </a:solidFill>
                  <a:latin typeface="Verdana" panose="020B0604030504040204" pitchFamily="34" charset="0"/>
                  <a:ea typeface="Verdana" panose="020B0604030504040204" pitchFamily="34" charset="0"/>
                </a:rPr>
                <a:t> </a:t>
              </a:r>
              <a:r>
                <a:rPr lang="en-US" sz="788" b="1" kern="0" dirty="0">
                  <a:solidFill>
                    <a:srgbClr val="FFFFFF"/>
                  </a:solidFill>
                  <a:latin typeface="Verdana" panose="020B0604030504040204" pitchFamily="34" charset="0"/>
                  <a:ea typeface="Verdana" panose="020B0604030504040204" pitchFamily="34" charset="0"/>
                </a:rPr>
                <a:t>démographiques</a:t>
              </a:r>
              <a:endParaRPr lang="en-US" sz="788" b="1" kern="0" dirty="0">
                <a:solidFill>
                  <a:srgbClr val="FFFFFF"/>
                </a:solidFill>
                <a:latin typeface="Verdana" panose="020B0604030504040204" pitchFamily="34" charset="0"/>
                <a:ea typeface="Verdana" panose="020B0604030504040204" pitchFamily="34" charset="0"/>
              </a:endParaRPr>
            </a:p>
          </p:txBody>
        </p:sp>
        <p:sp>
          <p:nvSpPr>
            <p:cNvPr id="30" name="Rectangle 29">
              <a:extLst>
                <a:ext uri="{FF2B5EF4-FFF2-40B4-BE49-F238E27FC236}">
                  <a16:creationId xmlns:a16="http://schemas.microsoft.com/office/drawing/2014/main" id="{08282075-D7B1-4F04-9CE3-32DB82130B9E}"/>
                </a:ext>
              </a:extLst>
            </p:cNvPr>
            <p:cNvSpPr/>
            <p:nvPr/>
          </p:nvSpPr>
          <p:spPr>
            <a:xfrm>
              <a:off x="293674" y="4160669"/>
              <a:ext cx="1172624" cy="452232"/>
            </a:xfrm>
            <a:prstGeom prst="rect">
              <a:avLst/>
            </a:prstGeom>
            <a:gradFill flip="none" rotWithShape="1">
              <a:gsLst>
                <a:gs pos="0">
                  <a:srgbClr val="5B9BD5">
                    <a:lumMod val="75000"/>
                    <a:shade val="30000"/>
                    <a:satMod val="115000"/>
                  </a:srgbClr>
                </a:gs>
                <a:gs pos="50000">
                  <a:srgbClr val="5B9BD5">
                    <a:lumMod val="75000"/>
                    <a:shade val="67500"/>
                    <a:satMod val="115000"/>
                  </a:srgbClr>
                </a:gs>
                <a:gs pos="100000">
                  <a:srgbClr val="5B9BD5">
                    <a:lumMod val="75000"/>
                    <a:shade val="100000"/>
                    <a:satMod val="115000"/>
                  </a:srgbClr>
                </a:gs>
              </a:gsLst>
              <a:lin ang="2700000" scaled="1"/>
              <a:tileRect/>
            </a:gradFill>
            <a:ln w="25400" cap="flat" cmpd="sng" algn="ctr">
              <a:noFill/>
              <a:prstDash val="solid"/>
            </a:ln>
            <a:effectLst/>
          </p:spPr>
          <p:txBody>
            <a:bodyPr spcFirstLastPara="0" vert="horz" wrap="square" lIns="25286" tIns="21000" rIns="25286" bIns="21000" numCol="1" spcCol="1270" anchor="ctr" anchorCtr="0">
              <a:noAutofit/>
            </a:bodyPr>
            <a:lstStyle/>
            <a:p>
              <a:pPr algn="ctr" defTabSz="300038">
                <a:spcBef>
                  <a:spcPct val="0"/>
                </a:spcBef>
                <a:defRPr/>
              </a:pPr>
              <a:r>
                <a:rPr lang="en-US" sz="900" b="1" kern="0" dirty="0">
                  <a:solidFill>
                    <a:srgbClr val="FFFFFF"/>
                  </a:solidFill>
                  <a:latin typeface="Verdana" panose="020B0604030504040204" pitchFamily="34" charset="0"/>
                  <a:ea typeface="Verdana" panose="020B0604030504040204" pitchFamily="34" charset="0"/>
                </a:rPr>
                <a:t>Opérations</a:t>
              </a:r>
              <a:r>
                <a:rPr lang="en-US" sz="900" b="1" kern="0" dirty="0">
                  <a:solidFill>
                    <a:srgbClr val="FFFFFF"/>
                  </a:solidFill>
                  <a:latin typeface="Verdana" panose="020B0604030504040204" pitchFamily="34" charset="0"/>
                  <a:ea typeface="Verdana" panose="020B0604030504040204" pitchFamily="34" charset="0"/>
                </a:rPr>
                <a:t> de la BM </a:t>
              </a:r>
            </a:p>
          </p:txBody>
        </p:sp>
        <p:sp>
          <p:nvSpPr>
            <p:cNvPr id="32" name="Organigramme : Fusion 6">
              <a:extLst>
                <a:ext uri="{FF2B5EF4-FFF2-40B4-BE49-F238E27FC236}">
                  <a16:creationId xmlns:a16="http://schemas.microsoft.com/office/drawing/2014/main" id="{9C7F6919-04BA-4020-BA0C-89524CE7C422}"/>
                </a:ext>
              </a:extLst>
            </p:cNvPr>
            <p:cNvSpPr/>
            <p:nvPr/>
          </p:nvSpPr>
          <p:spPr>
            <a:xfrm rot="16200000">
              <a:off x="6660767" y="3967610"/>
              <a:ext cx="3174275" cy="182879"/>
            </a:xfrm>
            <a:prstGeom prst="flowChartMerge">
              <a:avLst/>
            </a:prstGeom>
            <a:solidFill>
              <a:srgbClr val="4472C4"/>
            </a:solidFill>
            <a:ln w="12700" cap="flat" cmpd="sng" algn="ctr">
              <a:solidFill>
                <a:srgbClr val="4472C4">
                  <a:shade val="50000"/>
                </a:srgbClr>
              </a:solidFill>
              <a:prstDash val="solid"/>
              <a:miter lim="800000"/>
            </a:ln>
            <a:effectLst/>
          </p:spPr>
          <p:txBody>
            <a:bodyPr rtlCol="0" anchor="ctr"/>
            <a:lstStyle/>
            <a:p>
              <a:pPr defTabSz="685800">
                <a:defRPr/>
              </a:pPr>
              <a:endParaRPr lang="fr-FR" sz="1350" kern="0" dirty="0">
                <a:solidFill>
                  <a:srgbClr val="FFFFFF"/>
                </a:solidFill>
                <a:latin typeface="Calibri" panose="020F0502020204030204"/>
              </a:endParaRPr>
            </a:p>
          </p:txBody>
        </p:sp>
        <p:pic>
          <p:nvPicPr>
            <p:cNvPr id="33" name="Image 25">
              <a:extLst>
                <a:ext uri="{FF2B5EF4-FFF2-40B4-BE49-F238E27FC236}">
                  <a16:creationId xmlns:a16="http://schemas.microsoft.com/office/drawing/2014/main" id="{EA49A872-7170-4DD5-B116-60F7E978CE0F}"/>
                </a:ext>
              </a:extLst>
            </p:cNvPr>
            <p:cNvPicPr>
              <a:picLocks noChangeAspect="1"/>
            </p:cNvPicPr>
            <p:nvPr/>
          </p:nvPicPr>
          <p:blipFill>
            <a:blip r:embed="rId3"/>
            <a:stretch>
              <a:fillRect/>
            </a:stretch>
          </p:blipFill>
          <p:spPr>
            <a:xfrm>
              <a:off x="8123513" y="3940564"/>
              <a:ext cx="274755" cy="272719"/>
            </a:xfrm>
            <a:prstGeom prst="rect">
              <a:avLst/>
            </a:prstGeom>
          </p:spPr>
        </p:pic>
        <p:sp>
          <p:nvSpPr>
            <p:cNvPr id="34" name="Flowchart: Alternate Process 33">
              <a:extLst>
                <a:ext uri="{FF2B5EF4-FFF2-40B4-BE49-F238E27FC236}">
                  <a16:creationId xmlns:a16="http://schemas.microsoft.com/office/drawing/2014/main" id="{16E55031-5BF1-4D6D-B3E8-A2067FF87B74}"/>
                </a:ext>
              </a:extLst>
            </p:cNvPr>
            <p:cNvSpPr/>
            <p:nvPr/>
          </p:nvSpPr>
          <p:spPr>
            <a:xfrm>
              <a:off x="8301302" y="4626522"/>
              <a:ext cx="1183244" cy="794916"/>
            </a:xfrm>
            <a:prstGeom prst="flowChartAlternateProcess">
              <a:avLst/>
            </a:prstGeom>
            <a:gradFill flip="none" rotWithShape="1">
              <a:gsLst>
                <a:gs pos="0">
                  <a:srgbClr val="4472C4">
                    <a:shade val="30000"/>
                    <a:satMod val="115000"/>
                  </a:srgbClr>
                </a:gs>
                <a:gs pos="50000">
                  <a:srgbClr val="4472C4">
                    <a:shade val="67500"/>
                    <a:satMod val="115000"/>
                  </a:srgbClr>
                </a:gs>
                <a:gs pos="100000">
                  <a:srgbClr val="4472C4">
                    <a:shade val="100000"/>
                    <a:satMod val="115000"/>
                  </a:srgbClr>
                </a:gs>
              </a:gsLst>
              <a:path path="circle">
                <a:fillToRect l="100000" t="100000"/>
              </a:path>
              <a:tileRect r="-100000" b="-100000"/>
            </a:gradFill>
            <a:ln w="12700" cap="flat" cmpd="sng" algn="ctr">
              <a:solidFill>
                <a:srgbClr val="4472C4">
                  <a:shade val="50000"/>
                </a:srgbClr>
              </a:solidFill>
              <a:prstDash val="solid"/>
              <a:miter lim="800000"/>
            </a:ln>
            <a:effectLst/>
          </p:spPr>
          <p:txBody>
            <a:bodyPr rtlCol="0" anchor="ctr"/>
            <a:lstStyle/>
            <a:p>
              <a:pPr algn="ctr" defTabSz="685800"/>
              <a:r>
                <a:rPr lang="en-US" kern="0" dirty="0">
                  <a:solidFill>
                    <a:prstClr val="white"/>
                  </a:solidFill>
                </a:rPr>
                <a:t>Produits</a:t>
              </a:r>
              <a:r>
                <a:rPr lang="en-US" kern="0" dirty="0">
                  <a:solidFill>
                    <a:prstClr val="white"/>
                  </a:solidFill>
                </a:rPr>
                <a:t> </a:t>
              </a:r>
              <a:r>
                <a:rPr lang="en-US" kern="0" dirty="0">
                  <a:solidFill>
                    <a:prstClr val="white"/>
                  </a:solidFill>
                </a:rPr>
                <a:t>analytiques</a:t>
              </a:r>
              <a:r>
                <a:rPr lang="en-US" kern="0" dirty="0">
                  <a:solidFill>
                    <a:prstClr val="white"/>
                  </a:solidFill>
                </a:rPr>
                <a:t> </a:t>
              </a:r>
            </a:p>
          </p:txBody>
        </p:sp>
        <p:sp>
          <p:nvSpPr>
            <p:cNvPr id="36" name="Rectangle 35">
              <a:extLst>
                <a:ext uri="{FF2B5EF4-FFF2-40B4-BE49-F238E27FC236}">
                  <a16:creationId xmlns:a16="http://schemas.microsoft.com/office/drawing/2014/main" id="{69F5AED0-B8AF-4424-B6A2-1683C1175219}"/>
                </a:ext>
              </a:extLst>
            </p:cNvPr>
            <p:cNvSpPr/>
            <p:nvPr/>
          </p:nvSpPr>
          <p:spPr>
            <a:xfrm>
              <a:off x="313338" y="3329364"/>
              <a:ext cx="1172624" cy="362171"/>
            </a:xfrm>
            <a:prstGeom prst="rect">
              <a:avLst/>
            </a:prstGeom>
            <a:gradFill flip="none" rotWithShape="1">
              <a:gsLst>
                <a:gs pos="0">
                  <a:srgbClr val="5B9BD5">
                    <a:lumMod val="75000"/>
                    <a:shade val="30000"/>
                    <a:satMod val="115000"/>
                  </a:srgbClr>
                </a:gs>
                <a:gs pos="50000">
                  <a:srgbClr val="5B9BD5">
                    <a:lumMod val="75000"/>
                    <a:shade val="67500"/>
                    <a:satMod val="115000"/>
                  </a:srgbClr>
                </a:gs>
                <a:gs pos="100000">
                  <a:srgbClr val="5B9BD5">
                    <a:lumMod val="75000"/>
                    <a:shade val="100000"/>
                    <a:satMod val="115000"/>
                  </a:srgbClr>
                </a:gs>
              </a:gsLst>
              <a:lin ang="2700000" scaled="1"/>
              <a:tileRect/>
            </a:gradFill>
            <a:ln w="25400" cap="flat" cmpd="sng" algn="ctr">
              <a:noFill/>
              <a:prstDash val="solid"/>
            </a:ln>
            <a:effectLst/>
          </p:spPr>
          <p:txBody>
            <a:bodyPr spcFirstLastPara="0" vert="horz" wrap="square" lIns="25286" tIns="21000" rIns="25286" bIns="21000" numCol="1" spcCol="1270" anchor="ctr" anchorCtr="0">
              <a:noAutofit/>
            </a:bodyPr>
            <a:lstStyle/>
            <a:p>
              <a:pPr algn="ctr" defTabSz="300038">
                <a:spcBef>
                  <a:spcPct val="0"/>
                </a:spcBef>
                <a:defRPr/>
              </a:pPr>
              <a:r>
                <a:rPr lang="en-US" sz="900" b="1" kern="0" dirty="0" smtClean="0">
                  <a:solidFill>
                    <a:srgbClr val="FFFFFF"/>
                  </a:solidFill>
                  <a:latin typeface="Verdana" panose="020B0604030504040204" pitchFamily="34" charset="0"/>
                  <a:ea typeface="Verdana" panose="020B0604030504040204" pitchFamily="34" charset="0"/>
                </a:rPr>
                <a:t>CRSD </a:t>
              </a:r>
              <a:r>
                <a:rPr lang="en-US" sz="900" b="1" kern="0" dirty="0">
                  <a:solidFill>
                    <a:srgbClr val="FFFFFF"/>
                  </a:solidFill>
                  <a:latin typeface="Verdana" panose="020B0604030504040204" pitchFamily="34" charset="0"/>
                  <a:ea typeface="Verdana" panose="020B0604030504040204" pitchFamily="34" charset="0"/>
                </a:rPr>
                <a:t>/ BOOST</a:t>
              </a:r>
            </a:p>
          </p:txBody>
        </p:sp>
        <p:pic>
          <p:nvPicPr>
            <p:cNvPr id="37" name="Image 25">
              <a:extLst>
                <a:ext uri="{FF2B5EF4-FFF2-40B4-BE49-F238E27FC236}">
                  <a16:creationId xmlns:a16="http://schemas.microsoft.com/office/drawing/2014/main" id="{B0A1C01E-DF2B-495A-A58B-AD42A3C027F4}"/>
                </a:ext>
              </a:extLst>
            </p:cNvPr>
            <p:cNvPicPr>
              <a:picLocks noChangeAspect="1"/>
            </p:cNvPicPr>
            <p:nvPr/>
          </p:nvPicPr>
          <p:blipFill>
            <a:blip r:embed="rId3"/>
            <a:stretch>
              <a:fillRect/>
            </a:stretch>
          </p:blipFill>
          <p:spPr>
            <a:xfrm>
              <a:off x="5692539" y="4075819"/>
              <a:ext cx="283534" cy="281432"/>
            </a:xfrm>
            <a:prstGeom prst="rect">
              <a:avLst/>
            </a:prstGeom>
          </p:spPr>
        </p:pic>
      </p:grpSp>
      <p:sp>
        <p:nvSpPr>
          <p:cNvPr id="15" name="Flowchart: Alternate Process 14">
            <a:extLst>
              <a:ext uri="{FF2B5EF4-FFF2-40B4-BE49-F238E27FC236}">
                <a16:creationId xmlns:a16="http://schemas.microsoft.com/office/drawing/2014/main" id="{2CF1426D-8FB8-498A-A2E6-3A6B115BD57C}"/>
              </a:ext>
            </a:extLst>
          </p:cNvPr>
          <p:cNvSpPr/>
          <p:nvPr/>
        </p:nvSpPr>
        <p:spPr>
          <a:xfrm>
            <a:off x="2139575" y="2702384"/>
            <a:ext cx="792695" cy="2587819"/>
          </a:xfrm>
          <a:prstGeom prst="flowChartAlternateProcess">
            <a:avLst/>
          </a:prstGeom>
          <a:solidFill>
            <a:schemeClr val="accent1">
              <a:lumMod val="75000"/>
              <a:lumOff val="25000"/>
            </a:schemeClr>
          </a:solidFill>
          <a:ln w="12700" cap="flat" cmpd="sng" algn="ctr">
            <a:solidFill>
              <a:srgbClr val="4472C4">
                <a:shade val="50000"/>
              </a:srgbClr>
            </a:solidFill>
            <a:prstDash val="solid"/>
            <a:miter lim="800000"/>
          </a:ln>
          <a:effectLst/>
        </p:spPr>
        <p:txBody>
          <a:bodyPr rtlCol="0" anchor="ctr"/>
          <a:lstStyle/>
          <a:p>
            <a:pPr algn="ctr" defTabSz="685800"/>
            <a:r>
              <a:rPr lang="en-US" sz="900" b="1" kern="0" dirty="0">
                <a:solidFill>
                  <a:prstClr val="white"/>
                </a:solidFill>
              </a:rPr>
              <a:t>Extraction des </a:t>
            </a:r>
            <a:r>
              <a:rPr lang="en-US" sz="900" b="1" kern="0" dirty="0">
                <a:solidFill>
                  <a:prstClr val="white"/>
                </a:solidFill>
              </a:rPr>
              <a:t>données</a:t>
            </a:r>
            <a:endParaRPr lang="en-US" sz="900" b="1" kern="0" dirty="0">
              <a:solidFill>
                <a:prstClr val="white"/>
              </a:solidFill>
            </a:endParaRPr>
          </a:p>
        </p:txBody>
      </p:sp>
      <p:sp>
        <p:nvSpPr>
          <p:cNvPr id="16" name="Flowchart: Alternate Process 15">
            <a:extLst>
              <a:ext uri="{FF2B5EF4-FFF2-40B4-BE49-F238E27FC236}">
                <a16:creationId xmlns:a16="http://schemas.microsoft.com/office/drawing/2014/main" id="{195DB706-A4B8-41CC-83C6-8951736AD1B8}"/>
              </a:ext>
            </a:extLst>
          </p:cNvPr>
          <p:cNvSpPr/>
          <p:nvPr/>
        </p:nvSpPr>
        <p:spPr>
          <a:xfrm>
            <a:off x="9989994" y="3079126"/>
            <a:ext cx="1370311" cy="913454"/>
          </a:xfrm>
          <a:prstGeom prst="flowChartAlternateProcess">
            <a:avLst/>
          </a:prstGeom>
          <a:gradFill flip="none" rotWithShape="1">
            <a:gsLst>
              <a:gs pos="0">
                <a:srgbClr val="4472C4">
                  <a:shade val="30000"/>
                  <a:satMod val="115000"/>
                </a:srgbClr>
              </a:gs>
              <a:gs pos="50000">
                <a:srgbClr val="4472C4">
                  <a:shade val="67500"/>
                  <a:satMod val="115000"/>
                </a:srgbClr>
              </a:gs>
              <a:gs pos="100000">
                <a:srgbClr val="4472C4">
                  <a:shade val="100000"/>
                  <a:satMod val="115000"/>
                </a:srgbClr>
              </a:gs>
            </a:gsLst>
            <a:path path="circle">
              <a:fillToRect l="100000" t="100000"/>
            </a:path>
            <a:tileRect r="-100000" b="-100000"/>
          </a:gradFill>
          <a:ln w="12700" cap="flat" cmpd="sng" algn="ctr">
            <a:solidFill>
              <a:srgbClr val="4472C4">
                <a:shade val="50000"/>
              </a:srgbClr>
            </a:solidFill>
            <a:prstDash val="solid"/>
            <a:miter lim="800000"/>
          </a:ln>
          <a:effectLst/>
        </p:spPr>
        <p:txBody>
          <a:bodyPr rtlCol="0" anchor="ctr"/>
          <a:lstStyle/>
          <a:p>
            <a:pPr algn="ctr" defTabSz="685800"/>
            <a:r>
              <a:rPr lang="en-US" kern="0" dirty="0">
                <a:solidFill>
                  <a:prstClr val="white"/>
                </a:solidFill>
              </a:rPr>
              <a:t>Analyses des pays</a:t>
            </a:r>
            <a:endParaRPr lang="en-US" b="1" kern="0" dirty="0">
              <a:solidFill>
                <a:prstClr val="white"/>
              </a:solidFill>
              <a:latin typeface="Calibri" panose="020F0502020204030204"/>
            </a:endParaRPr>
          </a:p>
        </p:txBody>
      </p:sp>
      <p:sp>
        <p:nvSpPr>
          <p:cNvPr id="38" name="TextBox 37">
            <a:extLst>
              <a:ext uri="{FF2B5EF4-FFF2-40B4-BE49-F238E27FC236}">
                <a16:creationId xmlns:a16="http://schemas.microsoft.com/office/drawing/2014/main" id="{ACA8D8C4-B39C-418D-888E-A31A08D75105}"/>
              </a:ext>
            </a:extLst>
          </p:cNvPr>
          <p:cNvSpPr txBox="1"/>
          <p:nvPr/>
        </p:nvSpPr>
        <p:spPr>
          <a:xfrm>
            <a:off x="899687" y="2212440"/>
            <a:ext cx="3309634" cy="369332"/>
          </a:xfrm>
          <a:prstGeom prst="rect">
            <a:avLst/>
          </a:prstGeom>
          <a:solidFill>
            <a:schemeClr val="bg1">
              <a:lumMod val="95000"/>
            </a:schemeClr>
          </a:solidFill>
          <a:ln>
            <a:solidFill>
              <a:schemeClr val="accent2">
                <a:lumMod val="50000"/>
              </a:schemeClr>
            </a:solidFill>
          </a:ln>
        </p:spPr>
        <p:txBody>
          <a:bodyPr wrap="square" rtlCol="0">
            <a:spAutoFit/>
          </a:bodyPr>
          <a:lstStyle/>
          <a:p>
            <a:pPr algn="ctr"/>
            <a:r>
              <a:rPr lang="en-US" dirty="0"/>
              <a:t>Collecte</a:t>
            </a:r>
            <a:r>
              <a:rPr lang="en-US" dirty="0"/>
              <a:t> de </a:t>
            </a:r>
            <a:r>
              <a:rPr lang="en-US" dirty="0"/>
              <a:t>données</a:t>
            </a:r>
            <a:endParaRPr lang="en-US" dirty="0"/>
          </a:p>
        </p:txBody>
      </p:sp>
      <p:sp>
        <p:nvSpPr>
          <p:cNvPr id="39" name="TextBox 38">
            <a:extLst>
              <a:ext uri="{FF2B5EF4-FFF2-40B4-BE49-F238E27FC236}">
                <a16:creationId xmlns:a16="http://schemas.microsoft.com/office/drawing/2014/main" id="{A374D264-8CAA-48FB-88F0-638D9DF95462}"/>
              </a:ext>
            </a:extLst>
          </p:cNvPr>
          <p:cNvSpPr txBox="1"/>
          <p:nvPr/>
        </p:nvSpPr>
        <p:spPr>
          <a:xfrm>
            <a:off x="4715314" y="2203818"/>
            <a:ext cx="2457720" cy="369332"/>
          </a:xfrm>
          <a:prstGeom prst="rect">
            <a:avLst/>
          </a:prstGeom>
          <a:solidFill>
            <a:schemeClr val="bg1">
              <a:lumMod val="95000"/>
            </a:schemeClr>
          </a:solidFill>
          <a:ln>
            <a:solidFill>
              <a:schemeClr val="accent2">
                <a:lumMod val="50000"/>
              </a:schemeClr>
            </a:solidFill>
          </a:ln>
        </p:spPr>
        <p:txBody>
          <a:bodyPr wrap="square" rtlCol="0">
            <a:spAutoFit/>
          </a:bodyPr>
          <a:lstStyle/>
          <a:p>
            <a:pPr algn="ctr"/>
            <a:r>
              <a:rPr lang="en-US" dirty="0"/>
              <a:t>Traitement</a:t>
            </a:r>
            <a:r>
              <a:rPr lang="en-US" dirty="0"/>
              <a:t> des </a:t>
            </a:r>
            <a:r>
              <a:rPr lang="en-US" dirty="0"/>
              <a:t>données</a:t>
            </a:r>
            <a:endParaRPr lang="en-US" dirty="0"/>
          </a:p>
        </p:txBody>
      </p:sp>
      <p:sp>
        <p:nvSpPr>
          <p:cNvPr id="40" name="TextBox 39">
            <a:extLst>
              <a:ext uri="{FF2B5EF4-FFF2-40B4-BE49-F238E27FC236}">
                <a16:creationId xmlns:a16="http://schemas.microsoft.com/office/drawing/2014/main" id="{84028F32-8A92-4A9D-B6C1-2A77F76314F4}"/>
              </a:ext>
            </a:extLst>
          </p:cNvPr>
          <p:cNvSpPr txBox="1"/>
          <p:nvPr/>
        </p:nvSpPr>
        <p:spPr>
          <a:xfrm>
            <a:off x="7395992" y="2214797"/>
            <a:ext cx="4152541" cy="369332"/>
          </a:xfrm>
          <a:prstGeom prst="rect">
            <a:avLst/>
          </a:prstGeom>
          <a:solidFill>
            <a:schemeClr val="bg1">
              <a:lumMod val="95000"/>
            </a:schemeClr>
          </a:solidFill>
          <a:ln>
            <a:solidFill>
              <a:schemeClr val="accent2">
                <a:lumMod val="50000"/>
              </a:schemeClr>
            </a:solidFill>
          </a:ln>
        </p:spPr>
        <p:txBody>
          <a:bodyPr wrap="square" rtlCol="0">
            <a:spAutoFit/>
          </a:bodyPr>
          <a:lstStyle/>
          <a:p>
            <a:pPr algn="ctr"/>
            <a:r>
              <a:rPr lang="fr-FR" dirty="0"/>
              <a:t>Visualisation des données pour utilisation</a:t>
            </a:r>
            <a:endParaRPr lang="en-US" dirty="0"/>
          </a:p>
        </p:txBody>
      </p:sp>
      <p:grpSp>
        <p:nvGrpSpPr>
          <p:cNvPr id="42" name="Group 41">
            <a:extLst>
              <a:ext uri="{FF2B5EF4-FFF2-40B4-BE49-F238E27FC236}">
                <a16:creationId xmlns:a16="http://schemas.microsoft.com/office/drawing/2014/main" id="{BFB3F4D2-509B-4F44-8E80-7B6C03742191}"/>
              </a:ext>
            </a:extLst>
          </p:cNvPr>
          <p:cNvGrpSpPr/>
          <p:nvPr/>
        </p:nvGrpSpPr>
        <p:grpSpPr>
          <a:xfrm>
            <a:off x="725347" y="5349441"/>
            <a:ext cx="2089176" cy="1307302"/>
            <a:chOff x="0" y="1985560"/>
            <a:chExt cx="12192000" cy="4826142"/>
          </a:xfrm>
        </p:grpSpPr>
        <p:pic>
          <p:nvPicPr>
            <p:cNvPr id="43" name="Picture 42">
              <a:extLst>
                <a:ext uri="{FF2B5EF4-FFF2-40B4-BE49-F238E27FC236}">
                  <a16:creationId xmlns:a16="http://schemas.microsoft.com/office/drawing/2014/main" id="{75038785-6DFE-4F1A-88B7-71B1B62A6E14}"/>
                </a:ext>
              </a:extLst>
            </p:cNvPr>
            <p:cNvPicPr>
              <a:picLocks noChangeAspect="1"/>
            </p:cNvPicPr>
            <p:nvPr/>
          </p:nvPicPr>
          <p:blipFill>
            <a:blip r:embed="rId4"/>
            <a:stretch>
              <a:fillRect/>
            </a:stretch>
          </p:blipFill>
          <p:spPr>
            <a:xfrm>
              <a:off x="0" y="1985560"/>
              <a:ext cx="12192000" cy="2776783"/>
            </a:xfrm>
            <a:prstGeom prst="rect">
              <a:avLst/>
            </a:prstGeom>
          </p:spPr>
        </p:pic>
        <p:pic>
          <p:nvPicPr>
            <p:cNvPr id="44" name="Picture 43">
              <a:extLst>
                <a:ext uri="{FF2B5EF4-FFF2-40B4-BE49-F238E27FC236}">
                  <a16:creationId xmlns:a16="http://schemas.microsoft.com/office/drawing/2014/main" id="{F17B1A29-7E52-4A76-909A-B03367BDAF18}"/>
                </a:ext>
              </a:extLst>
            </p:cNvPr>
            <p:cNvPicPr>
              <a:picLocks noChangeAspect="1"/>
            </p:cNvPicPr>
            <p:nvPr/>
          </p:nvPicPr>
          <p:blipFill>
            <a:blip r:embed="rId5"/>
            <a:stretch>
              <a:fillRect/>
            </a:stretch>
          </p:blipFill>
          <p:spPr>
            <a:xfrm>
              <a:off x="0" y="4762343"/>
              <a:ext cx="12005187" cy="2049359"/>
            </a:xfrm>
            <a:prstGeom prst="rect">
              <a:avLst/>
            </a:prstGeom>
          </p:spPr>
        </p:pic>
      </p:grpSp>
      <p:grpSp>
        <p:nvGrpSpPr>
          <p:cNvPr id="52" name="Group 51">
            <a:extLst>
              <a:ext uri="{FF2B5EF4-FFF2-40B4-BE49-F238E27FC236}">
                <a16:creationId xmlns:a16="http://schemas.microsoft.com/office/drawing/2014/main" id="{F7F273BA-2F00-4EEC-BFD8-0F0B17A0BE73}"/>
              </a:ext>
            </a:extLst>
          </p:cNvPr>
          <p:cNvGrpSpPr/>
          <p:nvPr/>
        </p:nvGrpSpPr>
        <p:grpSpPr>
          <a:xfrm>
            <a:off x="7419143" y="4397382"/>
            <a:ext cx="2148013" cy="2048062"/>
            <a:chOff x="7419143" y="3957537"/>
            <a:chExt cx="2148013" cy="2048062"/>
          </a:xfrm>
        </p:grpSpPr>
        <p:pic>
          <p:nvPicPr>
            <p:cNvPr id="10" name="Picture 9">
              <a:extLst>
                <a:ext uri="{FF2B5EF4-FFF2-40B4-BE49-F238E27FC236}">
                  <a16:creationId xmlns:a16="http://schemas.microsoft.com/office/drawing/2014/main" id="{BB02D379-D12C-497A-ACB6-50DFEC3011D8}"/>
                </a:ext>
              </a:extLst>
            </p:cNvPr>
            <p:cNvPicPr>
              <a:picLocks noChangeAspect="1"/>
            </p:cNvPicPr>
            <p:nvPr/>
          </p:nvPicPr>
          <p:blipFill rotWithShape="1">
            <a:blip r:embed="rId6"/>
            <a:srcRect l="52374" t="4319"/>
            <a:stretch/>
          </p:blipFill>
          <p:spPr>
            <a:xfrm>
              <a:off x="8411719" y="3957537"/>
              <a:ext cx="1131053" cy="886571"/>
            </a:xfrm>
            <a:prstGeom prst="rect">
              <a:avLst/>
            </a:prstGeom>
          </p:spPr>
        </p:pic>
        <p:grpSp>
          <p:nvGrpSpPr>
            <p:cNvPr id="51" name="Group 50">
              <a:extLst>
                <a:ext uri="{FF2B5EF4-FFF2-40B4-BE49-F238E27FC236}">
                  <a16:creationId xmlns:a16="http://schemas.microsoft.com/office/drawing/2014/main" id="{B6D212D5-6A03-4B1D-9BED-965F39699D49}"/>
                </a:ext>
              </a:extLst>
            </p:cNvPr>
            <p:cNvGrpSpPr/>
            <p:nvPr/>
          </p:nvGrpSpPr>
          <p:grpSpPr>
            <a:xfrm>
              <a:off x="7419143" y="3957537"/>
              <a:ext cx="2148013" cy="2048062"/>
              <a:chOff x="7419143" y="3957537"/>
              <a:chExt cx="2148013" cy="2048062"/>
            </a:xfrm>
          </p:grpSpPr>
          <p:pic>
            <p:nvPicPr>
              <p:cNvPr id="46" name="Picture 45">
                <a:extLst>
                  <a:ext uri="{FF2B5EF4-FFF2-40B4-BE49-F238E27FC236}">
                    <a16:creationId xmlns:a16="http://schemas.microsoft.com/office/drawing/2014/main" id="{C4C35A04-7552-435E-943B-F5F73772F498}"/>
                  </a:ext>
                </a:extLst>
              </p:cNvPr>
              <p:cNvPicPr>
                <a:picLocks noChangeAspect="1"/>
              </p:cNvPicPr>
              <p:nvPr/>
            </p:nvPicPr>
            <p:blipFill rotWithShape="1">
              <a:blip r:embed="rId7"/>
              <a:srcRect l="59449"/>
              <a:stretch/>
            </p:blipFill>
            <p:spPr>
              <a:xfrm>
                <a:off x="8358942" y="4820310"/>
                <a:ext cx="1208214" cy="1185289"/>
              </a:xfrm>
              <a:prstGeom prst="rect">
                <a:avLst/>
              </a:prstGeom>
            </p:spPr>
          </p:pic>
          <p:pic>
            <p:nvPicPr>
              <p:cNvPr id="47" name="Picture 46">
                <a:extLst>
                  <a:ext uri="{FF2B5EF4-FFF2-40B4-BE49-F238E27FC236}">
                    <a16:creationId xmlns:a16="http://schemas.microsoft.com/office/drawing/2014/main" id="{BD40A11B-AE22-418A-8273-53329A833B8F}"/>
                  </a:ext>
                </a:extLst>
              </p:cNvPr>
              <p:cNvPicPr>
                <a:picLocks noChangeAspect="1"/>
              </p:cNvPicPr>
              <p:nvPr/>
            </p:nvPicPr>
            <p:blipFill rotWithShape="1">
              <a:blip r:embed="rId7"/>
              <a:srcRect r="64863"/>
              <a:stretch/>
            </p:blipFill>
            <p:spPr>
              <a:xfrm>
                <a:off x="7419143" y="4820311"/>
                <a:ext cx="934927" cy="1185288"/>
              </a:xfrm>
              <a:prstGeom prst="rect">
                <a:avLst/>
              </a:prstGeom>
            </p:spPr>
          </p:pic>
          <p:pic>
            <p:nvPicPr>
              <p:cNvPr id="50" name="Picture 49">
                <a:extLst>
                  <a:ext uri="{FF2B5EF4-FFF2-40B4-BE49-F238E27FC236}">
                    <a16:creationId xmlns:a16="http://schemas.microsoft.com/office/drawing/2014/main" id="{1178D0F2-6EF7-4867-9223-095C0D639D81}"/>
                  </a:ext>
                </a:extLst>
              </p:cNvPr>
              <p:cNvPicPr>
                <a:picLocks noChangeAspect="1"/>
              </p:cNvPicPr>
              <p:nvPr/>
            </p:nvPicPr>
            <p:blipFill rotWithShape="1">
              <a:blip r:embed="rId8"/>
              <a:srcRect l="54659"/>
              <a:stretch/>
            </p:blipFill>
            <p:spPr>
              <a:xfrm>
                <a:off x="7432339" y="3957537"/>
                <a:ext cx="991828" cy="886571"/>
              </a:xfrm>
              <a:prstGeom prst="rect">
                <a:avLst/>
              </a:prstGeom>
            </p:spPr>
          </p:pic>
        </p:grpSp>
      </p:grpSp>
      <p:sp>
        <p:nvSpPr>
          <p:cNvPr id="54" name="Organigramme : Fusion 6">
            <a:extLst>
              <a:ext uri="{FF2B5EF4-FFF2-40B4-BE49-F238E27FC236}">
                <a16:creationId xmlns:a16="http://schemas.microsoft.com/office/drawing/2014/main" id="{2A9479D8-4C77-4372-89C5-1AC8897C96E4}"/>
              </a:ext>
            </a:extLst>
          </p:cNvPr>
          <p:cNvSpPr/>
          <p:nvPr/>
        </p:nvSpPr>
        <p:spPr>
          <a:xfrm rot="16200000">
            <a:off x="5314267" y="4600636"/>
            <a:ext cx="3647616" cy="211791"/>
          </a:xfrm>
          <a:prstGeom prst="flowChartMerge">
            <a:avLst/>
          </a:prstGeom>
          <a:solidFill>
            <a:srgbClr val="4472C4"/>
          </a:solidFill>
          <a:ln w="12700" cap="flat" cmpd="sng" algn="ctr">
            <a:solidFill>
              <a:srgbClr val="4472C4">
                <a:shade val="50000"/>
              </a:srgbClr>
            </a:solidFill>
            <a:prstDash val="solid"/>
            <a:miter lim="800000"/>
          </a:ln>
          <a:effectLst/>
        </p:spPr>
        <p:txBody>
          <a:bodyPr rtlCol="0" anchor="ctr"/>
          <a:lstStyle/>
          <a:p>
            <a:pPr defTabSz="685800">
              <a:defRPr/>
            </a:pPr>
            <a:endParaRPr lang="fr-FR" sz="1350" kern="0" dirty="0">
              <a:solidFill>
                <a:srgbClr val="FFFFFF"/>
              </a:solidFill>
              <a:latin typeface="Calibri" panose="020F0502020204030204"/>
            </a:endParaRPr>
          </a:p>
        </p:txBody>
      </p:sp>
      <p:sp>
        <p:nvSpPr>
          <p:cNvPr id="53" name="TextBox 52">
            <a:extLst>
              <a:ext uri="{FF2B5EF4-FFF2-40B4-BE49-F238E27FC236}">
                <a16:creationId xmlns:a16="http://schemas.microsoft.com/office/drawing/2014/main" id="{8C04AA7E-ABC8-40C6-8448-04608B324F9F}"/>
              </a:ext>
            </a:extLst>
          </p:cNvPr>
          <p:cNvSpPr txBox="1"/>
          <p:nvPr/>
        </p:nvSpPr>
        <p:spPr>
          <a:xfrm>
            <a:off x="457200" y="1655180"/>
            <a:ext cx="11734800" cy="400110"/>
          </a:xfrm>
          <a:prstGeom prst="rect">
            <a:avLst/>
          </a:prstGeom>
          <a:noFill/>
        </p:spPr>
        <p:txBody>
          <a:bodyPr wrap="square" rtlCol="0">
            <a:spAutoFit/>
          </a:bodyPr>
          <a:lstStyle/>
          <a:p>
            <a:r>
              <a:rPr lang="fr-FR" sz="2000" i="1" dirty="0"/>
              <a:t>Les données de mise en œuvre approuvées par les pays constituent le fondement des données du portail.</a:t>
            </a:r>
          </a:p>
        </p:txBody>
      </p:sp>
      <p:pic>
        <p:nvPicPr>
          <p:cNvPr id="55" name="Image 25">
            <a:extLst>
              <a:ext uri="{FF2B5EF4-FFF2-40B4-BE49-F238E27FC236}">
                <a16:creationId xmlns:a16="http://schemas.microsoft.com/office/drawing/2014/main" id="{675F70D0-655F-4775-BEE5-D918F7CFE3EA}"/>
              </a:ext>
            </a:extLst>
          </p:cNvPr>
          <p:cNvPicPr>
            <a:picLocks noChangeAspect="1"/>
          </p:cNvPicPr>
          <p:nvPr/>
        </p:nvPicPr>
        <p:blipFill>
          <a:blip r:embed="rId3"/>
          <a:stretch>
            <a:fillRect/>
          </a:stretch>
        </p:blipFill>
        <p:spPr>
          <a:xfrm>
            <a:off x="6982443" y="4600230"/>
            <a:ext cx="334892" cy="329832"/>
          </a:xfrm>
          <a:prstGeom prst="rect">
            <a:avLst/>
          </a:prstGeom>
        </p:spPr>
      </p:pic>
      <p:sp>
        <p:nvSpPr>
          <p:cNvPr id="45" name="Rectangle 44">
            <a:extLst>
              <a:ext uri="{FF2B5EF4-FFF2-40B4-BE49-F238E27FC236}">
                <a16:creationId xmlns:a16="http://schemas.microsoft.com/office/drawing/2014/main" id="{45A78EBB-1769-4692-BD6A-B2EEEE5FF9C3}"/>
              </a:ext>
            </a:extLst>
          </p:cNvPr>
          <p:cNvSpPr/>
          <p:nvPr/>
        </p:nvSpPr>
        <p:spPr>
          <a:xfrm rot="16200000">
            <a:off x="-249838" y="5761834"/>
            <a:ext cx="1358010" cy="519668"/>
          </a:xfrm>
          <a:prstGeom prst="rect">
            <a:avLst/>
          </a:prstGeom>
          <a:gradFill flip="none" rotWithShape="1">
            <a:gsLst>
              <a:gs pos="0">
                <a:srgbClr val="5B9BD5">
                  <a:lumMod val="75000"/>
                  <a:shade val="30000"/>
                  <a:satMod val="115000"/>
                </a:srgbClr>
              </a:gs>
              <a:gs pos="50000">
                <a:srgbClr val="5B9BD5">
                  <a:lumMod val="75000"/>
                  <a:shade val="67500"/>
                  <a:satMod val="115000"/>
                </a:srgbClr>
              </a:gs>
              <a:gs pos="100000">
                <a:srgbClr val="5B9BD5">
                  <a:lumMod val="75000"/>
                  <a:shade val="100000"/>
                  <a:satMod val="115000"/>
                </a:srgbClr>
              </a:gs>
            </a:gsLst>
            <a:lin ang="2700000" scaled="1"/>
            <a:tileRect/>
          </a:gradFill>
          <a:ln w="25400" cap="flat" cmpd="sng" algn="ctr">
            <a:noFill/>
            <a:prstDash val="solid"/>
          </a:ln>
          <a:effectLst/>
        </p:spPr>
        <p:txBody>
          <a:bodyPr spcFirstLastPara="0" vert="horz" wrap="square" lIns="25286" tIns="21000" rIns="25286" bIns="21000" numCol="1" spcCol="1270" anchor="ctr" anchorCtr="0">
            <a:noAutofit/>
          </a:bodyPr>
          <a:lstStyle/>
          <a:p>
            <a:pPr algn="ctr" defTabSz="300038">
              <a:spcBef>
                <a:spcPct val="0"/>
              </a:spcBef>
              <a:defRPr/>
            </a:pPr>
            <a:r>
              <a:rPr lang="en-US" sz="1000" b="1" kern="0" dirty="0">
                <a:solidFill>
                  <a:srgbClr val="FFFFFF"/>
                </a:solidFill>
                <a:latin typeface="Verdana" panose="020B0604030504040204" pitchFamily="34" charset="0"/>
                <a:ea typeface="Verdana" panose="020B0604030504040204" pitchFamily="34" charset="0"/>
              </a:rPr>
              <a:t>Country specific data</a:t>
            </a:r>
          </a:p>
        </p:txBody>
      </p:sp>
    </p:spTree>
    <p:extLst>
      <p:ext uri="{BB962C8B-B14F-4D97-AF65-F5344CB8AC3E}">
        <p14:creationId xmlns:p14="http://schemas.microsoft.com/office/powerpoint/2010/main" val="2254879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E7A914-5E43-4E36-BAF6-FA8805813127}"/>
              </a:ext>
            </a:extLst>
          </p:cNvPr>
          <p:cNvSpPr>
            <a:spLocks noGrp="1"/>
          </p:cNvSpPr>
          <p:nvPr>
            <p:ph type="body" sz="quarter" idx="10"/>
          </p:nvPr>
        </p:nvSpPr>
        <p:spPr>
          <a:xfrm>
            <a:off x="104172" y="216425"/>
            <a:ext cx="11586258" cy="1027113"/>
          </a:xfrm>
        </p:spPr>
        <p:txBody>
          <a:bodyPr/>
          <a:lstStyle/>
          <a:p>
            <a:r>
              <a:rPr lang="fr-FR" sz="4000" dirty="0"/>
              <a:t>Quelles données sont incluses dans le portail ?</a:t>
            </a:r>
          </a:p>
        </p:txBody>
      </p:sp>
      <p:sp>
        <p:nvSpPr>
          <p:cNvPr id="4" name="Slide Number Placeholder 3">
            <a:extLst>
              <a:ext uri="{FF2B5EF4-FFF2-40B4-BE49-F238E27FC236}">
                <a16:creationId xmlns:a16="http://schemas.microsoft.com/office/drawing/2014/main" id="{2199987C-F2AD-4AA0-936C-FE56E1092C3C}"/>
              </a:ext>
            </a:extLst>
          </p:cNvPr>
          <p:cNvSpPr>
            <a:spLocks noGrp="1"/>
          </p:cNvSpPr>
          <p:nvPr>
            <p:ph type="sldNum" sz="quarter" idx="12"/>
          </p:nvPr>
        </p:nvSpPr>
        <p:spPr/>
        <p:txBody>
          <a:bodyPr/>
          <a:lstStyle/>
          <a:p>
            <a:fld id="{B1C535E9-3087-854E-9C8F-55CBE0306812}" type="slidenum">
              <a:rPr lang="en-US" smtClean="0"/>
              <a:pPr/>
              <a:t>5</a:t>
            </a:fld>
            <a:endParaRPr lang="en-US" dirty="0"/>
          </a:p>
        </p:txBody>
      </p:sp>
      <p:graphicFrame>
        <p:nvGraphicFramePr>
          <p:cNvPr id="10" name="Table 10">
            <a:extLst>
              <a:ext uri="{FF2B5EF4-FFF2-40B4-BE49-F238E27FC236}">
                <a16:creationId xmlns:a16="http://schemas.microsoft.com/office/drawing/2014/main" id="{F6C82BAB-DC60-40F5-8FD3-FCCA8FE06128}"/>
              </a:ext>
            </a:extLst>
          </p:cNvPr>
          <p:cNvGraphicFramePr>
            <a:graphicFrameLocks noGrp="1"/>
          </p:cNvGraphicFramePr>
          <p:nvPr>
            <p:extLst>
              <p:ext uri="{D42A27DB-BD31-4B8C-83A1-F6EECF244321}">
                <p14:modId xmlns:p14="http://schemas.microsoft.com/office/powerpoint/2010/main" val="3048539271"/>
              </p:ext>
            </p:extLst>
          </p:nvPr>
        </p:nvGraphicFramePr>
        <p:xfrm>
          <a:off x="312516" y="1055790"/>
          <a:ext cx="11377914" cy="5793533"/>
        </p:xfrm>
        <a:graphic>
          <a:graphicData uri="http://schemas.openxmlformats.org/drawingml/2006/table">
            <a:tbl>
              <a:tblPr firstRow="1" bandRow="1">
                <a:tableStyleId>{5C22544A-7EE6-4342-B048-85BDC9FD1C3A}</a:tableStyleId>
              </a:tblPr>
              <a:tblGrid>
                <a:gridCol w="4662099">
                  <a:extLst>
                    <a:ext uri="{9D8B030D-6E8A-4147-A177-3AD203B41FA5}">
                      <a16:colId xmlns:a16="http://schemas.microsoft.com/office/drawing/2014/main" val="1330486418"/>
                    </a:ext>
                  </a:extLst>
                </a:gridCol>
                <a:gridCol w="6715815">
                  <a:extLst>
                    <a:ext uri="{9D8B030D-6E8A-4147-A177-3AD203B41FA5}">
                      <a16:colId xmlns:a16="http://schemas.microsoft.com/office/drawing/2014/main" val="2342413631"/>
                    </a:ext>
                  </a:extLst>
                </a:gridCol>
              </a:tblGrid>
              <a:tr h="396730">
                <a:tc>
                  <a:txBody>
                    <a:bodyPr/>
                    <a:lstStyle/>
                    <a:p>
                      <a:pPr algn="ctr"/>
                      <a:r>
                        <a:rPr lang="en-US" sz="1700" dirty="0" smtClean="0"/>
                        <a:t>Source des données</a:t>
                      </a:r>
                      <a:endParaRPr lang="en-US" sz="1700" dirty="0"/>
                    </a:p>
                  </a:txBody>
                  <a:tcPr/>
                </a:tc>
                <a:tc>
                  <a:txBody>
                    <a:bodyPr/>
                    <a:lstStyle/>
                    <a:p>
                      <a:pPr algn="ctr"/>
                      <a:r>
                        <a:rPr lang="en-US" sz="1700" dirty="0"/>
                        <a:t>Description</a:t>
                      </a:r>
                    </a:p>
                  </a:txBody>
                  <a:tcPr/>
                </a:tc>
                <a:extLst>
                  <a:ext uri="{0D108BD9-81ED-4DB2-BD59-A6C34878D82A}">
                    <a16:rowId xmlns:a16="http://schemas.microsoft.com/office/drawing/2014/main" val="3837980944"/>
                  </a:ext>
                </a:extLst>
              </a:tr>
              <a:tr h="684766">
                <a:tc>
                  <a:txBody>
                    <a:bodyPr/>
                    <a:lstStyle/>
                    <a:p>
                      <a:r>
                        <a:rPr lang="fr-FR" sz="1700" dirty="0" smtClean="0"/>
                        <a:t>Enquête démographique et de santé (EDS) et autres enquêtes</a:t>
                      </a:r>
                      <a:endParaRPr lang="fr-FR" sz="1700" dirty="0"/>
                    </a:p>
                  </a:txBody>
                  <a:tcPr/>
                </a:tc>
                <a:tc>
                  <a:txBody>
                    <a:bodyPr/>
                    <a:lstStyle/>
                    <a:p>
                      <a:r>
                        <a:rPr lang="fr-FR" sz="1700" dirty="0" smtClean="0"/>
                        <a:t>Enquête démographique sur la santé (indicateurs standard, réalisée tous les 3 à 5 ans)</a:t>
                      </a:r>
                      <a:endParaRPr lang="fr-FR" sz="1700" dirty="0"/>
                    </a:p>
                  </a:txBody>
                  <a:tcPr/>
                </a:tc>
                <a:extLst>
                  <a:ext uri="{0D108BD9-81ED-4DB2-BD59-A6C34878D82A}">
                    <a16:rowId xmlns:a16="http://schemas.microsoft.com/office/drawing/2014/main" val="3075680464"/>
                  </a:ext>
                </a:extLst>
              </a:tr>
              <a:tr h="978237">
                <a:tc>
                  <a:txBody>
                    <a:bodyPr/>
                    <a:lstStyle/>
                    <a:p>
                      <a:r>
                        <a:rPr lang="fr-FR" sz="1700" dirty="0" smtClean="0"/>
                        <a:t>Base de données mondiale des dépenses de santé de l'OMS / autres financements mondiaux de la santé</a:t>
                      </a:r>
                      <a:endParaRPr lang="fr-FR" sz="1700" dirty="0"/>
                    </a:p>
                  </a:txBody>
                  <a:tcPr/>
                </a:tc>
                <a:tc>
                  <a:txBody>
                    <a:bodyPr/>
                    <a:lstStyle/>
                    <a:p>
                      <a:r>
                        <a:rPr lang="fr-FR" sz="1700" dirty="0" smtClean="0"/>
                        <a:t>Données sur les dépenses de santé. Indicateurs standard, communiqués annuellement. Les rapports de l'ensemble des données actuelles sont disponibles jusqu'en 2019.</a:t>
                      </a:r>
                      <a:endParaRPr lang="fr-FR" sz="1700" dirty="0"/>
                    </a:p>
                  </a:txBody>
                  <a:tcPr/>
                </a:tc>
                <a:extLst>
                  <a:ext uri="{0D108BD9-81ED-4DB2-BD59-A6C34878D82A}">
                    <a16:rowId xmlns:a16="http://schemas.microsoft.com/office/drawing/2014/main" val="2263864083"/>
                  </a:ext>
                </a:extLst>
              </a:tr>
              <a:tr h="684766">
                <a:tc>
                  <a:txBody>
                    <a:bodyPr/>
                    <a:lstStyle/>
                    <a:p>
                      <a:r>
                        <a:rPr lang="fr-FR" sz="1700" dirty="0" smtClean="0"/>
                        <a:t>Cartographie des ressources et suivi des dépenses (CRSD)</a:t>
                      </a:r>
                      <a:endParaRPr lang="fr-FR" sz="1700" dirty="0"/>
                    </a:p>
                  </a:txBody>
                  <a:tcPr/>
                </a:tc>
                <a:tc>
                  <a:txBody>
                    <a:bodyPr/>
                    <a:lstStyle/>
                    <a:p>
                      <a:r>
                        <a:rPr lang="fr-FR" sz="1700" dirty="0" smtClean="0"/>
                        <a:t>Analyse du financement interne et externe, en rapport avec les priorités du dossier d'investissement pour chaque pays partenaire du GFF (généralement sur une base annuelle, en fonction du pays).</a:t>
                      </a:r>
                      <a:endParaRPr lang="fr-FR" sz="1700" dirty="0"/>
                    </a:p>
                  </a:txBody>
                  <a:tcPr/>
                </a:tc>
                <a:extLst>
                  <a:ext uri="{0D108BD9-81ED-4DB2-BD59-A6C34878D82A}">
                    <a16:rowId xmlns:a16="http://schemas.microsoft.com/office/drawing/2014/main" val="2507895593"/>
                  </a:ext>
                </a:extLst>
              </a:tr>
              <a:tr h="396730">
                <a:tc>
                  <a:txBody>
                    <a:bodyPr/>
                    <a:lstStyle/>
                    <a:p>
                      <a:r>
                        <a:rPr lang="fr-FR" sz="1700" dirty="0" smtClean="0"/>
                        <a:t>Suivi de l'engagement du GFF </a:t>
                      </a:r>
                      <a:endParaRPr lang="fr-FR" sz="1700" dirty="0"/>
                    </a:p>
                  </a:txBody>
                  <a:tcPr/>
                </a:tc>
                <a:tc>
                  <a:txBody>
                    <a:bodyPr/>
                    <a:lstStyle/>
                    <a:p>
                      <a:r>
                        <a:rPr lang="fr-FR" sz="1700" dirty="0" smtClean="0"/>
                        <a:t>Notation des indicateurs standard par le secrétariat du GFF, pour suivre les progrès accomplis par rapport aux éléments essentiels du modèle logique du GFF (indicateurs standard, présentés sur une base annuelle).</a:t>
                      </a:r>
                      <a:endParaRPr lang="fr-FR" sz="1700" dirty="0"/>
                    </a:p>
                  </a:txBody>
                  <a:tcPr/>
                </a:tc>
                <a:extLst>
                  <a:ext uri="{0D108BD9-81ED-4DB2-BD59-A6C34878D82A}">
                    <a16:rowId xmlns:a16="http://schemas.microsoft.com/office/drawing/2014/main" val="1464274390"/>
                  </a:ext>
                </a:extLst>
              </a:tr>
              <a:tr h="396730">
                <a:tc>
                  <a:txBody>
                    <a:bodyPr/>
                    <a:lstStyle/>
                    <a:p>
                      <a:r>
                        <a:rPr lang="fr-FR" sz="1700" dirty="0" smtClean="0"/>
                        <a:t>Données opérationnelles de la Banque mondiale</a:t>
                      </a:r>
                      <a:endParaRPr lang="fr-FR" sz="1700" dirty="0"/>
                    </a:p>
                  </a:txBody>
                  <a:tcPr/>
                </a:tc>
                <a:tc>
                  <a:txBody>
                    <a:bodyPr/>
                    <a:lstStyle/>
                    <a:p>
                      <a:r>
                        <a:rPr lang="fr-FR" sz="1700" dirty="0" smtClean="0"/>
                        <a:t>Indicateurs des projets de la Banque mondiale cofinancés par le GFF (variant selon les pays, présentés sur une base annuelle)</a:t>
                      </a:r>
                      <a:endParaRPr lang="fr-FR" sz="1700" dirty="0"/>
                    </a:p>
                  </a:txBody>
                  <a:tcPr/>
                </a:tc>
                <a:extLst>
                  <a:ext uri="{0D108BD9-81ED-4DB2-BD59-A6C34878D82A}">
                    <a16:rowId xmlns:a16="http://schemas.microsoft.com/office/drawing/2014/main" val="2053726371"/>
                  </a:ext>
                </a:extLst>
              </a:tr>
              <a:tr h="684766">
                <a:tc>
                  <a:txBody>
                    <a:bodyPr/>
                    <a:lstStyle/>
                    <a:p>
                      <a:r>
                        <a:rPr lang="fr-FR" sz="1700" dirty="0" smtClean="0"/>
                        <a:t>Données sur l'état d'avancement de la mise en œuvre fournies par les pays</a:t>
                      </a:r>
                      <a:endParaRPr lang="fr-FR" sz="1700" dirty="0"/>
                    </a:p>
                  </a:txBody>
                  <a:tcPr/>
                </a:tc>
                <a:tc>
                  <a:txBody>
                    <a:bodyPr/>
                    <a:lstStyle/>
                    <a:p>
                      <a:r>
                        <a:rPr lang="fr-FR" sz="1700" dirty="0" smtClean="0"/>
                        <a:t>Indicateurs représentant des résultats mesurables, liés à des réformes prioritaires spécifiques au pays. Ils sont généralement fournis par les systèmes de suivi de routine des établissements, collectés trimestriellement et publiés annuellement sur le portail de données. Les indicateurs varient selon les pays.</a:t>
                      </a:r>
                      <a:endParaRPr lang="fr-FR" sz="1700" dirty="0"/>
                    </a:p>
                  </a:txBody>
                  <a:tcPr/>
                </a:tc>
                <a:extLst>
                  <a:ext uri="{0D108BD9-81ED-4DB2-BD59-A6C34878D82A}">
                    <a16:rowId xmlns:a16="http://schemas.microsoft.com/office/drawing/2014/main" val="1072669276"/>
                  </a:ext>
                </a:extLst>
              </a:tr>
            </a:tbl>
          </a:graphicData>
        </a:graphic>
      </p:graphicFrame>
      <p:sp>
        <p:nvSpPr>
          <p:cNvPr id="11" name="Rectangle 10">
            <a:extLst>
              <a:ext uri="{FF2B5EF4-FFF2-40B4-BE49-F238E27FC236}">
                <a16:creationId xmlns:a16="http://schemas.microsoft.com/office/drawing/2014/main" id="{779BD810-7486-4531-83E4-DF1A0E0ACADD}"/>
              </a:ext>
            </a:extLst>
          </p:cNvPr>
          <p:cNvSpPr/>
          <p:nvPr/>
        </p:nvSpPr>
        <p:spPr>
          <a:xfrm>
            <a:off x="312516" y="5497075"/>
            <a:ext cx="11377914" cy="13522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516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21C8B2-D12C-7542-A137-7D6BAC5E5FEB}"/>
              </a:ext>
            </a:extLst>
          </p:cNvPr>
          <p:cNvSpPr>
            <a:spLocks noGrp="1"/>
          </p:cNvSpPr>
          <p:nvPr>
            <p:ph type="body" sz="quarter" idx="10"/>
          </p:nvPr>
        </p:nvSpPr>
        <p:spPr>
          <a:xfrm>
            <a:off x="457200" y="263640"/>
            <a:ext cx="11162770" cy="1275524"/>
          </a:xfrm>
        </p:spPr>
        <p:txBody>
          <a:bodyPr>
            <a:normAutofit fontScale="70000" lnSpcReduction="20000"/>
          </a:bodyPr>
          <a:lstStyle/>
          <a:p>
            <a:r>
              <a:rPr lang="fr-FR" dirty="0"/>
              <a:t>La collecte de données de routine a été réalisée dans le cadre de la théorie du changement propre à chaque </a:t>
            </a:r>
            <a:r>
              <a:rPr lang="fr-FR" dirty="0" smtClean="0"/>
              <a:t>pays</a:t>
            </a:r>
            <a:r>
              <a:rPr lang="fr-FR" dirty="0"/>
              <a:t>.</a:t>
            </a:r>
          </a:p>
        </p:txBody>
      </p:sp>
      <p:sp>
        <p:nvSpPr>
          <p:cNvPr id="5" name="Slide Number Placeholder 4">
            <a:extLst>
              <a:ext uri="{FF2B5EF4-FFF2-40B4-BE49-F238E27FC236}">
                <a16:creationId xmlns:a16="http://schemas.microsoft.com/office/drawing/2014/main" id="{6ECD309A-2350-BA40-BD3F-6175BF7740F8}"/>
              </a:ext>
            </a:extLst>
          </p:cNvPr>
          <p:cNvSpPr>
            <a:spLocks noGrp="1"/>
          </p:cNvSpPr>
          <p:nvPr>
            <p:ph type="sldNum" sz="quarter" idx="12"/>
          </p:nvPr>
        </p:nvSpPr>
        <p:spPr/>
        <p:txBody>
          <a:bodyPr/>
          <a:lstStyle/>
          <a:p>
            <a:fld id="{B1C535E9-3087-854E-9C8F-55CBE0306812}" type="slidenum">
              <a:rPr lang="en-US" smtClean="0"/>
              <a:pPr/>
              <a:t>6</a:t>
            </a:fld>
            <a:endParaRPr lang="en-US" dirty="0"/>
          </a:p>
        </p:txBody>
      </p:sp>
      <p:cxnSp>
        <p:nvCxnSpPr>
          <p:cNvPr id="6" name="Straight Connector 5">
            <a:extLst>
              <a:ext uri="{FF2B5EF4-FFF2-40B4-BE49-F238E27FC236}">
                <a16:creationId xmlns:a16="http://schemas.microsoft.com/office/drawing/2014/main" id="{69C75708-4604-914A-8638-CEF6F62A4C13}"/>
              </a:ext>
            </a:extLst>
          </p:cNvPr>
          <p:cNvCxnSpPr>
            <a:cxnSpLocks/>
          </p:cNvCxnSpPr>
          <p:nvPr/>
        </p:nvCxnSpPr>
        <p:spPr>
          <a:xfrm>
            <a:off x="572030" y="1391136"/>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E2D4C86-BBB6-44F4-89C2-808F3C6A798E}"/>
              </a:ext>
            </a:extLst>
          </p:cNvPr>
          <p:cNvSpPr txBox="1"/>
          <p:nvPr/>
        </p:nvSpPr>
        <p:spPr>
          <a:xfrm>
            <a:off x="782198" y="1803495"/>
            <a:ext cx="4101934" cy="892552"/>
          </a:xfrm>
          <a:prstGeom prst="rect">
            <a:avLst/>
          </a:prstGeom>
          <a:noFill/>
        </p:spPr>
        <p:txBody>
          <a:bodyPr wrap="square" rtlCol="0">
            <a:spAutoFit/>
          </a:bodyPr>
          <a:lstStyle/>
          <a:p>
            <a:r>
              <a:rPr lang="fr-FR" b="1" dirty="0"/>
              <a:t>Réformes liées à des indicateurs d'extrants et de résultats </a:t>
            </a:r>
            <a:r>
              <a:rPr lang="fr-FR" b="1" dirty="0" smtClean="0"/>
              <a:t>mesurables […]</a:t>
            </a:r>
            <a:endParaRPr lang="fr-FR" b="1" dirty="0"/>
          </a:p>
          <a:p>
            <a:endParaRPr lang="en-US" sz="1600" dirty="0"/>
          </a:p>
        </p:txBody>
      </p:sp>
      <p:sp>
        <p:nvSpPr>
          <p:cNvPr id="8" name="TextBox 7">
            <a:extLst>
              <a:ext uri="{FF2B5EF4-FFF2-40B4-BE49-F238E27FC236}">
                <a16:creationId xmlns:a16="http://schemas.microsoft.com/office/drawing/2014/main" id="{CC70E24B-9D5F-4329-A165-090915124FA8}"/>
              </a:ext>
            </a:extLst>
          </p:cNvPr>
          <p:cNvSpPr txBox="1"/>
          <p:nvPr/>
        </p:nvSpPr>
        <p:spPr>
          <a:xfrm>
            <a:off x="5610797" y="1788922"/>
            <a:ext cx="4101934" cy="646331"/>
          </a:xfrm>
          <a:prstGeom prst="rect">
            <a:avLst/>
          </a:prstGeom>
          <a:noFill/>
        </p:spPr>
        <p:txBody>
          <a:bodyPr wrap="square" rtlCol="0">
            <a:spAutoFit/>
          </a:bodyPr>
          <a:lstStyle/>
          <a:p>
            <a:r>
              <a:rPr lang="en-US" b="1" dirty="0" smtClean="0"/>
              <a:t>[…] </a:t>
            </a:r>
            <a:r>
              <a:rPr lang="fr-FR" b="1" dirty="0" smtClean="0"/>
              <a:t>chacun </a:t>
            </a:r>
            <a:r>
              <a:rPr lang="fr-FR" b="1" dirty="0"/>
              <a:t>étant lié à une source de données connue.</a:t>
            </a:r>
            <a:endParaRPr lang="en-US" sz="1600" dirty="0"/>
          </a:p>
        </p:txBody>
      </p:sp>
      <p:pic>
        <p:nvPicPr>
          <p:cNvPr id="9" name="Picture 8">
            <a:extLst>
              <a:ext uri="{FF2B5EF4-FFF2-40B4-BE49-F238E27FC236}">
                <a16:creationId xmlns:a16="http://schemas.microsoft.com/office/drawing/2014/main" id="{7D881BEF-029D-4187-B0E6-E09902F6A4BF}"/>
              </a:ext>
            </a:extLst>
          </p:cNvPr>
          <p:cNvPicPr>
            <a:picLocks noChangeAspect="1"/>
          </p:cNvPicPr>
          <p:nvPr/>
        </p:nvPicPr>
        <p:blipFill>
          <a:blip r:embed="rId3"/>
          <a:stretch>
            <a:fillRect/>
          </a:stretch>
        </p:blipFill>
        <p:spPr>
          <a:xfrm>
            <a:off x="782197" y="2980777"/>
            <a:ext cx="10978612" cy="2618267"/>
          </a:xfrm>
          <a:prstGeom prst="rect">
            <a:avLst/>
          </a:prstGeom>
        </p:spPr>
      </p:pic>
      <p:sp>
        <p:nvSpPr>
          <p:cNvPr id="10" name="Rectangle: Rounded Corners 9">
            <a:extLst>
              <a:ext uri="{FF2B5EF4-FFF2-40B4-BE49-F238E27FC236}">
                <a16:creationId xmlns:a16="http://schemas.microsoft.com/office/drawing/2014/main" id="{2B6BC904-0E25-4637-8163-6CCA775D4C36}"/>
              </a:ext>
            </a:extLst>
          </p:cNvPr>
          <p:cNvSpPr/>
          <p:nvPr/>
        </p:nvSpPr>
        <p:spPr>
          <a:xfrm>
            <a:off x="957331" y="2496795"/>
            <a:ext cx="1943810" cy="389563"/>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tx1"/>
                </a:solidFill>
              </a:rPr>
              <a:t>Réformes</a:t>
            </a:r>
            <a:r>
              <a:rPr lang="en-US" sz="1350" b="1" dirty="0">
                <a:solidFill>
                  <a:schemeClr val="tx1"/>
                </a:solidFill>
              </a:rPr>
              <a:t>/initiatives</a:t>
            </a:r>
          </a:p>
        </p:txBody>
      </p:sp>
      <p:sp>
        <p:nvSpPr>
          <p:cNvPr id="11" name="Rectangle: Rounded Corners 10">
            <a:extLst>
              <a:ext uri="{FF2B5EF4-FFF2-40B4-BE49-F238E27FC236}">
                <a16:creationId xmlns:a16="http://schemas.microsoft.com/office/drawing/2014/main" id="{BE3AA5B0-63AB-49D7-851A-73B2E9A3F0A5}"/>
              </a:ext>
            </a:extLst>
          </p:cNvPr>
          <p:cNvSpPr/>
          <p:nvPr/>
        </p:nvSpPr>
        <p:spPr>
          <a:xfrm>
            <a:off x="3935148" y="2501593"/>
            <a:ext cx="2332574" cy="389563"/>
          </a:xfrm>
          <a:prstGeom prst="roundRect">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tx1"/>
                </a:solidFill>
              </a:rPr>
              <a:t>Indicateurs</a:t>
            </a:r>
            <a:r>
              <a:rPr lang="en-US" sz="1350" b="1" dirty="0">
                <a:solidFill>
                  <a:schemeClr val="tx1"/>
                </a:solidFill>
              </a:rPr>
              <a:t> </a:t>
            </a:r>
            <a:r>
              <a:rPr lang="en-US" sz="1350" b="1" dirty="0">
                <a:solidFill>
                  <a:schemeClr val="tx1"/>
                </a:solidFill>
              </a:rPr>
              <a:t>d'extrants</a:t>
            </a:r>
            <a:endParaRPr lang="en-US" sz="1350" b="1" dirty="0">
              <a:solidFill>
                <a:schemeClr val="tx1"/>
              </a:solidFill>
            </a:endParaRPr>
          </a:p>
        </p:txBody>
      </p:sp>
      <p:sp>
        <p:nvSpPr>
          <p:cNvPr id="12" name="Rectangle: Rounded Corners 11">
            <a:extLst>
              <a:ext uri="{FF2B5EF4-FFF2-40B4-BE49-F238E27FC236}">
                <a16:creationId xmlns:a16="http://schemas.microsoft.com/office/drawing/2014/main" id="{A28D9452-F21D-4F90-8EF1-4624A0694CC5}"/>
              </a:ext>
            </a:extLst>
          </p:cNvPr>
          <p:cNvSpPr/>
          <p:nvPr/>
        </p:nvSpPr>
        <p:spPr>
          <a:xfrm>
            <a:off x="7820333" y="2541669"/>
            <a:ext cx="2661831" cy="389563"/>
          </a:xfrm>
          <a:prstGeom prst="round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tx1"/>
                </a:solidFill>
              </a:rPr>
              <a:t>Indicateurs</a:t>
            </a:r>
            <a:r>
              <a:rPr lang="en-US" sz="1350" b="1" dirty="0">
                <a:solidFill>
                  <a:schemeClr val="tx1"/>
                </a:solidFill>
              </a:rPr>
              <a:t> de </a:t>
            </a:r>
            <a:r>
              <a:rPr lang="en-US" sz="1350" b="1" dirty="0">
                <a:solidFill>
                  <a:schemeClr val="tx1"/>
                </a:solidFill>
              </a:rPr>
              <a:t>résultats</a:t>
            </a:r>
            <a:endParaRPr lang="en-US" sz="1350" b="1" dirty="0">
              <a:solidFill>
                <a:schemeClr val="tx1"/>
              </a:solidFill>
            </a:endParaRPr>
          </a:p>
        </p:txBody>
      </p:sp>
      <p:sp>
        <p:nvSpPr>
          <p:cNvPr id="13" name="Arrow: Right 12">
            <a:extLst>
              <a:ext uri="{FF2B5EF4-FFF2-40B4-BE49-F238E27FC236}">
                <a16:creationId xmlns:a16="http://schemas.microsoft.com/office/drawing/2014/main" id="{07BF9284-2DCD-489C-8FC3-4FDE168A22A0}"/>
              </a:ext>
            </a:extLst>
          </p:cNvPr>
          <p:cNvSpPr/>
          <p:nvPr/>
        </p:nvSpPr>
        <p:spPr>
          <a:xfrm>
            <a:off x="3130009" y="2557327"/>
            <a:ext cx="364958" cy="206076"/>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Arrow: Right 13">
            <a:extLst>
              <a:ext uri="{FF2B5EF4-FFF2-40B4-BE49-F238E27FC236}">
                <a16:creationId xmlns:a16="http://schemas.microsoft.com/office/drawing/2014/main" id="{19E15423-3BF2-47C9-84FB-CE21237C1578}"/>
              </a:ext>
            </a:extLst>
          </p:cNvPr>
          <p:cNvSpPr/>
          <p:nvPr/>
        </p:nvSpPr>
        <p:spPr>
          <a:xfrm>
            <a:off x="7009689" y="2588538"/>
            <a:ext cx="364958" cy="206076"/>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5" name="Straight Arrow Connector 14">
            <a:extLst>
              <a:ext uri="{FF2B5EF4-FFF2-40B4-BE49-F238E27FC236}">
                <a16:creationId xmlns:a16="http://schemas.microsoft.com/office/drawing/2014/main" id="{8AED6A93-1010-4405-BEDB-D46425C012CA}"/>
              </a:ext>
            </a:extLst>
          </p:cNvPr>
          <p:cNvCxnSpPr>
            <a:cxnSpLocks/>
          </p:cNvCxnSpPr>
          <p:nvPr/>
        </p:nvCxnSpPr>
        <p:spPr>
          <a:xfrm>
            <a:off x="6589242" y="2360216"/>
            <a:ext cx="0" cy="389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AE58B80-C3F8-4DE8-A7B5-DAF59FC7FDC6}"/>
              </a:ext>
            </a:extLst>
          </p:cNvPr>
          <p:cNvCxnSpPr>
            <a:cxnSpLocks/>
          </p:cNvCxnSpPr>
          <p:nvPr/>
        </p:nvCxnSpPr>
        <p:spPr>
          <a:xfrm>
            <a:off x="9516719" y="2023607"/>
            <a:ext cx="1427102" cy="7261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D041FF0E-E38B-4E23-98EB-91C7F544692E}"/>
              </a:ext>
            </a:extLst>
          </p:cNvPr>
          <p:cNvPicPr>
            <a:picLocks noChangeAspect="1"/>
          </p:cNvPicPr>
          <p:nvPr/>
        </p:nvPicPr>
        <p:blipFill rotWithShape="1">
          <a:blip r:embed="rId4"/>
          <a:srcRect t="30280"/>
          <a:stretch/>
        </p:blipFill>
        <p:spPr>
          <a:xfrm>
            <a:off x="457200" y="5989237"/>
            <a:ext cx="2700381" cy="426952"/>
          </a:xfrm>
          <a:prstGeom prst="rect">
            <a:avLst/>
          </a:prstGeom>
        </p:spPr>
      </p:pic>
      <p:sp>
        <p:nvSpPr>
          <p:cNvPr id="3" name="TextBox 2"/>
          <p:cNvSpPr txBox="1"/>
          <p:nvPr/>
        </p:nvSpPr>
        <p:spPr>
          <a:xfrm>
            <a:off x="807202" y="3152633"/>
            <a:ext cx="2181657" cy="400110"/>
          </a:xfrm>
          <a:prstGeom prst="rect">
            <a:avLst/>
          </a:prstGeom>
          <a:solidFill>
            <a:schemeClr val="accent4">
              <a:lumMod val="20000"/>
              <a:lumOff val="80000"/>
            </a:schemeClr>
          </a:solidFill>
        </p:spPr>
        <p:txBody>
          <a:bodyPr wrap="square" rtlCol="0">
            <a:spAutoFit/>
          </a:bodyPr>
          <a:lstStyle/>
          <a:p>
            <a:r>
              <a:rPr lang="fr-FR" sz="1000" dirty="0"/>
              <a:t>Mise en place d'un bureau de gestion des </a:t>
            </a:r>
            <a:r>
              <a:rPr lang="fr-FR" sz="1000" dirty="0" smtClean="0"/>
              <a:t>performances</a:t>
            </a:r>
            <a:endParaRPr lang="fr-FR" sz="1000" dirty="0"/>
          </a:p>
        </p:txBody>
      </p:sp>
      <p:sp>
        <p:nvSpPr>
          <p:cNvPr id="4" name="TextBox 3"/>
          <p:cNvSpPr txBox="1"/>
          <p:nvPr/>
        </p:nvSpPr>
        <p:spPr>
          <a:xfrm>
            <a:off x="861795" y="4148919"/>
            <a:ext cx="2127064" cy="553998"/>
          </a:xfrm>
          <a:prstGeom prst="rect">
            <a:avLst/>
          </a:prstGeom>
          <a:solidFill>
            <a:schemeClr val="accent4">
              <a:lumMod val="20000"/>
              <a:lumOff val="80000"/>
            </a:schemeClr>
          </a:solidFill>
        </p:spPr>
        <p:txBody>
          <a:bodyPr wrap="square" rtlCol="0">
            <a:spAutoFit/>
          </a:bodyPr>
          <a:lstStyle/>
          <a:p>
            <a:r>
              <a:rPr lang="fr-FR" sz="1000" dirty="0"/>
              <a:t>Rémunération basée sur la performance (interventions de SRMNEA-N à fort impact</a:t>
            </a:r>
            <a:r>
              <a:rPr lang="fr-FR" sz="1000" dirty="0" smtClean="0"/>
              <a:t>)</a:t>
            </a:r>
            <a:endParaRPr lang="fr-FR" sz="1000" dirty="0"/>
          </a:p>
        </p:txBody>
      </p:sp>
      <p:sp>
        <p:nvSpPr>
          <p:cNvPr id="18" name="TextBox 17"/>
          <p:cNvSpPr txBox="1"/>
          <p:nvPr/>
        </p:nvSpPr>
        <p:spPr>
          <a:xfrm>
            <a:off x="777977" y="5193738"/>
            <a:ext cx="2352031" cy="369332"/>
          </a:xfrm>
          <a:prstGeom prst="rect">
            <a:avLst/>
          </a:prstGeom>
          <a:solidFill>
            <a:schemeClr val="accent4">
              <a:lumMod val="20000"/>
              <a:lumOff val="80000"/>
            </a:schemeClr>
          </a:solidFill>
        </p:spPr>
        <p:txBody>
          <a:bodyPr wrap="square" rtlCol="0">
            <a:spAutoFit/>
          </a:bodyPr>
          <a:lstStyle/>
          <a:p>
            <a:r>
              <a:rPr lang="fr-FR" sz="900" dirty="0"/>
              <a:t>Institutionnalisation des examens trimestriels pour les résultats de </a:t>
            </a:r>
            <a:r>
              <a:rPr lang="fr-FR" sz="900" dirty="0" smtClean="0"/>
              <a:t>SRMNEA-N</a:t>
            </a:r>
            <a:endParaRPr lang="fr-FR" sz="900" dirty="0"/>
          </a:p>
        </p:txBody>
      </p:sp>
      <p:sp>
        <p:nvSpPr>
          <p:cNvPr id="19" name="TextBox 18"/>
          <p:cNvSpPr txBox="1"/>
          <p:nvPr/>
        </p:nvSpPr>
        <p:spPr>
          <a:xfrm>
            <a:off x="3548417" y="2980777"/>
            <a:ext cx="2538483" cy="338554"/>
          </a:xfrm>
          <a:prstGeom prst="rect">
            <a:avLst/>
          </a:prstGeom>
          <a:solidFill>
            <a:schemeClr val="tx2">
              <a:lumMod val="20000"/>
              <a:lumOff val="80000"/>
            </a:schemeClr>
          </a:solidFill>
        </p:spPr>
        <p:txBody>
          <a:bodyPr wrap="square" rtlCol="0">
            <a:spAutoFit/>
          </a:bodyPr>
          <a:lstStyle/>
          <a:p>
            <a:r>
              <a:rPr lang="fr-FR" sz="800" dirty="0"/>
              <a:t>Pourcentage de prestataires de services BPHS/EPHS soumis à un examen semestriel des </a:t>
            </a:r>
            <a:r>
              <a:rPr lang="fr-FR" sz="800" dirty="0" smtClean="0"/>
              <a:t>performances</a:t>
            </a:r>
            <a:endParaRPr lang="fr-FR" sz="800" dirty="0"/>
          </a:p>
        </p:txBody>
      </p:sp>
      <p:sp>
        <p:nvSpPr>
          <p:cNvPr id="20" name="TextBox 19"/>
          <p:cNvSpPr txBox="1"/>
          <p:nvPr/>
        </p:nvSpPr>
        <p:spPr>
          <a:xfrm>
            <a:off x="3494967" y="3436680"/>
            <a:ext cx="2772755" cy="461665"/>
          </a:xfrm>
          <a:prstGeom prst="rect">
            <a:avLst/>
          </a:prstGeom>
          <a:solidFill>
            <a:schemeClr val="tx2">
              <a:lumMod val="20000"/>
              <a:lumOff val="80000"/>
            </a:schemeClr>
          </a:solidFill>
        </p:spPr>
        <p:txBody>
          <a:bodyPr wrap="square" rtlCol="0">
            <a:spAutoFit/>
          </a:bodyPr>
          <a:lstStyle/>
          <a:p>
            <a:r>
              <a:rPr lang="fr-FR" sz="800" dirty="0"/>
              <a:t>Pourcentage de formations sanitaires BPHS ayant déclaré la disponibilité de médicaments essentiels et de vaccins, après vérification par une tierce partie</a:t>
            </a:r>
            <a:r>
              <a:rPr lang="fr-FR" sz="800" dirty="0" smtClean="0"/>
              <a:t>.</a:t>
            </a:r>
            <a:endParaRPr lang="fr-FR" sz="800" dirty="0"/>
          </a:p>
        </p:txBody>
      </p:sp>
      <p:sp>
        <p:nvSpPr>
          <p:cNvPr id="21" name="TextBox 20"/>
          <p:cNvSpPr txBox="1"/>
          <p:nvPr/>
        </p:nvSpPr>
        <p:spPr>
          <a:xfrm>
            <a:off x="3548417" y="3985146"/>
            <a:ext cx="2538483" cy="338554"/>
          </a:xfrm>
          <a:prstGeom prst="rect">
            <a:avLst/>
          </a:prstGeom>
          <a:solidFill>
            <a:schemeClr val="tx2">
              <a:lumMod val="20000"/>
              <a:lumOff val="80000"/>
            </a:schemeClr>
          </a:solidFill>
        </p:spPr>
        <p:txBody>
          <a:bodyPr wrap="square" rtlCol="0">
            <a:spAutoFit/>
          </a:bodyPr>
          <a:lstStyle/>
          <a:p>
            <a:r>
              <a:rPr lang="fr-FR" sz="800" dirty="0"/>
              <a:t>Qualité des soins mesurée par le tableau de bord national </a:t>
            </a:r>
            <a:r>
              <a:rPr lang="fr-FR" sz="800" dirty="0" smtClean="0"/>
              <a:t>équilibré</a:t>
            </a:r>
            <a:endParaRPr lang="fr-FR" sz="800" dirty="0"/>
          </a:p>
        </p:txBody>
      </p:sp>
      <p:sp>
        <p:nvSpPr>
          <p:cNvPr id="22" name="TextBox 21"/>
          <p:cNvSpPr txBox="1"/>
          <p:nvPr/>
        </p:nvSpPr>
        <p:spPr>
          <a:xfrm>
            <a:off x="3558865" y="4470024"/>
            <a:ext cx="2719305" cy="338554"/>
          </a:xfrm>
          <a:prstGeom prst="rect">
            <a:avLst/>
          </a:prstGeom>
          <a:solidFill>
            <a:schemeClr val="tx2">
              <a:lumMod val="20000"/>
              <a:lumOff val="80000"/>
            </a:schemeClr>
          </a:solidFill>
        </p:spPr>
        <p:txBody>
          <a:bodyPr wrap="square" rtlCol="0">
            <a:spAutoFit/>
          </a:bodyPr>
          <a:lstStyle/>
          <a:p>
            <a:r>
              <a:rPr lang="fr-FR" sz="800" dirty="0"/>
              <a:t>Nombre de conseillers en nutrition figurant dans les rapports </a:t>
            </a:r>
            <a:r>
              <a:rPr lang="fr-FR" sz="800" dirty="0" smtClean="0"/>
              <a:t>trimestriels</a:t>
            </a:r>
            <a:endParaRPr lang="fr-FR" sz="800" dirty="0"/>
          </a:p>
        </p:txBody>
      </p:sp>
      <p:sp>
        <p:nvSpPr>
          <p:cNvPr id="23" name="TextBox 22"/>
          <p:cNvSpPr txBox="1"/>
          <p:nvPr/>
        </p:nvSpPr>
        <p:spPr>
          <a:xfrm>
            <a:off x="3515226" y="4815980"/>
            <a:ext cx="2279177" cy="338554"/>
          </a:xfrm>
          <a:prstGeom prst="rect">
            <a:avLst/>
          </a:prstGeom>
          <a:solidFill>
            <a:schemeClr val="tx2">
              <a:lumMod val="20000"/>
              <a:lumOff val="80000"/>
            </a:schemeClr>
          </a:solidFill>
        </p:spPr>
        <p:txBody>
          <a:bodyPr wrap="square" rtlCol="0">
            <a:spAutoFit/>
          </a:bodyPr>
          <a:lstStyle/>
          <a:p>
            <a:r>
              <a:rPr lang="fr-FR" sz="800" dirty="0"/>
              <a:t>Pourcentage de prestataires de services BPHS/EPHS rémunérés à temps</a:t>
            </a:r>
          </a:p>
        </p:txBody>
      </p:sp>
      <p:sp>
        <p:nvSpPr>
          <p:cNvPr id="24" name="TextBox 23"/>
          <p:cNvSpPr txBox="1"/>
          <p:nvPr/>
        </p:nvSpPr>
        <p:spPr>
          <a:xfrm>
            <a:off x="7495953" y="2965973"/>
            <a:ext cx="3125972" cy="338554"/>
          </a:xfrm>
          <a:prstGeom prst="rect">
            <a:avLst/>
          </a:prstGeom>
          <a:solidFill>
            <a:schemeClr val="accent2">
              <a:lumMod val="20000"/>
              <a:lumOff val="80000"/>
            </a:schemeClr>
          </a:solidFill>
        </p:spPr>
        <p:txBody>
          <a:bodyPr wrap="square" rtlCol="0">
            <a:spAutoFit/>
          </a:bodyPr>
          <a:lstStyle/>
          <a:p>
            <a:r>
              <a:rPr lang="fr-FR" sz="800" dirty="0"/>
              <a:t>Le nombre total d'accouchements ayant lieu dans les établissements soutenus par </a:t>
            </a:r>
            <a:r>
              <a:rPr lang="fr-FR" sz="800" dirty="0" smtClean="0"/>
              <a:t>Sehatmandi</a:t>
            </a:r>
            <a:endParaRPr lang="fr-FR" sz="800" dirty="0"/>
          </a:p>
        </p:txBody>
      </p:sp>
      <p:sp>
        <p:nvSpPr>
          <p:cNvPr id="25" name="TextBox 24"/>
          <p:cNvSpPr txBox="1"/>
          <p:nvPr/>
        </p:nvSpPr>
        <p:spPr>
          <a:xfrm>
            <a:off x="7495953" y="3373582"/>
            <a:ext cx="3125972" cy="461665"/>
          </a:xfrm>
          <a:prstGeom prst="rect">
            <a:avLst/>
          </a:prstGeom>
          <a:solidFill>
            <a:schemeClr val="accent2">
              <a:lumMod val="20000"/>
              <a:lumOff val="80000"/>
            </a:schemeClr>
          </a:solidFill>
        </p:spPr>
        <p:txBody>
          <a:bodyPr wrap="square" rtlCol="0">
            <a:spAutoFit/>
          </a:bodyPr>
          <a:lstStyle/>
          <a:p>
            <a:r>
              <a:rPr lang="fr-FR" sz="800" dirty="0"/>
              <a:t>Le nombre total de vaccins pentavalents (dose 3) administrés aux enfants âgés entre 0 et 11 mois par les formations sanitaires soutenues par </a:t>
            </a:r>
            <a:r>
              <a:rPr lang="fr-FR" sz="800" dirty="0"/>
              <a:t>Sehatmandi</a:t>
            </a:r>
            <a:r>
              <a:rPr lang="fr-FR" sz="800" dirty="0" smtClean="0"/>
              <a:t>.</a:t>
            </a:r>
            <a:endParaRPr lang="fr-FR" sz="800" dirty="0"/>
          </a:p>
        </p:txBody>
      </p:sp>
      <p:sp>
        <p:nvSpPr>
          <p:cNvPr id="26" name="TextBox 25"/>
          <p:cNvSpPr txBox="1"/>
          <p:nvPr/>
        </p:nvSpPr>
        <p:spPr>
          <a:xfrm>
            <a:off x="7495953" y="4312386"/>
            <a:ext cx="3125972" cy="461665"/>
          </a:xfrm>
          <a:prstGeom prst="rect">
            <a:avLst/>
          </a:prstGeom>
          <a:solidFill>
            <a:schemeClr val="accent2">
              <a:lumMod val="20000"/>
              <a:lumOff val="80000"/>
            </a:schemeClr>
          </a:solidFill>
        </p:spPr>
        <p:txBody>
          <a:bodyPr wrap="square" rtlCol="0">
            <a:spAutoFit/>
          </a:bodyPr>
          <a:lstStyle/>
          <a:p>
            <a:r>
              <a:rPr lang="fr-FR" sz="800" dirty="0"/>
              <a:t>Le nombre total de séances de conseil en matière </a:t>
            </a:r>
            <a:r>
              <a:rPr lang="fr-FR" sz="800" dirty="0" smtClean="0"/>
              <a:t>d'IYCF, </a:t>
            </a:r>
            <a:r>
              <a:rPr lang="fr-FR" sz="800" dirty="0"/>
              <a:t>administrées à l'aidant d'un enfant de moins de 2 ans par les formations sanitaires soutenues par </a:t>
            </a:r>
            <a:r>
              <a:rPr lang="fr-FR" sz="800" dirty="0"/>
              <a:t>Sehatmandi</a:t>
            </a:r>
            <a:r>
              <a:rPr lang="fr-FR" sz="800" dirty="0" smtClean="0"/>
              <a:t>.</a:t>
            </a:r>
            <a:endParaRPr lang="fr-FR" sz="800" dirty="0"/>
          </a:p>
        </p:txBody>
      </p:sp>
      <p:sp>
        <p:nvSpPr>
          <p:cNvPr id="27" name="TextBox 26"/>
          <p:cNvSpPr txBox="1"/>
          <p:nvPr/>
        </p:nvSpPr>
        <p:spPr>
          <a:xfrm>
            <a:off x="7495953" y="4815980"/>
            <a:ext cx="3125972" cy="338554"/>
          </a:xfrm>
          <a:prstGeom prst="rect">
            <a:avLst/>
          </a:prstGeom>
          <a:solidFill>
            <a:schemeClr val="accent2">
              <a:lumMod val="20000"/>
              <a:lumOff val="80000"/>
            </a:schemeClr>
          </a:solidFill>
        </p:spPr>
        <p:txBody>
          <a:bodyPr wrap="square" rtlCol="0">
            <a:spAutoFit/>
          </a:bodyPr>
          <a:lstStyle/>
          <a:p>
            <a:r>
              <a:rPr lang="fr-FR" sz="800" dirty="0"/>
              <a:t>Le nombre total de visites de soins postnatals effectuées dans les formations sanitaires soutenues par </a:t>
            </a:r>
            <a:r>
              <a:rPr lang="fr-FR" sz="800" dirty="0" smtClean="0"/>
              <a:t>Sehatmandi</a:t>
            </a:r>
            <a:endParaRPr lang="fr-FR" sz="800" dirty="0"/>
          </a:p>
        </p:txBody>
      </p:sp>
      <p:sp>
        <p:nvSpPr>
          <p:cNvPr id="28" name="TextBox 27"/>
          <p:cNvSpPr txBox="1"/>
          <p:nvPr/>
        </p:nvSpPr>
        <p:spPr>
          <a:xfrm>
            <a:off x="7495954" y="5230774"/>
            <a:ext cx="3125972" cy="338554"/>
          </a:xfrm>
          <a:prstGeom prst="rect">
            <a:avLst/>
          </a:prstGeom>
          <a:solidFill>
            <a:schemeClr val="accent2">
              <a:lumMod val="20000"/>
              <a:lumOff val="80000"/>
            </a:schemeClr>
          </a:solidFill>
        </p:spPr>
        <p:txBody>
          <a:bodyPr wrap="square" rtlCol="0">
            <a:spAutoFit/>
          </a:bodyPr>
          <a:lstStyle/>
          <a:p>
            <a:r>
              <a:rPr lang="fr-FR" sz="800" dirty="0"/>
              <a:t>Le nombre total de consultations externes pour les enfants de moins de 5 ans dans les formations sanitaires soutenues par </a:t>
            </a:r>
            <a:r>
              <a:rPr lang="fr-FR" sz="800" dirty="0"/>
              <a:t>Sehatmandi</a:t>
            </a:r>
            <a:r>
              <a:rPr lang="fr-FR" sz="800" dirty="0" smtClean="0"/>
              <a:t>.</a:t>
            </a:r>
            <a:endParaRPr lang="fr-FR" sz="800" dirty="0"/>
          </a:p>
        </p:txBody>
      </p:sp>
      <p:sp>
        <p:nvSpPr>
          <p:cNvPr id="29" name="TextBox 28"/>
          <p:cNvSpPr txBox="1"/>
          <p:nvPr/>
        </p:nvSpPr>
        <p:spPr>
          <a:xfrm>
            <a:off x="3558864" y="5210629"/>
            <a:ext cx="2406001" cy="338554"/>
          </a:xfrm>
          <a:prstGeom prst="rect">
            <a:avLst/>
          </a:prstGeom>
          <a:solidFill>
            <a:schemeClr val="tx2">
              <a:lumMod val="20000"/>
              <a:lumOff val="80000"/>
            </a:schemeClr>
          </a:solidFill>
        </p:spPr>
        <p:txBody>
          <a:bodyPr wrap="square" rtlCol="0">
            <a:spAutoFit/>
          </a:bodyPr>
          <a:lstStyle/>
          <a:p>
            <a:r>
              <a:rPr lang="fr-FR" sz="800" dirty="0" smtClean="0"/>
              <a:t>Nombre de réunions d'examen tenues au cours de l'année</a:t>
            </a:r>
          </a:p>
        </p:txBody>
      </p:sp>
      <p:sp>
        <p:nvSpPr>
          <p:cNvPr id="30" name="TextBox 29"/>
          <p:cNvSpPr txBox="1"/>
          <p:nvPr/>
        </p:nvSpPr>
        <p:spPr>
          <a:xfrm>
            <a:off x="7538491" y="3913783"/>
            <a:ext cx="3083434" cy="338554"/>
          </a:xfrm>
          <a:prstGeom prst="rect">
            <a:avLst/>
          </a:prstGeom>
          <a:solidFill>
            <a:schemeClr val="accent2">
              <a:lumMod val="20000"/>
              <a:lumOff val="80000"/>
            </a:schemeClr>
          </a:solidFill>
        </p:spPr>
        <p:txBody>
          <a:bodyPr wrap="square" rtlCol="0">
            <a:spAutoFit/>
          </a:bodyPr>
          <a:lstStyle/>
          <a:p>
            <a:r>
              <a:rPr lang="fr-FR" sz="800" dirty="0"/>
              <a:t>Le nombre total d'années de couverture contraceptive fournie par les formations sanitaires soutenues par </a:t>
            </a:r>
            <a:r>
              <a:rPr lang="fr-FR" sz="800" dirty="0"/>
              <a:t>Sehatmandi</a:t>
            </a:r>
            <a:r>
              <a:rPr lang="fr-FR" sz="800" dirty="0" smtClean="0"/>
              <a:t>.</a:t>
            </a:r>
            <a:endParaRPr lang="fr-FR" sz="800" dirty="0"/>
          </a:p>
        </p:txBody>
      </p:sp>
      <p:sp>
        <p:nvSpPr>
          <p:cNvPr id="31" name="TextBox 30"/>
          <p:cNvSpPr txBox="1"/>
          <p:nvPr/>
        </p:nvSpPr>
        <p:spPr>
          <a:xfrm>
            <a:off x="446567" y="5830609"/>
            <a:ext cx="3668233" cy="215444"/>
          </a:xfrm>
          <a:prstGeom prst="rect">
            <a:avLst/>
          </a:prstGeom>
          <a:solidFill>
            <a:srgbClr val="92D050"/>
          </a:solidFill>
        </p:spPr>
        <p:txBody>
          <a:bodyPr wrap="square" rtlCol="0">
            <a:spAutoFit/>
          </a:bodyPr>
          <a:lstStyle/>
          <a:p>
            <a:r>
              <a:rPr lang="fr-FR" sz="800" dirty="0"/>
              <a:t>Les cellules vertes indiquent que les données sont </a:t>
            </a:r>
            <a:r>
              <a:rPr lang="fr-FR" sz="800" dirty="0" smtClean="0"/>
              <a:t>disponibles</a:t>
            </a:r>
            <a:endParaRPr lang="fr-FR" sz="800" dirty="0"/>
          </a:p>
        </p:txBody>
      </p:sp>
      <p:sp>
        <p:nvSpPr>
          <p:cNvPr id="32" name="TextBox 31"/>
          <p:cNvSpPr txBox="1"/>
          <p:nvPr/>
        </p:nvSpPr>
        <p:spPr>
          <a:xfrm>
            <a:off x="446567" y="6036700"/>
            <a:ext cx="3668233" cy="215242"/>
          </a:xfrm>
          <a:prstGeom prst="rect">
            <a:avLst/>
          </a:prstGeom>
          <a:solidFill>
            <a:srgbClr val="FFC000"/>
          </a:solidFill>
        </p:spPr>
        <p:txBody>
          <a:bodyPr wrap="square" rtlCol="0">
            <a:spAutoFit/>
          </a:bodyPr>
          <a:lstStyle/>
          <a:p>
            <a:r>
              <a:rPr lang="fr-FR" sz="800" dirty="0"/>
              <a:t>Les cellules jaunes indiquent que la disponibilité des données est </a:t>
            </a:r>
            <a:r>
              <a:rPr lang="fr-FR" sz="800" dirty="0" smtClean="0"/>
              <a:t>inconnue</a:t>
            </a:r>
            <a:endParaRPr lang="fr-FR" sz="800" dirty="0"/>
          </a:p>
        </p:txBody>
      </p:sp>
      <p:sp>
        <p:nvSpPr>
          <p:cNvPr id="33" name="TextBox 32"/>
          <p:cNvSpPr txBox="1"/>
          <p:nvPr/>
        </p:nvSpPr>
        <p:spPr>
          <a:xfrm>
            <a:off x="446567" y="6206064"/>
            <a:ext cx="3668233" cy="215444"/>
          </a:xfrm>
          <a:prstGeom prst="rect">
            <a:avLst/>
          </a:prstGeom>
          <a:solidFill>
            <a:srgbClr val="FF0000"/>
          </a:solidFill>
        </p:spPr>
        <p:txBody>
          <a:bodyPr wrap="square" rtlCol="0">
            <a:spAutoFit/>
          </a:bodyPr>
          <a:lstStyle/>
          <a:p>
            <a:r>
              <a:rPr lang="fr-FR" sz="800" dirty="0"/>
              <a:t>Les cellules rouges indiquent que les données ne sont pas </a:t>
            </a:r>
            <a:r>
              <a:rPr lang="fr-FR" sz="800" dirty="0" smtClean="0"/>
              <a:t>disponibles</a:t>
            </a:r>
            <a:endParaRPr lang="fr-FR" sz="800" dirty="0"/>
          </a:p>
        </p:txBody>
      </p:sp>
    </p:spTree>
    <p:extLst>
      <p:ext uri="{BB962C8B-B14F-4D97-AF65-F5344CB8AC3E}">
        <p14:creationId xmlns:p14="http://schemas.microsoft.com/office/powerpoint/2010/main" val="115453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225AD2-6C71-C54E-9DF0-AA464B25344B}"/>
              </a:ext>
            </a:extLst>
          </p:cNvPr>
          <p:cNvSpPr>
            <a:spLocks noGrp="1"/>
          </p:cNvSpPr>
          <p:nvPr>
            <p:ph type="body" sz="quarter" idx="10"/>
          </p:nvPr>
        </p:nvSpPr>
        <p:spPr/>
        <p:txBody>
          <a:bodyPr>
            <a:normAutofit fontScale="62500" lnSpcReduction="20000"/>
          </a:bodyPr>
          <a:lstStyle/>
          <a:p>
            <a:pPr algn="ctr"/>
            <a:r>
              <a:rPr lang="en-US" dirty="0"/>
              <a:t>Démonstration</a:t>
            </a:r>
            <a:r>
              <a:rPr lang="en-US" dirty="0"/>
              <a:t> du </a:t>
            </a:r>
            <a:r>
              <a:rPr lang="en-US" dirty="0"/>
              <a:t>portail</a:t>
            </a:r>
            <a:r>
              <a:rPr lang="en-US" dirty="0"/>
              <a:t> web</a:t>
            </a:r>
          </a:p>
        </p:txBody>
      </p:sp>
    </p:spTree>
    <p:extLst>
      <p:ext uri="{BB962C8B-B14F-4D97-AF65-F5344CB8AC3E}">
        <p14:creationId xmlns:p14="http://schemas.microsoft.com/office/powerpoint/2010/main" val="1799090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72FE71A-2216-B845-8CB9-FEF12A6507F4}"/>
              </a:ext>
            </a:extLst>
          </p:cNvPr>
          <p:cNvSpPr>
            <a:spLocks noGrp="1"/>
          </p:cNvSpPr>
          <p:nvPr>
            <p:ph type="body" sz="quarter" idx="11"/>
          </p:nvPr>
        </p:nvSpPr>
        <p:spPr>
          <a:xfrm>
            <a:off x="115256" y="1370777"/>
            <a:ext cx="12076744" cy="5487223"/>
          </a:xfrm>
        </p:spPr>
        <p:txBody>
          <a:bodyPr/>
          <a:lstStyle/>
          <a:p>
            <a:pPr marL="514350" indent="-514350" algn="just">
              <a:buFont typeface="+mj-lt"/>
              <a:buAutoNum type="arabicPeriod"/>
            </a:pPr>
            <a:r>
              <a:rPr lang="fr-FR" sz="2000" dirty="0" smtClean="0"/>
              <a:t>Je </a:t>
            </a:r>
            <a:r>
              <a:rPr lang="fr-FR" sz="2000" dirty="0"/>
              <a:t>sais qu'il existe environ 8 indicateurs sur lesquels un grand nombre de partenaires mondiaux se sont engagés. Comment puis-je savoir la performance de mon pays par rapport à d'autres dans ces domaines </a:t>
            </a:r>
            <a:r>
              <a:rPr lang="fr-FR" sz="2000" dirty="0" smtClean="0"/>
              <a:t>?</a:t>
            </a:r>
            <a:endParaRPr lang="en-US" sz="2000" dirty="0"/>
          </a:p>
          <a:p>
            <a:pPr marL="514350" indent="-514350" algn="just">
              <a:buFont typeface="+mj-lt"/>
              <a:buAutoNum type="arabicPeriod"/>
            </a:pPr>
            <a:r>
              <a:rPr lang="fr-FR" sz="2000" dirty="0"/>
              <a:t>Les pays du GFF réalisent-ils des progrès en matière de nutrition ? </a:t>
            </a:r>
            <a:r>
              <a:rPr lang="fr-FR" sz="2000" dirty="0" smtClean="0"/>
              <a:t>Quels pays </a:t>
            </a:r>
            <a:r>
              <a:rPr lang="fr-FR" sz="2000" dirty="0"/>
              <a:t>? </a:t>
            </a:r>
          </a:p>
          <a:p>
            <a:pPr marL="514350" indent="-514350" algn="just">
              <a:buFont typeface="+mj-lt"/>
              <a:buAutoNum type="arabicPeriod"/>
            </a:pPr>
            <a:r>
              <a:rPr lang="fr-FR" sz="2000" dirty="0"/>
              <a:t>Nous organisons notre première réunion de plateforme nationale après plusieurs mois et l'équipe souhaite examiner les progrès </a:t>
            </a:r>
            <a:r>
              <a:rPr lang="fr-FR" sz="2000" dirty="0" smtClean="0"/>
              <a:t>accomplis </a:t>
            </a:r>
            <a:r>
              <a:rPr lang="fr-FR" sz="2000" dirty="0"/>
              <a:t>au niveau infranational, avant et depuis le début de la pandémie de la COVID-19. Comment procéder ?</a:t>
            </a:r>
          </a:p>
          <a:p>
            <a:pPr marL="514350" indent="-514350" algn="just">
              <a:buFont typeface="+mj-lt"/>
              <a:buAutoNum type="arabicPeriod"/>
            </a:pPr>
            <a:r>
              <a:rPr lang="fr-FR" sz="2000" dirty="0"/>
              <a:t>Mon pays réexamine le DI et nous devons examiner les contributions financières du gouvernement et des bailleurs de fonds. La situation a-t-elle changé au fil du temps ? </a:t>
            </a:r>
          </a:p>
          <a:p>
            <a:pPr marL="514350" indent="-514350" algn="just">
              <a:buFont typeface="+mj-lt"/>
              <a:buAutoNum type="arabicPeriod"/>
            </a:pPr>
            <a:r>
              <a:rPr lang="fr-FR" sz="2000" dirty="0"/>
              <a:t>Mon gouvernement s'est engagé à consacrer un certain montant de son budget à la santé. Comment puis-je savoir si cela a été fait et comment ce montant se compare-t-il à celui des autres pays de la région ?</a:t>
            </a:r>
          </a:p>
          <a:p>
            <a:pPr marL="514350" indent="-514350" algn="just">
              <a:buFont typeface="+mj-lt"/>
              <a:buAutoNum type="arabicPeriod"/>
            </a:pPr>
            <a:r>
              <a:rPr lang="fr-FR" sz="2000" dirty="0"/>
              <a:t>C'est très intéressant, mais je ne comprends pas ce que signifient ces indicateurs ni d'où proviennent les données.</a:t>
            </a:r>
          </a:p>
        </p:txBody>
      </p:sp>
      <p:sp>
        <p:nvSpPr>
          <p:cNvPr id="4" name="Slide Number Placeholder 3">
            <a:extLst>
              <a:ext uri="{FF2B5EF4-FFF2-40B4-BE49-F238E27FC236}">
                <a16:creationId xmlns:a16="http://schemas.microsoft.com/office/drawing/2014/main" id="{59C97F30-AE8D-D445-9049-30AF4336C27D}"/>
              </a:ext>
            </a:extLst>
          </p:cNvPr>
          <p:cNvSpPr>
            <a:spLocks noGrp="1"/>
          </p:cNvSpPr>
          <p:nvPr>
            <p:ph type="sldNum" sz="quarter" idx="12"/>
          </p:nvPr>
        </p:nvSpPr>
        <p:spPr/>
        <p:txBody>
          <a:bodyPr/>
          <a:lstStyle/>
          <a:p>
            <a:fld id="{B1C535E9-3087-854E-9C8F-55CBE0306812}" type="slidenum">
              <a:rPr lang="en-US" smtClean="0"/>
              <a:pPr/>
              <a:t>8</a:t>
            </a:fld>
            <a:endParaRPr lang="en-US" dirty="0"/>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572030" y="1159779"/>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6" name="Text Placeholder 3">
            <a:extLst>
              <a:ext uri="{FF2B5EF4-FFF2-40B4-BE49-F238E27FC236}">
                <a16:creationId xmlns:a16="http://schemas.microsoft.com/office/drawing/2014/main" id="{0AB9F4C1-F87B-4AD2-907F-F800B02B8188}"/>
              </a:ext>
            </a:extLst>
          </p:cNvPr>
          <p:cNvSpPr>
            <a:spLocks noGrp="1"/>
          </p:cNvSpPr>
          <p:nvPr>
            <p:ph type="body" sz="quarter" idx="10"/>
          </p:nvPr>
        </p:nvSpPr>
        <p:spPr>
          <a:xfrm>
            <a:off x="457200" y="288989"/>
            <a:ext cx="11734800" cy="1027113"/>
          </a:xfrm>
        </p:spPr>
        <p:txBody>
          <a:bodyPr>
            <a:normAutofit fontScale="92500" lnSpcReduction="10000"/>
          </a:bodyPr>
          <a:lstStyle/>
          <a:p>
            <a:r>
              <a:rPr lang="fr-FR" sz="4000" dirty="0"/>
              <a:t>Mettre le portail à l'épreuve - </a:t>
            </a:r>
            <a:r>
              <a:rPr lang="fr-FR" sz="4000" dirty="0" smtClean="0"/>
              <a:t>questions </a:t>
            </a:r>
            <a:r>
              <a:rPr lang="fr-FR" sz="4000" dirty="0"/>
              <a:t>courantes sur les données et l'établissement de rapports</a:t>
            </a:r>
          </a:p>
        </p:txBody>
      </p:sp>
    </p:spTree>
    <p:extLst>
      <p:ext uri="{BB962C8B-B14F-4D97-AF65-F5344CB8AC3E}">
        <p14:creationId xmlns:p14="http://schemas.microsoft.com/office/powerpoint/2010/main" val="2789581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225AD2-6C71-C54E-9DF0-AA464B25344B}"/>
              </a:ext>
            </a:extLst>
          </p:cNvPr>
          <p:cNvSpPr>
            <a:spLocks noGrp="1"/>
          </p:cNvSpPr>
          <p:nvPr>
            <p:ph type="body" sz="quarter" idx="10"/>
          </p:nvPr>
        </p:nvSpPr>
        <p:spPr>
          <a:xfrm>
            <a:off x="3368232" y="2450737"/>
            <a:ext cx="4831058" cy="1226184"/>
          </a:xfrm>
        </p:spPr>
        <p:txBody>
          <a:bodyPr>
            <a:normAutofit fontScale="92500" lnSpcReduction="10000"/>
          </a:bodyPr>
          <a:lstStyle/>
          <a:p>
            <a:pPr algn="ctr"/>
            <a:r>
              <a:rPr lang="en-US" dirty="0" smtClean="0"/>
              <a:t>Annexe</a:t>
            </a:r>
            <a:endParaRPr lang="en-US" dirty="0"/>
          </a:p>
        </p:txBody>
      </p:sp>
    </p:spTree>
    <p:extLst>
      <p:ext uri="{BB962C8B-B14F-4D97-AF65-F5344CB8AC3E}">
        <p14:creationId xmlns:p14="http://schemas.microsoft.com/office/powerpoint/2010/main" val="1350216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o1cb080a3dca4eb8a0fd03c7cc8bf8f7 xmlns="3e02667f-0271-471b-bd6e-11a2e16def1d">
      <Terms xmlns="http://schemas.microsoft.com/office/infopath/2007/PartnerControls"/>
    </o1cb080a3dca4eb8a0fd03c7cc8bf8f7>
    <Abstract xmlns="3e02667f-0271-471b-bd6e-11a2e16def1d" xsi:nil="true"/>
    <WBDocs_Access_To_Info_Exception xmlns="3e02667f-0271-471b-bd6e-11a2e16def1d">12. Not Assessed</WBDocs_Access_To_Info_Exception>
    <WBDocs_Document_Date xmlns="3e02667f-0271-471b-bd6e-11a2e16def1d">2021-06-02T13:47:33+00:00</WBDocs_Document_Date>
    <TaxCatchAll xmlns="3e02667f-0271-471b-bd6e-11a2e16def1d">
      <Value>327</Value>
      <Value>3</Value>
    </TaxCatchAll>
    <OneCMS_Subcategory xmlns="3e02667f-0271-471b-bd6e-11a2e16def1d" xsi:nil="true"/>
    <i008215bacac45029ee8cafff4c8e93b xmlns="3e02667f-0271-471b-bd6e-11a2e16def1d">
      <Terms xmlns="http://schemas.microsoft.com/office/infopath/2007/PartnerControls">
        <TermInfo xmlns="http://schemas.microsoft.com/office/infopath/2007/PartnerControls">
          <TermName xmlns="http://schemas.microsoft.com/office/infopath/2007/PartnerControls">GHNDR</TermName>
          <TermId xmlns="http://schemas.microsoft.com/office/infopath/2007/PartnerControls">3743b13f-1248-49d2-9560-cc87b6e9122c</TermId>
        </TermInfo>
      </Terms>
    </i008215bacac45029ee8cafff4c8e93b>
    <WBDocs_Information_Classification xmlns="3e02667f-0271-471b-bd6e-11a2e16def1d">Official Use Only</WBDocs_Information_Classification>
    <OneCMS_Category xmlns="3e02667f-0271-471b-bd6e-11a2e16def1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WBDocument" ma:contentTypeID="0x010100F4C63C3BD852AE468EAEFD0E6C57C64F02006DD1FCE47C752D489DF7D078E396099F" ma:contentTypeVersion="29" ma:contentTypeDescription="" ma:contentTypeScope="" ma:versionID="811ca1771c07519ade754750b28442cf">
  <xsd:schema xmlns:xsd="http://www.w3.org/2001/XMLSchema" xmlns:xs="http://www.w3.org/2001/XMLSchema" xmlns:p="http://schemas.microsoft.com/office/2006/metadata/properties" xmlns:ns3="3e02667f-0271-471b-bd6e-11a2e16def1d" targetNamespace="http://schemas.microsoft.com/office/2006/metadata/properties" ma:root="true" ma:fieldsID="1e23cd395932c85c5661bbccd490f757" ns3:_="">
    <xsd:import namespace="3e02667f-0271-471b-bd6e-11a2e16def1d"/>
    <xsd:element name="properties">
      <xsd:complexType>
        <xsd:sequence>
          <xsd:element name="documentManagement">
            <xsd:complexType>
              <xsd:all>
                <xsd:element ref="ns3:WBDocs_Document_Date" minOccurs="0"/>
                <xsd:element ref="ns3:WBDocs_Information_Classification"/>
                <xsd:element ref="ns3:TaxCatchAll" minOccurs="0"/>
                <xsd:element ref="ns3:TaxCatchAllLabel" minOccurs="0"/>
                <xsd:element ref="ns3:_dlc_DocId" minOccurs="0"/>
                <xsd:element ref="ns3:_dlc_DocIdUrl" minOccurs="0"/>
                <xsd:element ref="ns3:_dlc_DocIdPersistId" minOccurs="0"/>
                <xsd:element ref="ns3:WBDocs_Access_To_Info_Exception" minOccurs="0"/>
                <xsd:element ref="ns3:o1cb080a3dca4eb8a0fd03c7cc8bf8f7" minOccurs="0"/>
                <xsd:element ref="ns3:i008215bacac45029ee8cafff4c8e93b" minOccurs="0"/>
                <xsd:element ref="ns3:OneCMS_Subcategory" minOccurs="0"/>
                <xsd:element ref="ns3:OneCMS_Category" minOccurs="0"/>
                <xsd:element ref="ns3: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WBDocs_Document_Date" ma:index="3" nillable="true" ma:displayName="Document Date" ma:default="[today]" ma:format="DateTime" ma:internalName="WBDocs_Document_Date" ma:readOnly="false">
      <xsd:simpleType>
        <xsd:restriction base="dms:DateTime"/>
      </xsd:simpleType>
    </xsd:element>
    <xsd:element name="WBDocs_Information_Classification" ma:index="4" ma:displayName="Information Classification" ma:default="Official Use Only" ma:format="Dropdown" ma:internalName="WBDocs_Information_Classification" ma:readOnly="false">
      <xsd:simpleType>
        <xsd:restriction base="dms:Choice">
          <xsd:enumeration value="Public"/>
          <xsd:enumeration value="Official Use Only"/>
          <xsd:enumeration value="Confidential"/>
          <xsd:enumeration value="Strictly Confidential"/>
        </xsd:restriction>
      </xsd:simpleType>
    </xsd:element>
    <xsd:element name="TaxCatchAll" ma:index="6" nillable="true" ma:displayName="Taxonomy Catch All Column" ma:hidden="true" ma:list="{a03cf84b-1fc1-4597-8f8f-ca4fa38d400d}" ma:internalName="TaxCatchAll" ma:showField="CatchAllData" ma:web="b375d617-2fcf-4acd-9c7f-415c52e7d31b">
      <xsd:complexType>
        <xsd:complexContent>
          <xsd:extension base="dms:MultiChoiceLookup">
            <xsd:sequence>
              <xsd:element name="Value" type="dms:Lookup" maxOccurs="unbounded" minOccurs="0" nillable="true"/>
            </xsd:sequence>
          </xsd:extension>
        </xsd:complexContent>
      </xsd:complexType>
    </xsd:element>
    <xsd:element name="TaxCatchAllLabel" ma:index="7" nillable="true" ma:displayName="Taxonomy Catch All Column1" ma:hidden="true" ma:list="{a03cf84b-1fc1-4597-8f8f-ca4fa38d400d}" ma:internalName="TaxCatchAllLabel" ma:readOnly="true" ma:showField="CatchAllDataLabel" ma:web="b375d617-2fcf-4acd-9c7f-415c52e7d31b">
      <xsd:complexType>
        <xsd:complexContent>
          <xsd:extension base="dms:MultiChoiceLookup">
            <xsd:sequence>
              <xsd:element name="Value" type="dms:Lookup" maxOccurs="unbounded" minOccurs="0" nillable="true"/>
            </xsd:sequence>
          </xsd:extension>
        </xsd:complexContent>
      </xsd:complexType>
    </xsd:element>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WBDocs_Access_To_Info_Exception" ma:index="13" nillable="true" ma:displayName="Access to Info Exception" ma:default="12. Not Assessed" ma:format="Dropdown" ma:internalName="WBDocs_Access_To_Info_Exception">
      <xsd:simpleType>
        <xsd:restriction base="dms:Choice">
          <xsd:enumeration value="1. Personal"/>
          <xsd:enumeration value="2. Executive Director's Communications"/>
          <xsd:enumeration value="3. Board Ethics Committee"/>
          <xsd:enumeration value="4. Attorney-Client Privilege"/>
          <xsd:enumeration value="5. Security &amp; Safety"/>
          <xsd:enumeration value="6. Other Disclosure Regimes"/>
          <xsd:enumeration value="7. Client / Third Party Confidence"/>
          <xsd:enumeration value="8. Corporate/Administrative"/>
          <xsd:enumeration value="9. Deliberative"/>
          <xsd:enumeration value="10a-c. Financial - Forecast/Analysis/Transactions"/>
          <xsd:enumeration value="10d. Financial - Banking &amp; Billing"/>
          <xsd:enumeration value="11. Bank's Prerogative to Restrict"/>
          <xsd:enumeration value="12. Not Assessed"/>
          <xsd:enumeration value="13. Not Applicable"/>
          <xsd:enumeration value="Unknown Policy Restriction"/>
        </xsd:restriction>
      </xsd:simpleType>
    </xsd:element>
    <xsd:element name="o1cb080a3dca4eb8a0fd03c7cc8bf8f7" ma:index="15" nillable="true" ma:taxonomy="true" ma:internalName="o1cb080a3dca4eb8a0fd03c7cc8bf8f7" ma:taxonomyFieldName="WBDocs_Local_Document_Type" ma:displayName="Local Document Type" ma:readOnly="false" ma:default="" ma:fieldId="{81cb080a-3dca-4eb8-a0fd-03c7cc8bf8f7}" ma:taxonomyMulti="true" ma:sspId="2a6c10d7-b926-4fc0-945e-3cbf5049f6bd" ma:termSetId="ec380048-e675-43f7-9194-41567bcb0af6" ma:anchorId="00000000-0000-0000-0000-000000000000" ma:open="false" ma:isKeyword="false">
      <xsd:complexType>
        <xsd:sequence>
          <xsd:element ref="pc:Terms" minOccurs="0" maxOccurs="1"/>
        </xsd:sequence>
      </xsd:complexType>
    </xsd:element>
    <xsd:element name="i008215bacac45029ee8cafff4c8e93b" ma:index="17" nillable="true" ma:taxonomy="true" ma:internalName="i008215bacac45029ee8cafff4c8e93b" ma:taxonomyFieldName="WBDocs_Originating_Unit" ma:displayName="Originating unit" ma:default="327;#GHNDR|3743b13f-1248-49d2-9560-cc87b6e9122c" ma:fieldId="{2008215b-acac-4502-9ee8-cafff4c8e93b}" ma:taxonomyMulti="true" ma:sspId="2a6c10d7-b926-4fc0-945e-3cbf5049f6bd" ma:termSetId="806c0147-d557-463e-8bb0-983f4f318bd5" ma:anchorId="00000000-0000-0000-0000-000000000000" ma:open="false" ma:isKeyword="false">
      <xsd:complexType>
        <xsd:sequence>
          <xsd:element ref="pc:Terms" minOccurs="0" maxOccurs="1"/>
        </xsd:sequence>
      </xsd:complexType>
    </xsd:element>
    <xsd:element name="OneCMS_Subcategory" ma:index="21" nillable="true" ma:displayName="Subcategory" ma:hidden="true" ma:internalName="OneCMS_Subcategory" ma:readOnly="false">
      <xsd:simpleType>
        <xsd:restriction base="dms:Text"/>
      </xsd:simpleType>
    </xsd:element>
    <xsd:element name="OneCMS_Category" ma:index="22" nillable="true" ma:displayName="Category" ma:hidden="true" ma:internalName="OneCMS_Category" ma:readOnly="false">
      <xsd:simpleType>
        <xsd:restriction base="dms:Text"/>
      </xsd:simpleType>
    </xsd:element>
    <xsd:element name="Abstract" ma:index="23" nillable="true" ma:displayName="Abstract" ma:hidden="true" ma:internalName="Abstract" ma:readOnly="fals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2a6c10d7-b926-4fc0-945e-3cbf5049f6bd" ContentTypeId="0x010100F4C63C3BD852AE468EAEFD0E6C57C64F02" PreviousValue="false"/>
</file>

<file path=customXml/itemProps1.xml><?xml version="1.0" encoding="utf-8"?>
<ds:datastoreItem xmlns:ds="http://schemas.openxmlformats.org/officeDocument/2006/customXml" ds:itemID="{EE3ACE91-026F-4526-8A88-B3C9AA820F90}">
  <ds:schemaRefs>
    <ds:schemaRef ds:uri="http://www.w3.org/XML/1998/namespace"/>
    <ds:schemaRef ds:uri="http://schemas.microsoft.com/office/infopath/2007/PartnerControls"/>
    <ds:schemaRef ds:uri="http://purl.org/dc/elements/1.1/"/>
    <ds:schemaRef ds:uri="http://purl.org/dc/dcmitype/"/>
    <ds:schemaRef ds:uri="http://purl.org/dc/terms/"/>
    <ds:schemaRef ds:uri="http://schemas.microsoft.com/office/2006/documentManagement/types"/>
    <ds:schemaRef ds:uri="http://schemas.openxmlformats.org/package/2006/metadata/core-properties"/>
    <ds:schemaRef ds:uri="3e02667f-0271-471b-bd6e-11a2e16def1d"/>
    <ds:schemaRef ds:uri="http://schemas.microsoft.com/office/2006/metadata/properties"/>
  </ds:schemaRefs>
</ds:datastoreItem>
</file>

<file path=customXml/itemProps2.xml><?xml version="1.0" encoding="utf-8"?>
<ds:datastoreItem xmlns:ds="http://schemas.openxmlformats.org/officeDocument/2006/customXml" ds:itemID="{0AB5A1DD-E44A-474A-B0D9-A7183E3E0035}">
  <ds:schemaRefs>
    <ds:schemaRef ds:uri="3e02667f-0271-471b-bd6e-11a2e16def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8288EB8-D6F3-48A2-A705-13E2AA0329A6}">
  <ds:schemaRefs>
    <ds:schemaRef ds:uri="http://schemas.microsoft.com/sharepoint/events"/>
  </ds:schemaRefs>
</ds:datastoreItem>
</file>

<file path=customXml/itemProps4.xml><?xml version="1.0" encoding="utf-8"?>
<ds:datastoreItem xmlns:ds="http://schemas.openxmlformats.org/officeDocument/2006/customXml" ds:itemID="{43C55178-2821-4070-8304-4A491CC34CB0}">
  <ds:schemaRefs>
    <ds:schemaRef ds:uri="http://schemas.microsoft.com/sharepoint/v3/contenttype/forms"/>
  </ds:schemaRefs>
</ds:datastoreItem>
</file>

<file path=customXml/itemProps5.xml><?xml version="1.0" encoding="utf-8"?>
<ds:datastoreItem xmlns:ds="http://schemas.openxmlformats.org/officeDocument/2006/customXml" ds:itemID="{6742807C-4B63-4380-BE0C-A7531042F21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6009</TotalTime>
  <Words>1867</Words>
  <Application>Microsoft Office PowerPoint</Application>
  <PresentationFormat>Widescreen</PresentationFormat>
  <Paragraphs>202</Paragraphs>
  <Slides>12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Poppins</vt:lpstr>
      <vt:lpstr>Poppins Light</vt:lpstr>
      <vt:lpstr>Poppins SemiBold</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55</cp:revision>
  <dcterms:created xsi:type="dcterms:W3CDTF">2021-03-10T20:16:21Z</dcterms:created>
  <dcterms:modified xsi:type="dcterms:W3CDTF">2023-08-25T21:09:50Z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0x010100F4C63C3BD852AE468EAEFD0E6C57C64F02006DD1FCE47C752D489DF7D078E396099F</vt:lpwstr>
  </property>
  <property fmtid="{D5CDD505-2E9C-101B-9397-08002B2CF9AE}" pid="3" name="fbe16eaccf4749f086104f7c67297f76">
    <vt:lpwstr>World Bank|bc205cc9-8a56-48a3-9f30-b099e7707c1b</vt:lpwstr>
  </property>
  <property fmtid="{D5CDD505-2E9C-101B-9397-08002B2CF9AE}" pid="4" name="TaxKeyword">
    <vt:lpwstr/>
  </property>
  <property fmtid="{D5CDD505-2E9C-101B-9397-08002B2CF9AE}" pid="5" name="hbe71f8dfd024405860d37e862f27a82">
    <vt:lpwstr/>
  </property>
  <property fmtid="{D5CDD505-2E9C-101B-9397-08002B2CF9AE}" pid="6" name="WBDocs_Country">
    <vt:lpwstr/>
  </property>
  <property fmtid="{D5CDD505-2E9C-101B-9397-08002B2CF9AE}" pid="7" name="WBDocs_Business_Function">
    <vt:lpwstr/>
  </property>
  <property fmtid="{D5CDD505-2E9C-101B-9397-08002B2CF9AE}" pid="8" name="WBDocs_Local_Document_Type">
    <vt:lpwstr/>
  </property>
  <property fmtid="{D5CDD505-2E9C-101B-9397-08002B2CF9AE}" pid="9" name="m23003d518f743f49dcbc82909afe93a">
    <vt:lpwstr/>
  </property>
  <property fmtid="{D5CDD505-2E9C-101B-9397-08002B2CF9AE}" pid="10" name="d744a75525f04a8c9e54f4ed11bfe7c0">
    <vt:lpwstr/>
  </property>
  <property fmtid="{D5CDD505-2E9C-101B-9397-08002B2CF9AE}" pid="11" name="WBDocs_Topic">
    <vt:lpwstr/>
  </property>
  <property fmtid="{D5CDD505-2E9C-101B-9397-08002B2CF9AE}" pid="12" name="WBDocs_Originating_Unit">
    <vt:lpwstr>327;#GHNDR|3743b13f-1248-49d2-9560-cc87b6e9122c</vt:lpwstr>
  </property>
  <property fmtid="{D5CDD505-2E9C-101B-9397-08002B2CF9AE}" pid="13" name="TaxKeywordTaxHTField">
    <vt:lpwstr/>
  </property>
  <property fmtid="{D5CDD505-2E9C-101B-9397-08002B2CF9AE}" pid="14" name="Organization">
    <vt:lpwstr>3;#World Bank|bc205cc9-8a56-48a3-9f30-b099e7707c1b</vt:lpwstr>
  </property>
  <property fmtid="{D5CDD505-2E9C-101B-9397-08002B2CF9AE}" pid="15" name="WBDocs_Category">
    <vt:lpwstr/>
  </property>
  <property fmtid="{D5CDD505-2E9C-101B-9397-08002B2CF9AE}" pid="16" name="WBDocs_Language">
    <vt:lpwstr/>
  </property>
  <property fmtid="{D5CDD505-2E9C-101B-9397-08002B2CF9AE}" pid="17" name="n51c50147e554be9a5479ee6e2785bf7">
    <vt:lpwstr/>
  </property>
  <property fmtid="{D5CDD505-2E9C-101B-9397-08002B2CF9AE}" pid="18" name="pf1bc08d06b541998378c6b8090400d8">
    <vt:lpwstr/>
  </property>
  <property fmtid="{D5CDD505-2E9C-101B-9397-08002B2CF9AE}" pid="19" name="MediaServiceImageTags">
    <vt:lpwstr/>
  </property>
  <property fmtid="{D5CDD505-2E9C-101B-9397-08002B2CF9AE}" pid="20" name="lcf76f155ced4ddcb4097134ff3c332f">
    <vt:lpwstr/>
  </property>
</Properties>
</file>