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 snapToObjects="1">
      <p:cViewPr varScale="1">
        <p:scale>
          <a:sx n="119" d="100"/>
          <a:sy n="119" d="100"/>
        </p:scale>
        <p:origin x="20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4895C-1CF9-4249-93D8-44D73B207D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08B6F7-04D0-F94B-943F-7126691F41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D064A-ED0E-DA4F-81AC-2727E8AE8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8680-81DA-7943-A457-68266E754366}" type="datetimeFigureOut">
              <a:rPr lang="en-US" smtClean="0"/>
              <a:t>9/6/21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789DD-8815-974A-8803-90AB391D0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75942-5D4C-A348-BC03-75200F323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AE59-9096-F24D-B3A2-8D9EC0854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05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D3966-B0BB-D64D-A714-994363DE6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30B461-78E9-4840-8CA3-76D75B0A6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4AB57-0EF8-2D4A-9384-A8E2A50E8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8680-81DA-7943-A457-68266E754366}" type="datetimeFigureOut">
              <a:rPr lang="en-US" smtClean="0"/>
              <a:t>9/6/21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DF858-0AA9-AD4C-A13C-A69BD3D81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2C19F-9ED5-1345-94AB-E93F70EBF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AE59-9096-F24D-B3A2-8D9EC0854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71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05D023-5F21-4A4B-B8B9-75219C4B3D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275EAB-5267-AA4D-A735-0E5331E934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AAC468-E532-754B-8E29-A6889391F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8680-81DA-7943-A457-68266E754366}" type="datetimeFigureOut">
              <a:rPr lang="en-US" smtClean="0"/>
              <a:t>9/6/21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EF7C7-7703-6143-9F87-F7B1CE973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2404E-CF3F-D94B-8FAD-70DD73F71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AE59-9096-F24D-B3A2-8D9EC0854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7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B1221-9F3F-5146-97A3-411B44453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77BCB-10BA-D84F-8509-BC7891A86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EE8E3-9DE8-C940-9A41-4F432D6E8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8680-81DA-7943-A457-68266E754366}" type="datetimeFigureOut">
              <a:rPr lang="en-US" smtClean="0"/>
              <a:t>9/6/21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A9152-8983-EA48-9A22-FC1A51E2C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EEA48-D0ED-A945-9EE6-6A650B82C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AE59-9096-F24D-B3A2-8D9EC0854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35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78DC6-A1C4-1642-9181-CFF15B34A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15AC54-2B47-FC41-9D0E-47D92764F8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981C1-5588-BA48-AD94-DB59CB498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8680-81DA-7943-A457-68266E754366}" type="datetimeFigureOut">
              <a:rPr lang="en-US" smtClean="0"/>
              <a:t>9/6/21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D3555-0EA6-A947-9A81-4DDA38390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94080-5A76-C242-9727-F737FC9F1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AE59-9096-F24D-B3A2-8D9EC0854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63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015B1-98B6-E947-B763-F5DECD71E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EE14D-E726-7145-802A-88ACB178BE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064153-AB4D-8843-9149-900B58F39E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6B2B91-16F3-E649-8AE5-5E9C15C87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8680-81DA-7943-A457-68266E754366}" type="datetimeFigureOut">
              <a:rPr lang="en-US" smtClean="0"/>
              <a:t>9/6/21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3409EC-4BEB-2D46-97C1-4CDD9D2DB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33837-3A1D-9840-A3BF-77739FC9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AE59-9096-F24D-B3A2-8D9EC0854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85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48D33-001C-E646-A5C8-0712752E7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13F53-A90B-9240-880C-02C070737E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6E9854-CF76-0642-9C2C-6FB7210311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BA6E7-F5F9-A94F-B3EA-DADB029F4E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8E7364-35A5-2449-884B-DC731A4FB5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4AA8F2-D588-9642-8730-0488E72F2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8680-81DA-7943-A457-68266E754366}" type="datetimeFigureOut">
              <a:rPr lang="en-US" smtClean="0"/>
              <a:t>9/6/21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97E02B-F252-8D4A-8A6D-00D377DC5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6A941E-1080-6744-9543-2B19768C8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AE59-9096-F24D-B3A2-8D9EC0854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4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0409F-9EC4-2044-AC2D-453259B77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A8734E-F442-3540-813C-05D25D30A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8680-81DA-7943-A457-68266E754366}" type="datetimeFigureOut">
              <a:rPr lang="en-US" smtClean="0"/>
              <a:t>9/6/21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E44F29-5636-7E44-B3AE-C11CD4B2D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4268E3-588E-4248-BBC9-D12400237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AE59-9096-F24D-B3A2-8D9EC0854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815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6DAB98-9772-5247-A80B-1CCF0B1BB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8680-81DA-7943-A457-68266E754366}" type="datetimeFigureOut">
              <a:rPr lang="en-US" smtClean="0"/>
              <a:t>9/6/21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EE2334-D469-A64A-A955-68486E8F1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2DDCC1-D46F-A44B-B5C6-36DC8AD1F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AE59-9096-F24D-B3A2-8D9EC0854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77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6ABD7-3106-8E4B-A868-CFC7CDA76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50D0D-CF77-4F44-BFBA-D14B9A284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0CFCE3-4794-3547-867B-CEE40B242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65F1DC-5EB3-0948-91E7-B52F18602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8680-81DA-7943-A457-68266E754366}" type="datetimeFigureOut">
              <a:rPr lang="en-US" smtClean="0"/>
              <a:t>9/6/21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7C0E7A-EF55-3848-8F6C-3829BE00E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E76461-D784-604E-A4DF-4278393D6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AE59-9096-F24D-B3A2-8D9EC0854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9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05F9E-52A3-A741-ADF0-3CE8ECEF6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8BA25F-E56A-5442-843F-7D4FD10562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A6B582-F606-2F4E-85AA-70CCD6CF9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871C9C-4BDE-2E4D-B343-2088E1C8F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8680-81DA-7943-A457-68266E754366}" type="datetimeFigureOut">
              <a:rPr lang="en-US" smtClean="0"/>
              <a:t>9/6/21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F54CA8-A350-BB4D-8B22-CFE8585E4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DBC0D-590B-C347-9228-2B61D6988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AE59-9096-F24D-B3A2-8D9EC0854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58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E60F2-E460-4645-85E4-0F4C65767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02DBC5-BBFD-FE46-8E86-DAE1A6F0F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ED9A76-509C-CD48-BEAE-7531805B4A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18680-81DA-7943-A457-68266E754366}" type="datetimeFigureOut">
              <a:rPr lang="en-US" smtClean="0"/>
              <a:t>9/6/21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61865-0F26-3D4C-925A-FD3CB34451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15CCE-DABF-7A4D-B59D-1E9782A7EB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BAE59-9096-F24D-B3A2-8D9EC0854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37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86CD588-4037-E842-97CA-B350BDBE9D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046966"/>
              </p:ext>
            </p:extLst>
          </p:nvPr>
        </p:nvGraphicFramePr>
        <p:xfrm>
          <a:off x="3175" y="0"/>
          <a:ext cx="12188825" cy="6936580"/>
        </p:xfrm>
        <a:graphic>
          <a:graphicData uri="http://schemas.openxmlformats.org/drawingml/2006/table">
            <a:tbl>
              <a:tblPr/>
              <a:tblGrid>
                <a:gridCol w="2970213">
                  <a:extLst>
                    <a:ext uri="{9D8B030D-6E8A-4147-A177-3AD203B41FA5}">
                      <a16:colId xmlns:a16="http://schemas.microsoft.com/office/drawing/2014/main" val="1230834871"/>
                    </a:ext>
                  </a:extLst>
                </a:gridCol>
                <a:gridCol w="2738923">
                  <a:extLst>
                    <a:ext uri="{9D8B030D-6E8A-4147-A177-3AD203B41FA5}">
                      <a16:colId xmlns:a16="http://schemas.microsoft.com/office/drawing/2014/main" val="2774960825"/>
                    </a:ext>
                  </a:extLst>
                </a:gridCol>
                <a:gridCol w="3280877">
                  <a:extLst>
                    <a:ext uri="{9D8B030D-6E8A-4147-A177-3AD203B41FA5}">
                      <a16:colId xmlns:a16="http://schemas.microsoft.com/office/drawing/2014/main" val="1962615008"/>
                    </a:ext>
                  </a:extLst>
                </a:gridCol>
                <a:gridCol w="3198812">
                  <a:extLst>
                    <a:ext uri="{9D8B030D-6E8A-4147-A177-3AD203B41FA5}">
                      <a16:colId xmlns:a16="http://schemas.microsoft.com/office/drawing/2014/main" val="4033689394"/>
                    </a:ext>
                  </a:extLst>
                </a:gridCol>
              </a:tblGrid>
              <a:tr h="758972">
                <a:tc>
                  <a:txBody>
                    <a:bodyPr/>
                    <a:lstStyle/>
                    <a:p>
                      <a:r>
                        <a:rPr lang="en-US" sz="1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Collective Improvement Goal</a:t>
                      </a:r>
                    </a:p>
                  </a:txBody>
                  <a:tcPr marL="91364" marR="91364" marT="45683" marB="4568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17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Doing/ Not Doing</a:t>
                      </a:r>
                    </a:p>
                  </a:txBody>
                  <a:tcPr marL="91364" marR="91364" marT="45683" marB="456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17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Hidden Competing</a:t>
                      </a:r>
                    </a:p>
                    <a:p>
                      <a:pPr marL="0" marR="0" lvl="0" indent="0" algn="ctr" defTabSz="10017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Commitments</a:t>
                      </a:r>
                    </a:p>
                  </a:txBody>
                  <a:tcPr marL="121819" marR="121819" marT="45683" marB="456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88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4. Big Assumptions</a:t>
                      </a:r>
                    </a:p>
                  </a:txBody>
                  <a:tcPr marL="121819" marR="121819" marT="45683" marB="456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1739095"/>
                  </a:ext>
                </a:extLst>
              </a:tr>
              <a:tr h="61776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Within the context of one important organizational challenge,</a:t>
                      </a:r>
                      <a:r>
                        <a:rPr lang="en-US" sz="20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w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hat is the most valuable thing for 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us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to get better</a:t>
                      </a:r>
                      <a:r>
                        <a:rPr lang="en-US" sz="20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at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in order to optimally</a:t>
                      </a:r>
                      <a:r>
                        <a:rPr lang="en-US" sz="20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impact this challenge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? Then turn this into a goal statement.</a:t>
                      </a:r>
                    </a:p>
                    <a:p>
                      <a:pPr marL="374650" marR="0" lvl="0" indent="-374650" algn="l" defTabSz="10017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74650" marR="0" lvl="0" indent="-374650" algn="l" defTabSz="10017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Note: “Us” will</a:t>
                      </a:r>
                      <a:r>
                        <a:rPr lang="en-US" sz="20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need</a:t>
                      </a:r>
                    </a:p>
                    <a:p>
                      <a:pPr marL="374650" marR="0" lvl="0" indent="-374650" algn="l" defTabSz="10017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to be defined (could</a:t>
                      </a:r>
                    </a:p>
                    <a:p>
                      <a:pPr marL="374650" marR="0" lvl="0" indent="-374650" algn="l" defTabSz="10017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be a team, division,</a:t>
                      </a:r>
                    </a:p>
                    <a:p>
                      <a:pPr marL="374650" marR="0" lvl="0" indent="-374650" algn="l" defTabSz="10017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function etc.)</a:t>
                      </a:r>
                    </a:p>
                    <a:p>
                      <a:pPr marL="374650" marR="0" lvl="0" indent="-374650" algn="l" defTabSz="10017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1" dirty="0">
                          <a:solidFill>
                            <a:srgbClr val="FF0000"/>
                          </a:solidFill>
                          <a:latin typeface="+mn-lt"/>
                          <a:cs typeface="Arial Hebrew Scholar" pitchFamily="2" charset="-79"/>
                        </a:rPr>
                        <a:t>Why important? </a:t>
                      </a:r>
                      <a:r>
                        <a:rPr lang="en-US" sz="2000" b="0" i="1" dirty="0">
                          <a:solidFill>
                            <a:srgbClr val="FF0000"/>
                          </a:solidFill>
                          <a:latin typeface="+mn-lt"/>
                        </a:rPr>
                        <a:t>If we make progress on this goal, what would be different/better?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endParaRPr lang="en-US" sz="19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364" marR="91364" marT="45683" marB="4568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What are </a:t>
                      </a:r>
                      <a:r>
                        <a:rPr lang="en-US" sz="20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we</a:t>
                      </a:r>
                    </a:p>
                    <a:p>
                      <a:pPr marL="374650" marR="0" lvl="0" indent="-374650" algn="l" defTabSz="10017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currently doing</a:t>
                      </a:r>
                    </a:p>
                    <a:p>
                      <a:pPr marL="374650" marR="0" lvl="0" indent="-374650" algn="l" defTabSz="10017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and not doing that</a:t>
                      </a:r>
                    </a:p>
                    <a:p>
                      <a:pPr marL="374650" marR="0" lvl="0" indent="-374650" algn="l" defTabSz="10017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gets in the way of</a:t>
                      </a:r>
                    </a:p>
                    <a:p>
                      <a:pPr marL="374650" marR="0" lvl="0" indent="-374650" algn="l" defTabSz="10017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our col. 1 goal?</a:t>
                      </a:r>
                    </a:p>
                    <a:p>
                      <a:pPr marL="374650" marR="0" lvl="0" indent="-374650" algn="l" defTabSz="10017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  <a:p>
                      <a:pPr marL="374650" marR="0" lvl="0" indent="-374650" algn="l" defTabSz="10017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Note: “We” </a:t>
                      </a:r>
                    </a:p>
                    <a:p>
                      <a:pPr marL="374650" marR="0" lvl="0" indent="-374650" algn="l" defTabSz="10017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(not them)</a:t>
                      </a:r>
                    </a:p>
                  </a:txBody>
                  <a:tcPr marL="91364" marR="91364" marT="45683" marB="456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74650" marR="0" lvl="0" indent="-374650" algn="l" defTabSz="10017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When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we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 imagine doing the</a:t>
                      </a:r>
                    </a:p>
                    <a:p>
                      <a:pPr marL="374650" marR="0" lvl="0" indent="-374650" algn="l" defTabSz="10017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Opposite of col 2 behaviors</a:t>
                      </a:r>
                    </a:p>
                    <a:p>
                      <a:pPr marL="374650" marR="0" lvl="0" indent="-374650" algn="l" defTabSz="10017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what fears emerge?</a:t>
                      </a:r>
                    </a:p>
                    <a:p>
                      <a:endParaRPr lang="en-US" sz="1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those fears, what are our hidden, collective-self</a:t>
                      </a:r>
                    </a:p>
                    <a:p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protection goals?</a:t>
                      </a:r>
                      <a:r>
                        <a:rPr lang="en-US" sz="2000" b="0" dirty="0">
                          <a:effectLst/>
                          <a:latin typeface="+mn-lt"/>
                        </a:rPr>
                        <a:t> </a:t>
                      </a:r>
                    </a:p>
                    <a:p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  <a:p>
                      <a:endParaRPr lang="en-US" sz="1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1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1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1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91364" marR="91364" marT="45683" marB="456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88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dirty="0">
                          <a:latin typeface="+mn-lt"/>
                        </a:rPr>
                        <a:t>What unexamined beliefs are holding our Immune System in place?</a:t>
                      </a:r>
                    </a:p>
                    <a:p>
                      <a:endParaRPr lang="en-US" sz="1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91364" marR="91364" marT="45683" marB="456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959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644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163</Words>
  <Application>Microsoft Macintosh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Fernanda Silva Velasco</dc:creator>
  <cp:lastModifiedBy>Fernanda Silva Velasco</cp:lastModifiedBy>
  <cp:revision>1</cp:revision>
  <dcterms:created xsi:type="dcterms:W3CDTF">2021-09-06T16:22:37Z</dcterms:created>
  <dcterms:modified xsi:type="dcterms:W3CDTF">2021-09-06T16:25:15Z</dcterms:modified>
</cp:coreProperties>
</file>