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700" r:id="rId2"/>
    <p:sldMasterId id="2147483716" r:id="rId3"/>
    <p:sldMasterId id="2147483798" r:id="rId4"/>
  </p:sldMasterIdLst>
  <p:notesMasterIdLst>
    <p:notesMasterId r:id="rId51"/>
  </p:notesMasterIdLst>
  <p:sldIdLst>
    <p:sldId id="2147376745" r:id="rId5"/>
    <p:sldId id="2147376747" r:id="rId6"/>
    <p:sldId id="423" r:id="rId7"/>
    <p:sldId id="2147376793" r:id="rId8"/>
    <p:sldId id="1762" r:id="rId9"/>
    <p:sldId id="1765" r:id="rId10"/>
    <p:sldId id="1766" r:id="rId11"/>
    <p:sldId id="2147376694" r:id="rId12"/>
    <p:sldId id="2147376523" r:id="rId13"/>
    <p:sldId id="2147376522" r:id="rId14"/>
    <p:sldId id="2147376711" r:id="rId15"/>
    <p:sldId id="2147376726" r:id="rId16"/>
    <p:sldId id="2147376723" r:id="rId17"/>
    <p:sldId id="2147376799" r:id="rId18"/>
    <p:sldId id="2147376748" r:id="rId19"/>
    <p:sldId id="2147376749" r:id="rId20"/>
    <p:sldId id="2147376800" r:id="rId21"/>
    <p:sldId id="2147376795" r:id="rId22"/>
    <p:sldId id="2147376738" r:id="rId23"/>
    <p:sldId id="2147376750" r:id="rId24"/>
    <p:sldId id="2147376771" r:id="rId25"/>
    <p:sldId id="2147376751" r:id="rId26"/>
    <p:sldId id="2147376798" r:id="rId27"/>
    <p:sldId id="424" r:id="rId28"/>
    <p:sldId id="456" r:id="rId29"/>
    <p:sldId id="2147376753" r:id="rId30"/>
    <p:sldId id="2147376754" r:id="rId31"/>
    <p:sldId id="2147376542" r:id="rId32"/>
    <p:sldId id="2147376758" r:id="rId33"/>
    <p:sldId id="2147376759" r:id="rId34"/>
    <p:sldId id="2147376760" r:id="rId35"/>
    <p:sldId id="2147376761" r:id="rId36"/>
    <p:sldId id="2147376790" r:id="rId37"/>
    <p:sldId id="4465" r:id="rId38"/>
    <p:sldId id="260" r:id="rId39"/>
    <p:sldId id="2147376791" r:id="rId40"/>
    <p:sldId id="2147376706" r:id="rId41"/>
    <p:sldId id="2147376801" r:id="rId42"/>
    <p:sldId id="2147376802" r:id="rId43"/>
    <p:sldId id="2147376733" r:id="rId44"/>
    <p:sldId id="1744" r:id="rId45"/>
    <p:sldId id="2147376781" r:id="rId46"/>
    <p:sldId id="2147376782" r:id="rId47"/>
    <p:sldId id="2147376739" r:id="rId48"/>
    <p:sldId id="2147376735" r:id="rId49"/>
    <p:sldId id="32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F05610-BF0F-2766-4004-ECD143C47A6A}" name="Lorena Levano" initials="LL" userId="Lorena Levano" providerId="None"/>
  <p188:author id="{CA1F0A3A-5C83-72DB-4DD1-22243A4E6459}" name="Verena Phipps" initials="VP" userId="S::vphipps@worldbank.org::8053ef13-8059-42a4-8a13-f9aba7ca1cf2" providerId="AD"/>
  <p188:author id="{5F07915C-AD79-BD65-52DC-4E349C5A04E1}" name="Marina Burul-Sir" initials="MB" userId="S::mburulsir@worldbank.org::33333ff5-3d4a-4036-b634-eef0f042fba4" providerId="AD"/>
  <p188:author id="{6BAC4580-C969-CF36-B5B1-0BD98AA5F96B}" name="Pamela Chebiwott Tuiyott" initials="PCT" userId="S::ptuiyott@worldbank.org::e8e4fe4a-a3fd-4d99-ac26-96a89b712bea" providerId="AD"/>
  <p188:author id="{8B38B183-DB2A-D6C7-9B2E-282E6AD67AEA}" name="Penny Williams" initials="PW" userId="S::pwilliams4@worldbank.org::53c7cea1-98f6-401e-bf41-1d285666db94" providerId="AD"/>
  <p188:author id="{5DF4CF9E-515E-F2BA-278B-A4EDB3EF283A}" name="Daniela Greco" initials="DG" userId="S::dgreco@worldbank.org::01a7d6d1-8b3e-43c6-8ed8-af9374f25e85" providerId="AD"/>
  <p188:author id="{F4E0D9AC-15DD-DC59-CCA0-AD2CAB097AD2}" name="Angélica Sánchez" initials="AS" userId="Angélica Sánchez" providerId="None"/>
  <p188:author id="{0B280CC5-3D7E-5666-961E-DACC6BE5FCA5}" name="Emelyne Calimoutou" initials="EC" userId="S::ecalimoutou@worldbank.org::f7f00a0c-495e-4f16-989a-3435ad863708" providerId="AD"/>
  <p188:author id="{F525D3F3-D6DC-DB16-D792-85A1E5116A2A}" name="Lorena Levano Gavidia" initials="LLG" userId="S::llevano@worldbank.org::076cbea4-430c-48e4-8d5e-507d6ffe39f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anne louise" initials="jl" lastIdx="2" clrIdx="0">
    <p:extLst>
      <p:ext uri="{19B8F6BF-5375-455C-9EA6-DF929625EA0E}">
        <p15:presenceInfo xmlns:p15="http://schemas.microsoft.com/office/powerpoint/2012/main" userId="6a20acc39e8f74f0" providerId="Windows Live"/>
      </p:ext>
    </p:extLst>
  </p:cmAuthor>
  <p:cmAuthor id="2" name="Hannah Thompson" initials="HT" lastIdx="3" clrIdx="1">
    <p:extLst>
      <p:ext uri="{19B8F6BF-5375-455C-9EA6-DF929625EA0E}">
        <p15:presenceInfo xmlns:p15="http://schemas.microsoft.com/office/powerpoint/2012/main" userId="60e5f9fa03cb04fd" providerId="Windows Live"/>
      </p:ext>
    </p:extLst>
  </p:cmAuthor>
  <p:cmAuthor id="3" name="Daniela Greco" initials="DG" lastIdx="1" clrIdx="2">
    <p:extLst>
      <p:ext uri="{19B8F6BF-5375-455C-9EA6-DF929625EA0E}">
        <p15:presenceInfo xmlns:p15="http://schemas.microsoft.com/office/powerpoint/2012/main" userId="S::dgreco@worldbank.org::01a7d6d1-8b3e-43c6-8ed8-af9374f25e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69B40B-B3C9-457D-A9D4-025F46BA5687}" v="4" dt="2024-04-17T00:11:53.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5" autoAdjust="0"/>
    <p:restoredTop sz="55693" autoAdjust="0"/>
  </p:normalViewPr>
  <p:slideViewPr>
    <p:cSldViewPr snapToGrid="0">
      <p:cViewPr>
        <p:scale>
          <a:sx n="70" d="100"/>
          <a:sy n="70" d="100"/>
        </p:scale>
        <p:origin x="79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customXml" Target="../customXml/item2.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60"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da Diop Keenan" userId="690ada9f-a0d9-4891-bd2f-b78805e8139a" providerId="ADAL" clId="{8069B40B-B3C9-457D-A9D4-025F46BA5687}"/>
    <pc:docChg chg="custSel addSld delSld modSld delMainMaster">
      <pc:chgData name="Aida Diop Keenan" userId="690ada9f-a0d9-4891-bd2f-b78805e8139a" providerId="ADAL" clId="{8069B40B-B3C9-457D-A9D4-025F46BA5687}" dt="2024-04-17T00:16:02.561" v="345" actId="1076"/>
      <pc:docMkLst>
        <pc:docMk/>
      </pc:docMkLst>
      <pc:sldChg chg="del">
        <pc:chgData name="Aida Diop Keenan" userId="690ada9f-a0d9-4891-bd2f-b78805e8139a" providerId="ADAL" clId="{8069B40B-B3C9-457D-A9D4-025F46BA5687}" dt="2024-04-16T23:55:07.934" v="0" actId="47"/>
        <pc:sldMkLst>
          <pc:docMk/>
          <pc:sldMk cId="0" sldId="256"/>
        </pc:sldMkLst>
      </pc:sldChg>
      <pc:sldChg chg="del">
        <pc:chgData name="Aida Diop Keenan" userId="690ada9f-a0d9-4891-bd2f-b78805e8139a" providerId="ADAL" clId="{8069B40B-B3C9-457D-A9D4-025F46BA5687}" dt="2024-04-16T23:55:11.729" v="3" actId="47"/>
        <pc:sldMkLst>
          <pc:docMk/>
          <pc:sldMk cId="0" sldId="269"/>
        </pc:sldMkLst>
      </pc:sldChg>
      <pc:sldChg chg="del">
        <pc:chgData name="Aida Diop Keenan" userId="690ada9f-a0d9-4891-bd2f-b78805e8139a" providerId="ADAL" clId="{8069B40B-B3C9-457D-A9D4-025F46BA5687}" dt="2024-04-16T23:55:07.934" v="0" actId="47"/>
        <pc:sldMkLst>
          <pc:docMk/>
          <pc:sldMk cId="0" sldId="275"/>
        </pc:sldMkLst>
      </pc:sldChg>
      <pc:sldChg chg="del">
        <pc:chgData name="Aida Diop Keenan" userId="690ada9f-a0d9-4891-bd2f-b78805e8139a" providerId="ADAL" clId="{8069B40B-B3C9-457D-A9D4-025F46BA5687}" dt="2024-04-16T23:55:12.382" v="4" actId="47"/>
        <pc:sldMkLst>
          <pc:docMk/>
          <pc:sldMk cId="0" sldId="276"/>
        </pc:sldMkLst>
      </pc:sldChg>
      <pc:sldChg chg="del">
        <pc:chgData name="Aida Diop Keenan" userId="690ada9f-a0d9-4891-bd2f-b78805e8139a" providerId="ADAL" clId="{8069B40B-B3C9-457D-A9D4-025F46BA5687}" dt="2024-04-16T23:55:09.924" v="1" actId="47"/>
        <pc:sldMkLst>
          <pc:docMk/>
          <pc:sldMk cId="0" sldId="285"/>
        </pc:sldMkLst>
      </pc:sldChg>
      <pc:sldChg chg="del">
        <pc:chgData name="Aida Diop Keenan" userId="690ada9f-a0d9-4891-bd2f-b78805e8139a" providerId="ADAL" clId="{8069B40B-B3C9-457D-A9D4-025F46BA5687}" dt="2024-04-16T23:55:13.647" v="5" actId="47"/>
        <pc:sldMkLst>
          <pc:docMk/>
          <pc:sldMk cId="0" sldId="339"/>
        </pc:sldMkLst>
      </pc:sldChg>
      <pc:sldChg chg="del">
        <pc:chgData name="Aida Diop Keenan" userId="690ada9f-a0d9-4891-bd2f-b78805e8139a" providerId="ADAL" clId="{8069B40B-B3C9-457D-A9D4-025F46BA5687}" dt="2024-04-16T23:55:07.934" v="0" actId="47"/>
        <pc:sldMkLst>
          <pc:docMk/>
          <pc:sldMk cId="505814445" sldId="349"/>
        </pc:sldMkLst>
      </pc:sldChg>
      <pc:sldChg chg="del">
        <pc:chgData name="Aida Diop Keenan" userId="690ada9f-a0d9-4891-bd2f-b78805e8139a" providerId="ADAL" clId="{8069B40B-B3C9-457D-A9D4-025F46BA5687}" dt="2024-04-16T23:55:10.873" v="2" actId="47"/>
        <pc:sldMkLst>
          <pc:docMk/>
          <pc:sldMk cId="3492653406" sldId="350"/>
        </pc:sldMkLst>
      </pc:sldChg>
      <pc:sldChg chg="del">
        <pc:chgData name="Aida Diop Keenan" userId="690ada9f-a0d9-4891-bd2f-b78805e8139a" providerId="ADAL" clId="{8069B40B-B3C9-457D-A9D4-025F46BA5687}" dt="2024-04-16T23:55:16" v="8" actId="47"/>
        <pc:sldMkLst>
          <pc:docMk/>
          <pc:sldMk cId="1393218248" sldId="2032"/>
        </pc:sldMkLst>
      </pc:sldChg>
      <pc:sldChg chg="del">
        <pc:chgData name="Aida Diop Keenan" userId="690ada9f-a0d9-4891-bd2f-b78805e8139a" providerId="ADAL" clId="{8069B40B-B3C9-457D-A9D4-025F46BA5687}" dt="2024-04-16T23:55:17.920" v="10" actId="47"/>
        <pc:sldMkLst>
          <pc:docMk/>
          <pc:sldMk cId="3544019865" sldId="2033"/>
        </pc:sldMkLst>
      </pc:sldChg>
      <pc:sldChg chg="del">
        <pc:chgData name="Aida Diop Keenan" userId="690ada9f-a0d9-4891-bd2f-b78805e8139a" providerId="ADAL" clId="{8069B40B-B3C9-457D-A9D4-025F46BA5687}" dt="2024-04-16T23:55:19.077" v="11" actId="47"/>
        <pc:sldMkLst>
          <pc:docMk/>
          <pc:sldMk cId="873566530" sldId="2054"/>
        </pc:sldMkLst>
      </pc:sldChg>
      <pc:sldChg chg="del">
        <pc:chgData name="Aida Diop Keenan" userId="690ada9f-a0d9-4891-bd2f-b78805e8139a" providerId="ADAL" clId="{8069B40B-B3C9-457D-A9D4-025F46BA5687}" dt="2024-04-16T23:55:20.137" v="12" actId="47"/>
        <pc:sldMkLst>
          <pc:docMk/>
          <pc:sldMk cId="1934162476" sldId="2055"/>
        </pc:sldMkLst>
      </pc:sldChg>
      <pc:sldChg chg="del">
        <pc:chgData name="Aida Diop Keenan" userId="690ada9f-a0d9-4891-bd2f-b78805e8139a" providerId="ADAL" clId="{8069B40B-B3C9-457D-A9D4-025F46BA5687}" dt="2024-04-16T23:55:16.967" v="9" actId="47"/>
        <pc:sldMkLst>
          <pc:docMk/>
          <pc:sldMk cId="4160241292" sldId="2056"/>
        </pc:sldMkLst>
      </pc:sldChg>
      <pc:sldChg chg="addSp delSp modSp add mod">
        <pc:chgData name="Aida Diop Keenan" userId="690ada9f-a0d9-4891-bd2f-b78805e8139a" providerId="ADAL" clId="{8069B40B-B3C9-457D-A9D4-025F46BA5687}" dt="2024-04-17T00:14:59.021" v="278" actId="14100"/>
        <pc:sldMkLst>
          <pc:docMk/>
          <pc:sldMk cId="2474748629" sldId="2147376522"/>
        </pc:sldMkLst>
        <pc:spChg chg="del mod">
          <ac:chgData name="Aida Diop Keenan" userId="690ada9f-a0d9-4891-bd2f-b78805e8139a" providerId="ADAL" clId="{8069B40B-B3C9-457D-A9D4-025F46BA5687}" dt="2024-04-17T00:07:02.345" v="87" actId="478"/>
          <ac:spMkLst>
            <pc:docMk/>
            <pc:sldMk cId="2474748629" sldId="2147376522"/>
            <ac:spMk id="2" creationId="{90873AC0-F8A9-BB49-8FDD-AAB6C50BBE9C}"/>
          </ac:spMkLst>
        </pc:spChg>
        <pc:spChg chg="del">
          <ac:chgData name="Aida Diop Keenan" userId="690ada9f-a0d9-4891-bd2f-b78805e8139a" providerId="ADAL" clId="{8069B40B-B3C9-457D-A9D4-025F46BA5687}" dt="2024-04-17T00:07:17.767" v="91" actId="478"/>
          <ac:spMkLst>
            <pc:docMk/>
            <pc:sldMk cId="2474748629" sldId="2147376522"/>
            <ac:spMk id="3" creationId="{BBEF0CD5-1724-6C69-08EA-BEEEDB5D7DE6}"/>
          </ac:spMkLst>
        </pc:spChg>
        <pc:spChg chg="mod">
          <ac:chgData name="Aida Diop Keenan" userId="690ada9f-a0d9-4891-bd2f-b78805e8139a" providerId="ADAL" clId="{8069B40B-B3C9-457D-A9D4-025F46BA5687}" dt="2024-04-17T00:13:59.997" v="266" actId="20577"/>
          <ac:spMkLst>
            <pc:docMk/>
            <pc:sldMk cId="2474748629" sldId="2147376522"/>
            <ac:spMk id="5" creationId="{65EB795F-4E23-44D2-A1A9-3F6BD5087F2E}"/>
          </ac:spMkLst>
        </pc:spChg>
        <pc:spChg chg="del">
          <ac:chgData name="Aida Diop Keenan" userId="690ada9f-a0d9-4891-bd2f-b78805e8139a" providerId="ADAL" clId="{8069B40B-B3C9-457D-A9D4-025F46BA5687}" dt="2024-04-17T00:06:26.180" v="78" actId="478"/>
          <ac:spMkLst>
            <pc:docMk/>
            <pc:sldMk cId="2474748629" sldId="2147376522"/>
            <ac:spMk id="6" creationId="{C4427816-B84B-3F51-C663-E4FD48BADC04}"/>
          </ac:spMkLst>
        </pc:spChg>
        <pc:spChg chg="mod">
          <ac:chgData name="Aida Diop Keenan" userId="690ada9f-a0d9-4891-bd2f-b78805e8139a" providerId="ADAL" clId="{8069B40B-B3C9-457D-A9D4-025F46BA5687}" dt="2024-04-17T00:08:07.136" v="102" actId="14100"/>
          <ac:spMkLst>
            <pc:docMk/>
            <pc:sldMk cId="2474748629" sldId="2147376522"/>
            <ac:spMk id="10" creationId="{9DA1E7E9-3E79-3E2F-DA9B-9EE4957087D9}"/>
          </ac:spMkLst>
        </pc:spChg>
        <pc:spChg chg="add del mod">
          <ac:chgData name="Aida Diop Keenan" userId="690ada9f-a0d9-4891-bd2f-b78805e8139a" providerId="ADAL" clId="{8069B40B-B3C9-457D-A9D4-025F46BA5687}" dt="2024-04-17T00:07:05.209" v="88" actId="478"/>
          <ac:spMkLst>
            <pc:docMk/>
            <pc:sldMk cId="2474748629" sldId="2147376522"/>
            <ac:spMk id="11" creationId="{8F9F71F9-1DF9-2BCD-EF87-96A43561A352}"/>
          </ac:spMkLst>
        </pc:spChg>
        <pc:spChg chg="del">
          <ac:chgData name="Aida Diop Keenan" userId="690ada9f-a0d9-4891-bd2f-b78805e8139a" providerId="ADAL" clId="{8069B40B-B3C9-457D-A9D4-025F46BA5687}" dt="2024-04-17T00:06:20.502" v="77" actId="478"/>
          <ac:spMkLst>
            <pc:docMk/>
            <pc:sldMk cId="2474748629" sldId="2147376522"/>
            <ac:spMk id="12" creationId="{4DE45392-5B28-CBE1-3D63-1187028FD930}"/>
          </ac:spMkLst>
        </pc:spChg>
        <pc:spChg chg="add mod">
          <ac:chgData name="Aida Diop Keenan" userId="690ada9f-a0d9-4891-bd2f-b78805e8139a" providerId="ADAL" clId="{8069B40B-B3C9-457D-A9D4-025F46BA5687}" dt="2024-04-17T00:11:39.813" v="118"/>
          <ac:spMkLst>
            <pc:docMk/>
            <pc:sldMk cId="2474748629" sldId="2147376522"/>
            <ac:spMk id="13" creationId="{19EAB9B4-F39C-C12C-4411-C98AC35AB302}"/>
          </ac:spMkLst>
        </pc:spChg>
        <pc:spChg chg="del">
          <ac:chgData name="Aida Diop Keenan" userId="690ada9f-a0d9-4891-bd2f-b78805e8139a" providerId="ADAL" clId="{8069B40B-B3C9-457D-A9D4-025F46BA5687}" dt="2024-04-17T00:06:18.494" v="76" actId="478"/>
          <ac:spMkLst>
            <pc:docMk/>
            <pc:sldMk cId="2474748629" sldId="2147376522"/>
            <ac:spMk id="14" creationId="{02FAD554-1367-4018-1CCB-9BBC7D954DC3}"/>
          </ac:spMkLst>
        </pc:spChg>
        <pc:spChg chg="add mod">
          <ac:chgData name="Aida Diop Keenan" userId="690ada9f-a0d9-4891-bd2f-b78805e8139a" providerId="ADAL" clId="{8069B40B-B3C9-457D-A9D4-025F46BA5687}" dt="2024-04-17T00:11:53.329" v="119"/>
          <ac:spMkLst>
            <pc:docMk/>
            <pc:sldMk cId="2474748629" sldId="2147376522"/>
            <ac:spMk id="15" creationId="{193202F4-9DB4-E848-7F9E-2299F008305D}"/>
          </ac:spMkLst>
        </pc:spChg>
        <pc:picChg chg="mod">
          <ac:chgData name="Aida Diop Keenan" userId="690ada9f-a0d9-4891-bd2f-b78805e8139a" providerId="ADAL" clId="{8069B40B-B3C9-457D-A9D4-025F46BA5687}" dt="2024-04-17T00:14:59.021" v="278" actId="14100"/>
          <ac:picMkLst>
            <pc:docMk/>
            <pc:sldMk cId="2474748629" sldId="2147376522"/>
            <ac:picMk id="7" creationId="{859A3273-4A88-4BAE-A964-23740BCF2468}"/>
          </ac:picMkLst>
        </pc:picChg>
        <pc:picChg chg="mod">
          <ac:chgData name="Aida Diop Keenan" userId="690ada9f-a0d9-4891-bd2f-b78805e8139a" providerId="ADAL" clId="{8069B40B-B3C9-457D-A9D4-025F46BA5687}" dt="2024-04-17T00:14:52.575" v="276" actId="1076"/>
          <ac:picMkLst>
            <pc:docMk/>
            <pc:sldMk cId="2474748629" sldId="2147376522"/>
            <ac:picMk id="9" creationId="{7F019FEF-9F66-43BD-BF69-91C17C48CB85}"/>
          </ac:picMkLst>
        </pc:picChg>
      </pc:sldChg>
      <pc:sldChg chg="modSp mod">
        <pc:chgData name="Aida Diop Keenan" userId="690ada9f-a0d9-4891-bd2f-b78805e8139a" providerId="ADAL" clId="{8069B40B-B3C9-457D-A9D4-025F46BA5687}" dt="2024-04-17T00:00:52.445" v="70" actId="20577"/>
        <pc:sldMkLst>
          <pc:docMk/>
          <pc:sldMk cId="667997944" sldId="2147376694"/>
        </pc:sldMkLst>
        <pc:spChg chg="mod">
          <ac:chgData name="Aida Diop Keenan" userId="690ada9f-a0d9-4891-bd2f-b78805e8139a" providerId="ADAL" clId="{8069B40B-B3C9-457D-A9D4-025F46BA5687}" dt="2024-04-17T00:00:52.445" v="70" actId="20577"/>
          <ac:spMkLst>
            <pc:docMk/>
            <pc:sldMk cId="667997944" sldId="2147376694"/>
            <ac:spMk id="5" creationId="{88D6F0FF-AB74-65EE-5D58-B91774665C9D}"/>
          </ac:spMkLst>
        </pc:spChg>
      </pc:sldChg>
      <pc:sldChg chg="delCm">
        <pc:chgData name="Aida Diop Keenan" userId="690ada9f-a0d9-4891-bd2f-b78805e8139a" providerId="ADAL" clId="{8069B40B-B3C9-457D-A9D4-025F46BA5687}" dt="2024-04-16T23:55:34.926" v="15"/>
        <pc:sldMkLst>
          <pc:docMk/>
          <pc:sldMk cId="1351319330" sldId="2147376735"/>
        </pc:sldMkLst>
        <pc:extLst>
          <p:ext xmlns:p="http://schemas.openxmlformats.org/presentationml/2006/main" uri="{D6D511B9-2390-475A-947B-AFAB55BFBCF1}">
            <pc226:cmChg xmlns:pc226="http://schemas.microsoft.com/office/powerpoint/2022/06/main/command" chg="del">
              <pc226:chgData name="Aida Diop Keenan" userId="690ada9f-a0d9-4891-bd2f-b78805e8139a" providerId="ADAL" clId="{8069B40B-B3C9-457D-A9D4-025F46BA5687}" dt="2024-04-16T23:55:34.926" v="15"/>
              <pc2:cmMkLst xmlns:pc2="http://schemas.microsoft.com/office/powerpoint/2019/9/main/command">
                <pc:docMk/>
                <pc:sldMk cId="1351319330" sldId="2147376735"/>
                <pc2:cmMk id="{FA89BC2C-717F-43F6-90EA-D2E5EF11CBA2}"/>
              </pc2:cmMkLst>
            </pc226:cmChg>
          </p:ext>
        </pc:extLst>
      </pc:sldChg>
      <pc:sldChg chg="modSp mod">
        <pc:chgData name="Aida Diop Keenan" userId="690ada9f-a0d9-4891-bd2f-b78805e8139a" providerId="ADAL" clId="{8069B40B-B3C9-457D-A9D4-025F46BA5687}" dt="2024-04-16T23:55:26.060" v="14" actId="20577"/>
        <pc:sldMkLst>
          <pc:docMk/>
          <pc:sldMk cId="3417000389" sldId="2147376739"/>
        </pc:sldMkLst>
        <pc:spChg chg="mod">
          <ac:chgData name="Aida Diop Keenan" userId="690ada9f-a0d9-4891-bd2f-b78805e8139a" providerId="ADAL" clId="{8069B40B-B3C9-457D-A9D4-025F46BA5687}" dt="2024-04-16T23:55:26.060" v="14" actId="20577"/>
          <ac:spMkLst>
            <pc:docMk/>
            <pc:sldMk cId="3417000389" sldId="2147376739"/>
            <ac:spMk id="3" creationId="{A54ABBFD-0430-6694-E1A6-FA9FE8CBB59B}"/>
          </ac:spMkLst>
        </pc:spChg>
      </pc:sldChg>
      <pc:sldChg chg="del">
        <pc:chgData name="Aida Diop Keenan" userId="690ada9f-a0d9-4891-bd2f-b78805e8139a" providerId="ADAL" clId="{8069B40B-B3C9-457D-A9D4-025F46BA5687}" dt="2024-04-16T23:55:07.934" v="0" actId="47"/>
        <pc:sldMkLst>
          <pc:docMk/>
          <pc:sldMk cId="1576394037" sldId="2147376744"/>
        </pc:sldMkLst>
      </pc:sldChg>
      <pc:sldChg chg="modSp mod">
        <pc:chgData name="Aida Diop Keenan" userId="690ada9f-a0d9-4891-bd2f-b78805e8139a" providerId="ADAL" clId="{8069B40B-B3C9-457D-A9D4-025F46BA5687}" dt="2024-04-17T00:16:02.561" v="345" actId="1076"/>
        <pc:sldMkLst>
          <pc:docMk/>
          <pc:sldMk cId="3693426457" sldId="2147376745"/>
        </pc:sldMkLst>
        <pc:spChg chg="mod">
          <ac:chgData name="Aida Diop Keenan" userId="690ada9f-a0d9-4891-bd2f-b78805e8139a" providerId="ADAL" clId="{8069B40B-B3C9-457D-A9D4-025F46BA5687}" dt="2024-04-17T00:16:02.561" v="345" actId="1076"/>
          <ac:spMkLst>
            <pc:docMk/>
            <pc:sldMk cId="3693426457" sldId="2147376745"/>
            <ac:spMk id="2" creationId="{87763D69-F90E-F490-60CA-4BF30F688997}"/>
          </ac:spMkLst>
        </pc:spChg>
        <pc:spChg chg="mod">
          <ac:chgData name="Aida Diop Keenan" userId="690ada9f-a0d9-4891-bd2f-b78805e8139a" providerId="ADAL" clId="{8069B40B-B3C9-457D-A9D4-025F46BA5687}" dt="2024-04-17T00:15:56.335" v="344" actId="122"/>
          <ac:spMkLst>
            <pc:docMk/>
            <pc:sldMk cId="3693426457" sldId="2147376745"/>
            <ac:spMk id="8" creationId="{B883ECC8-D2CB-F01E-5A6D-A1CFF2A3FD40}"/>
          </ac:spMkLst>
        </pc:spChg>
      </pc:sldChg>
      <pc:sldChg chg="modSp mod">
        <pc:chgData name="Aida Diop Keenan" userId="690ada9f-a0d9-4891-bd2f-b78805e8139a" providerId="ADAL" clId="{8069B40B-B3C9-457D-A9D4-025F46BA5687}" dt="2024-04-16T23:58:56.137" v="69" actId="20577"/>
        <pc:sldMkLst>
          <pc:docMk/>
          <pc:sldMk cId="2412912" sldId="2147376747"/>
        </pc:sldMkLst>
        <pc:spChg chg="mod">
          <ac:chgData name="Aida Diop Keenan" userId="690ada9f-a0d9-4891-bd2f-b78805e8139a" providerId="ADAL" clId="{8069B40B-B3C9-457D-A9D4-025F46BA5687}" dt="2024-04-16T23:58:56.137" v="69" actId="20577"/>
          <ac:spMkLst>
            <pc:docMk/>
            <pc:sldMk cId="2412912" sldId="2147376747"/>
            <ac:spMk id="3" creationId="{E125BC51-0722-D709-CE6D-1E7782944695}"/>
          </ac:spMkLst>
        </pc:spChg>
      </pc:sldChg>
      <pc:sldChg chg="del">
        <pc:chgData name="Aida Diop Keenan" userId="690ada9f-a0d9-4891-bd2f-b78805e8139a" providerId="ADAL" clId="{8069B40B-B3C9-457D-A9D4-025F46BA5687}" dt="2024-04-16T23:55:07.934" v="0" actId="47"/>
        <pc:sldMkLst>
          <pc:docMk/>
          <pc:sldMk cId="2005991900" sldId="2147376797"/>
        </pc:sldMkLst>
      </pc:sldChg>
      <pc:sldChg chg="new del">
        <pc:chgData name="Aida Diop Keenan" userId="690ada9f-a0d9-4891-bd2f-b78805e8139a" providerId="ADAL" clId="{8069B40B-B3C9-457D-A9D4-025F46BA5687}" dt="2024-04-17T00:05:20.974" v="72" actId="47"/>
        <pc:sldMkLst>
          <pc:docMk/>
          <pc:sldMk cId="3432287643" sldId="2147376803"/>
        </pc:sldMkLst>
      </pc:sldChg>
      <pc:sldChg chg="del">
        <pc:chgData name="Aida Diop Keenan" userId="690ada9f-a0d9-4891-bd2f-b78805e8139a" providerId="ADAL" clId="{8069B40B-B3C9-457D-A9D4-025F46BA5687}" dt="2024-04-16T23:55:14.687" v="6" actId="47"/>
        <pc:sldMkLst>
          <pc:docMk/>
          <pc:sldMk cId="1327140962" sldId="2147376806"/>
        </pc:sldMkLst>
      </pc:sldChg>
      <pc:sldChg chg="del">
        <pc:chgData name="Aida Diop Keenan" userId="690ada9f-a0d9-4891-bd2f-b78805e8139a" providerId="ADAL" clId="{8069B40B-B3C9-457D-A9D4-025F46BA5687}" dt="2024-04-16T23:55:15.304" v="7" actId="47"/>
        <pc:sldMkLst>
          <pc:docMk/>
          <pc:sldMk cId="4262033766" sldId="2147376814"/>
        </pc:sldMkLst>
      </pc:sldChg>
      <pc:sldMasterChg chg="delSldLayout">
        <pc:chgData name="Aida Diop Keenan" userId="690ada9f-a0d9-4891-bd2f-b78805e8139a" providerId="ADAL" clId="{8069B40B-B3C9-457D-A9D4-025F46BA5687}" dt="2024-04-16T23:55:20.137" v="12" actId="47"/>
        <pc:sldMasterMkLst>
          <pc:docMk/>
          <pc:sldMasterMk cId="837965324" sldId="2147483700"/>
        </pc:sldMasterMkLst>
        <pc:sldLayoutChg chg="del">
          <pc:chgData name="Aida Diop Keenan" userId="690ada9f-a0d9-4891-bd2f-b78805e8139a" providerId="ADAL" clId="{8069B40B-B3C9-457D-A9D4-025F46BA5687}" dt="2024-04-16T23:55:20.137" v="12" actId="47"/>
          <pc:sldLayoutMkLst>
            <pc:docMk/>
            <pc:sldMasterMk cId="837965324" sldId="2147483700"/>
            <pc:sldLayoutMk cId="2092443099" sldId="2147484048"/>
          </pc:sldLayoutMkLst>
        </pc:sldLayoutChg>
      </pc:sldMasterChg>
      <pc:sldMasterChg chg="del delSldLayout">
        <pc:chgData name="Aida Diop Keenan" userId="690ada9f-a0d9-4891-bd2f-b78805e8139a" providerId="ADAL" clId="{8069B40B-B3C9-457D-A9D4-025F46BA5687}" dt="2024-04-16T23:55:13.647" v="5" actId="47"/>
        <pc:sldMasterMkLst>
          <pc:docMk/>
          <pc:sldMasterMk cId="2827188124" sldId="2147483860"/>
        </pc:sldMasterMkLst>
        <pc:sldLayoutChg chg="del">
          <pc:chgData name="Aida Diop Keenan" userId="690ada9f-a0d9-4891-bd2f-b78805e8139a" providerId="ADAL" clId="{8069B40B-B3C9-457D-A9D4-025F46BA5687}" dt="2024-04-16T23:55:12.382" v="4" actId="47"/>
          <pc:sldLayoutMkLst>
            <pc:docMk/>
            <pc:sldMasterMk cId="2827188124" sldId="2147483860"/>
            <pc:sldLayoutMk cId="2189376980" sldId="2147483861"/>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219442753" sldId="2147483862"/>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769429094" sldId="2147483863"/>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260166832" sldId="2147483864"/>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931646558" sldId="2147483865"/>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737849540" sldId="2147483866"/>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285086593" sldId="2147483867"/>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258252362" sldId="2147483868"/>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387852775" sldId="2147483869"/>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389577457" sldId="2147483870"/>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958317684" sldId="2147483871"/>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686867468" sldId="2147483872"/>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370533480" sldId="2147483873"/>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486515057" sldId="2147483874"/>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556019099" sldId="2147483875"/>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32812648" sldId="2147483876"/>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4015301117" sldId="2147483877"/>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27570571" sldId="2147483878"/>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00228712" sldId="2147483879"/>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80293187" sldId="2147483880"/>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315320529" sldId="2147483881"/>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199481759" sldId="2147483882"/>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796804870" sldId="2147483883"/>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683024479" sldId="2147483884"/>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351582331" sldId="2147483885"/>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14481748" sldId="2147483886"/>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880490847" sldId="2147483887"/>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645862374" sldId="2147483888"/>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471759658" sldId="2147483889"/>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862399525" sldId="2147483890"/>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743047228" sldId="2147483891"/>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869598238" sldId="2147483892"/>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721864505" sldId="2147483893"/>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149658224" sldId="2147483894"/>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978939763" sldId="2147483895"/>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740397030" sldId="2147483896"/>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541712361" sldId="2147483897"/>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498063036" sldId="2147483898"/>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515928609" sldId="2147483899"/>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537369337" sldId="2147483900"/>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60745938" sldId="2147483901"/>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741627267" sldId="2147483902"/>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404218668" sldId="2147483903"/>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744180257" sldId="2147483904"/>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765317628" sldId="2147483905"/>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287849272" sldId="2147483906"/>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706839491" sldId="2147483907"/>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456425358" sldId="2147483908"/>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519866107" sldId="2147483909"/>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843029323" sldId="2147483910"/>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630351791" sldId="2147483911"/>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488319197" sldId="2147483912"/>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4066042319" sldId="2147483913"/>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512497197" sldId="2147483914"/>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371807941" sldId="2147483915"/>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882289568" sldId="2147483916"/>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993739081" sldId="2147483917"/>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930399297" sldId="2147483918"/>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604569451" sldId="2147483919"/>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789186273" sldId="2147483920"/>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4112500292" sldId="2147483921"/>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4149916993" sldId="2147483922"/>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711014611" sldId="2147483923"/>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475012442" sldId="2147483924"/>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941440211" sldId="2147483925"/>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516988157" sldId="2147483926"/>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908969059" sldId="2147483927"/>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270072896" sldId="2147483928"/>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083111047" sldId="2147483929"/>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161172208" sldId="2147483930"/>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636697713" sldId="2147483931"/>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362545157" sldId="2147483932"/>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71460574" sldId="2147483933"/>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41901180" sldId="2147483934"/>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664738078" sldId="2147483935"/>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734370221" sldId="2147483936"/>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284144062" sldId="2147483937"/>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680447453" sldId="2147483938"/>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500491351" sldId="2147483939"/>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89916050" sldId="2147483940"/>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770433476" sldId="2147483941"/>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029200818" sldId="2147483942"/>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511841922" sldId="2147483943"/>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26937962" sldId="2147483944"/>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085262961" sldId="2147483945"/>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817906290" sldId="2147483946"/>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4030860614" sldId="2147483947"/>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523960332" sldId="2147483948"/>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45925659" sldId="2147483949"/>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443645896" sldId="2147483950"/>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631279869" sldId="2147483951"/>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839920638" sldId="2147483952"/>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481367283" sldId="2147483953"/>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175238075" sldId="2147483954"/>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763302989" sldId="2147483955"/>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568186092" sldId="2147483956"/>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21032962" sldId="2147483957"/>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754702529" sldId="2147483958"/>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400473852" sldId="2147483959"/>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526042473" sldId="2147483960"/>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4202467720" sldId="2147483961"/>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320070127" sldId="2147483962"/>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015290909" sldId="2147483963"/>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489683353" sldId="2147483964"/>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632811410" sldId="2147483965"/>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378086809" sldId="2147483966"/>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948619514" sldId="2147483967"/>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519662566" sldId="2147483968"/>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543329448" sldId="2147483969"/>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437272606" sldId="2147483970"/>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329849084" sldId="2147483971"/>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687206407" sldId="2147483972"/>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555268409" sldId="2147483973"/>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037786397" sldId="2147483974"/>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597340867" sldId="2147483975"/>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257693109" sldId="2147483976"/>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609923576" sldId="2147483977"/>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833386385" sldId="2147483978"/>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4028086409" sldId="2147483979"/>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129018994" sldId="2147483980"/>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4227290381" sldId="2147483981"/>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614285371" sldId="2147483982"/>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1481432191" sldId="2147483983"/>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4161761584" sldId="2147483984"/>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856189205" sldId="2147483985"/>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787372940" sldId="2147483986"/>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2602561200" sldId="2147483987"/>
          </pc:sldLayoutMkLst>
        </pc:sldLayoutChg>
        <pc:sldLayoutChg chg="del">
          <pc:chgData name="Aida Diop Keenan" userId="690ada9f-a0d9-4891-bd2f-b78805e8139a" providerId="ADAL" clId="{8069B40B-B3C9-457D-A9D4-025F46BA5687}" dt="2024-04-16T23:55:13.647" v="5" actId="47"/>
          <pc:sldLayoutMkLst>
            <pc:docMk/>
            <pc:sldMasterMk cId="2827188124" sldId="2147483860"/>
            <pc:sldLayoutMk cId="3226474834" sldId="2147483988"/>
          </pc:sldLayoutMkLst>
        </pc:sldLayoutChg>
        <pc:sldLayoutChg chg="del">
          <pc:chgData name="Aida Diop Keenan" userId="690ada9f-a0d9-4891-bd2f-b78805e8139a" providerId="ADAL" clId="{8069B40B-B3C9-457D-A9D4-025F46BA5687}" dt="2024-04-16T23:55:07.934" v="0" actId="47"/>
          <pc:sldLayoutMkLst>
            <pc:docMk/>
            <pc:sldMasterMk cId="2827188124" sldId="2147483860"/>
            <pc:sldLayoutMk cId="3504387916" sldId="2147483989"/>
          </pc:sldLayoutMkLst>
        </pc:sldLayoutChg>
      </pc:sldMasterChg>
      <pc:sldMasterChg chg="del delSldLayout">
        <pc:chgData name="Aida Diop Keenan" userId="690ada9f-a0d9-4891-bd2f-b78805e8139a" providerId="ADAL" clId="{8069B40B-B3C9-457D-A9D4-025F46BA5687}" dt="2024-04-16T23:55:10.873" v="2" actId="47"/>
        <pc:sldMasterMkLst>
          <pc:docMk/>
          <pc:sldMasterMk cId="244736866" sldId="2147483990"/>
        </pc:sldMasterMkLst>
        <pc:sldLayoutChg chg="del">
          <pc:chgData name="Aida Diop Keenan" userId="690ada9f-a0d9-4891-bd2f-b78805e8139a" providerId="ADAL" clId="{8069B40B-B3C9-457D-A9D4-025F46BA5687}" dt="2024-04-16T23:55:10.873" v="2" actId="47"/>
          <pc:sldLayoutMkLst>
            <pc:docMk/>
            <pc:sldMasterMk cId="244736866" sldId="2147483990"/>
            <pc:sldLayoutMk cId="509921121" sldId="2147483991"/>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2600889269" sldId="2147483992"/>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2256211098" sldId="2147483993"/>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1225606072" sldId="2147483994"/>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98468670" sldId="2147483995"/>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4102433768" sldId="2147483996"/>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2249862974" sldId="2147483997"/>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3466346844" sldId="2147483998"/>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893914243" sldId="2147483999"/>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97237255" sldId="2147484000"/>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208898035" sldId="2147484001"/>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2130058402" sldId="2147484002"/>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1810889157" sldId="2147484003"/>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474654165" sldId="2147484004"/>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336743868" sldId="2147484005"/>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1510193926" sldId="2147484006"/>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3707853718" sldId="2147484007"/>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1270879705" sldId="2147484008"/>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3667241798" sldId="2147484009"/>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639628021" sldId="2147484010"/>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2219747109" sldId="2147484011"/>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2722456961" sldId="2147484012"/>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2968653296" sldId="2147484013"/>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1171022066" sldId="2147484014"/>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3290420192" sldId="2147484015"/>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3417774239" sldId="2147484016"/>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2975724269" sldId="2147484017"/>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1740306801" sldId="2147484018"/>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2767971436" sldId="2147484019"/>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3883571207" sldId="2147484020"/>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847065100" sldId="2147484021"/>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173897378" sldId="2147484022"/>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1711952758" sldId="2147484023"/>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1296749366" sldId="2147484024"/>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1388848584" sldId="2147484025"/>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2359428909" sldId="2147484026"/>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1466143129" sldId="2147484027"/>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9822783" sldId="2147484028"/>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4281719995" sldId="2147484029"/>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1337935633" sldId="2147484030"/>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329223791" sldId="2147484031"/>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3387759203" sldId="2147484032"/>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1270355401" sldId="2147484033"/>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2166302670" sldId="2147484034"/>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750874359" sldId="2147484035"/>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1284684218" sldId="2147484036"/>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3816538060" sldId="2147484037"/>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1383023544" sldId="2147484038"/>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1970344626" sldId="2147484039"/>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3486306903" sldId="2147484040"/>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3267498715" sldId="2147484041"/>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331222342" sldId="2147484042"/>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2166851679" sldId="2147484043"/>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3557479138" sldId="2147484044"/>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513226012" sldId="2147484045"/>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1534048528" sldId="2147484046"/>
          </pc:sldLayoutMkLst>
        </pc:sldLayoutChg>
        <pc:sldLayoutChg chg="del">
          <pc:chgData name="Aida Diop Keenan" userId="690ada9f-a0d9-4891-bd2f-b78805e8139a" providerId="ADAL" clId="{8069B40B-B3C9-457D-A9D4-025F46BA5687}" dt="2024-04-16T23:55:10.873" v="2" actId="47"/>
          <pc:sldLayoutMkLst>
            <pc:docMk/>
            <pc:sldMasterMk cId="244736866" sldId="2147483990"/>
            <pc:sldLayoutMk cId="1345645050" sldId="2147484047"/>
          </pc:sldLayoutMkLst>
        </pc:sldLayoutChg>
      </pc:sldMaster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AB9FA7-9A6D-4C36-A1A3-2C396E33C521}" type="doc">
      <dgm:prSet loTypeId="urn:microsoft.com/office/officeart/2005/8/layout/vList2" loCatId="list" qsTypeId="urn:microsoft.com/office/officeart/2005/8/quickstyle/simple2" qsCatId="simple" csTypeId="urn:microsoft.com/office/officeart/2005/8/colors/accent2_1" csCatId="accent2" phldr="1"/>
      <dgm:spPr/>
      <dgm:t>
        <a:bodyPr/>
        <a:lstStyle/>
        <a:p>
          <a:endParaRPr lang="en-US"/>
        </a:p>
      </dgm:t>
    </dgm:pt>
    <dgm:pt modelId="{FFA2A966-B4D7-4CBB-98F5-ABEC601FF860}">
      <dgm:prSet phldrT="[Text]" custT="1"/>
      <dgm:spPr>
        <a:solidFill>
          <a:srgbClr val="FCE8DB"/>
        </a:solidFill>
        <a:ln>
          <a:noFill/>
        </a:ln>
        <a:effectLst>
          <a:outerShdw blurRad="63500" sx="102000" sy="102000" algn="ctr" rotWithShape="0">
            <a:prstClr val="black">
              <a:alpha val="24000"/>
            </a:prstClr>
          </a:outerShdw>
        </a:effectLst>
      </dgm:spPr>
      <dgm:t>
        <a:bodyPr/>
        <a:lstStyle/>
        <a:p>
          <a:pPr>
            <a:buClr>
              <a:schemeClr val="dk1"/>
            </a:buClr>
            <a:buSzPts val="2400"/>
            <a:buFont typeface="Calibri"/>
            <a:buNone/>
          </a:pPr>
          <a:r>
            <a:rPr lang="en-US" sz="2250" kern="1200">
              <a:sym typeface="Calibri"/>
            </a:rPr>
            <a:t>	</a:t>
          </a:r>
          <a:r>
            <a:rPr lang="en-US" sz="2250" b="1" kern="1200">
              <a:solidFill>
                <a:srgbClr val="2F150E">
                  <a:hueOff val="0"/>
                  <a:satOff val="0"/>
                  <a:lumOff val="0"/>
                  <a:alphaOff val="0"/>
                </a:srgbClr>
              </a:solidFill>
              <a:latin typeface="Franklin Gothic Book" panose="020B0503020102020204"/>
              <a:ea typeface="+mn-ea"/>
              <a:cs typeface="+mn-cs"/>
              <a:sym typeface="Calibri"/>
            </a:rPr>
            <a:t>Contextual prevalence 	</a:t>
          </a:r>
          <a:r>
            <a:rPr lang="en-US" sz="2250" b="1" kern="1200">
              <a:sym typeface="Calibri"/>
            </a:rPr>
            <a:t>of GBV is high 	</a:t>
          </a:r>
          <a:r>
            <a:rPr lang="en-US" sz="2250" kern="1200">
              <a:sym typeface="Calibri"/>
            </a:rPr>
            <a:t>worldwide, across all 	regions and all spheres 	of life.</a:t>
          </a:r>
          <a:endParaRPr lang="en-US" sz="2250" kern="1200"/>
        </a:p>
      </dgm:t>
    </dgm:pt>
    <dgm:pt modelId="{96C8CD3C-DF5D-40D1-A64E-9CA5DFF638F6}" type="sibTrans" cxnId="{F48965A7-B0D2-4B15-912F-30123A639AD0}">
      <dgm:prSet/>
      <dgm:spPr/>
      <dgm:t>
        <a:bodyPr/>
        <a:lstStyle/>
        <a:p>
          <a:endParaRPr lang="en-US" sz="2200"/>
        </a:p>
      </dgm:t>
    </dgm:pt>
    <dgm:pt modelId="{CE11ED1C-F4D1-49D8-8739-317044F24371}" type="parTrans" cxnId="{F48965A7-B0D2-4B15-912F-30123A639AD0}">
      <dgm:prSet/>
      <dgm:spPr/>
      <dgm:t>
        <a:bodyPr/>
        <a:lstStyle/>
        <a:p>
          <a:endParaRPr lang="en-US" sz="2200"/>
        </a:p>
      </dgm:t>
    </dgm:pt>
    <dgm:pt modelId="{513606D9-6AEC-48CB-A8AF-BD85ECAEF2AE}">
      <dgm:prSet phldrT="[Text]" custT="1"/>
      <dgm:spPr>
        <a:solidFill>
          <a:srgbClr val="FCE8DB"/>
        </a:solidFill>
        <a:ln>
          <a:noFill/>
        </a:ln>
        <a:effectLst>
          <a:outerShdw blurRad="63500" sx="102000" sy="102000" algn="ctr" rotWithShape="0">
            <a:prstClr val="black">
              <a:alpha val="24000"/>
            </a:prstClr>
          </a:outerShdw>
        </a:effectLst>
      </dgm:spPr>
      <dgm:t>
        <a:bodyPr/>
        <a:lstStyle/>
        <a:p>
          <a:r>
            <a:rPr lang="en-US" sz="2250">
              <a:sym typeface="Calibri"/>
            </a:rPr>
            <a:t>	</a:t>
          </a:r>
          <a:r>
            <a:rPr lang="en-US" sz="2250" b="1">
              <a:sym typeface="Calibri"/>
            </a:rPr>
            <a:t>The impact of GBV is 	high</a:t>
          </a:r>
        </a:p>
        <a:p>
          <a:r>
            <a:rPr lang="en-US" sz="2250">
              <a:sym typeface="Calibri"/>
            </a:rPr>
            <a:t>	It produces multiple 	harmful consequences 	for survivors, their 	communities and 	countries.</a:t>
          </a:r>
          <a:endParaRPr lang="en-US" sz="2250"/>
        </a:p>
      </dgm:t>
    </dgm:pt>
    <dgm:pt modelId="{AF909505-69A8-406F-9DC2-F45525F03957}" type="sibTrans" cxnId="{D5EC241B-ECC1-441B-8729-7C3698B43068}">
      <dgm:prSet/>
      <dgm:spPr/>
      <dgm:t>
        <a:bodyPr/>
        <a:lstStyle/>
        <a:p>
          <a:endParaRPr lang="en-US" sz="2200"/>
        </a:p>
      </dgm:t>
    </dgm:pt>
    <dgm:pt modelId="{379862DE-3F34-40D4-9452-7FE4E12CC6F3}" type="parTrans" cxnId="{D5EC241B-ECC1-441B-8729-7C3698B43068}">
      <dgm:prSet/>
      <dgm:spPr/>
      <dgm:t>
        <a:bodyPr/>
        <a:lstStyle/>
        <a:p>
          <a:endParaRPr lang="en-US" sz="2200"/>
        </a:p>
      </dgm:t>
    </dgm:pt>
    <dgm:pt modelId="{5403AC17-C481-41FE-B9E7-60E2A649810A}" type="pres">
      <dgm:prSet presAssocID="{C5AB9FA7-9A6D-4C36-A1A3-2C396E33C521}" presName="linear" presStyleCnt="0">
        <dgm:presLayoutVars>
          <dgm:animLvl val="lvl"/>
          <dgm:resizeHandles val="exact"/>
        </dgm:presLayoutVars>
      </dgm:prSet>
      <dgm:spPr/>
    </dgm:pt>
    <dgm:pt modelId="{AAB5AA76-798D-488D-88BA-6EF0CACABC0C}" type="pres">
      <dgm:prSet presAssocID="{FFA2A966-B4D7-4CBB-98F5-ABEC601FF860}" presName="parentText" presStyleLbl="node1" presStyleIdx="0" presStyleCnt="2" custLinFactNeighborX="877" custLinFactNeighborY="-7141">
        <dgm:presLayoutVars>
          <dgm:chMax val="0"/>
          <dgm:bulletEnabled val="1"/>
        </dgm:presLayoutVars>
      </dgm:prSet>
      <dgm:spPr/>
    </dgm:pt>
    <dgm:pt modelId="{4D01626B-976E-4D9A-A7C9-E9A85BF8EF24}" type="pres">
      <dgm:prSet presAssocID="{96C8CD3C-DF5D-40D1-A64E-9CA5DFF638F6}" presName="spacer" presStyleCnt="0"/>
      <dgm:spPr/>
    </dgm:pt>
    <dgm:pt modelId="{D2DA25AD-0D07-4A79-A2E1-CD4D9C97C262}" type="pres">
      <dgm:prSet presAssocID="{513606D9-6AEC-48CB-A8AF-BD85ECAEF2AE}" presName="parentText" presStyleLbl="node1" presStyleIdx="1" presStyleCnt="2">
        <dgm:presLayoutVars>
          <dgm:chMax val="0"/>
          <dgm:bulletEnabled val="1"/>
        </dgm:presLayoutVars>
      </dgm:prSet>
      <dgm:spPr/>
    </dgm:pt>
  </dgm:ptLst>
  <dgm:cxnLst>
    <dgm:cxn modelId="{D5EC241B-ECC1-441B-8729-7C3698B43068}" srcId="{C5AB9FA7-9A6D-4C36-A1A3-2C396E33C521}" destId="{513606D9-6AEC-48CB-A8AF-BD85ECAEF2AE}" srcOrd="1" destOrd="0" parTransId="{379862DE-3F34-40D4-9452-7FE4E12CC6F3}" sibTransId="{AF909505-69A8-406F-9DC2-F45525F03957}"/>
    <dgm:cxn modelId="{706F2281-91E7-4D43-A3C6-5978F9DBFBCF}" type="presOf" srcId="{513606D9-6AEC-48CB-A8AF-BD85ECAEF2AE}" destId="{D2DA25AD-0D07-4A79-A2E1-CD4D9C97C262}" srcOrd="0" destOrd="0" presId="urn:microsoft.com/office/officeart/2005/8/layout/vList2"/>
    <dgm:cxn modelId="{F6224995-3EE8-443C-BC58-605452A431FD}" type="presOf" srcId="{FFA2A966-B4D7-4CBB-98F5-ABEC601FF860}" destId="{AAB5AA76-798D-488D-88BA-6EF0CACABC0C}" srcOrd="0" destOrd="0" presId="urn:microsoft.com/office/officeart/2005/8/layout/vList2"/>
    <dgm:cxn modelId="{F48965A7-B0D2-4B15-912F-30123A639AD0}" srcId="{C5AB9FA7-9A6D-4C36-A1A3-2C396E33C521}" destId="{FFA2A966-B4D7-4CBB-98F5-ABEC601FF860}" srcOrd="0" destOrd="0" parTransId="{CE11ED1C-F4D1-49D8-8739-317044F24371}" sibTransId="{96C8CD3C-DF5D-40D1-A64E-9CA5DFF638F6}"/>
    <dgm:cxn modelId="{BC4740B6-7E1B-4FDE-93C5-032E4AFBFCA1}" type="presOf" srcId="{C5AB9FA7-9A6D-4C36-A1A3-2C396E33C521}" destId="{5403AC17-C481-41FE-B9E7-60E2A649810A}" srcOrd="0" destOrd="0" presId="urn:microsoft.com/office/officeart/2005/8/layout/vList2"/>
    <dgm:cxn modelId="{6D0A8E14-42F1-40CB-95FB-7CF976D3287F}" type="presParOf" srcId="{5403AC17-C481-41FE-B9E7-60E2A649810A}" destId="{AAB5AA76-798D-488D-88BA-6EF0CACABC0C}" srcOrd="0" destOrd="0" presId="urn:microsoft.com/office/officeart/2005/8/layout/vList2"/>
    <dgm:cxn modelId="{5BAFC0BC-219C-41D1-A3C4-F8E4E24F4FF7}" type="presParOf" srcId="{5403AC17-C481-41FE-B9E7-60E2A649810A}" destId="{4D01626B-976E-4D9A-A7C9-E9A85BF8EF24}" srcOrd="1" destOrd="0" presId="urn:microsoft.com/office/officeart/2005/8/layout/vList2"/>
    <dgm:cxn modelId="{73C804DF-F833-4823-BB9F-EE727BDACE96}" type="presParOf" srcId="{5403AC17-C481-41FE-B9E7-60E2A649810A}" destId="{D2DA25AD-0D07-4A79-A2E1-CD4D9C97C262}" srcOrd="2" destOrd="0" presId="urn:microsoft.com/office/officeart/2005/8/layout/vList2"/>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3E2D05-FDD5-4C42-9B2A-21C53550113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E385CFB-823B-4225-972E-0F98AE025D05}" type="pres">
      <dgm:prSet presAssocID="{4C3E2D05-FDD5-4C42-9B2A-21C535501130}" presName="diagram" presStyleCnt="0">
        <dgm:presLayoutVars>
          <dgm:dir/>
          <dgm:resizeHandles val="exact"/>
        </dgm:presLayoutVars>
      </dgm:prSet>
      <dgm:spPr/>
    </dgm:pt>
  </dgm:ptLst>
  <dgm:cxnLst>
    <dgm:cxn modelId="{7B2A5A50-8B2E-49F4-A43A-26DC4E5FEB90}" type="presOf" srcId="{4C3E2D05-FDD5-4C42-9B2A-21C535501130}" destId="{CE385CFB-823B-4225-972E-0F98AE025D05}"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6BF02F-EC4B-4EE3-B0EC-DB50883ECF71}" type="doc">
      <dgm:prSet loTypeId="urn:microsoft.com/office/officeart/2005/8/layout/hList7" loCatId="list" qsTypeId="urn:microsoft.com/office/officeart/2005/8/quickstyle/simple1" qsCatId="simple" csTypeId="urn:microsoft.com/office/officeart/2005/8/colors/accent3_2" csCatId="accent3" phldr="1"/>
      <dgm:spPr/>
      <dgm:t>
        <a:bodyPr/>
        <a:lstStyle/>
        <a:p>
          <a:endParaRPr lang="en-US"/>
        </a:p>
      </dgm:t>
    </dgm:pt>
    <dgm:pt modelId="{9A190CD4-5A25-43CB-8641-010FBF84CAA5}">
      <dgm:prSet phldrT="[Text]" custT="1"/>
      <dgm:spPr/>
      <dgm:t>
        <a:bodyPr/>
        <a:lstStyle/>
        <a:p>
          <a:pPr algn="ctr"/>
          <a:r>
            <a:rPr lang="en-US" sz="2000" b="1"/>
            <a:t>Contextual risks of SEA/SH </a:t>
          </a:r>
        </a:p>
        <a:p>
          <a:pPr algn="ctr"/>
          <a:r>
            <a:rPr lang="en-US" sz="1400"/>
            <a:t>i.e., prevalence of GBV, social norms that condone and justify VAWG, legal framework and its application, capacity on GBV in country, conflict, etc.</a:t>
          </a:r>
        </a:p>
      </dgm:t>
    </dgm:pt>
    <dgm:pt modelId="{1C698A63-D3B2-435E-88F5-29F70E4F85C2}" type="parTrans" cxnId="{05BDFC89-9A12-4E84-BB9A-5E331AD65284}">
      <dgm:prSet/>
      <dgm:spPr/>
      <dgm:t>
        <a:bodyPr/>
        <a:lstStyle/>
        <a:p>
          <a:endParaRPr lang="en-US"/>
        </a:p>
      </dgm:t>
    </dgm:pt>
    <dgm:pt modelId="{78539912-B964-4411-AF76-5738C6FCF6BF}" type="sibTrans" cxnId="{05BDFC89-9A12-4E84-BB9A-5E331AD65284}">
      <dgm:prSet/>
      <dgm:spPr/>
      <dgm:t>
        <a:bodyPr/>
        <a:lstStyle/>
        <a:p>
          <a:endParaRPr lang="en-US"/>
        </a:p>
      </dgm:t>
    </dgm:pt>
    <dgm:pt modelId="{A879C609-637F-4B3E-A041-ABC5F226C518}">
      <dgm:prSet phldrT="[Text]" custT="1"/>
      <dgm:spPr/>
      <dgm:t>
        <a:bodyPr/>
        <a:lstStyle/>
        <a:p>
          <a:r>
            <a:rPr lang="en-US" sz="2000" b="1"/>
            <a:t>Project related risks </a:t>
          </a:r>
        </a:p>
        <a:p>
          <a:r>
            <a:rPr lang="en-US" sz="1400"/>
            <a:t>i.e., mainly male workforce, labor influx in small/rural communities, potential for transactional sex, lack of known and trusted reporting mechanisms and standards of conduct, etc.</a:t>
          </a:r>
          <a:endParaRPr lang="en-US" sz="1100"/>
        </a:p>
      </dgm:t>
    </dgm:pt>
    <dgm:pt modelId="{95BC5022-3FF6-463C-B8B4-C2D21A5E02E1}" type="parTrans" cxnId="{327AACC0-4395-46AD-8E30-89A64790F1F2}">
      <dgm:prSet/>
      <dgm:spPr/>
      <dgm:t>
        <a:bodyPr/>
        <a:lstStyle/>
        <a:p>
          <a:endParaRPr lang="en-US"/>
        </a:p>
      </dgm:t>
    </dgm:pt>
    <dgm:pt modelId="{BDF014C3-A221-4D44-A9F9-AD6EDA7C59B5}" type="sibTrans" cxnId="{327AACC0-4395-46AD-8E30-89A64790F1F2}">
      <dgm:prSet/>
      <dgm:spPr/>
      <dgm:t>
        <a:bodyPr/>
        <a:lstStyle/>
        <a:p>
          <a:endParaRPr lang="en-US"/>
        </a:p>
      </dgm:t>
    </dgm:pt>
    <dgm:pt modelId="{FA6D799C-471E-4D0F-8595-BF3E5804204A}">
      <dgm:prSet phldrT="[Text]" custT="1"/>
      <dgm:spPr/>
      <dgm:t>
        <a:bodyPr/>
        <a:lstStyle/>
        <a:p>
          <a:r>
            <a:rPr lang="en-US" sz="2000" b="1"/>
            <a:t>Client’s capacity</a:t>
          </a:r>
        </a:p>
        <a:p>
          <a:r>
            <a:rPr lang="en-US" sz="1400"/>
            <a:t>i.e., policies and procedures in place, ability to supervise entire span of project, etc. </a:t>
          </a:r>
        </a:p>
        <a:p>
          <a:endParaRPr lang="en-US" sz="1400"/>
        </a:p>
        <a:p>
          <a:endParaRPr lang="en-US" sz="1400"/>
        </a:p>
      </dgm:t>
    </dgm:pt>
    <dgm:pt modelId="{DB2F53CD-1073-4BFF-BA6A-B98C581730CE}" type="parTrans" cxnId="{6136466D-5F47-4EDE-AF15-F7A0EC620D1B}">
      <dgm:prSet/>
      <dgm:spPr/>
      <dgm:t>
        <a:bodyPr/>
        <a:lstStyle/>
        <a:p>
          <a:endParaRPr lang="en-US"/>
        </a:p>
      </dgm:t>
    </dgm:pt>
    <dgm:pt modelId="{AE013834-C87D-4B55-82C5-B88202175782}" type="sibTrans" cxnId="{6136466D-5F47-4EDE-AF15-F7A0EC620D1B}">
      <dgm:prSet/>
      <dgm:spPr/>
      <dgm:t>
        <a:bodyPr/>
        <a:lstStyle/>
        <a:p>
          <a:endParaRPr lang="en-US"/>
        </a:p>
      </dgm:t>
    </dgm:pt>
    <dgm:pt modelId="{796F13E4-0445-401C-9398-562506546104}" type="pres">
      <dgm:prSet presAssocID="{7B6BF02F-EC4B-4EE3-B0EC-DB50883ECF71}" presName="Name0" presStyleCnt="0">
        <dgm:presLayoutVars>
          <dgm:dir/>
          <dgm:resizeHandles val="exact"/>
        </dgm:presLayoutVars>
      </dgm:prSet>
      <dgm:spPr/>
    </dgm:pt>
    <dgm:pt modelId="{40CA5356-0F99-4C07-B3CA-991950FF37FA}" type="pres">
      <dgm:prSet presAssocID="{7B6BF02F-EC4B-4EE3-B0EC-DB50883ECF71}" presName="fgShape" presStyleLbl="fgShp" presStyleIdx="0" presStyleCnt="1" custScaleY="22605" custLinFactNeighborX="367" custLinFactNeighborY="39326"/>
      <dgm:spPr>
        <a:ln>
          <a:noFill/>
        </a:ln>
      </dgm:spPr>
    </dgm:pt>
    <dgm:pt modelId="{7849DA1A-15B5-4371-A67F-02A885158251}" type="pres">
      <dgm:prSet presAssocID="{7B6BF02F-EC4B-4EE3-B0EC-DB50883ECF71}" presName="linComp" presStyleCnt="0"/>
      <dgm:spPr/>
    </dgm:pt>
    <dgm:pt modelId="{BD67F311-D93D-4148-AAC4-62FA54E9B328}" type="pres">
      <dgm:prSet presAssocID="{9A190CD4-5A25-43CB-8641-010FBF84CAA5}" presName="compNode" presStyleCnt="0"/>
      <dgm:spPr/>
    </dgm:pt>
    <dgm:pt modelId="{9B3FAD6E-E896-4A7B-907C-9047D231AD62}" type="pres">
      <dgm:prSet presAssocID="{9A190CD4-5A25-43CB-8641-010FBF84CAA5}" presName="bkgdShape" presStyleLbl="node1" presStyleIdx="0" presStyleCnt="3"/>
      <dgm:spPr/>
    </dgm:pt>
    <dgm:pt modelId="{B7F54617-2B1D-46F2-9970-317CF326D54A}" type="pres">
      <dgm:prSet presAssocID="{9A190CD4-5A25-43CB-8641-010FBF84CAA5}" presName="nodeTx" presStyleLbl="node1" presStyleIdx="0" presStyleCnt="3">
        <dgm:presLayoutVars>
          <dgm:bulletEnabled val="1"/>
        </dgm:presLayoutVars>
      </dgm:prSet>
      <dgm:spPr/>
    </dgm:pt>
    <dgm:pt modelId="{40340556-6B2E-4895-A7D1-D5FD82035C35}" type="pres">
      <dgm:prSet presAssocID="{9A190CD4-5A25-43CB-8641-010FBF84CAA5}" presName="invisiNode" presStyleLbl="node1" presStyleIdx="0" presStyleCnt="3"/>
      <dgm:spPr/>
    </dgm:pt>
    <dgm:pt modelId="{57ED8DDA-E953-481F-8C64-FB432B9CB532}" type="pres">
      <dgm:prSet presAssocID="{9A190CD4-5A25-43CB-8641-010FBF84CAA5}" presName="imagNode" presStyleLbl="fgImgPlace1" presStyleIdx="0" presStyleCnt="3" custScaleX="97229" custScaleY="97229" custLinFactNeighborY="-16095"/>
      <dgm:spPr>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a:ln>
          <a:noFill/>
        </a:ln>
      </dgm:spPr>
      <dgm:extLst>
        <a:ext uri="{E40237B7-FDA0-4F09-8148-C483321AD2D9}">
          <dgm14:cNvPr xmlns:dgm14="http://schemas.microsoft.com/office/drawing/2010/diagram" id="0" name="" descr="Mapa con marcador con relleno sólido"/>
        </a:ext>
      </dgm:extLst>
    </dgm:pt>
    <dgm:pt modelId="{7789EBA9-0E14-439A-8968-8E201A5F90D0}" type="pres">
      <dgm:prSet presAssocID="{78539912-B964-4411-AF76-5738C6FCF6BF}" presName="sibTrans" presStyleLbl="sibTrans2D1" presStyleIdx="0" presStyleCnt="0"/>
      <dgm:spPr/>
    </dgm:pt>
    <dgm:pt modelId="{FE083730-D9C5-4093-A609-81E9D2AA3303}" type="pres">
      <dgm:prSet presAssocID="{A879C609-637F-4B3E-A041-ABC5F226C518}" presName="compNode" presStyleCnt="0"/>
      <dgm:spPr/>
    </dgm:pt>
    <dgm:pt modelId="{3C853420-6D68-4D97-A68F-3BDA632D5D13}" type="pres">
      <dgm:prSet presAssocID="{A879C609-637F-4B3E-A041-ABC5F226C518}" presName="bkgdShape" presStyleLbl="node1" presStyleIdx="1" presStyleCnt="3" custLinFactNeighborY="-1470"/>
      <dgm:spPr/>
    </dgm:pt>
    <dgm:pt modelId="{8E7CDE82-872C-4643-9935-7471CEBC3079}" type="pres">
      <dgm:prSet presAssocID="{A879C609-637F-4B3E-A041-ABC5F226C518}" presName="nodeTx" presStyleLbl="node1" presStyleIdx="1" presStyleCnt="3">
        <dgm:presLayoutVars>
          <dgm:bulletEnabled val="1"/>
        </dgm:presLayoutVars>
      </dgm:prSet>
      <dgm:spPr/>
    </dgm:pt>
    <dgm:pt modelId="{5F02FFB6-5E66-475E-A9E6-E094B4A70947}" type="pres">
      <dgm:prSet presAssocID="{A879C609-637F-4B3E-A041-ABC5F226C518}" presName="invisiNode" presStyleLbl="node1" presStyleIdx="1" presStyleCnt="3"/>
      <dgm:spPr/>
    </dgm:pt>
    <dgm:pt modelId="{5F23A5FE-112C-4D2B-9632-583C37BCFA03}" type="pres">
      <dgm:prSet presAssocID="{A879C609-637F-4B3E-A041-ABC5F226C518}" presName="imagNode" presStyleLbl="fgImgPlace1" presStyleIdx="1" presStyleCnt="3" custScaleX="97229" custScaleY="97229" custLinFactNeighborY="-17198"/>
      <dgm:spPr>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irena con relleno sólido"/>
        </a:ext>
      </dgm:extLst>
    </dgm:pt>
    <dgm:pt modelId="{CBE1DCAB-6C2D-480F-90ED-2704F5C57EF4}" type="pres">
      <dgm:prSet presAssocID="{BDF014C3-A221-4D44-A9F9-AD6EDA7C59B5}" presName="sibTrans" presStyleLbl="sibTrans2D1" presStyleIdx="0" presStyleCnt="0"/>
      <dgm:spPr/>
    </dgm:pt>
    <dgm:pt modelId="{A21952D9-9565-4AB2-9CCF-A33BCC463FC3}" type="pres">
      <dgm:prSet presAssocID="{FA6D799C-471E-4D0F-8595-BF3E5804204A}" presName="compNode" presStyleCnt="0"/>
      <dgm:spPr/>
    </dgm:pt>
    <dgm:pt modelId="{2D15F76F-0113-43EC-ADD6-BDD897B57012}" type="pres">
      <dgm:prSet presAssocID="{FA6D799C-471E-4D0F-8595-BF3E5804204A}" presName="bkgdShape" presStyleLbl="node1" presStyleIdx="2" presStyleCnt="3" custLinFactNeighborX="-112" custLinFactNeighborY="-1807"/>
      <dgm:spPr/>
    </dgm:pt>
    <dgm:pt modelId="{5D5CADD6-75EA-4AEF-84D6-3EADB035F939}" type="pres">
      <dgm:prSet presAssocID="{FA6D799C-471E-4D0F-8595-BF3E5804204A}" presName="nodeTx" presStyleLbl="node1" presStyleIdx="2" presStyleCnt="3">
        <dgm:presLayoutVars>
          <dgm:bulletEnabled val="1"/>
        </dgm:presLayoutVars>
      </dgm:prSet>
      <dgm:spPr/>
    </dgm:pt>
    <dgm:pt modelId="{6562AF16-6F56-4A73-A02D-A21204E829AD}" type="pres">
      <dgm:prSet presAssocID="{FA6D799C-471E-4D0F-8595-BF3E5804204A}" presName="invisiNode" presStyleLbl="node1" presStyleIdx="2" presStyleCnt="3"/>
      <dgm:spPr/>
    </dgm:pt>
    <dgm:pt modelId="{FD1AB4DC-072F-41D4-B3C9-E63773777365}" type="pres">
      <dgm:prSet presAssocID="{FA6D799C-471E-4D0F-8595-BF3E5804204A}" presName="imagNode" presStyleLbl="fgImgPlace1" presStyleIdx="2" presStyleCnt="3" custScaleX="97229" custScaleY="97229" custLinFactNeighborY="-13889"/>
      <dgm:spPr>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arca de insignia con relleno sólido"/>
        </a:ext>
      </dgm:extLst>
    </dgm:pt>
  </dgm:ptLst>
  <dgm:cxnLst>
    <dgm:cxn modelId="{FE966C00-C8B8-4C83-922C-212726EF00DF}" type="presOf" srcId="{A879C609-637F-4B3E-A041-ABC5F226C518}" destId="{8E7CDE82-872C-4643-9935-7471CEBC3079}" srcOrd="1" destOrd="0" presId="urn:microsoft.com/office/officeart/2005/8/layout/hList7"/>
    <dgm:cxn modelId="{927D4002-E085-48C4-A2C5-5CBF6565F9A4}" type="presOf" srcId="{BDF014C3-A221-4D44-A9F9-AD6EDA7C59B5}" destId="{CBE1DCAB-6C2D-480F-90ED-2704F5C57EF4}" srcOrd="0" destOrd="0" presId="urn:microsoft.com/office/officeart/2005/8/layout/hList7"/>
    <dgm:cxn modelId="{67D4B803-97EB-4A89-BFD1-8BAEE63F2D87}" type="presOf" srcId="{FA6D799C-471E-4D0F-8595-BF3E5804204A}" destId="{2D15F76F-0113-43EC-ADD6-BDD897B57012}" srcOrd="0" destOrd="0" presId="urn:microsoft.com/office/officeart/2005/8/layout/hList7"/>
    <dgm:cxn modelId="{26A75509-8424-4943-A0C2-7119FC662A61}" type="presOf" srcId="{7B6BF02F-EC4B-4EE3-B0EC-DB50883ECF71}" destId="{796F13E4-0445-401C-9398-562506546104}" srcOrd="0" destOrd="0" presId="urn:microsoft.com/office/officeart/2005/8/layout/hList7"/>
    <dgm:cxn modelId="{C668F41C-37D3-4E74-826F-E4B52879054B}" type="presOf" srcId="{9A190CD4-5A25-43CB-8641-010FBF84CAA5}" destId="{B7F54617-2B1D-46F2-9970-317CF326D54A}" srcOrd="1" destOrd="0" presId="urn:microsoft.com/office/officeart/2005/8/layout/hList7"/>
    <dgm:cxn modelId="{6136466D-5F47-4EDE-AF15-F7A0EC620D1B}" srcId="{7B6BF02F-EC4B-4EE3-B0EC-DB50883ECF71}" destId="{FA6D799C-471E-4D0F-8595-BF3E5804204A}" srcOrd="2" destOrd="0" parTransId="{DB2F53CD-1073-4BFF-BA6A-B98C581730CE}" sibTransId="{AE013834-C87D-4B55-82C5-B88202175782}"/>
    <dgm:cxn modelId="{5D6FD477-3B63-4B70-9DC1-9B3D6C4BB462}" type="presOf" srcId="{78539912-B964-4411-AF76-5738C6FCF6BF}" destId="{7789EBA9-0E14-439A-8968-8E201A5F90D0}" srcOrd="0" destOrd="0" presId="urn:microsoft.com/office/officeart/2005/8/layout/hList7"/>
    <dgm:cxn modelId="{22BB8C85-4E9F-4B8B-BBB8-912553B9D81B}" type="presOf" srcId="{FA6D799C-471E-4D0F-8595-BF3E5804204A}" destId="{5D5CADD6-75EA-4AEF-84D6-3EADB035F939}" srcOrd="1" destOrd="0" presId="urn:microsoft.com/office/officeart/2005/8/layout/hList7"/>
    <dgm:cxn modelId="{05BDFC89-9A12-4E84-BB9A-5E331AD65284}" srcId="{7B6BF02F-EC4B-4EE3-B0EC-DB50883ECF71}" destId="{9A190CD4-5A25-43CB-8641-010FBF84CAA5}" srcOrd="0" destOrd="0" parTransId="{1C698A63-D3B2-435E-88F5-29F70E4F85C2}" sibTransId="{78539912-B964-4411-AF76-5738C6FCF6BF}"/>
    <dgm:cxn modelId="{DDF33DBF-FE99-49F6-A0C6-A75FA4D8A02D}" type="presOf" srcId="{A879C609-637F-4B3E-A041-ABC5F226C518}" destId="{3C853420-6D68-4D97-A68F-3BDA632D5D13}" srcOrd="0" destOrd="0" presId="urn:microsoft.com/office/officeart/2005/8/layout/hList7"/>
    <dgm:cxn modelId="{327AACC0-4395-46AD-8E30-89A64790F1F2}" srcId="{7B6BF02F-EC4B-4EE3-B0EC-DB50883ECF71}" destId="{A879C609-637F-4B3E-A041-ABC5F226C518}" srcOrd="1" destOrd="0" parTransId="{95BC5022-3FF6-463C-B8B4-C2D21A5E02E1}" sibTransId="{BDF014C3-A221-4D44-A9F9-AD6EDA7C59B5}"/>
    <dgm:cxn modelId="{EF9263C1-8FA3-47FF-9416-0477A656CC88}" type="presOf" srcId="{9A190CD4-5A25-43CB-8641-010FBF84CAA5}" destId="{9B3FAD6E-E896-4A7B-907C-9047D231AD62}" srcOrd="0" destOrd="0" presId="urn:microsoft.com/office/officeart/2005/8/layout/hList7"/>
    <dgm:cxn modelId="{1DEF69A7-97E1-4F1A-B877-C185AB694730}" type="presParOf" srcId="{796F13E4-0445-401C-9398-562506546104}" destId="{40CA5356-0F99-4C07-B3CA-991950FF37FA}" srcOrd="0" destOrd="0" presId="urn:microsoft.com/office/officeart/2005/8/layout/hList7"/>
    <dgm:cxn modelId="{1D269E36-82ED-4593-86B9-916FA0ABB09F}" type="presParOf" srcId="{796F13E4-0445-401C-9398-562506546104}" destId="{7849DA1A-15B5-4371-A67F-02A885158251}" srcOrd="1" destOrd="0" presId="urn:microsoft.com/office/officeart/2005/8/layout/hList7"/>
    <dgm:cxn modelId="{196545ED-2C62-4018-938B-BF2DA1C076A5}" type="presParOf" srcId="{7849DA1A-15B5-4371-A67F-02A885158251}" destId="{BD67F311-D93D-4148-AAC4-62FA54E9B328}" srcOrd="0" destOrd="0" presId="urn:microsoft.com/office/officeart/2005/8/layout/hList7"/>
    <dgm:cxn modelId="{633B643C-6C73-42B4-9C2F-F3D9164BC3B1}" type="presParOf" srcId="{BD67F311-D93D-4148-AAC4-62FA54E9B328}" destId="{9B3FAD6E-E896-4A7B-907C-9047D231AD62}" srcOrd="0" destOrd="0" presId="urn:microsoft.com/office/officeart/2005/8/layout/hList7"/>
    <dgm:cxn modelId="{9149B780-EC88-48B5-8B4B-A1FE5FE41050}" type="presParOf" srcId="{BD67F311-D93D-4148-AAC4-62FA54E9B328}" destId="{B7F54617-2B1D-46F2-9970-317CF326D54A}" srcOrd="1" destOrd="0" presId="urn:microsoft.com/office/officeart/2005/8/layout/hList7"/>
    <dgm:cxn modelId="{E488C9B7-E940-42D4-8C9F-45191ECF0D0D}" type="presParOf" srcId="{BD67F311-D93D-4148-AAC4-62FA54E9B328}" destId="{40340556-6B2E-4895-A7D1-D5FD82035C35}" srcOrd="2" destOrd="0" presId="urn:microsoft.com/office/officeart/2005/8/layout/hList7"/>
    <dgm:cxn modelId="{2A7F519D-7F65-4666-A038-AC76045C3072}" type="presParOf" srcId="{BD67F311-D93D-4148-AAC4-62FA54E9B328}" destId="{57ED8DDA-E953-481F-8C64-FB432B9CB532}" srcOrd="3" destOrd="0" presId="urn:microsoft.com/office/officeart/2005/8/layout/hList7"/>
    <dgm:cxn modelId="{FDC3D3CD-10E1-472A-85C4-6497FFA4F4A2}" type="presParOf" srcId="{7849DA1A-15B5-4371-A67F-02A885158251}" destId="{7789EBA9-0E14-439A-8968-8E201A5F90D0}" srcOrd="1" destOrd="0" presId="urn:microsoft.com/office/officeart/2005/8/layout/hList7"/>
    <dgm:cxn modelId="{F7970266-6FF0-4348-A163-E816700DD196}" type="presParOf" srcId="{7849DA1A-15B5-4371-A67F-02A885158251}" destId="{FE083730-D9C5-4093-A609-81E9D2AA3303}" srcOrd="2" destOrd="0" presId="urn:microsoft.com/office/officeart/2005/8/layout/hList7"/>
    <dgm:cxn modelId="{A3AE719C-83D6-46CE-8ECF-BE15F8FDDE00}" type="presParOf" srcId="{FE083730-D9C5-4093-A609-81E9D2AA3303}" destId="{3C853420-6D68-4D97-A68F-3BDA632D5D13}" srcOrd="0" destOrd="0" presId="urn:microsoft.com/office/officeart/2005/8/layout/hList7"/>
    <dgm:cxn modelId="{274B7F4D-B2AE-405F-91FF-AA8F87AF6545}" type="presParOf" srcId="{FE083730-D9C5-4093-A609-81E9D2AA3303}" destId="{8E7CDE82-872C-4643-9935-7471CEBC3079}" srcOrd="1" destOrd="0" presId="urn:microsoft.com/office/officeart/2005/8/layout/hList7"/>
    <dgm:cxn modelId="{C3A522F1-6BDB-45EC-8468-F2DF0A73820B}" type="presParOf" srcId="{FE083730-D9C5-4093-A609-81E9D2AA3303}" destId="{5F02FFB6-5E66-475E-A9E6-E094B4A70947}" srcOrd="2" destOrd="0" presId="urn:microsoft.com/office/officeart/2005/8/layout/hList7"/>
    <dgm:cxn modelId="{BB2DDFC9-E900-4918-8204-58F342ED3989}" type="presParOf" srcId="{FE083730-D9C5-4093-A609-81E9D2AA3303}" destId="{5F23A5FE-112C-4D2B-9632-583C37BCFA03}" srcOrd="3" destOrd="0" presId="urn:microsoft.com/office/officeart/2005/8/layout/hList7"/>
    <dgm:cxn modelId="{30EC84D2-1BB2-4CB0-B3BA-79B720E5B36A}" type="presParOf" srcId="{7849DA1A-15B5-4371-A67F-02A885158251}" destId="{CBE1DCAB-6C2D-480F-90ED-2704F5C57EF4}" srcOrd="3" destOrd="0" presId="urn:microsoft.com/office/officeart/2005/8/layout/hList7"/>
    <dgm:cxn modelId="{C3D1DFF6-B4C0-455C-B547-BBA70ACCE09A}" type="presParOf" srcId="{7849DA1A-15B5-4371-A67F-02A885158251}" destId="{A21952D9-9565-4AB2-9CCF-A33BCC463FC3}" srcOrd="4" destOrd="0" presId="urn:microsoft.com/office/officeart/2005/8/layout/hList7"/>
    <dgm:cxn modelId="{E7699592-5C87-41E3-908A-FA4308221C77}" type="presParOf" srcId="{A21952D9-9565-4AB2-9CCF-A33BCC463FC3}" destId="{2D15F76F-0113-43EC-ADD6-BDD897B57012}" srcOrd="0" destOrd="0" presId="urn:microsoft.com/office/officeart/2005/8/layout/hList7"/>
    <dgm:cxn modelId="{A7C150A9-486C-4C90-AC7F-C9FB4350AB96}" type="presParOf" srcId="{A21952D9-9565-4AB2-9CCF-A33BCC463FC3}" destId="{5D5CADD6-75EA-4AEF-84D6-3EADB035F939}" srcOrd="1" destOrd="0" presId="urn:microsoft.com/office/officeart/2005/8/layout/hList7"/>
    <dgm:cxn modelId="{50A0B51F-FFCF-494F-8B66-6AC514FD187C}" type="presParOf" srcId="{A21952D9-9565-4AB2-9CCF-A33BCC463FC3}" destId="{6562AF16-6F56-4A73-A02D-A21204E829AD}" srcOrd="2" destOrd="0" presId="urn:microsoft.com/office/officeart/2005/8/layout/hList7"/>
    <dgm:cxn modelId="{7EFC3F73-265F-4E47-A5DE-38C69970A793}" type="presParOf" srcId="{A21952D9-9565-4AB2-9CCF-A33BCC463FC3}" destId="{FD1AB4DC-072F-41D4-B3C9-E6377377736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5AA76-798D-488D-88BA-6EF0CACABC0C}">
      <dsp:nvSpPr>
        <dsp:cNvPr id="0" name=""/>
        <dsp:cNvSpPr/>
      </dsp:nvSpPr>
      <dsp:spPr>
        <a:xfrm>
          <a:off x="0" y="9892"/>
          <a:ext cx="4343899" cy="2591367"/>
        </a:xfrm>
        <a:prstGeom prst="roundRect">
          <a:avLst/>
        </a:prstGeom>
        <a:solidFill>
          <a:srgbClr val="FCE8DB"/>
        </a:solidFill>
        <a:ln w="19050" cap="flat" cmpd="sng" algn="ctr">
          <a:noFill/>
          <a:prstDash val="solid"/>
          <a:miter lim="800000"/>
        </a:ln>
        <a:effectLst>
          <a:outerShdw blurRad="63500" sx="102000" sy="102000" algn="ctr" rotWithShape="0">
            <a:prstClr val="black">
              <a:alpha val="24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00125">
            <a:lnSpc>
              <a:spcPct val="90000"/>
            </a:lnSpc>
            <a:spcBef>
              <a:spcPct val="0"/>
            </a:spcBef>
            <a:spcAft>
              <a:spcPct val="35000"/>
            </a:spcAft>
            <a:buClr>
              <a:schemeClr val="dk1"/>
            </a:buClr>
            <a:buSzPts val="2400"/>
            <a:buFont typeface="Calibri"/>
            <a:buNone/>
          </a:pPr>
          <a:r>
            <a:rPr lang="en-US" sz="2250" kern="1200">
              <a:sym typeface="Calibri"/>
            </a:rPr>
            <a:t>	</a:t>
          </a:r>
          <a:r>
            <a:rPr lang="en-US" sz="2250" b="1" kern="1200">
              <a:solidFill>
                <a:srgbClr val="2F150E">
                  <a:hueOff val="0"/>
                  <a:satOff val="0"/>
                  <a:lumOff val="0"/>
                  <a:alphaOff val="0"/>
                </a:srgbClr>
              </a:solidFill>
              <a:latin typeface="Franklin Gothic Book" panose="020B0503020102020204"/>
              <a:ea typeface="+mn-ea"/>
              <a:cs typeface="+mn-cs"/>
              <a:sym typeface="Calibri"/>
            </a:rPr>
            <a:t>Contextual prevalence 	</a:t>
          </a:r>
          <a:r>
            <a:rPr lang="en-US" sz="2250" b="1" kern="1200">
              <a:sym typeface="Calibri"/>
            </a:rPr>
            <a:t>of GBV is high 	</a:t>
          </a:r>
          <a:r>
            <a:rPr lang="en-US" sz="2250" kern="1200">
              <a:sym typeface="Calibri"/>
            </a:rPr>
            <a:t>worldwide, across all 	regions and all spheres 	of life.</a:t>
          </a:r>
          <a:endParaRPr lang="en-US" sz="2250" kern="1200"/>
        </a:p>
      </dsp:txBody>
      <dsp:txXfrm>
        <a:off x="126500" y="136392"/>
        <a:ext cx="4090899" cy="2338367"/>
      </dsp:txXfrm>
    </dsp:sp>
    <dsp:sp modelId="{D2DA25AD-0D07-4A79-A2E1-CD4D9C97C262}">
      <dsp:nvSpPr>
        <dsp:cNvPr id="0" name=""/>
        <dsp:cNvSpPr/>
      </dsp:nvSpPr>
      <dsp:spPr>
        <a:xfrm>
          <a:off x="0" y="2740114"/>
          <a:ext cx="4343899" cy="2591367"/>
        </a:xfrm>
        <a:prstGeom prst="roundRect">
          <a:avLst/>
        </a:prstGeom>
        <a:solidFill>
          <a:srgbClr val="FCE8DB"/>
        </a:solidFill>
        <a:ln w="19050" cap="flat" cmpd="sng" algn="ctr">
          <a:noFill/>
          <a:prstDash val="solid"/>
          <a:miter lim="800000"/>
        </a:ln>
        <a:effectLst>
          <a:outerShdw blurRad="63500" sx="102000" sy="102000" algn="ctr" rotWithShape="0">
            <a:prstClr val="black">
              <a:alpha val="24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00125">
            <a:lnSpc>
              <a:spcPct val="90000"/>
            </a:lnSpc>
            <a:spcBef>
              <a:spcPct val="0"/>
            </a:spcBef>
            <a:spcAft>
              <a:spcPct val="35000"/>
            </a:spcAft>
            <a:buNone/>
          </a:pPr>
          <a:r>
            <a:rPr lang="en-US" sz="2250" kern="1200">
              <a:sym typeface="Calibri"/>
            </a:rPr>
            <a:t>	</a:t>
          </a:r>
          <a:r>
            <a:rPr lang="en-US" sz="2250" b="1" kern="1200">
              <a:sym typeface="Calibri"/>
            </a:rPr>
            <a:t>The impact of GBV is 	high</a:t>
          </a:r>
        </a:p>
        <a:p>
          <a:pPr marL="0" lvl="0" indent="0" algn="l" defTabSz="1000125">
            <a:lnSpc>
              <a:spcPct val="90000"/>
            </a:lnSpc>
            <a:spcBef>
              <a:spcPct val="0"/>
            </a:spcBef>
            <a:spcAft>
              <a:spcPct val="35000"/>
            </a:spcAft>
            <a:buNone/>
          </a:pPr>
          <a:r>
            <a:rPr lang="en-US" sz="2250" kern="1200">
              <a:sym typeface="Calibri"/>
            </a:rPr>
            <a:t>	It produces multiple 	harmful consequences 	for survivors, their 	communities and 	countries.</a:t>
          </a:r>
          <a:endParaRPr lang="en-US" sz="2250" kern="1200"/>
        </a:p>
      </dsp:txBody>
      <dsp:txXfrm>
        <a:off x="126500" y="2866614"/>
        <a:ext cx="4090899" cy="2338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FAD6E-E896-4A7B-907C-9047D231AD62}">
      <dsp:nvSpPr>
        <dsp:cNvPr id="0" name=""/>
        <dsp:cNvSpPr/>
      </dsp:nvSpPr>
      <dsp:spPr>
        <a:xfrm>
          <a:off x="1487" y="0"/>
          <a:ext cx="2314031" cy="444756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t>Contextual risks of SEA/SH </a:t>
          </a:r>
        </a:p>
        <a:p>
          <a:pPr marL="0" lvl="0" indent="0" algn="ctr" defTabSz="889000">
            <a:lnSpc>
              <a:spcPct val="90000"/>
            </a:lnSpc>
            <a:spcBef>
              <a:spcPct val="0"/>
            </a:spcBef>
            <a:spcAft>
              <a:spcPct val="35000"/>
            </a:spcAft>
            <a:buNone/>
          </a:pPr>
          <a:r>
            <a:rPr lang="en-US" sz="1400" kern="1200"/>
            <a:t>i.e., prevalence of GBV, social norms that condone and justify VAWG, legal framework and its application, capacity on GBV in country, conflict, etc.</a:t>
          </a:r>
        </a:p>
      </dsp:txBody>
      <dsp:txXfrm>
        <a:off x="1487" y="1779024"/>
        <a:ext cx="2314031" cy="1779024"/>
      </dsp:txXfrm>
    </dsp:sp>
    <dsp:sp modelId="{57ED8DDA-E953-481F-8C64-FB432B9CB532}">
      <dsp:nvSpPr>
        <dsp:cNvPr id="0" name=""/>
        <dsp:cNvSpPr/>
      </dsp:nvSpPr>
      <dsp:spPr>
        <a:xfrm>
          <a:off x="438503" y="49000"/>
          <a:ext cx="1439998" cy="14399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C853420-6D68-4D97-A68F-3BDA632D5D13}">
      <dsp:nvSpPr>
        <dsp:cNvPr id="0" name=""/>
        <dsp:cNvSpPr/>
      </dsp:nvSpPr>
      <dsp:spPr>
        <a:xfrm>
          <a:off x="2384939" y="0"/>
          <a:ext cx="2314031" cy="444756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t>Project related risks </a:t>
          </a:r>
        </a:p>
        <a:p>
          <a:pPr marL="0" lvl="0" indent="0" algn="ctr" defTabSz="889000">
            <a:lnSpc>
              <a:spcPct val="90000"/>
            </a:lnSpc>
            <a:spcBef>
              <a:spcPct val="0"/>
            </a:spcBef>
            <a:spcAft>
              <a:spcPct val="35000"/>
            </a:spcAft>
            <a:buNone/>
          </a:pPr>
          <a:r>
            <a:rPr lang="en-US" sz="1400" kern="1200"/>
            <a:t>i.e., mainly male workforce, labor influx in small/rural communities, potential for transactional sex, lack of known and trusted reporting mechanisms and standards of conduct, etc.</a:t>
          </a:r>
          <a:endParaRPr lang="en-US" sz="1100" kern="1200"/>
        </a:p>
      </dsp:txBody>
      <dsp:txXfrm>
        <a:off x="2384939" y="1779024"/>
        <a:ext cx="2314031" cy="1779024"/>
      </dsp:txXfrm>
    </dsp:sp>
    <dsp:sp modelId="{5F23A5FE-112C-4D2B-9632-583C37BCFA03}">
      <dsp:nvSpPr>
        <dsp:cNvPr id="0" name=""/>
        <dsp:cNvSpPr/>
      </dsp:nvSpPr>
      <dsp:spPr>
        <a:xfrm>
          <a:off x="2821955" y="32664"/>
          <a:ext cx="1439998" cy="14399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D15F76F-0113-43EC-ADD6-BDD897B57012}">
      <dsp:nvSpPr>
        <dsp:cNvPr id="0" name=""/>
        <dsp:cNvSpPr/>
      </dsp:nvSpPr>
      <dsp:spPr>
        <a:xfrm>
          <a:off x="4765799" y="0"/>
          <a:ext cx="2314031" cy="444756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t>Client’s capacity</a:t>
          </a:r>
        </a:p>
        <a:p>
          <a:pPr marL="0" lvl="0" indent="0" algn="ctr" defTabSz="889000">
            <a:lnSpc>
              <a:spcPct val="90000"/>
            </a:lnSpc>
            <a:spcBef>
              <a:spcPct val="0"/>
            </a:spcBef>
            <a:spcAft>
              <a:spcPct val="35000"/>
            </a:spcAft>
            <a:buNone/>
          </a:pPr>
          <a:r>
            <a:rPr lang="en-US" sz="1400" kern="1200"/>
            <a:t>i.e., policies and procedures in place, ability to supervise entire span of project, etc. </a:t>
          </a:r>
        </a:p>
        <a:p>
          <a:pPr marL="0" lvl="0" indent="0" algn="ctr" defTabSz="889000">
            <a:lnSpc>
              <a:spcPct val="90000"/>
            </a:lnSpc>
            <a:spcBef>
              <a:spcPct val="0"/>
            </a:spcBef>
            <a:spcAft>
              <a:spcPct val="35000"/>
            </a:spcAft>
            <a:buNone/>
          </a:pPr>
          <a:endParaRPr lang="en-US" sz="1400" kern="1200"/>
        </a:p>
        <a:p>
          <a:pPr marL="0" lvl="0" indent="0" algn="ctr" defTabSz="889000">
            <a:lnSpc>
              <a:spcPct val="90000"/>
            </a:lnSpc>
            <a:spcBef>
              <a:spcPct val="0"/>
            </a:spcBef>
            <a:spcAft>
              <a:spcPct val="35000"/>
            </a:spcAft>
            <a:buNone/>
          </a:pPr>
          <a:endParaRPr lang="en-US" sz="1400" kern="1200"/>
        </a:p>
      </dsp:txBody>
      <dsp:txXfrm>
        <a:off x="4765799" y="1779024"/>
        <a:ext cx="2314031" cy="1779024"/>
      </dsp:txXfrm>
    </dsp:sp>
    <dsp:sp modelId="{FD1AB4DC-072F-41D4-B3C9-E63773777365}">
      <dsp:nvSpPr>
        <dsp:cNvPr id="0" name=""/>
        <dsp:cNvSpPr/>
      </dsp:nvSpPr>
      <dsp:spPr>
        <a:xfrm>
          <a:off x="5205407" y="81672"/>
          <a:ext cx="1439998" cy="14399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0CA5356-0F99-4C07-B3CA-991950FF37FA}">
      <dsp:nvSpPr>
        <dsp:cNvPr id="0" name=""/>
        <dsp:cNvSpPr/>
      </dsp:nvSpPr>
      <dsp:spPr>
        <a:xfrm>
          <a:off x="307274" y="4078570"/>
          <a:ext cx="6517197" cy="150805"/>
        </a:xfrm>
        <a:prstGeom prst="leftRightArrow">
          <a:avLst/>
        </a:prstGeom>
        <a:solidFill>
          <a:schemeClr val="accent3">
            <a:tint val="6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D22D3-03E2-2946-9B85-D236B9EECC99}" type="datetimeFigureOut">
              <a:rPr lang="en-US" smtClean="0"/>
              <a:t>4/16/2024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FB291-6D8F-7244-A5DA-C9DC9E1E1C69}" type="slidenum">
              <a:rPr lang="en-US" smtClean="0"/>
              <a:t>‹#›</a:t>
            </a:fld>
            <a:endParaRPr lang="en-US"/>
          </a:p>
        </p:txBody>
      </p:sp>
    </p:spTree>
    <p:extLst>
      <p:ext uri="{BB962C8B-B14F-4D97-AF65-F5344CB8AC3E}">
        <p14:creationId xmlns:p14="http://schemas.microsoft.com/office/powerpoint/2010/main" val="222697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6000"/>
              </a:lnSpc>
              <a:spcAft>
                <a:spcPts val="80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Objectives / Key points: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Welcome everyone for </a:t>
            </a:r>
            <a:r>
              <a:rPr lang="en-US" sz="1100">
                <a:effectLst/>
                <a:latin typeface="Calibri" panose="020F0502020204030204" pitchFamily="34" charset="0"/>
                <a:ea typeface="Calibri" panose="020F0502020204030204" pitchFamily="34" charset="0"/>
                <a:cs typeface="Calibri" panose="020F0502020204030204" pitchFamily="34" charset="0"/>
              </a:rPr>
              <a:t>the training. </a:t>
            </a:r>
          </a:p>
          <a:p>
            <a:pPr marL="285750" indent="-285750" algn="just">
              <a:lnSpc>
                <a:spcPct val="107000"/>
              </a:lnSpc>
              <a:spcAft>
                <a:spcPts val="800"/>
              </a:spcAft>
              <a:buFont typeface="Arial" panose="020B060402020202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Introduce yourself and your co-facilitator(s).</a:t>
            </a:r>
          </a:p>
          <a:p>
            <a:pPr marL="285750" indent="-285750" algn="just">
              <a:lnSpc>
                <a:spcPct val="107000"/>
              </a:lnSpc>
              <a:spcAft>
                <a:spcPts val="800"/>
              </a:spcAft>
              <a:buFont typeface="Arial" panose="020B060402020202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Indicate how you want participants to call you by underlining the name. State minimal information on your position. </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099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i="0" kern="1200">
                <a:solidFill>
                  <a:schemeClr val="tx1"/>
                </a:solidFill>
                <a:effectLst/>
                <a:latin typeface="+mn-lt"/>
                <a:ea typeface="+mn-ea"/>
                <a:cs typeface="+mn-cs"/>
              </a:rPr>
              <a:t>Objectifs/points clés</a:t>
            </a:r>
            <a:r>
              <a:rPr lang="fr-FR" sz="1200" b="0" i="0" kern="1200">
                <a:solidFill>
                  <a:schemeClr val="tx1"/>
                </a:solidFill>
                <a:effectLst/>
                <a:latin typeface="+mn-lt"/>
                <a:ea typeface="+mn-ea"/>
                <a:cs typeface="+mn-cs"/>
              </a:rPr>
              <a:t> : Présentez la diapositive 39 comme un bref aperçu du programme d'exploitation, d'abus et de harcèlement sexuels (EAS/HS) de la Banque mondiale. </a:t>
            </a:r>
          </a:p>
          <a:p>
            <a:pPr marL="171450" indent="-171450">
              <a:buFont typeface="Arial" panose="020B0604020202020204" pitchFamily="34" charset="0"/>
              <a:buChar char="•"/>
            </a:pPr>
            <a:r>
              <a:rPr lang="fr-FR" sz="1200" b="0" i="0" kern="1200">
                <a:solidFill>
                  <a:schemeClr val="tx1"/>
                </a:solidFill>
                <a:effectLst/>
                <a:latin typeface="+mn-lt"/>
                <a:ea typeface="+mn-ea"/>
                <a:cs typeface="+mn-cs"/>
              </a:rPr>
              <a:t>Expliquez que comprendre le contexte historique est essentiel pour comprendre l’évolution et les progrès réalisés dans la lutte contre l’EAS/SH au sein de l’organisation. </a:t>
            </a:r>
          </a:p>
          <a:p>
            <a:pPr marL="171450" indent="-171450">
              <a:buFont typeface="Arial" panose="020B0604020202020204" pitchFamily="34" charset="0"/>
              <a:buChar char="•"/>
            </a:pPr>
            <a:r>
              <a:rPr lang="fr-FR" sz="1200" b="0" i="0" kern="1200">
                <a:solidFill>
                  <a:schemeClr val="tx1"/>
                </a:solidFill>
                <a:effectLst/>
                <a:latin typeface="+mn-lt"/>
                <a:ea typeface="+mn-ea"/>
                <a:cs typeface="+mn-cs"/>
              </a:rPr>
              <a:t>La diapositive 40 présente les orientations disponibles de la Banque mondiale. L’ESF exige de la Banque et du Client qu’ils analysent et atténuent tous les risques pertinents. Par conséquent, si l’EAS/SH constitue un risque dans un projet, le FSE exige que des mesures soient mises en place pour atténuer ces risques. </a:t>
            </a:r>
          </a:p>
          <a:p>
            <a:pPr marL="171450" indent="-171450">
              <a:buFont typeface="Arial" panose="020B0604020202020204" pitchFamily="34" charset="0"/>
              <a:buChar char="•"/>
            </a:pPr>
            <a:r>
              <a:rPr lang="fr-FR" sz="1200" b="0" i="0" kern="1200">
                <a:solidFill>
                  <a:schemeClr val="tx1"/>
                </a:solidFill>
                <a:effectLst/>
                <a:latin typeface="+mn-lt"/>
                <a:ea typeface="+mn-ea"/>
                <a:cs typeface="+mn-cs"/>
              </a:rPr>
              <a:t>Consciente que la VBG est un sujet difficile, sensible et encore relativement nouveau pour nombre de nos collaborateurs et de nos emprunteurs, la Banque a développé deux GPN qui fournissent des conseils sur la manière d'identifier et de gérer les principaux risques. </a:t>
            </a:r>
          </a:p>
          <a:p>
            <a:pPr marL="171450" indent="-171450">
              <a:buFont typeface="Arial" panose="020B0604020202020204" pitchFamily="34" charset="0"/>
              <a:buChar char="•"/>
            </a:pPr>
            <a:r>
              <a:rPr lang="fr-FR" sz="1200" b="0" i="0" kern="1200">
                <a:solidFill>
                  <a:schemeClr val="tx1"/>
                </a:solidFill>
                <a:effectLst/>
                <a:latin typeface="+mn-lt"/>
                <a:ea typeface="+mn-ea"/>
                <a:cs typeface="+mn-cs"/>
              </a:rPr>
              <a:t>Expliquez que les deux GPN, l'un pour les projets de travaux de génie civil et l'autre pour les opérations HD, abordent les caractéristiques et les opportunités spécifiques à ces secteurs, y compris le rôle des entrepreneurs et des marchés publics, ainsi que l'ampleur et la nature des opérations HD, le rôle des fonctionnaires, etc. Cependant, les principes clés et les mesures d'atténuation doivent être appliqués proportionnellement à tous les autres FPI susceptibles de créer des risques d'exploitation et d'exploitation sexuelle. </a:t>
            </a:r>
          </a:p>
          <a:p>
            <a:pPr marL="171450" indent="-171450">
              <a:buFont typeface="Arial" panose="020B0604020202020204" pitchFamily="34" charset="0"/>
              <a:buChar char="•"/>
            </a:pPr>
            <a:endParaRPr lang="fr-FR" sz="1200" b="0" i="0" kern="1200">
              <a:solidFill>
                <a:schemeClr val="tx1"/>
              </a:solidFill>
              <a:effectLst/>
              <a:latin typeface="+mn-lt"/>
              <a:ea typeface="+mn-ea"/>
              <a:cs typeface="+mn-cs"/>
            </a:endParaRPr>
          </a:p>
          <a:p>
            <a:pPr marL="0" indent="0">
              <a:buFont typeface="Arial" panose="020B0604020202020204" pitchFamily="34" charset="0"/>
              <a:buNone/>
            </a:pPr>
            <a:r>
              <a:rPr lang="fr-FR" sz="1200" b="1" i="0" kern="1200">
                <a:solidFill>
                  <a:schemeClr val="tx1"/>
                </a:solidFill>
                <a:effectLst/>
                <a:latin typeface="+mn-lt"/>
                <a:ea typeface="+mn-ea"/>
                <a:cs typeface="+mn-cs"/>
              </a:rPr>
              <a:t>Conseils pour le formateur</a:t>
            </a:r>
            <a:r>
              <a:rPr lang="fr-FR" sz="1200" b="0" i="0" kern="1200">
                <a:solidFill>
                  <a:schemeClr val="tx1"/>
                </a:solidFill>
                <a:effectLst/>
                <a:latin typeface="+mn-lt"/>
                <a:ea typeface="+mn-ea"/>
                <a:cs typeface="+mn-cs"/>
              </a:rPr>
              <a:t> : Mettez en valeur l'engagement de la Banque mondiale à lutter contre l'EAS/SH en mettant l'accent sur les expériences antérieures, les exigences du FSE et l'importance d'appliquer proportionnellement les principes clés des GPN à toutes les catégories de projets.</a:t>
            </a:r>
          </a:p>
          <a:p>
            <a:br>
              <a:rPr lang="fr-FR" sz="1200" b="0" i="0" kern="1200">
                <a:solidFill>
                  <a:schemeClr val="tx1"/>
                </a:solidFill>
                <a:effectLst/>
                <a:latin typeface="+mn-lt"/>
                <a:ea typeface="+mn-ea"/>
                <a:cs typeface="+mn-cs"/>
              </a:rPr>
            </a:br>
            <a:endParaRPr lang="en-US" i="1">
              <a:cs typeface="Calibri" panose="020F0502020204030204"/>
            </a:endParaRPr>
          </a:p>
          <a:p>
            <a:pPr marL="628015" lvl="1" indent="-383540">
              <a:lnSpc>
                <a:spcPct val="94000"/>
              </a:lnSpc>
              <a:spcBef>
                <a:spcPts val="500"/>
              </a:spcBef>
              <a:buFont typeface="Arial"/>
              <a:buChar char="•"/>
            </a:pPr>
            <a:endParaRPr lang="en-US" i="1">
              <a:cs typeface="Calibri" panose="020F0502020204030204"/>
            </a:endParaRPr>
          </a:p>
          <a:p>
            <a:pPr algn="just">
              <a:spcBef>
                <a:spcPct val="0"/>
              </a:spcBef>
            </a:pPr>
            <a:endParaRPr lang="fr-FR">
              <a:cs typeface="Calibri" panose="020F0502020204030204"/>
            </a:endParaRPr>
          </a:p>
        </p:txBody>
      </p:sp>
      <p:sp>
        <p:nvSpPr>
          <p:cNvPr id="4" name="Slide Number Placeholder 3"/>
          <p:cNvSpPr>
            <a:spLocks noGrp="1"/>
          </p:cNvSpPr>
          <p:nvPr>
            <p:ph type="sldNum" sz="quarter" idx="5"/>
          </p:nvPr>
        </p:nvSpPr>
        <p:spPr/>
        <p:txBody>
          <a:bodyPr/>
          <a:lstStyle/>
          <a:p>
            <a:fld id="{5B63B615-DD4C-4155-B91A-F024F08ED51C}" type="slidenum">
              <a:rPr lang="en-US" smtClean="0"/>
              <a:t>10</a:t>
            </a:fld>
            <a:endParaRPr lang="en-US"/>
          </a:p>
        </p:txBody>
      </p:sp>
    </p:spTree>
    <p:extLst>
      <p:ext uri="{BB962C8B-B14F-4D97-AF65-F5344CB8AC3E}">
        <p14:creationId xmlns:p14="http://schemas.microsoft.com/office/powerpoint/2010/main" val="1456099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Since the onset, the Bank deliberately adopted a survivor-centered approach to its work on GBV, including the one on SEA/SH risk management. But what does a survivor-centered approach means, concretely?</a:t>
            </a:r>
          </a:p>
          <a:p>
            <a:pPr algn="just">
              <a:lnSpc>
                <a:spcPct val="107000"/>
              </a:lnSpc>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172800" indent="-172800" algn="l">
              <a:lnSpc>
                <a:spcPct val="100000"/>
              </a:lnSpc>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survivor-centered approach aims to ensure that survivors are treated with dignity, respect, and fairness throughout their journey toward healing and justice, prioritizing their confidentiality, safety, and well-being at all times. </a:t>
            </a:r>
          </a:p>
          <a:p>
            <a:pPr marL="172800" indent="-172800" algn="l">
              <a:lnSpc>
                <a:spcPct val="100000"/>
              </a:lnSpc>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rooted in some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key, guiding principles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540000" lvl="1" indent="-172800" algn="l">
              <a:lnSpc>
                <a:spcPct val="100000"/>
              </a:lnSpc>
              <a:spcAft>
                <a:spcPts val="0"/>
              </a:spcAft>
              <a:buFont typeface="Courier New" panose="02070309020205020404" pitchFamily="49" charset="0"/>
              <a:buChar char="o"/>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first principle is to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ensure timely access to quality and holistic services</a:t>
            </a:r>
            <a:r>
              <a:rPr lang="en-US" sz="1800" dirty="0">
                <a:effectLst/>
                <a:latin typeface="Calibri" panose="020F0502020204030204" pitchFamily="34" charset="0"/>
                <a:ea typeface="Calibri" panose="020F0502020204030204" pitchFamily="34" charset="0"/>
                <a:cs typeface="Times New Roman" panose="02020603050405020304" pitchFamily="18" charset="0"/>
              </a:rPr>
              <a:t>. Survivors should have access to comprehensive support, including health, psychological, and legal (key package of services included in the GPN), but also security, safehouse/shelter, and livelihood assistance. It is crucial to address their diverse needs to facilitate their recovery.</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540000" lvl="1" indent="-172800" algn="l">
              <a:lnSpc>
                <a:spcPct val="100000"/>
              </a:lnSpc>
              <a:spcAft>
                <a:spcPts val="0"/>
              </a:spcAft>
              <a:buFont typeface="Courier New" panose="02070309020205020404" pitchFamily="49" charset="0"/>
              <a:buChar char="o"/>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Safety</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of paramount importance. The survivor's safety should always be the primary concern and should be assessed through incident response. This entails creating secure environments that protect survivors from further harm, including retribution, and ensure their well-being. While the project’s ability to maintain safety is limited, the government has a responsibility to protect its citizens. At the project level, confidentiality and safety planning are key tools to maintain safety.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540000" lvl="1" indent="-172800" algn="l">
              <a:lnSpc>
                <a:spcPct val="100000"/>
              </a:lnSpc>
              <a:spcAft>
                <a:spcPts val="0"/>
              </a:spcAft>
              <a:buFont typeface="Courier New" panose="02070309020205020404" pitchFamily="49" charset="0"/>
              <a:buChar char="o"/>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Informed consent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another critical principle. Survivors must have all the necessary information to make informed decisions about their care. Information should be provided in a language they understand, presented clearly, and accessible while considering their personal circumstances, including their age.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Confidentiality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plays a vital role in the survivor's journey. It is imperative to respect and uphold their confidentiality, including their families. Disclosure of any information related to the survivor’s experience should only occur with the informed consent of the survivor and on a strict need-to-know basis, even if anonymous (i.e., with staff that needs this information to perform their duties).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540000" lvl="1" indent="-172800" algn="l">
              <a:lnSpc>
                <a:spcPct val="100000"/>
              </a:lnSpc>
              <a:spcAft>
                <a:spcPts val="0"/>
              </a:spcAft>
              <a:buFont typeface="Courier New" panose="02070309020205020404" pitchFamily="49" charset="0"/>
              <a:buChar char="o"/>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Respect</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 guiding principle that should underpin all actions. It means treating survivors with empathy, without making assumptions about guilt or innocence, and respecting their decisions. Survivors should be believed and supported from the beginning, recognizing the potential validity of their experiences.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540000" lvl="1" indent="-172800" algn="l">
              <a:lnSpc>
                <a:spcPct val="100000"/>
              </a:lnSpc>
              <a:spcAft>
                <a:spcPts val="0"/>
              </a:spcAft>
              <a:buFont typeface="Courier New" panose="02070309020205020404" pitchFamily="49" charset="0"/>
              <a:buChar char="o"/>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Non-discrimination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fundamental in providing equitable support. Survivors of gender-based violence should receive equal and fair treatment, regardless of their age, race, religion, nationality, ethnicity, sexual orientation, or any other characteristics. This also means that all survivors that disclose non-project related incidents of GBV to the project should be referred to care based on the project referral protocol. (Note that, in addition to being against a rights-based approach, providing services only to survivors of project-related cases may create incentives to report project-related cases to access life-saving care or critical support. In addition, services need to be provided in a timely manner, without waiting for the results of a potential investigation)</a:t>
            </a:r>
            <a:r>
              <a:rPr lang="es-PE" sz="1800" b="0" u="none" strike="noStrike"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540000" lvl="1" indent="-172800" algn="l">
              <a:lnSpc>
                <a:spcPct val="100000"/>
              </a:lnSpc>
              <a:spcAft>
                <a:spcPts val="0"/>
              </a:spcAft>
              <a:buFont typeface="Courier New" panose="02070309020205020404" pitchFamily="49" charset="0"/>
              <a:buChar char="o"/>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859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marL="172800" indent="-172800" algn="l">
              <a:lnSpc>
                <a:spcPct val="100000"/>
              </a:lnSpc>
              <a:spcAft>
                <a:spcPts val="0"/>
              </a:spcAft>
              <a:buFont typeface="Arial" panose="020B0604020202020204" pitchFamily="34" charset="0"/>
              <a:buChar char="•"/>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It's important to recognize that gender-based inequality and sexual exploitation/sexual harassment can affect various groups, in addition to women and girls, and children, including those who are LGBTQI, people with disabilities, and others. Individuals are subject to multiple vulnerabilities in light of the many dimensions of their identity.</a:t>
            </a:r>
          </a:p>
          <a:p>
            <a:pPr marL="172800" indent="-172800" algn="l">
              <a:lnSpc>
                <a:spcPct val="100000"/>
              </a:lnSpc>
              <a:spcAft>
                <a:spcPts val="0"/>
              </a:spcAft>
              <a:buFont typeface="Arial" panose="020B0604020202020204" pitchFamily="34" charset="0"/>
              <a:buChar char="•"/>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Vulnerability can also be influenced by characteristics such as socioeconomic status, rural/urban residence, displacement, and speaking out about gender issues. Identifying these groups through social assessments and implementing tailored measures, like communication campaigns and entry procedures, is crucial.</a:t>
            </a:r>
          </a:p>
          <a:p>
            <a:pPr marL="172800" indent="-172800" algn="l">
              <a:lnSpc>
                <a:spcPct val="100000"/>
              </a:lnSpc>
              <a:spcAft>
                <a:spcPts val="0"/>
              </a:spcAft>
              <a:buFont typeface="Arial" panose="020B0604020202020204" pitchFamily="34" charset="0"/>
              <a:buChar char="•"/>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Consulting with relevant organizations and experts should be included in the Stakeholder Engagement Plan.</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3B615-DD4C-4155-B91A-F024F08ED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702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 we increasingly worked on this, it became apparent that children, adolescent girls and in some contexts boys, are exposed to specific risks of SEA/SH, in light of their gender, and of their age. This is true for INFRA projects, where girls are at risks of SE, early marriage </a:t>
            </a:r>
            <a:r>
              <a:rPr lang="en-US" sz="1800" b="0" u="none"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etc</a:t>
            </a:r>
            <a:r>
              <a:rPr lang="en-US"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with project workers, at times brought in communities by the project, but also in health, education, SPJ, where children are often direct beneficiaries of activities and services, and are confronted by large power differential with project workers (teachers, social workers, health professionals, etc.)</a:t>
            </a:r>
          </a:p>
          <a:p>
            <a:pPr algn="just">
              <a:lnSpc>
                <a:spcPct val="107000"/>
              </a:lnSpc>
              <a:spcAft>
                <a:spcPts val="800"/>
              </a:spcAft>
            </a:pPr>
            <a:endParaRPr lang="en-US"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lead to a review of the INFRA GPN, and to the integration of stronger guidance on child survivors in the HD GPN</a:t>
            </a:r>
          </a:p>
          <a:p>
            <a:pPr algn="just">
              <a:lnSpc>
                <a:spcPct val="107000"/>
              </a:lnSpc>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are some of the key actions that project can take to address the needs of children?</a:t>
            </a:r>
          </a:p>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Currently piloted by some transport projects in SAR and Nepal.</a:t>
            </a:r>
          </a:p>
          <a:p>
            <a:pPr algn="just">
              <a:lnSpc>
                <a:spcPct val="107000"/>
              </a:lnSpc>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are some of the key things to take into account, when adapting SEA/SH risk management approaches to the needs of children?</a:t>
            </a:r>
          </a:p>
          <a:p>
            <a:pPr algn="just">
              <a:lnSpc>
                <a:spcPct val="107000"/>
              </a:lnSpc>
              <a:spcAft>
                <a:spcPts val="800"/>
              </a:spcAft>
            </a:pPr>
            <a:endParaRPr lang="es-PE"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40000" lvl="1" indent="-172800" algn="l">
              <a:buFont typeface="Courier New" panose="02070309020205020404" pitchFamily="49" charset="0"/>
              <a:buChar char="o"/>
            </a:pPr>
            <a:r>
              <a:rPr lang="fr-F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Securing</a:t>
            </a: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informed</a:t>
            </a: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consent/assent </a:t>
            </a:r>
            <a:endParaRPr lang="es-P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40000" lvl="1" indent="-172800" algn="l">
              <a:buFont typeface="Courier New" panose="02070309020205020404" pitchFamily="49" charset="0"/>
              <a:buChar char="o"/>
            </a:pPr>
            <a:r>
              <a:rPr lang="fr-F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Confidentiality</a:t>
            </a: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best </a:t>
            </a:r>
            <a:r>
              <a:rPr lang="fr-F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interests</a:t>
            </a: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(e.g., </a:t>
            </a:r>
            <a:r>
              <a:rPr lang="fr-F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a:t>
            </a: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can </a:t>
            </a:r>
            <a:r>
              <a:rPr lang="fr-F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override</a:t>
            </a: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confidentiality</a:t>
            </a: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a:t>
            </a:r>
            <a:r>
              <a:rPr lang="fr-F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a:t>
            </a: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feel</a:t>
            </a: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a:t>
            </a: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a:t>
            </a: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in the best </a:t>
            </a:r>
            <a:r>
              <a:rPr lang="fr-F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interest</a:t>
            </a: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of the </a:t>
            </a:r>
            <a:r>
              <a:rPr lang="fr-F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child</a:t>
            </a: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t>
            </a:r>
            <a:r>
              <a:rPr lang="fr-F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a:t>
            </a: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children</a:t>
            </a: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etc.) </a:t>
            </a:r>
            <a:endParaRPr lang="es-P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40000" lvl="1" indent="-172800" algn="l">
              <a:buFont typeface="Courier New" panose="02070309020205020404" pitchFamily="49" charset="0"/>
              <a:buChar char="o"/>
            </a:pPr>
            <a:r>
              <a:rPr lang="fr-F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Medical</a:t>
            </a: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response</a:t>
            </a: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a:t>
            </a: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different</a:t>
            </a: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doses of </a:t>
            </a:r>
            <a:r>
              <a:rPr lang="fr-F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meds</a:t>
            </a: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etc. </a:t>
            </a:r>
            <a:endParaRPr lang="es-P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40000" lvl="1" indent="-172800" algn="l">
              <a:buFont typeface="Courier New" panose="02070309020205020404" pitchFamily="49" charset="0"/>
              <a:buChar char="o"/>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Communications are </a:t>
            </a:r>
            <a:r>
              <a:rPr lang="fr-F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different</a:t>
            </a: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P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40000" lvl="1" indent="-172800" algn="l">
              <a:buFont typeface="Courier New" panose="02070309020205020404" pitchFamily="49" charset="0"/>
              <a:buChar char="o"/>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Engagement of </a:t>
            </a:r>
            <a:r>
              <a:rPr lang="fr-F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caregivers</a:t>
            </a:r>
            <a:endParaRPr lang="es-P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s-PE"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3B615-DD4C-4155-B91A-F024F08ED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433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161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6000"/>
              </a:lnSpc>
              <a:spcAft>
                <a:spcPts val="800"/>
              </a:spcAft>
            </a:pPr>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Objectives / Key points:</a:t>
            </a:r>
            <a:endParaRPr lang="es-PE" sz="1800">
              <a:effectLst/>
              <a:latin typeface="Times New Roman" panose="02020603050405020304" pitchFamily="18" charset="0"/>
              <a:ea typeface="Times New Roman" panose="02020603050405020304" pitchFamily="18" charset="0"/>
            </a:endParaRPr>
          </a:p>
          <a:p>
            <a:pPr marL="0" indent="0">
              <a:lnSpc>
                <a:spcPct val="106000"/>
              </a:lnSpc>
              <a:spcAft>
                <a:spcPts val="800"/>
              </a:spcAft>
              <a:buFont typeface="Arial" panose="020B0604020202020204" pitchFamily="34" charset="0"/>
              <a:buNone/>
            </a:pPr>
            <a:r>
              <a:rPr lang="en-US"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GBV risk management, like the entire ESF, is a shared responsibility.</a:t>
            </a:r>
            <a:endParaRPr lang="es-PE" sz="1800">
              <a:effectLst/>
              <a:latin typeface="Times New Roman" panose="02020603050405020304" pitchFamily="18" charset="0"/>
              <a:ea typeface="Times New Roman" panose="02020603050405020304" pitchFamily="18" charset="0"/>
            </a:endParaRPr>
          </a:p>
          <a:p>
            <a:pPr marL="285750" lvl="0" indent="-285750">
              <a:lnSpc>
                <a:spcPct val="100000"/>
              </a:lnSpc>
              <a:buFont typeface="Arial" panose="020B0604020202020204" pitchFamily="34" charset="0"/>
              <a:buChar char="•"/>
              <a:tabLst>
                <a:tab pos="457200" algn="l"/>
              </a:tabLst>
            </a:pPr>
            <a:r>
              <a:rPr lang="en-US"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government leads the risk assessment and implementation of the management plan: contracting, implementation, supervision, and monitoring and reporting. For this reason, the timely mobilization of PIU expert is key. The government is also responsible for ensuring that SEA/SH obligations are trickled down through contracts.</a:t>
            </a:r>
            <a:endParaRPr lang="es-P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nSpc>
                <a:spcPct val="100000"/>
              </a:lnSpc>
              <a:buFont typeface="Arial" panose="020B0604020202020204" pitchFamily="34" charset="0"/>
              <a:buChar char="•"/>
              <a:tabLst>
                <a:tab pos="457200" algn="l"/>
              </a:tabLst>
            </a:pPr>
            <a:r>
              <a:rPr lang="en-US"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Contractors and consultants must fulfill contractual obligations to manage risks.</a:t>
            </a:r>
            <a:endParaRPr lang="es-P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nSpc>
                <a:spcPct val="100000"/>
              </a:lnSpc>
              <a:buFont typeface="Arial" panose="020B0604020202020204" pitchFamily="34" charset="0"/>
              <a:buChar char="•"/>
              <a:tabLst>
                <a:tab pos="457200" algn="l"/>
              </a:tabLst>
            </a:pPr>
            <a:r>
              <a:rPr lang="en-US"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Support is provided primarily through SDS on projects, which received training and over the past years have gained increasing knowledge on this. Depending on the risk level, the Bank may assign a GBV specialist to join the social team. In these early years, Bank's involvement and need for guidance is more intense than in other issues: we are more involved (i.e., for mapping, incident response, etc.)</a:t>
            </a:r>
            <a:endParaRPr lang="es-P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nSpc>
                <a:spcPct val="100000"/>
              </a:lnSpc>
              <a:buFont typeface="Arial" panose="020B0604020202020204" pitchFamily="34" charset="0"/>
              <a:buChar char="•"/>
              <a:tabLst>
                <a:tab pos="457200" algn="l"/>
              </a:tabLst>
            </a:pPr>
            <a:r>
              <a:rPr lang="en-US"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is important to incorporate appropriate expertise, especially for high and considerable-risk projects, both within the client's consulting team and supervision, as well as in the Task Team.</a:t>
            </a:r>
            <a:endParaRPr lang="es-P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nSpc>
                <a:spcPct val="100000"/>
              </a:lnSpc>
              <a:buFont typeface="Arial" panose="020B0604020202020204" pitchFamily="34" charset="0"/>
              <a:buChar char="•"/>
              <a:tabLst>
                <a:tab pos="457200" algn="l"/>
              </a:tabLst>
            </a:pPr>
            <a:r>
              <a:rPr lang="en-US"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PIU awareness and ownership is key since the beginning of the project (recruitment of social/GBV specialists key as early as possible), but all project stakeholders need to be informed and engaged on this.</a:t>
            </a:r>
          </a:p>
          <a:p>
            <a:pPr marL="342900" lvl="0" indent="-342900">
              <a:lnSpc>
                <a:spcPct val="106000"/>
              </a:lnSpc>
              <a:buFont typeface="Arial" panose="020B0604020202020204" pitchFamily="34" charset="0"/>
              <a:buChar char="•"/>
              <a:tabLst>
                <a:tab pos="457200" algn="l"/>
              </a:tabLst>
            </a:pPr>
            <a:endParaRPr lang="es-PE" sz="18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Tips for the trainer:</a:t>
            </a:r>
            <a:r>
              <a:rPr lang="en-US" sz="1800" b="1">
                <a:effectLst/>
                <a:latin typeface="Times New Roman" panose="02020603050405020304" pitchFamily="18" charset="0"/>
                <a:ea typeface="Times New Roman" panose="02020603050405020304" pitchFamily="18" charset="0"/>
                <a:cs typeface="Calibri" panose="020F0502020204030204" pitchFamily="34" charset="0"/>
              </a:rPr>
              <a:t>  </a:t>
            </a:r>
          </a:p>
          <a:p>
            <a:pPr marL="0" indent="0">
              <a:buFont typeface="Arial" panose="020B0604020202020204" pitchFamily="34" charset="0"/>
              <a:buNone/>
            </a:pPr>
            <a:r>
              <a:rPr lang="en-US"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Emphasize that GBV risk management is not an isolated effort; it's a collaborative endeavor involving various stakeholders. </a:t>
            </a:r>
            <a:endParaRPr lang="es-PE" sz="1800">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954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So what needs to happen, procedurally speaking, to address risks of SEA/SH during a project cycle?</a:t>
            </a:r>
          </a:p>
          <a:p>
            <a:pPr algn="just">
              <a:lnSpc>
                <a:spcPct val="107000"/>
              </a:lnSpc>
              <a:spcAft>
                <a:spcPts val="800"/>
              </a:spcAft>
            </a:pPr>
            <a:endParaRPr lang="en-US" sz="1800" b="1">
              <a:effectLst/>
              <a:latin typeface="Calibri" panose="020F0502020204030204" pitchFamily="34" charset="0"/>
              <a:ea typeface="Calibri" panose="020F0502020204030204" pitchFamily="34" charset="0"/>
              <a:cs typeface="Calibri" panose="020F0502020204030204" pitchFamily="34" charset="0"/>
            </a:endParaRPr>
          </a:p>
          <a:p>
            <a:pPr marL="0" lvl="0" indent="0" algn="l">
              <a:lnSpc>
                <a:spcPct val="100000"/>
              </a:lnSpc>
              <a:spcAft>
                <a:spcPts val="0"/>
              </a:spcAft>
              <a:buFont typeface="Arial" panose="020B0604020202020204" pitchFamily="34" charset="0"/>
              <a:buNone/>
              <a:tabLst>
                <a:tab pos="457200" algn="l"/>
              </a:tabLst>
            </a:pPr>
            <a:r>
              <a:rPr lang="en-US" sz="1800">
                <a:effectLst/>
                <a:latin typeface="Calibri" panose="020F0502020204030204" pitchFamily="34" charset="0"/>
                <a:ea typeface="Calibri" panose="020F0502020204030204" pitchFamily="34" charset="0"/>
                <a:cs typeface="Calibri" panose="020F0502020204030204" pitchFamily="34" charset="0"/>
              </a:rPr>
              <a:t>The GPN recommends an adaptive approach to SEA/SH risk management anchored to the project cycle, with actions required at each stage of project preparation and throughout implementation, to be integrated into E&amp;S instruments and approaches, with a varying degree of specialization depending on risk level.</a:t>
            </a:r>
          </a:p>
          <a:p>
            <a:pPr marL="0" lvl="0" indent="0" algn="l">
              <a:lnSpc>
                <a:spcPct val="100000"/>
              </a:lnSpc>
              <a:spcAft>
                <a:spcPts val="0"/>
              </a:spcAft>
              <a:buFont typeface="Arial" panose="020B0604020202020204" pitchFamily="34" charset="0"/>
              <a:buNone/>
              <a:tabLst>
                <a:tab pos="457200" algn="l"/>
              </a:tabLs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172800" lvl="0" indent="-172800" algn="l">
              <a:lnSpc>
                <a:spcPct val="100000"/>
              </a:lnSpc>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Calibri" panose="020F0502020204030204" pitchFamily="34" charset="0"/>
              </a:rPr>
              <a:t>In </a:t>
            </a:r>
            <a:r>
              <a:rPr lang="en-US" sz="1800" b="1">
                <a:effectLst/>
                <a:latin typeface="Calibri" panose="020F0502020204030204" pitchFamily="34" charset="0"/>
                <a:ea typeface="Calibri" panose="020F0502020204030204" pitchFamily="34" charset="0"/>
                <a:cs typeface="Calibri" panose="020F0502020204030204" pitchFamily="34" charset="0"/>
              </a:rPr>
              <a:t>preparation</a:t>
            </a:r>
            <a:r>
              <a:rPr lang="en-US" sz="1800">
                <a:effectLst/>
                <a:latin typeface="Calibri" panose="020F0502020204030204" pitchFamily="34" charset="0"/>
                <a:ea typeface="Calibri" panose="020F0502020204030204" pitchFamily="34" charset="0"/>
                <a:cs typeface="Calibri" panose="020F0502020204030204" pitchFamily="34" charset="0"/>
              </a:rPr>
              <a:t>, the risk screening tool combines indicators on national-level, contextual risks, and project-specific risks. The tool is just a starting point, both within the Task Team and with the Client.</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172800" lvl="0" indent="-172800" algn="l">
              <a:lnSpc>
                <a:spcPct val="100000"/>
              </a:lnSpc>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Calibri" panose="020F0502020204030204" pitchFamily="34" charset="0"/>
              </a:rPr>
              <a:t>SEA/SH risks need to be screened and assessed as part of the Client-led social assessment, and addressed in the relevant ESF instruments, with important discussions on resourcing and timing of key mitigation actions taking place before appraisal.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172800" lvl="0" indent="-172800" algn="l">
              <a:lnSpc>
                <a:spcPct val="100000"/>
              </a:lnSpc>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Calibri" panose="020F0502020204030204" pitchFamily="34" charset="0"/>
              </a:rPr>
              <a:t>Risks and mitigation measures need to be reflected in the C- and A-ESRS, as well as in the PAD, under the relevant standards of the E&amp;S section (for some high-risk projects, where contextual risks of GBV and SEA/SH are particularly high, it may make sense to add it also in the context section)</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172800" lvl="0" indent="-172800" algn="l">
              <a:lnSpc>
                <a:spcPct val="100000"/>
              </a:lnSpc>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Calibri" panose="020F0502020204030204" pitchFamily="34" charset="0"/>
              </a:rPr>
              <a:t>The ESCP details the timing of key mitigation measures (such as the requirement to hire a GBV specialist in the PIU, to develop a SEA/SH action plan, or to roll out CoC) and integrates them into the legal agreement.</a:t>
            </a:r>
          </a:p>
          <a:p>
            <a:pPr marL="0" lvl="0" indent="0" algn="l">
              <a:lnSpc>
                <a:spcPct val="100000"/>
              </a:lnSpc>
              <a:spcAft>
                <a:spcPts val="0"/>
              </a:spcAft>
              <a:buFont typeface="Arial" panose="020B0604020202020204" pitchFamily="34" charset="0"/>
              <a:buNone/>
              <a:tabLst>
                <a:tab pos="457200" algn="l"/>
              </a:tabLst>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172800" lvl="0" indent="-172800" algn="l">
              <a:lnSpc>
                <a:spcPct val="100000"/>
              </a:lnSpc>
              <a:spcAft>
                <a:spcPts val="0"/>
              </a:spcAft>
              <a:buFont typeface="Arial" panose="020B0604020202020204" pitchFamily="34" charset="0"/>
              <a:buChar char="•"/>
              <a:tabLst>
                <a:tab pos="457200" algn="l"/>
              </a:tabLst>
            </a:pPr>
            <a:r>
              <a:rPr lang="en-US" sz="1800" b="1" u="sng">
                <a:effectLst/>
                <a:latin typeface="Calibri" panose="020F0502020204030204" pitchFamily="34" charset="0"/>
                <a:ea typeface="Calibri" panose="020F0502020204030204" pitchFamily="34" charset="0"/>
                <a:cs typeface="Calibri" panose="020F0502020204030204" pitchFamily="34" charset="0"/>
              </a:rPr>
              <a:t>Actions during Preparation’s stages:</a:t>
            </a:r>
          </a:p>
          <a:p>
            <a:pPr marL="630000" lvl="1" indent="-172800" algn="l">
              <a:lnSpc>
                <a:spcPct val="100000"/>
              </a:lnSpc>
              <a:spcAft>
                <a:spcPts val="0"/>
              </a:spcAft>
              <a:buFont typeface="Arial" panose="020B0604020202020204" pitchFamily="34" charset="0"/>
              <a:buChar char="•"/>
              <a:tabLst>
                <a:tab pos="457200" algn="l"/>
              </a:tabLst>
            </a:pPr>
            <a:r>
              <a:rPr lang="en-US" sz="1100" b="1">
                <a:effectLst/>
                <a:latin typeface="Calibri" panose="020F0502020204030204" pitchFamily="34" charset="0"/>
                <a:ea typeface="Calibri" panose="020F0502020204030204" pitchFamily="34" charset="0"/>
                <a:cs typeface="Calibri" panose="020F0502020204030204" pitchFamily="34" charset="0"/>
              </a:rPr>
              <a:t>Concept:</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997200" lvl="2" indent="-172800" algn="l">
              <a:lnSpc>
                <a:spcPct val="100000"/>
              </a:lnSpc>
              <a:spcAft>
                <a:spcPts val="0"/>
              </a:spcAft>
              <a:buFont typeface="Courier New" panose="02070309020205020404" pitchFamily="49" charset="0"/>
              <a:buChar char="o"/>
              <a:tabLst>
                <a:tab pos="914400" algn="l"/>
              </a:tabLst>
            </a:pPr>
            <a:r>
              <a:rPr lang="en-US" sz="1100">
                <a:effectLst/>
                <a:latin typeface="Calibri" panose="020F0502020204030204" pitchFamily="34" charset="0"/>
                <a:ea typeface="Calibri" panose="020F0502020204030204" pitchFamily="34" charset="0"/>
                <a:cs typeface="Calibri" panose="020F0502020204030204" pitchFamily="34" charset="0"/>
              </a:rPr>
              <a:t>Screen for SEA/SH risks – risk level in concept note and C-ESRS</a:t>
            </a:r>
          </a:p>
          <a:p>
            <a:pPr marL="997200" lvl="2" indent="-172800" algn="l">
              <a:lnSpc>
                <a:spcPct val="100000"/>
              </a:lnSpc>
              <a:spcAft>
                <a:spcPts val="0"/>
              </a:spcAft>
              <a:buFont typeface="Courier New" panose="02070309020205020404" pitchFamily="49" charset="0"/>
              <a:buChar char="o"/>
              <a:tabLst>
                <a:tab pos="914400" algn="l"/>
              </a:tabLst>
            </a:pPr>
            <a:r>
              <a:rPr lang="en-US" sz="1100">
                <a:effectLst/>
                <a:latin typeface="Calibri" panose="020F0502020204030204" pitchFamily="34" charset="0"/>
                <a:ea typeface="Calibri" panose="020F0502020204030204" pitchFamily="34" charset="0"/>
                <a:cs typeface="Calibri" panose="020F0502020204030204" pitchFamily="34" charset="0"/>
              </a:rPr>
              <a:t>Initiate discussions between World Bank and clients on SEA/SH as part of the E&amp;S work plan</a:t>
            </a:r>
          </a:p>
          <a:p>
            <a:pPr marL="630000" lvl="1" indent="-172800" algn="l">
              <a:lnSpc>
                <a:spcPct val="100000"/>
              </a:lnSpc>
              <a:spcAft>
                <a:spcPts val="0"/>
              </a:spcAft>
              <a:buFont typeface="Arial" panose="020B0604020202020204" pitchFamily="34" charset="0"/>
              <a:buChar char="•"/>
              <a:tabLst>
                <a:tab pos="457200" algn="l"/>
              </a:tabLst>
            </a:pPr>
            <a:r>
              <a:rPr lang="en-US" sz="1100" b="1">
                <a:effectLst/>
                <a:latin typeface="Calibri" panose="020F0502020204030204" pitchFamily="34" charset="0"/>
                <a:ea typeface="Calibri" panose="020F0502020204030204" pitchFamily="34" charset="0"/>
                <a:cs typeface="Calibri" panose="020F0502020204030204" pitchFamily="34" charset="0"/>
              </a:rPr>
              <a:t>Pre-appraisal:</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997200" lvl="2" indent="-172800" algn="l">
              <a:lnSpc>
                <a:spcPct val="100000"/>
              </a:lnSpc>
              <a:spcAft>
                <a:spcPts val="0"/>
              </a:spcAft>
              <a:buFont typeface="Courier New" panose="02070309020205020404" pitchFamily="49" charset="0"/>
              <a:buChar char="o"/>
              <a:tabLst>
                <a:tab pos="914400" algn="l"/>
              </a:tabLst>
            </a:pPr>
            <a:r>
              <a:rPr lang="en-US" sz="1100">
                <a:effectLst/>
                <a:latin typeface="Calibri" panose="020F0502020204030204" pitchFamily="34" charset="0"/>
                <a:ea typeface="Calibri" panose="020F0502020204030204" pitchFamily="34" charset="0"/>
                <a:cs typeface="Calibri" panose="020F0502020204030204" pitchFamily="34" charset="0"/>
              </a:rPr>
              <a:t>Address SEA/SH risks and mitigation measures in the PAD and TOR of ESF instruments</a:t>
            </a:r>
          </a:p>
          <a:p>
            <a:pPr marL="997200" lvl="2" indent="-172800" algn="l">
              <a:lnSpc>
                <a:spcPct val="100000"/>
              </a:lnSpc>
              <a:spcAft>
                <a:spcPts val="0"/>
              </a:spcAft>
              <a:buFont typeface="Courier New" panose="02070309020205020404" pitchFamily="49" charset="0"/>
              <a:buChar char="o"/>
              <a:tabLst>
                <a:tab pos="914400" algn="l"/>
              </a:tabLst>
            </a:pPr>
            <a:r>
              <a:rPr lang="en-US" sz="1100">
                <a:effectLst/>
                <a:latin typeface="Calibri" panose="020F0502020204030204" pitchFamily="34" charset="0"/>
                <a:ea typeface="Calibri" panose="020F0502020204030204" pitchFamily="34" charset="0"/>
                <a:cs typeface="Calibri" panose="020F0502020204030204" pitchFamily="34" charset="0"/>
              </a:rPr>
              <a:t>Evaluate/mobilize expertise within the PIU</a:t>
            </a:r>
          </a:p>
          <a:p>
            <a:pPr marL="997200" lvl="2" indent="-172800" algn="l">
              <a:lnSpc>
                <a:spcPct val="100000"/>
              </a:lnSpc>
              <a:spcAft>
                <a:spcPts val="0"/>
              </a:spcAft>
              <a:buFont typeface="Courier New" panose="02070309020205020404" pitchFamily="49" charset="0"/>
              <a:buChar char="o"/>
              <a:tabLst>
                <a:tab pos="914400" algn="l"/>
              </a:tabLst>
            </a:pPr>
            <a:r>
              <a:rPr lang="en-US" sz="1100">
                <a:effectLst/>
                <a:latin typeface="Calibri" panose="020F0502020204030204" pitchFamily="34" charset="0"/>
                <a:ea typeface="Calibri" panose="020F0502020204030204" pitchFamily="34" charset="0"/>
                <a:cs typeface="Calibri" panose="020F0502020204030204" pitchFamily="34" charset="0"/>
              </a:rPr>
              <a:t>SEA/SH requirements reflected into procurement plans</a:t>
            </a:r>
          </a:p>
          <a:p>
            <a:pPr marL="630000" lvl="1" indent="-172800" algn="l">
              <a:lnSpc>
                <a:spcPct val="100000"/>
              </a:lnSpc>
              <a:spcAft>
                <a:spcPts val="0"/>
              </a:spcAft>
              <a:buFont typeface="Arial" panose="020B0604020202020204" pitchFamily="34" charset="0"/>
              <a:buChar char="•"/>
              <a:tabLst>
                <a:tab pos="457200" algn="l"/>
              </a:tabLst>
            </a:pPr>
            <a:r>
              <a:rPr lang="en-US" sz="1100" b="1">
                <a:effectLst/>
                <a:latin typeface="Calibri" panose="020F0502020204030204" pitchFamily="34" charset="0"/>
                <a:ea typeface="Calibri" panose="020F0502020204030204" pitchFamily="34" charset="0"/>
                <a:cs typeface="Calibri" panose="020F0502020204030204" pitchFamily="34" charset="0"/>
              </a:rPr>
              <a:t>Appraisal:</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997200" lvl="2" indent="-172800" algn="l">
              <a:lnSpc>
                <a:spcPct val="100000"/>
              </a:lnSpc>
              <a:spcAft>
                <a:spcPts val="0"/>
              </a:spcAft>
              <a:buFont typeface="Courier New" panose="02070309020205020404" pitchFamily="49" charset="0"/>
              <a:buChar char="o"/>
              <a:tabLst>
                <a:tab pos="914400" algn="l"/>
              </a:tabLst>
            </a:pPr>
            <a:r>
              <a:rPr lang="en-US" sz="1100">
                <a:effectLst/>
                <a:latin typeface="Calibri" panose="020F0502020204030204" pitchFamily="34" charset="0"/>
                <a:ea typeface="Calibri" panose="020F0502020204030204" pitchFamily="34" charset="0"/>
                <a:cs typeface="Calibri" panose="020F0502020204030204" pitchFamily="34" charset="0"/>
              </a:rPr>
              <a:t>Final PAD and A-ESRS indicates  SEA/SH risk level and mitigation plans</a:t>
            </a:r>
          </a:p>
          <a:p>
            <a:pPr marL="997200" lvl="2" indent="-172800" algn="l">
              <a:lnSpc>
                <a:spcPct val="100000"/>
              </a:lnSpc>
              <a:spcAft>
                <a:spcPts val="0"/>
              </a:spcAft>
              <a:buFont typeface="Courier New" panose="02070309020205020404" pitchFamily="49" charset="0"/>
              <a:buChar char="o"/>
              <a:tabLst>
                <a:tab pos="914400" algn="l"/>
              </a:tabLst>
            </a:pPr>
            <a:r>
              <a:rPr lang="en-US" sz="1100">
                <a:effectLst/>
                <a:latin typeface="Calibri" panose="020F0502020204030204" pitchFamily="34" charset="0"/>
                <a:ea typeface="Calibri" panose="020F0502020204030204" pitchFamily="34" charset="0"/>
                <a:cs typeface="Calibri" panose="020F0502020204030204" pitchFamily="34" charset="0"/>
              </a:rPr>
              <a:t>Risk assessment and mitigation measures with timelines addressed in ESF documents (ESCP, ESMF, SEP, LMP, etc.). For Moderate risk+, draft SEA/SH Action Plan in the ESMF</a:t>
            </a:r>
          </a:p>
          <a:p>
            <a:pPr marL="997200" lvl="2" indent="-172800" algn="l">
              <a:lnSpc>
                <a:spcPct val="100000"/>
              </a:lnSpc>
              <a:spcAft>
                <a:spcPts val="0"/>
              </a:spcAft>
              <a:buFont typeface="Courier New" panose="02070309020205020404" pitchFamily="49" charset="0"/>
              <a:buChar char="o"/>
              <a:tabLst>
                <a:tab pos="914400" algn="l"/>
              </a:tabLst>
            </a:pPr>
            <a:r>
              <a:rPr lang="en-US" sz="1100">
                <a:effectLst/>
                <a:latin typeface="Calibri" panose="020F0502020204030204" pitchFamily="34" charset="0"/>
                <a:ea typeface="Calibri" panose="020F0502020204030204" pitchFamily="34" charset="0"/>
                <a:cs typeface="Calibri" panose="020F0502020204030204" pitchFamily="34" charset="0"/>
              </a:rPr>
              <a:t>Funds for GBV experts, GBV and TPM services (H&amp;S risk)</a:t>
            </a:r>
          </a:p>
          <a:p>
            <a:pPr marL="0" lvl="0" indent="0" algn="l">
              <a:lnSpc>
                <a:spcPct val="100000"/>
              </a:lnSpc>
              <a:spcAft>
                <a:spcPts val="0"/>
              </a:spcAft>
              <a:buFont typeface="Arial" panose="020B0604020202020204" pitchFamily="34" charset="0"/>
              <a:buNone/>
              <a:tabLst>
                <a:tab pos="457200" algn="l"/>
              </a:tabLs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172800" lvl="0" indent="-172800" algn="l">
              <a:lnSpc>
                <a:spcPct val="100000"/>
              </a:lnSpc>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Calibri" panose="020F0502020204030204" pitchFamily="34" charset="0"/>
              </a:rPr>
              <a:t>In </a:t>
            </a:r>
            <a:r>
              <a:rPr lang="en-US" sz="1800" b="1">
                <a:effectLst/>
                <a:latin typeface="Calibri" panose="020F0502020204030204" pitchFamily="34" charset="0"/>
                <a:ea typeface="Calibri" panose="020F0502020204030204" pitchFamily="34" charset="0"/>
                <a:cs typeface="Calibri" panose="020F0502020204030204" pitchFamily="34" charset="0"/>
              </a:rPr>
              <a:t>implementation</a:t>
            </a:r>
            <a:r>
              <a:rPr lang="en-US" sz="1800">
                <a:effectLst/>
                <a:latin typeface="Calibri" panose="020F0502020204030204" pitchFamily="34" charset="0"/>
                <a:ea typeface="Calibri" panose="020F0502020204030204" pitchFamily="34" charset="0"/>
                <a:cs typeface="Calibri" panose="020F0502020204030204" pitchFamily="34" charset="0"/>
              </a:rPr>
              <a:t>, the implementation of SEA/SH risk mitigation is monitored and reported on as part of the project’s E&amp;S reporting, and is part of Bank supervision and due diligence, with progresses, challenges, and delays documented in the ISR and Aide Memoires. Depending on the ongoing stakeholder engagement and assessment of risks, trends identified in SEA/SH cases received, etc. risk management plans are revised and updated.</a:t>
            </a:r>
          </a:p>
          <a:p>
            <a:pPr marL="342900" lvl="0" indent="-342900" algn="just">
              <a:lnSpc>
                <a:spcPct val="107000"/>
              </a:lnSpc>
              <a:spcAft>
                <a:spcPts val="800"/>
              </a:spcAft>
              <a:buFont typeface="Arial" panose="020B0604020202020204" pitchFamily="34" charset="0"/>
              <a:buChar char="•"/>
              <a:tabLst>
                <a:tab pos="457200" algn="l"/>
              </a:tabLst>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Tips for the trainer:</a:t>
            </a:r>
            <a:r>
              <a:rPr lang="en-US" sz="1800" b="1">
                <a:effectLst/>
                <a:latin typeface="Calibri" panose="020F0502020204030204" pitchFamily="34" charset="0"/>
                <a:ea typeface="Calibri" panose="020F0502020204030204" pitchFamily="34" charset="0"/>
                <a:cs typeface="Calibri" panose="020F0502020204030204" pitchFamily="34" charset="0"/>
              </a:rPr>
              <a:t> </a:t>
            </a:r>
          </a:p>
          <a:p>
            <a:pPr marL="0" indent="0" algn="just">
              <a:lnSpc>
                <a:spcPct val="107000"/>
              </a:lnSpc>
              <a:spcAft>
                <a:spcPts val="800"/>
              </a:spcAft>
              <a:buFont typeface="Arial" panose="020B0604020202020204" pitchFamily="34" charset="0"/>
              <a:buNone/>
            </a:pPr>
            <a:r>
              <a:rPr lang="en-US" sz="1800">
                <a:effectLst/>
                <a:latin typeface="Calibri" panose="020F0502020204030204" pitchFamily="34" charset="0"/>
                <a:ea typeface="Calibri" panose="020F0502020204030204" pitchFamily="34" charset="0"/>
                <a:cs typeface="Times New Roman" panose="02020603050405020304" pitchFamily="18" charset="0"/>
              </a:rPr>
              <a:t>Deliver the information on SEA/SH risk management with clarity, emphasizing the flexible approach across the project cycle, highlighting the integration of actions into E&amp;S instruments, and showcasing the iterative nature of risk assessment and mitigation for a comprehensive understanding among participants.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411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some projects will develop separate and stand alone SEA/SH Action Plans, other ESF instruments and plans are key to implement and streamline SEA/SH commitments and actions.  </a:t>
            </a:r>
          </a:p>
          <a:p>
            <a:r>
              <a:rPr lang="en-US"/>
              <a:t>In addition to the social assessment and SEP, SEA/SH risks and mitigation actions should be reflected at least in the ESRS, ESMF/P, ESCP and LMP (but also may need to be reflected in security plans, when they exist, and in RAP)</a:t>
            </a:r>
          </a:p>
          <a:p>
            <a:endParaRPr lang="en-US" b="1"/>
          </a:p>
        </p:txBody>
      </p:sp>
      <p:sp>
        <p:nvSpPr>
          <p:cNvPr id="4" name="Slide Number Placeholder 3"/>
          <p:cNvSpPr>
            <a:spLocks noGrp="1"/>
          </p:cNvSpPr>
          <p:nvPr>
            <p:ph type="sldNum" sz="quarter" idx="5"/>
          </p:nvPr>
        </p:nvSpPr>
        <p:spPr/>
        <p:txBody>
          <a:bodyPr/>
          <a:lstStyle/>
          <a:p>
            <a:fld id="{CBD40A44-D9F7-4328-A19F-3C45EA3FD9C0}" type="slidenum">
              <a:rPr lang="en-US" smtClean="0"/>
              <a:t>17</a:t>
            </a:fld>
            <a:endParaRPr lang="en-US"/>
          </a:p>
        </p:txBody>
      </p:sp>
    </p:spTree>
    <p:extLst>
      <p:ext uri="{BB962C8B-B14F-4D97-AF65-F5344CB8AC3E}">
        <p14:creationId xmlns:p14="http://schemas.microsoft.com/office/powerpoint/2010/main" val="3168370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Notes: </a:t>
            </a:r>
          </a:p>
          <a:p>
            <a:pPr marL="171450" indent="-171450">
              <a:buFont typeface="Arial" panose="020B0604020202020204" pitchFamily="34" charset="0"/>
              <a:buChar char="•"/>
            </a:pPr>
            <a:r>
              <a:rPr lang="en-US"/>
              <a:t>Involve the audience by asking if they have any questions or if they want to share something related to the content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159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b="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583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6000"/>
              </a:lnSpc>
              <a:spcAft>
                <a:spcPts val="800"/>
              </a:spcAft>
            </a:pPr>
            <a:r>
              <a:rPr lang="en-US" b="1"/>
              <a:t>Be ready to answer our questions, and to ask them too. </a:t>
            </a:r>
          </a:p>
        </p:txBody>
      </p:sp>
      <p:sp>
        <p:nvSpPr>
          <p:cNvPr id="4" name="Marcador de número de diapositiva 3"/>
          <p:cNvSpPr>
            <a:spLocks noGrp="1"/>
          </p:cNvSpPr>
          <p:nvPr>
            <p:ph type="sldNum" sz="quarter" idx="5"/>
          </p:nvPr>
        </p:nvSpPr>
        <p:spPr/>
        <p:txBody>
          <a:bodyPr/>
          <a:lstStyle/>
          <a:p>
            <a:fld id="{155FB291-6D8F-7244-A5DA-C9DC9E1E1C69}" type="slidenum">
              <a:rPr lang="en-US" smtClean="0"/>
              <a:t>2</a:t>
            </a:fld>
            <a:endParaRPr lang="en-US"/>
          </a:p>
        </p:txBody>
      </p:sp>
    </p:spTree>
    <p:extLst>
      <p:ext uri="{BB962C8B-B14F-4D97-AF65-F5344CB8AC3E}">
        <p14:creationId xmlns:p14="http://schemas.microsoft.com/office/powerpoint/2010/main" val="3914488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Objectives / Key points: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This WB-led exercise is meant to be a starting point for risk assessment and discussion. </a:t>
            </a:r>
          </a:p>
          <a:p>
            <a:pPr marL="285750" indent="-285750" algn="just">
              <a:lnSpc>
                <a:spcPct val="107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Used early on, the risk screening tool provides a good opportunity to identify and discuss some key drivers of risks within the task team, allowing for the incorporation of key prevention actions in project design.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The tool consists of two sections: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172800" indent="-172800" algn="just">
              <a:lnSpc>
                <a:spcPct val="100000"/>
              </a:lnSpc>
              <a:spcAft>
                <a:spcPts val="0"/>
              </a:spcAft>
              <a:buFont typeface="+mj-lt"/>
              <a:buAutoNum type="arabicPeriod"/>
            </a:pPr>
            <a:r>
              <a:rPr lang="en-US" sz="1800" b="0" u="sng">
                <a:effectLst/>
                <a:latin typeface="Calibri" panose="020F0502020204030204" pitchFamily="34" charset="0"/>
                <a:ea typeface="Calibri" panose="020F0502020204030204" pitchFamily="34" charset="0"/>
                <a:cs typeface="Calibri" panose="020F0502020204030204" pitchFamily="34" charset="0"/>
              </a:rPr>
              <a:t>Section A – Country context (13 questions):</a:t>
            </a:r>
            <a:endParaRPr lang="es-PE" sz="1800" b="0" u="sng">
              <a:effectLst/>
              <a:latin typeface="Calibri" panose="020F0502020204030204" pitchFamily="34" charset="0"/>
              <a:ea typeface="Calibri" panose="020F0502020204030204" pitchFamily="34" charset="0"/>
              <a:cs typeface="Times New Roman" panose="02020603050405020304" pitchFamily="18" charset="0"/>
            </a:endParaRPr>
          </a:p>
          <a:p>
            <a:pPr marL="540000" lvl="1" indent="-172800" algn="l">
              <a:lnSpc>
                <a:spcPct val="100000"/>
              </a:lnSpc>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Calibri" panose="020F0502020204030204" pitchFamily="34" charset="0"/>
              </a:rPr>
              <a:t>Country-level violence background – Prevalence of Intimate Partner Violence, sexual violence, child marriage, trafficking index, etc.</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540000" lvl="1" indent="-172800" algn="l">
              <a:lnSpc>
                <a:spcPct val="100000"/>
              </a:lnSpc>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Calibri" panose="020F0502020204030204" pitchFamily="34" charset="0"/>
              </a:rPr>
              <a:t>Legal context – Laws on domestic violence, marital rape, sexual harassment, etc.</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540000" lvl="1" indent="-172800" algn="l">
              <a:lnSpc>
                <a:spcPct val="100000"/>
              </a:lnSpc>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Calibri" panose="020F0502020204030204" pitchFamily="34" charset="0"/>
              </a:rPr>
              <a:t>Gender norms and beliefs – justification of wife beating, help-seeking behaviors.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540000" lvl="1" indent="-172800" algn="l">
              <a:lnSpc>
                <a:spcPct val="100000"/>
              </a:lnSpc>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Calibri" panose="020F0502020204030204" pitchFamily="34" charset="0"/>
              </a:rPr>
              <a:t>National level capacity to respond to GBV – GBV working group, national action plan on VAWG prevention and response, referral pathway protocols, etc.</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172800" indent="-172800" algn="l">
              <a:lnSpc>
                <a:spcPct val="100000"/>
              </a:lnSpc>
              <a:spcAft>
                <a:spcPts val="0"/>
              </a:spcAft>
              <a:buFont typeface="+mj-lt"/>
              <a:buAutoNum type="arabicPeriod" startAt="2"/>
            </a:pPr>
            <a:r>
              <a:rPr lang="en-US" sz="1800" b="0" u="sng"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Section B – Project questions (12 questions):</a:t>
            </a:r>
            <a:endParaRPr lang="es-PE" sz="1800" b="0" u="sng"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540000" lvl="1" indent="-172800" algn="l">
              <a:lnSpc>
                <a:spcPct val="100000"/>
              </a:lnSpc>
              <a:spcAft>
                <a:spcPts val="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The risk screening tool questions are in the annex to the ESF Good Practice Notes and can be also used as elements and starting points for the Borrower-led social assessment. The tool is a simplification, and is based on national averages, has limitations.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540000" lvl="1" indent="-172800" algn="l">
              <a:lnSpc>
                <a:spcPct val="100000"/>
              </a:lnSpc>
              <a:spcAft>
                <a:spcPts val="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Teams should demonstrate judgment if they feel risks are not sufficiently reflected through the tool and validate the risk level. The risk screening tool has to be completed and confirmed by the Borrower-led social assessment of SEA/SH risks.</a:t>
            </a:r>
          </a:p>
          <a:p>
            <a:pPr algn="just">
              <a:lnSpc>
                <a:spcPct val="107000"/>
              </a:lnSpc>
              <a:spcAft>
                <a:spcPts val="800"/>
              </a:spcAft>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Tips for the trainer:</a:t>
            </a:r>
            <a:r>
              <a:rPr lang="en-US" sz="1800" b="1">
                <a:effectLst/>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Guide participants to embrace the Risk Screening Tool as a launching pad for risk assessment and team discussion. </a:t>
            </a: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Encourage its’ early adoption to uncover key risk factors, empowering teams to integrate preventive actions into project design.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476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282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n-US" sz="1100" b="1">
                <a:effectLst/>
                <a:latin typeface="Calibri" panose="020F0502020204030204" pitchFamily="34" charset="0"/>
                <a:ea typeface="Calibri" panose="020F0502020204030204" pitchFamily="34" charset="0"/>
                <a:cs typeface="Calibri" panose="020F0502020204030204" pitchFamily="34" charset="0"/>
              </a:rPr>
              <a:t>No! The risk screening tool is a simplification, and a discussion opener. It is not a SEA/SH risk assessment.</a:t>
            </a:r>
          </a:p>
          <a:p>
            <a:pPr algn="just">
              <a:lnSpc>
                <a:spcPct val="107000"/>
              </a:lnSpc>
              <a:spcAft>
                <a:spcPts val="800"/>
              </a:spcAft>
            </a:pP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171450" indent="-171450" algn="just">
              <a:lnSpc>
                <a:spcPct val="107000"/>
              </a:lnSpc>
              <a:spcAft>
                <a:spcPts val="800"/>
              </a:spcAft>
              <a:buFont typeface="Arial" panose="020B0604020202020204" pitchFamily="34" charset="0"/>
              <a:buChar char="•"/>
            </a:pPr>
            <a:r>
              <a:rPr lang="en-US" sz="1100">
                <a:effectLst/>
                <a:latin typeface="Calibri" panose="020F0502020204030204" pitchFamily="34" charset="0"/>
                <a:ea typeface="Calibri" panose="020F0502020204030204" pitchFamily="34" charset="0"/>
                <a:cs typeface="Calibri" panose="020F0502020204030204" pitchFamily="34" charset="0"/>
              </a:rPr>
              <a:t>As part of the assessment of social risks that each project must undertake, PMUs must gather proportional information on SEA/ SH risks in the country or specific to the project’s sector and the response capacity. This would normally be included in the Environmental-and-Social-Impact-Assessment (ESIA) and would contribute to validate/update the risk level of the project.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Arial" panose="020B0604020202020204" pitchFamily="34" charset="0"/>
              <a:buChar char="•"/>
            </a:pPr>
            <a:r>
              <a:rPr lang="en-US" sz="1100">
                <a:effectLst/>
                <a:latin typeface="Calibri" panose="020F0502020204030204" pitchFamily="34" charset="0"/>
                <a:ea typeface="Calibri" panose="020F0502020204030204" pitchFamily="34" charset="0"/>
                <a:cs typeface="Calibri" panose="020F0502020204030204" pitchFamily="34" charset="0"/>
              </a:rPr>
              <a:t>It needs to be carried out by someone with the relevant expertise to carry out safe and enabling, participatory GBV assessments, in addition to a component of desk review. If a consultant is mobilized, they need to be sufficiently briefed about project design, and how the project will touch the ground and interact with beneficiaries, to be able to assess risks associated to the impact of the projects in communities.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Arial" panose="020B0604020202020204" pitchFamily="34" charset="0"/>
              <a:buChar char="•"/>
            </a:pPr>
            <a:r>
              <a:rPr lang="en-US" sz="1100">
                <a:effectLst/>
                <a:latin typeface="Calibri" panose="020F0502020204030204" pitchFamily="34" charset="0"/>
                <a:ea typeface="Calibri" panose="020F0502020204030204" pitchFamily="34" charset="0"/>
                <a:cs typeface="Calibri" panose="020F0502020204030204" pitchFamily="34" charset="0"/>
              </a:rPr>
              <a:t>The project would want to </a:t>
            </a:r>
            <a:r>
              <a:rPr lang="en-US" sz="1100" b="1">
                <a:effectLst/>
                <a:latin typeface="Calibri" panose="020F0502020204030204" pitchFamily="34" charset="0"/>
                <a:ea typeface="Calibri" panose="020F0502020204030204" pitchFamily="34" charset="0"/>
                <a:cs typeface="Calibri" panose="020F0502020204030204" pitchFamily="34" charset="0"/>
              </a:rPr>
              <a:t>review and update risk </a:t>
            </a:r>
            <a:r>
              <a:rPr lang="en-US" sz="1100">
                <a:effectLst/>
                <a:latin typeface="Calibri" panose="020F0502020204030204" pitchFamily="34" charset="0"/>
                <a:ea typeface="Calibri" panose="020F0502020204030204" pitchFamily="34" charset="0"/>
                <a:cs typeface="Calibri" panose="020F0502020204030204" pitchFamily="34" charset="0"/>
              </a:rPr>
              <a:t>assessments during project implementation in case of any changes, or new information becoming available, and once the community is aware of the project and can provide more feedbacks.</a:t>
            </a:r>
          </a:p>
          <a:p>
            <a:pPr marL="0" indent="0" algn="just">
              <a:lnSpc>
                <a:spcPct val="107000"/>
              </a:lnSpc>
              <a:spcAft>
                <a:spcPts val="800"/>
              </a:spcAft>
              <a:buFont typeface="Arial" panose="020B0604020202020204" pitchFamily="34" charset="0"/>
              <a:buNone/>
            </a:pP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Arial" panose="020B0604020202020204" pitchFamily="34" charset="0"/>
              <a:buChar char="•"/>
            </a:pPr>
            <a:r>
              <a:rPr lang="en-US" sz="1100" b="1" i="1">
                <a:effectLst/>
                <a:latin typeface="Calibri" panose="020F0502020204030204" pitchFamily="34" charset="0"/>
                <a:ea typeface="Calibri" panose="020F0502020204030204" pitchFamily="34" charset="0"/>
                <a:cs typeface="Calibri" panose="020F0502020204030204" pitchFamily="34" charset="0"/>
              </a:rPr>
              <a:t>This information can come from a variety of sources, some may already exist.</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marL="630000" lvl="1" indent="-172800" algn="l">
              <a:lnSpc>
                <a:spcPct val="100000"/>
              </a:lnSpc>
              <a:spcAft>
                <a:spcPts val="0"/>
              </a:spcAft>
              <a:buFont typeface="Arial" panose="020B0604020202020204" pitchFamily="34" charset="0"/>
              <a:buChar char="•"/>
              <a:tabLst>
                <a:tab pos="457200" algn="l"/>
              </a:tabLst>
            </a:pPr>
            <a:r>
              <a:rPr lang="en-US" sz="1100">
                <a:effectLst/>
                <a:latin typeface="Calibri" panose="020F0502020204030204" pitchFamily="34" charset="0"/>
                <a:ea typeface="Calibri" panose="020F0502020204030204" pitchFamily="34" charset="0"/>
                <a:cs typeface="Calibri" panose="020F0502020204030204" pitchFamily="34" charset="0"/>
              </a:rPr>
              <a:t>Existing gender country diagnostics/country action plans;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marL="630000" lvl="1" indent="-172800" algn="l">
              <a:lnSpc>
                <a:spcPct val="100000"/>
              </a:lnSpc>
              <a:spcAft>
                <a:spcPts val="0"/>
              </a:spcAft>
              <a:buFont typeface="Arial" panose="020B0604020202020204" pitchFamily="34" charset="0"/>
              <a:buChar char="•"/>
              <a:tabLst>
                <a:tab pos="457200" algn="l"/>
              </a:tabLst>
            </a:pPr>
            <a:r>
              <a:rPr lang="en-US" sz="1100">
                <a:effectLst/>
                <a:latin typeface="Calibri" panose="020F0502020204030204" pitchFamily="34" charset="0"/>
                <a:ea typeface="Calibri" panose="020F0502020204030204" pitchFamily="34" charset="0"/>
                <a:cs typeface="Calibri" panose="020F0502020204030204" pitchFamily="34" charset="0"/>
              </a:rPr>
              <a:t>Existing prevalence data on partner/non-partner physical and sexual violence against women;</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marL="997200" lvl="2" indent="-172800" algn="l">
              <a:lnSpc>
                <a:spcPct val="100000"/>
              </a:lnSpc>
              <a:spcAft>
                <a:spcPts val="0"/>
              </a:spcAft>
              <a:buFont typeface="Courier New" panose="02070309020205020404" pitchFamily="49" charset="0"/>
              <a:buChar char="o"/>
              <a:tabLst>
                <a:tab pos="914400" algn="l"/>
              </a:tabLst>
            </a:pPr>
            <a:r>
              <a:rPr lang="en-US" sz="1100">
                <a:effectLst/>
                <a:latin typeface="Calibri" panose="020F0502020204030204" pitchFamily="34" charset="0"/>
                <a:ea typeface="Calibri" panose="020F0502020204030204" pitchFamily="34" charset="0"/>
                <a:cs typeface="Calibri" panose="020F0502020204030204" pitchFamily="34" charset="0"/>
              </a:rPr>
              <a:t>Demographic and Health Surveys; Gender Sustainable Development Goals (data for over 90 countries)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marL="997200" lvl="2" indent="-172800" algn="l">
              <a:lnSpc>
                <a:spcPct val="100000"/>
              </a:lnSpc>
              <a:spcAft>
                <a:spcPts val="0"/>
              </a:spcAft>
              <a:buFont typeface="Courier New" panose="02070309020205020404" pitchFamily="49" charset="0"/>
              <a:buChar char="o"/>
              <a:tabLst>
                <a:tab pos="914400" algn="l"/>
              </a:tabLst>
            </a:pPr>
            <a:r>
              <a:rPr lang="en-US" sz="1100">
                <a:effectLst/>
                <a:latin typeface="Calibri" panose="020F0502020204030204" pitchFamily="34" charset="0"/>
                <a:ea typeface="Calibri" panose="020F0502020204030204" pitchFamily="34" charset="0"/>
                <a:cs typeface="Calibri" panose="020F0502020204030204" pitchFamily="34" charset="0"/>
              </a:rPr>
              <a:t>Creating </a:t>
            </a:r>
            <a:r>
              <a:rPr lang="en-US" sz="1100" b="1">
                <a:effectLst/>
                <a:latin typeface="Calibri" panose="020F0502020204030204" pitchFamily="34" charset="0"/>
                <a:ea typeface="Calibri" panose="020F0502020204030204" pitchFamily="34" charset="0"/>
                <a:cs typeface="Calibri" panose="020F0502020204030204" pitchFamily="34" charset="0"/>
              </a:rPr>
              <a:t>baseline GBV surveys for risk assessment should be avoided</a:t>
            </a: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marL="630000" lvl="1" indent="-172800" algn="l">
              <a:lnSpc>
                <a:spcPct val="100000"/>
              </a:lnSpc>
              <a:spcAft>
                <a:spcPts val="0"/>
              </a:spcAft>
              <a:buFont typeface="Arial" panose="020B0604020202020204" pitchFamily="34" charset="0"/>
              <a:buChar char="•"/>
              <a:tabLst>
                <a:tab pos="457200" algn="l"/>
              </a:tabLst>
            </a:pPr>
            <a:r>
              <a:rPr lang="en-US" sz="1100">
                <a:effectLst/>
                <a:latin typeface="Calibri" panose="020F0502020204030204" pitchFamily="34" charset="0"/>
                <a:ea typeface="Calibri" panose="020F0502020204030204" pitchFamily="34" charset="0"/>
                <a:cs typeface="Calibri" panose="020F0502020204030204" pitchFamily="34" charset="0"/>
              </a:rPr>
              <a:t>Data and/or information on cultural practices vis-à-vis women (early marriage, sexual exploitation, physical practices), including those that can be exacerbated by the project;</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marL="630000" lvl="1" indent="-172800" algn="l">
              <a:lnSpc>
                <a:spcPct val="100000"/>
              </a:lnSpc>
              <a:spcAft>
                <a:spcPts val="0"/>
              </a:spcAft>
              <a:buFont typeface="Arial" panose="020B0604020202020204" pitchFamily="34" charset="0"/>
              <a:buChar char="•"/>
              <a:tabLst>
                <a:tab pos="457200" algn="l"/>
              </a:tabLst>
            </a:pPr>
            <a:r>
              <a:rPr lang="en-US" sz="1100">
                <a:effectLst/>
                <a:latin typeface="Calibri" panose="020F0502020204030204" pitchFamily="34" charset="0"/>
                <a:ea typeface="Calibri" panose="020F0502020204030204" pitchFamily="34" charset="0"/>
                <a:cs typeface="Calibri" panose="020F0502020204030204" pitchFamily="34" charset="0"/>
              </a:rPr>
              <a:t>Existing GBV services available, quality, accessibility, gaps;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marL="630000" lvl="1" indent="-172800" algn="l">
              <a:lnSpc>
                <a:spcPct val="100000"/>
              </a:lnSpc>
              <a:spcAft>
                <a:spcPts val="0"/>
              </a:spcAft>
              <a:buFont typeface="Arial" panose="020B0604020202020204" pitchFamily="34" charset="0"/>
              <a:buChar char="•"/>
              <a:tabLst>
                <a:tab pos="457200" algn="l"/>
              </a:tabLst>
            </a:pPr>
            <a:r>
              <a:rPr lang="en-US" sz="1100" b="1">
                <a:effectLst/>
                <a:latin typeface="Calibri" panose="020F0502020204030204" pitchFamily="34" charset="0"/>
                <a:ea typeface="Calibri" panose="020F0502020204030204" pitchFamily="34" charset="0"/>
                <a:cs typeface="Calibri" panose="020F0502020204030204" pitchFamily="34" charset="0"/>
              </a:rPr>
              <a:t>Review of existing national legal frameworks on GBV, including behavioral standards and mandatory reporting,</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marL="630000" lvl="1" indent="-172800" algn="l">
              <a:lnSpc>
                <a:spcPct val="100000"/>
              </a:lnSpc>
              <a:spcAft>
                <a:spcPts val="0"/>
              </a:spcAft>
              <a:buFont typeface="Arial" panose="020B0604020202020204" pitchFamily="34" charset="0"/>
              <a:buChar char="•"/>
              <a:tabLst>
                <a:tab pos="457200" algn="l"/>
              </a:tabLst>
            </a:pPr>
            <a:r>
              <a:rPr lang="en-US" sz="1100">
                <a:effectLst/>
                <a:latin typeface="Calibri" panose="020F0502020204030204" pitchFamily="34" charset="0"/>
                <a:ea typeface="Calibri" panose="020F0502020204030204" pitchFamily="34" charset="0"/>
                <a:cs typeface="Calibri" panose="020F0502020204030204" pitchFamily="34" charset="0"/>
              </a:rPr>
              <a:t>Other information obtained from consultations, which is in line with ESS10: Stakeholders need to understand the project risks and benefits.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Arial" panose="020B0604020202020204" pitchFamily="34" charset="0"/>
              <a:buChar char="•"/>
            </a:pPr>
            <a:r>
              <a:rPr lang="en-US" sz="1100">
                <a:effectLst/>
                <a:latin typeface="Calibri" panose="020F0502020204030204" pitchFamily="34" charset="0"/>
                <a:ea typeface="Calibri" panose="020F0502020204030204" pitchFamily="34" charset="0"/>
                <a:cs typeface="Calibri" panose="020F0502020204030204" pitchFamily="34" charset="0"/>
              </a:rPr>
              <a:t>Fragile or conflict-affected environments need to be carefully considered when assessing SEA/SH risks for a project. In such environments, communities may have undergone traumatic experiences, and the social fabric may be broken down. Further, as a result of insecurity and conflict, the required support services and care are often limited.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buNone/>
            </a:pPr>
            <a:endParaRPr lang="en-US" sz="1100" b="0" i="0" u="none" strike="noStrike" kern="1200" baseline="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Calibri" panose="020F0502020204030204" pitchFamily="34" charset="0"/>
                <a:cs typeface="Calibri" panose="020F0502020204030204" pitchFamily="34" charset="0"/>
              </a:rPr>
              <a:t>Tips for the trainer:</a:t>
            </a:r>
            <a:r>
              <a:rPr lang="en-US" sz="180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Remember participants to ensure effective SEA/SH risk assessment by engaging experts, updating assessments, using diverse data sources, understanding local context, and adapting in fragile environments.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16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s-PE" sz="1800" err="1">
                <a:effectLst/>
                <a:latin typeface="Calibri" panose="020F0502020204030204" pitchFamily="34" charset="0"/>
                <a:ea typeface="Calibri" panose="020F0502020204030204" pitchFamily="34" charset="0"/>
                <a:cs typeface="Times New Roman" panose="02020603050405020304" pitchFamily="18" charset="0"/>
              </a:rPr>
              <a:t>presence</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of</a:t>
            </a:r>
            <a:r>
              <a:rPr lang="es-PE" sz="1800">
                <a:effectLst/>
                <a:latin typeface="Calibri" panose="020F0502020204030204" pitchFamily="34" charset="0"/>
                <a:ea typeface="Calibri" panose="020F0502020204030204" pitchFamily="34" charset="0"/>
                <a:cs typeface="Times New Roman" panose="02020603050405020304" pitchFamily="18" charset="0"/>
              </a:rPr>
              <a:t> a </a:t>
            </a:r>
            <a:r>
              <a:rPr lang="es-PE" sz="1800" err="1">
                <a:effectLst/>
                <a:latin typeface="Calibri" panose="020F0502020204030204" pitchFamily="34" charset="0"/>
                <a:ea typeface="Calibri" panose="020F0502020204030204" pitchFamily="34" charset="0"/>
                <a:cs typeface="Times New Roman" panose="02020603050405020304" pitchFamily="18" charset="0"/>
              </a:rPr>
              <a:t>predominantely</a:t>
            </a:r>
            <a:r>
              <a:rPr lang="es-PE" sz="1800">
                <a:effectLst/>
                <a:latin typeface="Calibri" panose="020F0502020204030204" pitchFamily="34" charset="0"/>
                <a:ea typeface="Calibri" panose="020F0502020204030204" pitchFamily="34" charset="0"/>
                <a:cs typeface="Times New Roman" panose="02020603050405020304" pitchFamily="18" charset="0"/>
              </a:rPr>
              <a:t> male </a:t>
            </a:r>
            <a:r>
              <a:rPr lang="es-PE" sz="1800" err="1">
                <a:effectLst/>
                <a:latin typeface="Calibri" panose="020F0502020204030204" pitchFamily="34" charset="0"/>
                <a:ea typeface="Calibri" panose="020F0502020204030204" pitchFamily="34" charset="0"/>
                <a:cs typeface="Times New Roman" panose="02020603050405020304" pitchFamily="18" charset="0"/>
              </a:rPr>
              <a:t>workforce</a:t>
            </a:r>
            <a:r>
              <a:rPr lang="es-PE" sz="1800">
                <a:effectLst/>
                <a:latin typeface="Calibri" panose="020F0502020204030204" pitchFamily="34" charset="0"/>
                <a:ea typeface="Calibri" panose="020F0502020204030204" pitchFamily="34" charset="0"/>
                <a:cs typeface="Times New Roman" panose="02020603050405020304" pitchFamily="18" charset="0"/>
              </a:rPr>
              <a:t>, labor </a:t>
            </a:r>
            <a:r>
              <a:rPr lang="es-PE" sz="1800" err="1">
                <a:effectLst/>
                <a:latin typeface="Calibri" panose="020F0502020204030204" pitchFamily="34" charset="0"/>
                <a:ea typeface="Calibri" panose="020F0502020204030204" pitchFamily="34" charset="0"/>
                <a:cs typeface="Times New Roman" panose="02020603050405020304" pitchFamily="18" charset="0"/>
              </a:rPr>
              <a:t>influx</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workers</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small</a:t>
            </a:r>
            <a:r>
              <a:rPr lang="es-PE" sz="1800">
                <a:effectLst/>
                <a:latin typeface="Calibri" panose="020F0502020204030204" pitchFamily="34" charset="0"/>
                <a:ea typeface="Calibri" panose="020F0502020204030204" pitchFamily="34" charset="0"/>
                <a:cs typeface="Times New Roman" panose="02020603050405020304" pitchFamily="18" charset="0"/>
              </a:rPr>
              <a:t>, rural </a:t>
            </a:r>
            <a:r>
              <a:rPr lang="es-PE" sz="1800" err="1">
                <a:effectLst/>
                <a:latin typeface="Calibri" panose="020F0502020204030204" pitchFamily="34" charset="0"/>
                <a:ea typeface="Calibri" panose="020F0502020204030204" pitchFamily="34" charset="0"/>
                <a:cs typeface="Times New Roman" panose="02020603050405020304" pitchFamily="18" charset="0"/>
              </a:rPr>
              <a:t>communities</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potential</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for</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transactional</a:t>
            </a:r>
            <a:r>
              <a:rPr lang="es-PE" sz="1800">
                <a:effectLst/>
                <a:latin typeface="Calibri" panose="020F0502020204030204" pitchFamily="34" charset="0"/>
                <a:ea typeface="Calibri" panose="020F0502020204030204" pitchFamily="34" charset="0"/>
                <a:cs typeface="Times New Roman" panose="02020603050405020304" pitchFamily="18" charset="0"/>
              </a:rPr>
              <a:t> sex </a:t>
            </a:r>
            <a:r>
              <a:rPr lang="es-PE" sz="1800" err="1">
                <a:effectLst/>
                <a:latin typeface="Calibri" panose="020F0502020204030204" pitchFamily="34" charset="0"/>
                <a:ea typeface="Calibri" panose="020F0502020204030204" pitchFamily="34" charset="0"/>
                <a:cs typeface="Times New Roman" panose="02020603050405020304" pitchFamily="18" charset="0"/>
              </a:rPr>
              <a:t>of</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goods</a:t>
            </a:r>
            <a:r>
              <a:rPr lang="es-PE" sz="1800">
                <a:effectLst/>
                <a:latin typeface="Calibri" panose="020F0502020204030204" pitchFamily="34" charset="0"/>
                <a:ea typeface="Calibri" panose="020F0502020204030204" pitchFamily="34" charset="0"/>
                <a:cs typeface="Times New Roman" panose="02020603050405020304" pitchFamily="18" charset="0"/>
              </a:rPr>
              <a:t> and </a:t>
            </a:r>
            <a:r>
              <a:rPr lang="es-PE" sz="1800" err="1">
                <a:effectLst/>
                <a:latin typeface="Calibri" panose="020F0502020204030204" pitchFamily="34" charset="0"/>
                <a:ea typeface="Calibri" panose="020F0502020204030204" pitchFamily="34" charset="0"/>
                <a:cs typeface="Times New Roman" panose="02020603050405020304" pitchFamily="18" charset="0"/>
              </a:rPr>
              <a:t>services</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absence</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of</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behavioral</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standards</a:t>
            </a:r>
            <a:r>
              <a:rPr lang="es-PE" sz="1800">
                <a:effectLst/>
                <a:latin typeface="Calibri" panose="020F0502020204030204" pitchFamily="34" charset="0"/>
                <a:ea typeface="Calibri" panose="020F0502020204030204" pitchFamily="34" charset="0"/>
                <a:cs typeface="Times New Roman" panose="02020603050405020304" pitchFamily="18" charset="0"/>
              </a:rPr>
              <a:t> and </a:t>
            </a:r>
            <a:r>
              <a:rPr lang="es-PE" sz="1800" err="1">
                <a:effectLst/>
                <a:latin typeface="Calibri" panose="020F0502020204030204" pitchFamily="34" charset="0"/>
                <a:ea typeface="Calibri" panose="020F0502020204030204" pitchFamily="34" charset="0"/>
                <a:cs typeface="Times New Roman" panose="02020603050405020304" pitchFamily="18" charset="0"/>
              </a:rPr>
              <a:t>related</a:t>
            </a:r>
            <a:r>
              <a:rPr lang="es-PE" sz="1800">
                <a:effectLst/>
                <a:latin typeface="Calibri" panose="020F0502020204030204" pitchFamily="34" charset="0"/>
                <a:ea typeface="Calibri" panose="020F0502020204030204" pitchFamily="34" charset="0"/>
                <a:cs typeface="Times New Roman" panose="02020603050405020304" pitchFamily="18" charset="0"/>
              </a:rPr>
              <a:t> training </a:t>
            </a:r>
            <a:r>
              <a:rPr lang="es-PE" sz="1800" err="1">
                <a:effectLst/>
                <a:latin typeface="Calibri" panose="020F0502020204030204" pitchFamily="34" charset="0"/>
                <a:ea typeface="Calibri" panose="020F0502020204030204" pitchFamily="34" charset="0"/>
                <a:cs typeface="Times New Roman" panose="02020603050405020304" pitchFamily="18" charset="0"/>
              </a:rPr>
              <a:t>for</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workers</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close</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proximity</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of</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workers</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to</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community</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women</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girls</a:t>
            </a:r>
            <a:r>
              <a:rPr lang="es-PE" sz="1800">
                <a:effectLst/>
                <a:latin typeface="Calibri" panose="020F0502020204030204" pitchFamily="34" charset="0"/>
                <a:ea typeface="Calibri" panose="020F0502020204030204" pitchFamily="34" charset="0"/>
                <a:cs typeface="Times New Roman" panose="02020603050405020304" pitchFamily="18" charset="0"/>
              </a:rPr>
              <a:t>, and </a:t>
            </a:r>
            <a:r>
              <a:rPr lang="es-PE" sz="1800" err="1">
                <a:effectLst/>
                <a:latin typeface="Calibri" panose="020F0502020204030204" pitchFamily="34" charset="0"/>
                <a:ea typeface="Calibri" panose="020F0502020204030204" pitchFamily="34" charset="0"/>
                <a:cs typeface="Times New Roman" panose="02020603050405020304" pitchFamily="18" charset="0"/>
              </a:rPr>
              <a:t>other</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groups</a:t>
            </a:r>
            <a:r>
              <a:rPr lang="es-PE" sz="1800">
                <a:effectLst/>
                <a:latin typeface="Calibri" panose="020F0502020204030204" pitchFamily="34" charset="0"/>
                <a:ea typeface="Calibri" panose="020F0502020204030204" pitchFamily="34" charset="0"/>
                <a:cs typeface="Times New Roman" panose="02020603050405020304" pitchFamily="18" charset="0"/>
              </a:rPr>
              <a:t> at </a:t>
            </a:r>
            <a:r>
              <a:rPr lang="es-PE" sz="1800" err="1">
                <a:effectLst/>
                <a:latin typeface="Calibri" panose="020F0502020204030204" pitchFamily="34" charset="0"/>
                <a:ea typeface="Calibri" panose="020F0502020204030204" pitchFamily="34" charset="0"/>
                <a:cs typeface="Times New Roman" panose="02020603050405020304" pitchFamily="18" charset="0"/>
              </a:rPr>
              <a:t>risk</a:t>
            </a:r>
            <a:r>
              <a:rPr lang="es-PE" sz="1800">
                <a:effectLst/>
                <a:latin typeface="Calibri" panose="020F0502020204030204" pitchFamily="34" charset="0"/>
                <a:ea typeface="Calibri" panose="020F0502020204030204" pitchFamily="34" charset="0"/>
                <a:cs typeface="Times New Roman" panose="02020603050405020304" pitchFamily="18" charset="0"/>
              </a:rPr>
              <a:t>, living </a:t>
            </a:r>
            <a:r>
              <a:rPr lang="es-PE" sz="1800" err="1">
                <a:effectLst/>
                <a:latin typeface="Calibri" panose="020F0502020204030204" pitchFamily="34" charset="0"/>
                <a:ea typeface="Calibri" panose="020F0502020204030204" pitchFamily="34" charset="0"/>
                <a:cs typeface="Times New Roman" panose="02020603050405020304" pitchFamily="18" charset="0"/>
              </a:rPr>
              <a:t>arranegements</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of</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workers</a:t>
            </a:r>
            <a:r>
              <a:rPr lang="es-PE" sz="1800">
                <a:effectLst/>
                <a:latin typeface="Calibri" panose="020F0502020204030204" pitchFamily="34" charset="0"/>
                <a:ea typeface="Calibri" panose="020F0502020204030204" pitchFamily="34" charset="0"/>
                <a:cs typeface="Times New Roman" panose="02020603050405020304" pitchFamily="18" charset="0"/>
              </a:rPr>
              <a:t>, etc.</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290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774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Objectives / Key points:</a:t>
            </a:r>
            <a:r>
              <a:rPr lang="en-US" sz="1800">
                <a:effectLst/>
                <a:latin typeface="Calibri" panose="020F0502020204030204" pitchFamily="34" charset="0"/>
                <a:ea typeface="Calibri" panose="020F0502020204030204" pitchFamily="34" charset="0"/>
                <a:cs typeface="Calibri" panose="020F0502020204030204" pitchFamily="34" charset="0"/>
              </a:rPr>
              <a:t> </a:t>
            </a:r>
          </a:p>
          <a:p>
            <a:pPr marL="172800" indent="-172800" algn="l">
              <a:lnSpc>
                <a:spcPct val="100000"/>
              </a:lnSpc>
              <a:spcAft>
                <a:spcPts val="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Explain that these are the minimum recommended mitigation actions for all projects with civil works.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172800" indent="-172800" algn="l">
              <a:lnSpc>
                <a:spcPct val="100000"/>
              </a:lnSpc>
              <a:spcAft>
                <a:spcPts val="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Each block builds on the previous, based on the principle of proportionality. However, a core number of actions needs to be carried out by projects at all risk levels not to create harm – for example, we can’t raise awareness of the GM and GBV, including SEA/SH, if we don’t have a pathway to refer survivors to critical care.</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172800" indent="-172800" algn="l">
              <a:lnSpc>
                <a:spcPct val="100000"/>
              </a:lnSpc>
              <a:spcAft>
                <a:spcPts val="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Similarly, codes of conduct and GM wouldn’t be useful if projects and all stakeholders didn’t have functioning and effective accountability and response frameworks that allow them to take safe and ethical action in case of misconduct.</a:t>
            </a:r>
          </a:p>
          <a:p>
            <a:pPr marL="172800" indent="-172800" algn="l">
              <a:lnSpc>
                <a:spcPct val="100000"/>
              </a:lnSpc>
              <a:spcAft>
                <a:spcPts val="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These mitigation measures need to be tailored, and completed, based on each project design, how it hits the ground, how it delivers its services and how workers interact with beneficiaries (for example, risk management measures around living arrangements, or identification of workers in the field, may be appropriate for some projects).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0" i="0" u="none" strike="noStrike" kern="1200" baseline="0">
              <a:solidFill>
                <a:schemeClr val="tx1"/>
              </a:solidFill>
              <a:latin typeface="+mn-lt"/>
              <a:ea typeface="+mn-ea"/>
              <a:cs typeface="+mn-cs"/>
            </a:endParaRPr>
          </a:p>
          <a:p>
            <a:pPr algn="just">
              <a:lnSpc>
                <a:spcPct val="107000"/>
              </a:lnSpc>
              <a:spcAft>
                <a:spcPts val="800"/>
              </a:spcAft>
            </a:pPr>
            <a:r>
              <a:rPr lang="en-US" sz="1800" b="1" kern="1200">
                <a:solidFill>
                  <a:srgbClr val="C00000"/>
                </a:solidFill>
                <a:effectLst/>
                <a:latin typeface="Calibri" panose="020F0502020204030204" pitchFamily="34" charset="0"/>
                <a:ea typeface="+mn-ea"/>
                <a:cs typeface="Calibri" panose="020F0502020204030204" pitchFamily="34" charset="0"/>
              </a:rPr>
              <a:t>Tips for the trainer:</a:t>
            </a:r>
            <a:r>
              <a:rPr lang="en-US" sz="1800" kern="1200">
                <a:solidFill>
                  <a:srgbClr val="C00000"/>
                </a:solidFill>
                <a:effectLst/>
                <a:latin typeface="Calibri" panose="020F0502020204030204" pitchFamily="34" charset="0"/>
                <a:ea typeface="+mn-ea"/>
                <a:cs typeface="Calibri" panose="020F0502020204030204" pitchFamily="34" charset="0"/>
              </a:rPr>
              <a:t> </a:t>
            </a:r>
          </a:p>
          <a:p>
            <a:pPr algn="just">
              <a:lnSpc>
                <a:spcPct val="107000"/>
              </a:lnSpc>
              <a:spcAft>
                <a:spcPts val="800"/>
              </a:spcAft>
            </a:pPr>
            <a:r>
              <a:rPr lang="en-US" sz="1800" u="none" kern="1200">
                <a:solidFill>
                  <a:srgbClr val="C00000"/>
                </a:solidFill>
                <a:effectLst/>
                <a:latin typeface="Calibri" panose="020F0502020204030204" pitchFamily="34" charset="0"/>
                <a:ea typeface="+mn-ea"/>
                <a:cs typeface="Calibri" panose="020F0502020204030204" pitchFamily="34" charset="0"/>
              </a:rPr>
              <a:t>Remember participants to</a:t>
            </a:r>
            <a:r>
              <a:rPr lang="en-US" sz="1800" b="1" u="none" kern="1200">
                <a:solidFill>
                  <a:srgbClr val="C00000"/>
                </a:solidFill>
                <a:effectLst/>
                <a:latin typeface="Calibri" panose="020F0502020204030204" pitchFamily="34" charset="0"/>
                <a:ea typeface="+mn-ea"/>
                <a:cs typeface="Calibri" panose="020F0502020204030204" pitchFamily="34" charset="0"/>
              </a:rPr>
              <a:t> </a:t>
            </a:r>
            <a:r>
              <a:rPr lang="en-US" sz="1800" kern="1200">
                <a:solidFill>
                  <a:srgbClr val="C00000"/>
                </a:solidFill>
                <a:effectLst/>
                <a:latin typeface="Calibri" panose="020F0502020204030204" pitchFamily="34" charset="0"/>
                <a:ea typeface="+mn-ea"/>
                <a:cs typeface="Calibri" panose="020F0502020204030204" pitchFamily="34" charset="0"/>
              </a:rPr>
              <a:t>guide projects with civil works towards effective mitigation by emphasizing progressive, interconnected actions. In addition, stress core measures for harm prevention, the importance of coherent accountability frameworks, and tailor mitigation to project specifics.</a:t>
            </a:r>
            <a:endParaRPr lang="en-US" sz="1200" b="0" i="0" u="none" strike="noStrike" kern="1200" baseline="0">
              <a:solidFill>
                <a:schemeClr val="tx1"/>
              </a:solidFill>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272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Objectives / Key points:</a:t>
            </a:r>
            <a:r>
              <a:rPr lang="en-US" sz="1800">
                <a:effectLst/>
                <a:latin typeface="Calibri" panose="020F0502020204030204" pitchFamily="34" charset="0"/>
                <a:ea typeface="Calibri" panose="020F0502020204030204" pitchFamily="34" charset="0"/>
                <a:cs typeface="Calibri" panose="020F0502020204030204" pitchFamily="34" charset="0"/>
              </a:rPr>
              <a:t> </a:t>
            </a:r>
          </a:p>
          <a:p>
            <a:pPr marL="172800" indent="-172800" algn="l">
              <a:lnSpc>
                <a:spcPct val="100000"/>
              </a:lnSpc>
              <a:spcAft>
                <a:spcPts val="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Explain the minimum recommended mitigation actions for HD projects. </a:t>
            </a:r>
          </a:p>
          <a:p>
            <a:pPr marL="172800" indent="-172800" algn="l">
              <a:lnSpc>
                <a:spcPct val="100000"/>
              </a:lnSpc>
              <a:spcAft>
                <a:spcPts val="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Remind that while some may not change with INFRA projects, how they will need to be implemented, especially to ensure some level of sustainability, differs significantly. Timelines, intensity, etc. are also proportional to risk level.</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172800" indent="-172800" algn="l">
              <a:lnSpc>
                <a:spcPct val="100000"/>
              </a:lnSpc>
              <a:spcAft>
                <a:spcPts val="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In some cases, it may take time (and at times a cycle of projects in the same sector) to implement some key risk mitigation actions in a sustainable manner, but longer-term strategies are important to develop from the offset.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540000" lvl="1" indent="-172800" algn="l">
              <a:lnSpc>
                <a:spcPct val="100000"/>
              </a:lnSpc>
              <a:spcAft>
                <a:spcPts val="0"/>
              </a:spcAft>
              <a:buFont typeface="Courier New" panose="02070309020205020404" pitchFamily="49" charset="0"/>
              <a:buChar char="o"/>
              <a:tabLst>
                <a:tab pos="457200" algn="l"/>
              </a:tabLst>
            </a:pPr>
            <a:r>
              <a:rPr lang="en-US" sz="1800">
                <a:effectLst/>
                <a:latin typeface="Calibri" panose="020F0502020204030204" pitchFamily="34" charset="0"/>
                <a:ea typeface="Calibri" panose="020F0502020204030204" pitchFamily="34" charset="0"/>
                <a:cs typeface="Calibri" panose="020F0502020204030204" pitchFamily="34" charset="0"/>
              </a:rPr>
              <a:t>Timing of mitigation measures matters, and drawn from the ESF - risk mitigation measures should be put in place before the implementation of activities creating (or contributing to exacerbating) those risks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540000" lvl="1" indent="-172800" algn="l">
              <a:lnSpc>
                <a:spcPct val="100000"/>
              </a:lnSpc>
              <a:spcAft>
                <a:spcPts val="0"/>
              </a:spcAft>
              <a:buFont typeface="Courier New" panose="02070309020205020404" pitchFamily="49" charset="0"/>
              <a:buChar char="o"/>
              <a:tabLst>
                <a:tab pos="457200" algn="l"/>
              </a:tabLst>
            </a:pPr>
            <a:r>
              <a:rPr lang="en-US" sz="1800">
                <a:effectLst/>
                <a:latin typeface="Calibri" panose="020F0502020204030204" pitchFamily="34" charset="0"/>
                <a:ea typeface="Calibri" panose="020F0502020204030204" pitchFamily="34" charset="0"/>
                <a:cs typeface="Calibri" panose="020F0502020204030204" pitchFamily="34" charset="0"/>
              </a:rPr>
              <a:t>When each measure needs to be in place depends on the timing of activities, and it needs to be reflected, for key measures, in the ESCP</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540000" lvl="1" indent="-172800" algn="l">
              <a:lnSpc>
                <a:spcPct val="100000"/>
              </a:lnSpc>
              <a:spcAft>
                <a:spcPts val="0"/>
              </a:spcAft>
              <a:buFont typeface="Courier New" panose="02070309020205020404" pitchFamily="49" charset="0"/>
              <a:buChar char="o"/>
              <a:tabLst>
                <a:tab pos="457200" algn="l"/>
              </a:tabLst>
            </a:pPr>
            <a:r>
              <a:rPr lang="en-US" sz="1800">
                <a:effectLst/>
                <a:latin typeface="Calibri" panose="020F0502020204030204" pitchFamily="34" charset="0"/>
                <a:ea typeface="Calibri" panose="020F0502020204030204" pitchFamily="34" charset="0"/>
                <a:cs typeface="Calibri" panose="020F0502020204030204" pitchFamily="34" charset="0"/>
              </a:rPr>
              <a:t>Sequencing also matters for do no harm and proportionality – i.e., the ability to refer survivors and information on the referral pathways need to be available before we start mobilizing communities on SEA/SH, create demand for services, etc.</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172800" indent="-172800" algn="l">
              <a:lnSpc>
                <a:spcPct val="100000"/>
              </a:lnSpc>
              <a:spcAft>
                <a:spcPts val="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The SEA/SH Action Plan, recommended for M, H and S risk projects, is a great way to discuss, from preparation stage, how will project put in place the necessary protocols and mechanisms to address the SEA/SH risks and responds to incidents that may arise, when, with what resources etc.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229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800" b="1" kern="1200">
                <a:solidFill>
                  <a:srgbClr val="000000"/>
                </a:solidFill>
                <a:effectLst/>
                <a:latin typeface="Calibri" panose="020F0502020204030204" pitchFamily="34" charset="0"/>
                <a:ea typeface="+mn-ea"/>
                <a:cs typeface="+mn-cs"/>
              </a:rPr>
              <a:t>Objectives / Key points</a:t>
            </a:r>
            <a:r>
              <a:rPr lang="en-US" sz="1800" kern="1200">
                <a:solidFill>
                  <a:srgbClr val="000000"/>
                </a:solidFill>
                <a:effectLst/>
                <a:latin typeface="Calibri" panose="020F0502020204030204" pitchFamily="34" charset="0"/>
                <a:ea typeface="+mn-ea"/>
                <a:cs typeface="+mn-cs"/>
              </a:rPr>
              <a:t>: </a:t>
            </a:r>
            <a:endParaRPr lang="es-PE" sz="1800">
              <a:effectLst/>
              <a:latin typeface="Times New Roman" panose="02020603050405020304" pitchFamily="18" charset="0"/>
              <a:ea typeface="Times New Roman" panose="02020603050405020304" pitchFamily="18" charset="0"/>
            </a:endParaRPr>
          </a:p>
          <a:p>
            <a:pPr marL="172800" indent="-172800" algn="l">
              <a:buFont typeface="Arial" panose="020B0604020202020204" pitchFamily="34" charset="0"/>
              <a:buChar char="•"/>
            </a:pPr>
            <a:r>
              <a:rPr lang="en-US" sz="1800" kern="1200">
                <a:solidFill>
                  <a:srgbClr val="000000"/>
                </a:solidFill>
                <a:effectLst/>
                <a:latin typeface="Calibri" panose="020F0502020204030204" pitchFamily="34" charset="0"/>
                <a:ea typeface="+mn-ea"/>
                <a:cs typeface="+mn-cs"/>
              </a:rPr>
              <a:t>Start by mentioning key features of the SEA/SH Action Plan. </a:t>
            </a:r>
            <a:endParaRPr lang="es-PE" sz="1800">
              <a:effectLst/>
              <a:latin typeface="Times New Roman" panose="02020603050405020304" pitchFamily="18" charset="0"/>
              <a:ea typeface="Times New Roman" panose="02020603050405020304" pitchFamily="18" charset="0"/>
            </a:endParaRPr>
          </a:p>
          <a:p>
            <a:pPr marL="172800" indent="-172800" algn="l">
              <a:buFont typeface="Arial" panose="020B0604020202020204" pitchFamily="34" charset="0"/>
              <a:buChar char="•"/>
            </a:pPr>
            <a:r>
              <a:rPr lang="en-US" sz="1800" kern="1200">
                <a:solidFill>
                  <a:srgbClr val="000000"/>
                </a:solidFill>
                <a:effectLst/>
                <a:latin typeface="Calibri" panose="020F0502020204030204" pitchFamily="34" charset="0"/>
                <a:ea typeface="+mn-ea"/>
                <a:cs typeface="+mn-cs"/>
              </a:rPr>
              <a:t>The SEA/SH Action plan is both a mitigation measure, as well as a framework document. </a:t>
            </a:r>
          </a:p>
          <a:p>
            <a:pPr marL="172800" indent="-172800" algn="l">
              <a:buFont typeface="Arial" panose="020B0604020202020204" pitchFamily="34" charset="0"/>
              <a:buChar char="•"/>
            </a:pPr>
            <a:r>
              <a:rPr lang="en-US" sz="1800" kern="1200">
                <a:solidFill>
                  <a:srgbClr val="000000"/>
                </a:solidFill>
                <a:effectLst/>
                <a:latin typeface="Calibri" panose="020F0502020204030204" pitchFamily="34" charset="0"/>
                <a:ea typeface="+mn-ea"/>
                <a:cs typeface="+mn-cs"/>
              </a:rPr>
              <a:t>Its good preparation, during the project preparation and at the early stages of implementation, is instrumental to ensure that all the pieces that will constitute the project holistic approach to SEA/SH are considered, accounted for, budgeted, and that timelines are clear, depending on the timelines for implementing the project. </a:t>
            </a:r>
          </a:p>
          <a:p>
            <a:pPr marL="172800" indent="-172800" algn="l">
              <a:buFont typeface="Arial" panose="020B0604020202020204" pitchFamily="34" charset="0"/>
              <a:buChar char="•"/>
            </a:pPr>
            <a:r>
              <a:rPr lang="en-US" sz="1800" kern="1200">
                <a:solidFill>
                  <a:srgbClr val="000000"/>
                </a:solidFill>
                <a:effectLst/>
                <a:latin typeface="Calibri" panose="020F0502020204030204" pitchFamily="34" charset="0"/>
                <a:ea typeface="+mn-ea"/>
                <a:cs typeface="+mn-cs"/>
              </a:rPr>
              <a:t>In addition, having a good action plan with associated indicators helps the development of the project E&amp;S monitoring and reporting framework. Assigning responsibility for monitoring is also a key step of the development of the plan. </a:t>
            </a:r>
            <a:endParaRPr lang="es-PE" sz="180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172800" indent="-172800" algn="l">
              <a:lnSpc>
                <a:spcPct val="100000"/>
              </a:lnSpc>
              <a:spcAft>
                <a:spcPts val="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Its preparation is a responsibility of the IA, and of the PIU social/GBV specialist as soon as onboard, but its implementation, as we saw earlier on, is a shared responsibility, and all project’s stakeholders have a role to play in it.</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172800" indent="-172800" algn="l">
              <a:lnSpc>
                <a:spcPct val="100000"/>
              </a:lnSpc>
              <a:spcAft>
                <a:spcPts val="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This plan needs to include measures that are: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540000" lvl="1" indent="-172800" algn="l">
              <a:lnSpc>
                <a:spcPct val="100000"/>
              </a:lnSpc>
              <a:spcAft>
                <a:spcPts val="0"/>
              </a:spcAft>
              <a:buFont typeface="Courier New" panose="02070309020205020404" pitchFamily="49" charset="0"/>
              <a:buChar char="o"/>
              <a:tabLst>
                <a:tab pos="457200" algn="l"/>
              </a:tabLst>
            </a:pPr>
            <a:r>
              <a:rPr lang="en-US" sz="1800">
                <a:effectLst/>
                <a:latin typeface="Calibri" panose="020F0502020204030204" pitchFamily="34" charset="0"/>
                <a:ea typeface="Calibri" panose="020F0502020204030204" pitchFamily="34" charset="0"/>
                <a:cs typeface="Calibri" panose="020F0502020204030204" pitchFamily="34" charset="0"/>
              </a:rPr>
              <a:t>Costed and timebound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540000" lvl="1" indent="-172800" algn="l">
              <a:lnSpc>
                <a:spcPct val="100000"/>
              </a:lnSpc>
              <a:spcAft>
                <a:spcPts val="0"/>
              </a:spcAft>
              <a:buFont typeface="Courier New" panose="02070309020205020404" pitchFamily="49" charset="0"/>
              <a:buChar char="o"/>
              <a:tabLst>
                <a:tab pos="457200" algn="l"/>
              </a:tabLst>
            </a:pPr>
            <a:r>
              <a:rPr lang="en-US" sz="1800">
                <a:effectLst/>
                <a:latin typeface="Calibri" panose="020F0502020204030204" pitchFamily="34" charset="0"/>
                <a:ea typeface="Calibri" panose="020F0502020204030204" pitchFamily="34" charset="0"/>
                <a:cs typeface="Calibri" panose="020F0502020204030204" pitchFamily="34" charset="0"/>
              </a:rPr>
              <a:t>Prevention and mitigation actions, in line with the minimum recommended actions by the GPN, but also to key features and design of projects, including critically how these interact with beneficiaries.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540000" lvl="1" indent="-172800" algn="l">
              <a:lnSpc>
                <a:spcPct val="100000"/>
              </a:lnSpc>
              <a:spcAft>
                <a:spcPts val="0"/>
              </a:spcAft>
              <a:buFont typeface="Courier New" panose="02070309020205020404" pitchFamily="49" charset="0"/>
              <a:buChar char="o"/>
              <a:tabLst>
                <a:tab pos="457200" algn="l"/>
              </a:tabLst>
            </a:pPr>
            <a:r>
              <a:rPr lang="en-US" sz="1800">
                <a:effectLst/>
                <a:latin typeface="Calibri" panose="020F0502020204030204" pitchFamily="34" charset="0"/>
                <a:ea typeface="Calibri" panose="020F0502020204030204" pitchFamily="34" charset="0"/>
                <a:cs typeface="Calibri" panose="020F0502020204030204" pitchFamily="34" charset="0"/>
              </a:rPr>
              <a:t>The project ESMP and other E&amp;S documents should fully describe the SEA/SH risk, and reflect key measures as included in the SEA/SH Prevention and Response Action Plan (i.e., LMP should identify categories of workers and reflect requirements on CoC). Particularly costly activities should also be negotiated and reflected in the ESCP.</a:t>
            </a:r>
          </a:p>
          <a:p>
            <a:pPr marL="342900" lvl="0" indent="-342900" algn="just">
              <a:lnSpc>
                <a:spcPct val="107000"/>
              </a:lnSpc>
              <a:spcAft>
                <a:spcPts val="800"/>
              </a:spcAft>
              <a:buFont typeface="Arial" panose="020B0604020202020204" pitchFamily="34" charset="0"/>
              <a:buChar char="•"/>
              <a:tabLst>
                <a:tab pos="457200" algn="l"/>
              </a:tabLst>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1800" b="1">
                <a:effectLst/>
                <a:latin typeface="Calibri" panose="020F0502020204030204" pitchFamily="34" charset="0"/>
                <a:ea typeface="Calibri" panose="020F0502020204030204" pitchFamily="34" charset="0"/>
                <a:cs typeface="Calibri" panose="020F0502020204030204" pitchFamily="34" charset="0"/>
              </a:rPr>
              <a:t>Tips for the trainer: </a:t>
            </a:r>
            <a:r>
              <a:rPr lang="en-US" sz="1800">
                <a:effectLst/>
                <a:latin typeface="Calibri" panose="020F0502020204030204" pitchFamily="34" charset="0"/>
                <a:ea typeface="Calibri" panose="020F0502020204030204" pitchFamily="34" charset="0"/>
                <a:cs typeface="Times New Roman" panose="02020603050405020304" pitchFamily="18" charset="0"/>
              </a:rPr>
              <a:t>Share the importance of prioritizing early preparation for comprehensive alignment with project features. </a:t>
            </a:r>
            <a:endParaRPr lang="en-US">
              <a:cs typeface="Calibri"/>
            </a:endParaRPr>
          </a:p>
          <a:p>
            <a:endParaRPr lang="en-US" sz="1200" b="0" i="0" u="none" strike="noStrike" kern="1200" baseline="0">
              <a:solidFill>
                <a:schemeClr val="tx1"/>
              </a:solidFill>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439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ACCELERATING IMPACTS OF CGIAR CLIMATE RESEARCH FOR AFRICA (AICCRA) (P173398) </a:t>
            </a:r>
          </a:p>
          <a:p>
            <a:pPr>
              <a:lnSpc>
                <a:spcPct val="107000"/>
              </a:lnSpc>
              <a:spcAft>
                <a:spcPts val="800"/>
              </a:spcAf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Moderate SEA/SH risk, regional project</a:t>
            </a:r>
            <a:endParaRPr lang="es-P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project, Accelerating Impacts of CGIAR Climate Research for Africa (AICCRA), is a World Bank supported project that seeks to strengthen the technical, institutional, and human capacity needed to enhance transfer of climate-relevant information, decision-making tools, and technologies in support of scaling efforts in International Development Association (IDA) eligible countries in Africa.</a:t>
            </a:r>
          </a:p>
          <a:p>
            <a:pPr marL="342900" lvl="0" indent="-342900">
              <a:buFont typeface="Arial" panose="020B0604020202020204" pitchFamily="34" charset="0"/>
              <a:buChar char="•"/>
              <a:tabLst>
                <a:tab pos="457200" algn="l"/>
              </a:tabLst>
            </a:pPr>
            <a:endPar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lang="en-US" sz="1800" b="1" dirty="0">
                <a:effectLst/>
                <a:latin typeface="Calibri" panose="020F0502020204030204" pitchFamily="34" charset="0"/>
                <a:ea typeface="Calibri" panose="020F0502020204030204" pitchFamily="34" charset="0"/>
              </a:rPr>
              <a:t>Tips for the trainer:</a:t>
            </a:r>
            <a:r>
              <a:rPr lang="en-US" sz="1800" dirty="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Guide participants to create robust SEA/SH Action Plan using a structured template.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Highlight the essentials: risk assessment, actionable steps, responsibilities, budgets, timelines, and monitoring indicators.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Emphasize customization for projects with varied components. This method strengthens risk management, ensuring safer and more impactful project results. </a:t>
            </a:r>
            <a:r>
              <a:rPr lang="es-PE" sz="2800" dirty="0">
                <a:effectLst/>
              </a:rPr>
              <a:t> </a:t>
            </a:r>
            <a:endParaRPr lang="es-PE"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3B615-DD4C-4155-B91A-F024F08ED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463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Objectives / Key points</a:t>
            </a:r>
            <a:r>
              <a:rPr lang="en-US" sz="1800">
                <a:effectLst/>
                <a:latin typeface="Calibri" panose="020F0502020204030204" pitchFamily="34" charset="0"/>
                <a:ea typeface="Calibri" panose="020F0502020204030204" pitchFamily="34" charset="0"/>
                <a:cs typeface="Calibri" panose="020F0502020204030204" pitchFamily="34" charset="0"/>
              </a:rPr>
              <a:t>:</a:t>
            </a:r>
          </a:p>
          <a:p>
            <a:pPr marL="172800" indent="-172800" algn="l">
              <a:lnSpc>
                <a:spcPct val="100000"/>
              </a:lnSpc>
              <a:spcAft>
                <a:spcPts val="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Introduce the significance of codes of conduct and behavioral standards in addressing Sexual Exploitation, Abuse, and Sexual Harassment (SEA/SH).</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172800" indent="-172800" algn="l">
              <a:lnSpc>
                <a:spcPct val="100000"/>
              </a:lnSpc>
              <a:spcAft>
                <a:spcPts val="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Both methods provide a basis for the Borrower or its contractors to mandatorily implement disciplinary, HR measures against a project actor who perpetrates SEA/SH (different and distinct, and with different standard of conduct, from criminal action, which remains a viable option to survivors in some cases where acts of SEA/SH may amount to crimes)</a:t>
            </a:r>
            <a:r>
              <a:rPr lang="en-US" sz="180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Tips for the trainer:</a:t>
            </a:r>
            <a:r>
              <a:rPr lang="en-US" sz="1800">
                <a:effectLst/>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Emphasize the importance of codes of conduct and behavioral standards against SEA/SH. </a:t>
            </a: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Highlight their role in safeguarding integrity and promoting accountability.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0" i="0" u="none" strike="noStrike" kern="1200" baseline="0">
              <a:solidFill>
                <a:schemeClr val="tx1"/>
              </a:solidFill>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385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b="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4230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Calibri" panose="020F0502020204030204" pitchFamily="34" charset="0"/>
                <a:cs typeface="Calibri" panose="020F0502020204030204" pitchFamily="34" charset="0"/>
              </a:rPr>
              <a:t>Objectives / Key points</a:t>
            </a:r>
            <a:r>
              <a:rPr lang="en-US" sz="1800">
                <a:effectLst/>
                <a:latin typeface="Calibri" panose="020F0502020204030204" pitchFamily="34" charset="0"/>
                <a:ea typeface="Calibri" panose="020F0502020204030204" pitchFamily="34" charset="0"/>
                <a:cs typeface="Calibri" panose="020F0502020204030204" pitchFamily="34" charset="0"/>
              </a:rPr>
              <a:t>: </a:t>
            </a: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Calibri" panose="020F0502020204030204" pitchFamily="34" charset="0"/>
              </a:rPr>
              <a:t>This slide delineates the approach to handling standards of conducted related to SEA/SH in HD projects and the different recommendations depending on varying risk ratings. </a:t>
            </a: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Calibri" panose="020F0502020204030204" pitchFamily="34" charset="0"/>
              </a:rPr>
              <a:t>It underscores the need for proportional behavioral standards or a code of conduct (CoC), recognizing the need to focus on strengthening, wherever possible, national frameworks for civil servants, as a more sustainable solutions. </a:t>
            </a: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Calibri" panose="020F0502020204030204" pitchFamily="34" charset="0"/>
              </a:rPr>
              <a:t>In the absence of a sufficient national framework, or if it’s impossible to strengthen it, project specific CoC should be established.</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0" i="0" u="none" strike="noStrike" kern="1200" baseline="0">
              <a:solidFill>
                <a:schemeClr val="tx1"/>
              </a:solidFill>
              <a:latin typeface="+mn-lt"/>
              <a:ea typeface="+mn-ea"/>
              <a:cs typeface="+mn-cs"/>
            </a:endParaRPr>
          </a:p>
          <a:p>
            <a:pPr algn="just">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Tips for the trainer:</a:t>
            </a:r>
            <a:r>
              <a:rPr lang="en-US" sz="1800">
                <a:effectLst/>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Encourage participants on developing CoCs and behavioral standards proportional to risk ratings. </a:t>
            </a:r>
            <a:r>
              <a:rPr lang="en-US" sz="1800" b="1">
                <a:effectLst/>
                <a:latin typeface="Calibri" panose="020F0502020204030204" pitchFamily="34" charset="0"/>
                <a:ea typeface="Calibri" panose="020F0502020204030204" pitchFamily="34" charset="0"/>
                <a:cs typeface="Times New Roman" panose="02020603050405020304" pitchFamily="18" charset="0"/>
              </a:rPr>
              <a:t>Before project activities begin.</a:t>
            </a:r>
            <a:endParaRPr lang="en-US" sz="1200" b="1" i="0" u="none" strike="noStrike" kern="1200" baseline="0">
              <a:solidFill>
                <a:schemeClr val="tx1"/>
              </a:solidFill>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276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Calibri" panose="020F0502020204030204" pitchFamily="34" charset="0"/>
                <a:cs typeface="Calibri" panose="020F0502020204030204" pitchFamily="34" charset="0"/>
              </a:rPr>
              <a:t>Objectives / Key points</a:t>
            </a:r>
            <a:r>
              <a:rPr lang="en-US" sz="1800">
                <a:effectLst/>
                <a:latin typeface="Calibri" panose="020F0502020204030204" pitchFamily="34" charset="0"/>
                <a:ea typeface="Calibri" panose="020F0502020204030204" pitchFamily="34" charset="0"/>
                <a:cs typeface="Calibri" panose="020F0502020204030204" pitchFamily="34" charset="0"/>
              </a:rPr>
              <a:t>: </a:t>
            </a: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Calibri" panose="020F0502020204030204" pitchFamily="34" charset="0"/>
              </a:rPr>
              <a:t>Emphasize that these codes of conduct not only establish clear behavioral expectations but are vital tools for preventing SEA/SH and for enabling action, and potentially sanctions, when non-compliance occurs.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0" i="0" u="none" strike="noStrike" kern="1200" baseline="0">
              <a:solidFill>
                <a:schemeClr val="tx1"/>
              </a:solidFill>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4007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Objectives / Key points</a:t>
            </a:r>
            <a:r>
              <a:rPr lang="en-US" sz="1800">
                <a:effectLst/>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To the extent possible, let's recommend that for in-country training these slides get presented by in-country procurement specialists.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866CA-7A6B-4CA4-959C-81B103E5396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145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Objectives / Key points</a:t>
            </a:r>
            <a:r>
              <a:rPr lang="en-US" sz="1800">
                <a:effectLst/>
                <a:latin typeface="Calibri" panose="020F0502020204030204" pitchFamily="34" charset="0"/>
                <a:ea typeface="Calibri" panose="020F0502020204030204" pitchFamily="34" charset="0"/>
                <a:cs typeface="Calibri" panose="020F0502020204030204" pitchFamily="34" charset="0"/>
              </a:rPr>
              <a:t>: </a:t>
            </a:r>
          </a:p>
          <a:p>
            <a:endParaRPr lang="en-US" sz="1200" b="0" i="0" u="none" strike="noStrike" baseline="0">
              <a:solidFill>
                <a:schemeClr val="tx2"/>
              </a:solidFill>
              <a:latin typeface="Franklin Gothic Medium" panose="020B0603020102020204" pitchFamily="34" charset="0"/>
            </a:endParaRPr>
          </a:p>
          <a:p>
            <a:r>
              <a:rPr lang="en-US" sz="1800" b="1" i="0" u="none" strike="noStrike" baseline="0">
                <a:solidFill>
                  <a:srgbClr val="000000"/>
                </a:solidFill>
                <a:latin typeface="Calibri" panose="020F0502020204030204" pitchFamily="34" charset="0"/>
              </a:rPr>
              <a:t>An Accountability and Response Framework documents, in a single place, how allegations of SEA/SH will be handled, along with the disciplinary action for violations by project actors. </a:t>
            </a:r>
            <a:r>
              <a:rPr lang="en-US" sz="1800" b="0" i="0" u="none" strike="noStrike" baseline="0">
                <a:solidFill>
                  <a:srgbClr val="000000"/>
                </a:solidFill>
                <a:latin typeface="Calibri" panose="020F0502020204030204" pitchFamily="34" charset="0"/>
              </a:rPr>
              <a:t>It should include, at a minimum: </a:t>
            </a:r>
          </a:p>
          <a:p>
            <a:pPr marL="285750" indent="-285750">
              <a:buFont typeface="Arial" panose="020B0604020202020204" pitchFamily="34" charset="0"/>
              <a:buChar char="•"/>
            </a:pPr>
            <a:r>
              <a:rPr lang="en-US" sz="1800" b="0" i="0" u="none" strike="noStrike" baseline="0">
                <a:solidFill>
                  <a:srgbClr val="000000"/>
                </a:solidFill>
                <a:latin typeface="Calibri" panose="020F0502020204030204" pitchFamily="34" charset="0"/>
              </a:rPr>
              <a:t>Steps for handling and reviewing allegations, including timeframe, and responsibilities for each stage of the process. </a:t>
            </a:r>
          </a:p>
          <a:p>
            <a:pPr marL="285750" indent="-285750">
              <a:buFont typeface="Arial" panose="020B0604020202020204" pitchFamily="34" charset="0"/>
              <a:buChar char="•"/>
            </a:pPr>
            <a:r>
              <a:rPr lang="en-US" sz="1800" b="0" i="0" u="none" strike="noStrike" baseline="0">
                <a:solidFill>
                  <a:srgbClr val="000000"/>
                </a:solidFill>
                <a:latin typeface="Calibri" panose="020F0502020204030204" pitchFamily="34" charset="0"/>
              </a:rPr>
              <a:t>Procedures for review of complaints or incident reports, including information on the investigation and verification process. </a:t>
            </a:r>
          </a:p>
          <a:p>
            <a:pPr marL="285750" indent="-285750">
              <a:buFont typeface="Arial" panose="020B0604020202020204" pitchFamily="34" charset="0"/>
              <a:buChar char="•"/>
            </a:pPr>
            <a:r>
              <a:rPr lang="en-US" sz="1800" b="0" i="0" u="none" strike="noStrike" baseline="0">
                <a:solidFill>
                  <a:srgbClr val="000000"/>
                </a:solidFill>
                <a:latin typeface="Calibri" panose="020F0502020204030204" pitchFamily="34" charset="0"/>
              </a:rPr>
              <a:t>Confidentiality requirements for dealing with cases (e.g., consent and information sharing protocols). </a:t>
            </a:r>
          </a:p>
          <a:p>
            <a:pPr marL="285750" indent="-285750">
              <a:buFont typeface="Arial" panose="020B0604020202020204" pitchFamily="34" charset="0"/>
              <a:buChar char="•"/>
            </a:pPr>
            <a:r>
              <a:rPr lang="en-US" sz="1800" b="0" i="0" u="none" strike="noStrike" baseline="0">
                <a:solidFill>
                  <a:srgbClr val="000000"/>
                </a:solidFill>
                <a:latin typeface="Calibri" panose="020F0502020204030204" pitchFamily="34" charset="0"/>
              </a:rPr>
              <a:t>Internal reporting of allegations, for case accountability. This should include the GM process for capturing disclosure of SEA/SH. </a:t>
            </a:r>
          </a:p>
          <a:p>
            <a:pPr marL="285750" indent="-285750">
              <a:buFont typeface="Arial" panose="020B0604020202020204" pitchFamily="34" charset="0"/>
              <a:buChar char="•"/>
            </a:pPr>
            <a:r>
              <a:rPr lang="en-US" sz="1800" b="0" i="0" u="none" strike="noStrike" baseline="0">
                <a:solidFill>
                  <a:srgbClr val="000000"/>
                </a:solidFill>
                <a:latin typeface="Calibri" panose="020F0502020204030204" pitchFamily="34" charset="0"/>
              </a:rPr>
              <a:t>Protocols for responding to survivors, using the survivor-centered approach (see Box 7), and including a pathway to refer survivors to appropriate support services where they exist (see paragraph 70). </a:t>
            </a:r>
          </a:p>
          <a:p>
            <a:pPr marL="285750" indent="-285750">
              <a:buFont typeface="Arial" panose="020B0604020202020204" pitchFamily="34" charset="0"/>
              <a:buChar char="•"/>
            </a:pPr>
            <a:r>
              <a:rPr lang="en-US" sz="1800" b="0" i="0" u="none" strike="noStrike" baseline="0">
                <a:solidFill>
                  <a:srgbClr val="000000"/>
                </a:solidFill>
                <a:latin typeface="Calibri" panose="020F0502020204030204" pitchFamily="34" charset="0"/>
              </a:rPr>
              <a:t>Specific protocols to address allegations involving children, incorporating consideration of the best interests of the child, specialist support services, and the role of parents/guardians in the response process (see Box 3 above). </a:t>
            </a:r>
          </a:p>
          <a:p>
            <a:pPr marL="285750" indent="-285750">
              <a:buFont typeface="Arial" panose="020B0604020202020204" pitchFamily="34" charset="0"/>
              <a:buChar char="•"/>
            </a:pPr>
            <a:r>
              <a:rPr lang="en-US" sz="1800" b="0" i="0" u="none" strike="noStrike" baseline="0">
                <a:solidFill>
                  <a:srgbClr val="000000"/>
                </a:solidFill>
                <a:latin typeface="Calibri" panose="020F0502020204030204" pitchFamily="34" charset="0"/>
              </a:rPr>
              <a:t>Mandatory reporting requirements, if applicable under national law, including the need to inform survivors (ideally prior to disclosure) of this obligation and any limits on confidentiality. </a:t>
            </a:r>
          </a:p>
          <a:p>
            <a:pPr marL="285750" indent="-285750">
              <a:buFont typeface="Arial" panose="020B0604020202020204" pitchFamily="34" charset="0"/>
              <a:buChar char="•"/>
            </a:pPr>
            <a:r>
              <a:rPr lang="en-US" sz="1800" b="0" i="0" u="none" strike="noStrike" baseline="0">
                <a:solidFill>
                  <a:srgbClr val="000000"/>
                </a:solidFill>
                <a:latin typeface="Calibri" panose="020F0502020204030204" pitchFamily="34" charset="0"/>
              </a:rPr>
              <a:t>Disciplinary measures against project actors who commit SEA/SH, including the range of possible disciplinary measures for violation of any CoC or Behavioral Standards (see paragraph 65). </a:t>
            </a:r>
          </a:p>
          <a:p>
            <a:pPr marL="285750" indent="-285750">
              <a:buFont typeface="Arial" panose="020B0604020202020204" pitchFamily="34" charset="0"/>
              <a:buChar char="•"/>
            </a:pPr>
            <a:r>
              <a:rPr lang="en-US" sz="1800" b="0" i="0" u="none" strike="noStrike" baseline="0">
                <a:solidFill>
                  <a:srgbClr val="000000"/>
                </a:solidFill>
                <a:latin typeface="Calibri" panose="020F0502020204030204" pitchFamily="34" charset="0"/>
              </a:rPr>
              <a:t>Protocols for protection of whistleblowers and prohibition on retaliation against both complainants and whistleblowers, consistent with the World Bank’s Commitments on Reprisals.</a:t>
            </a:r>
          </a:p>
          <a:p>
            <a:pPr algn="just">
              <a:lnSpc>
                <a:spcPct val="107000"/>
              </a:lnSpc>
              <a:spcAft>
                <a:spcPts val="800"/>
              </a:spcAft>
            </a:pPr>
            <a:endParaRPr lang="en-US" sz="1800" b="0" i="1" u="none" strike="noStrike" baseline="0">
              <a:solidFill>
                <a:srgbClr val="000000"/>
              </a:solidFill>
              <a:latin typeface="Calibri" panose="020F0502020204030204" pitchFamily="34" charset="0"/>
            </a:endParaRPr>
          </a:p>
          <a:p>
            <a:pPr algn="just">
              <a:lnSpc>
                <a:spcPct val="107000"/>
              </a:lnSpc>
              <a:spcAft>
                <a:spcPts val="800"/>
              </a:spcAft>
            </a:pPr>
            <a:r>
              <a:rPr lang="en-US" sz="1800" b="0" i="1" u="none" strike="noStrike" baseline="0">
                <a:solidFill>
                  <a:srgbClr val="000000"/>
                </a:solidFill>
                <a:latin typeface="Calibri" panose="020F0502020204030204" pitchFamily="34" charset="0"/>
              </a:rPr>
              <a:t>(</a:t>
            </a:r>
            <a:r>
              <a:rPr lang="en-US" sz="1200" b="0" i="1" u="none" strike="noStrike" baseline="0">
                <a:solidFill>
                  <a:schemeClr val="tx2"/>
                </a:solidFill>
                <a:latin typeface="Franklin Gothic Medium" panose="020B0603020102020204" pitchFamily="34" charset="0"/>
              </a:rPr>
              <a:t>FROM SEA/SH HD GPN, para. 55)</a:t>
            </a:r>
            <a:endParaRPr lang="en-US" sz="1200">
              <a:solidFill>
                <a:schemeClr val="tx2"/>
              </a:solidFill>
              <a:latin typeface="Franklin Gothic Medium" panose="020B06030201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866CA-7A6B-4CA4-959C-81B103E5396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76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Calibri" panose="020F0502020204030204" pitchFamily="34" charset="0"/>
                <a:cs typeface="Calibri" panose="020F0502020204030204" pitchFamily="34" charset="0"/>
              </a:rPr>
              <a:t>Objectives / Key points</a:t>
            </a:r>
            <a:r>
              <a:rPr lang="en-US" sz="1800">
                <a:effectLst/>
                <a:latin typeface="Calibri" panose="020F0502020204030204" pitchFamily="34" charset="0"/>
                <a:ea typeface="Calibri" panose="020F0502020204030204" pitchFamily="34" charset="0"/>
                <a:cs typeface="Calibri" panose="020F050202020403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Calibri" panose="020F0502020204030204" pitchFamily="34" charset="0"/>
              </a:rPr>
              <a:t>Introduce the importance of establishing a grievance mechanism specifically designed to address SEA/SH.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ea typeface="Calibri" panose="020F0502020204030204" pitchFamily="34" charset="0"/>
                <a:cs typeface="Calibri" panose="020F0502020204030204" pitchFamily="34" charset="0"/>
              </a:rPr>
              <a:t>Discuss the key elements of an effective SEA/SH grievance mechanism, including accessibility, confidentiality, impartiality, and survivor-centeredness.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3B615-DD4C-4155-B91A-F024F08ED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431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Objectives / Key points</a:t>
            </a:r>
            <a:r>
              <a:rPr lang="en-US" sz="1800">
                <a:effectLst/>
                <a:latin typeface="Calibri" panose="020F0502020204030204" pitchFamily="34" charset="0"/>
                <a:ea typeface="Calibri" panose="020F0502020204030204" pitchFamily="34" charset="0"/>
                <a:cs typeface="Calibri" panose="020F0502020204030204" pitchFamily="34" charset="0"/>
              </a:rPr>
              <a:t>: What questions shall projects try address, when designing GM’s that are SEA/SH sensitive and put women’s and girls’ rights and experiences at the forefront of all actions?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Review some of the key questions that GM SOPs should be addressed at each step of the GM value chain, while flagging this slide as resource for later use (do not try to go through all the questions):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panose="02020603050405020304" pitchFamily="18" charset="0"/>
              </a:rPr>
              <a:t>Uptake - Are there multiple channels where grievances can be submitted? Have women and girls and other groups at risk been consulted to identify safe, trusted, and accessible ways to report SEA/SH? Can survivors be referred to at least one quality service provider that has already been identified or contracted? Does the project have tools and protocols (i.e., coding) to safely document and store incident information? Has the operator received training on how to react to SEA/SH complaints, including referrals? How can mandatory reporting requirements be communicated (if relevant) so survivors can make informed decisions?</a:t>
            </a:r>
            <a:endParaRPr lang="es-P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panose="02020603050405020304" pitchFamily="18" charset="0"/>
              </a:rPr>
              <a:t>Sorting and Processing –Are there processes and tools to keep the identity of the survivor (and others) protected at all times? Are cases safely and confidentially logged and secured? Are there clear procedures to ensure that SEA/SH incidents are immediately escalated to a level where they can be safely addressed? What are mandatory reporting requirements (if relevant)?</a:t>
            </a:r>
            <a:endParaRPr lang="es-P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panose="02020603050405020304" pitchFamily="18" charset="0"/>
              </a:rPr>
              <a:t>Acknowledgement and Follow Up – How will survivors be reached and contacted to safely be updated on progress or updates? How is consent continually gathered throughout the process? What to do in case of third-party complaints?</a:t>
            </a:r>
            <a:endParaRPr lang="es-P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panose="02020603050405020304" pitchFamily="18" charset="0"/>
              </a:rPr>
              <a:t>Verification, Investigation and Action –How are decisions made with the survivor’s rights, wishes, and choices respected? How is the survivor’s safety assessed and protected? How is the privacy of all parties ensured and kept within the GBV Committee? How will coordination with the employer work? How will the required expertise for SEA/SH administrative inquiry mobilized? How will actions taken upon investigation monitored and documented by the GM? What training is needed?</a:t>
            </a:r>
            <a:endParaRPr lang="es-P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panose="02020603050405020304" pitchFamily="18" charset="0"/>
              </a:rPr>
              <a:t>Monitoring and Evaluation –How and when is follow up done with the service provider? When is a case considered closed? </a:t>
            </a:r>
            <a:endParaRPr lang="es-P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1800">
                <a:effectLst/>
                <a:latin typeface="Calibri" panose="020F0502020204030204" pitchFamily="34" charset="0"/>
                <a:ea typeface="Times New Roman" panose="02020603050405020304" pitchFamily="18" charset="0"/>
                <a:cs typeface="Times New Roman" panose="02020603050405020304" pitchFamily="18" charset="0"/>
              </a:rPr>
              <a:t>Feedback –How is the survivor provided with feedback and results on a resolution? What additional safety measures are put in place to prevent further harm or retribution? Are there ways to safely receive feedback, identify trends, or fix issues in the system over time.</a:t>
            </a:r>
            <a:endParaRPr lang="es-P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Tips for the trainer: </a:t>
            </a: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Remember participants to strategically design SEA/SH-sensitive GM procedures and consult when women and girls when in doubt on how to make something accessible, or trusted.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endParaRPr lang="fr-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866CA-7A6B-4CA4-959C-81B103E5396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7878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Objectives / Key points:</a:t>
            </a:r>
            <a:r>
              <a:rPr lang="en-US" sz="1800" b="1" kern="1200">
                <a:solidFill>
                  <a:srgbClr val="000000"/>
                </a:solidFill>
                <a:effectLst/>
                <a:latin typeface="Calibri" panose="020F0502020204030204" pitchFamily="34" charset="0"/>
                <a:ea typeface="+mn-ea"/>
                <a:cs typeface="+mn-cs"/>
              </a:rPr>
              <a:t> </a:t>
            </a:r>
          </a:p>
          <a:p>
            <a:pPr marL="285750" indent="-285750" algn="just">
              <a:lnSpc>
                <a:spcPct val="107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Once the GRM is established, the CoCs are signed, and GBV services are available for referral, the awareness raising strategy should ensure that project staff and the local communities are aware of what behaviors are not acceptable, and the consequences of inappropriate behavior.​ They should be informed how to file complaints both if they are survivors of prohibited behaviors or if witness such violations.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In addition, awareness raising strategies should include information on GBV services available and on mandatory reporting regulations that may apply to the GM/project, as relevant.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sz="1200" b="0" i="0" u="none" strike="noStrike" kern="1200" baseline="0">
              <a:solidFill>
                <a:schemeClr val="tx1"/>
              </a:solidFill>
              <a:latin typeface="+mn-lt"/>
              <a:ea typeface="+mn-ea"/>
              <a:cs typeface="+mn-cs"/>
            </a:endParaRPr>
          </a:p>
          <a:p>
            <a:pPr marL="171450" indent="-171450">
              <a:buFont typeface="Arial" panose="020B0604020202020204" pitchFamily="34" charset="0"/>
              <a:buChar char="•"/>
            </a:pPr>
            <a:r>
              <a:rPr lang="es-419" sz="1200" b="0" i="0" u="none" strike="noStrike" kern="1200" baseline="0" err="1">
                <a:solidFill>
                  <a:schemeClr val="tx1"/>
                </a:solidFill>
                <a:latin typeface="+mn-lt"/>
                <a:ea typeface="+mn-ea"/>
                <a:cs typeface="+mn-cs"/>
              </a:rPr>
              <a:t>Borrowers</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should</a:t>
            </a:r>
            <a:r>
              <a:rPr lang="es-419" sz="1200" b="0" i="0" u="none" strike="noStrike" kern="1200" baseline="0">
                <a:solidFill>
                  <a:schemeClr val="tx1"/>
                </a:solidFill>
                <a:latin typeface="+mn-lt"/>
                <a:ea typeface="+mn-ea"/>
                <a:cs typeface="+mn-cs"/>
              </a:rPr>
              <a:t> plan </a:t>
            </a:r>
            <a:r>
              <a:rPr lang="es-419" sz="1200" b="0" i="0" u="none" strike="noStrike" kern="1200" baseline="0" err="1">
                <a:solidFill>
                  <a:schemeClr val="tx1"/>
                </a:solidFill>
                <a:latin typeface="+mn-lt"/>
                <a:ea typeface="+mn-ea"/>
                <a:cs typeface="+mn-cs"/>
              </a:rPr>
              <a:t>to</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incorporate</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sensitization</a:t>
            </a:r>
            <a:r>
              <a:rPr lang="es-419" sz="1200" b="0" i="0" u="none" strike="noStrike" kern="1200" baseline="0">
                <a:solidFill>
                  <a:schemeClr val="tx1"/>
                </a:solidFill>
                <a:latin typeface="+mn-lt"/>
                <a:ea typeface="+mn-ea"/>
                <a:cs typeface="+mn-cs"/>
              </a:rPr>
              <a:t> and </a:t>
            </a:r>
            <a:r>
              <a:rPr lang="es-419" sz="1200" b="0" i="0" u="none" strike="noStrike" kern="1200" baseline="0" err="1">
                <a:solidFill>
                  <a:schemeClr val="tx1"/>
                </a:solidFill>
                <a:latin typeface="+mn-lt"/>
                <a:ea typeface="+mn-ea"/>
                <a:cs typeface="+mn-cs"/>
              </a:rPr>
              <a:t>or</a:t>
            </a:r>
            <a:r>
              <a:rPr lang="es-419" sz="1200" b="0" i="0" u="none" strike="noStrike" kern="1200" baseline="0">
                <a:solidFill>
                  <a:schemeClr val="tx1"/>
                </a:solidFill>
                <a:latin typeface="+mn-lt"/>
                <a:ea typeface="+mn-ea"/>
                <a:cs typeface="+mn-cs"/>
              </a:rPr>
              <a:t> training </a:t>
            </a:r>
            <a:r>
              <a:rPr lang="es-419" sz="1200" b="0" i="0" u="none" strike="noStrike" kern="1200" baseline="0" err="1">
                <a:solidFill>
                  <a:schemeClr val="tx1"/>
                </a:solidFill>
                <a:latin typeface="+mn-lt"/>
                <a:ea typeface="+mn-ea"/>
                <a:cs typeface="+mn-cs"/>
              </a:rPr>
              <a:t>on</a:t>
            </a:r>
            <a:r>
              <a:rPr lang="es-419" sz="1200" b="0" i="0" u="none" strike="noStrike" kern="1200" baseline="0">
                <a:solidFill>
                  <a:schemeClr val="tx1"/>
                </a:solidFill>
                <a:latin typeface="+mn-lt"/>
                <a:ea typeface="+mn-ea"/>
                <a:cs typeface="+mn-cs"/>
              </a:rPr>
              <a:t> SEA/SH as </a:t>
            </a:r>
            <a:r>
              <a:rPr lang="es-419" sz="1200" b="0" i="0" u="none" strike="noStrike" kern="1200" baseline="0" err="1">
                <a:solidFill>
                  <a:schemeClr val="tx1"/>
                </a:solidFill>
                <a:latin typeface="+mn-lt"/>
                <a:ea typeface="+mn-ea"/>
                <a:cs typeface="+mn-cs"/>
              </a:rPr>
              <a:t>appropriate</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for</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different</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parties</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including</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project</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actors</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project-affected</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people</a:t>
            </a:r>
            <a:r>
              <a:rPr lang="es-419" sz="1200" b="0" i="0" u="none" strike="noStrike" kern="1200" baseline="0">
                <a:solidFill>
                  <a:schemeClr val="tx1"/>
                </a:solidFill>
                <a:latin typeface="+mn-lt"/>
                <a:ea typeface="+mn-ea"/>
                <a:cs typeface="+mn-cs"/>
              </a:rPr>
              <a:t> and </a:t>
            </a:r>
            <a:r>
              <a:rPr lang="es-419" sz="1200" b="0" i="0" u="none" strike="noStrike" kern="1200" baseline="0" err="1">
                <a:solidFill>
                  <a:schemeClr val="tx1"/>
                </a:solidFill>
                <a:latin typeface="+mn-lt"/>
                <a:ea typeface="+mn-ea"/>
                <a:cs typeface="+mn-cs"/>
              </a:rPr>
              <a:t>others</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involved</a:t>
            </a:r>
            <a:r>
              <a:rPr lang="es-419" sz="1200" b="0" i="0" u="none" strike="noStrike" kern="1200" baseline="0">
                <a:solidFill>
                  <a:schemeClr val="tx1"/>
                </a:solidFill>
                <a:latin typeface="+mn-lt"/>
                <a:ea typeface="+mn-ea"/>
                <a:cs typeface="+mn-cs"/>
              </a:rPr>
              <a:t> in </a:t>
            </a:r>
            <a:r>
              <a:rPr lang="es-419" sz="1200" b="0" i="0" u="none" strike="noStrike" kern="1200" baseline="0" err="1">
                <a:solidFill>
                  <a:schemeClr val="tx1"/>
                </a:solidFill>
                <a:latin typeface="+mn-lt"/>
                <a:ea typeface="+mn-ea"/>
                <a:cs typeface="+mn-cs"/>
              </a:rPr>
              <a:t>service</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delivery</a:t>
            </a:r>
            <a:r>
              <a:rPr lang="es-419" sz="1200" b="0" i="0" u="none" strike="noStrike" kern="1200" baseline="0">
                <a:solidFill>
                  <a:schemeClr val="tx1"/>
                </a:solidFill>
                <a:latin typeface="+mn-lt"/>
                <a:ea typeface="+mn-ea"/>
                <a:cs typeface="+mn-cs"/>
              </a:rPr>
              <a:t>. </a:t>
            </a:r>
          </a:p>
          <a:p>
            <a:pPr marL="171450" indent="-171450">
              <a:buFont typeface="Arial" panose="020B0604020202020204" pitchFamily="34" charset="0"/>
              <a:buChar char="•"/>
            </a:pPr>
            <a:r>
              <a:rPr lang="es-419" sz="1200" b="0" i="0" u="none" strike="noStrike" kern="1200" baseline="0" err="1">
                <a:solidFill>
                  <a:schemeClr val="tx1"/>
                </a:solidFill>
                <a:latin typeface="+mn-lt"/>
                <a:ea typeface="+mn-ea"/>
                <a:cs typeface="+mn-cs"/>
              </a:rPr>
              <a:t>Sensitization</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is</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not</a:t>
            </a:r>
            <a:r>
              <a:rPr lang="es-419" sz="1200" b="0" i="0" u="none" strike="noStrike" kern="1200" baseline="0">
                <a:solidFill>
                  <a:schemeClr val="tx1"/>
                </a:solidFill>
                <a:latin typeface="+mn-lt"/>
                <a:ea typeface="+mn-ea"/>
                <a:cs typeface="+mn-cs"/>
              </a:rPr>
              <a:t> a </a:t>
            </a:r>
            <a:r>
              <a:rPr lang="es-419" sz="1200" b="0" i="0" u="none" strike="noStrike" kern="1200" baseline="0" err="1">
                <a:solidFill>
                  <a:schemeClr val="tx1"/>
                </a:solidFill>
                <a:latin typeface="+mn-lt"/>
                <a:ea typeface="+mn-ea"/>
                <a:cs typeface="+mn-cs"/>
              </a:rPr>
              <a:t>one</a:t>
            </a:r>
            <a:r>
              <a:rPr lang="es-419" sz="1200" b="0" i="0" u="none" strike="noStrike" kern="1200" baseline="0">
                <a:solidFill>
                  <a:schemeClr val="tx1"/>
                </a:solidFill>
                <a:latin typeface="+mn-lt"/>
                <a:ea typeface="+mn-ea"/>
                <a:cs typeface="+mn-cs"/>
              </a:rPr>
              <a:t>-time </a:t>
            </a:r>
            <a:r>
              <a:rPr lang="es-419" sz="1200" b="0" i="0" u="none" strike="noStrike" kern="1200" baseline="0" err="1">
                <a:solidFill>
                  <a:schemeClr val="tx1"/>
                </a:solidFill>
                <a:latin typeface="+mn-lt"/>
                <a:ea typeface="+mn-ea"/>
                <a:cs typeface="+mn-cs"/>
              </a:rPr>
              <a:t>requirement</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rather</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it</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is</a:t>
            </a:r>
            <a:r>
              <a:rPr lang="es-419" sz="1200" b="0" i="0" u="none" strike="noStrike" kern="1200" baseline="0">
                <a:solidFill>
                  <a:schemeClr val="tx1"/>
                </a:solidFill>
                <a:latin typeface="+mn-lt"/>
                <a:ea typeface="+mn-ea"/>
                <a:cs typeface="+mn-cs"/>
              </a:rPr>
              <a:t> a </a:t>
            </a:r>
            <a:r>
              <a:rPr lang="es-419" sz="1200" b="0" i="0" u="none" strike="noStrike" kern="1200" baseline="0" err="1">
                <a:solidFill>
                  <a:schemeClr val="tx1"/>
                </a:solidFill>
                <a:latin typeface="+mn-lt"/>
                <a:ea typeface="+mn-ea"/>
                <a:cs typeface="+mn-cs"/>
              </a:rPr>
              <a:t>continuing</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process</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throughout</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project</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implementation</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that</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is</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informed</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by</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the</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project</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activities</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contextand</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feedbacks</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recieved</a:t>
            </a:r>
            <a:r>
              <a:rPr lang="es-419" sz="1200" b="0" i="0" u="none" strike="noStrike" kern="1200" baseline="0">
                <a:solidFill>
                  <a:schemeClr val="tx1"/>
                </a:solidFill>
                <a:latin typeface="+mn-lt"/>
                <a:ea typeface="+mn-ea"/>
                <a:cs typeface="+mn-cs"/>
              </a:rPr>
              <a:t>. </a:t>
            </a:r>
          </a:p>
          <a:p>
            <a:pPr marL="171450" indent="-171450">
              <a:buFont typeface="Arial" panose="020B0604020202020204" pitchFamily="34" charset="0"/>
              <a:buChar char="•"/>
            </a:pPr>
            <a:r>
              <a:rPr lang="es-419" sz="1200" b="0" i="0" u="none" strike="noStrike" kern="1200" baseline="0" err="1">
                <a:solidFill>
                  <a:schemeClr val="tx1"/>
                </a:solidFill>
                <a:latin typeface="+mn-lt"/>
                <a:ea typeface="+mn-ea"/>
                <a:cs typeface="+mn-cs"/>
              </a:rPr>
              <a:t>Sensitization</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methods</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may</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include</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communications</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such</a:t>
            </a:r>
            <a:r>
              <a:rPr lang="es-419" sz="1200" b="0" i="0" u="none" strike="noStrike" kern="1200" baseline="0">
                <a:solidFill>
                  <a:schemeClr val="tx1"/>
                </a:solidFill>
                <a:latin typeface="+mn-lt"/>
                <a:ea typeface="+mn-ea"/>
                <a:cs typeface="+mn-cs"/>
              </a:rPr>
              <a:t> as posters, </a:t>
            </a:r>
            <a:r>
              <a:rPr lang="es-419" sz="1200" b="0" i="0" u="none" strike="noStrike" kern="1200" baseline="0" err="1">
                <a:solidFill>
                  <a:schemeClr val="tx1"/>
                </a:solidFill>
                <a:latin typeface="+mn-lt"/>
                <a:ea typeface="+mn-ea"/>
                <a:cs typeface="+mn-cs"/>
              </a:rPr>
              <a:t>flyers</a:t>
            </a:r>
            <a:r>
              <a:rPr lang="es-419" sz="1200" b="0" i="0" u="none" strike="noStrike" kern="1200" baseline="0">
                <a:solidFill>
                  <a:schemeClr val="tx1"/>
                </a:solidFill>
                <a:latin typeface="+mn-lt"/>
                <a:ea typeface="+mn-ea"/>
                <a:cs typeface="+mn-cs"/>
              </a:rPr>
              <a:t>, emails, meetings and </a:t>
            </a:r>
            <a:r>
              <a:rPr lang="es-419" sz="1200" b="0" i="0" u="none" strike="noStrike" kern="1200" baseline="0" err="1">
                <a:solidFill>
                  <a:schemeClr val="tx1"/>
                </a:solidFill>
                <a:latin typeface="+mn-lt"/>
                <a:ea typeface="+mn-ea"/>
                <a:cs typeface="+mn-cs"/>
              </a:rPr>
              <a:t>communications</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campaigns</a:t>
            </a:r>
            <a:r>
              <a:rPr lang="es-419" sz="1200" b="0" i="0" u="none" strike="noStrike" kern="1200" baseline="0">
                <a:solidFill>
                  <a:schemeClr val="tx1"/>
                </a:solidFill>
                <a:latin typeface="+mn-lt"/>
                <a:ea typeface="+mn-ea"/>
                <a:cs typeface="+mn-cs"/>
              </a:rPr>
              <a:t>. </a:t>
            </a:r>
          </a:p>
          <a:p>
            <a:pPr marL="171450" indent="-171450">
              <a:buFont typeface="Arial" panose="020B0604020202020204" pitchFamily="34" charset="0"/>
              <a:buChar char="•"/>
            </a:pPr>
            <a:r>
              <a:rPr lang="es-419" sz="1200" b="0" i="0" u="none" strike="noStrike" kern="1200" baseline="0" err="1">
                <a:solidFill>
                  <a:schemeClr val="tx1"/>
                </a:solidFill>
                <a:latin typeface="+mn-lt"/>
                <a:ea typeface="+mn-ea"/>
                <a:cs typeface="+mn-cs"/>
              </a:rPr>
              <a:t>All</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sensitization</a:t>
            </a:r>
            <a:r>
              <a:rPr lang="es-419" sz="1200" b="0" i="0" u="none" strike="noStrike" kern="1200" baseline="0">
                <a:solidFill>
                  <a:schemeClr val="tx1"/>
                </a:solidFill>
                <a:latin typeface="+mn-lt"/>
                <a:ea typeface="+mn-ea"/>
                <a:cs typeface="+mn-cs"/>
              </a:rPr>
              <a:t> and training </a:t>
            </a:r>
            <a:r>
              <a:rPr lang="es-419" sz="1200" b="0" i="0" u="none" strike="noStrike" kern="1200" baseline="0" err="1">
                <a:solidFill>
                  <a:schemeClr val="tx1"/>
                </a:solidFill>
                <a:latin typeface="+mn-lt"/>
                <a:ea typeface="+mn-ea"/>
                <a:cs typeface="+mn-cs"/>
              </a:rPr>
              <a:t>efforts</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should</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include</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information</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about</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prohibited</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behavior</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detils</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on</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how</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to</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report</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allegations</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of</a:t>
            </a:r>
            <a:r>
              <a:rPr lang="es-419" sz="1200" b="0" i="0" u="none" strike="noStrike" kern="1200" baseline="0">
                <a:solidFill>
                  <a:schemeClr val="tx1"/>
                </a:solidFill>
                <a:latin typeface="+mn-lt"/>
                <a:ea typeface="+mn-ea"/>
                <a:cs typeface="+mn-cs"/>
              </a:rPr>
              <a:t> SEA/SH, and </a:t>
            </a:r>
            <a:r>
              <a:rPr lang="es-419" sz="1200" b="0" i="0" u="none" strike="noStrike" kern="1200" baseline="0" err="1">
                <a:solidFill>
                  <a:schemeClr val="tx1"/>
                </a:solidFill>
                <a:latin typeface="+mn-lt"/>
                <a:ea typeface="+mn-ea"/>
                <a:cs typeface="+mn-cs"/>
              </a:rPr>
              <a:t>how</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to</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access</a:t>
            </a:r>
            <a:r>
              <a:rPr lang="es-419" sz="1200" b="0" i="0" u="none" strike="noStrike" kern="1200" baseline="0">
                <a:solidFill>
                  <a:schemeClr val="tx1"/>
                </a:solidFill>
                <a:latin typeface="+mn-lt"/>
                <a:ea typeface="+mn-ea"/>
                <a:cs typeface="+mn-cs"/>
              </a:rPr>
              <a:t> GBV </a:t>
            </a:r>
            <a:r>
              <a:rPr lang="es-419" sz="1200" b="0" i="0" u="none" strike="noStrike" kern="1200" baseline="0" err="1">
                <a:solidFill>
                  <a:schemeClr val="tx1"/>
                </a:solidFill>
                <a:latin typeface="+mn-lt"/>
                <a:ea typeface="+mn-ea"/>
                <a:cs typeface="+mn-cs"/>
              </a:rPr>
              <a:t>service</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providers</a:t>
            </a:r>
            <a:r>
              <a:rPr lang="es-419" sz="1200" b="0" i="0" u="none" strike="noStrike" kern="1200" baseline="0">
                <a:solidFill>
                  <a:schemeClr val="tx1"/>
                </a:solidFill>
                <a:latin typeface="+mn-lt"/>
                <a:ea typeface="+mn-ea"/>
                <a:cs typeface="+mn-cs"/>
              </a:rPr>
              <a:t>.</a:t>
            </a:r>
          </a:p>
          <a:p>
            <a:pPr marL="171450" indent="-171450">
              <a:buFont typeface="Arial" panose="020B0604020202020204" pitchFamily="34" charset="0"/>
              <a:buChar char="•"/>
            </a:pPr>
            <a:r>
              <a:rPr lang="es-419" sz="1200" b="0" i="0" u="none" strike="noStrike" kern="1200" baseline="0" err="1">
                <a:solidFill>
                  <a:schemeClr val="tx1"/>
                </a:solidFill>
                <a:latin typeface="+mn-lt"/>
                <a:ea typeface="+mn-ea"/>
                <a:cs typeface="+mn-cs"/>
              </a:rPr>
              <a:t>Sensitization</a:t>
            </a:r>
            <a:r>
              <a:rPr lang="es-419" sz="1200" b="0" i="0" u="none" strike="noStrike" kern="1200" baseline="0">
                <a:solidFill>
                  <a:schemeClr val="tx1"/>
                </a:solidFill>
                <a:latin typeface="+mn-lt"/>
                <a:ea typeface="+mn-ea"/>
                <a:cs typeface="+mn-cs"/>
              </a:rPr>
              <a:t> and training </a:t>
            </a:r>
            <a:r>
              <a:rPr lang="es-419" sz="1200" b="0" i="0" u="none" strike="noStrike" kern="1200" baseline="0" err="1">
                <a:solidFill>
                  <a:schemeClr val="tx1"/>
                </a:solidFill>
                <a:latin typeface="+mn-lt"/>
                <a:ea typeface="+mn-ea"/>
                <a:cs typeface="+mn-cs"/>
              </a:rPr>
              <a:t>should</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adopt</a:t>
            </a:r>
            <a:r>
              <a:rPr lang="es-419" sz="1200" b="0" i="0" u="none" strike="noStrike" kern="1200" baseline="0">
                <a:solidFill>
                  <a:schemeClr val="tx1"/>
                </a:solidFill>
                <a:latin typeface="+mn-lt"/>
                <a:ea typeface="+mn-ea"/>
                <a:cs typeface="+mn-cs"/>
              </a:rPr>
              <a:t> a </a:t>
            </a:r>
            <a:r>
              <a:rPr lang="es-419" sz="1200" b="0" i="0" u="none" strike="noStrike" kern="1200" baseline="0" err="1">
                <a:solidFill>
                  <a:schemeClr val="tx1"/>
                </a:solidFill>
                <a:latin typeface="+mn-lt"/>
                <a:ea typeface="+mn-ea"/>
                <a:cs typeface="+mn-cs"/>
              </a:rPr>
              <a:t>right-based</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approach</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not</a:t>
            </a:r>
            <a:r>
              <a:rPr lang="es-419" sz="1200" b="0" i="0" u="none" strike="noStrike" kern="1200" baseline="0">
                <a:solidFill>
                  <a:schemeClr val="tx1"/>
                </a:solidFill>
                <a:latin typeface="+mn-lt"/>
                <a:ea typeface="+mn-ea"/>
                <a:cs typeface="+mn-cs"/>
              </a:rPr>
              <a:t> be </a:t>
            </a:r>
            <a:r>
              <a:rPr lang="es-419" sz="1200" b="0" i="0" u="none" strike="noStrike" kern="1200" baseline="0" err="1">
                <a:solidFill>
                  <a:schemeClr val="tx1"/>
                </a:solidFill>
                <a:latin typeface="+mn-lt"/>
                <a:ea typeface="+mn-ea"/>
                <a:cs typeface="+mn-cs"/>
              </a:rPr>
              <a:t>victim</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blaming</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or</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re-traumatizing</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Should</a:t>
            </a:r>
            <a:r>
              <a:rPr lang="es-419" sz="1200" b="0" i="0" u="none" strike="noStrike" kern="1200" baseline="0">
                <a:solidFill>
                  <a:schemeClr val="tx1"/>
                </a:solidFill>
                <a:latin typeface="+mn-lt"/>
                <a:ea typeface="+mn-ea"/>
                <a:cs typeface="+mn-cs"/>
              </a:rPr>
              <a:t> be </a:t>
            </a:r>
            <a:r>
              <a:rPr lang="es-419" sz="1200" b="0" i="0" u="none" strike="noStrike" kern="1200" baseline="0" err="1">
                <a:solidFill>
                  <a:schemeClr val="tx1"/>
                </a:solidFill>
                <a:latin typeface="+mn-lt"/>
                <a:ea typeface="+mn-ea"/>
                <a:cs typeface="+mn-cs"/>
              </a:rPr>
              <a:t>carried</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out</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by</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actors</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with</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sufficient</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expertise</a:t>
            </a:r>
            <a:r>
              <a:rPr lang="es-419" sz="1200" b="0" i="0" u="none" strike="noStrike" kern="1200" baseline="0">
                <a:solidFill>
                  <a:schemeClr val="tx1"/>
                </a:solidFill>
                <a:latin typeface="+mn-lt"/>
                <a:ea typeface="+mn-ea"/>
                <a:cs typeface="+mn-cs"/>
              </a:rPr>
              <a:t> and at a </a:t>
            </a:r>
            <a:r>
              <a:rPr lang="es-419" sz="1200" b="0" i="0" u="none" strike="noStrike" kern="1200" baseline="0" err="1">
                <a:solidFill>
                  <a:schemeClr val="tx1"/>
                </a:solidFill>
                <a:latin typeface="+mn-lt"/>
                <a:ea typeface="+mn-ea"/>
                <a:cs typeface="+mn-cs"/>
              </a:rPr>
              <a:t>frequency</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that</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is</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proportional</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to</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the</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risk</a:t>
            </a:r>
            <a:r>
              <a:rPr lang="es-419" sz="1200" b="0" i="0" u="none" strike="noStrike" kern="1200" baseline="0">
                <a:solidFill>
                  <a:schemeClr val="tx1"/>
                </a:solidFill>
                <a:latin typeface="+mn-lt"/>
                <a:ea typeface="+mn-ea"/>
                <a:cs typeface="+mn-cs"/>
              </a:rPr>
              <a:t> </a:t>
            </a:r>
            <a:r>
              <a:rPr lang="es-419" sz="1200" b="0" i="0" u="none" strike="noStrike" kern="1200" baseline="0" err="1">
                <a:solidFill>
                  <a:schemeClr val="tx1"/>
                </a:solidFill>
                <a:latin typeface="+mn-lt"/>
                <a:ea typeface="+mn-ea"/>
                <a:cs typeface="+mn-cs"/>
              </a:rPr>
              <a:t>level</a:t>
            </a:r>
            <a:r>
              <a:rPr lang="es-419" sz="1200" b="0" i="0" u="none" strike="noStrike" kern="1200" baseline="0">
                <a:solidFill>
                  <a:schemeClr val="tx1"/>
                </a:solidFill>
                <a:latin typeface="+mn-lt"/>
                <a:ea typeface="+mn-ea"/>
                <a:cs typeface="+mn-cs"/>
              </a:rPr>
              <a:t>.</a:t>
            </a:r>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pPr algn="just">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Tips for the trainer: </a:t>
            </a: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Facilitate effective awareness by informing project staff and local communities about unacceptable behaviors, consequences, filing complaints, accessing GBV services, and reporting channels.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404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2"/>
                </a:solidFill>
                <a:latin typeface="Franklin Gothic Medium" panose="020B0603020102020204" pitchFamily="34" charset="0"/>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latin typeface="Franklin Gothic Medium" panose="020B0603020102020204" pitchFamily="34" charset="0"/>
              </a:rPr>
              <a:t>Adapt note as possible using relevant regional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2"/>
              </a:solidFill>
              <a:latin typeface="Franklin Gothic Medium" panose="020B06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2"/>
              </a:solidFill>
              <a:latin typeface="Franklin Gothic Medium" panose="020B0603020102020204" pitchFamily="34" charset="0"/>
            </a:endParaRPr>
          </a:p>
          <a:p>
            <a:endParaRPr lang="en-US" sz="1200" b="0" i="0" u="none" strike="noStrike" kern="1200" baseline="0">
              <a:solidFill>
                <a:schemeClr val="tx1"/>
              </a:solidFill>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1072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Objectives / Key points</a:t>
            </a:r>
            <a:r>
              <a:rPr lang="en-US" sz="1800">
                <a:effectLst/>
                <a:latin typeface="Calibri" panose="020F0502020204030204" pitchFamily="34" charset="0"/>
                <a:ea typeface="Calibri" panose="020F0502020204030204" pitchFamily="34" charset="0"/>
                <a:cs typeface="Calibri" panose="020F0502020204030204" pitchFamily="34" charset="0"/>
              </a:rPr>
              <a:t>:</a:t>
            </a:r>
          </a:p>
          <a:p>
            <a:pPr marL="172800" lvl="0" indent="-172800" algn="l">
              <a:lnSpc>
                <a:spcPct val="100000"/>
              </a:lnSpc>
              <a:buFont typeface="Arial" panose="020B0604020202020204" pitchFamily="34"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Highlight the importance of mapping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available</a:t>
            </a:r>
            <a:r>
              <a:rPr lang="fr-FR" sz="1800">
                <a:effectLst/>
                <a:latin typeface="Calibri" panose="020F0502020204030204" pitchFamily="34" charset="0"/>
                <a:ea typeface="Times New Roman" panose="02020603050405020304" pitchFamily="18" charset="0"/>
                <a:cs typeface="Times New Roman" panose="02020603050405020304" pitchFamily="18" charset="0"/>
              </a:rPr>
              <a:t> services to support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survivors</a:t>
            </a:r>
            <a:r>
              <a:rPr lang="fr-FR" sz="1800">
                <a:effectLst/>
                <a:latin typeface="Calibri" panose="020F0502020204030204" pitchFamily="34" charset="0"/>
                <a:ea typeface="Times New Roman" panose="02020603050405020304" pitchFamily="18" charset="0"/>
                <a:cs typeface="Times New Roman" panose="02020603050405020304" pitchFamily="18" charset="0"/>
              </a:rPr>
              <a:t> and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ensuring</a:t>
            </a:r>
            <a:r>
              <a:rPr lang="fr-FR" sz="1800">
                <a:effectLst/>
                <a:latin typeface="Calibri" panose="020F0502020204030204" pitchFamily="34" charset="0"/>
                <a:ea typeface="Times New Roman" panose="02020603050405020304" pitchFamily="18" charset="0"/>
                <a:cs typeface="Times New Roman" panose="02020603050405020304" pitchFamily="18" charset="0"/>
              </a:rPr>
              <a:t> a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coordinated</a:t>
            </a:r>
            <a:r>
              <a:rPr lang="fr-FR" sz="180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response</a:t>
            </a:r>
            <a:r>
              <a:rPr lang="fr-FR" sz="1800">
                <a:effectLst/>
                <a:latin typeface="Calibri" panose="020F0502020204030204" pitchFamily="34" charset="0"/>
                <a:ea typeface="Times New Roman" panose="02020603050405020304" pitchFamily="18" charset="0"/>
                <a:cs typeface="Times New Roman" panose="02020603050405020304" pitchFamily="18" charset="0"/>
              </a:rPr>
              <a:t>.</a:t>
            </a:r>
            <a:endParaRPr lang="es-P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172800" lvl="0" indent="-172800" algn="l">
              <a:lnSpc>
                <a:spcPct val="100000"/>
              </a:lnSpc>
              <a:buFont typeface="Arial" panose="020B0604020202020204" pitchFamily="34" charset="0"/>
              <a:buChar char="•"/>
            </a:pPr>
            <a:r>
              <a:rPr lang="fr-FR" sz="1800" err="1">
                <a:effectLst/>
                <a:latin typeface="Calibri" panose="020F0502020204030204" pitchFamily="34" charset="0"/>
                <a:ea typeface="Times New Roman" panose="02020603050405020304" pitchFamily="18" charset="0"/>
                <a:cs typeface="Times New Roman" panose="02020603050405020304" pitchFamily="18" charset="0"/>
              </a:rPr>
              <a:t>Discuss</a:t>
            </a:r>
            <a:r>
              <a:rPr lang="fr-FR" sz="180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specific</a:t>
            </a:r>
            <a:r>
              <a:rPr lang="fr-FR" sz="180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examples</a:t>
            </a:r>
            <a:r>
              <a:rPr lang="fr-FR" sz="180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showcased</a:t>
            </a:r>
            <a:r>
              <a:rPr lang="fr-FR" sz="1800">
                <a:effectLst/>
                <a:latin typeface="Calibri" panose="020F0502020204030204" pitchFamily="34" charset="0"/>
                <a:ea typeface="Times New Roman" panose="02020603050405020304" pitchFamily="18" charset="0"/>
                <a:cs typeface="Times New Roman" panose="02020603050405020304" pitchFamily="18" charset="0"/>
              </a:rPr>
              <a:t> in the slides,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such</a:t>
            </a:r>
            <a:r>
              <a:rPr lang="fr-FR" sz="1800">
                <a:effectLst/>
                <a:latin typeface="Calibri" panose="020F0502020204030204" pitchFamily="34" charset="0"/>
                <a:ea typeface="Times New Roman" panose="02020603050405020304" pitchFamily="18" charset="0"/>
                <a:cs typeface="Times New Roman" panose="02020603050405020304" pitchFamily="18" charset="0"/>
              </a:rPr>
              <a:t> as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regional</a:t>
            </a:r>
            <a:r>
              <a:rPr lang="fr-FR" sz="180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georeferenced</a:t>
            </a:r>
            <a:r>
              <a:rPr lang="fr-FR" sz="180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databases</a:t>
            </a:r>
            <a:r>
              <a:rPr lang="fr-FR" sz="1800">
                <a:effectLst/>
                <a:latin typeface="Calibri" panose="020F0502020204030204" pitchFamily="34" charset="0"/>
                <a:ea typeface="Times New Roman" panose="02020603050405020304" pitchFamily="18" charset="0"/>
                <a:cs typeface="Times New Roman" panose="02020603050405020304" pitchFamily="18" charset="0"/>
              </a:rPr>
              <a:t>, country-</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specific</a:t>
            </a:r>
            <a:r>
              <a:rPr lang="fr-FR" sz="180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mappings</a:t>
            </a:r>
            <a:r>
              <a:rPr lang="fr-FR" sz="1800">
                <a:effectLst/>
                <a:latin typeface="Calibri" panose="020F0502020204030204" pitchFamily="34" charset="0"/>
                <a:ea typeface="Times New Roman" panose="02020603050405020304" pitchFamily="18" charset="0"/>
                <a:cs typeface="Times New Roman" panose="02020603050405020304" pitchFamily="18" charset="0"/>
              </a:rPr>
              <a:t>, and global initiatives, to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demonstrate</a:t>
            </a:r>
            <a:r>
              <a:rPr lang="fr-FR" sz="1800">
                <a:effectLst/>
                <a:latin typeface="Calibri" panose="020F0502020204030204" pitchFamily="34" charset="0"/>
                <a:ea typeface="Times New Roman" panose="02020603050405020304" pitchFamily="18" charset="0"/>
                <a:cs typeface="Times New Roman" panose="02020603050405020304" pitchFamily="18" charset="0"/>
              </a:rPr>
              <a:t> the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various</a:t>
            </a:r>
            <a:r>
              <a:rPr lang="fr-FR" sz="180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approaches</a:t>
            </a:r>
            <a:r>
              <a:rPr lang="fr-FR" sz="1800">
                <a:effectLst/>
                <a:latin typeface="Calibri" panose="020F0502020204030204" pitchFamily="34" charset="0"/>
                <a:ea typeface="Times New Roman" panose="02020603050405020304" pitchFamily="18" charset="0"/>
                <a:cs typeface="Times New Roman" panose="02020603050405020304" pitchFamily="18" charset="0"/>
              </a:rPr>
              <a:t> and efforts in mapping GBV services.</a:t>
            </a:r>
            <a:endParaRPr lang="es-P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172800" lvl="0" indent="-172800" algn="l">
              <a:lnSpc>
                <a:spcPct val="100000"/>
              </a:lnSpc>
              <a:buFont typeface="Arial" panose="020B0604020202020204" pitchFamily="34"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Encourage participants to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reflect</a:t>
            </a:r>
            <a:r>
              <a:rPr lang="fr-FR" sz="1800">
                <a:effectLst/>
                <a:latin typeface="Calibri" panose="020F0502020204030204" pitchFamily="34" charset="0"/>
                <a:ea typeface="Times New Roman" panose="02020603050405020304" pitchFamily="18" charset="0"/>
                <a:cs typeface="Times New Roman" panose="02020603050405020304" pitchFamily="18" charset="0"/>
              </a:rPr>
              <a:t> on the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significance</a:t>
            </a:r>
            <a:r>
              <a:rPr lang="fr-FR" sz="1800">
                <a:effectLst/>
                <a:latin typeface="Calibri" panose="020F0502020204030204" pitchFamily="34" charset="0"/>
                <a:ea typeface="Times New Roman" panose="02020603050405020304" pitchFamily="18" charset="0"/>
                <a:cs typeface="Times New Roman" panose="02020603050405020304" pitchFamily="18" charset="0"/>
              </a:rPr>
              <a:t> of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these</a:t>
            </a:r>
            <a:r>
              <a:rPr lang="fr-FR" sz="1800">
                <a:effectLst/>
                <a:latin typeface="Calibri" panose="020F0502020204030204" pitchFamily="34" charset="0"/>
                <a:ea typeface="Times New Roman" panose="02020603050405020304" pitchFamily="18" charset="0"/>
                <a:cs typeface="Times New Roman" panose="02020603050405020304" pitchFamily="18" charset="0"/>
              </a:rPr>
              <a:t> mapping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exercises</a:t>
            </a:r>
            <a:r>
              <a:rPr lang="fr-FR" sz="1800">
                <a:effectLst/>
                <a:latin typeface="Calibri" panose="020F0502020204030204" pitchFamily="34" charset="0"/>
                <a:ea typeface="Times New Roman" panose="02020603050405020304" pitchFamily="18" charset="0"/>
                <a:cs typeface="Times New Roman" panose="02020603050405020304" pitchFamily="18" charset="0"/>
              </a:rPr>
              <a:t> and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consider</a:t>
            </a:r>
            <a:r>
              <a:rPr lang="fr-FR" sz="1800">
                <a:effectLst/>
                <a:latin typeface="Calibri" panose="020F0502020204030204" pitchFamily="34" charset="0"/>
                <a:ea typeface="Times New Roman" panose="02020603050405020304" pitchFamily="18" charset="0"/>
                <a:cs typeface="Times New Roman" panose="02020603050405020304" pitchFamily="18" charset="0"/>
              </a:rPr>
              <a:t> how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they</a:t>
            </a:r>
            <a:r>
              <a:rPr lang="fr-FR" sz="1800">
                <a:effectLst/>
                <a:latin typeface="Calibri" panose="020F0502020204030204" pitchFamily="34" charset="0"/>
                <a:ea typeface="Times New Roman" panose="02020603050405020304" pitchFamily="18" charset="0"/>
                <a:cs typeface="Times New Roman" panose="02020603050405020304" pitchFamily="18" charset="0"/>
              </a:rPr>
              <a:t> can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be</a:t>
            </a:r>
            <a:r>
              <a:rPr lang="fr-FR" sz="180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applied</a:t>
            </a:r>
            <a:r>
              <a:rPr lang="fr-FR" sz="1800">
                <a:effectLst/>
                <a:latin typeface="Calibri" panose="020F0502020204030204" pitchFamily="34" charset="0"/>
                <a:ea typeface="Times New Roman" panose="02020603050405020304" pitchFamily="18" charset="0"/>
                <a:cs typeface="Times New Roman" panose="02020603050405020304" pitchFamily="18" charset="0"/>
              </a:rPr>
              <a:t> or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adapted</a:t>
            </a:r>
            <a:r>
              <a:rPr lang="fr-FR" sz="1800">
                <a:effectLst/>
                <a:latin typeface="Calibri" panose="020F0502020204030204" pitchFamily="34" charset="0"/>
                <a:ea typeface="Times New Roman" panose="02020603050405020304" pitchFamily="18" charset="0"/>
                <a:cs typeface="Times New Roman" panose="02020603050405020304" pitchFamily="18" charset="0"/>
              </a:rPr>
              <a:t> in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their</a:t>
            </a:r>
            <a:r>
              <a:rPr lang="fr-FR" sz="180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own</a:t>
            </a:r>
            <a:r>
              <a:rPr lang="fr-FR" sz="180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contexts</a:t>
            </a:r>
            <a:r>
              <a:rPr lang="fr-FR" sz="1800">
                <a:effectLst/>
                <a:latin typeface="Calibri" panose="020F0502020204030204" pitchFamily="34" charset="0"/>
                <a:ea typeface="Times New Roman" panose="02020603050405020304" pitchFamily="18" charset="0"/>
                <a:cs typeface="Times New Roman" panose="02020603050405020304" pitchFamily="18" charset="0"/>
              </a:rPr>
              <a:t>.</a:t>
            </a:r>
            <a:endParaRPr lang="es-P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172800" indent="-172800" algn="l">
              <a:lnSpc>
                <a:spcPct val="100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Mapping available services are essential to enable projects to support survivors that disclose incidents in a safe and timely manner by referring them to local, quality service providers and providing them accurate information on how to access them, what to expect, etc.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172800" indent="-172800" algn="l">
              <a:lnSpc>
                <a:spcPct val="100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The Borrower is responsible for identifying a quality GBV service provider or mapping services available in all areas of project implementation to develop a localized referral protocol prior to commencing project activities and any mobilization on SEA/SH and the GM.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172800" indent="-172800" algn="l">
              <a:lnSpc>
                <a:spcPct val="100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The Bank can provide technical assistance to help the Borrower. In some cases, the PIU may have internal capacity to screen and identify a GBV service provide. In other cases, the PIU may need to hire an  external consultant, NGO, or firm with expertise on collecting data on GBV services as part of project preparation. In such cases, the PIU prepares the TOR for service provider identification or mapping as part of the social assessment. The Bank task team may review the TOR and provide support to the PIU in reviewing the scope and findings of the identification or mapping exercise. Mapping should always start by identifying and analyzing what already exists in country.</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281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Objectives / Key points</a:t>
            </a:r>
            <a:r>
              <a:rPr lang="en-US" sz="1800">
                <a:effectLst/>
                <a:latin typeface="Calibri" panose="020F0502020204030204" pitchFamily="34" charset="0"/>
                <a:ea typeface="Calibri" panose="020F0502020204030204" pitchFamily="34" charset="0"/>
                <a:cs typeface="Calibri" panose="020F0502020204030204" pitchFamily="34" charset="0"/>
              </a:rPr>
              <a:t>:</a:t>
            </a:r>
          </a:p>
          <a:p>
            <a:pPr marL="172800" lvl="0" indent="-172800" algn="l">
              <a:lnSpc>
                <a:spcPct val="100000"/>
              </a:lnSpc>
              <a:buFont typeface="Arial" panose="020B0604020202020204" pitchFamily="34"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Highlight the importance of mapping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available</a:t>
            </a:r>
            <a:r>
              <a:rPr lang="fr-FR" sz="1800">
                <a:effectLst/>
                <a:latin typeface="Calibri" panose="020F0502020204030204" pitchFamily="34" charset="0"/>
                <a:ea typeface="Times New Roman" panose="02020603050405020304" pitchFamily="18" charset="0"/>
                <a:cs typeface="Times New Roman" panose="02020603050405020304" pitchFamily="18" charset="0"/>
              </a:rPr>
              <a:t> services to support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survivors</a:t>
            </a:r>
            <a:r>
              <a:rPr lang="fr-FR" sz="1800">
                <a:effectLst/>
                <a:latin typeface="Calibri" panose="020F0502020204030204" pitchFamily="34" charset="0"/>
                <a:ea typeface="Times New Roman" panose="02020603050405020304" pitchFamily="18" charset="0"/>
                <a:cs typeface="Times New Roman" panose="02020603050405020304" pitchFamily="18" charset="0"/>
              </a:rPr>
              <a:t> and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ensuring</a:t>
            </a:r>
            <a:r>
              <a:rPr lang="fr-FR" sz="1800">
                <a:effectLst/>
                <a:latin typeface="Calibri" panose="020F0502020204030204" pitchFamily="34" charset="0"/>
                <a:ea typeface="Times New Roman" panose="02020603050405020304" pitchFamily="18" charset="0"/>
                <a:cs typeface="Times New Roman" panose="02020603050405020304" pitchFamily="18" charset="0"/>
              </a:rPr>
              <a:t> a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coordinated</a:t>
            </a:r>
            <a:r>
              <a:rPr lang="fr-FR" sz="180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response</a:t>
            </a:r>
            <a:r>
              <a:rPr lang="fr-FR" sz="1800">
                <a:effectLst/>
                <a:latin typeface="Calibri" panose="020F0502020204030204" pitchFamily="34" charset="0"/>
                <a:ea typeface="Times New Roman" panose="02020603050405020304" pitchFamily="18" charset="0"/>
                <a:cs typeface="Times New Roman" panose="02020603050405020304" pitchFamily="18" charset="0"/>
              </a:rPr>
              <a:t>.</a:t>
            </a:r>
            <a:endParaRPr lang="es-P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172800" lvl="0" indent="-172800" algn="l">
              <a:lnSpc>
                <a:spcPct val="100000"/>
              </a:lnSpc>
              <a:buFont typeface="Arial" panose="020B0604020202020204" pitchFamily="34" charset="0"/>
              <a:buChar char="•"/>
            </a:pPr>
            <a:r>
              <a:rPr lang="fr-FR" sz="1800" err="1">
                <a:effectLst/>
                <a:latin typeface="Calibri" panose="020F0502020204030204" pitchFamily="34" charset="0"/>
                <a:ea typeface="Times New Roman" panose="02020603050405020304" pitchFamily="18" charset="0"/>
                <a:cs typeface="Times New Roman" panose="02020603050405020304" pitchFamily="18" charset="0"/>
              </a:rPr>
              <a:t>Discuss</a:t>
            </a:r>
            <a:r>
              <a:rPr lang="fr-FR" sz="180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specific</a:t>
            </a:r>
            <a:r>
              <a:rPr lang="fr-FR" sz="180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examples</a:t>
            </a:r>
            <a:r>
              <a:rPr lang="fr-FR" sz="180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showcased</a:t>
            </a:r>
            <a:r>
              <a:rPr lang="fr-FR" sz="1800">
                <a:effectLst/>
                <a:latin typeface="Calibri" panose="020F0502020204030204" pitchFamily="34" charset="0"/>
                <a:ea typeface="Times New Roman" panose="02020603050405020304" pitchFamily="18" charset="0"/>
                <a:cs typeface="Times New Roman" panose="02020603050405020304" pitchFamily="18" charset="0"/>
              </a:rPr>
              <a:t> in the slides,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such</a:t>
            </a:r>
            <a:r>
              <a:rPr lang="fr-FR" sz="1800">
                <a:effectLst/>
                <a:latin typeface="Calibri" panose="020F0502020204030204" pitchFamily="34" charset="0"/>
                <a:ea typeface="Times New Roman" panose="02020603050405020304" pitchFamily="18" charset="0"/>
                <a:cs typeface="Times New Roman" panose="02020603050405020304" pitchFamily="18" charset="0"/>
              </a:rPr>
              <a:t> as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regional</a:t>
            </a:r>
            <a:r>
              <a:rPr lang="fr-FR" sz="180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georeferenced</a:t>
            </a:r>
            <a:r>
              <a:rPr lang="fr-FR" sz="180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databases</a:t>
            </a:r>
            <a:r>
              <a:rPr lang="fr-FR" sz="1800">
                <a:effectLst/>
                <a:latin typeface="Calibri" panose="020F0502020204030204" pitchFamily="34" charset="0"/>
                <a:ea typeface="Times New Roman" panose="02020603050405020304" pitchFamily="18" charset="0"/>
                <a:cs typeface="Times New Roman" panose="02020603050405020304" pitchFamily="18" charset="0"/>
              </a:rPr>
              <a:t>, country-</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specific</a:t>
            </a:r>
            <a:r>
              <a:rPr lang="fr-FR" sz="180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mappings</a:t>
            </a:r>
            <a:r>
              <a:rPr lang="fr-FR" sz="1800">
                <a:effectLst/>
                <a:latin typeface="Calibri" panose="020F0502020204030204" pitchFamily="34" charset="0"/>
                <a:ea typeface="Times New Roman" panose="02020603050405020304" pitchFamily="18" charset="0"/>
                <a:cs typeface="Times New Roman" panose="02020603050405020304" pitchFamily="18" charset="0"/>
              </a:rPr>
              <a:t>, and global initiatives, to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demonstrate</a:t>
            </a:r>
            <a:r>
              <a:rPr lang="fr-FR" sz="1800">
                <a:effectLst/>
                <a:latin typeface="Calibri" panose="020F0502020204030204" pitchFamily="34" charset="0"/>
                <a:ea typeface="Times New Roman" panose="02020603050405020304" pitchFamily="18" charset="0"/>
                <a:cs typeface="Times New Roman" panose="02020603050405020304" pitchFamily="18" charset="0"/>
              </a:rPr>
              <a:t> the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various</a:t>
            </a:r>
            <a:r>
              <a:rPr lang="fr-FR" sz="180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approaches</a:t>
            </a:r>
            <a:r>
              <a:rPr lang="fr-FR" sz="1800">
                <a:effectLst/>
                <a:latin typeface="Calibri" panose="020F0502020204030204" pitchFamily="34" charset="0"/>
                <a:ea typeface="Times New Roman" panose="02020603050405020304" pitchFamily="18" charset="0"/>
                <a:cs typeface="Times New Roman" panose="02020603050405020304" pitchFamily="18" charset="0"/>
              </a:rPr>
              <a:t> and efforts in mapping GBV services.</a:t>
            </a:r>
            <a:endParaRPr lang="es-P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172800" lvl="0" indent="-172800" algn="l">
              <a:lnSpc>
                <a:spcPct val="100000"/>
              </a:lnSpc>
              <a:buFont typeface="Arial" panose="020B0604020202020204" pitchFamily="34"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Encourage participants to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reflect</a:t>
            </a:r>
            <a:r>
              <a:rPr lang="fr-FR" sz="1800">
                <a:effectLst/>
                <a:latin typeface="Calibri" panose="020F0502020204030204" pitchFamily="34" charset="0"/>
                <a:ea typeface="Times New Roman" panose="02020603050405020304" pitchFamily="18" charset="0"/>
                <a:cs typeface="Times New Roman" panose="02020603050405020304" pitchFamily="18" charset="0"/>
              </a:rPr>
              <a:t> on the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significance</a:t>
            </a:r>
            <a:r>
              <a:rPr lang="fr-FR" sz="1800">
                <a:effectLst/>
                <a:latin typeface="Calibri" panose="020F0502020204030204" pitchFamily="34" charset="0"/>
                <a:ea typeface="Times New Roman" panose="02020603050405020304" pitchFamily="18" charset="0"/>
                <a:cs typeface="Times New Roman" panose="02020603050405020304" pitchFamily="18" charset="0"/>
              </a:rPr>
              <a:t> of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these</a:t>
            </a:r>
            <a:r>
              <a:rPr lang="fr-FR" sz="1800">
                <a:effectLst/>
                <a:latin typeface="Calibri" panose="020F0502020204030204" pitchFamily="34" charset="0"/>
                <a:ea typeface="Times New Roman" panose="02020603050405020304" pitchFamily="18" charset="0"/>
                <a:cs typeface="Times New Roman" panose="02020603050405020304" pitchFamily="18" charset="0"/>
              </a:rPr>
              <a:t> mapping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exercises</a:t>
            </a:r>
            <a:r>
              <a:rPr lang="fr-FR" sz="1800">
                <a:effectLst/>
                <a:latin typeface="Calibri" panose="020F0502020204030204" pitchFamily="34" charset="0"/>
                <a:ea typeface="Times New Roman" panose="02020603050405020304" pitchFamily="18" charset="0"/>
                <a:cs typeface="Times New Roman" panose="02020603050405020304" pitchFamily="18" charset="0"/>
              </a:rPr>
              <a:t> and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consider</a:t>
            </a:r>
            <a:r>
              <a:rPr lang="fr-FR" sz="1800">
                <a:effectLst/>
                <a:latin typeface="Calibri" panose="020F0502020204030204" pitchFamily="34" charset="0"/>
                <a:ea typeface="Times New Roman" panose="02020603050405020304" pitchFamily="18" charset="0"/>
                <a:cs typeface="Times New Roman" panose="02020603050405020304" pitchFamily="18" charset="0"/>
              </a:rPr>
              <a:t> how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they</a:t>
            </a:r>
            <a:r>
              <a:rPr lang="fr-FR" sz="1800">
                <a:effectLst/>
                <a:latin typeface="Calibri" panose="020F0502020204030204" pitchFamily="34" charset="0"/>
                <a:ea typeface="Times New Roman" panose="02020603050405020304" pitchFamily="18" charset="0"/>
                <a:cs typeface="Times New Roman" panose="02020603050405020304" pitchFamily="18" charset="0"/>
              </a:rPr>
              <a:t> can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be</a:t>
            </a:r>
            <a:r>
              <a:rPr lang="fr-FR" sz="180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applied</a:t>
            </a:r>
            <a:r>
              <a:rPr lang="fr-FR" sz="1800">
                <a:effectLst/>
                <a:latin typeface="Calibri" panose="020F0502020204030204" pitchFamily="34" charset="0"/>
                <a:ea typeface="Times New Roman" panose="02020603050405020304" pitchFamily="18" charset="0"/>
                <a:cs typeface="Times New Roman" panose="02020603050405020304" pitchFamily="18" charset="0"/>
              </a:rPr>
              <a:t> or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adapted</a:t>
            </a:r>
            <a:r>
              <a:rPr lang="fr-FR" sz="1800">
                <a:effectLst/>
                <a:latin typeface="Calibri" panose="020F0502020204030204" pitchFamily="34" charset="0"/>
                <a:ea typeface="Times New Roman" panose="02020603050405020304" pitchFamily="18" charset="0"/>
                <a:cs typeface="Times New Roman" panose="02020603050405020304" pitchFamily="18" charset="0"/>
              </a:rPr>
              <a:t> in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their</a:t>
            </a:r>
            <a:r>
              <a:rPr lang="fr-FR" sz="180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own</a:t>
            </a:r>
            <a:r>
              <a:rPr lang="fr-FR" sz="180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cs typeface="Times New Roman" panose="02020603050405020304" pitchFamily="18" charset="0"/>
              </a:rPr>
              <a:t>contexts</a:t>
            </a:r>
            <a:r>
              <a:rPr lang="fr-FR" sz="1800">
                <a:effectLst/>
                <a:latin typeface="Calibri" panose="020F0502020204030204" pitchFamily="34" charset="0"/>
                <a:ea typeface="Times New Roman" panose="02020603050405020304" pitchFamily="18" charset="0"/>
                <a:cs typeface="Times New Roman" panose="02020603050405020304" pitchFamily="18" charset="0"/>
              </a:rPr>
              <a:t>.</a:t>
            </a:r>
            <a:endParaRPr lang="es-P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172800" indent="-172800" algn="l">
              <a:lnSpc>
                <a:spcPct val="100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Mapping available services are essential to enable projects to support survivors that disclose incidents in a safe and timely manner by referring them to local, quality service providers and providing them accurate information on how to access them, what to expect, etc.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172800" indent="-172800" algn="l">
              <a:lnSpc>
                <a:spcPct val="100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The Borrower is responsible for identifying a quality GBV service provider or mapping services available in all areas of project implementation to develop a localized referral protocol prior to commencing project activities and any mobilization on SEA/SH and the GM.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172800" indent="-172800" algn="l">
              <a:lnSpc>
                <a:spcPct val="100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Calibri" panose="020F0502020204030204" pitchFamily="34" charset="0"/>
              </a:rPr>
              <a:t>The Bank can provide technical assistance to help the Borrower. In some cases, the PIU may have internal capacity to screen and identify a GBV service provide. In other cases, the PIU may need to hire an  external consultant, NGO, or firm with expertise on collecting data on GBV services as part of project preparation. In such cases, the PIU prepares the TOR for service provider identification or mapping as part of the social assessment. The Bank task team may review the TOR and provide support to the PIU in reviewing the scope and findings of the identification or mapping exercise. Mapping should always start by identifying and analyzing what already exists in country.</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00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7000"/>
              </a:lnSpc>
              <a:spcAft>
                <a:spcPts val="80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Objective/ key points</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Understanding what is GBV, and how it related to gender inequality.</a:t>
            </a:r>
          </a:p>
          <a:p>
            <a:pPr>
              <a:lnSpc>
                <a:spcPct val="107000"/>
              </a:lnSpc>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Understand SEA/SH in a continuum </a:t>
            </a:r>
          </a:p>
          <a:p>
            <a:pPr>
              <a:lnSpc>
                <a:spcPct val="107000"/>
              </a:lnSpc>
              <a:spcAft>
                <a:spcPts val="800"/>
              </a:spcAft>
            </a:pP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why the term GBV has been used historically to refer to violence against women and girls… </a:t>
            </a:r>
            <a:b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“Violence against women is a manifestation of historically unequal power relations between men and women, which have led to domination over and discrimination against women by men and to the prevention of the full advancement of women” </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Declaration on the Elimination of Violence Against Women 1993).</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has many manifestations, including: </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Child sexual abuse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Forced/early marriage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Trafficking of women and girls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Killing in the name of honor</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Sexual violence</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Intimate partner violence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(Source: Violence against Women and Girls-Lessons from South Asia,2013, World Bank)</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GBV also happens everywhere. All over the world, GBV impacts disproportionately women and girls, and the term GBV is often used interchangeably with the term “</a:t>
            </a:r>
            <a:r>
              <a:rPr lang="en-US" sz="18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violence against women and girls</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some circumstances, men also experience GBV, especially sexual violence, most commonly perpetrated by other men. Other groups (i.e. LGBTQI individuals) can be particularly at risk too. In addition, among women and girls, other identities may further compound their vulnerability (i.e., women with disabilities, displaced or refugee women, women or girls’ heads of households, etc.)</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Sexual Exploitation Abuse and Harassment are three manifestations of GBV. They can be associated with development or humanitarian work, undermining the trust with communities, development objectives, and most importantly harming individuals that projects are supposed to support (i.e., basic violation of do no harm). We will talk today about the mitigation of SEA/SH, but projects can unintendedly exacerbate other forms of GBV, that are not covered by this training, or by the recommendations of the Bank Good Practice Note. These should be identified and addressed as part of ESS1.</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819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n-US" sz="1200" b="1">
                <a:effectLst/>
                <a:latin typeface="Calibri" panose="020F0502020204030204" pitchFamily="34" charset="0"/>
                <a:ea typeface="Calibri" panose="020F0502020204030204" pitchFamily="34" charset="0"/>
                <a:cs typeface="Calibri" panose="020F0502020204030204" pitchFamily="34" charset="0"/>
              </a:rPr>
              <a:t>Objectives / Key points</a:t>
            </a:r>
            <a:r>
              <a:rPr lang="en-US" sz="1200">
                <a:effectLst/>
                <a:latin typeface="Calibri" panose="020F0502020204030204" pitchFamily="34" charset="0"/>
                <a:ea typeface="Calibri" panose="020F0502020204030204" pitchFamily="34" charset="0"/>
                <a:cs typeface="Calibri" panose="020F0502020204030204" pitchFamily="34" charset="0"/>
              </a:rPr>
              <a:t>: </a:t>
            </a:r>
          </a:p>
          <a:p>
            <a:pPr marL="171450" indent="-171450" algn="l">
              <a:lnSpc>
                <a:spcPct val="100000"/>
              </a:lnSpc>
              <a:spcAft>
                <a:spcPts val="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Calibri" panose="020F0502020204030204" pitchFamily="34" charset="0"/>
              </a:rPr>
              <a:t>Discuss specific regional examples (adapting the slides as needed), such as regional georeferenced databases, country-specific mappings, and global initiatives, to demonstrate the various approaches and efforts in mapping GBV services.</a:t>
            </a:r>
          </a:p>
          <a:p>
            <a:pPr marL="171450" indent="-171450" algn="l">
              <a:lnSpc>
                <a:spcPct val="100000"/>
              </a:lnSpc>
              <a:spcAft>
                <a:spcPts val="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Calibri" panose="020F0502020204030204" pitchFamily="34" charset="0"/>
              </a:rPr>
              <a:t>Discuss portfolio opportunities to carry out the mapping in a more sustainable manner, contributing to strengthening country systems, and preventing redundancies and duplications. Clarify that, in the absence of these solutions, the responsibility to map services remains at the project level.</a:t>
            </a:r>
          </a:p>
          <a:p>
            <a:pPr marL="171450" indent="-171450" algn="l">
              <a:lnSpc>
                <a:spcPct val="100000"/>
              </a:lnSpc>
              <a:spcAft>
                <a:spcPts val="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Calibri" panose="020F0502020204030204" pitchFamily="34" charset="0"/>
              </a:rPr>
              <a:t>Explain that mapping can happen at the country level, and at the project level. Ultimately, mapping at the project level is needed to enable localized referrals of survivors that report GBV and SEA/SH cases. </a:t>
            </a:r>
          </a:p>
          <a:p>
            <a:pPr algn="just" rtl="0" fontAlgn="base"/>
            <a:r>
              <a:rPr lang="en-US" sz="1800" b="0" i="0">
                <a:solidFill>
                  <a:srgbClr val="000000"/>
                </a:solidFill>
                <a:effectLst/>
                <a:latin typeface="Times New Roman" panose="02020603050405020304" pitchFamily="18" charset="0"/>
              </a:rPr>
              <a:t> </a:t>
            </a:r>
          </a:p>
          <a:p>
            <a:endParaRPr lang="en-US" sz="1200" b="0" i="0" u="none" strike="noStrike" kern="1200" baseline="0">
              <a:solidFill>
                <a:schemeClr val="tx1"/>
              </a:solidFill>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258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Objectives / Key points:</a:t>
            </a:r>
            <a:r>
              <a:rPr lang="en-US" sz="1800" b="1" kern="1200">
                <a:solidFill>
                  <a:srgbClr val="000000"/>
                </a:solidFill>
                <a:effectLst/>
                <a:latin typeface="Calibri" panose="020F0502020204030204" pitchFamily="34" charset="0"/>
                <a:ea typeface="+mn-ea"/>
                <a:cs typeface="+mn-cs"/>
              </a:rPr>
              <a:t> </a:t>
            </a: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Introduce the slide as a discussion on the importance of ongoing consultations in addressing SEA/SH within projects as well as monitoring of SEA/SH mitigation measures and the entities responsible for monitoring SEA/SH commitments.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3B615-DD4C-4155-B91A-F024F08ED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9334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Objectives / Key points:</a:t>
            </a:r>
            <a:r>
              <a:rPr lang="en-US" sz="1800" b="1" kern="1200">
                <a:solidFill>
                  <a:srgbClr val="000000"/>
                </a:solidFill>
                <a:effectLst/>
                <a:latin typeface="Calibri" panose="020F0502020204030204" pitchFamily="34" charset="0"/>
                <a:ea typeface="+mn-ea"/>
                <a:cs typeface="+mn-cs"/>
              </a:rPr>
              <a:t> </a:t>
            </a: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Introduce the slide as a discussion on the importance of ongoing consultations in addressing SEA/SH within projects as well as monitoring of SEA/SH mitigation measures and the entities responsible for monitoring SEA/SH commitments.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866CA-7A6B-4CA4-959C-81B103E5396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042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Notes: </a:t>
            </a:r>
          </a:p>
          <a:p>
            <a:pPr marL="171450" indent="-171450">
              <a:buFont typeface="Arial" panose="020B0604020202020204" pitchFamily="34" charset="0"/>
              <a:buChar char="•"/>
            </a:pPr>
            <a:r>
              <a:rPr lang="en-US"/>
              <a:t>Involve the audience by asking if they have any questions or if they want to share something related to the content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6747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b="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683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257162">
              <a:defRPr/>
            </a:pPr>
            <a:r>
              <a:rPr lang="es-419" sz="1100" b="1" kern="0"/>
              <a:t>Notes: </a:t>
            </a:r>
            <a:r>
              <a:rPr lang="es-419" sz="1100" kern="0"/>
              <a:t> </a:t>
            </a:r>
            <a:endParaRPr lang="en-US" sz="1100"/>
          </a:p>
          <a:p>
            <a:pPr marL="171450" indent="-171450" defTabSz="257162">
              <a:buChar char="•"/>
              <a:defRPr/>
            </a:pPr>
            <a:r>
              <a:rPr lang="en-US" sz="1100" kern="0"/>
              <a:t>Review these available resources with the participants and invite them to explore them.</a:t>
            </a:r>
            <a:r>
              <a:rPr lang="es-419" sz="1100" kern="0"/>
              <a:t> </a:t>
            </a:r>
            <a:endParaRPr lang="es-419" sz="1100"/>
          </a:p>
          <a:p>
            <a:pPr marL="171450" indent="-171450" defTabSz="257162">
              <a:buChar char="•"/>
              <a:defRPr/>
            </a:pPr>
            <a:r>
              <a:rPr lang="en-US" sz="1100" kern="0"/>
              <a:t>Invite the participants to reach out to their Regional GBV FPs for samples of </a:t>
            </a:r>
            <a:r>
              <a:rPr lang="en-US" sz="1100" kern="0" err="1"/>
              <a:t>ToRs</a:t>
            </a:r>
            <a:r>
              <a:rPr lang="en-US" sz="1100" kern="0"/>
              <a:t> for investigations and further guidance.</a:t>
            </a:r>
            <a:r>
              <a:rPr lang="es-419" sz="1100" kern="0"/>
              <a:t> </a:t>
            </a:r>
            <a:endParaRPr lang="es-419" sz="1100"/>
          </a:p>
          <a:p>
            <a:pPr marL="0" marR="0" lvl="0" indent="0" algn="l" defTabSz="257162">
              <a:lnSpc>
                <a:spcPct val="100000"/>
              </a:lnSpc>
              <a:spcBef>
                <a:spcPct val="20000"/>
              </a:spcBef>
              <a:spcAft>
                <a:spcPts val="0"/>
              </a:spcAft>
              <a:buClrTx/>
              <a:buSzTx/>
              <a:buFont typeface="Arial"/>
              <a:buNone/>
              <a:tabLst/>
              <a:defRPr/>
            </a:pPr>
            <a:endParaRPr lang="es-419" sz="1100" b="1" kern="0">
              <a:solidFill>
                <a:srgbClr val="70C08D">
                  <a:lumMod val="75000"/>
                </a:srgbClr>
              </a:solidFill>
              <a:latin typeface="Fira Sans Extra Condensed"/>
              <a:ea typeface="Fira Sans Extra Condensed"/>
              <a:cs typeface="Fira Sans Extra Condensed"/>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4191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192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0000"/>
                </a:solidFill>
                <a:effectLst/>
                <a:latin typeface="Calibri" panose="020F0502020204030204" pitchFamily="34" charset="0"/>
                <a:ea typeface="Times New Roman" panose="02020603050405020304" pitchFamily="18" charset="0"/>
              </a:rPr>
              <a:t>Tips for the trainer</a:t>
            </a:r>
            <a:r>
              <a:rPr lang="en-US" sz="1800" kern="1200">
                <a:solidFill>
                  <a:srgbClr val="000000"/>
                </a:solidFill>
                <a:effectLst/>
                <a:latin typeface="Calibri" panose="020F0502020204030204" pitchFamily="34" charset="0"/>
                <a:ea typeface="+mn-ea"/>
              </a:rPr>
              <a:t>: After showing the definition, ask participants to share a few</a:t>
            </a:r>
            <a:r>
              <a:rPr lang="en-US" sz="1800" kern="1200">
                <a:solidFill>
                  <a:srgbClr val="000000"/>
                </a:solidFill>
                <a:effectLst/>
                <a:latin typeface="Calibri" panose="020F0502020204030204" pitchFamily="34" charset="0"/>
                <a:ea typeface="+mn-ea"/>
                <a:cs typeface="+mn-cs"/>
              </a:rPr>
              <a:t> examples of what this could look like in a project, before showing them the examples in each slide</a:t>
            </a:r>
            <a:endParaRPr lang="es-PE" sz="1800" kern="1200">
              <a:solidFill>
                <a:srgbClr val="000000"/>
              </a:solidFill>
              <a:effectLst/>
              <a:latin typeface="Calibri" panose="020F0502020204030204" pitchFamily="34" charset="0"/>
              <a:ea typeface="+mn-ea"/>
              <a:cs typeface="+mn-cs"/>
            </a:endParaRPr>
          </a:p>
          <a:p>
            <a:endParaRPr lang="en-US" sz="1800" b="1" kern="1200">
              <a:solidFill>
                <a:srgbClr val="000000"/>
              </a:solidFill>
              <a:effectLst/>
              <a:latin typeface="Calibri" panose="020F0502020204030204" pitchFamily="34" charset="0"/>
              <a:ea typeface="Calibri" panose="020F0502020204030204" pitchFamily="34" charset="0"/>
            </a:endParaRPr>
          </a:p>
          <a:p>
            <a:r>
              <a:rPr lang="en-US" sz="1800" b="1" kern="1200">
                <a:solidFill>
                  <a:srgbClr val="000000"/>
                </a:solidFill>
                <a:effectLst/>
                <a:latin typeface="Calibri" panose="020F0502020204030204" pitchFamily="34" charset="0"/>
                <a:ea typeface="Calibri" panose="020F0502020204030204" pitchFamily="34" charset="0"/>
              </a:rPr>
              <a:t>Objective/ key points</a:t>
            </a:r>
            <a:r>
              <a:rPr lang="en-US" sz="1800" kern="1200">
                <a:solidFill>
                  <a:srgbClr val="000000"/>
                </a:solidFill>
                <a:effectLst/>
                <a:latin typeface="Calibri" panose="020F0502020204030204" pitchFamily="34" charset="0"/>
                <a:ea typeface="Calibri" panose="020F0502020204030204" pitchFamily="34" charset="0"/>
              </a:rPr>
              <a:t>: Bank-financed projects may introduce goods, benefits, or services to a project-affected community. Project workers may have access to the goods, benefits, or services that are Bank financed. This creates a power differential.  The power differential is created when a project worker has real or perceived power over a resource that can then be used to leverage or pressure a community member into an unwanted sexual act.  If the project worker uses this differential power to extract sexual favors, he/she is sexually exploiting a project beneficiary.</a:t>
            </a:r>
            <a:endParaRPr lang="es-PE" sz="1800">
              <a:effectLst/>
              <a:latin typeface="Times New Roman" panose="02020603050405020304" pitchFamily="18" charset="0"/>
              <a:ea typeface="Times New Roman" panose="02020603050405020304" pitchFamily="18" charset="0"/>
            </a:endParaRPr>
          </a:p>
          <a:p>
            <a:r>
              <a:rPr lang="en-US" sz="1800" kern="1200">
                <a:solidFill>
                  <a:srgbClr val="000000"/>
                </a:solidFill>
                <a:effectLst/>
                <a:latin typeface="Calibri" panose="020F0502020204030204" pitchFamily="34" charset="0"/>
                <a:ea typeface="Calibri" panose="020F0502020204030204" pitchFamily="34" charset="0"/>
              </a:rPr>
              <a:t> </a:t>
            </a:r>
            <a:endParaRPr lang="es-PE" sz="1800" b="0" kern="1200">
              <a:solidFill>
                <a:schemeClr val="tx1"/>
              </a:solidFill>
              <a:effectLst/>
              <a:latin typeface="Times New Roman" panose="02020603050405020304" pitchFamily="18" charset="0"/>
              <a:ea typeface="Calibri" panose="020F0502020204030204" pitchFamily="34" charset="0"/>
            </a:endParaRPr>
          </a:p>
          <a:p>
            <a:endParaRPr lang="en-U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20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kern="1200" dirty="0">
                <a:solidFill>
                  <a:srgbClr val="000000"/>
                </a:solidFill>
                <a:effectLst/>
                <a:latin typeface="Calibri" panose="020F0502020204030204" pitchFamily="34" charset="0"/>
                <a:ea typeface="Calibri" panose="020F0502020204030204" pitchFamily="34" charset="0"/>
              </a:rPr>
              <a:t>Objective/ key points</a:t>
            </a:r>
            <a:r>
              <a:rPr lang="en-US" sz="1200" kern="1200" dirty="0">
                <a:solidFill>
                  <a:srgbClr val="000000"/>
                </a:solidFill>
                <a:effectLst/>
                <a:latin typeface="Calibri" panose="020F0502020204030204" pitchFamily="34" charset="0"/>
                <a:ea typeface="Calibri" panose="020F0502020204030204" pitchFamily="34" charset="0"/>
              </a:rPr>
              <a:t>: Bank-financed projects may introduce goods, benefits, or services to a project-affected community. Project workers may have access to the goods, benefits, or services that are Bank financed. This creates a power differential.  The power differential is created when a project worker has real or perceived power over a resource that can then be used to leverage or pressure a community member into an unwanted sexual act.  If the project worker uses this differential power to extract sexual favors, he/she is sexually exploiting a project beneficiary.</a:t>
            </a:r>
            <a:endParaRPr lang="es-PE" sz="1200" dirty="0">
              <a:effectLst/>
              <a:latin typeface="Times New Roman" panose="02020603050405020304" pitchFamily="18" charset="0"/>
              <a:ea typeface="Times New Roman" panose="02020603050405020304" pitchFamily="18" charset="0"/>
            </a:endParaRPr>
          </a:p>
          <a:p>
            <a:r>
              <a:rPr lang="en-US" sz="1200" kern="1200" dirty="0">
                <a:solidFill>
                  <a:srgbClr val="000000"/>
                </a:solidFill>
                <a:effectLst/>
                <a:latin typeface="Calibri" panose="020F0502020204030204" pitchFamily="34" charset="0"/>
                <a:ea typeface="Calibri" panose="020F0502020204030204" pitchFamily="34" charset="0"/>
              </a:rPr>
              <a:t> </a:t>
            </a:r>
            <a:endParaRPr lang="es-PE" sz="1200" b="0" kern="1200" dirty="0">
              <a:solidFill>
                <a:schemeClr val="tx1"/>
              </a:solidFill>
              <a:effectLst/>
              <a:latin typeface="Times New Roman" panose="02020603050405020304" pitchFamily="18" charset="0"/>
              <a:ea typeface="Calibri" panose="020F0502020204030204" pitchFamily="34" charset="0"/>
            </a:endParaRPr>
          </a:p>
          <a:p>
            <a:r>
              <a:rPr lang="en-US" sz="1200" b="1" dirty="0">
                <a:solidFill>
                  <a:srgbClr val="000000"/>
                </a:solidFill>
                <a:effectLst/>
                <a:latin typeface="Calibri" panose="020F0502020204030204" pitchFamily="34" charset="0"/>
                <a:ea typeface="Times New Roman" panose="02020603050405020304" pitchFamily="18" charset="0"/>
              </a:rPr>
              <a:t>Tips for the trainer</a:t>
            </a:r>
            <a:r>
              <a:rPr lang="en-US" sz="1200" kern="1200" dirty="0">
                <a:solidFill>
                  <a:srgbClr val="000000"/>
                </a:solidFill>
                <a:effectLst/>
                <a:latin typeface="Calibri" panose="020F0502020204030204" pitchFamily="34" charset="0"/>
                <a:ea typeface="+mn-ea"/>
              </a:rPr>
              <a:t>: After showing the definition, ask participants to share a few</a:t>
            </a:r>
            <a:r>
              <a:rPr lang="en-US" sz="1200" kern="1200" dirty="0">
                <a:solidFill>
                  <a:srgbClr val="000000"/>
                </a:solidFill>
                <a:effectLst/>
                <a:latin typeface="Calibri" panose="020F0502020204030204" pitchFamily="34" charset="0"/>
                <a:ea typeface="+mn-ea"/>
                <a:cs typeface="+mn-cs"/>
              </a:rPr>
              <a:t> examples of what this could look like in a project, before showing them the examples in each slide</a:t>
            </a:r>
            <a:endParaRPr lang="es-PE" sz="1200" kern="1200" dirty="0">
              <a:solidFill>
                <a:srgbClr val="000000"/>
              </a:solidFill>
              <a:effectLst/>
              <a:latin typeface="Calibri" panose="020F0502020204030204" pitchFamily="34" charset="0"/>
              <a:ea typeface="+mn-ea"/>
              <a:cs typeface="+mn-cs"/>
            </a:endParaRPr>
          </a:p>
          <a:p>
            <a:endParaRPr lang="en-U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0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kern="1200">
                <a:solidFill>
                  <a:srgbClr val="000000"/>
                </a:solidFill>
                <a:effectLst/>
                <a:latin typeface="Calibri" panose="020F0502020204030204" pitchFamily="34" charset="0"/>
                <a:ea typeface="Calibri" panose="020F0502020204030204" pitchFamily="34" charset="0"/>
              </a:rPr>
              <a:t>Objective/ key points</a:t>
            </a:r>
            <a:r>
              <a:rPr lang="en-US" sz="1200" kern="1200">
                <a:solidFill>
                  <a:srgbClr val="000000"/>
                </a:solidFill>
                <a:effectLst/>
                <a:latin typeface="Calibri" panose="020F0502020204030204" pitchFamily="34" charset="0"/>
                <a:ea typeface="Calibri" panose="020F0502020204030204" pitchFamily="34" charset="0"/>
              </a:rPr>
              <a:t>: Bank-financed projects may introduce goods, benefits, or services to a project-affected community. Project workers may have access to the goods, benefits, or services that are Bank financed. This creates a power differential.  The power differential is created when a project worker has real or perceived power over a resource that can then be used to leverage or pressure a community member into an unwanted sexual act.  If the project worker uses this differential power to extract sexual favors, he/she is sexually exploiting a project beneficiary.</a:t>
            </a:r>
            <a:endParaRPr lang="es-PE" sz="1200">
              <a:effectLst/>
              <a:latin typeface="Times New Roman" panose="02020603050405020304" pitchFamily="18" charset="0"/>
              <a:ea typeface="Times New Roman" panose="02020603050405020304" pitchFamily="18" charset="0"/>
            </a:endParaRPr>
          </a:p>
          <a:p>
            <a:r>
              <a:rPr lang="en-US" sz="1200" kern="1200">
                <a:solidFill>
                  <a:srgbClr val="000000"/>
                </a:solidFill>
                <a:effectLst/>
                <a:latin typeface="Calibri" panose="020F0502020204030204" pitchFamily="34" charset="0"/>
                <a:ea typeface="Calibri" panose="020F0502020204030204" pitchFamily="34" charset="0"/>
              </a:rPr>
              <a:t> </a:t>
            </a:r>
            <a:endParaRPr lang="es-PE" sz="1200" b="0" kern="1200">
              <a:solidFill>
                <a:schemeClr val="tx1"/>
              </a:solidFill>
              <a:effectLst/>
              <a:latin typeface="Times New Roman" panose="02020603050405020304" pitchFamily="18" charset="0"/>
              <a:ea typeface="Calibri" panose="020F0502020204030204" pitchFamily="34" charset="0"/>
            </a:endParaRPr>
          </a:p>
          <a:p>
            <a:r>
              <a:rPr lang="en-US" sz="1200" b="1">
                <a:solidFill>
                  <a:srgbClr val="000000"/>
                </a:solidFill>
                <a:effectLst/>
                <a:latin typeface="Calibri" panose="020F0502020204030204" pitchFamily="34" charset="0"/>
                <a:ea typeface="Times New Roman" panose="02020603050405020304" pitchFamily="18" charset="0"/>
              </a:rPr>
              <a:t>Tips for the trainer</a:t>
            </a:r>
            <a:r>
              <a:rPr lang="en-US" sz="1200" kern="1200">
                <a:solidFill>
                  <a:srgbClr val="000000"/>
                </a:solidFill>
                <a:effectLst/>
                <a:latin typeface="Calibri" panose="020F0502020204030204" pitchFamily="34" charset="0"/>
                <a:ea typeface="+mn-ea"/>
              </a:rPr>
              <a:t>: After showing the definition, ask participants to share a few</a:t>
            </a:r>
            <a:r>
              <a:rPr lang="en-US" sz="1200" kern="1200">
                <a:solidFill>
                  <a:srgbClr val="000000"/>
                </a:solidFill>
                <a:effectLst/>
                <a:latin typeface="Calibri" panose="020F0502020204030204" pitchFamily="34" charset="0"/>
                <a:ea typeface="+mn-ea"/>
                <a:cs typeface="+mn-cs"/>
              </a:rPr>
              <a:t> examples of what this could look like in a project, before showing them the examples in each slide</a:t>
            </a:r>
            <a:endParaRPr lang="es-PE" sz="1200" kern="1200">
              <a:solidFill>
                <a:srgbClr val="000000"/>
              </a:solidFill>
              <a:effectLst/>
              <a:latin typeface="Calibri" panose="020F0502020204030204" pitchFamily="34" charset="0"/>
              <a:ea typeface="+mn-ea"/>
              <a:cs typeface="+mn-cs"/>
            </a:endParaRPr>
          </a:p>
          <a:p>
            <a:endParaRPr lang="en-U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BC756-DA79-4DD4-98ED-82B06C294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11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Both prevalence, context related risks and impacts of GBV are high.</a:t>
            </a:r>
          </a:p>
          <a:p>
            <a:pPr algn="just">
              <a:lnSpc>
                <a:spcPct val="107000"/>
              </a:lnSpc>
              <a:spcAft>
                <a:spcPts val="800"/>
              </a:spcAft>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Consequences:</a:t>
            </a: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For women</a:t>
            </a:r>
          </a:p>
          <a:p>
            <a:pPr marL="171450" marR="0" lvl="0" indent="-171450" algn="l" defTabSz="914400" rtl="0" eaLnBrk="1" fontAlgn="auto" latinLnBrk="0" hangingPunct="1">
              <a:lnSpc>
                <a:spcPts val="2100"/>
              </a:lnSpc>
              <a:spcBef>
                <a:spcPts val="0"/>
              </a:spcBef>
              <a:spcAft>
                <a:spcPts val="600"/>
              </a:spcAft>
              <a:buClr>
                <a:srgbClr val="CA5B33"/>
              </a:buClr>
              <a:buSzTx/>
              <a:buFont typeface="Arial" panose="020B0604020202020204" pitchFamily="34" charset="0"/>
              <a:buChar char="•"/>
              <a:tabLst/>
              <a:defRPr/>
            </a:pPr>
            <a:r>
              <a:rPr kumimoji="0" lang="en-US" sz="1800" b="0" i="0" u="none" strike="noStrike" kern="1200" cap="none" spc="0" normalizeH="0" baseline="0" noProof="0">
                <a:ln>
                  <a:noFill/>
                </a:ln>
                <a:solidFill>
                  <a:srgbClr val="2F150E"/>
                </a:solidFill>
                <a:effectLst/>
                <a:uLnTx/>
                <a:uFillTx/>
                <a:latin typeface="Franklin Gothic Book" panose="020B0503020102020204"/>
                <a:ea typeface="+mn-ea"/>
                <a:cs typeface="+mn-cs"/>
              </a:rPr>
              <a:t>Injuries</a:t>
            </a:r>
          </a:p>
          <a:p>
            <a:pPr marL="171450" marR="0" lvl="0" indent="-171450" algn="l" defTabSz="914400" rtl="0" eaLnBrk="1" fontAlgn="auto" latinLnBrk="0" hangingPunct="1">
              <a:lnSpc>
                <a:spcPts val="2100"/>
              </a:lnSpc>
              <a:spcBef>
                <a:spcPts val="0"/>
              </a:spcBef>
              <a:spcAft>
                <a:spcPts val="600"/>
              </a:spcAft>
              <a:buClr>
                <a:srgbClr val="CA5B33"/>
              </a:buClr>
              <a:buSzTx/>
              <a:buFont typeface="Arial" panose="020B0604020202020204" pitchFamily="34" charset="0"/>
              <a:buChar char="•"/>
              <a:tabLst/>
              <a:defRPr/>
            </a:pPr>
            <a:r>
              <a:rPr kumimoji="0" lang="en-US" sz="1800" b="0" i="0" u="none" strike="noStrike" kern="1200" cap="none" spc="0" normalizeH="0" baseline="0" noProof="0">
                <a:ln>
                  <a:noFill/>
                </a:ln>
                <a:solidFill>
                  <a:srgbClr val="2F150E"/>
                </a:solidFill>
                <a:effectLst/>
                <a:uLnTx/>
                <a:uFillTx/>
                <a:latin typeface="Franklin Gothic Book" panose="020B0503020102020204"/>
                <a:ea typeface="+mn-ea"/>
                <a:cs typeface="+mn-cs"/>
              </a:rPr>
              <a:t>Depression or anxiety disorders</a:t>
            </a:r>
          </a:p>
          <a:p>
            <a:pPr marL="171450" marR="0" lvl="0" indent="-171450" algn="l" defTabSz="914400" rtl="0" eaLnBrk="1" fontAlgn="auto" latinLnBrk="0" hangingPunct="1">
              <a:lnSpc>
                <a:spcPts val="2100"/>
              </a:lnSpc>
              <a:spcBef>
                <a:spcPts val="0"/>
              </a:spcBef>
              <a:spcAft>
                <a:spcPts val="600"/>
              </a:spcAft>
              <a:buClr>
                <a:srgbClr val="CA5B33"/>
              </a:buClr>
              <a:buSzTx/>
              <a:buFont typeface="Arial" panose="020B0604020202020204" pitchFamily="34" charset="0"/>
              <a:buChar char="•"/>
              <a:tabLst/>
              <a:defRPr/>
            </a:pPr>
            <a:r>
              <a:rPr kumimoji="0" lang="en-US" sz="1800" b="0" i="0" u="none" strike="noStrike" kern="1200" cap="none" spc="0" normalizeH="0" baseline="0" noProof="0">
                <a:ln>
                  <a:noFill/>
                </a:ln>
                <a:solidFill>
                  <a:srgbClr val="2F150E"/>
                </a:solidFill>
                <a:effectLst/>
                <a:uLnTx/>
                <a:uFillTx/>
                <a:latin typeface="Franklin Gothic Book" panose="020B0503020102020204"/>
                <a:ea typeface="+mn-ea"/>
                <a:cs typeface="+mn-cs"/>
              </a:rPr>
              <a:t>Sexually transmitted infections including HIV</a:t>
            </a:r>
          </a:p>
          <a:p>
            <a:pPr marL="171450" marR="0" lvl="0" indent="-171450" algn="l" defTabSz="914400" rtl="0" eaLnBrk="1" fontAlgn="auto" latinLnBrk="0" hangingPunct="1">
              <a:lnSpc>
                <a:spcPts val="2100"/>
              </a:lnSpc>
              <a:spcBef>
                <a:spcPts val="0"/>
              </a:spcBef>
              <a:spcAft>
                <a:spcPts val="600"/>
              </a:spcAft>
              <a:buClr>
                <a:srgbClr val="CA5B33"/>
              </a:buClr>
              <a:buSzTx/>
              <a:buFont typeface="Arial" panose="020B0604020202020204" pitchFamily="34" charset="0"/>
              <a:buChar char="•"/>
              <a:tabLst/>
              <a:defRPr/>
            </a:pPr>
            <a:r>
              <a:rPr kumimoji="0" lang="en-US" sz="1800" b="0" i="0" u="none" strike="noStrike" kern="1200" cap="none" spc="0" normalizeH="0" baseline="0" noProof="0">
                <a:ln>
                  <a:noFill/>
                </a:ln>
                <a:solidFill>
                  <a:srgbClr val="2F150E"/>
                </a:solidFill>
                <a:effectLst/>
                <a:uLnTx/>
                <a:uFillTx/>
                <a:latin typeface="Franklin Gothic Book" panose="020B0503020102020204"/>
                <a:ea typeface="+mn-ea"/>
                <a:cs typeface="+mn-cs"/>
              </a:rPr>
              <a:t>Unwanted pregnancy</a:t>
            </a:r>
          </a:p>
          <a:p>
            <a:pPr marL="171450" marR="0" lvl="0" indent="-171450" algn="l" defTabSz="914400" rtl="0" eaLnBrk="1" fontAlgn="auto" latinLnBrk="0" hangingPunct="1">
              <a:lnSpc>
                <a:spcPts val="2100"/>
              </a:lnSpc>
              <a:spcBef>
                <a:spcPts val="0"/>
              </a:spcBef>
              <a:spcAft>
                <a:spcPts val="600"/>
              </a:spcAft>
              <a:buClr>
                <a:srgbClr val="CA5B33"/>
              </a:buClr>
              <a:buSzTx/>
              <a:buFont typeface="Arial" panose="020B0604020202020204" pitchFamily="34" charset="0"/>
              <a:buChar char="•"/>
              <a:tabLst/>
              <a:defRPr/>
            </a:pPr>
            <a:r>
              <a:rPr kumimoji="0" lang="en-US" sz="1800" b="0" i="0" u="none" strike="noStrike" kern="1200" cap="none" spc="0" normalizeH="0" baseline="0" noProof="0">
                <a:ln>
                  <a:noFill/>
                </a:ln>
                <a:solidFill>
                  <a:srgbClr val="2F150E"/>
                </a:solidFill>
                <a:effectLst/>
                <a:uLnTx/>
                <a:uFillTx/>
                <a:latin typeface="Franklin Gothic Book" panose="020B0503020102020204"/>
                <a:ea typeface="+mn-ea"/>
                <a:cs typeface="+mn-cs"/>
              </a:rPr>
              <a:t>Higher risks of early marriage and intimate partner violence</a:t>
            </a:r>
          </a:p>
          <a:p>
            <a:pPr marL="171450" marR="0" lvl="0" indent="-171450" algn="l" defTabSz="914400" rtl="0" eaLnBrk="1" fontAlgn="auto" latinLnBrk="0" hangingPunct="1">
              <a:lnSpc>
                <a:spcPts val="2100"/>
              </a:lnSpc>
              <a:spcBef>
                <a:spcPts val="0"/>
              </a:spcBef>
              <a:spcAft>
                <a:spcPts val="600"/>
              </a:spcAft>
              <a:buClr>
                <a:srgbClr val="CA5B33"/>
              </a:buClr>
              <a:buSzTx/>
              <a:buFont typeface="Arial" panose="020B0604020202020204" pitchFamily="34" charset="0"/>
              <a:buChar char="•"/>
              <a:tabLst/>
              <a:defRPr/>
            </a:pPr>
            <a:r>
              <a:rPr kumimoji="0" lang="en-US" sz="1800" b="0" i="0" u="none" strike="noStrike" kern="1200" cap="none" spc="0" normalizeH="0" baseline="0" noProof="0">
                <a:ln>
                  <a:noFill/>
                </a:ln>
                <a:solidFill>
                  <a:srgbClr val="2F150E"/>
                </a:solidFill>
                <a:effectLst/>
                <a:uLnTx/>
                <a:uFillTx/>
                <a:latin typeface="Franklin Gothic Book" panose="020B0503020102020204"/>
                <a:ea typeface="+mn-ea"/>
                <a:cs typeface="+mn-cs"/>
              </a:rPr>
              <a:t>Low self-esteem, self-harm or suicide</a:t>
            </a:r>
            <a:endParaRPr lang="en-US" sz="180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For their children</a:t>
            </a: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For families/communities</a:t>
            </a: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For countries/societies</a:t>
            </a:r>
          </a:p>
          <a:p>
            <a:pPr marL="171450" marR="0" lvl="0" indent="-171450" algn="l" defTabSz="914400" rtl="0" eaLnBrk="1" fontAlgn="auto" latinLnBrk="0" hangingPunct="1">
              <a:lnSpc>
                <a:spcPts val="2100"/>
              </a:lnSpc>
              <a:spcBef>
                <a:spcPts val="0"/>
              </a:spcBef>
              <a:spcAft>
                <a:spcPts val="600"/>
              </a:spcAft>
              <a:buClr>
                <a:srgbClr val="CA5B33"/>
              </a:buClr>
              <a:buSzTx/>
              <a:buFont typeface="Arial" panose="020B0604020202020204" pitchFamily="34" charset="0"/>
              <a:buChar char="•"/>
              <a:tabLst/>
              <a:defRPr/>
            </a:pPr>
            <a:r>
              <a:rPr kumimoji="0" lang="en-US" sz="1800" b="0" i="0" u="none" strike="noStrike" kern="1200" cap="none" spc="0" normalizeH="0" baseline="0" noProof="0">
                <a:ln>
                  <a:noFill/>
                </a:ln>
                <a:solidFill>
                  <a:srgbClr val="2F150E"/>
                </a:solidFill>
                <a:effectLst/>
                <a:uLnTx/>
                <a:uFillTx/>
                <a:latin typeface="Franklin Gothic Book" panose="020B0503020102020204"/>
                <a:ea typeface="+mn-ea"/>
                <a:cs typeface="+mn-cs"/>
              </a:rPr>
              <a:t>Costs of services incurred by survivors and families</a:t>
            </a:r>
          </a:p>
          <a:p>
            <a:pPr marL="171450" marR="0" lvl="0" indent="-171450" algn="l" defTabSz="914400" rtl="0" eaLnBrk="1" fontAlgn="auto" latinLnBrk="0" hangingPunct="1">
              <a:lnSpc>
                <a:spcPts val="2100"/>
              </a:lnSpc>
              <a:spcBef>
                <a:spcPts val="0"/>
              </a:spcBef>
              <a:spcAft>
                <a:spcPts val="600"/>
              </a:spcAft>
              <a:buClr>
                <a:srgbClr val="CA5B33"/>
              </a:buClr>
              <a:buSzTx/>
              <a:buFont typeface="Arial" panose="020B0604020202020204" pitchFamily="34" charset="0"/>
              <a:buChar char="•"/>
              <a:tabLst/>
              <a:defRPr/>
            </a:pPr>
            <a:r>
              <a:rPr kumimoji="0" lang="en-US" sz="1800" b="0" i="0" u="none" strike="noStrike" kern="1200" cap="none" spc="0" normalizeH="0" baseline="0" noProof="0">
                <a:ln>
                  <a:noFill/>
                </a:ln>
                <a:solidFill>
                  <a:srgbClr val="2F150E"/>
                </a:solidFill>
                <a:effectLst/>
                <a:uLnTx/>
                <a:uFillTx/>
                <a:latin typeface="Franklin Gothic Book" panose="020B0503020102020204"/>
                <a:ea typeface="+mn-ea"/>
                <a:cs typeface="+mn-cs"/>
              </a:rPr>
              <a:t>Lost workplace productivity and costs to employers</a:t>
            </a:r>
          </a:p>
          <a:p>
            <a:pPr marL="171450" marR="0" lvl="0" indent="-171450" algn="l" defTabSz="914400" rtl="0" eaLnBrk="1" fontAlgn="auto" latinLnBrk="0" hangingPunct="1">
              <a:lnSpc>
                <a:spcPts val="2100"/>
              </a:lnSpc>
              <a:spcBef>
                <a:spcPts val="0"/>
              </a:spcBef>
              <a:spcAft>
                <a:spcPts val="600"/>
              </a:spcAft>
              <a:buClr>
                <a:srgbClr val="CA5B33"/>
              </a:buClr>
              <a:buSzTx/>
              <a:buFont typeface="Arial" panose="020B0604020202020204" pitchFamily="34" charset="0"/>
              <a:buChar char="•"/>
              <a:tabLst/>
              <a:defRPr/>
            </a:pPr>
            <a:r>
              <a:rPr kumimoji="0" lang="en-US" sz="1800" b="0" i="0" u="none" strike="noStrike" kern="1200" cap="none" spc="0" normalizeH="0" baseline="0" noProof="0">
                <a:ln>
                  <a:noFill/>
                </a:ln>
                <a:solidFill>
                  <a:srgbClr val="2F150E"/>
                </a:solidFill>
                <a:effectLst/>
                <a:uLnTx/>
                <a:uFillTx/>
                <a:latin typeface="Franklin Gothic Book" panose="020B0503020102020204"/>
                <a:ea typeface="+mn-ea"/>
                <a:cs typeface="+mn-cs"/>
              </a:rPr>
              <a:t>Perpetuation of violence</a:t>
            </a:r>
          </a:p>
          <a:p>
            <a:pPr marL="171450" marR="0" lvl="0" indent="-171450" algn="l" defTabSz="914400" rtl="0" eaLnBrk="1" fontAlgn="auto" latinLnBrk="0" hangingPunct="1">
              <a:lnSpc>
                <a:spcPts val="2100"/>
              </a:lnSpc>
              <a:spcBef>
                <a:spcPts val="0"/>
              </a:spcBef>
              <a:spcAft>
                <a:spcPts val="600"/>
              </a:spcAft>
              <a:buClr>
                <a:srgbClr val="CA5B33"/>
              </a:buClr>
              <a:buSzTx/>
              <a:buFont typeface="Arial" panose="020B0604020202020204" pitchFamily="34" charset="0"/>
              <a:buChar char="•"/>
              <a:tabLst/>
              <a:defRPr/>
            </a:pPr>
            <a:r>
              <a:rPr kumimoji="0" lang="en-US" sz="1800" b="0" i="0" u="none" strike="noStrike" kern="1200" cap="none" spc="0" normalizeH="0" baseline="0" noProof="0">
                <a:ln>
                  <a:noFill/>
                </a:ln>
                <a:solidFill>
                  <a:srgbClr val="2F150E"/>
                </a:solidFill>
                <a:effectLst/>
                <a:uLnTx/>
                <a:uFillTx/>
                <a:latin typeface="Franklin Gothic Book" panose="020B0503020102020204"/>
                <a:ea typeface="+mn-ea"/>
                <a:cs typeface="+mn-cs"/>
              </a:rPr>
              <a:t>Cost for nations includes costs related to service provision, out-of-pocket expenditures, and lost income and productivity – 2% of global GDP.</a:t>
            </a:r>
          </a:p>
          <a:p>
            <a:pPr algn="just">
              <a:lnSpc>
                <a:spcPct val="107000"/>
              </a:lnSpc>
              <a:spcAft>
                <a:spcPts val="800"/>
              </a:spcAft>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1800" b="1">
                <a:effectLst/>
                <a:latin typeface="Calibri" panose="020F0502020204030204" pitchFamily="34" charset="0"/>
                <a:ea typeface="Calibri" panose="020F0502020204030204" pitchFamily="34" charset="0"/>
                <a:cs typeface="Calibri" panose="020F0502020204030204" pitchFamily="34" charset="0"/>
              </a:rPr>
              <a:t>Absence of cases </a:t>
            </a:r>
            <a:r>
              <a:rPr lang="en-US" sz="1800">
                <a:effectLst/>
                <a:latin typeface="Calibri" panose="020F0502020204030204" pitchFamily="34" charset="0"/>
                <a:ea typeface="Calibri" panose="020F0502020204030204" pitchFamily="34" charset="0"/>
                <a:cs typeface="Calibri" panose="020F0502020204030204" pitchFamily="34" charset="0"/>
              </a:rPr>
              <a:t>is often linked to barriers in reporting mechanisms that compound the existing socio-cultural, behavioral, legal, economic and accessibility barriers that prevent survivors from seeking help. </a:t>
            </a:r>
            <a:r>
              <a:rPr lang="en-US" sz="2800" b="1" i="0">
                <a:solidFill>
                  <a:schemeClr val="accent3"/>
                </a:solidFill>
                <a:effectLst/>
              </a:rPr>
              <a:t>1 in 2 women </a:t>
            </a:r>
            <a:r>
              <a:rPr lang="en-US" sz="2800" b="0" i="0">
                <a:solidFill>
                  <a:srgbClr val="000000"/>
                </a:solidFill>
                <a:effectLst/>
              </a:rPr>
              <a:t>who have experienced physical or sexual violence never sought help to stop violence, and </a:t>
            </a:r>
            <a:r>
              <a:rPr lang="en-US" sz="2800" b="1" i="0">
                <a:solidFill>
                  <a:schemeClr val="accent3"/>
                </a:solidFill>
                <a:effectLst/>
              </a:rPr>
              <a:t>never told anyone.</a:t>
            </a:r>
            <a:r>
              <a:rPr lang="en-US" sz="4000">
                <a:solidFill>
                  <a:srgbClr val="000000"/>
                </a:solidFill>
              </a:rPr>
              <a:t> Only </a:t>
            </a:r>
            <a:r>
              <a:rPr lang="en-US" sz="4000" b="1">
                <a:solidFill>
                  <a:schemeClr val="accent3"/>
                </a:solidFill>
              </a:rPr>
              <a:t>9% of survivors </a:t>
            </a:r>
            <a:r>
              <a:rPr lang="en-US" sz="4000">
                <a:solidFill>
                  <a:srgbClr val="000000"/>
                </a:solidFill>
              </a:rPr>
              <a:t>globally report to the police, and 2% to a social workers or medical professional. (DHS)</a:t>
            </a:r>
            <a:endParaRPr lang="en-US" sz="2800" b="1">
              <a:solidFill>
                <a:schemeClr val="accent3"/>
              </a:solidFill>
            </a:endParaRPr>
          </a:p>
          <a:p>
            <a:pPr algn="just">
              <a:lnSpc>
                <a:spcPct val="107000"/>
              </a:lnSpc>
              <a:spcAft>
                <a:spcPts val="800"/>
              </a:spcAft>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s-PE" sz="1800" err="1">
                <a:effectLst/>
                <a:latin typeface="Calibri" panose="020F0502020204030204" pitchFamily="34" charset="0"/>
                <a:ea typeface="Calibri" panose="020F0502020204030204" pitchFamily="34" charset="0"/>
                <a:cs typeface="Times New Roman" panose="02020603050405020304" pitchFamily="18" charset="0"/>
              </a:rPr>
              <a:t>Some</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of</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the</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features</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of</a:t>
            </a:r>
            <a:r>
              <a:rPr lang="es-PE" sz="1800">
                <a:effectLst/>
                <a:latin typeface="Calibri" panose="020F0502020204030204" pitchFamily="34" charset="0"/>
                <a:ea typeface="Calibri" panose="020F0502020204030204" pitchFamily="34" charset="0"/>
                <a:cs typeface="Times New Roman" panose="02020603050405020304" pitchFamily="18" charset="0"/>
              </a:rPr>
              <a:t> Project </a:t>
            </a:r>
            <a:r>
              <a:rPr lang="es-PE" sz="1800" err="1">
                <a:effectLst/>
                <a:latin typeface="Calibri" panose="020F0502020204030204" pitchFamily="34" charset="0"/>
                <a:ea typeface="Calibri" panose="020F0502020204030204" pitchFamily="34" charset="0"/>
                <a:cs typeface="Times New Roman" panose="02020603050405020304" pitchFamily="18" charset="0"/>
              </a:rPr>
              <a:t>implementation</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that</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may</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contribute</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to</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exacerbating</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risks</a:t>
            </a:r>
            <a:r>
              <a:rPr lang="es-PE" sz="1800">
                <a:effectLst/>
                <a:latin typeface="Calibri" panose="020F0502020204030204" pitchFamily="34" charset="0"/>
                <a:ea typeface="Calibri" panose="020F0502020204030204" pitchFamily="34" charset="0"/>
                <a:cs typeface="Times New Roman" panose="02020603050405020304" pitchFamily="18" charset="0"/>
              </a:rPr>
              <a:t> are: </a:t>
            </a:r>
            <a:r>
              <a:rPr lang="es-PE" sz="1800" err="1">
                <a:effectLst/>
                <a:latin typeface="Calibri" panose="020F0502020204030204" pitchFamily="34" charset="0"/>
                <a:ea typeface="Calibri" panose="020F0502020204030204" pitchFamily="34" charset="0"/>
                <a:cs typeface="Times New Roman" panose="02020603050405020304" pitchFamily="18" charset="0"/>
              </a:rPr>
              <a:t>the</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presence</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of</a:t>
            </a:r>
            <a:r>
              <a:rPr lang="es-PE" sz="1800">
                <a:effectLst/>
                <a:latin typeface="Calibri" panose="020F0502020204030204" pitchFamily="34" charset="0"/>
                <a:ea typeface="Calibri" panose="020F0502020204030204" pitchFamily="34" charset="0"/>
                <a:cs typeface="Times New Roman" panose="02020603050405020304" pitchFamily="18" charset="0"/>
              </a:rPr>
              <a:t> a </a:t>
            </a:r>
            <a:r>
              <a:rPr lang="es-PE" sz="1800" err="1">
                <a:effectLst/>
                <a:latin typeface="Calibri" panose="020F0502020204030204" pitchFamily="34" charset="0"/>
                <a:ea typeface="Calibri" panose="020F0502020204030204" pitchFamily="34" charset="0"/>
                <a:cs typeface="Times New Roman" panose="02020603050405020304" pitchFamily="18" charset="0"/>
              </a:rPr>
              <a:t>predominantely</a:t>
            </a:r>
            <a:r>
              <a:rPr lang="es-PE" sz="1800">
                <a:effectLst/>
                <a:latin typeface="Calibri" panose="020F0502020204030204" pitchFamily="34" charset="0"/>
                <a:ea typeface="Calibri" panose="020F0502020204030204" pitchFamily="34" charset="0"/>
                <a:cs typeface="Times New Roman" panose="02020603050405020304" pitchFamily="18" charset="0"/>
              </a:rPr>
              <a:t> male </a:t>
            </a:r>
            <a:r>
              <a:rPr lang="es-PE" sz="1800" err="1">
                <a:effectLst/>
                <a:latin typeface="Calibri" panose="020F0502020204030204" pitchFamily="34" charset="0"/>
                <a:ea typeface="Calibri" panose="020F0502020204030204" pitchFamily="34" charset="0"/>
                <a:cs typeface="Times New Roman" panose="02020603050405020304" pitchFamily="18" charset="0"/>
              </a:rPr>
              <a:t>workforce</a:t>
            </a:r>
            <a:r>
              <a:rPr lang="es-PE" sz="1800">
                <a:effectLst/>
                <a:latin typeface="Calibri" panose="020F0502020204030204" pitchFamily="34" charset="0"/>
                <a:ea typeface="Calibri" panose="020F0502020204030204" pitchFamily="34" charset="0"/>
                <a:cs typeface="Times New Roman" panose="02020603050405020304" pitchFamily="18" charset="0"/>
              </a:rPr>
              <a:t>, labor </a:t>
            </a:r>
            <a:r>
              <a:rPr lang="es-PE" sz="1800" err="1">
                <a:effectLst/>
                <a:latin typeface="Calibri" panose="020F0502020204030204" pitchFamily="34" charset="0"/>
                <a:ea typeface="Calibri" panose="020F0502020204030204" pitchFamily="34" charset="0"/>
                <a:cs typeface="Times New Roman" panose="02020603050405020304" pitchFamily="18" charset="0"/>
              </a:rPr>
              <a:t>influx</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workers</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small</a:t>
            </a:r>
            <a:r>
              <a:rPr lang="es-PE" sz="1800">
                <a:effectLst/>
                <a:latin typeface="Calibri" panose="020F0502020204030204" pitchFamily="34" charset="0"/>
                <a:ea typeface="Calibri" panose="020F0502020204030204" pitchFamily="34" charset="0"/>
                <a:cs typeface="Times New Roman" panose="02020603050405020304" pitchFamily="18" charset="0"/>
              </a:rPr>
              <a:t>, rural </a:t>
            </a:r>
            <a:r>
              <a:rPr lang="es-PE" sz="1800" err="1">
                <a:effectLst/>
                <a:latin typeface="Calibri" panose="020F0502020204030204" pitchFamily="34" charset="0"/>
                <a:ea typeface="Calibri" panose="020F0502020204030204" pitchFamily="34" charset="0"/>
                <a:cs typeface="Times New Roman" panose="02020603050405020304" pitchFamily="18" charset="0"/>
              </a:rPr>
              <a:t>communities</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potential</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for</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transactional</a:t>
            </a:r>
            <a:r>
              <a:rPr lang="es-PE" sz="1800">
                <a:effectLst/>
                <a:latin typeface="Calibri" panose="020F0502020204030204" pitchFamily="34" charset="0"/>
                <a:ea typeface="Calibri" panose="020F0502020204030204" pitchFamily="34" charset="0"/>
                <a:cs typeface="Times New Roman" panose="02020603050405020304" pitchFamily="18" charset="0"/>
              </a:rPr>
              <a:t> sex </a:t>
            </a:r>
            <a:r>
              <a:rPr lang="es-PE" sz="1800" err="1">
                <a:effectLst/>
                <a:latin typeface="Calibri" panose="020F0502020204030204" pitchFamily="34" charset="0"/>
                <a:ea typeface="Calibri" panose="020F0502020204030204" pitchFamily="34" charset="0"/>
                <a:cs typeface="Times New Roman" panose="02020603050405020304" pitchFamily="18" charset="0"/>
              </a:rPr>
              <a:t>of</a:t>
            </a:r>
            <a:r>
              <a:rPr lang="es-PE" sz="1800">
                <a:effectLst/>
                <a:latin typeface="Calibri" panose="020F0502020204030204" pitchFamily="34" charset="0"/>
                <a:ea typeface="Calibri" panose="020F0502020204030204" pitchFamily="34" charset="0"/>
                <a:cs typeface="Times New Roman" panose="02020603050405020304" pitchFamily="18" charset="0"/>
              </a:rPr>
              <a:t> Good and </a:t>
            </a:r>
            <a:r>
              <a:rPr lang="es-PE" sz="1800" err="1">
                <a:effectLst/>
                <a:latin typeface="Calibri" panose="020F0502020204030204" pitchFamily="34" charset="0"/>
                <a:ea typeface="Calibri" panose="020F0502020204030204" pitchFamily="34" charset="0"/>
                <a:cs typeface="Times New Roman" panose="02020603050405020304" pitchFamily="18" charset="0"/>
              </a:rPr>
              <a:t>services</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absence</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of</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behavioral</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standards</a:t>
            </a:r>
            <a:r>
              <a:rPr lang="es-PE" sz="1800">
                <a:effectLst/>
                <a:latin typeface="Calibri" panose="020F0502020204030204" pitchFamily="34" charset="0"/>
                <a:ea typeface="Calibri" panose="020F0502020204030204" pitchFamily="34" charset="0"/>
                <a:cs typeface="Times New Roman" panose="02020603050405020304" pitchFamily="18" charset="0"/>
              </a:rPr>
              <a:t> and </a:t>
            </a:r>
            <a:r>
              <a:rPr lang="es-PE" sz="1800" err="1">
                <a:effectLst/>
                <a:latin typeface="Calibri" panose="020F0502020204030204" pitchFamily="34" charset="0"/>
                <a:ea typeface="Calibri" panose="020F0502020204030204" pitchFamily="34" charset="0"/>
                <a:cs typeface="Times New Roman" panose="02020603050405020304" pitchFamily="18" charset="0"/>
              </a:rPr>
              <a:t>related</a:t>
            </a:r>
            <a:r>
              <a:rPr lang="es-PE" sz="1800">
                <a:effectLst/>
                <a:latin typeface="Calibri" panose="020F0502020204030204" pitchFamily="34" charset="0"/>
                <a:ea typeface="Calibri" panose="020F0502020204030204" pitchFamily="34" charset="0"/>
                <a:cs typeface="Times New Roman" panose="02020603050405020304" pitchFamily="18" charset="0"/>
              </a:rPr>
              <a:t> training </a:t>
            </a:r>
            <a:r>
              <a:rPr lang="es-PE" sz="1800" err="1">
                <a:effectLst/>
                <a:latin typeface="Calibri" panose="020F0502020204030204" pitchFamily="34" charset="0"/>
                <a:ea typeface="Calibri" panose="020F0502020204030204" pitchFamily="34" charset="0"/>
                <a:cs typeface="Times New Roman" panose="02020603050405020304" pitchFamily="18" charset="0"/>
              </a:rPr>
              <a:t>for</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workers</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close</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proximity</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of</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workers</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to</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community</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women</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girls</a:t>
            </a:r>
            <a:r>
              <a:rPr lang="es-PE" sz="1800">
                <a:effectLst/>
                <a:latin typeface="Calibri" panose="020F0502020204030204" pitchFamily="34" charset="0"/>
                <a:ea typeface="Calibri" panose="020F0502020204030204" pitchFamily="34" charset="0"/>
                <a:cs typeface="Times New Roman" panose="02020603050405020304" pitchFamily="18" charset="0"/>
              </a:rPr>
              <a:t>, and </a:t>
            </a:r>
            <a:r>
              <a:rPr lang="es-PE" sz="1800" err="1">
                <a:effectLst/>
                <a:latin typeface="Calibri" panose="020F0502020204030204" pitchFamily="34" charset="0"/>
                <a:ea typeface="Calibri" panose="020F0502020204030204" pitchFamily="34" charset="0"/>
                <a:cs typeface="Times New Roman" panose="02020603050405020304" pitchFamily="18" charset="0"/>
              </a:rPr>
              <a:t>other</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groups</a:t>
            </a:r>
            <a:r>
              <a:rPr lang="es-PE" sz="1800">
                <a:effectLst/>
                <a:latin typeface="Calibri" panose="020F0502020204030204" pitchFamily="34" charset="0"/>
                <a:ea typeface="Calibri" panose="020F0502020204030204" pitchFamily="34" charset="0"/>
                <a:cs typeface="Times New Roman" panose="02020603050405020304" pitchFamily="18" charset="0"/>
              </a:rPr>
              <a:t> at </a:t>
            </a:r>
            <a:r>
              <a:rPr lang="es-PE" sz="1800" err="1">
                <a:effectLst/>
                <a:latin typeface="Calibri" panose="020F0502020204030204" pitchFamily="34" charset="0"/>
                <a:ea typeface="Calibri" panose="020F0502020204030204" pitchFamily="34" charset="0"/>
                <a:cs typeface="Times New Roman" panose="02020603050405020304" pitchFamily="18" charset="0"/>
              </a:rPr>
              <a:t>risk</a:t>
            </a:r>
            <a:r>
              <a:rPr lang="es-PE" sz="1800">
                <a:effectLst/>
                <a:latin typeface="Calibri" panose="020F0502020204030204" pitchFamily="34" charset="0"/>
                <a:ea typeface="Calibri" panose="020F0502020204030204" pitchFamily="34" charset="0"/>
                <a:cs typeface="Times New Roman" panose="02020603050405020304" pitchFamily="18" charset="0"/>
              </a:rPr>
              <a:t>, living </a:t>
            </a:r>
            <a:r>
              <a:rPr lang="es-PE" sz="1800" err="1">
                <a:effectLst/>
                <a:latin typeface="Calibri" panose="020F0502020204030204" pitchFamily="34" charset="0"/>
                <a:ea typeface="Calibri" panose="020F0502020204030204" pitchFamily="34" charset="0"/>
                <a:cs typeface="Times New Roman" panose="02020603050405020304" pitchFamily="18" charset="0"/>
              </a:rPr>
              <a:t>arranegements</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of</a:t>
            </a:r>
            <a:r>
              <a:rPr lang="es-PE" sz="1800">
                <a:effectLst/>
                <a:latin typeface="Calibri" panose="020F0502020204030204" pitchFamily="34" charset="0"/>
                <a:ea typeface="Calibri" panose="020F0502020204030204" pitchFamily="34" charset="0"/>
                <a:cs typeface="Times New Roman" panose="02020603050405020304" pitchFamily="18" charset="0"/>
              </a:rPr>
              <a:t> </a:t>
            </a:r>
            <a:r>
              <a:rPr lang="es-PE" sz="1800" err="1">
                <a:effectLst/>
                <a:latin typeface="Calibri" panose="020F0502020204030204" pitchFamily="34" charset="0"/>
                <a:ea typeface="Calibri" panose="020F0502020204030204" pitchFamily="34" charset="0"/>
                <a:cs typeface="Times New Roman" panose="02020603050405020304" pitchFamily="18" charset="0"/>
              </a:rPr>
              <a:t>workers</a:t>
            </a:r>
            <a:r>
              <a:rPr lang="es-PE" sz="1800">
                <a:effectLst/>
                <a:latin typeface="Calibri" panose="020F0502020204030204" pitchFamily="34" charset="0"/>
                <a:ea typeface="Calibri" panose="020F0502020204030204" pitchFamily="34" charset="0"/>
                <a:cs typeface="Times New Roman" panose="02020603050405020304" pitchFamily="18" charset="0"/>
              </a:rPr>
              <a:t>, etc.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38F32-0D69-6441-B388-A602100D512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538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spcAft>
                <a:spcPts val="800"/>
              </a:spcAft>
              <a:buFont typeface="Arial" panose="020B0604020202020204" pitchFamily="34" charset="0"/>
              <a:buNone/>
              <a:tabLst>
                <a:tab pos="457200" algn="l"/>
              </a:tabLst>
            </a:pPr>
            <a:r>
              <a:rPr lang="fr-FR"/>
              <a:t>But how </a:t>
            </a:r>
            <a:r>
              <a:rPr lang="fr-FR" err="1"/>
              <a:t>did</a:t>
            </a:r>
            <a:r>
              <a:rPr lang="fr-FR"/>
              <a:t> </a:t>
            </a:r>
            <a:r>
              <a:rPr lang="fr-FR" err="1"/>
              <a:t>we</a:t>
            </a:r>
            <a:r>
              <a:rPr lang="fr-FR"/>
              <a:t> </a:t>
            </a:r>
            <a:r>
              <a:rPr lang="fr-FR" err="1"/>
              <a:t>get</a:t>
            </a:r>
            <a:r>
              <a:rPr lang="fr-FR"/>
              <a:t> to </a:t>
            </a:r>
            <a:r>
              <a:rPr lang="fr-FR" err="1"/>
              <a:t>paying</a:t>
            </a:r>
            <a:r>
              <a:rPr lang="fr-FR"/>
              <a:t> </a:t>
            </a:r>
            <a:r>
              <a:rPr lang="fr-FR" err="1"/>
              <a:t>this</a:t>
            </a:r>
            <a:r>
              <a:rPr lang="fr-FR"/>
              <a:t> attention to </a:t>
            </a:r>
            <a:r>
              <a:rPr lang="fr-FR" err="1"/>
              <a:t>risks</a:t>
            </a:r>
            <a:r>
              <a:rPr lang="fr-FR"/>
              <a:t> of SEA/SH, </a:t>
            </a:r>
            <a:r>
              <a:rPr lang="fr-FR" err="1"/>
              <a:t>specificially</a:t>
            </a:r>
            <a:r>
              <a:rPr lang="fr-FR"/>
              <a:t>. </a:t>
            </a:r>
            <a:r>
              <a:rPr lang="fr-FR" err="1"/>
              <a:t>While</a:t>
            </a:r>
            <a:r>
              <a:rPr lang="fr-FR"/>
              <a:t> </a:t>
            </a:r>
            <a:r>
              <a:rPr lang="fr-FR" err="1"/>
              <a:t>work</a:t>
            </a:r>
            <a:r>
              <a:rPr lang="fr-FR"/>
              <a:t> on GBV </a:t>
            </a:r>
            <a:r>
              <a:rPr lang="fr-FR" err="1"/>
              <a:t>prevention</a:t>
            </a:r>
            <a:r>
              <a:rPr lang="fr-FR"/>
              <a:t>, mitigation and </a:t>
            </a:r>
            <a:r>
              <a:rPr lang="fr-FR" err="1"/>
              <a:t>response</a:t>
            </a:r>
            <a:r>
              <a:rPr lang="fr-FR"/>
              <a:t> stems </a:t>
            </a:r>
            <a:r>
              <a:rPr lang="fr-FR" err="1"/>
              <a:t>from</a:t>
            </a:r>
            <a:r>
              <a:rPr lang="fr-FR"/>
              <a:t> the </a:t>
            </a:r>
            <a:r>
              <a:rPr lang="fr-FR" err="1"/>
              <a:t>gender</a:t>
            </a:r>
            <a:r>
              <a:rPr lang="fr-FR"/>
              <a:t> </a:t>
            </a:r>
            <a:r>
              <a:rPr lang="fr-FR" err="1"/>
              <a:t>startegy</a:t>
            </a:r>
            <a:r>
              <a:rPr lang="fr-FR"/>
              <a:t>, </a:t>
            </a:r>
            <a:r>
              <a:rPr lang="fr-FR" err="1"/>
              <a:t>it’s</a:t>
            </a:r>
            <a:r>
              <a:rPr lang="fr-FR"/>
              <a:t> </a:t>
            </a:r>
            <a:r>
              <a:rPr lang="fr-FR" err="1"/>
              <a:t>with</a:t>
            </a:r>
            <a:r>
              <a:rPr lang="fr-FR"/>
              <a:t> </a:t>
            </a:r>
            <a:r>
              <a:rPr lang="fr-FR" err="1"/>
              <a:t>two</a:t>
            </a:r>
            <a:r>
              <a:rPr lang="fr-FR"/>
              <a:t> inspection panels case </a:t>
            </a:r>
            <a:r>
              <a:rPr lang="fr-FR" err="1"/>
              <a:t>that</a:t>
            </a:r>
            <a:r>
              <a:rPr lang="fr-FR"/>
              <a:t> </a:t>
            </a:r>
            <a:r>
              <a:rPr lang="fr-FR" err="1"/>
              <a:t>we</a:t>
            </a:r>
            <a:r>
              <a:rPr lang="fr-FR"/>
              <a:t> </a:t>
            </a:r>
            <a:r>
              <a:rPr lang="fr-FR" err="1"/>
              <a:t>were</a:t>
            </a:r>
            <a:r>
              <a:rPr lang="fr-FR"/>
              <a:t> </a:t>
            </a:r>
            <a:r>
              <a:rPr lang="fr-FR" err="1"/>
              <a:t>pushed</a:t>
            </a:r>
            <a:r>
              <a:rPr lang="fr-FR"/>
              <a:t>, as an </a:t>
            </a:r>
            <a:r>
              <a:rPr lang="fr-FR" err="1"/>
              <a:t>insitution</a:t>
            </a:r>
            <a:r>
              <a:rPr lang="fr-FR"/>
              <a:t>, to </a:t>
            </a:r>
            <a:r>
              <a:rPr lang="fr-FR" err="1"/>
              <a:t>acknowledge</a:t>
            </a:r>
            <a:r>
              <a:rPr lang="fr-FR"/>
              <a:t> how pervasive </a:t>
            </a:r>
            <a:r>
              <a:rPr lang="fr-FR" err="1"/>
              <a:t>risks</a:t>
            </a:r>
            <a:r>
              <a:rPr lang="fr-FR"/>
              <a:t> of GBV and SEA/SH </a:t>
            </a:r>
            <a:r>
              <a:rPr lang="fr-FR" err="1"/>
              <a:t>associated</a:t>
            </a:r>
            <a:r>
              <a:rPr lang="fr-FR"/>
              <a:t> to </a:t>
            </a:r>
            <a:r>
              <a:rPr lang="fr-FR" err="1"/>
              <a:t>our</a:t>
            </a:r>
            <a:r>
              <a:rPr lang="fr-FR"/>
              <a:t> </a:t>
            </a:r>
            <a:r>
              <a:rPr lang="fr-FR" err="1"/>
              <a:t>operations</a:t>
            </a:r>
            <a:r>
              <a:rPr lang="fr-FR"/>
              <a:t> are, and start </a:t>
            </a:r>
            <a:r>
              <a:rPr lang="fr-FR" err="1"/>
              <a:t>mobilizing</a:t>
            </a:r>
            <a:r>
              <a:rPr lang="fr-FR"/>
              <a:t> </a:t>
            </a:r>
            <a:r>
              <a:rPr lang="fr-FR" err="1"/>
              <a:t>resources</a:t>
            </a:r>
            <a:r>
              <a:rPr lang="fr-FR"/>
              <a:t> to help </a:t>
            </a:r>
            <a:r>
              <a:rPr lang="fr-FR" err="1"/>
              <a:t>Task</a:t>
            </a:r>
            <a:r>
              <a:rPr lang="fr-FR"/>
              <a:t> Teams and </a:t>
            </a:r>
            <a:r>
              <a:rPr lang="fr-FR" err="1"/>
              <a:t>Borrowers</a:t>
            </a:r>
            <a:r>
              <a:rPr lang="fr-FR"/>
              <a:t> to </a:t>
            </a:r>
            <a:r>
              <a:rPr lang="fr-FR" err="1"/>
              <a:t>address</a:t>
            </a:r>
            <a:r>
              <a:rPr lang="fr-FR"/>
              <a:t> </a:t>
            </a:r>
            <a:r>
              <a:rPr lang="fr-FR" err="1"/>
              <a:t>this</a:t>
            </a:r>
            <a:r>
              <a:rPr lang="fr-FR"/>
              <a:t> </a:t>
            </a:r>
            <a:r>
              <a:rPr lang="fr-FR" err="1"/>
              <a:t>through</a:t>
            </a:r>
            <a:r>
              <a:rPr lang="fr-FR"/>
              <a:t> guidance, </a:t>
            </a:r>
            <a:r>
              <a:rPr lang="fr-FR" err="1"/>
              <a:t>staffing</a:t>
            </a:r>
            <a:r>
              <a:rPr lang="fr-FR"/>
              <a:t>, training, </a:t>
            </a:r>
            <a:r>
              <a:rPr lang="fr-FR" err="1"/>
              <a:t>tools</a:t>
            </a:r>
            <a:r>
              <a:rPr lang="fr-FR"/>
              <a:t>, etc.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38F32-0D69-6441-B388-A602100D512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100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ster Title: V1">
    <p:spTree>
      <p:nvGrpSpPr>
        <p:cNvPr id="1" name=""/>
        <p:cNvGrpSpPr/>
        <p:nvPr/>
      </p:nvGrpSpPr>
      <p:grpSpPr>
        <a:xfrm>
          <a:off x="0" y="0"/>
          <a:ext cx="0" cy="0"/>
          <a:chOff x="0" y="0"/>
          <a:chExt cx="0" cy="0"/>
        </a:xfrm>
      </p:grpSpPr>
      <p:sp>
        <p:nvSpPr>
          <p:cNvPr id="14" name="Rectangle 13"/>
          <p:cNvSpPr/>
          <p:nvPr/>
        </p:nvSpPr>
        <p:spPr>
          <a:xfrm>
            <a:off x="0" y="6288517"/>
            <a:ext cx="12192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5" name="Picture 2" descr="I:\_GregW\1322550 WBGIS - ITS Sub Branding\WBGIS_ITS-PPT_footer-06.jpg"/>
          <p:cNvPicPr>
            <a:picLocks noChangeAspect="1" noChangeArrowheads="1"/>
          </p:cNvPicPr>
          <p:nvPr/>
        </p:nvPicPr>
        <p:blipFill>
          <a:blip r:embed="rId2"/>
          <a:srcRect b="82105"/>
          <a:stretch>
            <a:fillRect/>
          </a:stretch>
        </p:blipFill>
        <p:spPr bwMode="auto">
          <a:xfrm>
            <a:off x="0" y="1379624"/>
            <a:ext cx="12192000" cy="136358"/>
          </a:xfrm>
          <a:prstGeom prst="rect">
            <a:avLst/>
          </a:prstGeom>
          <a:noFill/>
        </p:spPr>
      </p:pic>
      <p:sp>
        <p:nvSpPr>
          <p:cNvPr id="6" name="Rectangle 2"/>
          <p:cNvSpPr>
            <a:spLocks noGrp="1" noChangeArrowheads="1"/>
          </p:cNvSpPr>
          <p:nvPr>
            <p:ph type="ctrTitle" hasCustomPrompt="1"/>
          </p:nvPr>
        </p:nvSpPr>
        <p:spPr>
          <a:xfrm>
            <a:off x="5625432" y="3980752"/>
            <a:ext cx="5845717" cy="1011238"/>
          </a:xfrm>
        </p:spPr>
        <p:txBody>
          <a:bodyPr bIns="0"/>
          <a:lstStyle>
            <a:lvl1pPr>
              <a:defRPr sz="1969">
                <a:solidFill>
                  <a:schemeClr val="accent2"/>
                </a:solidFill>
                <a:latin typeface="Andes" pitchFamily="50" charset="0"/>
                <a:cs typeface="Arial"/>
              </a:defRPr>
            </a:lvl1pPr>
          </a:lstStyle>
          <a:p>
            <a:pPr lvl="0"/>
            <a:r>
              <a:rPr lang="en-US" noProof="0"/>
              <a:t>Master Title: </a:t>
            </a:r>
            <a:br>
              <a:rPr lang="en-US" noProof="0"/>
            </a:br>
            <a:r>
              <a:rPr lang="en-US" noProof="0"/>
              <a:t>Version 1</a:t>
            </a:r>
          </a:p>
        </p:txBody>
      </p:sp>
      <p:sp>
        <p:nvSpPr>
          <p:cNvPr id="7" name="Rectangle 3"/>
          <p:cNvSpPr>
            <a:spLocks noGrp="1" noChangeArrowheads="1"/>
          </p:cNvSpPr>
          <p:nvPr>
            <p:ph type="subTitle" idx="1" hasCustomPrompt="1"/>
          </p:nvPr>
        </p:nvSpPr>
        <p:spPr>
          <a:xfrm>
            <a:off x="6117392" y="5153091"/>
            <a:ext cx="5379453" cy="1127405"/>
          </a:xfrm>
          <a:prstGeom prst="rect">
            <a:avLst/>
          </a:prstGeom>
        </p:spPr>
        <p:txBody>
          <a:bodyPr lIns="0" tIns="0" rIns="0" bIns="0"/>
          <a:lstStyle>
            <a:lvl1pPr marL="0" indent="0">
              <a:buFontTx/>
              <a:buNone/>
              <a:defRPr sz="1125" b="0" baseline="0">
                <a:solidFill>
                  <a:schemeClr val="tx2"/>
                </a:solidFill>
                <a:latin typeface="Arial"/>
                <a:cs typeface="Arial"/>
              </a:defRPr>
            </a:lvl1pPr>
          </a:lstStyle>
          <a:p>
            <a:pPr lvl="0"/>
            <a:r>
              <a:rPr lang="en-US" noProof="0"/>
              <a:t>Name of the contributor</a:t>
            </a:r>
          </a:p>
          <a:p>
            <a:pPr lvl="0"/>
            <a:r>
              <a:rPr lang="en-US" noProof="0"/>
              <a:t>Name of the event, venue</a:t>
            </a:r>
          </a:p>
          <a:p>
            <a:pPr lvl="0"/>
            <a:r>
              <a:rPr lang="en-US" noProof="0"/>
              <a:t>00 Month 2012</a:t>
            </a:r>
          </a:p>
        </p:txBody>
      </p:sp>
      <p:sp>
        <p:nvSpPr>
          <p:cNvPr id="10" name="Rectangle 9"/>
          <p:cNvSpPr/>
          <p:nvPr/>
        </p:nvSpPr>
        <p:spPr>
          <a:xfrm>
            <a:off x="0" y="1283371"/>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13"/>
          </a:p>
        </p:txBody>
      </p:sp>
      <p:sp>
        <p:nvSpPr>
          <p:cNvPr id="11" name="Rectangle 10"/>
          <p:cNvSpPr/>
          <p:nvPr/>
        </p:nvSpPr>
        <p:spPr>
          <a:xfrm>
            <a:off x="0" y="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13"/>
          </a:p>
        </p:txBody>
      </p:sp>
      <p:sp>
        <p:nvSpPr>
          <p:cNvPr id="13" name="Rectangle 12"/>
          <p:cNvSpPr/>
          <p:nvPr/>
        </p:nvSpPr>
        <p:spPr>
          <a:xfrm>
            <a:off x="0" y="676656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13"/>
          </a:p>
        </p:txBody>
      </p:sp>
      <p:sp>
        <p:nvSpPr>
          <p:cNvPr id="2" name="Rectangle 1"/>
          <p:cNvSpPr/>
          <p:nvPr/>
        </p:nvSpPr>
        <p:spPr>
          <a:xfrm>
            <a:off x="0" y="3858768"/>
            <a:ext cx="5839968"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598714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ark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15"/>
            <a:ext cx="12192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p>
        </p:txBody>
      </p:sp>
      <p:sp>
        <p:nvSpPr>
          <p:cNvPr id="7" name="Rectangle 6"/>
          <p:cNvSpPr>
            <a:spLocks noChangeArrowheads="1"/>
          </p:cNvSpPr>
          <p:nvPr/>
        </p:nvSpPr>
        <p:spPr bwMode="auto">
          <a:xfrm>
            <a:off x="0" y="4302140"/>
            <a:ext cx="12192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731" b="0">
              <a:solidFill>
                <a:schemeClr val="bg1"/>
              </a:solidFill>
            </a:endParaRPr>
          </a:p>
        </p:txBody>
      </p:sp>
      <p:sp>
        <p:nvSpPr>
          <p:cNvPr id="330" name="Title 329"/>
          <p:cNvSpPr>
            <a:spLocks noGrp="1"/>
          </p:cNvSpPr>
          <p:nvPr>
            <p:ph type="title"/>
          </p:nvPr>
        </p:nvSpPr>
        <p:spPr>
          <a:xfrm>
            <a:off x="1861340" y="1189804"/>
            <a:ext cx="9385960" cy="1822161"/>
          </a:xfrm>
        </p:spPr>
        <p:txBody>
          <a:bodyPr anchor="b"/>
          <a:lstStyle>
            <a:lvl1pPr>
              <a:lnSpc>
                <a:spcPct val="100000"/>
              </a:lnSpc>
              <a:spcBef>
                <a:spcPts val="0"/>
              </a:spcBef>
              <a:defRPr sz="2025"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878245" y="3000005"/>
            <a:ext cx="9369065" cy="1211048"/>
          </a:xfrm>
        </p:spPr>
        <p:txBody>
          <a:bodyPr>
            <a:normAutofit/>
          </a:bodyPr>
          <a:lstStyle>
            <a:lvl1pPr>
              <a:lnSpc>
                <a:spcPct val="100000"/>
              </a:lnSpc>
              <a:spcBef>
                <a:spcPts val="0"/>
              </a:spcBef>
              <a:defRPr sz="1351"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70" name="Picture Placeholder 4"/>
          <p:cNvSpPr>
            <a:spLocks noGrp="1"/>
          </p:cNvSpPr>
          <p:nvPr>
            <p:ph type="pic" sz="quarter" idx="16"/>
          </p:nvPr>
        </p:nvSpPr>
        <p:spPr>
          <a:xfrm>
            <a:off x="677343" y="4699001"/>
            <a:ext cx="6745111" cy="1375832"/>
          </a:xfr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p>
        </p:txBody>
      </p:sp>
      <p:sp>
        <p:nvSpPr>
          <p:cNvPr id="9" name="Text Placeholder 331"/>
          <p:cNvSpPr>
            <a:spLocks noGrp="1"/>
          </p:cNvSpPr>
          <p:nvPr>
            <p:ph type="body" sz="quarter" idx="14"/>
          </p:nvPr>
        </p:nvSpPr>
        <p:spPr>
          <a:xfrm>
            <a:off x="7576097" y="4699016"/>
            <a:ext cx="3761560" cy="1393637"/>
          </a:xfrm>
        </p:spPr>
        <p:txBody>
          <a:bodyPr anchor="b"/>
          <a:lstStyle>
            <a:lvl1pPr algn="r">
              <a:lnSpc>
                <a:spcPct val="100000"/>
              </a:lnSpc>
              <a:defRPr sz="788" b="0" i="0" baseline="0">
                <a:solidFill>
                  <a:schemeClr val="tx1"/>
                </a:solidFill>
                <a:latin typeface="+mn-lt"/>
                <a:cs typeface="Arial"/>
              </a:defRPr>
            </a:lvl1pPr>
            <a:lvl2pPr algn="r">
              <a:defRPr sz="788"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8" name="Rectangle 1028"/>
          <p:cNvSpPr>
            <a:spLocks noGrp="1" noChangeArrowheads="1"/>
          </p:cNvSpPr>
          <p:nvPr>
            <p:ph type="dt" sz="half" idx="17"/>
          </p:nvPr>
        </p:nvSpPr>
        <p:spPr>
          <a:xfrm>
            <a:off x="7622128" y="6116653"/>
            <a:ext cx="3625849"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3939457923"/>
      </p:ext>
    </p:extLst>
  </p:cSld>
  <p:clrMapOvr>
    <a:masterClrMapping/>
  </p:clrMapOvr>
  <p:transition spd="slow">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marL="86912" marR="0" lvl="0" indent="-86912" algn="l" defTabSz="342882" rtl="0" eaLnBrk="1" fontAlgn="auto" latinLnBrk="0" hangingPunct="1">
              <a:lnSpc>
                <a:spcPct val="100000"/>
              </a:lnSpc>
              <a:spcBef>
                <a:spcPct val="50000"/>
              </a:spcBef>
              <a:spcAft>
                <a:spcPts val="0"/>
              </a:spcAft>
              <a:buClrTx/>
              <a:buSzTx/>
              <a:buFontTx/>
              <a:buChar char="•"/>
              <a:tabLst/>
              <a:defRPr/>
            </a:pPr>
            <a:endParaRPr kumimoji="0" lang="en-US" altLang="en-US" sz="731" b="0" i="0" u="none" strike="noStrike" kern="1200" cap="none" spc="0" normalizeH="0" baseline="0" noProof="0">
              <a:ln>
                <a:noFill/>
              </a:ln>
              <a:solidFill>
                <a:prstClr val="white"/>
              </a:solidFill>
              <a:effectLst/>
              <a:uLnTx/>
              <a:uFillTx/>
              <a:latin typeface="Trebuchet MS" pitchFamily="34" charset="0"/>
              <a:ea typeface="MS PGothic" pitchFamily="34" charset="-128"/>
              <a:cs typeface="+mn-cs"/>
            </a:endParaRPr>
          </a:p>
        </p:txBody>
      </p:sp>
      <p:sp>
        <p:nvSpPr>
          <p:cNvPr id="2" name="Title 1"/>
          <p:cNvSpPr>
            <a:spLocks noGrp="1"/>
          </p:cNvSpPr>
          <p:nvPr>
            <p:ph type="title"/>
          </p:nvPr>
        </p:nvSpPr>
        <p:spPr>
          <a:xfrm>
            <a:off x="475922" y="301641"/>
            <a:ext cx="11282705" cy="756707"/>
          </a:xfrm>
        </p:spPr>
        <p:txBody>
          <a:bodyPr/>
          <a:lstStyle>
            <a:lvl1pPr>
              <a:defRPr sz="1239"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1351"/>
              </a:spcBef>
              <a:tabLst>
                <a:tab pos="4726249" algn="r"/>
              </a:tabLst>
              <a:defRPr lang="en-US" sz="9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defTabSz="342882">
              <a:defRPr/>
            </a:pPr>
            <a:r>
              <a:rPr lang="en-US">
                <a:solidFill>
                  <a:srgbClr val="000000">
                    <a:lumMod val="65000"/>
                    <a:lumOff val="35000"/>
                  </a:srgbClr>
                </a:solidFill>
              </a:rPr>
              <a:t>Presentation Title</a:t>
            </a:r>
          </a:p>
        </p:txBody>
      </p:sp>
      <p:sp>
        <p:nvSpPr>
          <p:cNvPr id="6" name="Slide Number Placeholder 7"/>
          <p:cNvSpPr>
            <a:spLocks noGrp="1"/>
          </p:cNvSpPr>
          <p:nvPr>
            <p:ph type="sldNum" sz="quarter" idx="15"/>
          </p:nvPr>
        </p:nvSpPr>
        <p:spPr/>
        <p:txBody>
          <a:bodyPr/>
          <a:lstStyle>
            <a:lvl1pPr>
              <a:defRPr/>
            </a:lvl1pPr>
          </a:lstStyle>
          <a:p>
            <a:pPr defTabSz="342882"/>
            <a:fld id="{A2B04E1C-E937-4DE0-BF67-FCDD8B7A7A5E}" type="slidenum">
              <a:rPr lang="en-NZ" altLang="en-US" smtClean="0">
                <a:solidFill>
                  <a:srgbClr val="002345"/>
                </a:solidFill>
              </a:rPr>
              <a:pPr defTabSz="342882"/>
              <a:t>‹#›</a:t>
            </a:fld>
            <a:endParaRPr lang="en-NZ" altLang="en-US">
              <a:solidFill>
                <a:srgbClr val="002345"/>
              </a:solidFill>
            </a:endParaRPr>
          </a:p>
        </p:txBody>
      </p:sp>
    </p:spTree>
    <p:extLst>
      <p:ext uri="{BB962C8B-B14F-4D97-AF65-F5344CB8AC3E}">
        <p14:creationId xmlns:p14="http://schemas.microsoft.com/office/powerpoint/2010/main" val="2755772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21B457-C608-5B54-9D74-6A62F17E56CD}"/>
              </a:ext>
            </a:extLst>
          </p:cNvPr>
          <p:cNvSpPr>
            <a:spLocks noGrp="1"/>
          </p:cNvSpPr>
          <p:nvPr>
            <p:ph type="sldNum" sz="quarter" idx="10"/>
          </p:nvPr>
        </p:nvSpPr>
        <p:spPr/>
        <p:txBody>
          <a:bodyPr/>
          <a:lstStyle/>
          <a:p>
            <a:fld id="{6443EDE3-A034-4427-80B4-9E7879A1BFBE}" type="slidenum">
              <a:rPr lang="en-US" smtClean="0"/>
              <a:pPr/>
              <a:t>‹#›</a:t>
            </a:fld>
            <a:endParaRPr lang="en-US"/>
          </a:p>
        </p:txBody>
      </p:sp>
    </p:spTree>
    <p:extLst>
      <p:ext uri="{BB962C8B-B14F-4D97-AF65-F5344CB8AC3E}">
        <p14:creationId xmlns:p14="http://schemas.microsoft.com/office/powerpoint/2010/main" val="2013458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1E79B2-15AA-AD4D-CACA-71ABD07B71EE}"/>
              </a:ext>
            </a:extLst>
          </p:cNvPr>
          <p:cNvSpPr>
            <a:spLocks noGrp="1"/>
          </p:cNvSpPr>
          <p:nvPr>
            <p:ph type="ftr" sz="quarter" idx="10"/>
          </p:nvPr>
        </p:nvSpPr>
        <p:spPr/>
        <p:txBody>
          <a:bodyPr/>
          <a:lstStyle/>
          <a:p>
            <a:pPr>
              <a:defRPr/>
            </a:pPr>
            <a:endParaRPr lang="en-US"/>
          </a:p>
        </p:txBody>
      </p:sp>
      <p:sp>
        <p:nvSpPr>
          <p:cNvPr id="3" name="Slide Number Placeholder 2">
            <a:extLst>
              <a:ext uri="{FF2B5EF4-FFF2-40B4-BE49-F238E27FC236}">
                <a16:creationId xmlns:a16="http://schemas.microsoft.com/office/drawing/2014/main" id="{9B3040E2-1E49-AE2B-74D4-168C04FFD6EB}"/>
              </a:ext>
            </a:extLst>
          </p:cNvPr>
          <p:cNvSpPr>
            <a:spLocks noGrp="1"/>
          </p:cNvSpPr>
          <p:nvPr>
            <p:ph type="sldNum" sz="quarter" idx="11"/>
          </p:nvPr>
        </p:nvSpPr>
        <p:spPr/>
        <p:txBody>
          <a:bodyPr/>
          <a:lstStyle/>
          <a:p>
            <a:pPr>
              <a:defRPr/>
            </a:pPr>
            <a:fld id="{EF62D93A-3BA0-8848-BFA3-D7046C1B555D}" type="slidenum">
              <a:rPr lang="en-US" smtClean="0"/>
              <a:pPr>
                <a:defRPr/>
              </a:pPr>
              <a:t>‹#›</a:t>
            </a:fld>
            <a:endParaRPr lang="en-US"/>
          </a:p>
        </p:txBody>
      </p:sp>
    </p:spTree>
    <p:extLst>
      <p:ext uri="{BB962C8B-B14F-4D97-AF65-F5344CB8AC3E}">
        <p14:creationId xmlns:p14="http://schemas.microsoft.com/office/powerpoint/2010/main" val="2617315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Blank">
    <p:bg>
      <p:bgPr>
        <a:solidFill>
          <a:srgbClr val="D68E78"/>
        </a:solidFill>
        <a:effectLst/>
      </p:bgPr>
    </p:bg>
    <p:spTree>
      <p:nvGrpSpPr>
        <p:cNvPr id="1" name=""/>
        <p:cNvGrpSpPr/>
        <p:nvPr/>
      </p:nvGrpSpPr>
      <p:grpSpPr>
        <a:xfrm>
          <a:off x="0" y="0"/>
          <a:ext cx="0" cy="0"/>
          <a:chOff x="0" y="0"/>
          <a:chExt cx="0" cy="0"/>
        </a:xfrm>
      </p:grpSpPr>
      <p:pic>
        <p:nvPicPr>
          <p:cNvPr id="2" name="Imagen 1" descr="Una caricatura de una persona&#10;&#10;Descripción generada automáticamente con confianza media">
            <a:extLst>
              <a:ext uri="{FF2B5EF4-FFF2-40B4-BE49-F238E27FC236}">
                <a16:creationId xmlns:a16="http://schemas.microsoft.com/office/drawing/2014/main" id="{CD42AB52-9E2D-3448-841B-239855FAE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313" y="933166"/>
            <a:ext cx="11459374" cy="3015379"/>
          </a:xfrm>
          <a:prstGeom prst="rect">
            <a:avLst/>
          </a:prstGeom>
        </p:spPr>
      </p:pic>
      <p:sp>
        <p:nvSpPr>
          <p:cNvPr id="4" name="Título 3">
            <a:extLst>
              <a:ext uri="{FF2B5EF4-FFF2-40B4-BE49-F238E27FC236}">
                <a16:creationId xmlns:a16="http://schemas.microsoft.com/office/drawing/2014/main" id="{53ED5633-62B1-9848-81B3-9B0476641EB6}"/>
              </a:ext>
            </a:extLst>
          </p:cNvPr>
          <p:cNvSpPr>
            <a:spLocks noGrp="1"/>
          </p:cNvSpPr>
          <p:nvPr>
            <p:ph type="title" hasCustomPrompt="1"/>
          </p:nvPr>
        </p:nvSpPr>
        <p:spPr>
          <a:xfrm>
            <a:off x="715963" y="4204890"/>
            <a:ext cx="10747375" cy="1325563"/>
          </a:xfrm>
          <a:prstGeom prst="rect">
            <a:avLst/>
          </a:prstGeom>
        </p:spPr>
        <p:txBody>
          <a:bodyPr/>
          <a:lstStyle>
            <a:lvl1pPr algn="ctr">
              <a:defRPr lang="en-US" sz="8000" b="1" kern="1200" noProof="0" dirty="0">
                <a:solidFill>
                  <a:srgbClr val="FFDED3"/>
                </a:solidFill>
                <a:latin typeface="+mj-lt"/>
                <a:ea typeface="+mj-ea"/>
                <a:cs typeface="+mj-cs"/>
              </a:defRPr>
            </a:lvl1pPr>
          </a:lstStyle>
          <a:p>
            <a:r>
              <a:rPr lang="en-US" noProof="0"/>
              <a:t>This is a title</a:t>
            </a:r>
          </a:p>
        </p:txBody>
      </p:sp>
      <p:sp>
        <p:nvSpPr>
          <p:cNvPr id="6" name="Marcador de texto 5">
            <a:extLst>
              <a:ext uri="{FF2B5EF4-FFF2-40B4-BE49-F238E27FC236}">
                <a16:creationId xmlns:a16="http://schemas.microsoft.com/office/drawing/2014/main" id="{5FB74E3E-8376-B940-B6AA-C8A23A994430}"/>
              </a:ext>
            </a:extLst>
          </p:cNvPr>
          <p:cNvSpPr>
            <a:spLocks noGrp="1"/>
          </p:cNvSpPr>
          <p:nvPr>
            <p:ph type="body" sz="quarter" idx="10" hasCustomPrompt="1"/>
          </p:nvPr>
        </p:nvSpPr>
        <p:spPr>
          <a:xfrm>
            <a:off x="715963" y="5308795"/>
            <a:ext cx="10747375" cy="744537"/>
          </a:xfrm>
          <a:prstGeom prst="rect">
            <a:avLst/>
          </a:prstGeom>
        </p:spPr>
        <p:txBody>
          <a:bodyPr/>
          <a:lstStyle>
            <a:lvl1pPr marL="0" indent="0" algn="ctr">
              <a:buNone/>
              <a:defRPr lang="en-US" sz="3500" kern="1200" noProof="0" dirty="0">
                <a:solidFill>
                  <a:srgbClr val="2E0001"/>
                </a:solidFill>
                <a:latin typeface="+mn-lt"/>
                <a:ea typeface="+mj-ea"/>
                <a:cs typeface="+mj-cs"/>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This is a subtitle</a:t>
            </a:r>
          </a:p>
        </p:txBody>
      </p:sp>
    </p:spTree>
    <p:extLst>
      <p:ext uri="{BB962C8B-B14F-4D97-AF65-F5344CB8AC3E}">
        <p14:creationId xmlns:p14="http://schemas.microsoft.com/office/powerpoint/2010/main" val="42522373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256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CE8C7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7826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FFC1B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1169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D68E7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7683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4_Blank">
    <p:bg>
      <p:bgPr>
        <a:solidFill>
          <a:srgbClr val="EBAB9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8572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Master Title: V2">
    <p:spTree>
      <p:nvGrpSpPr>
        <p:cNvPr id="1" name=""/>
        <p:cNvGrpSpPr/>
        <p:nvPr/>
      </p:nvGrpSpPr>
      <p:grpSpPr>
        <a:xfrm>
          <a:off x="0" y="0"/>
          <a:ext cx="0" cy="0"/>
          <a:chOff x="0" y="0"/>
          <a:chExt cx="0" cy="0"/>
        </a:xfrm>
      </p:grpSpPr>
      <p:pic>
        <p:nvPicPr>
          <p:cNvPr id="10" name="Bild 12"/>
          <p:cNvPicPr>
            <a:picLocks noChangeAspect="1"/>
          </p:cNvPicPr>
          <p:nvPr/>
        </p:nvPicPr>
        <p:blipFill>
          <a:blip r:embed="rId2">
            <a:alphaModFix amt="30000"/>
          </a:blip>
          <a:stretch>
            <a:fillRect/>
          </a:stretch>
        </p:blipFill>
        <p:spPr>
          <a:xfrm>
            <a:off x="4177901" y="1130968"/>
            <a:ext cx="7918424" cy="5938818"/>
          </a:xfrm>
          <a:prstGeom prst="rect">
            <a:avLst/>
          </a:prstGeom>
        </p:spPr>
      </p:pic>
      <p:sp>
        <p:nvSpPr>
          <p:cNvPr id="7" name="Rectangle 2"/>
          <p:cNvSpPr>
            <a:spLocks noGrp="1" noChangeArrowheads="1"/>
          </p:cNvSpPr>
          <p:nvPr>
            <p:ph type="ctrTitle" hasCustomPrompt="1"/>
          </p:nvPr>
        </p:nvSpPr>
        <p:spPr>
          <a:xfrm>
            <a:off x="1420245" y="3958989"/>
            <a:ext cx="10050913" cy="1011238"/>
          </a:xfrm>
        </p:spPr>
        <p:txBody>
          <a:bodyPr bIns="0"/>
          <a:lstStyle>
            <a:lvl1pPr>
              <a:defRPr sz="1969">
                <a:solidFill>
                  <a:schemeClr val="tx1"/>
                </a:solidFill>
                <a:latin typeface="Arial"/>
                <a:cs typeface="Arial"/>
              </a:defRPr>
            </a:lvl1pPr>
          </a:lstStyle>
          <a:p>
            <a:pPr lvl="0"/>
            <a:r>
              <a:rPr lang="en-US" noProof="0"/>
              <a:t>Master Title: Version 2</a:t>
            </a:r>
          </a:p>
        </p:txBody>
      </p:sp>
      <p:sp>
        <p:nvSpPr>
          <p:cNvPr id="8" name="Rectangle 3"/>
          <p:cNvSpPr>
            <a:spLocks noGrp="1" noChangeArrowheads="1"/>
          </p:cNvSpPr>
          <p:nvPr>
            <p:ph type="subTitle" idx="1" hasCustomPrompt="1"/>
          </p:nvPr>
        </p:nvSpPr>
        <p:spPr>
          <a:xfrm>
            <a:off x="1420439" y="5131316"/>
            <a:ext cx="10052948" cy="647700"/>
          </a:xfrm>
          <a:prstGeom prst="rect">
            <a:avLst/>
          </a:prstGeom>
        </p:spPr>
        <p:txBody>
          <a:bodyPr lIns="0" tIns="0" rIns="0" bIns="0"/>
          <a:lstStyle>
            <a:lvl1pPr marL="0" indent="0">
              <a:buFontTx/>
              <a:buNone/>
              <a:defRPr sz="1125" b="0" baseline="0">
                <a:solidFill>
                  <a:schemeClr val="accent2"/>
                </a:solidFill>
                <a:latin typeface="Arial"/>
                <a:cs typeface="Arial"/>
              </a:defRPr>
            </a:lvl1pPr>
          </a:lstStyle>
          <a:p>
            <a:pPr lvl="0"/>
            <a:r>
              <a:rPr lang="en-US" noProof="0"/>
              <a:t>Name of the contributor</a:t>
            </a:r>
          </a:p>
          <a:p>
            <a:pPr lvl="0"/>
            <a:r>
              <a:rPr lang="en-US" noProof="0"/>
              <a:t>Name of the event, venue, 00 Month 2012</a:t>
            </a:r>
          </a:p>
        </p:txBody>
      </p:sp>
    </p:spTree>
    <p:extLst>
      <p:ext uri="{BB962C8B-B14F-4D97-AF65-F5344CB8AC3E}">
        <p14:creationId xmlns:p14="http://schemas.microsoft.com/office/powerpoint/2010/main" val="866987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162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49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0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585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ontent with Caption">
    <p:bg>
      <p:bgPr>
        <a:solidFill>
          <a:schemeClr val="accent2">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441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solidFill>
          <a:schemeClr val="accent3">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9569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3CAD0DA-4E86-FC4D-A1C0-74DD7AC3A3A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687" b="6729"/>
          <a:stretch/>
        </p:blipFill>
        <p:spPr>
          <a:xfrm>
            <a:off x="0" y="522514"/>
            <a:ext cx="12192000" cy="6335486"/>
          </a:xfrm>
          <a:prstGeom prst="rect">
            <a:avLst/>
          </a:prstGeom>
        </p:spPr>
      </p:pic>
    </p:spTree>
    <p:extLst>
      <p:ext uri="{BB962C8B-B14F-4D97-AF65-F5344CB8AC3E}">
        <p14:creationId xmlns:p14="http://schemas.microsoft.com/office/powerpoint/2010/main" val="1421553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32D62-60A3-43C1-92CD-03B59DC5EF0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6BEA24-0F36-4AEA-BBDF-29049087FF3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2788C4-C787-414F-82F2-9AD4AA783A84}"/>
              </a:ext>
            </a:extLst>
          </p:cNvPr>
          <p:cNvSpPr>
            <a:spLocks noGrp="1"/>
          </p:cNvSpPr>
          <p:nvPr>
            <p:ph type="dt" sz="half" idx="10"/>
          </p:nvPr>
        </p:nvSpPr>
        <p:spPr>
          <a:xfrm>
            <a:off x="838200" y="6356350"/>
            <a:ext cx="2743200" cy="365125"/>
          </a:xfrm>
          <a:prstGeom prst="rect">
            <a:avLst/>
          </a:prstGeom>
        </p:spPr>
        <p:txBody>
          <a:bodyPr/>
          <a:lstStyle/>
          <a:p>
            <a:fld id="{E77AF0C8-FA31-4D48-81D5-EE0BF66D8E4E}" type="datetime4">
              <a:rPr lang="en-US" smtClean="0"/>
              <a:t>April 16, 2024</a:t>
            </a:fld>
            <a:endParaRPr lang="en-US"/>
          </a:p>
        </p:txBody>
      </p:sp>
      <p:sp>
        <p:nvSpPr>
          <p:cNvPr id="5" name="Footer Placeholder 4">
            <a:extLst>
              <a:ext uri="{FF2B5EF4-FFF2-40B4-BE49-F238E27FC236}">
                <a16:creationId xmlns:a16="http://schemas.microsoft.com/office/drawing/2014/main" id="{0BCAD593-2A4B-489D-A2B1-DA6B08D4BB28}"/>
              </a:ext>
            </a:extLst>
          </p:cNvPr>
          <p:cNvSpPr>
            <a:spLocks noGrp="1"/>
          </p:cNvSpPr>
          <p:nvPr>
            <p:ph type="ftr" sz="quarter" idx="11"/>
          </p:nvPr>
        </p:nvSpPr>
        <p:spPr>
          <a:xfrm>
            <a:off x="4038600" y="6356350"/>
            <a:ext cx="4114800" cy="365125"/>
          </a:xfrm>
          <a:prstGeom prst="rect">
            <a:avLst/>
          </a:prstGeom>
        </p:spPr>
        <p:txBody>
          <a:bodyPr/>
          <a:lstStyle/>
          <a:p>
            <a:r>
              <a:rPr lang="en-US"/>
              <a:t>DRAFT for MG REVIEW</a:t>
            </a:r>
          </a:p>
        </p:txBody>
      </p:sp>
      <p:sp>
        <p:nvSpPr>
          <p:cNvPr id="6" name="Slide Number Placeholder 5">
            <a:extLst>
              <a:ext uri="{FF2B5EF4-FFF2-40B4-BE49-F238E27FC236}">
                <a16:creationId xmlns:a16="http://schemas.microsoft.com/office/drawing/2014/main" id="{1D31092D-A1AE-43DC-8869-EC0D0D674827}"/>
              </a:ext>
            </a:extLst>
          </p:cNvPr>
          <p:cNvSpPr>
            <a:spLocks noGrp="1"/>
          </p:cNvSpPr>
          <p:nvPr>
            <p:ph type="sldNum" sz="quarter" idx="12"/>
          </p:nvPr>
        </p:nvSpPr>
        <p:spPr>
          <a:xfrm>
            <a:off x="8610600" y="6356350"/>
            <a:ext cx="2743200" cy="365125"/>
          </a:xfrm>
          <a:prstGeom prst="rect">
            <a:avLst/>
          </a:prstGeom>
        </p:spPr>
        <p:txBody>
          <a:bodyPr/>
          <a:lstStyle/>
          <a:p>
            <a:fld id="{79668162-F8A1-4AFB-A690-634CA293B3CD}" type="slidenum">
              <a:rPr lang="en-US" smtClean="0"/>
              <a:t>‹#›</a:t>
            </a:fld>
            <a:endParaRPr lang="en-US"/>
          </a:p>
        </p:txBody>
      </p:sp>
    </p:spTree>
    <p:extLst>
      <p:ext uri="{BB962C8B-B14F-4D97-AF65-F5344CB8AC3E}">
        <p14:creationId xmlns:p14="http://schemas.microsoft.com/office/powerpoint/2010/main" val="2980870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F463C9-74D4-48E5-BE5C-909B034B46F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077353-A7E2-48AC-9D83-C1A6BA3405E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8A5BA-BFC6-4A18-AD77-81254651DEDC}"/>
              </a:ext>
            </a:extLst>
          </p:cNvPr>
          <p:cNvSpPr>
            <a:spLocks noGrp="1"/>
          </p:cNvSpPr>
          <p:nvPr>
            <p:ph type="dt" sz="half" idx="10"/>
          </p:nvPr>
        </p:nvSpPr>
        <p:spPr>
          <a:xfrm>
            <a:off x="838200" y="6356350"/>
            <a:ext cx="2743200" cy="365125"/>
          </a:xfrm>
          <a:prstGeom prst="rect">
            <a:avLst/>
          </a:prstGeom>
        </p:spPr>
        <p:txBody>
          <a:bodyPr/>
          <a:lstStyle/>
          <a:p>
            <a:fld id="{9FD42724-C87E-4901-ABC6-0366F7C4655D}" type="datetime4">
              <a:rPr lang="en-US" smtClean="0"/>
              <a:t>April 16, 2024</a:t>
            </a:fld>
            <a:endParaRPr lang="en-US"/>
          </a:p>
        </p:txBody>
      </p:sp>
      <p:sp>
        <p:nvSpPr>
          <p:cNvPr id="5" name="Footer Placeholder 4">
            <a:extLst>
              <a:ext uri="{FF2B5EF4-FFF2-40B4-BE49-F238E27FC236}">
                <a16:creationId xmlns:a16="http://schemas.microsoft.com/office/drawing/2014/main" id="{79789A1D-2897-4806-9ED3-8EF3DFB93E16}"/>
              </a:ext>
            </a:extLst>
          </p:cNvPr>
          <p:cNvSpPr>
            <a:spLocks noGrp="1"/>
          </p:cNvSpPr>
          <p:nvPr>
            <p:ph type="ftr" sz="quarter" idx="11"/>
          </p:nvPr>
        </p:nvSpPr>
        <p:spPr>
          <a:xfrm>
            <a:off x="4038600" y="6356350"/>
            <a:ext cx="4114800" cy="365125"/>
          </a:xfrm>
          <a:prstGeom prst="rect">
            <a:avLst/>
          </a:prstGeom>
        </p:spPr>
        <p:txBody>
          <a:bodyPr/>
          <a:lstStyle/>
          <a:p>
            <a:r>
              <a:rPr lang="en-US"/>
              <a:t>DRAFT for MG REVIEW</a:t>
            </a:r>
          </a:p>
        </p:txBody>
      </p:sp>
      <p:sp>
        <p:nvSpPr>
          <p:cNvPr id="6" name="Slide Number Placeholder 5">
            <a:extLst>
              <a:ext uri="{FF2B5EF4-FFF2-40B4-BE49-F238E27FC236}">
                <a16:creationId xmlns:a16="http://schemas.microsoft.com/office/drawing/2014/main" id="{91AFAE53-2E64-4B68-BD3D-32F6EE2AC637}"/>
              </a:ext>
            </a:extLst>
          </p:cNvPr>
          <p:cNvSpPr>
            <a:spLocks noGrp="1"/>
          </p:cNvSpPr>
          <p:nvPr>
            <p:ph type="sldNum" sz="quarter" idx="12"/>
          </p:nvPr>
        </p:nvSpPr>
        <p:spPr>
          <a:xfrm>
            <a:off x="8610600" y="6356350"/>
            <a:ext cx="2743200" cy="365125"/>
          </a:xfrm>
          <a:prstGeom prst="rect">
            <a:avLst/>
          </a:prstGeom>
        </p:spPr>
        <p:txBody>
          <a:bodyPr/>
          <a:lstStyle/>
          <a:p>
            <a:fld id="{79668162-F8A1-4AFB-A690-634CA293B3CD}" type="slidenum">
              <a:rPr lang="en-US" smtClean="0"/>
              <a:t>‹#›</a:t>
            </a:fld>
            <a:endParaRPr lang="en-US"/>
          </a:p>
        </p:txBody>
      </p:sp>
    </p:spTree>
    <p:extLst>
      <p:ext uri="{BB962C8B-B14F-4D97-AF65-F5344CB8AC3E}">
        <p14:creationId xmlns:p14="http://schemas.microsoft.com/office/powerpoint/2010/main" val="899066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928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Calibri" panose="020F0502020204030204" pitchFamily="34" charset="0"/>
              </a:defRPr>
            </a:lvl1pPr>
          </a:lstStyle>
          <a:p>
            <a:r>
              <a:rPr lang="en-US" noProof="0" err="1"/>
              <a:t>Titlemaster</a:t>
            </a:r>
            <a:endParaRPr lang="en-US" noProof="0"/>
          </a:p>
        </p:txBody>
      </p:sp>
      <p:sp>
        <p:nvSpPr>
          <p:cNvPr id="3" name="Fußzeilenplatzhalter 2"/>
          <p:cNvSpPr>
            <a:spLocks noGrp="1"/>
          </p:cNvSpPr>
          <p:nvPr>
            <p:ph type="ftr" sz="quarter" idx="10"/>
          </p:nvPr>
        </p:nvSpPr>
        <p:spPr/>
        <p:txBody>
          <a:bodyPr/>
          <a:lstStyle/>
          <a:p>
            <a:pPr>
              <a:defRPr/>
            </a:pPr>
            <a:endParaRPr lang="en-US"/>
          </a:p>
        </p:txBody>
      </p:sp>
      <p:sp>
        <p:nvSpPr>
          <p:cNvPr id="4" name="Foliennummernplatzhalter 3"/>
          <p:cNvSpPr>
            <a:spLocks noGrp="1"/>
          </p:cNvSpPr>
          <p:nvPr>
            <p:ph type="sldNum" sz="quarter" idx="11"/>
          </p:nvPr>
        </p:nvSpPr>
        <p:spPr>
          <a:xfrm>
            <a:off x="11152475" y="6482335"/>
            <a:ext cx="1001028" cy="272899"/>
          </a:xfrm>
        </p:spPr>
        <p:txBody>
          <a:bodyPr/>
          <a:lstStyle>
            <a:lvl1pPr algn="r">
              <a:defRPr/>
            </a:lvl1pPr>
          </a:lstStyle>
          <a:p>
            <a:pPr>
              <a:defRPr/>
            </a:pPr>
            <a:fld id="{EF62D93A-3BA0-8848-BFA3-D7046C1B555D}" type="slidenum">
              <a:rPr lang="en-US" smtClean="0"/>
              <a:pPr>
                <a:defRPr/>
              </a:pPr>
              <a:t>‹#›</a:t>
            </a:fld>
            <a:endParaRPr lang="en-US"/>
          </a:p>
        </p:txBody>
      </p:sp>
      <p:sp>
        <p:nvSpPr>
          <p:cNvPr id="6" name="Inhaltsplatzhalter 5"/>
          <p:cNvSpPr>
            <a:spLocks noGrp="1"/>
          </p:cNvSpPr>
          <p:nvPr>
            <p:ph sz="quarter" idx="12" hasCustomPrompt="1"/>
          </p:nvPr>
        </p:nvSpPr>
        <p:spPr>
          <a:xfrm>
            <a:off x="431800" y="972153"/>
            <a:ext cx="11328400" cy="5438272"/>
          </a:xfrm>
        </p:spPr>
        <p:txBody>
          <a:bodyPr/>
          <a:lstStyle>
            <a:lvl1pPr>
              <a:defRPr sz="1575">
                <a:latin typeface="Calibri" panose="020F0502020204030204" pitchFamily="34" charset="0"/>
              </a:defRPr>
            </a:lvl1pPr>
            <a:lvl2pPr>
              <a:defRPr sz="1575">
                <a:latin typeface="Calibri" panose="020F0502020204030204" pitchFamily="34" charset="0"/>
              </a:defRPr>
            </a:lvl2pPr>
            <a:lvl3pPr marL="203587" indent="-203587">
              <a:buFont typeface="Arial" panose="020B0604020202020204" pitchFamily="34" charset="0"/>
              <a:buChar char="•"/>
              <a:defRPr sz="1351">
                <a:latin typeface="Calibri" panose="020F0502020204030204" pitchFamily="34" charset="0"/>
              </a:defRPr>
            </a:lvl3pPr>
            <a:lvl4pPr>
              <a:defRPr sz="1013">
                <a:latin typeface="Calibri" panose="020F0502020204030204" pitchFamily="34" charset="0"/>
              </a:defRPr>
            </a:lvl4pPr>
            <a:lvl5pPr>
              <a:defRPr sz="1013">
                <a:latin typeface="Calibri" panose="020F0502020204030204" pitchFamily="34" charset="0"/>
              </a:defRPr>
            </a:lvl5pPr>
            <a:lvl6pPr>
              <a:defRPr sz="1013">
                <a:latin typeface="Calibri" panose="020F0502020204030204" pitchFamily="34" charset="0"/>
              </a:defRPr>
            </a:lvl6pPr>
          </a:lstStyle>
          <a:p>
            <a:pPr lvl="0"/>
            <a:r>
              <a:rPr lang="en-US" noProof="0" err="1"/>
              <a:t>Textmaster</a:t>
            </a:r>
            <a:endParaRPr lang="en-US" noProof="0"/>
          </a:p>
          <a:p>
            <a:pPr lvl="1"/>
            <a:r>
              <a:rPr lang="en-US" noProof="0"/>
              <a:t>Second Layer</a:t>
            </a:r>
          </a:p>
          <a:p>
            <a:pPr lvl="2"/>
            <a:r>
              <a:rPr lang="en-US" noProof="0"/>
              <a:t>Third Layer</a:t>
            </a:r>
          </a:p>
          <a:p>
            <a:pPr lvl="3"/>
            <a:r>
              <a:rPr lang="en-US" noProof="0"/>
              <a:t>Fourth Layer</a:t>
            </a:r>
          </a:p>
          <a:p>
            <a:pPr lvl="4"/>
            <a:r>
              <a:rPr lang="en-US" noProof="0"/>
              <a:t>Fifth Layer</a:t>
            </a:r>
          </a:p>
          <a:p>
            <a:pPr lvl="5"/>
            <a:r>
              <a:rPr lang="en-US" noProof="0"/>
              <a:t>6</a:t>
            </a:r>
          </a:p>
        </p:txBody>
      </p:sp>
    </p:spTree>
    <p:extLst>
      <p:ext uri="{BB962C8B-B14F-4D97-AF65-F5344CB8AC3E}">
        <p14:creationId xmlns:p14="http://schemas.microsoft.com/office/powerpoint/2010/main" val="1636732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 introduccion">
    <p:bg>
      <p:bgPr>
        <a:solidFill>
          <a:schemeClr val="bg2">
            <a:alpha val="56000"/>
          </a:schemeClr>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DA5E01A6-8263-8B4E-863D-D4167210765F}"/>
              </a:ext>
            </a:extLst>
          </p:cNvPr>
          <p:cNvSpPr/>
          <p:nvPr userDrawn="1"/>
        </p:nvSpPr>
        <p:spPr>
          <a:xfrm>
            <a:off x="0" y="6129338"/>
            <a:ext cx="12192000" cy="72866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1" name="CuadroTexto 10">
            <a:extLst>
              <a:ext uri="{FF2B5EF4-FFF2-40B4-BE49-F238E27FC236}">
                <a16:creationId xmlns:a16="http://schemas.microsoft.com/office/drawing/2014/main" id="{0EA315AC-F4DD-DB4C-96E5-B4731CD651F7}"/>
              </a:ext>
            </a:extLst>
          </p:cNvPr>
          <p:cNvSpPr txBox="1"/>
          <p:nvPr userDrawn="1"/>
        </p:nvSpPr>
        <p:spPr>
          <a:xfrm>
            <a:off x="7385050" y="6438267"/>
            <a:ext cx="4351230" cy="110800"/>
          </a:xfrm>
          <a:prstGeom prst="rect">
            <a:avLst/>
          </a:prstGeom>
          <a:noFill/>
        </p:spPr>
        <p:txBody>
          <a:bodyPr wrap="square" lIns="0" tIns="0" rIns="0" bIns="0"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900" b="0" i="0" u="none" strike="noStrike" kern="1200" cap="none" spc="0" normalizeH="0" baseline="0" noProof="0">
                <a:ln>
                  <a:noFill/>
                </a:ln>
                <a:solidFill>
                  <a:srgbClr val="6B1808"/>
                </a:solidFill>
                <a:effectLst/>
                <a:uLnTx/>
                <a:uFillTx/>
                <a:latin typeface="Franklin Gothic Book" panose="020B0503020102020204"/>
                <a:ea typeface="+mn-ea"/>
                <a:cs typeface="+mn-cs"/>
              </a:rPr>
              <a:t>ADDRESSING GENDER-BASED VIOLENCE (GBV) IN LATIN AMERICA &amp; THE CARIBBEAN</a:t>
            </a:r>
          </a:p>
        </p:txBody>
      </p:sp>
      <p:pic>
        <p:nvPicPr>
          <p:cNvPr id="13" name="Imagen 12">
            <a:extLst>
              <a:ext uri="{FF2B5EF4-FFF2-40B4-BE49-F238E27FC236}">
                <a16:creationId xmlns:a16="http://schemas.microsoft.com/office/drawing/2014/main" id="{6F615D22-ACD5-744F-B105-334169575BE5}"/>
              </a:ext>
            </a:extLst>
          </p:cNvPr>
          <p:cNvPicPr>
            <a:picLocks noChangeAspect="1"/>
          </p:cNvPicPr>
          <p:nvPr userDrawn="1"/>
        </p:nvPicPr>
        <p:blipFill>
          <a:blip r:embed="rId2"/>
          <a:srcRect/>
          <a:stretch/>
        </p:blipFill>
        <p:spPr>
          <a:xfrm>
            <a:off x="719138" y="6343404"/>
            <a:ext cx="1419860" cy="276713"/>
          </a:xfrm>
          <a:prstGeom prst="rect">
            <a:avLst/>
          </a:prstGeom>
        </p:spPr>
      </p:pic>
      <p:sp>
        <p:nvSpPr>
          <p:cNvPr id="2" name="Título 1">
            <a:extLst>
              <a:ext uri="{FF2B5EF4-FFF2-40B4-BE49-F238E27FC236}">
                <a16:creationId xmlns:a16="http://schemas.microsoft.com/office/drawing/2014/main" id="{C59C2625-A666-1544-9681-C3AD320EE3BB}"/>
              </a:ext>
            </a:extLst>
          </p:cNvPr>
          <p:cNvSpPr>
            <a:spLocks noGrp="1"/>
          </p:cNvSpPr>
          <p:nvPr>
            <p:ph type="title"/>
          </p:nvPr>
        </p:nvSpPr>
        <p:spPr>
          <a:xfrm>
            <a:off x="719139" y="719138"/>
            <a:ext cx="4081462" cy="1325563"/>
          </a:xfrm>
        </p:spPr>
        <p:txBody>
          <a:bodyPr lIns="0" tIns="0" rIns="0" bIns="0" anchor="t" anchorCtr="0"/>
          <a:lstStyle>
            <a:lvl1pPr>
              <a:defRPr lang="en-GB" sz="3600" kern="1200" dirty="0">
                <a:solidFill>
                  <a:schemeClr val="accent1"/>
                </a:solidFill>
                <a:latin typeface="+mj-lt"/>
                <a:ea typeface="+mn-ea"/>
                <a:cs typeface="+mn-cs"/>
              </a:defRPr>
            </a:lvl1pPr>
          </a:lstStyle>
          <a:p>
            <a:r>
              <a:rPr lang="es-ES"/>
              <a:t>Haga clic para modificar el estilo de título del patrón</a:t>
            </a:r>
            <a:endParaRPr lang="en-GB"/>
          </a:p>
        </p:txBody>
      </p:sp>
    </p:spTree>
    <p:extLst>
      <p:ext uri="{BB962C8B-B14F-4D97-AF65-F5344CB8AC3E}">
        <p14:creationId xmlns:p14="http://schemas.microsoft.com/office/powerpoint/2010/main" val="900252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4486-70D7-45C7-9BA8-6395A143A0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AD8F82-9DDB-4CF4-BE07-990F4941B0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B84E74-E68C-46D7-914B-D894D81C089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1ACCCE1-7DC9-48C9-BE6F-4F398A4D4141}"/>
              </a:ext>
            </a:extLst>
          </p:cNvPr>
          <p:cNvSpPr>
            <a:spLocks noGrp="1"/>
          </p:cNvSpPr>
          <p:nvPr>
            <p:ph type="ftr" sz="quarter" idx="11"/>
          </p:nvPr>
        </p:nvSpPr>
        <p:spPr/>
        <p:txBody>
          <a:bodyPr/>
          <a:lstStyle/>
          <a:p>
            <a:r>
              <a:rPr lang="en-US"/>
              <a:t>Footer Infomation</a:t>
            </a:r>
          </a:p>
        </p:txBody>
      </p:sp>
      <p:sp>
        <p:nvSpPr>
          <p:cNvPr id="6" name="Slide Number Placeholder 5">
            <a:extLst>
              <a:ext uri="{FF2B5EF4-FFF2-40B4-BE49-F238E27FC236}">
                <a16:creationId xmlns:a16="http://schemas.microsoft.com/office/drawing/2014/main" id="{3EA92209-1849-4613-8FE2-760A6495C4E4}"/>
              </a:ext>
            </a:extLst>
          </p:cNvPr>
          <p:cNvSpPr>
            <a:spLocks noGrp="1"/>
          </p:cNvSpPr>
          <p:nvPr>
            <p:ph type="sldNum" sz="quarter" idx="12"/>
          </p:nvPr>
        </p:nvSpPr>
        <p:spPr/>
        <p:txBody>
          <a:bodyPr/>
          <a:lstStyle/>
          <a:p>
            <a:fld id="{8699886C-7213-408F-B578-179781ECA74E}" type="slidenum">
              <a:rPr lang="en-US" smtClean="0"/>
              <a:t>‹#›</a:t>
            </a:fld>
            <a:endParaRPr lang="en-US"/>
          </a:p>
        </p:txBody>
      </p:sp>
    </p:spTree>
    <p:extLst>
      <p:ext uri="{BB962C8B-B14F-4D97-AF65-F5344CB8AC3E}">
        <p14:creationId xmlns:p14="http://schemas.microsoft.com/office/powerpoint/2010/main" val="33562908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3CA0A-0D9F-43D5-A977-FC424964BA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ED914F-FF71-463D-9934-D2611371F5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FA3EA-A3BF-4AD4-810E-E27939E6253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CA3290F-D0F4-4347-BAAD-E453657A2D00}"/>
              </a:ext>
            </a:extLst>
          </p:cNvPr>
          <p:cNvSpPr>
            <a:spLocks noGrp="1"/>
          </p:cNvSpPr>
          <p:nvPr>
            <p:ph type="ftr" sz="quarter" idx="11"/>
          </p:nvPr>
        </p:nvSpPr>
        <p:spPr/>
        <p:txBody>
          <a:bodyPr/>
          <a:lstStyle/>
          <a:p>
            <a:r>
              <a:rPr lang="en-US"/>
              <a:t>Footer Infomation</a:t>
            </a:r>
          </a:p>
        </p:txBody>
      </p:sp>
      <p:sp>
        <p:nvSpPr>
          <p:cNvPr id="6" name="Slide Number Placeholder 5">
            <a:extLst>
              <a:ext uri="{FF2B5EF4-FFF2-40B4-BE49-F238E27FC236}">
                <a16:creationId xmlns:a16="http://schemas.microsoft.com/office/drawing/2014/main" id="{449EADAF-9947-4E13-9CE9-5E02F3E69915}"/>
              </a:ext>
            </a:extLst>
          </p:cNvPr>
          <p:cNvSpPr>
            <a:spLocks noGrp="1"/>
          </p:cNvSpPr>
          <p:nvPr>
            <p:ph type="sldNum" sz="quarter" idx="12"/>
          </p:nvPr>
        </p:nvSpPr>
        <p:spPr/>
        <p:txBody>
          <a:bodyPr/>
          <a:lstStyle/>
          <a:p>
            <a:fld id="{8699886C-7213-408F-B578-179781ECA74E}" type="slidenum">
              <a:rPr lang="en-US" smtClean="0"/>
              <a:t>‹#›</a:t>
            </a:fld>
            <a:endParaRPr lang="en-US"/>
          </a:p>
        </p:txBody>
      </p:sp>
    </p:spTree>
    <p:extLst>
      <p:ext uri="{BB962C8B-B14F-4D97-AF65-F5344CB8AC3E}">
        <p14:creationId xmlns:p14="http://schemas.microsoft.com/office/powerpoint/2010/main" val="15386445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9ACC-8C2E-4344-AD09-5047152C2E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022605-7589-466B-8D5F-C476CF17DC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5ED43F-80BE-485E-90EA-EAD039F7C99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D8933E9-600B-42EF-8A9D-26F49658322C}"/>
              </a:ext>
            </a:extLst>
          </p:cNvPr>
          <p:cNvSpPr>
            <a:spLocks noGrp="1"/>
          </p:cNvSpPr>
          <p:nvPr>
            <p:ph type="ftr" sz="quarter" idx="11"/>
          </p:nvPr>
        </p:nvSpPr>
        <p:spPr/>
        <p:txBody>
          <a:bodyPr/>
          <a:lstStyle/>
          <a:p>
            <a:r>
              <a:rPr lang="en-US"/>
              <a:t>Footer Infomation</a:t>
            </a:r>
          </a:p>
        </p:txBody>
      </p:sp>
      <p:sp>
        <p:nvSpPr>
          <p:cNvPr id="6" name="Slide Number Placeholder 5">
            <a:extLst>
              <a:ext uri="{FF2B5EF4-FFF2-40B4-BE49-F238E27FC236}">
                <a16:creationId xmlns:a16="http://schemas.microsoft.com/office/drawing/2014/main" id="{F33E2D41-D4A0-454D-81F2-BF48BD76D69E}"/>
              </a:ext>
            </a:extLst>
          </p:cNvPr>
          <p:cNvSpPr>
            <a:spLocks noGrp="1"/>
          </p:cNvSpPr>
          <p:nvPr>
            <p:ph type="sldNum" sz="quarter" idx="12"/>
          </p:nvPr>
        </p:nvSpPr>
        <p:spPr/>
        <p:txBody>
          <a:bodyPr/>
          <a:lstStyle/>
          <a:p>
            <a:fld id="{8699886C-7213-408F-B578-179781ECA74E}" type="slidenum">
              <a:rPr lang="en-US" smtClean="0"/>
              <a:t>‹#›</a:t>
            </a:fld>
            <a:endParaRPr lang="en-US"/>
          </a:p>
        </p:txBody>
      </p:sp>
    </p:spTree>
    <p:extLst>
      <p:ext uri="{BB962C8B-B14F-4D97-AF65-F5344CB8AC3E}">
        <p14:creationId xmlns:p14="http://schemas.microsoft.com/office/powerpoint/2010/main" val="112435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25C8-EC0E-49D9-A415-860D073449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E4A1FE-5F91-4C59-B4EB-96F6382C98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0DD6F1-F15F-48D1-A506-ACBE9015E0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75C9F1-F2A1-44D3-AE22-94B13B8154B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D444E8B-8E1A-45D1-AF0B-9EB6EB520A62}"/>
              </a:ext>
            </a:extLst>
          </p:cNvPr>
          <p:cNvSpPr>
            <a:spLocks noGrp="1"/>
          </p:cNvSpPr>
          <p:nvPr>
            <p:ph type="ftr" sz="quarter" idx="11"/>
          </p:nvPr>
        </p:nvSpPr>
        <p:spPr/>
        <p:txBody>
          <a:bodyPr/>
          <a:lstStyle/>
          <a:p>
            <a:r>
              <a:rPr lang="en-US"/>
              <a:t>Footer Infomation</a:t>
            </a:r>
          </a:p>
        </p:txBody>
      </p:sp>
      <p:sp>
        <p:nvSpPr>
          <p:cNvPr id="7" name="Slide Number Placeholder 6">
            <a:extLst>
              <a:ext uri="{FF2B5EF4-FFF2-40B4-BE49-F238E27FC236}">
                <a16:creationId xmlns:a16="http://schemas.microsoft.com/office/drawing/2014/main" id="{67716FFD-E503-4DAC-AD8F-DD2E15491D51}"/>
              </a:ext>
            </a:extLst>
          </p:cNvPr>
          <p:cNvSpPr>
            <a:spLocks noGrp="1"/>
          </p:cNvSpPr>
          <p:nvPr>
            <p:ph type="sldNum" sz="quarter" idx="12"/>
          </p:nvPr>
        </p:nvSpPr>
        <p:spPr/>
        <p:txBody>
          <a:bodyPr/>
          <a:lstStyle/>
          <a:p>
            <a:fld id="{8699886C-7213-408F-B578-179781ECA74E}" type="slidenum">
              <a:rPr lang="en-US" smtClean="0"/>
              <a:t>‹#›</a:t>
            </a:fld>
            <a:endParaRPr lang="en-US"/>
          </a:p>
        </p:txBody>
      </p:sp>
    </p:spTree>
    <p:extLst>
      <p:ext uri="{BB962C8B-B14F-4D97-AF65-F5344CB8AC3E}">
        <p14:creationId xmlns:p14="http://schemas.microsoft.com/office/powerpoint/2010/main" val="41305658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E580-1FE5-4477-8280-02C120FEDB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7B49FB-68D0-42A2-88CE-CC76432CD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4A768D-A552-46B9-852E-B6D582DC68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98AEDC-1A2A-48C2-8B3A-B5DC7C4189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4383DA-22C7-491C-8FA0-2C992A25B4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CB0327-D54B-41C9-9EE4-7FE49B76DF0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B642689-970F-4450-A1D9-AEAAF19B3615}"/>
              </a:ext>
            </a:extLst>
          </p:cNvPr>
          <p:cNvSpPr>
            <a:spLocks noGrp="1"/>
          </p:cNvSpPr>
          <p:nvPr>
            <p:ph type="ftr" sz="quarter" idx="11"/>
          </p:nvPr>
        </p:nvSpPr>
        <p:spPr/>
        <p:txBody>
          <a:bodyPr/>
          <a:lstStyle/>
          <a:p>
            <a:r>
              <a:rPr lang="en-US"/>
              <a:t>Footer Infomation</a:t>
            </a:r>
          </a:p>
        </p:txBody>
      </p:sp>
      <p:sp>
        <p:nvSpPr>
          <p:cNvPr id="9" name="Slide Number Placeholder 8">
            <a:extLst>
              <a:ext uri="{FF2B5EF4-FFF2-40B4-BE49-F238E27FC236}">
                <a16:creationId xmlns:a16="http://schemas.microsoft.com/office/drawing/2014/main" id="{6C7CE572-4A8F-499E-93C0-E06CB5EFD305}"/>
              </a:ext>
            </a:extLst>
          </p:cNvPr>
          <p:cNvSpPr>
            <a:spLocks noGrp="1"/>
          </p:cNvSpPr>
          <p:nvPr>
            <p:ph type="sldNum" sz="quarter" idx="12"/>
          </p:nvPr>
        </p:nvSpPr>
        <p:spPr/>
        <p:txBody>
          <a:bodyPr/>
          <a:lstStyle/>
          <a:p>
            <a:fld id="{8699886C-7213-408F-B578-179781ECA74E}" type="slidenum">
              <a:rPr lang="en-US" smtClean="0"/>
              <a:t>‹#›</a:t>
            </a:fld>
            <a:endParaRPr lang="en-US"/>
          </a:p>
        </p:txBody>
      </p:sp>
    </p:spTree>
    <p:extLst>
      <p:ext uri="{BB962C8B-B14F-4D97-AF65-F5344CB8AC3E}">
        <p14:creationId xmlns:p14="http://schemas.microsoft.com/office/powerpoint/2010/main" val="2396294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864B8-46B4-4DB9-82F8-8CE06B8D9F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5C3736-9DF0-4450-92B3-BE954D6B43C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68E08CC-B7CE-45B4-ABDA-E754F4C6844D}"/>
              </a:ext>
            </a:extLst>
          </p:cNvPr>
          <p:cNvSpPr>
            <a:spLocks noGrp="1"/>
          </p:cNvSpPr>
          <p:nvPr>
            <p:ph type="ftr" sz="quarter" idx="11"/>
          </p:nvPr>
        </p:nvSpPr>
        <p:spPr/>
        <p:txBody>
          <a:bodyPr/>
          <a:lstStyle/>
          <a:p>
            <a:r>
              <a:rPr lang="en-US"/>
              <a:t>Footer Infomation</a:t>
            </a:r>
          </a:p>
        </p:txBody>
      </p:sp>
      <p:sp>
        <p:nvSpPr>
          <p:cNvPr id="5" name="Slide Number Placeholder 4">
            <a:extLst>
              <a:ext uri="{FF2B5EF4-FFF2-40B4-BE49-F238E27FC236}">
                <a16:creationId xmlns:a16="http://schemas.microsoft.com/office/drawing/2014/main" id="{281067A4-5078-4461-A885-680B2F36C152}"/>
              </a:ext>
            </a:extLst>
          </p:cNvPr>
          <p:cNvSpPr>
            <a:spLocks noGrp="1"/>
          </p:cNvSpPr>
          <p:nvPr>
            <p:ph type="sldNum" sz="quarter" idx="12"/>
          </p:nvPr>
        </p:nvSpPr>
        <p:spPr/>
        <p:txBody>
          <a:bodyPr/>
          <a:lstStyle/>
          <a:p>
            <a:fld id="{8699886C-7213-408F-B578-179781ECA74E}" type="slidenum">
              <a:rPr lang="en-US" smtClean="0"/>
              <a:t>‹#›</a:t>
            </a:fld>
            <a:endParaRPr lang="en-US"/>
          </a:p>
        </p:txBody>
      </p:sp>
    </p:spTree>
    <p:extLst>
      <p:ext uri="{BB962C8B-B14F-4D97-AF65-F5344CB8AC3E}">
        <p14:creationId xmlns:p14="http://schemas.microsoft.com/office/powerpoint/2010/main" val="4265663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7DB690-1FF5-4547-A6E6-E499AC43821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E0376EF-CA37-435A-B302-CDC410E14D2B}"/>
              </a:ext>
            </a:extLst>
          </p:cNvPr>
          <p:cNvSpPr>
            <a:spLocks noGrp="1"/>
          </p:cNvSpPr>
          <p:nvPr>
            <p:ph type="ftr" sz="quarter" idx="11"/>
          </p:nvPr>
        </p:nvSpPr>
        <p:spPr/>
        <p:txBody>
          <a:bodyPr/>
          <a:lstStyle/>
          <a:p>
            <a:r>
              <a:rPr lang="en-US"/>
              <a:t>Footer Infomation</a:t>
            </a:r>
          </a:p>
        </p:txBody>
      </p:sp>
      <p:sp>
        <p:nvSpPr>
          <p:cNvPr id="4" name="Slide Number Placeholder 3">
            <a:extLst>
              <a:ext uri="{FF2B5EF4-FFF2-40B4-BE49-F238E27FC236}">
                <a16:creationId xmlns:a16="http://schemas.microsoft.com/office/drawing/2014/main" id="{B06D1DDE-753D-47CA-B74D-C91E82A28A0A}"/>
              </a:ext>
            </a:extLst>
          </p:cNvPr>
          <p:cNvSpPr>
            <a:spLocks noGrp="1"/>
          </p:cNvSpPr>
          <p:nvPr>
            <p:ph type="sldNum" sz="quarter" idx="12"/>
          </p:nvPr>
        </p:nvSpPr>
        <p:spPr/>
        <p:txBody>
          <a:bodyPr/>
          <a:lstStyle/>
          <a:p>
            <a:fld id="{8699886C-7213-408F-B578-179781ECA74E}" type="slidenum">
              <a:rPr lang="en-US" smtClean="0"/>
              <a:t>‹#›</a:t>
            </a:fld>
            <a:endParaRPr lang="en-US"/>
          </a:p>
        </p:txBody>
      </p:sp>
    </p:spTree>
    <p:extLst>
      <p:ext uri="{BB962C8B-B14F-4D97-AF65-F5344CB8AC3E}">
        <p14:creationId xmlns:p14="http://schemas.microsoft.com/office/powerpoint/2010/main" val="20955862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9FC6-4241-41B2-86C7-E5E725CDE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777A49-4EAF-46A4-B4A7-6535D3E907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C50DBE-6781-4070-A0A3-A7C6398C6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334047-2D19-4191-99D9-134C024C69C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6F7C030-5D91-428E-A1B2-B1D94661908A}"/>
              </a:ext>
            </a:extLst>
          </p:cNvPr>
          <p:cNvSpPr>
            <a:spLocks noGrp="1"/>
          </p:cNvSpPr>
          <p:nvPr>
            <p:ph type="ftr" sz="quarter" idx="11"/>
          </p:nvPr>
        </p:nvSpPr>
        <p:spPr/>
        <p:txBody>
          <a:bodyPr/>
          <a:lstStyle/>
          <a:p>
            <a:r>
              <a:rPr lang="en-US"/>
              <a:t>Footer Infomation</a:t>
            </a:r>
          </a:p>
        </p:txBody>
      </p:sp>
      <p:sp>
        <p:nvSpPr>
          <p:cNvPr id="7" name="Slide Number Placeholder 6">
            <a:extLst>
              <a:ext uri="{FF2B5EF4-FFF2-40B4-BE49-F238E27FC236}">
                <a16:creationId xmlns:a16="http://schemas.microsoft.com/office/drawing/2014/main" id="{7C64D5D9-A584-4BA4-A4C8-F41C545E9D4D}"/>
              </a:ext>
            </a:extLst>
          </p:cNvPr>
          <p:cNvSpPr>
            <a:spLocks noGrp="1"/>
          </p:cNvSpPr>
          <p:nvPr>
            <p:ph type="sldNum" sz="quarter" idx="12"/>
          </p:nvPr>
        </p:nvSpPr>
        <p:spPr/>
        <p:txBody>
          <a:bodyPr/>
          <a:lstStyle/>
          <a:p>
            <a:fld id="{8699886C-7213-408F-B578-179781ECA74E}" type="slidenum">
              <a:rPr lang="en-US" smtClean="0"/>
              <a:t>‹#›</a:t>
            </a:fld>
            <a:endParaRPr lang="en-US"/>
          </a:p>
        </p:txBody>
      </p:sp>
    </p:spTree>
    <p:extLst>
      <p:ext uri="{BB962C8B-B14F-4D97-AF65-F5344CB8AC3E}">
        <p14:creationId xmlns:p14="http://schemas.microsoft.com/office/powerpoint/2010/main" val="338963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ED6F-0AEE-402F-8BE4-084618E07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32E1CA-7EC0-432F-9C34-658A8B3B52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EE8233-CB35-4001-8D1F-63176E3B2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D8A772-D647-4509-AB1C-0023478751D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4D78B03-D065-4BF3-9FBB-22443B5FBC05}"/>
              </a:ext>
            </a:extLst>
          </p:cNvPr>
          <p:cNvSpPr>
            <a:spLocks noGrp="1"/>
          </p:cNvSpPr>
          <p:nvPr>
            <p:ph type="ftr" sz="quarter" idx="11"/>
          </p:nvPr>
        </p:nvSpPr>
        <p:spPr/>
        <p:txBody>
          <a:bodyPr/>
          <a:lstStyle/>
          <a:p>
            <a:r>
              <a:rPr lang="en-US"/>
              <a:t>Footer Infomation</a:t>
            </a:r>
          </a:p>
        </p:txBody>
      </p:sp>
      <p:sp>
        <p:nvSpPr>
          <p:cNvPr id="7" name="Slide Number Placeholder 6">
            <a:extLst>
              <a:ext uri="{FF2B5EF4-FFF2-40B4-BE49-F238E27FC236}">
                <a16:creationId xmlns:a16="http://schemas.microsoft.com/office/drawing/2014/main" id="{7AD375FE-3E94-4BE1-81F5-BE6AD62EC7EA}"/>
              </a:ext>
            </a:extLst>
          </p:cNvPr>
          <p:cNvSpPr>
            <a:spLocks noGrp="1"/>
          </p:cNvSpPr>
          <p:nvPr>
            <p:ph type="sldNum" sz="quarter" idx="12"/>
          </p:nvPr>
        </p:nvSpPr>
        <p:spPr/>
        <p:txBody>
          <a:bodyPr/>
          <a:lstStyle/>
          <a:p>
            <a:fld id="{8699886C-7213-408F-B578-179781ECA74E}" type="slidenum">
              <a:rPr lang="en-US" smtClean="0"/>
              <a:t>‹#›</a:t>
            </a:fld>
            <a:endParaRPr lang="en-US"/>
          </a:p>
        </p:txBody>
      </p:sp>
    </p:spTree>
    <p:extLst>
      <p:ext uri="{BB962C8B-B14F-4D97-AF65-F5344CB8AC3E}">
        <p14:creationId xmlns:p14="http://schemas.microsoft.com/office/powerpoint/2010/main" val="89709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0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err="1"/>
              <a:t>Titlemaster</a:t>
            </a:r>
            <a:endParaRPr lang="en-US" noProof="0"/>
          </a:p>
        </p:txBody>
      </p:sp>
      <p:sp>
        <p:nvSpPr>
          <p:cNvPr id="3" name="Fußzeilenplatzhalter 2"/>
          <p:cNvSpPr>
            <a:spLocks noGrp="1"/>
          </p:cNvSpPr>
          <p:nvPr>
            <p:ph type="ftr" sz="quarter" idx="10"/>
          </p:nvPr>
        </p:nvSpPr>
        <p:spPr/>
        <p:txBody>
          <a:bodyPr/>
          <a:lstStyle/>
          <a:p>
            <a:pPr>
              <a:defRPr/>
            </a:pPr>
            <a:endParaRPr lang="en-US"/>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a:p>
        </p:txBody>
      </p:sp>
      <p:sp>
        <p:nvSpPr>
          <p:cNvPr id="6" name="Inhaltsplatzhalter 5"/>
          <p:cNvSpPr>
            <a:spLocks noGrp="1"/>
          </p:cNvSpPr>
          <p:nvPr>
            <p:ph sz="quarter" idx="12" hasCustomPrompt="1"/>
          </p:nvPr>
        </p:nvSpPr>
        <p:spPr>
          <a:xfrm>
            <a:off x="431800" y="3716338"/>
            <a:ext cx="11328400" cy="2305050"/>
          </a:xfrm>
        </p:spPr>
        <p:txBody>
          <a:bodyPr anchor="ctr" anchorCtr="1"/>
          <a:lstStyle>
            <a:lvl1pPr algn="ctr">
              <a:buFontTx/>
              <a:buNone/>
              <a:defRPr sz="1407">
                <a:solidFill>
                  <a:schemeClr val="accent1"/>
                </a:solidFill>
              </a:defRPr>
            </a:lvl1pPr>
            <a:lvl2pPr algn="ctr">
              <a:buFontTx/>
              <a:buNone/>
              <a:defRPr sz="1407">
                <a:solidFill>
                  <a:schemeClr val="accent1"/>
                </a:solidFill>
              </a:defRPr>
            </a:lvl2pPr>
            <a:lvl3pPr marL="0" indent="0" algn="ctr">
              <a:buFontTx/>
              <a:buNone/>
              <a:defRPr sz="1407">
                <a:solidFill>
                  <a:schemeClr val="accent1"/>
                </a:solidFill>
              </a:defRPr>
            </a:lvl3pPr>
            <a:lvl4pPr marL="0" indent="0" algn="ctr">
              <a:buFontTx/>
              <a:buNone/>
              <a:defRPr sz="1407">
                <a:solidFill>
                  <a:schemeClr val="accent1"/>
                </a:solidFill>
              </a:defRPr>
            </a:lvl4pPr>
            <a:lvl5pPr marL="0" indent="0" algn="ctr">
              <a:buFontTx/>
              <a:buNone/>
              <a:defRPr sz="1407">
                <a:solidFill>
                  <a:schemeClr val="accent1"/>
                </a:solidFill>
              </a:defRPr>
            </a:lvl5pPr>
          </a:lstStyle>
          <a:p>
            <a:pPr lvl="0"/>
            <a:r>
              <a:rPr lang="en-US" noProof="0" err="1"/>
              <a:t>Textmaster</a:t>
            </a:r>
            <a:endParaRPr lang="en-US" noProof="0"/>
          </a:p>
        </p:txBody>
      </p:sp>
      <p:sp>
        <p:nvSpPr>
          <p:cNvPr id="7" name="Bildplatzhalter 6"/>
          <p:cNvSpPr>
            <a:spLocks noGrp="1"/>
          </p:cNvSpPr>
          <p:nvPr>
            <p:ph type="pic" sz="quarter" idx="13" hasCustomPrompt="1"/>
          </p:nvPr>
        </p:nvSpPr>
        <p:spPr>
          <a:xfrm>
            <a:off x="431800" y="1268413"/>
            <a:ext cx="11328400" cy="2305050"/>
          </a:xfrm>
        </p:spPr>
        <p:txBody>
          <a:bodyPr/>
          <a:lstStyle/>
          <a:p>
            <a:r>
              <a:rPr lang="en-US" noProof="0"/>
              <a:t>Images</a:t>
            </a:r>
          </a:p>
        </p:txBody>
      </p:sp>
    </p:spTree>
    <p:extLst>
      <p:ext uri="{BB962C8B-B14F-4D97-AF65-F5344CB8AC3E}">
        <p14:creationId xmlns:p14="http://schemas.microsoft.com/office/powerpoint/2010/main" val="29546641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79F3-236A-49A2-9252-F88480F40A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B7D0EE-866B-42F6-A71E-3771A6BB3E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170AFA-8EA3-4634-AB08-CCEAFD3FBCB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F4FD464-AA5D-409B-8967-B87745952FB6}"/>
              </a:ext>
            </a:extLst>
          </p:cNvPr>
          <p:cNvSpPr>
            <a:spLocks noGrp="1"/>
          </p:cNvSpPr>
          <p:nvPr>
            <p:ph type="ftr" sz="quarter" idx="11"/>
          </p:nvPr>
        </p:nvSpPr>
        <p:spPr/>
        <p:txBody>
          <a:bodyPr/>
          <a:lstStyle/>
          <a:p>
            <a:r>
              <a:rPr lang="en-US"/>
              <a:t>Footer Infomation</a:t>
            </a:r>
          </a:p>
        </p:txBody>
      </p:sp>
      <p:sp>
        <p:nvSpPr>
          <p:cNvPr id="6" name="Slide Number Placeholder 5">
            <a:extLst>
              <a:ext uri="{FF2B5EF4-FFF2-40B4-BE49-F238E27FC236}">
                <a16:creationId xmlns:a16="http://schemas.microsoft.com/office/drawing/2014/main" id="{A36F353B-74C5-440C-BF9A-1B6DB6952B17}"/>
              </a:ext>
            </a:extLst>
          </p:cNvPr>
          <p:cNvSpPr>
            <a:spLocks noGrp="1"/>
          </p:cNvSpPr>
          <p:nvPr>
            <p:ph type="sldNum" sz="quarter" idx="12"/>
          </p:nvPr>
        </p:nvSpPr>
        <p:spPr/>
        <p:txBody>
          <a:bodyPr/>
          <a:lstStyle/>
          <a:p>
            <a:fld id="{8699886C-7213-408F-B578-179781ECA74E}" type="slidenum">
              <a:rPr lang="en-US" smtClean="0"/>
              <a:t>‹#›</a:t>
            </a:fld>
            <a:endParaRPr lang="en-US"/>
          </a:p>
        </p:txBody>
      </p:sp>
    </p:spTree>
    <p:extLst>
      <p:ext uri="{BB962C8B-B14F-4D97-AF65-F5344CB8AC3E}">
        <p14:creationId xmlns:p14="http://schemas.microsoft.com/office/powerpoint/2010/main" val="11592910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A0C344-034C-4EAA-9BFE-AE877B9D2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E4D8EA-6D98-4E7B-A51C-3445157B1A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73ADC-CDCC-4E10-96B5-000C87D26F2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CAD0E68-A8C4-46EE-953B-C89A0E015C8F}"/>
              </a:ext>
            </a:extLst>
          </p:cNvPr>
          <p:cNvSpPr>
            <a:spLocks noGrp="1"/>
          </p:cNvSpPr>
          <p:nvPr>
            <p:ph type="ftr" sz="quarter" idx="11"/>
          </p:nvPr>
        </p:nvSpPr>
        <p:spPr/>
        <p:txBody>
          <a:bodyPr/>
          <a:lstStyle/>
          <a:p>
            <a:r>
              <a:rPr lang="en-US"/>
              <a:t>Footer Infomation</a:t>
            </a:r>
          </a:p>
        </p:txBody>
      </p:sp>
      <p:sp>
        <p:nvSpPr>
          <p:cNvPr id="6" name="Slide Number Placeholder 5">
            <a:extLst>
              <a:ext uri="{FF2B5EF4-FFF2-40B4-BE49-F238E27FC236}">
                <a16:creationId xmlns:a16="http://schemas.microsoft.com/office/drawing/2014/main" id="{C29AB92F-AF54-4C5A-84D9-CCEF752A8E47}"/>
              </a:ext>
            </a:extLst>
          </p:cNvPr>
          <p:cNvSpPr>
            <a:spLocks noGrp="1"/>
          </p:cNvSpPr>
          <p:nvPr>
            <p:ph type="sldNum" sz="quarter" idx="12"/>
          </p:nvPr>
        </p:nvSpPr>
        <p:spPr/>
        <p:txBody>
          <a:bodyPr/>
          <a:lstStyle/>
          <a:p>
            <a:fld id="{8699886C-7213-408F-B578-179781ECA74E}" type="slidenum">
              <a:rPr lang="en-US" smtClean="0"/>
              <a:t>‹#›</a:t>
            </a:fld>
            <a:endParaRPr lang="en-US"/>
          </a:p>
        </p:txBody>
      </p:sp>
    </p:spTree>
    <p:extLst>
      <p:ext uri="{BB962C8B-B14F-4D97-AF65-F5344CB8AC3E}">
        <p14:creationId xmlns:p14="http://schemas.microsoft.com/office/powerpoint/2010/main" val="2147501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4_DRAFT GBV ACTION PLAN">
    <p:bg>
      <p:bgPr>
        <a:solidFill>
          <a:schemeClr val="bg2">
            <a:alpha val="56000"/>
          </a:schemeClr>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DA5E01A6-8263-8B4E-863D-D4167210765F}"/>
              </a:ext>
            </a:extLst>
          </p:cNvPr>
          <p:cNvSpPr/>
          <p:nvPr userDrawn="1"/>
        </p:nvSpPr>
        <p:spPr>
          <a:xfrm>
            <a:off x="0" y="6129338"/>
            <a:ext cx="12192000" cy="72866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uadroTexto 10">
            <a:extLst>
              <a:ext uri="{FF2B5EF4-FFF2-40B4-BE49-F238E27FC236}">
                <a16:creationId xmlns:a16="http://schemas.microsoft.com/office/drawing/2014/main" id="{0EA315AC-F4DD-DB4C-96E5-B4731CD651F7}"/>
              </a:ext>
            </a:extLst>
          </p:cNvPr>
          <p:cNvSpPr txBox="1"/>
          <p:nvPr userDrawn="1"/>
        </p:nvSpPr>
        <p:spPr>
          <a:xfrm>
            <a:off x="7385050" y="6438267"/>
            <a:ext cx="4351230" cy="110800"/>
          </a:xfrm>
          <a:prstGeom prst="rect">
            <a:avLst/>
          </a:prstGeom>
          <a:noFill/>
        </p:spPr>
        <p:txBody>
          <a:bodyPr wrap="square" lIns="0" tIns="0" rIns="0" bIns="0" rtlCol="0">
            <a:spAutoFit/>
          </a:bodyPr>
          <a:lstStyle/>
          <a:p>
            <a:pPr>
              <a:lnSpc>
                <a:spcPct val="80000"/>
              </a:lnSpc>
            </a:pPr>
            <a:r>
              <a:rPr lang="en-GB" sz="900" kern="1200">
                <a:solidFill>
                  <a:schemeClr val="accent1"/>
                </a:solidFill>
                <a:latin typeface="+mn-lt"/>
                <a:ea typeface="+mn-ea"/>
                <a:cs typeface="+mn-cs"/>
              </a:rPr>
              <a:t>ADDRESSING GENDER-BASED VIOLENCE </a:t>
            </a:r>
            <a:r>
              <a:rPr lang="en-GB" sz="900">
                <a:solidFill>
                  <a:schemeClr val="accent1"/>
                </a:solidFill>
                <a:latin typeface="+mn-lt"/>
              </a:rPr>
              <a:t>(GBV) IN LATIN AMERICA &amp; THE CARIBBEAN</a:t>
            </a:r>
          </a:p>
        </p:txBody>
      </p:sp>
      <p:pic>
        <p:nvPicPr>
          <p:cNvPr id="13" name="Imagen 12">
            <a:extLst>
              <a:ext uri="{FF2B5EF4-FFF2-40B4-BE49-F238E27FC236}">
                <a16:creationId xmlns:a16="http://schemas.microsoft.com/office/drawing/2014/main" id="{6F615D22-ACD5-744F-B105-334169575BE5}"/>
              </a:ext>
            </a:extLst>
          </p:cNvPr>
          <p:cNvPicPr>
            <a:picLocks noChangeAspect="1"/>
          </p:cNvPicPr>
          <p:nvPr userDrawn="1"/>
        </p:nvPicPr>
        <p:blipFill>
          <a:blip r:embed="rId2"/>
          <a:srcRect/>
          <a:stretch/>
        </p:blipFill>
        <p:spPr>
          <a:xfrm>
            <a:off x="719138" y="6343404"/>
            <a:ext cx="1419860" cy="276713"/>
          </a:xfrm>
          <a:prstGeom prst="rect">
            <a:avLst/>
          </a:prstGeom>
        </p:spPr>
      </p:pic>
      <p:sp>
        <p:nvSpPr>
          <p:cNvPr id="2" name="Título 1">
            <a:extLst>
              <a:ext uri="{FF2B5EF4-FFF2-40B4-BE49-F238E27FC236}">
                <a16:creationId xmlns:a16="http://schemas.microsoft.com/office/drawing/2014/main" id="{C59C2625-A666-1544-9681-C3AD320EE3BB}"/>
              </a:ext>
            </a:extLst>
          </p:cNvPr>
          <p:cNvSpPr>
            <a:spLocks noGrp="1"/>
          </p:cNvSpPr>
          <p:nvPr>
            <p:ph type="title"/>
          </p:nvPr>
        </p:nvSpPr>
        <p:spPr>
          <a:xfrm>
            <a:off x="719139" y="719138"/>
            <a:ext cx="4081462" cy="1325563"/>
          </a:xfrm>
        </p:spPr>
        <p:txBody>
          <a:bodyPr lIns="0" tIns="0" rIns="0" bIns="0" anchor="t" anchorCtr="0"/>
          <a:lstStyle>
            <a:lvl1pPr>
              <a:defRPr lang="en-GB" sz="3600" kern="1200" dirty="0">
                <a:solidFill>
                  <a:schemeClr val="accent1"/>
                </a:solidFill>
                <a:latin typeface="+mj-lt"/>
                <a:ea typeface="+mn-ea"/>
                <a:cs typeface="+mn-cs"/>
              </a:defRPr>
            </a:lvl1pPr>
          </a:lstStyle>
          <a:p>
            <a:r>
              <a:rPr lang="es-ES"/>
              <a:t>Haga clic para modificar el estilo de título del patrón</a:t>
            </a:r>
            <a:endParaRPr lang="en-GB"/>
          </a:p>
        </p:txBody>
      </p:sp>
    </p:spTree>
    <p:extLst>
      <p:ext uri="{BB962C8B-B14F-4D97-AF65-F5344CB8AC3E}">
        <p14:creationId xmlns:p14="http://schemas.microsoft.com/office/powerpoint/2010/main" val="2957482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2" name="Title 1"/>
          <p:cNvSpPr>
            <a:spLocks noGrp="1"/>
          </p:cNvSpPr>
          <p:nvPr>
            <p:ph type="title"/>
          </p:nvPr>
        </p:nvSpPr>
        <p:spPr>
          <a:xfrm>
            <a:off x="475913" y="301627"/>
            <a:ext cx="11282705" cy="756707"/>
          </a:xfrm>
        </p:spPr>
        <p:txBody>
          <a:bodyPr/>
          <a:lstStyle>
            <a:lvl1pPr>
              <a:defRPr sz="220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r>
              <a:rPr lang="en-US"/>
              <a:t>Footer Infomation</a:t>
            </a:r>
          </a:p>
        </p:txBody>
      </p:sp>
      <p:sp>
        <p:nvSpPr>
          <p:cNvPr id="6" name="Slide Number Placeholder 7"/>
          <p:cNvSpPr>
            <a:spLocks noGrp="1"/>
          </p:cNvSpPr>
          <p:nvPr>
            <p:ph type="sldNum" sz="quarter" idx="15"/>
          </p:nvPr>
        </p:nvSpPr>
        <p:spPr/>
        <p:txBody>
          <a:bodyPr/>
          <a:lstStyle>
            <a:lvl1pPr>
              <a:defRPr/>
            </a:lvl1pPr>
          </a:lstStyle>
          <a:p>
            <a:fld id="{754BAFAD-B414-DA41-AF83-C9D083317ACB}" type="slidenum">
              <a:rPr lang="en-US" altLang="en-US"/>
              <a:pPr/>
              <a:t>‹#›</a:t>
            </a:fld>
            <a:endParaRPr lang="en-US" altLang="en-US"/>
          </a:p>
        </p:txBody>
      </p:sp>
    </p:spTree>
    <p:extLst>
      <p:ext uri="{BB962C8B-B14F-4D97-AF65-F5344CB8AC3E}">
        <p14:creationId xmlns:p14="http://schemas.microsoft.com/office/powerpoint/2010/main" val="32935039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Content with Captio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569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8889"/>
            <a:ext cx="11223244" cy="4351338"/>
          </a:xfrm>
        </p:spPr>
        <p:txBody>
          <a:bodyPr>
            <a:normAutofit/>
          </a:bodyPr>
          <a:lstStyle>
            <a:lvl1pPr marL="0" indent="0">
              <a:lnSpc>
                <a:spcPct val="125000"/>
              </a:lnSpc>
              <a:spcBef>
                <a:spcPts val="500"/>
              </a:spcBef>
              <a:buFontTx/>
              <a:buNone/>
              <a:defRPr sz="2000">
                <a:solidFill>
                  <a:schemeClr val="tx1"/>
                </a:solidFill>
                <a:latin typeface="+mn-lt"/>
                <a:cs typeface="Gotham Book" pitchFamily="50" charset="0"/>
              </a:defRPr>
            </a:lvl1pPr>
            <a:lvl2pPr marL="0" indent="0">
              <a:buFontTx/>
              <a:buNone/>
              <a:defRPr sz="1200">
                <a:solidFill>
                  <a:schemeClr val="tx1"/>
                </a:solidFill>
                <a:latin typeface="Gotham Book" pitchFamily="50" charset="0"/>
                <a:cs typeface="Gotham Book" pitchFamily="50" charset="0"/>
              </a:defRPr>
            </a:lvl2pPr>
            <a:lvl3pPr marL="0" indent="0">
              <a:buFontTx/>
              <a:buNone/>
              <a:defRPr sz="1200">
                <a:solidFill>
                  <a:schemeClr val="tx1"/>
                </a:solidFill>
                <a:latin typeface="Gotham Book" pitchFamily="50" charset="0"/>
                <a:cs typeface="Gotham Book" pitchFamily="50" charset="0"/>
              </a:defRPr>
            </a:lvl3pPr>
            <a:lvl4pPr marL="0" indent="0">
              <a:buFontTx/>
              <a:buNone/>
              <a:defRPr sz="1200">
                <a:solidFill>
                  <a:schemeClr val="tx1"/>
                </a:solidFill>
                <a:latin typeface="Gotham Book" pitchFamily="50" charset="0"/>
                <a:cs typeface="Gotham Book" pitchFamily="50" charset="0"/>
              </a:defRPr>
            </a:lvl4pPr>
            <a:lvl5pPr marL="0" indent="0">
              <a:buFontTx/>
              <a:buNone/>
              <a:defRPr sz="1200">
                <a:solidFill>
                  <a:schemeClr val="tx1"/>
                </a:solidFill>
                <a:latin typeface="Gotham Book" pitchFamily="50" charset="0"/>
                <a:cs typeface="Gotham Book" pitchFamily="50" charset="0"/>
              </a:defRPr>
            </a:lvl5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Footer Infomation</a:t>
            </a:r>
          </a:p>
        </p:txBody>
      </p:sp>
      <p:sp>
        <p:nvSpPr>
          <p:cNvPr id="6" name="Slide Number Placeholder 5"/>
          <p:cNvSpPr>
            <a:spLocks noGrp="1"/>
          </p:cNvSpPr>
          <p:nvPr>
            <p:ph type="sldNum" sz="quarter" idx="12"/>
          </p:nvPr>
        </p:nvSpPr>
        <p:spPr/>
        <p:txBody>
          <a:bodyPr/>
          <a:lstStyle/>
          <a:p>
            <a:fld id="{DF4F59E0-C37A-49BE-8088-A1C38DD51BF7}" type="slidenum">
              <a:rPr lang="en-US" smtClean="0"/>
              <a:t>‹#›</a:t>
            </a:fld>
            <a:endParaRPr lang="en-US"/>
          </a:p>
        </p:txBody>
      </p:sp>
      <p:sp>
        <p:nvSpPr>
          <p:cNvPr id="59" name="Title 1"/>
          <p:cNvSpPr>
            <a:spLocks noGrp="1"/>
          </p:cNvSpPr>
          <p:nvPr>
            <p:ph type="title"/>
          </p:nvPr>
        </p:nvSpPr>
        <p:spPr>
          <a:xfrm>
            <a:off x="1773936" y="179869"/>
            <a:ext cx="8284464" cy="75304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978080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75358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4901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0644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3CAD0DA-4E86-FC4D-A1C0-74DD7AC3A3A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687"/>
          <a:stretch/>
        </p:blipFill>
        <p:spPr>
          <a:xfrm>
            <a:off x="0" y="0"/>
            <a:ext cx="12192000" cy="6858000"/>
          </a:xfrm>
          <a:prstGeom prst="rect">
            <a:avLst/>
          </a:prstGeom>
        </p:spPr>
      </p:pic>
    </p:spTree>
    <p:extLst>
      <p:ext uri="{BB962C8B-B14F-4D97-AF65-F5344CB8AC3E}">
        <p14:creationId xmlns:p14="http://schemas.microsoft.com/office/powerpoint/2010/main" val="13185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0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err="1"/>
              <a:t>Titlemaster</a:t>
            </a:r>
            <a:endParaRPr lang="en-US" noProof="0"/>
          </a:p>
        </p:txBody>
      </p:sp>
      <p:sp>
        <p:nvSpPr>
          <p:cNvPr id="3" name="Fußzeilenplatzhalter 2"/>
          <p:cNvSpPr>
            <a:spLocks noGrp="1"/>
          </p:cNvSpPr>
          <p:nvPr>
            <p:ph type="ftr" sz="quarter" idx="10"/>
          </p:nvPr>
        </p:nvSpPr>
        <p:spPr/>
        <p:txBody>
          <a:bodyPr/>
          <a:lstStyle/>
          <a:p>
            <a:pPr>
              <a:defRPr/>
            </a:pPr>
            <a:endParaRPr lang="en-US"/>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a:p>
        </p:txBody>
      </p:sp>
      <p:sp>
        <p:nvSpPr>
          <p:cNvPr id="6" name="Inhaltsplatzhalter 5"/>
          <p:cNvSpPr>
            <a:spLocks noGrp="1"/>
          </p:cNvSpPr>
          <p:nvPr>
            <p:ph sz="quarter" idx="12" hasCustomPrompt="1"/>
          </p:nvPr>
        </p:nvSpPr>
        <p:spPr>
          <a:xfrm>
            <a:off x="431804" y="1268413"/>
            <a:ext cx="5568949" cy="4752975"/>
          </a:xfrm>
        </p:spPr>
        <p:txBody>
          <a:bodyPr/>
          <a:lstStyle>
            <a:lvl1pPr algn="l">
              <a:buFontTx/>
              <a:buNone/>
              <a:defRPr sz="1407">
                <a:solidFill>
                  <a:schemeClr val="accent1"/>
                </a:solidFill>
              </a:defRPr>
            </a:lvl1pPr>
            <a:lvl2pPr algn="ctr">
              <a:buFontTx/>
              <a:buNone/>
              <a:defRPr sz="1407">
                <a:solidFill>
                  <a:schemeClr val="accent1"/>
                </a:solidFill>
              </a:defRPr>
            </a:lvl2pPr>
            <a:lvl3pPr marL="0" indent="0" algn="ctr">
              <a:buFontTx/>
              <a:buNone/>
              <a:defRPr sz="1407">
                <a:solidFill>
                  <a:schemeClr val="accent1"/>
                </a:solidFill>
              </a:defRPr>
            </a:lvl3pPr>
            <a:lvl4pPr marL="0" indent="0" algn="ctr">
              <a:buFontTx/>
              <a:buNone/>
              <a:defRPr sz="1407">
                <a:solidFill>
                  <a:schemeClr val="accent1"/>
                </a:solidFill>
              </a:defRPr>
            </a:lvl4pPr>
            <a:lvl5pPr marL="0" indent="0" algn="ctr">
              <a:buFontTx/>
              <a:buNone/>
              <a:defRPr sz="1407">
                <a:solidFill>
                  <a:schemeClr val="accent1"/>
                </a:solidFill>
              </a:defRPr>
            </a:lvl5pPr>
          </a:lstStyle>
          <a:p>
            <a:pPr lvl="0"/>
            <a:r>
              <a:rPr lang="en-US" noProof="0" err="1"/>
              <a:t>Textmaster</a:t>
            </a:r>
            <a:endParaRPr lang="en-US" noProof="0"/>
          </a:p>
        </p:txBody>
      </p:sp>
      <p:sp>
        <p:nvSpPr>
          <p:cNvPr id="7" name="Bildplatzhalter 6"/>
          <p:cNvSpPr>
            <a:spLocks noGrp="1"/>
          </p:cNvSpPr>
          <p:nvPr>
            <p:ph type="pic" sz="quarter" idx="13" hasCustomPrompt="1"/>
          </p:nvPr>
        </p:nvSpPr>
        <p:spPr>
          <a:xfrm>
            <a:off x="6191252" y="1268413"/>
            <a:ext cx="5568949" cy="4752975"/>
          </a:xfrm>
        </p:spPr>
        <p:txBody>
          <a:bodyPr/>
          <a:lstStyle/>
          <a:p>
            <a:r>
              <a:rPr lang="en-US" noProof="0"/>
              <a:t>Images</a:t>
            </a:r>
          </a:p>
        </p:txBody>
      </p:sp>
    </p:spTree>
    <p:extLst>
      <p:ext uri="{BB962C8B-B14F-4D97-AF65-F5344CB8AC3E}">
        <p14:creationId xmlns:p14="http://schemas.microsoft.com/office/powerpoint/2010/main" val="3716581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Solo el título">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7157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4486-70D7-45C7-9BA8-6395A143A0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AD8F82-9DDB-4CF4-BE07-990F4941B0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B84E74-E68C-46D7-914B-D894D81C089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1ACCCE1-7DC9-48C9-BE6F-4F398A4D4141}"/>
              </a:ext>
            </a:extLst>
          </p:cNvPr>
          <p:cNvSpPr>
            <a:spLocks noGrp="1"/>
          </p:cNvSpPr>
          <p:nvPr>
            <p:ph type="ftr" sz="quarter" idx="11"/>
          </p:nvPr>
        </p:nvSpPr>
        <p:spPr/>
        <p:txBody>
          <a:bodyPr/>
          <a:lstStyle/>
          <a:p>
            <a:r>
              <a:rPr lang="en-US"/>
              <a:t>Footer Infomation</a:t>
            </a:r>
          </a:p>
        </p:txBody>
      </p:sp>
      <p:sp>
        <p:nvSpPr>
          <p:cNvPr id="6" name="Slide Number Placeholder 5">
            <a:extLst>
              <a:ext uri="{FF2B5EF4-FFF2-40B4-BE49-F238E27FC236}">
                <a16:creationId xmlns:a16="http://schemas.microsoft.com/office/drawing/2014/main" id="{3EA92209-1849-4613-8FE2-760A6495C4E4}"/>
              </a:ext>
            </a:extLst>
          </p:cNvPr>
          <p:cNvSpPr>
            <a:spLocks noGrp="1"/>
          </p:cNvSpPr>
          <p:nvPr>
            <p:ph type="sldNum" sz="quarter" idx="12"/>
          </p:nvPr>
        </p:nvSpPr>
        <p:spPr/>
        <p:txBody>
          <a:bodyPr/>
          <a:lstStyle/>
          <a:p>
            <a:fld id="{8699886C-7213-408F-B578-179781ECA74E}" type="slidenum">
              <a:rPr lang="en-US" smtClean="0"/>
              <a:t>‹#›</a:t>
            </a:fld>
            <a:endParaRPr lang="en-US"/>
          </a:p>
        </p:txBody>
      </p:sp>
    </p:spTree>
    <p:extLst>
      <p:ext uri="{BB962C8B-B14F-4D97-AF65-F5344CB8AC3E}">
        <p14:creationId xmlns:p14="http://schemas.microsoft.com/office/powerpoint/2010/main" val="25853686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3CA0A-0D9F-43D5-A977-FC424964BA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ED914F-FF71-463D-9934-D2611371F5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FA3EA-A3BF-4AD4-810E-E27939E6253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CA3290F-D0F4-4347-BAAD-E453657A2D00}"/>
              </a:ext>
            </a:extLst>
          </p:cNvPr>
          <p:cNvSpPr>
            <a:spLocks noGrp="1"/>
          </p:cNvSpPr>
          <p:nvPr>
            <p:ph type="ftr" sz="quarter" idx="11"/>
          </p:nvPr>
        </p:nvSpPr>
        <p:spPr/>
        <p:txBody>
          <a:bodyPr/>
          <a:lstStyle/>
          <a:p>
            <a:r>
              <a:rPr lang="en-US"/>
              <a:t>Footer Infomation</a:t>
            </a:r>
          </a:p>
        </p:txBody>
      </p:sp>
      <p:sp>
        <p:nvSpPr>
          <p:cNvPr id="6" name="Slide Number Placeholder 5">
            <a:extLst>
              <a:ext uri="{FF2B5EF4-FFF2-40B4-BE49-F238E27FC236}">
                <a16:creationId xmlns:a16="http://schemas.microsoft.com/office/drawing/2014/main" id="{449EADAF-9947-4E13-9CE9-5E02F3E69915}"/>
              </a:ext>
            </a:extLst>
          </p:cNvPr>
          <p:cNvSpPr>
            <a:spLocks noGrp="1"/>
          </p:cNvSpPr>
          <p:nvPr>
            <p:ph type="sldNum" sz="quarter" idx="12"/>
          </p:nvPr>
        </p:nvSpPr>
        <p:spPr/>
        <p:txBody>
          <a:bodyPr/>
          <a:lstStyle/>
          <a:p>
            <a:fld id="{8699886C-7213-408F-B578-179781ECA74E}" type="slidenum">
              <a:rPr lang="en-US" smtClean="0"/>
              <a:t>‹#›</a:t>
            </a:fld>
            <a:endParaRPr lang="en-US"/>
          </a:p>
        </p:txBody>
      </p:sp>
    </p:spTree>
    <p:extLst>
      <p:ext uri="{BB962C8B-B14F-4D97-AF65-F5344CB8AC3E}">
        <p14:creationId xmlns:p14="http://schemas.microsoft.com/office/powerpoint/2010/main" val="8251521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9ACC-8C2E-4344-AD09-5047152C2E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022605-7589-466B-8D5F-C476CF17DC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5ED43F-80BE-485E-90EA-EAD039F7C99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D8933E9-600B-42EF-8A9D-26F49658322C}"/>
              </a:ext>
            </a:extLst>
          </p:cNvPr>
          <p:cNvSpPr>
            <a:spLocks noGrp="1"/>
          </p:cNvSpPr>
          <p:nvPr>
            <p:ph type="ftr" sz="quarter" idx="11"/>
          </p:nvPr>
        </p:nvSpPr>
        <p:spPr/>
        <p:txBody>
          <a:bodyPr/>
          <a:lstStyle/>
          <a:p>
            <a:r>
              <a:rPr lang="en-US"/>
              <a:t>Footer Infomation</a:t>
            </a:r>
          </a:p>
        </p:txBody>
      </p:sp>
      <p:sp>
        <p:nvSpPr>
          <p:cNvPr id="6" name="Slide Number Placeholder 5">
            <a:extLst>
              <a:ext uri="{FF2B5EF4-FFF2-40B4-BE49-F238E27FC236}">
                <a16:creationId xmlns:a16="http://schemas.microsoft.com/office/drawing/2014/main" id="{F33E2D41-D4A0-454D-81F2-BF48BD76D69E}"/>
              </a:ext>
            </a:extLst>
          </p:cNvPr>
          <p:cNvSpPr>
            <a:spLocks noGrp="1"/>
          </p:cNvSpPr>
          <p:nvPr>
            <p:ph type="sldNum" sz="quarter" idx="12"/>
          </p:nvPr>
        </p:nvSpPr>
        <p:spPr/>
        <p:txBody>
          <a:bodyPr/>
          <a:lstStyle/>
          <a:p>
            <a:fld id="{8699886C-7213-408F-B578-179781ECA74E}" type="slidenum">
              <a:rPr lang="en-US" smtClean="0"/>
              <a:t>‹#›</a:t>
            </a:fld>
            <a:endParaRPr lang="en-US"/>
          </a:p>
        </p:txBody>
      </p:sp>
    </p:spTree>
    <p:extLst>
      <p:ext uri="{BB962C8B-B14F-4D97-AF65-F5344CB8AC3E}">
        <p14:creationId xmlns:p14="http://schemas.microsoft.com/office/powerpoint/2010/main" val="15678021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25C8-EC0E-49D9-A415-860D073449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E4A1FE-5F91-4C59-B4EB-96F6382C98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0DD6F1-F15F-48D1-A506-ACBE9015E0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75C9F1-F2A1-44D3-AE22-94B13B8154B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D444E8B-8E1A-45D1-AF0B-9EB6EB520A62}"/>
              </a:ext>
            </a:extLst>
          </p:cNvPr>
          <p:cNvSpPr>
            <a:spLocks noGrp="1"/>
          </p:cNvSpPr>
          <p:nvPr>
            <p:ph type="ftr" sz="quarter" idx="11"/>
          </p:nvPr>
        </p:nvSpPr>
        <p:spPr/>
        <p:txBody>
          <a:bodyPr/>
          <a:lstStyle/>
          <a:p>
            <a:r>
              <a:rPr lang="en-US"/>
              <a:t>Footer Infomation</a:t>
            </a:r>
          </a:p>
        </p:txBody>
      </p:sp>
      <p:sp>
        <p:nvSpPr>
          <p:cNvPr id="7" name="Slide Number Placeholder 6">
            <a:extLst>
              <a:ext uri="{FF2B5EF4-FFF2-40B4-BE49-F238E27FC236}">
                <a16:creationId xmlns:a16="http://schemas.microsoft.com/office/drawing/2014/main" id="{67716FFD-E503-4DAC-AD8F-DD2E15491D51}"/>
              </a:ext>
            </a:extLst>
          </p:cNvPr>
          <p:cNvSpPr>
            <a:spLocks noGrp="1"/>
          </p:cNvSpPr>
          <p:nvPr>
            <p:ph type="sldNum" sz="quarter" idx="12"/>
          </p:nvPr>
        </p:nvSpPr>
        <p:spPr/>
        <p:txBody>
          <a:bodyPr/>
          <a:lstStyle/>
          <a:p>
            <a:fld id="{8699886C-7213-408F-B578-179781ECA74E}" type="slidenum">
              <a:rPr lang="en-US" smtClean="0"/>
              <a:t>‹#›</a:t>
            </a:fld>
            <a:endParaRPr lang="en-US"/>
          </a:p>
        </p:txBody>
      </p:sp>
    </p:spTree>
    <p:extLst>
      <p:ext uri="{BB962C8B-B14F-4D97-AF65-F5344CB8AC3E}">
        <p14:creationId xmlns:p14="http://schemas.microsoft.com/office/powerpoint/2010/main" val="29750162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E580-1FE5-4477-8280-02C120FEDB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7B49FB-68D0-42A2-88CE-CC76432CD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4A768D-A552-46B9-852E-B6D582DC68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98AEDC-1A2A-48C2-8B3A-B5DC7C4189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4383DA-22C7-491C-8FA0-2C992A25B4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CB0327-D54B-41C9-9EE4-7FE49B76DF0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B642689-970F-4450-A1D9-AEAAF19B3615}"/>
              </a:ext>
            </a:extLst>
          </p:cNvPr>
          <p:cNvSpPr>
            <a:spLocks noGrp="1"/>
          </p:cNvSpPr>
          <p:nvPr>
            <p:ph type="ftr" sz="quarter" idx="11"/>
          </p:nvPr>
        </p:nvSpPr>
        <p:spPr/>
        <p:txBody>
          <a:bodyPr/>
          <a:lstStyle/>
          <a:p>
            <a:r>
              <a:rPr lang="en-US"/>
              <a:t>Footer Infomation</a:t>
            </a:r>
          </a:p>
        </p:txBody>
      </p:sp>
      <p:sp>
        <p:nvSpPr>
          <p:cNvPr id="9" name="Slide Number Placeholder 8">
            <a:extLst>
              <a:ext uri="{FF2B5EF4-FFF2-40B4-BE49-F238E27FC236}">
                <a16:creationId xmlns:a16="http://schemas.microsoft.com/office/drawing/2014/main" id="{6C7CE572-4A8F-499E-93C0-E06CB5EFD305}"/>
              </a:ext>
            </a:extLst>
          </p:cNvPr>
          <p:cNvSpPr>
            <a:spLocks noGrp="1"/>
          </p:cNvSpPr>
          <p:nvPr>
            <p:ph type="sldNum" sz="quarter" idx="12"/>
          </p:nvPr>
        </p:nvSpPr>
        <p:spPr/>
        <p:txBody>
          <a:bodyPr/>
          <a:lstStyle/>
          <a:p>
            <a:fld id="{8699886C-7213-408F-B578-179781ECA74E}" type="slidenum">
              <a:rPr lang="en-US" smtClean="0"/>
              <a:t>‹#›</a:t>
            </a:fld>
            <a:endParaRPr lang="en-US"/>
          </a:p>
        </p:txBody>
      </p:sp>
    </p:spTree>
    <p:extLst>
      <p:ext uri="{BB962C8B-B14F-4D97-AF65-F5344CB8AC3E}">
        <p14:creationId xmlns:p14="http://schemas.microsoft.com/office/powerpoint/2010/main" val="24844249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864B8-46B4-4DB9-82F8-8CE06B8D9F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5C3736-9DF0-4450-92B3-BE954D6B43C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68E08CC-B7CE-45B4-ABDA-E754F4C6844D}"/>
              </a:ext>
            </a:extLst>
          </p:cNvPr>
          <p:cNvSpPr>
            <a:spLocks noGrp="1"/>
          </p:cNvSpPr>
          <p:nvPr>
            <p:ph type="ftr" sz="quarter" idx="11"/>
          </p:nvPr>
        </p:nvSpPr>
        <p:spPr/>
        <p:txBody>
          <a:bodyPr/>
          <a:lstStyle/>
          <a:p>
            <a:r>
              <a:rPr lang="en-US"/>
              <a:t>Footer Infomation</a:t>
            </a:r>
          </a:p>
        </p:txBody>
      </p:sp>
      <p:sp>
        <p:nvSpPr>
          <p:cNvPr id="5" name="Slide Number Placeholder 4">
            <a:extLst>
              <a:ext uri="{FF2B5EF4-FFF2-40B4-BE49-F238E27FC236}">
                <a16:creationId xmlns:a16="http://schemas.microsoft.com/office/drawing/2014/main" id="{281067A4-5078-4461-A885-680B2F36C152}"/>
              </a:ext>
            </a:extLst>
          </p:cNvPr>
          <p:cNvSpPr>
            <a:spLocks noGrp="1"/>
          </p:cNvSpPr>
          <p:nvPr>
            <p:ph type="sldNum" sz="quarter" idx="12"/>
          </p:nvPr>
        </p:nvSpPr>
        <p:spPr/>
        <p:txBody>
          <a:bodyPr/>
          <a:lstStyle/>
          <a:p>
            <a:fld id="{8699886C-7213-408F-B578-179781ECA74E}" type="slidenum">
              <a:rPr lang="en-US" smtClean="0"/>
              <a:t>‹#›</a:t>
            </a:fld>
            <a:endParaRPr lang="en-US"/>
          </a:p>
        </p:txBody>
      </p:sp>
    </p:spTree>
    <p:extLst>
      <p:ext uri="{BB962C8B-B14F-4D97-AF65-F5344CB8AC3E}">
        <p14:creationId xmlns:p14="http://schemas.microsoft.com/office/powerpoint/2010/main" val="22326056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7DB690-1FF5-4547-A6E6-E499AC43821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E0376EF-CA37-435A-B302-CDC410E14D2B}"/>
              </a:ext>
            </a:extLst>
          </p:cNvPr>
          <p:cNvSpPr>
            <a:spLocks noGrp="1"/>
          </p:cNvSpPr>
          <p:nvPr>
            <p:ph type="ftr" sz="quarter" idx="11"/>
          </p:nvPr>
        </p:nvSpPr>
        <p:spPr/>
        <p:txBody>
          <a:bodyPr/>
          <a:lstStyle/>
          <a:p>
            <a:r>
              <a:rPr lang="en-US"/>
              <a:t>Footer Infomation</a:t>
            </a:r>
          </a:p>
        </p:txBody>
      </p:sp>
      <p:sp>
        <p:nvSpPr>
          <p:cNvPr id="4" name="Slide Number Placeholder 3">
            <a:extLst>
              <a:ext uri="{FF2B5EF4-FFF2-40B4-BE49-F238E27FC236}">
                <a16:creationId xmlns:a16="http://schemas.microsoft.com/office/drawing/2014/main" id="{B06D1DDE-753D-47CA-B74D-C91E82A28A0A}"/>
              </a:ext>
            </a:extLst>
          </p:cNvPr>
          <p:cNvSpPr>
            <a:spLocks noGrp="1"/>
          </p:cNvSpPr>
          <p:nvPr>
            <p:ph type="sldNum" sz="quarter" idx="12"/>
          </p:nvPr>
        </p:nvSpPr>
        <p:spPr/>
        <p:txBody>
          <a:bodyPr/>
          <a:lstStyle/>
          <a:p>
            <a:fld id="{8699886C-7213-408F-B578-179781ECA74E}" type="slidenum">
              <a:rPr lang="en-US" smtClean="0"/>
              <a:t>‹#›</a:t>
            </a:fld>
            <a:endParaRPr lang="en-US"/>
          </a:p>
        </p:txBody>
      </p:sp>
    </p:spTree>
    <p:extLst>
      <p:ext uri="{BB962C8B-B14F-4D97-AF65-F5344CB8AC3E}">
        <p14:creationId xmlns:p14="http://schemas.microsoft.com/office/powerpoint/2010/main" val="17325503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9FC6-4241-41B2-86C7-E5E725CDE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777A49-4EAF-46A4-B4A7-6535D3E907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C50DBE-6781-4070-A0A3-A7C6398C6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334047-2D19-4191-99D9-134C024C69C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6F7C030-5D91-428E-A1B2-B1D94661908A}"/>
              </a:ext>
            </a:extLst>
          </p:cNvPr>
          <p:cNvSpPr>
            <a:spLocks noGrp="1"/>
          </p:cNvSpPr>
          <p:nvPr>
            <p:ph type="ftr" sz="quarter" idx="11"/>
          </p:nvPr>
        </p:nvSpPr>
        <p:spPr/>
        <p:txBody>
          <a:bodyPr/>
          <a:lstStyle/>
          <a:p>
            <a:r>
              <a:rPr lang="en-US"/>
              <a:t>Footer Infomation</a:t>
            </a:r>
          </a:p>
        </p:txBody>
      </p:sp>
      <p:sp>
        <p:nvSpPr>
          <p:cNvPr id="7" name="Slide Number Placeholder 6">
            <a:extLst>
              <a:ext uri="{FF2B5EF4-FFF2-40B4-BE49-F238E27FC236}">
                <a16:creationId xmlns:a16="http://schemas.microsoft.com/office/drawing/2014/main" id="{7C64D5D9-A584-4BA4-A4C8-F41C545E9D4D}"/>
              </a:ext>
            </a:extLst>
          </p:cNvPr>
          <p:cNvSpPr>
            <a:spLocks noGrp="1"/>
          </p:cNvSpPr>
          <p:nvPr>
            <p:ph type="sldNum" sz="quarter" idx="12"/>
          </p:nvPr>
        </p:nvSpPr>
        <p:spPr/>
        <p:txBody>
          <a:bodyPr/>
          <a:lstStyle/>
          <a:p>
            <a:fld id="{8699886C-7213-408F-B578-179781ECA74E}" type="slidenum">
              <a:rPr lang="en-US" smtClean="0"/>
              <a:t>‹#›</a:t>
            </a:fld>
            <a:endParaRPr lang="en-US"/>
          </a:p>
        </p:txBody>
      </p:sp>
    </p:spTree>
    <p:extLst>
      <p:ext uri="{BB962C8B-B14F-4D97-AF65-F5344CB8AC3E}">
        <p14:creationId xmlns:p14="http://schemas.microsoft.com/office/powerpoint/2010/main" val="10912496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ED6F-0AEE-402F-8BE4-084618E07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32E1CA-7EC0-432F-9C34-658A8B3B52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EE8233-CB35-4001-8D1F-63176E3B2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D8A772-D647-4509-AB1C-0023478751D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4D78B03-D065-4BF3-9FBB-22443B5FBC05}"/>
              </a:ext>
            </a:extLst>
          </p:cNvPr>
          <p:cNvSpPr>
            <a:spLocks noGrp="1"/>
          </p:cNvSpPr>
          <p:nvPr>
            <p:ph type="ftr" sz="quarter" idx="11"/>
          </p:nvPr>
        </p:nvSpPr>
        <p:spPr/>
        <p:txBody>
          <a:bodyPr/>
          <a:lstStyle/>
          <a:p>
            <a:r>
              <a:rPr lang="en-US"/>
              <a:t>Footer Infomation</a:t>
            </a:r>
          </a:p>
        </p:txBody>
      </p:sp>
      <p:sp>
        <p:nvSpPr>
          <p:cNvPr id="7" name="Slide Number Placeholder 6">
            <a:extLst>
              <a:ext uri="{FF2B5EF4-FFF2-40B4-BE49-F238E27FC236}">
                <a16:creationId xmlns:a16="http://schemas.microsoft.com/office/drawing/2014/main" id="{7AD375FE-3E94-4BE1-81F5-BE6AD62EC7EA}"/>
              </a:ext>
            </a:extLst>
          </p:cNvPr>
          <p:cNvSpPr>
            <a:spLocks noGrp="1"/>
          </p:cNvSpPr>
          <p:nvPr>
            <p:ph type="sldNum" sz="quarter" idx="12"/>
          </p:nvPr>
        </p:nvSpPr>
        <p:spPr/>
        <p:txBody>
          <a:bodyPr/>
          <a:lstStyle/>
          <a:p>
            <a:fld id="{8699886C-7213-408F-B578-179781ECA74E}" type="slidenum">
              <a:rPr lang="en-US" smtClean="0"/>
              <a:t>‹#›</a:t>
            </a:fld>
            <a:endParaRPr lang="en-US"/>
          </a:p>
        </p:txBody>
      </p:sp>
    </p:spTree>
    <p:extLst>
      <p:ext uri="{BB962C8B-B14F-4D97-AF65-F5344CB8AC3E}">
        <p14:creationId xmlns:p14="http://schemas.microsoft.com/office/powerpoint/2010/main" val="1696807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err="1"/>
              <a:t>Titlemaster</a:t>
            </a:r>
            <a:endParaRPr lang="en-US" noProof="0"/>
          </a:p>
        </p:txBody>
      </p:sp>
      <p:sp>
        <p:nvSpPr>
          <p:cNvPr id="3" name="Fußzeilenplatzhalter 2"/>
          <p:cNvSpPr>
            <a:spLocks noGrp="1"/>
          </p:cNvSpPr>
          <p:nvPr>
            <p:ph type="ftr" sz="quarter" idx="10"/>
          </p:nvPr>
        </p:nvSpPr>
        <p:spPr/>
        <p:txBody>
          <a:bodyPr/>
          <a:lstStyle/>
          <a:p>
            <a:pPr>
              <a:defRPr/>
            </a:pPr>
            <a:endParaRPr lang="en-US"/>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a:p>
        </p:txBody>
      </p:sp>
    </p:spTree>
    <p:extLst>
      <p:ext uri="{BB962C8B-B14F-4D97-AF65-F5344CB8AC3E}">
        <p14:creationId xmlns:p14="http://schemas.microsoft.com/office/powerpoint/2010/main" val="13357157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79F3-236A-49A2-9252-F88480F40A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B7D0EE-866B-42F6-A71E-3771A6BB3E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170AFA-8EA3-4634-AB08-CCEAFD3FBCB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F4FD464-AA5D-409B-8967-B87745952FB6}"/>
              </a:ext>
            </a:extLst>
          </p:cNvPr>
          <p:cNvSpPr>
            <a:spLocks noGrp="1"/>
          </p:cNvSpPr>
          <p:nvPr>
            <p:ph type="ftr" sz="quarter" idx="11"/>
          </p:nvPr>
        </p:nvSpPr>
        <p:spPr/>
        <p:txBody>
          <a:bodyPr/>
          <a:lstStyle/>
          <a:p>
            <a:r>
              <a:rPr lang="en-US"/>
              <a:t>Footer Infomation</a:t>
            </a:r>
          </a:p>
        </p:txBody>
      </p:sp>
      <p:sp>
        <p:nvSpPr>
          <p:cNvPr id="6" name="Slide Number Placeholder 5">
            <a:extLst>
              <a:ext uri="{FF2B5EF4-FFF2-40B4-BE49-F238E27FC236}">
                <a16:creationId xmlns:a16="http://schemas.microsoft.com/office/drawing/2014/main" id="{A36F353B-74C5-440C-BF9A-1B6DB6952B17}"/>
              </a:ext>
            </a:extLst>
          </p:cNvPr>
          <p:cNvSpPr>
            <a:spLocks noGrp="1"/>
          </p:cNvSpPr>
          <p:nvPr>
            <p:ph type="sldNum" sz="quarter" idx="12"/>
          </p:nvPr>
        </p:nvSpPr>
        <p:spPr/>
        <p:txBody>
          <a:bodyPr/>
          <a:lstStyle/>
          <a:p>
            <a:fld id="{8699886C-7213-408F-B578-179781ECA74E}" type="slidenum">
              <a:rPr lang="en-US" smtClean="0"/>
              <a:t>‹#›</a:t>
            </a:fld>
            <a:endParaRPr lang="en-US"/>
          </a:p>
        </p:txBody>
      </p:sp>
    </p:spTree>
    <p:extLst>
      <p:ext uri="{BB962C8B-B14F-4D97-AF65-F5344CB8AC3E}">
        <p14:creationId xmlns:p14="http://schemas.microsoft.com/office/powerpoint/2010/main" val="38338406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A0C344-034C-4EAA-9BFE-AE877B9D2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E4D8EA-6D98-4E7B-A51C-3445157B1A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73ADC-CDCC-4E10-96B5-000C87D26F2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CAD0E68-A8C4-46EE-953B-C89A0E015C8F}"/>
              </a:ext>
            </a:extLst>
          </p:cNvPr>
          <p:cNvSpPr>
            <a:spLocks noGrp="1"/>
          </p:cNvSpPr>
          <p:nvPr>
            <p:ph type="ftr" sz="quarter" idx="11"/>
          </p:nvPr>
        </p:nvSpPr>
        <p:spPr/>
        <p:txBody>
          <a:bodyPr/>
          <a:lstStyle/>
          <a:p>
            <a:r>
              <a:rPr lang="en-US"/>
              <a:t>Footer Infomation</a:t>
            </a:r>
          </a:p>
        </p:txBody>
      </p:sp>
      <p:sp>
        <p:nvSpPr>
          <p:cNvPr id="6" name="Slide Number Placeholder 5">
            <a:extLst>
              <a:ext uri="{FF2B5EF4-FFF2-40B4-BE49-F238E27FC236}">
                <a16:creationId xmlns:a16="http://schemas.microsoft.com/office/drawing/2014/main" id="{C29AB92F-AF54-4C5A-84D9-CCEF752A8E47}"/>
              </a:ext>
            </a:extLst>
          </p:cNvPr>
          <p:cNvSpPr>
            <a:spLocks noGrp="1"/>
          </p:cNvSpPr>
          <p:nvPr>
            <p:ph type="sldNum" sz="quarter" idx="12"/>
          </p:nvPr>
        </p:nvSpPr>
        <p:spPr/>
        <p:txBody>
          <a:bodyPr/>
          <a:lstStyle/>
          <a:p>
            <a:fld id="{8699886C-7213-408F-B578-179781ECA74E}" type="slidenum">
              <a:rPr lang="en-US" smtClean="0"/>
              <a:t>‹#›</a:t>
            </a:fld>
            <a:endParaRPr lang="en-US"/>
          </a:p>
        </p:txBody>
      </p:sp>
    </p:spTree>
    <p:extLst>
      <p:ext uri="{BB962C8B-B14F-4D97-AF65-F5344CB8AC3E}">
        <p14:creationId xmlns:p14="http://schemas.microsoft.com/office/powerpoint/2010/main" val="11279592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4_DRAFT GBV ACTION PLAN">
    <p:bg>
      <p:bgPr>
        <a:solidFill>
          <a:schemeClr val="bg2">
            <a:alpha val="56000"/>
          </a:schemeClr>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DA5E01A6-8263-8B4E-863D-D4167210765F}"/>
              </a:ext>
            </a:extLst>
          </p:cNvPr>
          <p:cNvSpPr/>
          <p:nvPr userDrawn="1"/>
        </p:nvSpPr>
        <p:spPr>
          <a:xfrm>
            <a:off x="0" y="6129338"/>
            <a:ext cx="12192000" cy="72866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uadroTexto 10">
            <a:extLst>
              <a:ext uri="{FF2B5EF4-FFF2-40B4-BE49-F238E27FC236}">
                <a16:creationId xmlns:a16="http://schemas.microsoft.com/office/drawing/2014/main" id="{0EA315AC-F4DD-DB4C-96E5-B4731CD651F7}"/>
              </a:ext>
            </a:extLst>
          </p:cNvPr>
          <p:cNvSpPr txBox="1"/>
          <p:nvPr userDrawn="1"/>
        </p:nvSpPr>
        <p:spPr>
          <a:xfrm>
            <a:off x="7385050" y="6438267"/>
            <a:ext cx="4351230" cy="110800"/>
          </a:xfrm>
          <a:prstGeom prst="rect">
            <a:avLst/>
          </a:prstGeom>
          <a:noFill/>
        </p:spPr>
        <p:txBody>
          <a:bodyPr wrap="square" lIns="0" tIns="0" rIns="0" bIns="0" rtlCol="0">
            <a:spAutoFit/>
          </a:bodyPr>
          <a:lstStyle/>
          <a:p>
            <a:pPr>
              <a:lnSpc>
                <a:spcPct val="80000"/>
              </a:lnSpc>
            </a:pPr>
            <a:r>
              <a:rPr lang="en-GB" sz="900" kern="1200">
                <a:solidFill>
                  <a:schemeClr val="accent1"/>
                </a:solidFill>
                <a:latin typeface="+mn-lt"/>
                <a:ea typeface="+mn-ea"/>
                <a:cs typeface="+mn-cs"/>
              </a:rPr>
              <a:t>ADDRESSING GENDER-BASED VIOLENCE </a:t>
            </a:r>
            <a:r>
              <a:rPr lang="en-GB" sz="900">
                <a:solidFill>
                  <a:schemeClr val="accent1"/>
                </a:solidFill>
                <a:latin typeface="+mn-lt"/>
              </a:rPr>
              <a:t>(GBV) IN LATIN AMERICA &amp; THE CARIBBEAN</a:t>
            </a:r>
          </a:p>
        </p:txBody>
      </p:sp>
      <p:pic>
        <p:nvPicPr>
          <p:cNvPr id="13" name="Imagen 12">
            <a:extLst>
              <a:ext uri="{FF2B5EF4-FFF2-40B4-BE49-F238E27FC236}">
                <a16:creationId xmlns:a16="http://schemas.microsoft.com/office/drawing/2014/main" id="{6F615D22-ACD5-744F-B105-334169575BE5}"/>
              </a:ext>
            </a:extLst>
          </p:cNvPr>
          <p:cNvPicPr>
            <a:picLocks noChangeAspect="1"/>
          </p:cNvPicPr>
          <p:nvPr userDrawn="1"/>
        </p:nvPicPr>
        <p:blipFill>
          <a:blip r:embed="rId2"/>
          <a:srcRect/>
          <a:stretch/>
        </p:blipFill>
        <p:spPr>
          <a:xfrm>
            <a:off x="719138" y="6343404"/>
            <a:ext cx="1419860" cy="276713"/>
          </a:xfrm>
          <a:prstGeom prst="rect">
            <a:avLst/>
          </a:prstGeom>
        </p:spPr>
      </p:pic>
      <p:sp>
        <p:nvSpPr>
          <p:cNvPr id="2" name="Título 1">
            <a:extLst>
              <a:ext uri="{FF2B5EF4-FFF2-40B4-BE49-F238E27FC236}">
                <a16:creationId xmlns:a16="http://schemas.microsoft.com/office/drawing/2014/main" id="{C59C2625-A666-1544-9681-C3AD320EE3BB}"/>
              </a:ext>
            </a:extLst>
          </p:cNvPr>
          <p:cNvSpPr>
            <a:spLocks noGrp="1"/>
          </p:cNvSpPr>
          <p:nvPr>
            <p:ph type="title"/>
          </p:nvPr>
        </p:nvSpPr>
        <p:spPr>
          <a:xfrm>
            <a:off x="719139" y="719138"/>
            <a:ext cx="4081462" cy="1325563"/>
          </a:xfrm>
        </p:spPr>
        <p:txBody>
          <a:bodyPr lIns="0" tIns="0" rIns="0" bIns="0" anchor="t" anchorCtr="0"/>
          <a:lstStyle>
            <a:lvl1pPr>
              <a:defRPr lang="en-GB" sz="3600" kern="1200" dirty="0">
                <a:solidFill>
                  <a:schemeClr val="accent1"/>
                </a:solidFill>
                <a:latin typeface="+mj-lt"/>
                <a:ea typeface="+mn-ea"/>
                <a:cs typeface="+mn-cs"/>
              </a:defRPr>
            </a:lvl1pPr>
          </a:lstStyle>
          <a:p>
            <a:r>
              <a:rPr lang="es-ES"/>
              <a:t>Haga clic para modificar el estilo de título del patrón</a:t>
            </a:r>
            <a:endParaRPr lang="en-GB"/>
          </a:p>
        </p:txBody>
      </p:sp>
    </p:spTree>
    <p:extLst>
      <p:ext uri="{BB962C8B-B14F-4D97-AF65-F5344CB8AC3E}">
        <p14:creationId xmlns:p14="http://schemas.microsoft.com/office/powerpoint/2010/main" val="7907063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 introduccion">
    <p:bg>
      <p:bgPr>
        <a:solidFill>
          <a:schemeClr val="bg2">
            <a:alpha val="56000"/>
          </a:schemeClr>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DA5E01A6-8263-8B4E-863D-D4167210765F}"/>
              </a:ext>
            </a:extLst>
          </p:cNvPr>
          <p:cNvSpPr/>
          <p:nvPr userDrawn="1"/>
        </p:nvSpPr>
        <p:spPr>
          <a:xfrm>
            <a:off x="0" y="6129338"/>
            <a:ext cx="12192000" cy="72866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uadroTexto 10">
            <a:extLst>
              <a:ext uri="{FF2B5EF4-FFF2-40B4-BE49-F238E27FC236}">
                <a16:creationId xmlns:a16="http://schemas.microsoft.com/office/drawing/2014/main" id="{0EA315AC-F4DD-DB4C-96E5-B4731CD651F7}"/>
              </a:ext>
            </a:extLst>
          </p:cNvPr>
          <p:cNvSpPr txBox="1"/>
          <p:nvPr userDrawn="1"/>
        </p:nvSpPr>
        <p:spPr>
          <a:xfrm>
            <a:off x="7385050" y="6438267"/>
            <a:ext cx="4351230" cy="110800"/>
          </a:xfrm>
          <a:prstGeom prst="rect">
            <a:avLst/>
          </a:prstGeom>
          <a:noFill/>
        </p:spPr>
        <p:txBody>
          <a:bodyPr wrap="square" lIns="0" tIns="0" rIns="0" bIns="0" rtlCol="0">
            <a:spAutoFit/>
          </a:bodyPr>
          <a:lstStyle/>
          <a:p>
            <a:pPr algn="r">
              <a:lnSpc>
                <a:spcPct val="80000"/>
              </a:lnSpc>
            </a:pPr>
            <a:r>
              <a:rPr lang="en-GB" sz="900" kern="1200">
                <a:solidFill>
                  <a:schemeClr val="accent1"/>
                </a:solidFill>
                <a:latin typeface="+mn-lt"/>
                <a:ea typeface="+mn-ea"/>
                <a:cs typeface="+mn-cs"/>
              </a:rPr>
              <a:t>ADDRESSING GENDER-BASED VIOLENCE </a:t>
            </a:r>
            <a:r>
              <a:rPr lang="en-GB" sz="900">
                <a:solidFill>
                  <a:schemeClr val="accent1"/>
                </a:solidFill>
                <a:latin typeface="+mn-lt"/>
              </a:rPr>
              <a:t>(GBV) IN EUROPE &amp; CENTRAL ASIA</a:t>
            </a:r>
          </a:p>
        </p:txBody>
      </p:sp>
      <p:pic>
        <p:nvPicPr>
          <p:cNvPr id="13" name="Imagen 12">
            <a:extLst>
              <a:ext uri="{FF2B5EF4-FFF2-40B4-BE49-F238E27FC236}">
                <a16:creationId xmlns:a16="http://schemas.microsoft.com/office/drawing/2014/main" id="{6F615D22-ACD5-744F-B105-334169575BE5}"/>
              </a:ext>
            </a:extLst>
          </p:cNvPr>
          <p:cNvPicPr>
            <a:picLocks noChangeAspect="1"/>
          </p:cNvPicPr>
          <p:nvPr userDrawn="1"/>
        </p:nvPicPr>
        <p:blipFill>
          <a:blip r:embed="rId2"/>
          <a:srcRect/>
          <a:stretch/>
        </p:blipFill>
        <p:spPr>
          <a:xfrm>
            <a:off x="719138" y="6343404"/>
            <a:ext cx="1419860" cy="276713"/>
          </a:xfrm>
          <a:prstGeom prst="rect">
            <a:avLst/>
          </a:prstGeom>
        </p:spPr>
      </p:pic>
      <p:sp>
        <p:nvSpPr>
          <p:cNvPr id="2" name="Título 1">
            <a:extLst>
              <a:ext uri="{FF2B5EF4-FFF2-40B4-BE49-F238E27FC236}">
                <a16:creationId xmlns:a16="http://schemas.microsoft.com/office/drawing/2014/main" id="{C59C2625-A666-1544-9681-C3AD320EE3BB}"/>
              </a:ext>
            </a:extLst>
          </p:cNvPr>
          <p:cNvSpPr>
            <a:spLocks noGrp="1"/>
          </p:cNvSpPr>
          <p:nvPr>
            <p:ph type="title"/>
          </p:nvPr>
        </p:nvSpPr>
        <p:spPr>
          <a:xfrm>
            <a:off x="719139" y="719138"/>
            <a:ext cx="4081462" cy="1325563"/>
          </a:xfrm>
        </p:spPr>
        <p:txBody>
          <a:bodyPr lIns="0" tIns="0" rIns="0" bIns="0" anchor="t" anchorCtr="0"/>
          <a:lstStyle>
            <a:lvl1pPr>
              <a:defRPr lang="en-GB" sz="3600" kern="1200" dirty="0">
                <a:solidFill>
                  <a:schemeClr val="accent1"/>
                </a:solidFill>
                <a:latin typeface="+mj-lt"/>
                <a:ea typeface="+mn-ea"/>
                <a:cs typeface="+mn-cs"/>
              </a:defRPr>
            </a:lvl1pPr>
          </a:lstStyle>
          <a:p>
            <a:r>
              <a:rPr lang="es-ES"/>
              <a:t>Haga clic para modificar el estilo de título del patrón</a:t>
            </a:r>
            <a:endParaRPr lang="en-GB"/>
          </a:p>
        </p:txBody>
      </p:sp>
    </p:spTree>
    <p:extLst>
      <p:ext uri="{BB962C8B-B14F-4D97-AF65-F5344CB8AC3E}">
        <p14:creationId xmlns:p14="http://schemas.microsoft.com/office/powerpoint/2010/main" val="10149061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2" name="Title 1"/>
          <p:cNvSpPr>
            <a:spLocks noGrp="1"/>
          </p:cNvSpPr>
          <p:nvPr>
            <p:ph type="title"/>
          </p:nvPr>
        </p:nvSpPr>
        <p:spPr>
          <a:xfrm>
            <a:off x="475913" y="301627"/>
            <a:ext cx="11282705" cy="756707"/>
          </a:xfrm>
        </p:spPr>
        <p:txBody>
          <a:bodyPr/>
          <a:lstStyle>
            <a:lvl1pPr>
              <a:defRPr sz="220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r>
              <a:rPr lang="en-US"/>
              <a:t>Footer Infomation</a:t>
            </a:r>
          </a:p>
        </p:txBody>
      </p:sp>
      <p:sp>
        <p:nvSpPr>
          <p:cNvPr id="6" name="Slide Number Placeholder 7"/>
          <p:cNvSpPr>
            <a:spLocks noGrp="1"/>
          </p:cNvSpPr>
          <p:nvPr>
            <p:ph type="sldNum" sz="quarter" idx="15"/>
          </p:nvPr>
        </p:nvSpPr>
        <p:spPr/>
        <p:txBody>
          <a:bodyPr/>
          <a:lstStyle>
            <a:lvl1pPr>
              <a:defRPr/>
            </a:lvl1pPr>
          </a:lstStyle>
          <a:p>
            <a:fld id="{754BAFAD-B414-DA41-AF83-C9D083317ACB}" type="slidenum">
              <a:rPr lang="en-US" altLang="en-US"/>
              <a:pPr/>
              <a:t>‹#›</a:t>
            </a:fld>
            <a:endParaRPr lang="en-US" altLang="en-US"/>
          </a:p>
        </p:txBody>
      </p:sp>
    </p:spTree>
    <p:extLst>
      <p:ext uri="{BB962C8B-B14F-4D97-AF65-F5344CB8AC3E}">
        <p14:creationId xmlns:p14="http://schemas.microsoft.com/office/powerpoint/2010/main" val="3563620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Content with Captio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9552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8889"/>
            <a:ext cx="11223244" cy="4351338"/>
          </a:xfrm>
        </p:spPr>
        <p:txBody>
          <a:bodyPr>
            <a:normAutofit/>
          </a:bodyPr>
          <a:lstStyle>
            <a:lvl1pPr marL="0" indent="0">
              <a:lnSpc>
                <a:spcPct val="125000"/>
              </a:lnSpc>
              <a:spcBef>
                <a:spcPts val="500"/>
              </a:spcBef>
              <a:buFontTx/>
              <a:buNone/>
              <a:defRPr sz="2000">
                <a:solidFill>
                  <a:schemeClr val="tx1"/>
                </a:solidFill>
                <a:latin typeface="+mn-lt"/>
                <a:cs typeface="Gotham Book" pitchFamily="50" charset="0"/>
              </a:defRPr>
            </a:lvl1pPr>
            <a:lvl2pPr marL="0" indent="0">
              <a:buFontTx/>
              <a:buNone/>
              <a:defRPr sz="1200">
                <a:solidFill>
                  <a:schemeClr val="tx1"/>
                </a:solidFill>
                <a:latin typeface="Gotham Book" pitchFamily="50" charset="0"/>
                <a:cs typeface="Gotham Book" pitchFamily="50" charset="0"/>
              </a:defRPr>
            </a:lvl2pPr>
            <a:lvl3pPr marL="0" indent="0">
              <a:buFontTx/>
              <a:buNone/>
              <a:defRPr sz="1200">
                <a:solidFill>
                  <a:schemeClr val="tx1"/>
                </a:solidFill>
                <a:latin typeface="Gotham Book" pitchFamily="50" charset="0"/>
                <a:cs typeface="Gotham Book" pitchFamily="50" charset="0"/>
              </a:defRPr>
            </a:lvl3pPr>
            <a:lvl4pPr marL="0" indent="0">
              <a:buFontTx/>
              <a:buNone/>
              <a:defRPr sz="1200">
                <a:solidFill>
                  <a:schemeClr val="tx1"/>
                </a:solidFill>
                <a:latin typeface="Gotham Book" pitchFamily="50" charset="0"/>
                <a:cs typeface="Gotham Book" pitchFamily="50" charset="0"/>
              </a:defRPr>
            </a:lvl4pPr>
            <a:lvl5pPr marL="0" indent="0">
              <a:buFontTx/>
              <a:buNone/>
              <a:defRPr sz="1200">
                <a:solidFill>
                  <a:schemeClr val="tx1"/>
                </a:solidFill>
                <a:latin typeface="Gotham Book" pitchFamily="50" charset="0"/>
                <a:cs typeface="Gotham Book" pitchFamily="50" charset="0"/>
              </a:defRPr>
            </a:lvl5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Footer Infomation</a:t>
            </a:r>
          </a:p>
        </p:txBody>
      </p:sp>
      <p:sp>
        <p:nvSpPr>
          <p:cNvPr id="6" name="Slide Number Placeholder 5"/>
          <p:cNvSpPr>
            <a:spLocks noGrp="1"/>
          </p:cNvSpPr>
          <p:nvPr>
            <p:ph type="sldNum" sz="quarter" idx="12"/>
          </p:nvPr>
        </p:nvSpPr>
        <p:spPr/>
        <p:txBody>
          <a:bodyPr/>
          <a:lstStyle/>
          <a:p>
            <a:fld id="{DF4F59E0-C37A-49BE-8088-A1C38DD51BF7}" type="slidenum">
              <a:rPr lang="en-US" smtClean="0"/>
              <a:t>‹#›</a:t>
            </a:fld>
            <a:endParaRPr lang="en-US"/>
          </a:p>
        </p:txBody>
      </p:sp>
      <p:sp>
        <p:nvSpPr>
          <p:cNvPr id="59" name="Title 1"/>
          <p:cNvSpPr>
            <a:spLocks noGrp="1"/>
          </p:cNvSpPr>
          <p:nvPr>
            <p:ph type="title"/>
          </p:nvPr>
        </p:nvSpPr>
        <p:spPr>
          <a:xfrm>
            <a:off x="1773936" y="179869"/>
            <a:ext cx="8284464" cy="75304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942573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7485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6604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125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V1">
    <p:spTree>
      <p:nvGrpSpPr>
        <p:cNvPr id="1" name=""/>
        <p:cNvGrpSpPr/>
        <p:nvPr/>
      </p:nvGrpSpPr>
      <p:grpSpPr>
        <a:xfrm>
          <a:off x="0" y="0"/>
          <a:ext cx="0" cy="0"/>
          <a:chOff x="0" y="0"/>
          <a:chExt cx="0" cy="0"/>
        </a:xfrm>
      </p:grpSpPr>
      <p:pic>
        <p:nvPicPr>
          <p:cNvPr id="10" name="Picture 2" descr="I:\_GregW\1322550 WBGIS - ITS Sub Branding\WBGIS_ITS-PPT_footer-06.jpg"/>
          <p:cNvPicPr>
            <a:picLocks noChangeAspect="1" noChangeArrowheads="1"/>
          </p:cNvPicPr>
          <p:nvPr/>
        </p:nvPicPr>
        <p:blipFill>
          <a:blip r:embed="rId2"/>
          <a:srcRect b="82105"/>
          <a:stretch>
            <a:fillRect/>
          </a:stretch>
        </p:blipFill>
        <p:spPr bwMode="auto">
          <a:xfrm>
            <a:off x="0" y="1379624"/>
            <a:ext cx="12192000" cy="136358"/>
          </a:xfrm>
          <a:prstGeom prst="rect">
            <a:avLst/>
          </a:prstGeom>
          <a:noFill/>
        </p:spPr>
      </p:pic>
      <p:sp>
        <p:nvSpPr>
          <p:cNvPr id="13" name="Rectangle 12"/>
          <p:cNvSpPr/>
          <p:nvPr/>
        </p:nvSpPr>
        <p:spPr>
          <a:xfrm>
            <a:off x="0" y="1283371"/>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13"/>
          </a:p>
        </p:txBody>
      </p:sp>
      <p:sp>
        <p:nvSpPr>
          <p:cNvPr id="11" name="Rectangle 10"/>
          <p:cNvSpPr/>
          <p:nvPr/>
        </p:nvSpPr>
        <p:spPr>
          <a:xfrm>
            <a:off x="0" y="6288517"/>
            <a:ext cx="12192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 name="Rectangle 2"/>
          <p:cNvSpPr>
            <a:spLocks noGrp="1" noChangeArrowheads="1"/>
          </p:cNvSpPr>
          <p:nvPr>
            <p:ph type="ctrTitle" hasCustomPrompt="1"/>
          </p:nvPr>
        </p:nvSpPr>
        <p:spPr>
          <a:xfrm>
            <a:off x="6374063" y="2986248"/>
            <a:ext cx="4465948" cy="1011238"/>
          </a:xfrm>
        </p:spPr>
        <p:txBody>
          <a:bodyPr bIns="0"/>
          <a:lstStyle>
            <a:lvl1pPr>
              <a:defRPr sz="1969">
                <a:solidFill>
                  <a:srgbClr val="002345"/>
                </a:solidFill>
                <a:latin typeface="Arial"/>
                <a:cs typeface="Arial"/>
              </a:defRPr>
            </a:lvl1pPr>
          </a:lstStyle>
          <a:p>
            <a:pPr lvl="0"/>
            <a:r>
              <a:rPr lang="en-US" noProof="0"/>
              <a:t>Thank you</a:t>
            </a:r>
          </a:p>
        </p:txBody>
      </p:sp>
      <p:sp>
        <p:nvSpPr>
          <p:cNvPr id="6" name="Rectangle 3"/>
          <p:cNvSpPr>
            <a:spLocks noGrp="1" noChangeArrowheads="1"/>
          </p:cNvSpPr>
          <p:nvPr>
            <p:ph type="subTitle" idx="1" hasCustomPrompt="1"/>
          </p:nvPr>
        </p:nvSpPr>
        <p:spPr>
          <a:xfrm>
            <a:off x="6374065" y="4026716"/>
            <a:ext cx="4521539" cy="2089444"/>
          </a:xfrm>
          <a:prstGeom prst="rect">
            <a:avLst/>
          </a:prstGeom>
        </p:spPr>
        <p:txBody>
          <a:bodyPr lIns="0" tIns="0" rIns="0" bIns="0" anchor="b"/>
          <a:lstStyle>
            <a:lvl1pPr marL="0" marR="0" indent="0" algn="l" defTabSz="257162" rtl="0" eaLnBrk="1" fontAlgn="auto" latinLnBrk="0" hangingPunct="1">
              <a:lnSpc>
                <a:spcPct val="100000"/>
              </a:lnSpc>
              <a:spcBef>
                <a:spcPct val="20000"/>
              </a:spcBef>
              <a:spcAft>
                <a:spcPts val="0"/>
              </a:spcAft>
              <a:buClrTx/>
              <a:buSzTx/>
              <a:buFontTx/>
              <a:buNone/>
              <a:tabLst/>
              <a:defRPr sz="507" b="0" baseline="0">
                <a:solidFill>
                  <a:srgbClr val="00ADE4"/>
                </a:solidFill>
                <a:latin typeface="Arial"/>
                <a:cs typeface="Arial"/>
              </a:defRPr>
            </a:lvl1pPr>
          </a:lstStyle>
          <a:p>
            <a:pPr lvl="0"/>
            <a:r>
              <a:rPr lang="en-US" noProof="0"/>
              <a:t>World Bank Group</a:t>
            </a:r>
          </a:p>
          <a:p>
            <a:pPr lvl="0"/>
            <a:r>
              <a:rPr lang="en-US" noProof="0"/>
              <a:t>Address Line 1</a:t>
            </a:r>
          </a:p>
          <a:p>
            <a:pPr marL="0" marR="0" lvl="0" indent="0" algn="l" defTabSz="257162" rtl="0" eaLnBrk="1" fontAlgn="auto" latinLnBrk="0" hangingPunct="1">
              <a:lnSpc>
                <a:spcPct val="100000"/>
              </a:lnSpc>
              <a:spcBef>
                <a:spcPct val="20000"/>
              </a:spcBef>
              <a:spcAft>
                <a:spcPts val="0"/>
              </a:spcAft>
              <a:buClrTx/>
              <a:buSzTx/>
              <a:buFontTx/>
              <a:buNone/>
              <a:tabLst/>
              <a:defRPr/>
            </a:pPr>
            <a:r>
              <a:rPr lang="en-US" noProof="0"/>
              <a:t>Address Line 1</a:t>
            </a:r>
          </a:p>
          <a:p>
            <a:pPr lvl="0"/>
            <a:r>
              <a:rPr lang="en-US" noProof="0"/>
              <a:t>City ABC</a:t>
            </a:r>
          </a:p>
          <a:p>
            <a:pPr lvl="0"/>
            <a:r>
              <a:rPr lang="en-US" noProof="0"/>
              <a:t>State DEFG</a:t>
            </a:r>
          </a:p>
        </p:txBody>
      </p:sp>
      <p:sp>
        <p:nvSpPr>
          <p:cNvPr id="8" name="Rectangle 7"/>
          <p:cNvSpPr/>
          <p:nvPr/>
        </p:nvSpPr>
        <p:spPr>
          <a:xfrm>
            <a:off x="0" y="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13"/>
          </a:p>
        </p:txBody>
      </p:sp>
      <p:sp>
        <p:nvSpPr>
          <p:cNvPr id="9" name="Rectangle 8"/>
          <p:cNvSpPr/>
          <p:nvPr/>
        </p:nvSpPr>
        <p:spPr>
          <a:xfrm>
            <a:off x="0" y="676656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13"/>
          </a:p>
        </p:txBody>
      </p:sp>
      <p:sp>
        <p:nvSpPr>
          <p:cNvPr id="12" name="Rectangle 11"/>
          <p:cNvSpPr/>
          <p:nvPr/>
        </p:nvSpPr>
        <p:spPr>
          <a:xfrm>
            <a:off x="0" y="3858768"/>
            <a:ext cx="5839968"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4519449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3CAD0DA-4E86-FC4D-A1C0-74DD7AC3A3A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687"/>
          <a:stretch/>
        </p:blipFill>
        <p:spPr>
          <a:xfrm>
            <a:off x="0" y="0"/>
            <a:ext cx="12192000" cy="6858000"/>
          </a:xfrm>
          <a:prstGeom prst="rect">
            <a:avLst/>
          </a:prstGeom>
        </p:spPr>
      </p:pic>
    </p:spTree>
    <p:extLst>
      <p:ext uri="{BB962C8B-B14F-4D97-AF65-F5344CB8AC3E}">
        <p14:creationId xmlns:p14="http://schemas.microsoft.com/office/powerpoint/2010/main" val="6423663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Solo el título">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2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losing Slide: V2">
    <p:spTree>
      <p:nvGrpSpPr>
        <p:cNvPr id="1" name=""/>
        <p:cNvGrpSpPr/>
        <p:nvPr/>
      </p:nvGrpSpPr>
      <p:grpSpPr>
        <a:xfrm>
          <a:off x="0" y="0"/>
          <a:ext cx="0" cy="0"/>
          <a:chOff x="0" y="0"/>
          <a:chExt cx="0" cy="0"/>
        </a:xfrm>
      </p:grpSpPr>
      <p:sp>
        <p:nvSpPr>
          <p:cNvPr id="13" name="Rechteck 12"/>
          <p:cNvSpPr/>
          <p:nvPr/>
        </p:nvSpPr>
        <p:spPr>
          <a:xfrm>
            <a:off x="0" y="1278000"/>
            <a:ext cx="12192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a:p>
        </p:txBody>
      </p:sp>
      <p:pic>
        <p:nvPicPr>
          <p:cNvPr id="14" name="Bild 13"/>
          <p:cNvPicPr>
            <a:picLocks noChangeAspect="1"/>
          </p:cNvPicPr>
          <p:nvPr/>
        </p:nvPicPr>
        <p:blipFill>
          <a:blip r:embed="rId2">
            <a:alphaModFix amt="30000"/>
          </a:blip>
          <a:stretch>
            <a:fillRect/>
          </a:stretch>
        </p:blipFill>
        <p:spPr>
          <a:xfrm>
            <a:off x="4079776" y="1057374"/>
            <a:ext cx="8016549" cy="6012412"/>
          </a:xfrm>
          <a:prstGeom prst="rect">
            <a:avLst/>
          </a:prstGeom>
        </p:spPr>
      </p:pic>
      <p:sp>
        <p:nvSpPr>
          <p:cNvPr id="7" name="Rectangle 2"/>
          <p:cNvSpPr>
            <a:spLocks noGrp="1" noChangeArrowheads="1"/>
          </p:cNvSpPr>
          <p:nvPr>
            <p:ph type="ctrTitle" hasCustomPrompt="1"/>
          </p:nvPr>
        </p:nvSpPr>
        <p:spPr>
          <a:xfrm>
            <a:off x="1537069" y="1272561"/>
            <a:ext cx="9356419" cy="1011238"/>
          </a:xfrm>
        </p:spPr>
        <p:txBody>
          <a:bodyPr bIns="0"/>
          <a:lstStyle>
            <a:lvl1pPr>
              <a:defRPr sz="1969">
                <a:solidFill>
                  <a:schemeClr val="tx1"/>
                </a:solidFill>
                <a:latin typeface="Arial"/>
                <a:cs typeface="Arial"/>
              </a:defRPr>
            </a:lvl1pPr>
          </a:lstStyle>
          <a:p>
            <a:pPr lvl="0"/>
            <a:r>
              <a:rPr lang="en-US" noProof="0"/>
              <a:t>Thank you</a:t>
            </a:r>
          </a:p>
        </p:txBody>
      </p:sp>
      <p:sp>
        <p:nvSpPr>
          <p:cNvPr id="8" name="Rectangle 3"/>
          <p:cNvSpPr>
            <a:spLocks noGrp="1" noChangeArrowheads="1"/>
          </p:cNvSpPr>
          <p:nvPr>
            <p:ph type="subTitle" idx="1" hasCustomPrompt="1"/>
          </p:nvPr>
        </p:nvSpPr>
        <p:spPr>
          <a:xfrm>
            <a:off x="1537291" y="4026716"/>
            <a:ext cx="9358312" cy="2089444"/>
          </a:xfrm>
          <a:prstGeom prst="rect">
            <a:avLst/>
          </a:prstGeom>
        </p:spPr>
        <p:txBody>
          <a:bodyPr lIns="0" tIns="0" rIns="0" bIns="0" anchor="b"/>
          <a:lstStyle>
            <a:lvl1pPr marL="0" marR="0" indent="0" algn="l" defTabSz="257162" rtl="0" eaLnBrk="1" fontAlgn="auto" latinLnBrk="0" hangingPunct="1">
              <a:lnSpc>
                <a:spcPct val="100000"/>
              </a:lnSpc>
              <a:spcBef>
                <a:spcPct val="20000"/>
              </a:spcBef>
              <a:spcAft>
                <a:spcPts val="0"/>
              </a:spcAft>
              <a:buClrTx/>
              <a:buSzTx/>
              <a:buFontTx/>
              <a:buNone/>
              <a:tabLst/>
              <a:defRPr sz="507" b="0" baseline="0">
                <a:solidFill>
                  <a:schemeClr val="accent2"/>
                </a:solidFill>
                <a:latin typeface="Arial"/>
                <a:cs typeface="Arial"/>
              </a:defRPr>
            </a:lvl1pPr>
          </a:lstStyle>
          <a:p>
            <a:pPr lvl="0"/>
            <a:r>
              <a:rPr lang="en-US" noProof="0"/>
              <a:t>World Bank Group</a:t>
            </a:r>
          </a:p>
          <a:p>
            <a:pPr lvl="0"/>
            <a:r>
              <a:rPr lang="en-US" noProof="0"/>
              <a:t>Address Line 1</a:t>
            </a:r>
          </a:p>
          <a:p>
            <a:pPr marL="0" marR="0" lvl="0" indent="0" algn="l" defTabSz="257162" rtl="0" eaLnBrk="1" fontAlgn="auto" latinLnBrk="0" hangingPunct="1">
              <a:lnSpc>
                <a:spcPct val="100000"/>
              </a:lnSpc>
              <a:spcBef>
                <a:spcPct val="20000"/>
              </a:spcBef>
              <a:spcAft>
                <a:spcPts val="0"/>
              </a:spcAft>
              <a:buClrTx/>
              <a:buSzTx/>
              <a:buFontTx/>
              <a:buNone/>
              <a:tabLst/>
              <a:defRPr/>
            </a:pPr>
            <a:r>
              <a:rPr lang="en-US" noProof="0"/>
              <a:t>Address Line 1</a:t>
            </a:r>
          </a:p>
          <a:p>
            <a:pPr lvl="0"/>
            <a:r>
              <a:rPr lang="en-US" noProof="0"/>
              <a:t>City ABC</a:t>
            </a:r>
          </a:p>
          <a:p>
            <a:pPr lvl="0"/>
            <a:r>
              <a:rPr lang="en-US" noProof="0"/>
              <a:t>State DEFG</a:t>
            </a:r>
          </a:p>
        </p:txBody>
      </p:sp>
    </p:spTree>
    <p:extLst>
      <p:ext uri="{BB962C8B-B14F-4D97-AF65-F5344CB8AC3E}">
        <p14:creationId xmlns:p14="http://schemas.microsoft.com/office/powerpoint/2010/main" val="24449319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1575"/>
            </a:lvl1pPr>
            <a:lvl2pPr>
              <a:defRPr sz="1351"/>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1575"/>
            </a:lvl1pPr>
            <a:lvl2pPr>
              <a:defRPr sz="1351"/>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63"/>
            <a:ext cx="2844800" cy="365125"/>
          </a:xfrm>
          <a:prstGeom prst="rect">
            <a:avLst/>
          </a:prstGeom>
        </p:spPr>
        <p:txBody>
          <a:bodyPr/>
          <a:lstStyle/>
          <a:p>
            <a:fld id="{FB5A2C4C-4B75-483B-B843-70EDA204F5CF}" type="datetime1">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34F22-405F-4D67-8977-92B0FC74F3BF}" type="slidenum">
              <a:rPr lang="en-US" smtClean="0"/>
              <a:t>‹#›</a:t>
            </a:fld>
            <a:endParaRPr lang="en-US"/>
          </a:p>
        </p:txBody>
      </p:sp>
    </p:spTree>
    <p:extLst>
      <p:ext uri="{BB962C8B-B14F-4D97-AF65-F5344CB8AC3E}">
        <p14:creationId xmlns:p14="http://schemas.microsoft.com/office/powerpoint/2010/main" val="138734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theme" Target="../theme/theme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431800" y="260363"/>
            <a:ext cx="11328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p>
            <a:pPr lvl="0"/>
            <a:r>
              <a:rPr lang="en-US" noProof="0"/>
              <a:t>This is a headline</a:t>
            </a:r>
          </a:p>
        </p:txBody>
      </p:sp>
      <p:sp>
        <p:nvSpPr>
          <p:cNvPr id="9" name="Rectangle 5"/>
          <p:cNvSpPr>
            <a:spLocks noGrp="1" noChangeArrowheads="1"/>
          </p:cNvSpPr>
          <p:nvPr>
            <p:ph type="ftr" sz="quarter" idx="3"/>
          </p:nvPr>
        </p:nvSpPr>
        <p:spPr bwMode="auto">
          <a:xfrm>
            <a:off x="3080084" y="6539334"/>
            <a:ext cx="6077768"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lvl1pPr>
              <a:defRPr sz="507">
                <a:solidFill>
                  <a:schemeClr val="tx1">
                    <a:lumMod val="75000"/>
                    <a:lumOff val="25000"/>
                  </a:schemeClr>
                </a:solidFill>
                <a:latin typeface="Calibri" panose="020F0502020204030204" pitchFamily="34" charset="0"/>
                <a:cs typeface="Arial"/>
              </a:defRPr>
            </a:lvl1pPr>
          </a:lstStyle>
          <a:p>
            <a:pPr>
              <a:defRPr/>
            </a:pPr>
            <a:endParaRPr lang="en-US"/>
          </a:p>
        </p:txBody>
      </p:sp>
      <p:sp>
        <p:nvSpPr>
          <p:cNvPr id="10" name="Rectangle 6"/>
          <p:cNvSpPr>
            <a:spLocks noGrp="1" noChangeArrowheads="1"/>
          </p:cNvSpPr>
          <p:nvPr>
            <p:ph type="sldNum" sz="quarter" idx="4"/>
          </p:nvPr>
        </p:nvSpPr>
        <p:spPr bwMode="auto">
          <a:xfrm>
            <a:off x="11421988" y="6482335"/>
            <a:ext cx="607721" cy="272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ctr" anchorCtr="0" compatLnSpc="1">
            <a:prstTxWarp prst="textNoShape">
              <a:avLst/>
            </a:prstTxWarp>
          </a:bodyPr>
          <a:lstStyle>
            <a:lvl1pPr algn="ctr">
              <a:defRPr sz="788" b="1">
                <a:solidFill>
                  <a:schemeClr val="accent1"/>
                </a:solidFill>
                <a:latin typeface="Andes" pitchFamily="50" charset="0"/>
                <a:cs typeface="Arial"/>
              </a:defRPr>
            </a:lvl1pPr>
          </a:lstStyle>
          <a:p>
            <a:pPr>
              <a:defRPr/>
            </a:pPr>
            <a:fld id="{EF62D93A-3BA0-8848-BFA3-D7046C1B555D}" type="slidenum">
              <a:rPr lang="en-US" smtClean="0"/>
              <a:pPr>
                <a:defRPr/>
              </a:pPr>
              <a:t>‹#›</a:t>
            </a:fld>
            <a:endParaRPr lang="en-US"/>
          </a:p>
        </p:txBody>
      </p:sp>
      <p:sp>
        <p:nvSpPr>
          <p:cNvPr id="2" name="Textplatzhalter 1"/>
          <p:cNvSpPr>
            <a:spLocks noGrp="1"/>
          </p:cNvSpPr>
          <p:nvPr>
            <p:ph type="body" idx="1"/>
          </p:nvPr>
        </p:nvSpPr>
        <p:spPr>
          <a:xfrm>
            <a:off x="431800" y="943277"/>
            <a:ext cx="11328400" cy="5438272"/>
          </a:xfrm>
          <a:prstGeom prst="rect">
            <a:avLst/>
          </a:prstGeom>
        </p:spPr>
        <p:txBody>
          <a:bodyPr vert="horz" lIns="0" tIns="0" rIns="0" bIns="0" rtlCol="0">
            <a:noAutofit/>
          </a:bodyPr>
          <a:lstStyle/>
          <a:p>
            <a:pPr lvl="0"/>
            <a:r>
              <a:rPr lang="en-US" noProof="0" err="1"/>
              <a:t>Textmaster</a:t>
            </a:r>
            <a:endParaRPr lang="en-US" noProof="0"/>
          </a:p>
          <a:p>
            <a:pPr lvl="1"/>
            <a:r>
              <a:rPr lang="en-US" noProof="0"/>
              <a:t>Second Layer</a:t>
            </a:r>
          </a:p>
          <a:p>
            <a:pPr lvl="2"/>
            <a:r>
              <a:rPr lang="en-US" noProof="0"/>
              <a:t>Third Layer</a:t>
            </a:r>
          </a:p>
          <a:p>
            <a:pPr lvl="3"/>
            <a:r>
              <a:rPr lang="en-US" noProof="0"/>
              <a:t>Fourth Layer</a:t>
            </a:r>
          </a:p>
          <a:p>
            <a:pPr lvl="4"/>
            <a:r>
              <a:rPr lang="en-US" noProof="0"/>
              <a:t>Fifth Layer</a:t>
            </a:r>
          </a:p>
          <a:p>
            <a:pPr lvl="5"/>
            <a:r>
              <a:rPr lang="en-US" noProof="0"/>
              <a:t>6</a:t>
            </a:r>
          </a:p>
        </p:txBody>
      </p:sp>
      <p:pic>
        <p:nvPicPr>
          <p:cNvPr id="11" name="Picture 2" descr="U:\1405265\1405265 WBG Logo\LOGO FILES\Horizontal\WBG_Horizontal_Color\web\WBG_Horizontal-RGB-web.jpg"/>
          <p:cNvPicPr>
            <a:picLocks noChangeAspect="1" noChangeArrowheads="1"/>
          </p:cNvPicPr>
          <p:nvPr/>
        </p:nvPicPr>
        <p:blipFill rotWithShape="1">
          <a:blip r:embed="rId15">
            <a:extLst>
              <a:ext uri="{28A0092B-C50C-407E-A947-70E740481C1C}">
                <a14:useLocalDpi xmlns:a14="http://schemas.microsoft.com/office/drawing/2010/main" val="0"/>
              </a:ext>
            </a:extLst>
          </a:blip>
          <a:srcRect r="-715"/>
          <a:stretch/>
        </p:blipFill>
        <p:spPr bwMode="auto">
          <a:xfrm>
            <a:off x="191402" y="6482335"/>
            <a:ext cx="2252577" cy="32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16701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ftr="0" dt="0"/>
  <p:txStyles>
    <p:titleStyle>
      <a:lvl1pPr algn="l" defTabSz="257162" rtl="0" eaLnBrk="1" latinLnBrk="0" hangingPunct="1">
        <a:spcBef>
          <a:spcPct val="0"/>
        </a:spcBef>
        <a:buNone/>
        <a:defRPr sz="1688" kern="1200">
          <a:solidFill>
            <a:schemeClr val="tx2"/>
          </a:solidFill>
          <a:latin typeface="Arial"/>
          <a:ea typeface="+mj-ea"/>
          <a:cs typeface="Arial"/>
        </a:defRPr>
      </a:lvl1pPr>
    </p:titleStyle>
    <p:bodyStyle>
      <a:lvl1pPr marL="0" indent="0" algn="l" defTabSz="257162" rtl="0" eaLnBrk="1" latinLnBrk="0" hangingPunct="1">
        <a:spcBef>
          <a:spcPct val="20000"/>
        </a:spcBef>
        <a:buFont typeface="Arial"/>
        <a:buNone/>
        <a:defRPr sz="1575" kern="1200">
          <a:solidFill>
            <a:schemeClr val="accent1"/>
          </a:solidFill>
          <a:latin typeface="+mn-lt"/>
          <a:ea typeface="+mn-ea"/>
          <a:cs typeface="+mn-cs"/>
        </a:defRPr>
      </a:lvl1pPr>
      <a:lvl2pPr marL="0" indent="0" algn="l" defTabSz="257162" rtl="0" eaLnBrk="1" latinLnBrk="0" hangingPunct="1">
        <a:spcBef>
          <a:spcPct val="20000"/>
        </a:spcBef>
        <a:buFont typeface="Arial"/>
        <a:buNone/>
        <a:defRPr sz="1575" kern="1200" baseline="0">
          <a:solidFill>
            <a:schemeClr val="accent2"/>
          </a:solidFill>
          <a:latin typeface="+mn-lt"/>
          <a:ea typeface="+mn-ea"/>
          <a:cs typeface="+mn-cs"/>
        </a:defRPr>
      </a:lvl2pPr>
      <a:lvl3pPr marL="203587" indent="-203587" algn="l" defTabSz="257162" rtl="0" eaLnBrk="1" latinLnBrk="0" hangingPunct="1">
        <a:spcBef>
          <a:spcPct val="20000"/>
        </a:spcBef>
        <a:buFont typeface="Arial" panose="020B0604020202020204" pitchFamily="34" charset="0"/>
        <a:buChar char="•"/>
        <a:defRPr sz="1351" kern="1200" baseline="0">
          <a:solidFill>
            <a:schemeClr val="accent2"/>
          </a:solidFill>
          <a:latin typeface="+mn-lt"/>
          <a:ea typeface="+mn-ea"/>
          <a:cs typeface="+mn-cs"/>
        </a:defRPr>
      </a:lvl3pPr>
      <a:lvl4pPr marL="402709" indent="-199123" algn="l" defTabSz="257162" rtl="0" eaLnBrk="1" latinLnBrk="0" hangingPunct="1">
        <a:spcBef>
          <a:spcPct val="20000"/>
        </a:spcBef>
        <a:buFont typeface="Arial"/>
        <a:buChar char="–"/>
        <a:defRPr sz="1013" kern="1200" baseline="0">
          <a:solidFill>
            <a:schemeClr val="accent2"/>
          </a:solidFill>
          <a:latin typeface="+mn-lt"/>
          <a:ea typeface="+mn-ea"/>
          <a:cs typeface="+mn-cs"/>
        </a:defRPr>
      </a:lvl4pPr>
      <a:lvl5pPr marL="606297" indent="-203587" algn="l" defTabSz="257162" rtl="0" eaLnBrk="1" latinLnBrk="0" hangingPunct="1">
        <a:spcBef>
          <a:spcPct val="20000"/>
        </a:spcBef>
        <a:buFont typeface="Arial" pitchFamily="34" charset="0"/>
        <a:buChar char="–"/>
        <a:defRPr sz="1013" kern="1200" baseline="0">
          <a:solidFill>
            <a:schemeClr val="accent2"/>
          </a:solidFill>
          <a:latin typeface="+mn-lt"/>
          <a:ea typeface="+mn-ea"/>
          <a:cs typeface="+mn-cs"/>
        </a:defRPr>
      </a:lvl5pPr>
      <a:lvl6pPr marL="805419" indent="-199123" algn="l" defTabSz="257162" rtl="0" eaLnBrk="1" latinLnBrk="0" hangingPunct="1">
        <a:spcBef>
          <a:spcPct val="20000"/>
        </a:spcBef>
        <a:buFont typeface="Arial" pitchFamily="34" charset="0"/>
        <a:buChar char="–"/>
        <a:defRPr sz="1013" kern="1200">
          <a:solidFill>
            <a:schemeClr val="accent2"/>
          </a:solidFill>
          <a:latin typeface="+mn-lt"/>
          <a:ea typeface="+mn-ea"/>
          <a:cs typeface="+mn-cs"/>
        </a:defRPr>
      </a:lvl6pPr>
      <a:lvl7pPr marL="0" indent="0" algn="l" defTabSz="257162" rtl="0" eaLnBrk="1" latinLnBrk="0" hangingPunct="1">
        <a:spcBef>
          <a:spcPct val="20000"/>
        </a:spcBef>
        <a:buFont typeface="Arial"/>
        <a:buNone/>
        <a:defRPr sz="1125" kern="1200">
          <a:solidFill>
            <a:schemeClr val="accent2"/>
          </a:solidFill>
          <a:latin typeface="+mn-lt"/>
          <a:ea typeface="+mn-ea"/>
          <a:cs typeface="+mn-cs"/>
        </a:defRPr>
      </a:lvl7pPr>
      <a:lvl8pPr marL="0" indent="0" algn="l" defTabSz="257162" rtl="0" eaLnBrk="1" latinLnBrk="0" hangingPunct="1">
        <a:spcBef>
          <a:spcPct val="20000"/>
        </a:spcBef>
        <a:buFont typeface="Arial"/>
        <a:buNone/>
        <a:defRPr sz="1125" kern="1200">
          <a:solidFill>
            <a:schemeClr val="accent2"/>
          </a:solidFill>
          <a:latin typeface="+mn-lt"/>
          <a:ea typeface="+mn-ea"/>
          <a:cs typeface="+mn-cs"/>
        </a:defRPr>
      </a:lvl8pPr>
      <a:lvl9pPr marL="0" indent="0" algn="l" defTabSz="257162" rtl="0" eaLnBrk="1" latinLnBrk="0" hangingPunct="1">
        <a:spcBef>
          <a:spcPct val="20000"/>
        </a:spcBef>
        <a:buFont typeface="Arial"/>
        <a:buNone/>
        <a:defRPr sz="1125" kern="1200">
          <a:solidFill>
            <a:schemeClr val="accent2"/>
          </a:solidFill>
          <a:latin typeface="+mn-lt"/>
          <a:ea typeface="+mn-ea"/>
          <a:cs typeface="+mn-cs"/>
        </a:defRPr>
      </a:lvl9pPr>
    </p:bodyStyle>
    <p:otherStyle>
      <a:defPPr>
        <a:defRPr lang="de-DE"/>
      </a:defPPr>
      <a:lvl1pPr marL="0" algn="l" defTabSz="257162" rtl="0" eaLnBrk="1" latinLnBrk="0" hangingPunct="1">
        <a:defRPr sz="1013" kern="1200">
          <a:solidFill>
            <a:schemeClr val="tx1"/>
          </a:solidFill>
          <a:latin typeface="+mn-lt"/>
          <a:ea typeface="+mn-ea"/>
          <a:cs typeface="+mn-cs"/>
        </a:defRPr>
      </a:lvl1pPr>
      <a:lvl2pPr marL="257162" algn="l" defTabSz="257162" rtl="0" eaLnBrk="1" latinLnBrk="0" hangingPunct="1">
        <a:defRPr sz="1013" kern="1200">
          <a:solidFill>
            <a:schemeClr val="tx1"/>
          </a:solidFill>
          <a:latin typeface="+mn-lt"/>
          <a:ea typeface="+mn-ea"/>
          <a:cs typeface="+mn-cs"/>
        </a:defRPr>
      </a:lvl2pPr>
      <a:lvl3pPr marL="514326" algn="l" defTabSz="257162" rtl="0" eaLnBrk="1" latinLnBrk="0" hangingPunct="1">
        <a:defRPr sz="1013" kern="1200">
          <a:solidFill>
            <a:schemeClr val="tx1"/>
          </a:solidFill>
          <a:latin typeface="+mn-lt"/>
          <a:ea typeface="+mn-ea"/>
          <a:cs typeface="+mn-cs"/>
        </a:defRPr>
      </a:lvl3pPr>
      <a:lvl4pPr marL="771487" algn="l" defTabSz="257162" rtl="0" eaLnBrk="1" latinLnBrk="0" hangingPunct="1">
        <a:defRPr sz="1013" kern="1200">
          <a:solidFill>
            <a:schemeClr val="tx1"/>
          </a:solidFill>
          <a:latin typeface="+mn-lt"/>
          <a:ea typeface="+mn-ea"/>
          <a:cs typeface="+mn-cs"/>
        </a:defRPr>
      </a:lvl4pPr>
      <a:lvl5pPr marL="1028649" algn="l" defTabSz="257162" rtl="0" eaLnBrk="1" latinLnBrk="0" hangingPunct="1">
        <a:defRPr sz="1013" kern="1200">
          <a:solidFill>
            <a:schemeClr val="tx1"/>
          </a:solidFill>
          <a:latin typeface="+mn-lt"/>
          <a:ea typeface="+mn-ea"/>
          <a:cs typeface="+mn-cs"/>
        </a:defRPr>
      </a:lvl5pPr>
      <a:lvl6pPr marL="1285811" algn="l" defTabSz="257162" rtl="0" eaLnBrk="1" latinLnBrk="0" hangingPunct="1">
        <a:defRPr sz="1013" kern="1200">
          <a:solidFill>
            <a:schemeClr val="tx1"/>
          </a:solidFill>
          <a:latin typeface="+mn-lt"/>
          <a:ea typeface="+mn-ea"/>
          <a:cs typeface="+mn-cs"/>
        </a:defRPr>
      </a:lvl6pPr>
      <a:lvl7pPr marL="1542973" algn="l" defTabSz="257162" rtl="0" eaLnBrk="1" latinLnBrk="0" hangingPunct="1">
        <a:defRPr sz="1013" kern="1200">
          <a:solidFill>
            <a:schemeClr val="tx1"/>
          </a:solidFill>
          <a:latin typeface="+mn-lt"/>
          <a:ea typeface="+mn-ea"/>
          <a:cs typeface="+mn-cs"/>
        </a:defRPr>
      </a:lvl7pPr>
      <a:lvl8pPr marL="1800135" algn="l" defTabSz="257162" rtl="0" eaLnBrk="1" latinLnBrk="0" hangingPunct="1">
        <a:defRPr sz="1013" kern="1200">
          <a:solidFill>
            <a:schemeClr val="tx1"/>
          </a:solidFill>
          <a:latin typeface="+mn-lt"/>
          <a:ea typeface="+mn-ea"/>
          <a:cs typeface="+mn-cs"/>
        </a:defRPr>
      </a:lvl8pPr>
      <a:lvl9pPr marL="2057298" algn="l" defTabSz="257162"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96532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54" r:id="rId16"/>
    <p:sldLayoutId id="2147483859" r:id="rId17"/>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4" orient="horz" pos="451">
          <p15:clr>
            <a:srgbClr val="F26B43"/>
          </p15:clr>
        </p15:guide>
        <p15:guide id="5" pos="451">
          <p15:clr>
            <a:srgbClr val="F26B43"/>
          </p15:clr>
        </p15:guide>
        <p15:guide id="6" pos="7221">
          <p15:clr>
            <a:srgbClr val="F26B43"/>
          </p15:clr>
        </p15:guide>
        <p15:guide id="7" orient="horz" pos="3864">
          <p15:clr>
            <a:srgbClr val="F26B43"/>
          </p15:clr>
        </p15:guide>
        <p15:guide id="8" pos="1436">
          <p15:clr>
            <a:srgbClr val="F26B43"/>
          </p15:clr>
        </p15:guide>
        <p15:guide id="9" pos="1608">
          <p15:clr>
            <a:srgbClr val="F26B43"/>
          </p15:clr>
        </p15:guide>
        <p15:guide id="10" pos="2596">
          <p15:clr>
            <a:srgbClr val="F26B43"/>
          </p15:clr>
        </p15:guide>
        <p15:guide id="12" pos="2768">
          <p15:clr>
            <a:srgbClr val="F26B43"/>
          </p15:clr>
        </p15:guide>
        <p15:guide id="13" pos="3753">
          <p15:clr>
            <a:srgbClr val="F26B43"/>
          </p15:clr>
        </p15:guide>
        <p15:guide id="14" pos="3929">
          <p15:clr>
            <a:srgbClr val="F26B43"/>
          </p15:clr>
        </p15:guide>
        <p15:guide id="15" pos="4909">
          <p15:clr>
            <a:srgbClr val="F26B43"/>
          </p15:clr>
        </p15:guide>
        <p15:guide id="16" pos="5081">
          <p15:clr>
            <a:srgbClr val="F26B43"/>
          </p15:clr>
        </p15:guide>
        <p15:guide id="17" pos="6065">
          <p15:clr>
            <a:srgbClr val="F26B43"/>
          </p15:clr>
        </p15:guide>
        <p15:guide id="18" pos="623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31E71A-B638-4E6E-8D44-B4C658B515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DF6738-DEC9-464A-9E24-DB41D4C951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6BE777-BB75-42B1-A370-8D26B21A2D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20B055E-A28C-44D8-B856-5F4C959A37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Infomation</a:t>
            </a:r>
          </a:p>
        </p:txBody>
      </p:sp>
      <p:sp>
        <p:nvSpPr>
          <p:cNvPr id="6" name="Slide Number Placeholder 5">
            <a:extLst>
              <a:ext uri="{FF2B5EF4-FFF2-40B4-BE49-F238E27FC236}">
                <a16:creationId xmlns:a16="http://schemas.microsoft.com/office/drawing/2014/main" id="{AD15D28D-7705-4995-A370-800B043561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9886C-7213-408F-B578-179781ECA74E}" type="slidenum">
              <a:rPr lang="en-US" smtClean="0"/>
              <a:t>‹#›</a:t>
            </a:fld>
            <a:endParaRPr lang="en-US"/>
          </a:p>
        </p:txBody>
      </p:sp>
    </p:spTree>
    <p:extLst>
      <p:ext uri="{BB962C8B-B14F-4D97-AF65-F5344CB8AC3E}">
        <p14:creationId xmlns:p14="http://schemas.microsoft.com/office/powerpoint/2010/main" val="216390301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31" r:id="rId13"/>
    <p:sldLayoutId id="2147483732" r:id="rId14"/>
    <p:sldLayoutId id="2147483733" r:id="rId15"/>
    <p:sldLayoutId id="2147483734" r:id="rId16"/>
    <p:sldLayoutId id="2147483735" r:id="rId17"/>
    <p:sldLayoutId id="2147483736" r:id="rId18"/>
    <p:sldLayoutId id="2147483737" r:id="rId19"/>
    <p:sldLayoutId id="2147483739" r:id="rId2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31E71A-B638-4E6E-8D44-B4C658B515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DF6738-DEC9-464A-9E24-DB41D4C951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6BE777-BB75-42B1-A370-8D26B21A2D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20B055E-A28C-44D8-B856-5F4C959A37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Infomation</a:t>
            </a:r>
          </a:p>
        </p:txBody>
      </p:sp>
      <p:sp>
        <p:nvSpPr>
          <p:cNvPr id="6" name="Slide Number Placeholder 5">
            <a:extLst>
              <a:ext uri="{FF2B5EF4-FFF2-40B4-BE49-F238E27FC236}">
                <a16:creationId xmlns:a16="http://schemas.microsoft.com/office/drawing/2014/main" id="{AD15D28D-7705-4995-A370-800B043561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9886C-7213-408F-B578-179781ECA74E}" type="slidenum">
              <a:rPr lang="en-US" smtClean="0"/>
              <a:t>‹#›</a:t>
            </a:fld>
            <a:endParaRPr lang="en-US"/>
          </a:p>
        </p:txBody>
      </p:sp>
    </p:spTree>
    <p:extLst>
      <p:ext uri="{BB962C8B-B14F-4D97-AF65-F5344CB8AC3E}">
        <p14:creationId xmlns:p14="http://schemas.microsoft.com/office/powerpoint/2010/main" val="370229743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unfpa.org/sites/default/files/pub-pdf/19-200_Minimun_Standards_Report_ENGLISH-Nov.FINAL_.pdf" TargetMode="External"/><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0.xml"/><Relationship Id="rId6" Type="http://schemas.openxmlformats.org/officeDocument/2006/relationships/image" Target="../media/image32.png"/><Relationship Id="rId5" Type="http://schemas.openxmlformats.org/officeDocument/2006/relationships/hyperlink" Target="https://worldbankgroup.sharepoint.com/sites/ITSCUVideos/_layouts/15/stream.aspx?id=%2Fsites%2FITSCUVideos%2FShared%20Documents%2FAdapting%20ESF%20SEASH%20Risk%20Management%20to%20the%20Needs%20of%20Diverse%20Children%2D20230912%201133%2D1%20%281%29%2Emp4&amp;ct=1698261507382&amp;or=Teams%2DHL&amp;ga=1&amp;LOF=1&amp;referrer=StreamWebApp%2EWeb&amp;referrerScenario=AddressBarCopied%2Eview" TargetMode="Externa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6.xml"/><Relationship Id="rId5" Type="http://schemas.openxmlformats.org/officeDocument/2006/relationships/image" Target="../media/image13.sv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3" Type="http://schemas.openxmlformats.org/officeDocument/2006/relationships/hyperlink" Target="https://radweb.worldbank.org/gendersea/home" TargetMode="External"/><Relationship Id="rId7" Type="http://schemas.openxmlformats.org/officeDocument/2006/relationships/image" Target="../media/image53.svg"/><Relationship Id="rId12" Type="http://schemas.openxmlformats.org/officeDocument/2006/relationships/image" Target="../media/image58.png"/><Relationship Id="rId2" Type="http://schemas.openxmlformats.org/officeDocument/2006/relationships/notesSlide" Target="../notesSlides/notesSlide20.xml"/><Relationship Id="rId16" Type="http://schemas.openxmlformats.org/officeDocument/2006/relationships/image" Target="../media/image62.png"/><Relationship Id="rId1" Type="http://schemas.openxmlformats.org/officeDocument/2006/relationships/slideLayout" Target="../slideLayouts/slideLayout15.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image" Target="../media/image6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72.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66.svg"/><Relationship Id="rId11" Type="http://schemas.microsoft.com/office/2007/relationships/hdphoto" Target="../media/hdphoto2.wdp"/><Relationship Id="rId5" Type="http://schemas.openxmlformats.org/officeDocument/2006/relationships/image" Target="../media/image65.png"/><Relationship Id="rId15" Type="http://schemas.openxmlformats.org/officeDocument/2006/relationships/image" Target="../media/image74.svg"/><Relationship Id="rId10" Type="http://schemas.openxmlformats.org/officeDocument/2006/relationships/image" Target="../media/image70.png"/><Relationship Id="rId4" Type="http://schemas.openxmlformats.org/officeDocument/2006/relationships/image" Target="../media/image64.svg"/><Relationship Id="rId9" Type="http://schemas.openxmlformats.org/officeDocument/2006/relationships/image" Target="../media/image69.png"/><Relationship Id="rId14" Type="http://schemas.openxmlformats.org/officeDocument/2006/relationships/image" Target="../media/image73.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s://worldbankgroup.sharepoint.com/sites/Social-EnvironmentandSocialFramework-ESFHub/SitePages/PublishingPages/Sample%20Templates%20for-1698846456642.aspx"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8.xml"/><Relationship Id="rId1" Type="http://schemas.openxmlformats.org/officeDocument/2006/relationships/slideLayout" Target="../slideLayouts/slideLayout29.xml"/><Relationship Id="rId5" Type="http://schemas.openxmlformats.org/officeDocument/2006/relationships/image" Target="../media/image92.png"/><Relationship Id="rId4" Type="http://schemas.openxmlformats.org/officeDocument/2006/relationships/image" Target="../media/image91.png"/></Relationships>
</file>

<file path=ppt/slides/_rels/slide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9.xml"/><Relationship Id="rId1" Type="http://schemas.openxmlformats.org/officeDocument/2006/relationships/slideLayout" Target="../slideLayouts/slideLayout16.xml"/><Relationship Id="rId5" Type="http://schemas.openxmlformats.org/officeDocument/2006/relationships/image" Target="../media/image94.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96.png"/></Relationships>
</file>

<file path=ppt/slides/_rels/slide32.xml.rels><?xml version="1.0" encoding="UTF-8" standalone="yes"?>
<Relationships xmlns="http://schemas.openxmlformats.org/package/2006/relationships"><Relationship Id="rId3" Type="http://schemas.openxmlformats.org/officeDocument/2006/relationships/hyperlink" Target="https://worldbankgroup.sharepoint.com/sites/wbunits/opcs/Pages/pc/Procurement-08032018-144929/Gender-Based-Vi-11232020-094419.aspx?deliveryName=DM89125" TargetMode="External"/><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hyperlink" Target="https://thedocs.worldbank.org/en/doc/e2ff01be0f07c82d73bc0c5e7ddf394f-0290032022/original/ESF-Good-Practice-Note-on-Addressing-SEA-SH-in-HD-Operations-First-Edition-September-16-2022.pdf#page=96" TargetMode="External"/><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4.xml"/><Relationship Id="rId1" Type="http://schemas.openxmlformats.org/officeDocument/2006/relationships/slideLayout" Target="../slideLayouts/slideLayout30.xml"/><Relationship Id="rId6" Type="http://schemas.openxmlformats.org/officeDocument/2006/relationships/hyperlink" Target="https://web.microsoftstream.com/video/60ee50b8-6082-4c4d-9474-d5a1b683b1a4?list=studio&amp;referrer=https:%2F%2Fradweb.worldbank.org%2F" TargetMode="External"/><Relationship Id="rId5" Type="http://schemas.openxmlformats.org/officeDocument/2006/relationships/hyperlink" Target="https://worldbankgroup.sharepoint.com/sites/wbgender/documents/gbv%20guidance%20tools/gbv%20risk%20assessments%20and%20mitigation/grievance%20management%20systems/gm%20for%20sea%26sh%20in%20world%20bank%20projects/2020%20gm%20for%20sea%26sh%20in%20world%20bank-financed%20projects.pdf" TargetMode="External"/><Relationship Id="rId4" Type="http://schemas.openxmlformats.org/officeDocument/2006/relationships/image" Target="../media/image98.png"/></Relationships>
</file>

<file path=ppt/slides/_rels/slide35.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9.png"/><Relationship Id="rId7" Type="http://schemas.microsoft.com/office/2007/relationships/hdphoto" Target="../media/hdphoto5.wdp"/><Relationship Id="rId12" Type="http://schemas.openxmlformats.org/officeDocument/2006/relationships/hyperlink" Target="https://worldbankgroup.sharepoint.com/sites/ESFImplFiles/_layouts/15/stream.aspx?id=%2Fsites%2FESFImplFiles%2FShared%20Documents%2F0%2E%20ICB%20Planning%2FESF%20Learning%20Sessions%2DClinics%2FFY24%20Learning%20Sesssions%2F2023%2D10%2D11%20GMs%2F2023%2D10%2D11%20ESS10%20and%20Grievance%20Mechanisms%29%2Emp4&amp;ct=1698261874083&amp;or=Teams%2DHL&amp;ga=1&amp;LOF=1&amp;referrer=StreamWebApp%2EWeb&amp;referrerScenario=AddressBarCopied%2Eview" TargetMode="External"/><Relationship Id="rId2" Type="http://schemas.openxmlformats.org/officeDocument/2006/relationships/notesSlide" Target="../notesSlides/notesSlide35.xml"/><Relationship Id="rId1" Type="http://schemas.openxmlformats.org/officeDocument/2006/relationships/slideLayout" Target="../slideLayouts/slideLayout29.xml"/><Relationship Id="rId6" Type="http://schemas.openxmlformats.org/officeDocument/2006/relationships/image" Target="../media/image101.png"/><Relationship Id="rId11" Type="http://schemas.microsoft.com/office/2007/relationships/hdphoto" Target="../media/hdphoto7.wdp"/><Relationship Id="rId5" Type="http://schemas.openxmlformats.org/officeDocument/2006/relationships/image" Target="../media/image100.png"/><Relationship Id="rId10" Type="http://schemas.openxmlformats.org/officeDocument/2006/relationships/image" Target="../media/image103.png"/><Relationship Id="rId4" Type="http://schemas.microsoft.com/office/2007/relationships/hdphoto" Target="../media/hdphoto4.wdp"/><Relationship Id="rId9" Type="http://schemas.microsoft.com/office/2007/relationships/hdphoto" Target="../media/hdphoto6.wdp"/></Relationships>
</file>

<file path=ppt/slides/_rels/slide3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notesSlide" Target="../notesSlides/notesSlide37.xml"/><Relationship Id="rId1" Type="http://schemas.openxmlformats.org/officeDocument/2006/relationships/slideLayout" Target="../slideLayouts/slideLayout15.xml"/><Relationship Id="rId5" Type="http://schemas.openxmlformats.org/officeDocument/2006/relationships/hyperlink" Target="https://www.wbgkggtf.org/node/3824" TargetMode="External"/><Relationship Id="rId4" Type="http://schemas.openxmlformats.org/officeDocument/2006/relationships/image" Target="../media/image106.png"/></Relationships>
</file>

<file path=ppt/slides/_rels/slide3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hyperlink" Target="https://web.microsoftstream.com/video/9fc01537-1491-4e23-86af-ec63093ebb47?list=studi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hyperlink" Target="https://worldbankgroup.sharepoint.com/sites/WBSAR/SitePages/PublishingPages/SAR-GBV-Database-05052021-172854.aspx" TargetMode="External"/><Relationship Id="rId5" Type="http://schemas.openxmlformats.org/officeDocument/2006/relationships/image" Target="../media/image111.png"/><Relationship Id="rId4" Type="http://schemas.openxmlformats.org/officeDocument/2006/relationships/image" Target="../media/image11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3" Type="http://schemas.openxmlformats.org/officeDocument/2006/relationships/image" Target="../media/image113.png"/><Relationship Id="rId18" Type="http://schemas.openxmlformats.org/officeDocument/2006/relationships/image" Target="../media/image118.svg"/><Relationship Id="rId26" Type="http://schemas.openxmlformats.org/officeDocument/2006/relationships/hyperlink" Target="https://www.worldbank.org/en/programs/violence-against-women-and-girls" TargetMode="External"/><Relationship Id="rId21" Type="http://schemas.openxmlformats.org/officeDocument/2006/relationships/image" Target="../media/image121.png"/><Relationship Id="rId34" Type="http://schemas.openxmlformats.org/officeDocument/2006/relationships/image" Target="../media/image129.png"/><Relationship Id="rId7" Type="http://schemas.openxmlformats.org/officeDocument/2006/relationships/hyperlink" Target="https://thedocs.worldbank.org/en/doc/520721549388866899-0290022019/original/ESFGoodPracticeNoteDisabilityarabic.pdf" TargetMode="External"/><Relationship Id="rId12" Type="http://schemas.openxmlformats.org/officeDocument/2006/relationships/hyperlink" Target="https://pubdocs.worldbank.org/en/184131548968554543/ESF-Good-practice-note-disability-spanish.pdf" TargetMode="External"/><Relationship Id="rId17" Type="http://schemas.openxmlformats.org/officeDocument/2006/relationships/image" Target="../media/image117.png"/><Relationship Id="rId25" Type="http://schemas.openxmlformats.org/officeDocument/2006/relationships/hyperlink" Target="https://worldbankgroup.sharepoint.com/:x:/r/sites/WBGender/_layouts/15/Doc.aspx?sourcedoc=%7B2A536163-9A1F-4C95-8653-61E5A13D0BFA%7D&amp;file=Consultant%20Roster%20FY22.xlsx&amp;action=default&amp;mobileredirect=true" TargetMode="External"/><Relationship Id="rId33" Type="http://schemas.openxmlformats.org/officeDocument/2006/relationships/image" Target="../media/image128.svg"/><Relationship Id="rId38" Type="http://schemas.openxmlformats.org/officeDocument/2006/relationships/hyperlink" Target="https://web.microsoftstream.com/video/c9dbc6e2-746d-477c-86d9-866da2923231?list=studio&amp;referrer=https:%2F%2Fradweb.worldbank.org%2F" TargetMode="External"/><Relationship Id="rId2" Type="http://schemas.openxmlformats.org/officeDocument/2006/relationships/notesSlide" Target="../notesSlides/notesSlide45.xml"/><Relationship Id="rId16" Type="http://schemas.openxmlformats.org/officeDocument/2006/relationships/image" Target="../media/image116.svg"/><Relationship Id="rId20" Type="http://schemas.openxmlformats.org/officeDocument/2006/relationships/image" Target="../media/image120.svg"/><Relationship Id="rId29" Type="http://schemas.openxmlformats.org/officeDocument/2006/relationships/image" Target="../media/image124.svg"/><Relationship Id="rId1" Type="http://schemas.openxmlformats.org/officeDocument/2006/relationships/slideLayout" Target="../slideLayouts/slideLayout15.xml"/><Relationship Id="rId6" Type="http://schemas.openxmlformats.org/officeDocument/2006/relationships/hyperlink" Target="https://documents1.worldbank.org/curated/en/573841530208492785/Environment-and-Social-Framework-ESF-Good-Practice-Note-on-Disability-English.pdf" TargetMode="External"/><Relationship Id="rId11" Type="http://schemas.openxmlformats.org/officeDocument/2006/relationships/hyperlink" Target="https://pubdocs.worldbank.org/en/179991549387922776/ESF-Good-practice-note-disability-Russian.pdf" TargetMode="External"/><Relationship Id="rId24" Type="http://schemas.openxmlformats.org/officeDocument/2006/relationships/hyperlink" Target="https://worldbankgroup.sharepoint.com/sites/Gender/Documents/Forms/AllItems.aspx?RootFolder=%2Fsites%2FGender%2FDocuments%2FGBV%20Guidance%20Tools%2FGBV%20Risk%20Assessments%20and%20Mitigation%2FGrievance%20Management%20Systems%2FGM%20for%20SEA%26SH%20in%20World%20Bank%20projects&amp;FolderCTID=0x01200001EC7D37E89899448F61BCDB5C527E93&amp;View=%7B7087EE27%2D8447%2D4D64%2DAF37%2D57B989575205%7D" TargetMode="External"/><Relationship Id="rId32" Type="http://schemas.openxmlformats.org/officeDocument/2006/relationships/image" Target="../media/image127.png"/><Relationship Id="rId37" Type="http://schemas.openxmlformats.org/officeDocument/2006/relationships/hyperlink" Target="https://web.microsoftstream.com/video/4de3aec5-7973-441d-bef6-d27647c97921" TargetMode="External"/><Relationship Id="rId5" Type="http://schemas.openxmlformats.org/officeDocument/2006/relationships/hyperlink" Target="https://thedocs.worldbank.org/en/doc/6f3d9ddc6010c4221315dd1282958e41-0290032022/original/SEA-SH-Civil-Works-GPN-Third-Edition-Final-October-12-2022.pdf" TargetMode="External"/><Relationship Id="rId15" Type="http://schemas.openxmlformats.org/officeDocument/2006/relationships/image" Target="../media/image115.png"/><Relationship Id="rId23" Type="http://schemas.openxmlformats.org/officeDocument/2006/relationships/hyperlink" Target="https://radweb.worldbank.org/gendersea/" TargetMode="External"/><Relationship Id="rId28" Type="http://schemas.openxmlformats.org/officeDocument/2006/relationships/image" Target="../media/image123.png"/><Relationship Id="rId36" Type="http://schemas.openxmlformats.org/officeDocument/2006/relationships/hyperlink" Target="https://web.microsoftstream.com/video/1f62743b-ae74-46af-9ace-7e443ddff4bd?list=studio&amp;referrer=https:%2F%2Fradweb.worldbank.org%2F" TargetMode="External"/><Relationship Id="rId10" Type="http://schemas.openxmlformats.org/officeDocument/2006/relationships/hyperlink" Target="https://pubdocs.worldbank.org/en/982801554482675458/Good-Practice-Note-on-Non-Discrimination-and-Disability-Portuguese.pdf" TargetMode="External"/><Relationship Id="rId19" Type="http://schemas.openxmlformats.org/officeDocument/2006/relationships/image" Target="../media/image119.png"/><Relationship Id="rId31" Type="http://schemas.openxmlformats.org/officeDocument/2006/relationships/image" Target="../media/image126.svg"/><Relationship Id="rId4" Type="http://schemas.openxmlformats.org/officeDocument/2006/relationships/hyperlink" Target="https://thedocs.worldbank.org/en/doc/0e0825d39c28f61080380c6be9c40811-0290032022/original/SEA-SH-GPN-for-HD-Operations-CESSO-Issue-Version-September-26-2022.pdf" TargetMode="External"/><Relationship Id="rId9" Type="http://schemas.openxmlformats.org/officeDocument/2006/relationships/hyperlink" Target="https://pubdocs.worldbank.org/en/749911552666102574/ESF-Good-Practice-Note-Disability-chinese.pdf" TargetMode="External"/><Relationship Id="rId14" Type="http://schemas.openxmlformats.org/officeDocument/2006/relationships/image" Target="../media/image114.svg"/><Relationship Id="rId22" Type="http://schemas.openxmlformats.org/officeDocument/2006/relationships/image" Target="../media/image122.svg"/><Relationship Id="rId27" Type="http://schemas.openxmlformats.org/officeDocument/2006/relationships/hyperlink" Target="https://worldbankgroup.sharepoint.com/sites/Social-EnvironmentandSocialFramework-ESFHub/SitePages/PublishingPages/Environment-Social-Incident-Response-Toolkit-ESIRT-Resources-03302020-092659.aspx?xsdata=MDV8MDF8fDQzZDU0OGJlMTMzMTQ5YmVjNmM2MDhkYjJhZTI4YmU2fDMxYTJmZWMwMjY2YjRjNjdiNTZlMjc5NmQ4ZjU5YzM2fDB8MHw2MzgxNTA5MjQ3MDExODk4MzB8VW5rbm93bnxWR1ZoYlhOVFpXTjFjbWwwZVZObGNuWnBZMlY4ZXlKV0lqb2lNQzR3TGpBd01EQWlMQ0pRSWpvaVYybHVNeklpTENKQlRpSTZJazkwYUdWeUlpd2lWMVFpT2pFeGZRPT18MXxNVFkzT1RRNU5UWTJPVE14TVRzeE5qYzVORGsxTmpZNU16RXhPekU1T2pBeFlUZGtObVF4TFRoaU0yVXRORE5qTmkwNFpXUTRMV0ZtT1RNM05HWXlOV1U0TlY4eE5UTm1PRFZqWWkwMFlUWmxMVFJoWWpRdE9UaGpOeTB5WW1ZM016YzBOamt3TUdKQWRXNXhMbWRpYkM1emNHRmpaWE09fDNhMTIxMWI5NWQwZDRmNGNjNmM2MDhkYjJhZTI4YmU2fDg4ZDhhN2NjZTE5OTQ4ZDZhNDdhNDAyN2U0NWUzMDdl&amp;sdata=a3lveHZPa0tTampGQ0NWY2d0VHJEbmkzemlQa0wwRWtnckxvUEZkSWZ1WT0%3D&amp;ovuser=31a2fec0-266b-4c67-b56e-2796d8f59c36%2Cdgreco%40worldbank.org&amp;OR=Teams-HL&amp;CT=1680145748060&amp;clickparams=eyJBcHBOYW1lIjoiVGVhbXMtRGVza3RvcCIsIkFwcFZlcnNpb24iOiIyNy8yMzAzMDUwMTExMCIsIkhhc0ZlZGVyYXRlZFVzZXIiOmZhbHNlfQ%3D%3D" TargetMode="External"/><Relationship Id="rId30" Type="http://schemas.openxmlformats.org/officeDocument/2006/relationships/image" Target="../media/image125.png"/><Relationship Id="rId35" Type="http://schemas.openxmlformats.org/officeDocument/2006/relationships/image" Target="../media/image130.svg"/><Relationship Id="rId8" Type="http://schemas.openxmlformats.org/officeDocument/2006/relationships/hyperlink" Target="https://pubdocs.worldbank.org/en/366051548972401439/ESF-Good-practice-note-disability-french.pdf" TargetMode="External"/><Relationship Id="rId3" Type="http://schemas.openxmlformats.org/officeDocument/2006/relationships/image" Target="../media/image1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3.xml"/><Relationship Id="rId5" Type="http://schemas.openxmlformats.org/officeDocument/2006/relationships/hyperlink" Target="https://documents.worldbank.org/en/publication/documents-reports/documentdetail/206731510166266845/global-gender-based-violence-task-force-action-plan-for-implementation" TargetMode="External"/><Relationship Id="rId4" Type="http://schemas.openxmlformats.org/officeDocument/2006/relationships/hyperlink" Target="https://www.worldbank.org/en/country/uganda/brief/uganda-transport-sector-development-project-fact-she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a:extLst>
              <a:ext uri="{FF2B5EF4-FFF2-40B4-BE49-F238E27FC236}">
                <a16:creationId xmlns:a16="http://schemas.microsoft.com/office/drawing/2014/main" id="{170EA810-86C5-E9E7-BCB2-F5857FF20F78}"/>
              </a:ext>
            </a:extLst>
          </p:cNvPr>
          <p:cNvPicPr>
            <a:picLocks noChangeAspect="1"/>
          </p:cNvPicPr>
          <p:nvPr/>
        </p:nvPicPr>
        <p:blipFill>
          <a:blip r:embed="rId3"/>
          <a:stretch>
            <a:fillRect/>
          </a:stretch>
        </p:blipFill>
        <p:spPr>
          <a:xfrm>
            <a:off x="715963" y="810735"/>
            <a:ext cx="4771647" cy="5025289"/>
          </a:xfrm>
          <a:prstGeom prst="rect">
            <a:avLst/>
          </a:prstGeom>
        </p:spPr>
      </p:pic>
      <p:sp>
        <p:nvSpPr>
          <p:cNvPr id="6" name="Rectángulo 5">
            <a:extLst>
              <a:ext uri="{FF2B5EF4-FFF2-40B4-BE49-F238E27FC236}">
                <a16:creationId xmlns:a16="http://schemas.microsoft.com/office/drawing/2014/main" id="{5C860D36-92A4-FF6D-8F22-8AF3D5B31585}"/>
              </a:ext>
            </a:extLst>
          </p:cNvPr>
          <p:cNvSpPr/>
          <p:nvPr/>
        </p:nvSpPr>
        <p:spPr>
          <a:xfrm>
            <a:off x="0" y="6154556"/>
            <a:ext cx="12192000" cy="7239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pic>
        <p:nvPicPr>
          <p:cNvPr id="7" name="Picture 2" descr="The World Bank Group">
            <a:extLst>
              <a:ext uri="{FF2B5EF4-FFF2-40B4-BE49-F238E27FC236}">
                <a16:creationId xmlns:a16="http://schemas.microsoft.com/office/drawing/2014/main" id="{EB4A73A6-436A-08D9-AA18-7C1D0E8601C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5963" y="6142037"/>
            <a:ext cx="1872347" cy="74893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B883ECC8-D2CB-F01E-5A6D-A1CFF2A3FD40}"/>
              </a:ext>
            </a:extLst>
          </p:cNvPr>
          <p:cNvSpPr txBox="1">
            <a:spLocks/>
          </p:cNvSpPr>
          <p:nvPr/>
        </p:nvSpPr>
        <p:spPr>
          <a:xfrm>
            <a:off x="5774499" y="1077238"/>
            <a:ext cx="6207871" cy="2041347"/>
          </a:xfrm>
          <a:prstGeom prst="rect">
            <a:avLst/>
          </a:prstGeom>
        </p:spPr>
        <p:txBody>
          <a:bodyPr vert="horz" lIns="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US" sz="4000" dirty="0">
                <a:solidFill>
                  <a:srgbClr val="FFFFFF"/>
                </a:solidFill>
                <a:latin typeface="Franklin Gothic Medium" panose="020B0603020102020204"/>
                <a:ea typeface="+mn-ea"/>
                <a:cs typeface="+mn-cs"/>
              </a:rPr>
              <a:t>Managing risks of SEA/SH in World Bank financed operations. </a:t>
            </a:r>
          </a:p>
        </p:txBody>
      </p:sp>
      <p:sp>
        <p:nvSpPr>
          <p:cNvPr id="10" name="TextBox 9">
            <a:extLst>
              <a:ext uri="{FF2B5EF4-FFF2-40B4-BE49-F238E27FC236}">
                <a16:creationId xmlns:a16="http://schemas.microsoft.com/office/drawing/2014/main" id="{E900FDC3-EB92-FBF7-C9AE-1462C5737318}"/>
              </a:ext>
            </a:extLst>
          </p:cNvPr>
          <p:cNvSpPr txBox="1"/>
          <p:nvPr/>
        </p:nvSpPr>
        <p:spPr>
          <a:xfrm>
            <a:off x="6699173" y="4209781"/>
            <a:ext cx="5283198"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522418"/>
                </a:solidFill>
                <a:cs typeface="Segoe UI"/>
              </a:rPr>
              <a:t>A</a:t>
            </a:r>
            <a:r>
              <a:rPr lang="fr-FR" b="1" dirty="0" err="1">
                <a:solidFill>
                  <a:srgbClr val="522418"/>
                </a:solidFill>
                <a:cs typeface="Segoe UI"/>
              </a:rPr>
              <a:t>ïda</a:t>
            </a:r>
            <a:r>
              <a:rPr lang="fr-FR" b="1" dirty="0">
                <a:solidFill>
                  <a:srgbClr val="522418"/>
                </a:solidFill>
                <a:cs typeface="Segoe UI"/>
              </a:rPr>
              <a:t> Diop</a:t>
            </a:r>
            <a:r>
              <a:rPr lang="en-US" b="1" dirty="0">
                <a:solidFill>
                  <a:srgbClr val="522418"/>
                </a:solidFill>
                <a:cs typeface="Segoe UI"/>
              </a:rPr>
              <a:t>, </a:t>
            </a:r>
            <a:r>
              <a:rPr lang="en-US" sz="1600" dirty="0">
                <a:solidFill>
                  <a:srgbClr val="522418"/>
                </a:solidFill>
                <a:cs typeface="Segoe UI"/>
              </a:rPr>
              <a:t>S</a:t>
            </a:r>
            <a:r>
              <a:rPr lang="en-US" sz="1600" i="1" dirty="0">
                <a:solidFill>
                  <a:srgbClr val="522418"/>
                </a:solidFill>
                <a:cs typeface="Segoe UI"/>
              </a:rPr>
              <a:t>enior Social Development Specialist, GBV Focal Point, AFW (Mali, Senegal and C</a:t>
            </a:r>
            <a:r>
              <a:rPr lang="fr-FR" sz="1600" i="1" dirty="0">
                <a:solidFill>
                  <a:srgbClr val="522418"/>
                </a:solidFill>
                <a:cs typeface="Segoe UI"/>
              </a:rPr>
              <a:t>ôte d</a:t>
            </a:r>
            <a:r>
              <a:rPr lang="en-US" sz="1600" i="1" dirty="0">
                <a:solidFill>
                  <a:srgbClr val="522418"/>
                </a:solidFill>
                <a:cs typeface="Segoe UI"/>
              </a:rPr>
              <a:t>’Ivoire CMUs)</a:t>
            </a:r>
          </a:p>
        </p:txBody>
      </p:sp>
      <p:sp>
        <p:nvSpPr>
          <p:cNvPr id="2" name="CuadroTexto 1">
            <a:extLst>
              <a:ext uri="{FF2B5EF4-FFF2-40B4-BE49-F238E27FC236}">
                <a16:creationId xmlns:a16="http://schemas.microsoft.com/office/drawing/2014/main" id="{87763D69-F90E-F490-60CA-4BF30F688997}"/>
              </a:ext>
            </a:extLst>
          </p:cNvPr>
          <p:cNvSpPr txBox="1"/>
          <p:nvPr/>
        </p:nvSpPr>
        <p:spPr>
          <a:xfrm>
            <a:off x="6027665" y="5173716"/>
            <a:ext cx="5701537" cy="707886"/>
          </a:xfrm>
          <a:prstGeom prst="rect">
            <a:avLst/>
          </a:prstGeom>
          <a:noFill/>
        </p:spPr>
        <p:txBody>
          <a:bodyPr wrap="square" lIns="0" rIns="0" rtlCol="0">
            <a:spAutoFit/>
          </a:bodyPr>
          <a:lstStyle/>
          <a:p>
            <a:pPr marR="0" lvl="0" algn="l" defTabSz="914400" rtl="0" eaLnBrk="1" fontAlgn="auto" latinLnBrk="0" hangingPunct="1">
              <a:lnSpc>
                <a:spcPct val="100000"/>
              </a:lnSpc>
              <a:spcBef>
                <a:spcPts val="0"/>
              </a:spcBef>
              <a:spcAft>
                <a:spcPts val="600"/>
              </a:spcAft>
              <a:buClrTx/>
              <a:buSzTx/>
              <a:tabLst/>
              <a:defRPr/>
            </a:pPr>
            <a:r>
              <a:rPr lang="en-US" sz="2000" dirty="0">
                <a:solidFill>
                  <a:srgbClr val="FFFFFF"/>
                </a:solidFill>
                <a:latin typeface="Franklin Gothic Medium" panose="020B0603020102020204"/>
              </a:rPr>
              <a:t>17 April 2024 – Girls and Women Empowerment Specialists </a:t>
            </a:r>
          </a:p>
        </p:txBody>
      </p:sp>
      <p:pic>
        <p:nvPicPr>
          <p:cNvPr id="9" name="Picture 8" descr="A person wearing glasses and a white sweater&#10;&#10;Description automatically generated">
            <a:extLst>
              <a:ext uri="{FF2B5EF4-FFF2-40B4-BE49-F238E27FC236}">
                <a16:creationId xmlns:a16="http://schemas.microsoft.com/office/drawing/2014/main" id="{98B6B015-BF7C-2B2C-521E-0FB2AF73E34A}"/>
              </a:ext>
            </a:extLst>
          </p:cNvPr>
          <p:cNvPicPr>
            <a:picLocks noChangeAspect="1"/>
          </p:cNvPicPr>
          <p:nvPr/>
        </p:nvPicPr>
        <p:blipFill>
          <a:blip r:embed="rId5"/>
          <a:stretch>
            <a:fillRect/>
          </a:stretch>
        </p:blipFill>
        <p:spPr>
          <a:xfrm>
            <a:off x="6140342" y="4239985"/>
            <a:ext cx="453829" cy="509920"/>
          </a:xfrm>
          <a:prstGeom prst="rect">
            <a:avLst/>
          </a:prstGeom>
        </p:spPr>
      </p:pic>
    </p:spTree>
    <p:extLst>
      <p:ext uri="{BB962C8B-B14F-4D97-AF65-F5344CB8AC3E}">
        <p14:creationId xmlns:p14="http://schemas.microsoft.com/office/powerpoint/2010/main" val="369342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9DA1E7E9-3E79-3E2F-DA9B-9EE4957087D9}"/>
              </a:ext>
            </a:extLst>
          </p:cNvPr>
          <p:cNvSpPr/>
          <p:nvPr/>
        </p:nvSpPr>
        <p:spPr>
          <a:xfrm>
            <a:off x="125719" y="1479654"/>
            <a:ext cx="4144356" cy="3213115"/>
          </a:xfrm>
          <a:prstGeom prst="roundRect">
            <a:avLst>
              <a:gd name="adj" fmla="val 8753"/>
            </a:avLst>
          </a:prstGeom>
          <a:solidFill>
            <a:srgbClr val="FCE8DB"/>
          </a:solidFill>
          <a:ln>
            <a:noFill/>
          </a:ln>
          <a:effectLst>
            <a:outerShdw blurRad="63500" sx="102000" sy="102000" algn="ctr" rotWithShape="0">
              <a:prstClr val="black">
                <a:alpha val="24000"/>
              </a:prstClr>
            </a:outerShdw>
          </a:effectLst>
        </p:spPr>
        <p:style>
          <a:lnRef idx="3">
            <a:scrgbClr r="0" g="0" b="0"/>
          </a:lnRef>
          <a:fillRef idx="1">
            <a:schemeClr val="lt1">
              <a:hueOff val="0"/>
              <a:satOff val="0"/>
              <a:lumOff val="0"/>
              <a:alphaOff val="0"/>
            </a:schemeClr>
          </a:fillRef>
          <a:effectRef idx="1">
            <a:scrgbClr r="0" g="0" b="0"/>
          </a:effectRef>
          <a:fontRef idx="minor">
            <a:schemeClr val="dk1">
              <a:hueOff val="0"/>
              <a:satOff val="0"/>
              <a:lumOff val="0"/>
              <a:alphaOff val="0"/>
            </a:schemeClr>
          </a:fontRef>
        </p:style>
        <p:txBody>
          <a:bodyPr/>
          <a:lstStyle/>
          <a:p>
            <a:endParaRPr lang="es-PE"/>
          </a:p>
        </p:txBody>
      </p:sp>
      <p:sp>
        <p:nvSpPr>
          <p:cNvPr id="4" name="Rectangle 3">
            <a:extLst>
              <a:ext uri="{FF2B5EF4-FFF2-40B4-BE49-F238E27FC236}">
                <a16:creationId xmlns:a16="http://schemas.microsoft.com/office/drawing/2014/main" id="{C4652AC0-704A-CE4F-9681-4B6DEFBB7266}"/>
              </a:ext>
            </a:extLst>
          </p:cNvPr>
          <p:cNvSpPr/>
          <p:nvPr/>
        </p:nvSpPr>
        <p:spPr>
          <a:xfrm>
            <a:off x="723900" y="2856344"/>
            <a:ext cx="3855720" cy="3011056"/>
          </a:xfrm>
          <a:prstGeom prst="rect">
            <a:avLst/>
          </a:prstGeom>
        </p:spPr>
        <p:txBody>
          <a:bodyPr vert="horz" lIns="91440" tIns="45720" rIns="91440" bIns="45720" rtlCol="0">
            <a:normAutofit/>
          </a:bodyPr>
          <a:lstStyle/>
          <a:p>
            <a:pPr defTabSz="914400">
              <a:lnSpc>
                <a:spcPct val="103000"/>
              </a:lnSpc>
              <a:spcAft>
                <a:spcPts val="1500"/>
              </a:spcAft>
            </a:pPr>
            <a:endParaRPr lang="en-US" sz="1600" kern="1200" baseline="0">
              <a:solidFill>
                <a:schemeClr val="tx2"/>
              </a:solidFill>
              <a:latin typeface="Calibri" panose="020F0502020204030204" pitchFamily="34" charset="0"/>
              <a:cs typeface="Calibri" panose="020F0502020204030204" pitchFamily="34" charset="0"/>
            </a:endParaRPr>
          </a:p>
        </p:txBody>
      </p:sp>
      <p:sp>
        <p:nvSpPr>
          <p:cNvPr id="5" name="Text Placeholder 2">
            <a:extLst>
              <a:ext uri="{FF2B5EF4-FFF2-40B4-BE49-F238E27FC236}">
                <a16:creationId xmlns:a16="http://schemas.microsoft.com/office/drawing/2014/main" id="{65EB795F-4E23-44D2-A1A9-3F6BD5087F2E}"/>
              </a:ext>
            </a:extLst>
          </p:cNvPr>
          <p:cNvSpPr txBox="1">
            <a:spLocks/>
          </p:cNvSpPr>
          <p:nvPr/>
        </p:nvSpPr>
        <p:spPr>
          <a:xfrm>
            <a:off x="327085" y="1569432"/>
            <a:ext cx="3744583" cy="2993942"/>
          </a:xfrm>
          <a:prstGeom prst="rect">
            <a:avLst/>
          </a:prstGeom>
        </p:spPr>
        <p:txBody>
          <a:bodyPr vert="horz" lIns="91440" tIns="45720" rIns="91440" bIns="45720" rtlCol="0" anchor="t">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9pPr>
          </a:lstStyle>
          <a:p>
            <a:pPr marL="0" indent="0">
              <a:spcAft>
                <a:spcPts val="0"/>
              </a:spcAft>
              <a:buNone/>
            </a:pPr>
            <a:r>
              <a:rPr lang="en-US" sz="1800" noProof="1">
                <a:solidFill>
                  <a:schemeClr val="bg1">
                    <a:lumMod val="25000"/>
                  </a:schemeClr>
                </a:solidFill>
              </a:rPr>
              <a:t>World Bank Good Practice Note on Addressing SEAHS in Investment Project Financing involving Major Civil Works, (2018, Third edition 2022) </a:t>
            </a:r>
          </a:p>
          <a:p>
            <a:pPr marL="0" indent="0">
              <a:spcAft>
                <a:spcPts val="0"/>
              </a:spcAft>
              <a:buNone/>
            </a:pPr>
            <a:r>
              <a:rPr lang="en-US" sz="1800" noProof="1">
                <a:solidFill>
                  <a:schemeClr val="bg1">
                    <a:lumMod val="25000"/>
                  </a:schemeClr>
                </a:solidFill>
              </a:rPr>
              <a:t>English, Arabic, French, Spanish, Portuguese 
World Bank Good Practice Note on Addressing SEA/SH in HD Operations ( First Edition, 2022)
English, Arabic, French, Spanish</a:t>
            </a:r>
            <a:endParaRPr lang="en-US" sz="2050" dirty="0">
              <a:solidFill>
                <a:schemeClr val="bg1">
                  <a:lumMod val="25000"/>
                </a:schemeClr>
              </a:solidFill>
            </a:endParaRPr>
          </a:p>
          <a:p>
            <a:pPr marL="285750" indent="-383540">
              <a:spcAft>
                <a:spcPts val="0"/>
              </a:spcAft>
            </a:pPr>
            <a:endParaRPr lang="en-US" sz="2050" dirty="0">
              <a:cs typeface="Calibri" panose="020F0502020204030204" pitchFamily="34" charset="0"/>
            </a:endParaRPr>
          </a:p>
        </p:txBody>
      </p:sp>
      <p:pic>
        <p:nvPicPr>
          <p:cNvPr id="7" name="Picture 6">
            <a:extLst>
              <a:ext uri="{FF2B5EF4-FFF2-40B4-BE49-F238E27FC236}">
                <a16:creationId xmlns:a16="http://schemas.microsoft.com/office/drawing/2014/main" id="{859A3273-4A88-4BAE-A964-23740BCF2468}"/>
              </a:ext>
            </a:extLst>
          </p:cNvPr>
          <p:cNvPicPr>
            <a:picLocks noChangeAspect="1"/>
          </p:cNvPicPr>
          <p:nvPr/>
        </p:nvPicPr>
        <p:blipFill>
          <a:blip r:embed="rId3">
            <a:duotone>
              <a:schemeClr val="accent3">
                <a:shade val="45000"/>
                <a:satMod val="135000"/>
              </a:schemeClr>
              <a:prstClr val="white"/>
            </a:duotone>
          </a:blip>
          <a:stretch>
            <a:fillRect/>
          </a:stretch>
        </p:blipFill>
        <p:spPr>
          <a:xfrm>
            <a:off x="8001599" y="933568"/>
            <a:ext cx="3863316" cy="499086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7F019FEF-9F66-43BD-BF69-91C17C48CB85}"/>
              </a:ext>
            </a:extLst>
          </p:cNvPr>
          <p:cNvPicPr>
            <a:picLocks noChangeAspect="1"/>
          </p:cNvPicPr>
          <p:nvPr/>
        </p:nvPicPr>
        <p:blipFill rotWithShape="1">
          <a:blip r:embed="rId4">
            <a:duotone>
              <a:schemeClr val="accent3">
                <a:shade val="45000"/>
                <a:satMod val="135000"/>
              </a:schemeClr>
              <a:prstClr val="white"/>
            </a:duotone>
          </a:blip>
          <a:srcRect b="-5816"/>
          <a:stretch/>
        </p:blipFill>
        <p:spPr>
          <a:xfrm>
            <a:off x="4071668" y="933568"/>
            <a:ext cx="3831365" cy="5208627"/>
          </a:xfrm>
          <a:prstGeom prst="rect">
            <a:avLst/>
          </a:prstGeom>
          <a:ln>
            <a:noFill/>
          </a:ln>
          <a:effectLst>
            <a:outerShdw blurRad="292100" dist="139700" dir="2700000" algn="tl" rotWithShape="0">
              <a:srgbClr val="333333">
                <a:alpha val="65000"/>
              </a:srgbClr>
            </a:outerShdw>
          </a:effectLst>
        </p:spPr>
      </p:pic>
      <p:sp>
        <p:nvSpPr>
          <p:cNvPr id="13" name="Rectángulo 1">
            <a:extLst>
              <a:ext uri="{FF2B5EF4-FFF2-40B4-BE49-F238E27FC236}">
                <a16:creationId xmlns:a16="http://schemas.microsoft.com/office/drawing/2014/main" id="{19EAB9B4-F39C-C12C-4411-C98AC35AB302}"/>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5" name="CuadroTexto 2">
            <a:extLst>
              <a:ext uri="{FF2B5EF4-FFF2-40B4-BE49-F238E27FC236}">
                <a16:creationId xmlns:a16="http://schemas.microsoft.com/office/drawing/2014/main" id="{193202F4-9DB4-E848-7F9E-2299F008305D}"/>
              </a:ext>
            </a:extLst>
          </p:cNvPr>
          <p:cNvSpPr txBox="1"/>
          <p:nvPr/>
        </p:nvSpPr>
        <p:spPr>
          <a:xfrm>
            <a:off x="715963" y="55880"/>
            <a:ext cx="10747375"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ranklin Gothic Book" panose="020B0503020102020204"/>
                <a:ea typeface="+mn-ea"/>
                <a:cs typeface="+mn-cs"/>
              </a:rPr>
              <a:t>1. </a:t>
            </a:r>
            <a:r>
              <a:rPr kumimoji="0" lang="en-US" sz="1600" b="0" i="0" u="none" strike="noStrike" kern="1200" cap="none" spc="0" normalizeH="0" baseline="0" noProof="0" dirty="0">
                <a:ln>
                  <a:noFill/>
                </a:ln>
                <a:solidFill>
                  <a:srgbClr val="FFFFFF"/>
                </a:solidFill>
                <a:effectLst/>
                <a:uLnTx/>
                <a:uFillTx/>
                <a:latin typeface="Franklin Gothic Medium" panose="020B0603020102020204"/>
                <a:ea typeface="+mn-ea"/>
                <a:cs typeface="+mn-cs"/>
              </a:rPr>
              <a:t>SEA/SH Risk Management with a Survivor-Centered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474748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redondeado 5">
            <a:extLst>
              <a:ext uri="{FF2B5EF4-FFF2-40B4-BE49-F238E27FC236}">
                <a16:creationId xmlns:a16="http://schemas.microsoft.com/office/drawing/2014/main" id="{0D4AC64B-1313-4CD9-44DA-09A1ED56F1B7}"/>
              </a:ext>
            </a:extLst>
          </p:cNvPr>
          <p:cNvSpPr/>
          <p:nvPr/>
        </p:nvSpPr>
        <p:spPr>
          <a:xfrm>
            <a:off x="172952" y="1698622"/>
            <a:ext cx="3682768" cy="2440635"/>
          </a:xfrm>
          <a:prstGeom prst="roundRect">
            <a:avLst>
              <a:gd name="adj" fmla="val 15506"/>
            </a:avLst>
          </a:prstGeom>
          <a:solidFill>
            <a:srgbClr val="FFFFFF">
              <a:alpha val="60000"/>
            </a:srgb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220"/>
              </a:lnSpc>
              <a:defRPr/>
            </a:pPr>
            <a:r>
              <a:rPr kumimoji="0" lang="en-US" sz="2400" b="0" i="0" u="none" strike="noStrike" kern="1200" cap="none" spc="0" normalizeH="0" baseline="0" noProof="0" dirty="0">
                <a:ln>
                  <a:noFill/>
                </a:ln>
                <a:solidFill>
                  <a:srgbClr val="A00F2E"/>
                </a:solidFill>
                <a:effectLst/>
                <a:uLnTx/>
                <a:uFillTx/>
                <a:latin typeface="Franklin Gothic Medium" panose="020B0603020102020204"/>
                <a:ea typeface="+mn-ea"/>
                <a:cs typeface="+mn-cs"/>
              </a:rPr>
              <a:t>	Enable access to 	quality and 	holistic</a:t>
            </a:r>
            <a:r>
              <a:rPr kumimoji="0" lang="en-US" sz="2400" b="0" i="0" u="none" strike="noStrike" kern="1200" cap="none" spc="0" normalizeH="0" noProof="0" dirty="0">
                <a:ln>
                  <a:noFill/>
                </a:ln>
                <a:solidFill>
                  <a:srgbClr val="A00F2E"/>
                </a:solidFill>
                <a:effectLst/>
                <a:uLnTx/>
                <a:uFillTx/>
                <a:latin typeface="Franklin Gothic Medium" panose="020B0603020102020204"/>
                <a:ea typeface="+mn-ea"/>
                <a:cs typeface="+mn-cs"/>
              </a:rPr>
              <a:t> </a:t>
            </a:r>
            <a:r>
              <a:rPr kumimoji="0" lang="en-US" sz="2400" b="0" i="0" u="none" strike="noStrike" kern="1200" cap="none" spc="0" normalizeH="0" baseline="0" noProof="0" dirty="0">
                <a:ln>
                  <a:noFill/>
                </a:ln>
                <a:solidFill>
                  <a:srgbClr val="A00F2E"/>
                </a:solidFill>
                <a:effectLst/>
                <a:uLnTx/>
                <a:uFillTx/>
                <a:latin typeface="Franklin Gothic Medium" panose="020B0603020102020204"/>
                <a:ea typeface="+mn-ea"/>
                <a:cs typeface="+mn-cs"/>
              </a:rPr>
              <a:t>care </a:t>
            </a:r>
            <a:r>
              <a:rPr lang="en-US" sz="2200" noProof="0" dirty="0">
                <a:solidFill>
                  <a:srgbClr val="2F150E"/>
                </a:solidFill>
              </a:rPr>
              <a:t>H</a:t>
            </a:r>
            <a:r>
              <a:rPr lang="en-US" sz="2200" dirty="0" err="1">
                <a:solidFill>
                  <a:srgbClr val="2F150E"/>
                </a:solidFill>
              </a:rPr>
              <a:t>ealth</a:t>
            </a:r>
            <a:r>
              <a:rPr lang="en-US" sz="2200" dirty="0">
                <a:solidFill>
                  <a:srgbClr val="2F150E"/>
                </a:solidFill>
              </a:rPr>
              <a:t>, psychological, legal/security aligned with minimum national and </a:t>
            </a:r>
            <a:r>
              <a:rPr lang="en-US" sz="2200" dirty="0">
                <a:solidFill>
                  <a:srgbClr val="2F150E"/>
                </a:solidFill>
                <a:hlinkClick r:id="rId3"/>
              </a:rPr>
              <a:t>international standards</a:t>
            </a:r>
            <a:endParaRPr lang="en-US" sz="2200" dirty="0">
              <a:solidFill>
                <a:srgbClr val="2F150E"/>
              </a:solidFill>
            </a:endParaRPr>
          </a:p>
          <a:p>
            <a:pPr marL="0" marR="0" lvl="0" indent="0" algn="l" defTabSz="914400" rtl="0" eaLnBrk="1" fontAlgn="auto" latinLnBrk="0" hangingPunct="1">
              <a:lnSpc>
                <a:spcPts val="2220"/>
              </a:lnSpc>
              <a:spcBef>
                <a:spcPts val="0"/>
              </a:spcBef>
              <a:spcAft>
                <a:spcPts val="0"/>
              </a:spcAft>
              <a:buClrTx/>
              <a:buSzTx/>
              <a:buFontTx/>
              <a:buNone/>
              <a:tabLst/>
              <a:defRPr/>
            </a:pPr>
            <a:endParaRPr lang="en-US" sz="2800" dirty="0">
              <a:solidFill>
                <a:srgbClr val="6B1808"/>
              </a:solidFill>
              <a:latin typeface="Franklin Gothic Book" panose="020B0503020102020204"/>
            </a:endParaRPr>
          </a:p>
        </p:txBody>
      </p:sp>
      <p:sp>
        <p:nvSpPr>
          <p:cNvPr id="14" name="Rectángulo redondeado 6">
            <a:extLst>
              <a:ext uri="{FF2B5EF4-FFF2-40B4-BE49-F238E27FC236}">
                <a16:creationId xmlns:a16="http://schemas.microsoft.com/office/drawing/2014/main" id="{ACE58EED-1DA3-CE69-BC86-2AADD0E884B5}"/>
              </a:ext>
            </a:extLst>
          </p:cNvPr>
          <p:cNvSpPr/>
          <p:nvPr/>
        </p:nvSpPr>
        <p:spPr>
          <a:xfrm>
            <a:off x="4054872" y="1736084"/>
            <a:ext cx="3812064" cy="2403173"/>
          </a:xfrm>
          <a:prstGeom prst="roundRect">
            <a:avLst>
              <a:gd name="adj" fmla="val 15506"/>
            </a:avLst>
          </a:prstGeom>
          <a:solidFill>
            <a:srgbClr val="FFFFFF">
              <a:alpha val="60000"/>
            </a:srgb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ts val="2220"/>
              </a:lnSpc>
              <a:spcBef>
                <a:spcPts val="0"/>
              </a:spcBef>
              <a:spcAft>
                <a:spcPts val="0"/>
              </a:spcAft>
              <a:buClrTx/>
              <a:buSzTx/>
              <a:buFontTx/>
              <a:buNone/>
              <a:tabLst/>
              <a:defRPr/>
            </a:pPr>
            <a:r>
              <a:rPr lang="en-US" sz="4000" dirty="0">
                <a:solidFill>
                  <a:srgbClr val="A00F2E"/>
                </a:solidFill>
                <a:latin typeface="Franklin Gothic Medium" panose="020B0603020102020204"/>
              </a:rPr>
              <a:t>	</a:t>
            </a:r>
            <a:r>
              <a:rPr kumimoji="0" lang="en-US" sz="2400" b="0" i="0" u="none" strike="noStrike" kern="1200" cap="none" spc="0" normalizeH="0" baseline="0" noProof="0" dirty="0">
                <a:ln>
                  <a:noFill/>
                </a:ln>
                <a:solidFill>
                  <a:srgbClr val="A00F2E"/>
                </a:solidFill>
                <a:effectLst/>
                <a:uLnTx/>
                <a:uFillTx/>
                <a:latin typeface="Franklin Gothic Medium" panose="020B0603020102020204"/>
                <a:ea typeface="+mn-ea"/>
                <a:cs typeface="+mn-cs"/>
              </a:rPr>
              <a:t>Safety  	</a:t>
            </a:r>
          </a:p>
          <a:p>
            <a:pPr marL="0" marR="0" lvl="0" indent="0" algn="l" defTabSz="914400" rtl="0" eaLnBrk="1" fontAlgn="auto" latinLnBrk="0" hangingPunct="1">
              <a:lnSpc>
                <a:spcPts val="2220"/>
              </a:lnSpc>
              <a:spcBef>
                <a:spcPts val="0"/>
              </a:spcBef>
              <a:spcAft>
                <a:spcPts val="0"/>
              </a:spcAft>
              <a:buClrTx/>
              <a:buSzTx/>
              <a:buFontTx/>
              <a:buNone/>
              <a:tabLst/>
              <a:defRPr/>
            </a:pPr>
            <a:endParaRPr lang="en-US" sz="2400" dirty="0">
              <a:solidFill>
                <a:srgbClr val="A00F2E"/>
              </a:solidFill>
              <a:latin typeface="Franklin Gothic Medium" panose="020B0603020102020204"/>
            </a:endParaRPr>
          </a:p>
          <a:p>
            <a:pPr marL="0" marR="0" lvl="0" indent="0" algn="l" defTabSz="914400" rtl="0" eaLnBrk="1" fontAlgn="auto" latinLnBrk="0" hangingPunct="1">
              <a:lnSpc>
                <a:spcPts val="2220"/>
              </a:lnSpc>
              <a:spcBef>
                <a:spcPts val="0"/>
              </a:spcBef>
              <a:spcAft>
                <a:spcPts val="0"/>
              </a:spcAft>
              <a:buClrTx/>
              <a:buSzTx/>
              <a:buFontTx/>
              <a:buNone/>
              <a:tabLst/>
              <a:defRPr/>
            </a:pPr>
            <a:r>
              <a:rPr lang="en-US" sz="2200" dirty="0">
                <a:solidFill>
                  <a:srgbClr val="2F150E"/>
                </a:solidFill>
                <a:latin typeface="Franklin Gothic Book" panose="020B0503020102020204"/>
              </a:rPr>
              <a:t>S</a:t>
            </a:r>
            <a:r>
              <a:rPr kumimoji="0" lang="en-US" sz="2200" b="0" i="0" u="none" strike="noStrike" kern="1200" cap="none" spc="0" normalizeH="0" baseline="0" noProof="0" dirty="0" err="1">
                <a:ln>
                  <a:noFill/>
                </a:ln>
                <a:solidFill>
                  <a:srgbClr val="2F150E"/>
                </a:solidFill>
                <a:effectLst/>
                <a:uLnTx/>
                <a:uFillTx/>
                <a:latin typeface="Franklin Gothic Book" panose="020B0503020102020204"/>
                <a:ea typeface="+mn-ea"/>
                <a:cs typeface="+mn-cs"/>
              </a:rPr>
              <a:t>urvivor’s</a:t>
            </a:r>
            <a:r>
              <a:rPr kumimoji="0" lang="en-US" sz="2200" b="0" i="0" u="none" strike="noStrike" kern="1200" cap="none" spc="0" normalizeH="0" baseline="0" noProof="0" dirty="0">
                <a:ln>
                  <a:noFill/>
                </a:ln>
                <a:solidFill>
                  <a:srgbClr val="2F150E"/>
                </a:solidFill>
                <a:effectLst/>
                <a:uLnTx/>
                <a:uFillTx/>
                <a:latin typeface="Franklin Gothic Book" panose="020B0503020102020204"/>
                <a:ea typeface="+mn-ea"/>
                <a:cs typeface="+mn-cs"/>
              </a:rPr>
              <a:t> safety should always be considered the first and most important priority</a:t>
            </a:r>
          </a:p>
        </p:txBody>
      </p:sp>
      <p:sp>
        <p:nvSpPr>
          <p:cNvPr id="15" name="Rectángulo redondeado 7">
            <a:extLst>
              <a:ext uri="{FF2B5EF4-FFF2-40B4-BE49-F238E27FC236}">
                <a16:creationId xmlns:a16="http://schemas.microsoft.com/office/drawing/2014/main" id="{6AEE8706-B4F9-E1F7-8145-600E779DC08C}"/>
              </a:ext>
            </a:extLst>
          </p:cNvPr>
          <p:cNvSpPr/>
          <p:nvPr/>
        </p:nvSpPr>
        <p:spPr>
          <a:xfrm>
            <a:off x="8066088" y="1698622"/>
            <a:ext cx="3940260" cy="2440635"/>
          </a:xfrm>
          <a:prstGeom prst="roundRect">
            <a:avLst>
              <a:gd name="adj" fmla="val 15506"/>
            </a:avLst>
          </a:prstGeom>
          <a:solidFill>
            <a:srgbClr val="FFFFFF">
              <a:alpha val="60000"/>
            </a:srgb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ts val="2100"/>
              </a:lnSpc>
              <a:spcBef>
                <a:spcPts val="0"/>
              </a:spcBef>
              <a:spcAft>
                <a:spcPts val="0"/>
              </a:spcAft>
              <a:buClrTx/>
              <a:buSzTx/>
              <a:buFontTx/>
              <a:buNone/>
              <a:tabLst/>
              <a:defRPr/>
            </a:pPr>
            <a:r>
              <a:rPr lang="en-US" sz="4000" dirty="0">
                <a:solidFill>
                  <a:srgbClr val="A00F2E"/>
                </a:solidFill>
                <a:latin typeface="Franklin Gothic Medium" panose="020B0603020102020204"/>
              </a:rPr>
              <a:t>	</a:t>
            </a:r>
            <a:r>
              <a:rPr kumimoji="0" lang="en-US" sz="2400" b="0" i="0" u="none" strike="noStrike" kern="1200" cap="none" spc="0" normalizeH="0" baseline="0" noProof="0" dirty="0">
                <a:ln>
                  <a:noFill/>
                </a:ln>
                <a:solidFill>
                  <a:srgbClr val="A00F2E"/>
                </a:solidFill>
                <a:effectLst/>
                <a:uLnTx/>
                <a:uFillTx/>
                <a:latin typeface="Franklin Gothic Medium" panose="020B0603020102020204"/>
                <a:ea typeface="+mn-ea"/>
                <a:cs typeface="+mn-cs"/>
              </a:rPr>
              <a:t>Informed 	consent </a:t>
            </a:r>
            <a:endParaRPr lang="en-US" sz="2200" dirty="0">
              <a:solidFill>
                <a:srgbClr val="2F150E"/>
              </a:solidFill>
              <a:latin typeface="Franklin Gothic Book" panose="020B0503020102020204"/>
            </a:endParaRPr>
          </a:p>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F150E"/>
                </a:solidFill>
                <a:effectLst/>
                <a:uLnTx/>
                <a:uFillTx/>
                <a:latin typeface="Franklin Gothic Book" panose="020B0503020102020204"/>
                <a:ea typeface="+mn-ea"/>
                <a:cs typeface="+mn-cs"/>
              </a:rPr>
              <a:t>Survivors must have all the information they need to make informed decisions; information must be provided in an</a:t>
            </a:r>
            <a:r>
              <a:rPr kumimoji="0" lang="en-US" sz="2200" b="0" i="0" u="none" strike="noStrike" kern="1200" cap="none" spc="0" normalizeH="0" noProof="0" dirty="0">
                <a:ln>
                  <a:noFill/>
                </a:ln>
                <a:solidFill>
                  <a:srgbClr val="2F150E"/>
                </a:solidFill>
                <a:effectLst/>
                <a:uLnTx/>
                <a:uFillTx/>
                <a:latin typeface="Franklin Gothic Book" panose="020B0503020102020204"/>
                <a:ea typeface="+mn-ea"/>
                <a:cs typeface="+mn-cs"/>
              </a:rPr>
              <a:t> </a:t>
            </a:r>
            <a:r>
              <a:rPr kumimoji="0" lang="en-US" sz="2200" b="0" i="0" u="none" strike="noStrike" kern="1200" cap="none" spc="0" normalizeH="0" baseline="0" noProof="0" dirty="0">
                <a:ln>
                  <a:noFill/>
                </a:ln>
                <a:solidFill>
                  <a:srgbClr val="2F150E"/>
                </a:solidFill>
                <a:effectLst/>
                <a:uLnTx/>
                <a:uFillTx/>
                <a:latin typeface="Franklin Gothic Book" panose="020B0503020102020204"/>
                <a:ea typeface="+mn-ea"/>
                <a:cs typeface="+mn-cs"/>
              </a:rPr>
              <a:t>accessible</a:t>
            </a:r>
            <a:r>
              <a:rPr kumimoji="0" lang="en-US" sz="2200" b="0" i="0" u="none" strike="noStrike" kern="1200" cap="none" spc="0" normalizeH="0" noProof="0" dirty="0">
                <a:ln>
                  <a:noFill/>
                </a:ln>
                <a:solidFill>
                  <a:srgbClr val="2F150E"/>
                </a:solidFill>
                <a:effectLst/>
                <a:uLnTx/>
                <a:uFillTx/>
                <a:latin typeface="Franklin Gothic Book" panose="020B0503020102020204"/>
                <a:ea typeface="+mn-ea"/>
                <a:cs typeface="+mn-cs"/>
              </a:rPr>
              <a:t> manner based on their circumstances</a:t>
            </a:r>
            <a:endParaRPr kumimoji="0" lang="en-US" sz="2200" b="0" i="0" u="none" strike="noStrike" kern="1200" cap="none" spc="0" normalizeH="0" baseline="0" noProof="0" dirty="0">
              <a:ln>
                <a:noFill/>
              </a:ln>
              <a:solidFill>
                <a:srgbClr val="2F150E"/>
              </a:solidFill>
              <a:effectLst/>
              <a:uLnTx/>
              <a:uFillTx/>
              <a:latin typeface="Franklin Gothic Book" panose="020B0503020102020204"/>
              <a:ea typeface="+mn-ea"/>
              <a:cs typeface="+mn-cs"/>
            </a:endParaRPr>
          </a:p>
        </p:txBody>
      </p:sp>
      <p:sp>
        <p:nvSpPr>
          <p:cNvPr id="10" name="CuadroTexto 9">
            <a:extLst>
              <a:ext uri="{FF2B5EF4-FFF2-40B4-BE49-F238E27FC236}">
                <a16:creationId xmlns:a16="http://schemas.microsoft.com/office/drawing/2014/main" id="{B29F19AE-62A7-2CD5-CB7F-94000C73B05F}"/>
              </a:ext>
            </a:extLst>
          </p:cNvPr>
          <p:cNvSpPr txBox="1"/>
          <p:nvPr/>
        </p:nvSpPr>
        <p:spPr>
          <a:xfrm>
            <a:off x="709043" y="822572"/>
            <a:ext cx="10953185" cy="769441"/>
          </a:xfrm>
          <a:prstGeom prst="rect">
            <a:avLst/>
          </a:prstGeom>
          <a:noFill/>
        </p:spPr>
        <p:txBody>
          <a:bodyPr wrap="square" lIns="0" rIns="0" rtlCol="0" anchor="t">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4400" b="0" i="0" u="none" strike="noStrike" kern="1200" cap="none" spc="0" normalizeH="0" baseline="0" noProof="0">
                <a:ln>
                  <a:noFill/>
                </a:ln>
                <a:solidFill>
                  <a:srgbClr val="2F150E"/>
                </a:solidFill>
                <a:effectLst/>
                <a:uLnTx/>
                <a:uFillTx/>
                <a:latin typeface="Franklin Gothic Medium" panose="020B0603020102020204"/>
                <a:ea typeface="+mn-ea"/>
                <a:cs typeface="+mn-cs"/>
              </a:rPr>
              <a:t>Adopting a survivor-centered approach </a:t>
            </a:r>
          </a:p>
        </p:txBody>
      </p:sp>
      <p:pic>
        <p:nvPicPr>
          <p:cNvPr id="23" name="Imagen 22">
            <a:extLst>
              <a:ext uri="{FF2B5EF4-FFF2-40B4-BE49-F238E27FC236}">
                <a16:creationId xmlns:a16="http://schemas.microsoft.com/office/drawing/2014/main" id="{EDED073B-03C6-AFBF-E9D5-85F43170DE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742" y="1824196"/>
            <a:ext cx="556860" cy="556860"/>
          </a:xfrm>
          <a:prstGeom prst="rect">
            <a:avLst/>
          </a:prstGeom>
        </p:spPr>
      </p:pic>
      <p:pic>
        <p:nvPicPr>
          <p:cNvPr id="25" name="Imagen 24">
            <a:extLst>
              <a:ext uri="{FF2B5EF4-FFF2-40B4-BE49-F238E27FC236}">
                <a16:creationId xmlns:a16="http://schemas.microsoft.com/office/drawing/2014/main" id="{1A27A744-E276-7975-2B83-B1974F77F0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6122" y="1771099"/>
            <a:ext cx="489502" cy="489502"/>
          </a:xfrm>
          <a:prstGeom prst="rect">
            <a:avLst/>
          </a:prstGeom>
        </p:spPr>
      </p:pic>
      <p:pic>
        <p:nvPicPr>
          <p:cNvPr id="27" name="Imagen 26">
            <a:extLst>
              <a:ext uri="{FF2B5EF4-FFF2-40B4-BE49-F238E27FC236}">
                <a16:creationId xmlns:a16="http://schemas.microsoft.com/office/drawing/2014/main" id="{6402E47A-0326-E3BD-9129-EB39A333AA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041" y="1934519"/>
            <a:ext cx="609957" cy="609957"/>
          </a:xfrm>
          <a:prstGeom prst="rect">
            <a:avLst/>
          </a:prstGeom>
        </p:spPr>
      </p:pic>
      <p:sp>
        <p:nvSpPr>
          <p:cNvPr id="11" name="Rectángulo 10">
            <a:extLst>
              <a:ext uri="{FF2B5EF4-FFF2-40B4-BE49-F238E27FC236}">
                <a16:creationId xmlns:a16="http://schemas.microsoft.com/office/drawing/2014/main" id="{744C9997-AF98-E4C0-BC15-8FD0D37CC1BB}"/>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2" name="CuadroTexto 11">
            <a:extLst>
              <a:ext uri="{FF2B5EF4-FFF2-40B4-BE49-F238E27FC236}">
                <a16:creationId xmlns:a16="http://schemas.microsoft.com/office/drawing/2014/main" id="{64A473C3-41CA-FBE0-D366-070B39BAB664}"/>
              </a:ext>
            </a:extLst>
          </p:cNvPr>
          <p:cNvSpPr txBox="1"/>
          <p:nvPr/>
        </p:nvSpPr>
        <p:spPr>
          <a:xfrm>
            <a:off x="715963" y="55880"/>
            <a:ext cx="10747375"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1.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SEA/SH Risk Management with a Survivor-Centered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
        <p:nvSpPr>
          <p:cNvPr id="16" name="Rectángulo 15">
            <a:extLst>
              <a:ext uri="{FF2B5EF4-FFF2-40B4-BE49-F238E27FC236}">
                <a16:creationId xmlns:a16="http://schemas.microsoft.com/office/drawing/2014/main" id="{30D26A88-5831-7634-54BE-8B6B60D88FC1}"/>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7" name="CuadroTexto 16">
            <a:extLst>
              <a:ext uri="{FF2B5EF4-FFF2-40B4-BE49-F238E27FC236}">
                <a16:creationId xmlns:a16="http://schemas.microsoft.com/office/drawing/2014/main" id="{CC4F836F-4453-73F5-9F6B-779F56DEA70E}"/>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b.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The Survivor-Centered Approach</a:t>
            </a:r>
          </a:p>
        </p:txBody>
      </p:sp>
      <p:sp>
        <p:nvSpPr>
          <p:cNvPr id="2" name="Rectángulo redondeado 5">
            <a:extLst>
              <a:ext uri="{FF2B5EF4-FFF2-40B4-BE49-F238E27FC236}">
                <a16:creationId xmlns:a16="http://schemas.microsoft.com/office/drawing/2014/main" id="{AF08F6DB-EEE9-7DC5-B517-AFC12CA838AD}"/>
              </a:ext>
            </a:extLst>
          </p:cNvPr>
          <p:cNvSpPr/>
          <p:nvPr/>
        </p:nvSpPr>
        <p:spPr>
          <a:xfrm>
            <a:off x="172952" y="4283327"/>
            <a:ext cx="3682768" cy="2440635"/>
          </a:xfrm>
          <a:prstGeom prst="roundRect">
            <a:avLst>
              <a:gd name="adj" fmla="val 15506"/>
            </a:avLst>
          </a:prstGeom>
          <a:solidFill>
            <a:srgbClr val="FFFFFF">
              <a:alpha val="60000"/>
            </a:srgb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ts val="2220"/>
              </a:lnSpc>
              <a:spcBef>
                <a:spcPts val="0"/>
              </a:spcBef>
              <a:spcAft>
                <a:spcPts val="0"/>
              </a:spcAft>
              <a:buClrTx/>
              <a:buSzTx/>
              <a:buFontTx/>
              <a:buNone/>
              <a:tabLst/>
              <a:defRPr/>
            </a:pPr>
            <a:r>
              <a:rPr lang="en-US" sz="4000" dirty="0">
                <a:solidFill>
                  <a:srgbClr val="A00F2E"/>
                </a:solidFill>
                <a:latin typeface="Franklin Gothic Medium" panose="020B0603020102020204"/>
              </a:rPr>
              <a:t>	</a:t>
            </a:r>
            <a:r>
              <a:rPr kumimoji="0" lang="en-US" sz="2400" b="0" i="0" u="none" strike="noStrike" kern="1200" cap="none" spc="0" normalizeH="0" baseline="0" noProof="0" dirty="0">
                <a:ln>
                  <a:noFill/>
                </a:ln>
                <a:solidFill>
                  <a:srgbClr val="A00F2E"/>
                </a:solidFill>
                <a:effectLst/>
                <a:uLnTx/>
                <a:uFillTx/>
                <a:latin typeface="Franklin Gothic Medium" panose="020B0603020102020204"/>
                <a:ea typeface="+mn-ea"/>
                <a:cs typeface="+mn-cs"/>
              </a:rPr>
              <a:t>Confidentiality </a:t>
            </a:r>
            <a:endParaRPr lang="en-US" sz="2200" dirty="0">
              <a:solidFill>
                <a:srgbClr val="2F150E"/>
              </a:solidFill>
              <a:latin typeface="Franklin Gothic Book" panose="020B0503020102020204"/>
            </a:endParaRPr>
          </a:p>
          <a:p>
            <a:pPr marL="0" marR="0" lvl="0" indent="0" algn="l" defTabSz="914400" rtl="0" eaLnBrk="1" fontAlgn="auto" latinLnBrk="0" hangingPunct="1">
              <a:lnSpc>
                <a:spcPts val="222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F150E"/>
                </a:solidFill>
                <a:effectLst/>
                <a:uLnTx/>
                <a:uFillTx/>
                <a:latin typeface="Franklin Gothic Book" panose="020B0503020102020204"/>
                <a:ea typeface="+mn-ea"/>
                <a:cs typeface="+mn-cs"/>
              </a:rPr>
              <a:t>	Do not disclose information without the informed consent of the person concerned. Share anonymized, non-identifiable information on a strict need-to-know basis </a:t>
            </a:r>
          </a:p>
        </p:txBody>
      </p:sp>
      <p:sp>
        <p:nvSpPr>
          <p:cNvPr id="3" name="Rectángulo redondeado 6">
            <a:extLst>
              <a:ext uri="{FF2B5EF4-FFF2-40B4-BE49-F238E27FC236}">
                <a16:creationId xmlns:a16="http://schemas.microsoft.com/office/drawing/2014/main" id="{96DC6EEE-541D-BCC9-ABE3-BA1D2C05A958}"/>
              </a:ext>
            </a:extLst>
          </p:cNvPr>
          <p:cNvSpPr/>
          <p:nvPr/>
        </p:nvSpPr>
        <p:spPr>
          <a:xfrm>
            <a:off x="4054872" y="4324339"/>
            <a:ext cx="3812064" cy="2399623"/>
          </a:xfrm>
          <a:prstGeom prst="roundRect">
            <a:avLst>
              <a:gd name="adj" fmla="val 15506"/>
            </a:avLst>
          </a:prstGeom>
          <a:solidFill>
            <a:srgbClr val="FFFFFF">
              <a:alpha val="60000"/>
            </a:srgb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ts val="2220"/>
              </a:lnSpc>
              <a:spcBef>
                <a:spcPts val="0"/>
              </a:spcBef>
              <a:spcAft>
                <a:spcPts val="0"/>
              </a:spcAft>
              <a:buClrTx/>
              <a:buSzTx/>
              <a:buFontTx/>
              <a:buNone/>
              <a:tabLst/>
              <a:defRPr/>
            </a:pPr>
            <a:r>
              <a:rPr lang="en-US" sz="4000" dirty="0">
                <a:solidFill>
                  <a:srgbClr val="A00F2E"/>
                </a:solidFill>
                <a:latin typeface="Franklin Gothic Medium" panose="020B0603020102020204"/>
              </a:rPr>
              <a:t>	</a:t>
            </a:r>
            <a:r>
              <a:rPr kumimoji="0" lang="en-US" sz="2400" b="0" i="0" u="none" strike="noStrike" kern="1200" cap="none" spc="0" normalizeH="0" baseline="0" noProof="0" dirty="0">
                <a:ln>
                  <a:noFill/>
                </a:ln>
                <a:solidFill>
                  <a:srgbClr val="A00F2E"/>
                </a:solidFill>
                <a:effectLst/>
                <a:uLnTx/>
                <a:uFillTx/>
                <a:latin typeface="Franklin Gothic Medium" panose="020B0603020102020204"/>
                <a:ea typeface="+mn-ea"/>
                <a:cs typeface="+mn-cs"/>
              </a:rPr>
              <a:t>Respect </a:t>
            </a:r>
          </a:p>
          <a:p>
            <a:pPr marL="0" marR="0" lvl="0" indent="0" algn="l" defTabSz="914400" rtl="0" eaLnBrk="1" fontAlgn="auto" latinLnBrk="0" hangingPunct="1">
              <a:lnSpc>
                <a:spcPts val="2220"/>
              </a:lnSpc>
              <a:spcBef>
                <a:spcPts val="0"/>
              </a:spcBef>
              <a:spcAft>
                <a:spcPts val="0"/>
              </a:spcAft>
              <a:buClrTx/>
              <a:buSzTx/>
              <a:buFontTx/>
              <a:buNone/>
              <a:tabLst/>
              <a:defRPr/>
            </a:pPr>
            <a:r>
              <a:rPr lang="en-US" sz="2400" dirty="0">
                <a:solidFill>
                  <a:srgbClr val="A00F2E"/>
                </a:solidFill>
                <a:latin typeface="Franklin Gothic Medium" panose="020B0603020102020204"/>
              </a:rPr>
              <a:t>	</a:t>
            </a:r>
          </a:p>
          <a:p>
            <a:pPr marL="0" marR="0" lvl="0" indent="0" algn="l" defTabSz="914400" rtl="0" eaLnBrk="1" fontAlgn="auto" latinLnBrk="0" hangingPunct="1">
              <a:lnSpc>
                <a:spcPts val="222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F150E"/>
                </a:solidFill>
                <a:effectLst/>
                <a:uLnTx/>
                <a:uFillTx/>
                <a:latin typeface="Franklin Gothic Book" panose="020B0503020102020204"/>
                <a:ea typeface="+mn-ea"/>
                <a:cs typeface="+mn-cs"/>
              </a:rPr>
              <a:t>Actions are to be guided by respect of survivors’ rights and choices. Survivors need to feel that they are believed and in control of what happens</a:t>
            </a:r>
          </a:p>
        </p:txBody>
      </p:sp>
      <p:sp>
        <p:nvSpPr>
          <p:cNvPr id="4" name="Rectángulo redondeado 7">
            <a:extLst>
              <a:ext uri="{FF2B5EF4-FFF2-40B4-BE49-F238E27FC236}">
                <a16:creationId xmlns:a16="http://schemas.microsoft.com/office/drawing/2014/main" id="{CB0F82C9-FF20-138A-5180-92586B83669A}"/>
              </a:ext>
            </a:extLst>
          </p:cNvPr>
          <p:cNvSpPr/>
          <p:nvPr/>
        </p:nvSpPr>
        <p:spPr>
          <a:xfrm>
            <a:off x="8066087" y="4283328"/>
            <a:ext cx="3952961" cy="2399623"/>
          </a:xfrm>
          <a:prstGeom prst="roundRect">
            <a:avLst>
              <a:gd name="adj" fmla="val 15506"/>
            </a:avLst>
          </a:prstGeom>
          <a:solidFill>
            <a:srgbClr val="FFFFFF">
              <a:alpha val="60000"/>
            </a:srgb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ts val="2220"/>
              </a:lnSpc>
              <a:spcBef>
                <a:spcPts val="0"/>
              </a:spcBef>
              <a:spcAft>
                <a:spcPts val="0"/>
              </a:spcAft>
              <a:buClrTx/>
              <a:buSzTx/>
              <a:buFontTx/>
              <a:buNone/>
              <a:tabLst/>
              <a:defRPr/>
            </a:pPr>
            <a:r>
              <a:rPr lang="en-US" sz="4000" dirty="0">
                <a:solidFill>
                  <a:srgbClr val="A00F2E"/>
                </a:solidFill>
                <a:latin typeface="Franklin Gothic Medium" panose="020B0603020102020204"/>
              </a:rPr>
              <a:t>	</a:t>
            </a:r>
            <a:r>
              <a:rPr kumimoji="0" lang="en-US" sz="2400" b="0" i="0" u="none" strike="noStrike" kern="1200" cap="none" spc="0" normalizeH="0" baseline="0" noProof="0" dirty="0">
                <a:ln>
                  <a:noFill/>
                </a:ln>
                <a:solidFill>
                  <a:srgbClr val="A00F2E"/>
                </a:solidFill>
                <a:effectLst/>
                <a:uLnTx/>
                <a:uFillTx/>
                <a:latin typeface="Franklin Gothic Medium" panose="020B0603020102020204"/>
                <a:ea typeface="+mn-ea"/>
                <a:cs typeface="+mn-cs"/>
              </a:rPr>
              <a:t>Non-discrimination</a:t>
            </a:r>
          </a:p>
          <a:p>
            <a:pPr marL="0" marR="0" lvl="0" indent="0" algn="l" defTabSz="914400" rtl="0" eaLnBrk="1" fontAlgn="auto" latinLnBrk="0" hangingPunct="1">
              <a:lnSpc>
                <a:spcPts val="22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00F2E"/>
                </a:solidFill>
                <a:effectLst/>
                <a:uLnTx/>
                <a:uFillTx/>
                <a:latin typeface="Franklin Gothic Medium" panose="020B0603020102020204"/>
                <a:ea typeface="+mn-ea"/>
                <a:cs typeface="+mn-cs"/>
              </a:rPr>
              <a:t> </a:t>
            </a:r>
            <a:r>
              <a:rPr lang="en-US" sz="2200" dirty="0">
                <a:solidFill>
                  <a:srgbClr val="2F150E"/>
                </a:solidFill>
                <a:latin typeface="Franklin Gothic Book" panose="020B0503020102020204"/>
              </a:rPr>
              <a:t>	</a:t>
            </a:r>
          </a:p>
          <a:p>
            <a:pPr marL="0" marR="0" lvl="0" indent="0" algn="l" defTabSz="914400" rtl="0" eaLnBrk="1" fontAlgn="auto" latinLnBrk="0" hangingPunct="1">
              <a:lnSpc>
                <a:spcPts val="222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F150E"/>
                </a:solidFill>
                <a:effectLst/>
                <a:uLnTx/>
                <a:uFillTx/>
                <a:latin typeface="Franklin Gothic Book" panose="020B0503020102020204"/>
                <a:ea typeface="+mn-ea"/>
                <a:cs typeface="+mn-cs"/>
              </a:rPr>
              <a:t>Survivors should receive equal and fair treatment regardless of their age, race, religion, nationality, ethnicity, sexual orientation, or any other characteristics</a:t>
            </a:r>
          </a:p>
        </p:txBody>
      </p:sp>
      <p:pic>
        <p:nvPicPr>
          <p:cNvPr id="5" name="Imagen 8">
            <a:extLst>
              <a:ext uri="{FF2B5EF4-FFF2-40B4-BE49-F238E27FC236}">
                <a16:creationId xmlns:a16="http://schemas.microsoft.com/office/drawing/2014/main" id="{E7D4AC05-CCA6-238D-8DFD-E3BCC3019F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1048" y="4306825"/>
            <a:ext cx="544576" cy="544576"/>
          </a:xfrm>
          <a:prstGeom prst="rect">
            <a:avLst/>
          </a:prstGeom>
        </p:spPr>
      </p:pic>
      <p:pic>
        <p:nvPicPr>
          <p:cNvPr id="6" name="Imagen 10">
            <a:extLst>
              <a:ext uri="{FF2B5EF4-FFF2-40B4-BE49-F238E27FC236}">
                <a16:creationId xmlns:a16="http://schemas.microsoft.com/office/drawing/2014/main" id="{8AF9C94E-69E0-5F04-5213-096C1643DF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90061" y="4349197"/>
            <a:ext cx="642002" cy="642002"/>
          </a:xfrm>
          <a:prstGeom prst="rect">
            <a:avLst/>
          </a:prstGeom>
        </p:spPr>
      </p:pic>
      <p:pic>
        <p:nvPicPr>
          <p:cNvPr id="7" name="Imagen 11">
            <a:extLst>
              <a:ext uri="{FF2B5EF4-FFF2-40B4-BE49-F238E27FC236}">
                <a16:creationId xmlns:a16="http://schemas.microsoft.com/office/drawing/2014/main" id="{2FA2D8FD-570C-43DF-6A58-3E416F3B9E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259" y="4349196"/>
            <a:ext cx="502205" cy="502205"/>
          </a:xfrm>
          <a:prstGeom prst="rect">
            <a:avLst/>
          </a:prstGeom>
        </p:spPr>
      </p:pic>
    </p:spTree>
    <p:extLst>
      <p:ext uri="{BB962C8B-B14F-4D97-AF65-F5344CB8AC3E}">
        <p14:creationId xmlns:p14="http://schemas.microsoft.com/office/powerpoint/2010/main" val="60350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7AED3CD3-F74D-A00D-F3C4-0F8498700A55}"/>
              </a:ext>
            </a:extLst>
          </p:cNvPr>
          <p:cNvSpPr txBox="1"/>
          <p:nvPr/>
        </p:nvSpPr>
        <p:spPr>
          <a:xfrm>
            <a:off x="557241" y="907616"/>
            <a:ext cx="11651692" cy="640175"/>
          </a:xfrm>
          <a:prstGeom prst="rect">
            <a:avLst/>
          </a:prstGeom>
          <a:noFill/>
        </p:spPr>
        <p:txBody>
          <a:bodyPr wrap="square" lIns="0" rIns="0" rtlCol="0" anchor="t">
            <a:spAutoFit/>
          </a:bodyPr>
          <a:lstStyle/>
          <a:p>
            <a:pPr marL="0" marR="0" lvl="0" indent="0" algn="l" defTabSz="914400" rtl="0" eaLnBrk="1" fontAlgn="auto" latinLnBrk="0" hangingPunct="1">
              <a:lnSpc>
                <a:spcPct val="89000"/>
              </a:lnSpc>
              <a:spcBef>
                <a:spcPct val="0"/>
              </a:spcBef>
              <a:spcAft>
                <a:spcPts val="0"/>
              </a:spcAft>
              <a:buClrTx/>
              <a:buSzTx/>
              <a:buFontTx/>
              <a:buNone/>
              <a:tabLst/>
              <a:defRPr/>
            </a:pPr>
            <a:r>
              <a:rPr kumimoji="0" lang="en-US" sz="4000" b="0" i="0" u="none" strike="noStrike" kern="1200" cap="none" spc="0" normalizeH="0" baseline="0" noProof="0">
                <a:ln>
                  <a:noFill/>
                </a:ln>
                <a:solidFill>
                  <a:srgbClr val="2F150E"/>
                </a:solidFill>
                <a:effectLst/>
                <a:uLnTx/>
                <a:uFillTx/>
                <a:latin typeface="Franklin Gothic Medium" panose="020B0603020102020204" pitchFamily="34" charset="0"/>
                <a:ea typeface="+mn-ea"/>
                <a:cs typeface="+mn-cs"/>
              </a:rPr>
              <a:t>Other groups at-risk</a:t>
            </a:r>
          </a:p>
        </p:txBody>
      </p:sp>
      <p:sp>
        <p:nvSpPr>
          <p:cNvPr id="2" name="Rectángulo redondeado 46">
            <a:extLst>
              <a:ext uri="{FF2B5EF4-FFF2-40B4-BE49-F238E27FC236}">
                <a16:creationId xmlns:a16="http://schemas.microsoft.com/office/drawing/2014/main" id="{48F167D5-74C1-E883-788A-3E6C936483FA}"/>
              </a:ext>
            </a:extLst>
          </p:cNvPr>
          <p:cNvSpPr/>
          <p:nvPr/>
        </p:nvSpPr>
        <p:spPr>
          <a:xfrm>
            <a:off x="924575" y="1861638"/>
            <a:ext cx="5085501" cy="1961062"/>
          </a:xfrm>
          <a:prstGeom prst="roundRect">
            <a:avLst>
              <a:gd name="adj" fmla="val 12861"/>
            </a:avLst>
          </a:prstGeom>
          <a:solidFill>
            <a:srgbClr val="FFFFFF">
              <a:alpha val="60000"/>
            </a:srgb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ts val="222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F150E"/>
              </a:solidFill>
              <a:effectLst/>
              <a:uLnTx/>
              <a:uFillTx/>
              <a:latin typeface="Franklin Gothic Book" panose="020B0503020102020204"/>
              <a:ea typeface="+mn-ea"/>
              <a:cs typeface="+mn-cs"/>
            </a:endParaRPr>
          </a:p>
        </p:txBody>
      </p:sp>
      <p:sp>
        <p:nvSpPr>
          <p:cNvPr id="9" name="CuadroTexto 8">
            <a:extLst>
              <a:ext uri="{FF2B5EF4-FFF2-40B4-BE49-F238E27FC236}">
                <a16:creationId xmlns:a16="http://schemas.microsoft.com/office/drawing/2014/main" id="{65F65F02-2056-07E0-9BDB-8736D2E65791}"/>
              </a:ext>
            </a:extLst>
          </p:cNvPr>
          <p:cNvSpPr txBox="1"/>
          <p:nvPr/>
        </p:nvSpPr>
        <p:spPr>
          <a:xfrm>
            <a:off x="1541140" y="2233183"/>
            <a:ext cx="4237360" cy="1289991"/>
          </a:xfrm>
          <a:prstGeom prst="rect">
            <a:avLst/>
          </a:prstGeom>
          <a:noFill/>
        </p:spPr>
        <p:txBody>
          <a:bodyPr wrap="square" rtlCol="0" anchor="ctr" anchorCtr="1">
            <a:no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6B1808"/>
                </a:solidFill>
                <a:effectLst/>
                <a:uLnTx/>
                <a:uFillTx/>
                <a:latin typeface="Franklin Gothic Book" panose="020B0503020102020204" pitchFamily="34" charset="0"/>
                <a:ea typeface="+mn-ea"/>
                <a:cs typeface="+mn-cs"/>
              </a:rPr>
              <a:t>Groups </a:t>
            </a:r>
            <a:r>
              <a:rPr kumimoji="0" lang="en-US" sz="23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rPr>
              <a:t>i.e., children, LGBTQI+ individuals and those with disabilities, may be vulnerable to gender-based inequality and violence, including SEA/SH, in any context.</a:t>
            </a:r>
          </a:p>
        </p:txBody>
      </p:sp>
      <p:sp>
        <p:nvSpPr>
          <p:cNvPr id="10" name="Rectángulo redondeado 58">
            <a:extLst>
              <a:ext uri="{FF2B5EF4-FFF2-40B4-BE49-F238E27FC236}">
                <a16:creationId xmlns:a16="http://schemas.microsoft.com/office/drawing/2014/main" id="{21656916-F39C-58EE-26FA-94F2642068BA}"/>
              </a:ext>
            </a:extLst>
          </p:cNvPr>
          <p:cNvSpPr/>
          <p:nvPr/>
        </p:nvSpPr>
        <p:spPr>
          <a:xfrm>
            <a:off x="886102" y="3947313"/>
            <a:ext cx="5123974" cy="2307177"/>
          </a:xfrm>
          <a:prstGeom prst="roundRect">
            <a:avLst>
              <a:gd name="adj" fmla="val 6653"/>
            </a:avLst>
          </a:prstGeom>
          <a:solidFill>
            <a:srgbClr val="FFFFFF">
              <a:alpha val="60000"/>
            </a:srgb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ts val="222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F150E"/>
              </a:solidFill>
              <a:effectLst/>
              <a:uLnTx/>
              <a:uFillTx/>
              <a:latin typeface="Franklin Gothic Book" panose="020B0503020102020204"/>
              <a:ea typeface="+mn-ea"/>
              <a:cs typeface="+mn-cs"/>
            </a:endParaRPr>
          </a:p>
        </p:txBody>
      </p:sp>
      <p:sp>
        <p:nvSpPr>
          <p:cNvPr id="12" name="Rectángulo redondeado 13">
            <a:extLst>
              <a:ext uri="{FF2B5EF4-FFF2-40B4-BE49-F238E27FC236}">
                <a16:creationId xmlns:a16="http://schemas.microsoft.com/office/drawing/2014/main" id="{F7AA7375-D880-47F8-E9A3-A0116B3B9B85}"/>
              </a:ext>
            </a:extLst>
          </p:cNvPr>
          <p:cNvSpPr/>
          <p:nvPr/>
        </p:nvSpPr>
        <p:spPr>
          <a:xfrm>
            <a:off x="6128225" y="1861639"/>
            <a:ext cx="5334997" cy="2408975"/>
          </a:xfrm>
          <a:prstGeom prst="roundRect">
            <a:avLst>
              <a:gd name="adj" fmla="val 7538"/>
            </a:avLst>
          </a:prstGeom>
          <a:solidFill>
            <a:srgbClr val="FFFFFF">
              <a:alpha val="60000"/>
            </a:srgb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ts val="222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F150E"/>
              </a:solidFill>
              <a:effectLst/>
              <a:uLnTx/>
              <a:uFillTx/>
              <a:latin typeface="Franklin Gothic Book" panose="020B0503020102020204"/>
              <a:ea typeface="+mn-ea"/>
              <a:cs typeface="+mn-cs"/>
            </a:endParaRPr>
          </a:p>
        </p:txBody>
      </p:sp>
      <p:sp>
        <p:nvSpPr>
          <p:cNvPr id="13" name="CuadroTexto 12">
            <a:extLst>
              <a:ext uri="{FF2B5EF4-FFF2-40B4-BE49-F238E27FC236}">
                <a16:creationId xmlns:a16="http://schemas.microsoft.com/office/drawing/2014/main" id="{622A8F3C-C1DC-FCEC-7D36-ED481B094095}"/>
              </a:ext>
            </a:extLst>
          </p:cNvPr>
          <p:cNvSpPr txBox="1"/>
          <p:nvPr/>
        </p:nvSpPr>
        <p:spPr>
          <a:xfrm>
            <a:off x="6834737" y="2014461"/>
            <a:ext cx="4204164" cy="2349361"/>
          </a:xfrm>
          <a:prstGeom prst="rect">
            <a:avLst/>
          </a:prstGeom>
          <a:noFill/>
        </p:spPr>
        <p:txBody>
          <a:bodyPr wrap="square">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6B1808"/>
                </a:solidFill>
                <a:effectLst/>
                <a:uLnTx/>
                <a:uFillTx/>
                <a:latin typeface="Franklin Gothic Book" panose="020B0503020102020204" pitchFamily="34" charset="0"/>
                <a:ea typeface="+mn-ea"/>
                <a:cs typeface="+mn-cs"/>
              </a:rPr>
              <a:t>Among women and girls s</a:t>
            </a:r>
            <a:r>
              <a:rPr kumimoji="0" lang="es-PE" sz="2300" b="1" i="0" u="none" strike="noStrike" kern="1200" cap="none" spc="0" normalizeH="0" baseline="0" noProof="0" dirty="0" err="1">
                <a:ln>
                  <a:noFill/>
                </a:ln>
                <a:solidFill>
                  <a:srgbClr val="6B1808"/>
                </a:solidFill>
                <a:effectLst/>
                <a:uLnTx/>
                <a:uFillTx/>
                <a:latin typeface="Franklin Gothic Book" panose="020B0503020102020204" pitchFamily="34" charset="0"/>
                <a:ea typeface="+mn-ea"/>
                <a:cs typeface="+mn-cs"/>
              </a:rPr>
              <a:t>ome</a:t>
            </a:r>
            <a:r>
              <a:rPr kumimoji="0" lang="es-PE" sz="2300" b="1" i="0" u="none" strike="noStrike" kern="1200" cap="none" spc="0" normalizeH="0" baseline="0" noProof="0" dirty="0">
                <a:ln>
                  <a:noFill/>
                </a:ln>
                <a:solidFill>
                  <a:srgbClr val="6B1808"/>
                </a:solidFill>
                <a:effectLst/>
                <a:uLnTx/>
                <a:uFillTx/>
                <a:latin typeface="Franklin Gothic Book" panose="020B0503020102020204" pitchFamily="34" charset="0"/>
                <a:ea typeface="+mn-ea"/>
                <a:cs typeface="+mn-cs"/>
              </a:rPr>
              <a:t> </a:t>
            </a:r>
            <a:r>
              <a:rPr kumimoji="0" lang="es-PE" sz="2300" b="1" i="0" u="none" strike="noStrike" kern="1200" cap="none" spc="0" normalizeH="0" baseline="0" noProof="0" dirty="0" err="1">
                <a:ln>
                  <a:noFill/>
                </a:ln>
                <a:solidFill>
                  <a:srgbClr val="6B1808"/>
                </a:solidFill>
                <a:effectLst/>
                <a:uLnTx/>
                <a:uFillTx/>
                <a:latin typeface="Franklin Gothic Book" panose="020B0503020102020204" pitchFamily="34" charset="0"/>
                <a:ea typeface="+mn-ea"/>
                <a:cs typeface="+mn-cs"/>
              </a:rPr>
              <a:t>characteristics</a:t>
            </a:r>
            <a:r>
              <a:rPr kumimoji="0" lang="es-PE" sz="2300" b="1" i="0" u="none" strike="noStrike" kern="1200" cap="none" spc="0" normalizeH="0" baseline="0" noProof="0" dirty="0">
                <a:ln>
                  <a:noFill/>
                </a:ln>
                <a:solidFill>
                  <a:srgbClr val="6B1808"/>
                </a:solidFill>
                <a:effectLst/>
                <a:uLnTx/>
                <a:uFillTx/>
                <a:latin typeface="Franklin Gothic Book" panose="020B0503020102020204" pitchFamily="34" charset="0"/>
                <a:ea typeface="+mn-ea"/>
                <a:cs typeface="+mn-cs"/>
              </a:rPr>
              <a:t> </a:t>
            </a:r>
            <a:r>
              <a:rPr kumimoji="0" lang="es-PE" sz="2300" b="0" i="0" u="none" strike="noStrike" kern="1200" cap="none" spc="0" normalizeH="0" baseline="0" noProof="0" dirty="0" err="1">
                <a:ln>
                  <a:noFill/>
                </a:ln>
                <a:solidFill>
                  <a:srgbClr val="2F150E"/>
                </a:solidFill>
                <a:effectLst/>
                <a:uLnTx/>
                <a:uFillTx/>
                <a:latin typeface="Franklin Gothic Book" panose="020B0503020102020204" pitchFamily="34" charset="0"/>
                <a:ea typeface="+mn-ea"/>
                <a:cs typeface="+mn-cs"/>
              </a:rPr>
              <a:t>increase</a:t>
            </a:r>
            <a:r>
              <a:rPr kumimoji="0" lang="es-PE" sz="23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rPr>
              <a:t> </a:t>
            </a:r>
            <a:r>
              <a:rPr kumimoji="0" lang="es-PE" sz="2300" b="0" i="0" u="none" strike="noStrike" kern="1200" cap="none" spc="0" normalizeH="0" baseline="0" noProof="0" dirty="0" err="1">
                <a:ln>
                  <a:noFill/>
                </a:ln>
                <a:solidFill>
                  <a:srgbClr val="2F150E"/>
                </a:solidFill>
                <a:effectLst/>
                <a:uLnTx/>
                <a:uFillTx/>
                <a:latin typeface="Franklin Gothic Book" panose="020B0503020102020204" pitchFamily="34" charset="0"/>
                <a:ea typeface="+mn-ea"/>
                <a:cs typeface="+mn-cs"/>
              </a:rPr>
              <a:t>their</a:t>
            </a:r>
            <a:r>
              <a:rPr kumimoji="0" lang="es-PE" sz="23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rPr>
              <a:t> </a:t>
            </a:r>
            <a:r>
              <a:rPr kumimoji="0" lang="es-PE" sz="2300" b="0" i="0" u="none" strike="noStrike" kern="1200" cap="none" spc="0" normalizeH="0" baseline="0" noProof="0" dirty="0" err="1">
                <a:ln>
                  <a:noFill/>
                </a:ln>
                <a:solidFill>
                  <a:srgbClr val="2F150E"/>
                </a:solidFill>
                <a:effectLst/>
                <a:uLnTx/>
                <a:uFillTx/>
                <a:latin typeface="Franklin Gothic Book" panose="020B0503020102020204" pitchFamily="34" charset="0"/>
                <a:ea typeface="+mn-ea"/>
                <a:cs typeface="+mn-cs"/>
              </a:rPr>
              <a:t>vulnerability</a:t>
            </a:r>
            <a:endParaRPr kumimoji="0" lang="es-PE" sz="23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endParaRPr>
          </a:p>
          <a:p>
            <a:pPr marL="342900" marR="0" lvl="0" indent="-342900" algn="l" defTabSz="914400" rtl="0" eaLnBrk="1" fontAlgn="auto" latinLnBrk="0" hangingPunct="1">
              <a:lnSpc>
                <a:spcPts val="2200"/>
              </a:lnSpc>
              <a:spcBef>
                <a:spcPts val="0"/>
              </a:spcBef>
              <a:spcAft>
                <a:spcPts val="0"/>
              </a:spcAft>
              <a:buClrTx/>
              <a:buSzTx/>
              <a:buFont typeface="Arial" panose="020B0604020202020204" pitchFamily="34" charset="0"/>
              <a:buChar char="•"/>
              <a:tabLst/>
              <a:defRPr/>
            </a:pPr>
            <a:r>
              <a:rPr kumimoji="0" lang="es-PE" sz="2300" b="0" i="0" u="none" strike="noStrike" kern="1200" cap="none" spc="0" normalizeH="0" baseline="0" noProof="0" dirty="0" err="1">
                <a:ln>
                  <a:noFill/>
                </a:ln>
                <a:solidFill>
                  <a:srgbClr val="2F150E"/>
                </a:solidFill>
                <a:effectLst/>
                <a:uLnTx/>
                <a:uFillTx/>
                <a:latin typeface="Franklin Gothic Book" panose="020B0503020102020204" pitchFamily="34" charset="0"/>
                <a:ea typeface="+mn-ea"/>
                <a:cs typeface="+mn-cs"/>
              </a:rPr>
              <a:t>e.g</a:t>
            </a:r>
            <a:r>
              <a:rPr kumimoji="0" lang="es-PE" sz="23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rPr>
              <a:t>., Age, </a:t>
            </a:r>
            <a:r>
              <a:rPr kumimoji="0" lang="es-PE" sz="2300" b="0" i="0" u="none" strike="noStrike" kern="1200" cap="none" spc="0" normalizeH="0" baseline="0" noProof="0" dirty="0" err="1">
                <a:ln>
                  <a:noFill/>
                </a:ln>
                <a:solidFill>
                  <a:srgbClr val="2F150E"/>
                </a:solidFill>
                <a:effectLst/>
                <a:uLnTx/>
                <a:uFillTx/>
                <a:latin typeface="Franklin Gothic Book" panose="020B0503020102020204" pitchFamily="34" charset="0"/>
                <a:ea typeface="+mn-ea"/>
                <a:cs typeface="+mn-cs"/>
              </a:rPr>
              <a:t>poverty</a:t>
            </a:r>
            <a:r>
              <a:rPr kumimoji="0" lang="es-PE" sz="23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rPr>
              <a:t>, rural, </a:t>
            </a:r>
            <a:r>
              <a:rPr lang="es-PE" sz="2300" dirty="0">
                <a:solidFill>
                  <a:srgbClr val="2F150E"/>
                </a:solidFill>
                <a:latin typeface="Franklin Gothic Book" panose="020B0503020102020204" pitchFamily="34" charset="0"/>
              </a:rPr>
              <a:t>d</a:t>
            </a:r>
            <a:r>
              <a:rPr kumimoji="0" lang="es-PE" sz="2300" b="0" i="0" u="none" strike="noStrike" kern="1200" cap="none" spc="0" normalizeH="0" baseline="0" noProof="0" dirty="0" err="1">
                <a:ln>
                  <a:noFill/>
                </a:ln>
                <a:solidFill>
                  <a:srgbClr val="2F150E"/>
                </a:solidFill>
                <a:effectLst/>
                <a:uLnTx/>
                <a:uFillTx/>
                <a:latin typeface="Franklin Gothic Book" panose="020B0503020102020204" pitchFamily="34" charset="0"/>
                <a:ea typeface="+mn-ea"/>
                <a:cs typeface="+mn-cs"/>
              </a:rPr>
              <a:t>isplacement</a:t>
            </a:r>
            <a:r>
              <a:rPr kumimoji="0" lang="es-PE" sz="23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rPr>
              <a:t>, </a:t>
            </a:r>
            <a:r>
              <a:rPr lang="es-PE" sz="2300" dirty="0">
                <a:solidFill>
                  <a:srgbClr val="2F150E"/>
                </a:solidFill>
                <a:latin typeface="Franklin Gothic Book" panose="020B0503020102020204" pitchFamily="34" charset="0"/>
              </a:rPr>
              <a:t>i</a:t>
            </a:r>
            <a:r>
              <a:rPr kumimoji="0" lang="es-PE" sz="2300" b="0" i="0" u="none" strike="noStrike" kern="1200" cap="none" spc="0" normalizeH="0" baseline="0" noProof="0" dirty="0" err="1">
                <a:ln>
                  <a:noFill/>
                </a:ln>
                <a:solidFill>
                  <a:srgbClr val="2F150E"/>
                </a:solidFill>
                <a:effectLst/>
                <a:uLnTx/>
                <a:uFillTx/>
                <a:latin typeface="Franklin Gothic Book" panose="020B0503020102020204" pitchFamily="34" charset="0"/>
                <a:ea typeface="+mn-ea"/>
                <a:cs typeface="+mn-cs"/>
              </a:rPr>
              <a:t>ndigenous</a:t>
            </a:r>
            <a:r>
              <a:rPr kumimoji="0" lang="es-PE" sz="23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rPr>
              <a:t>, </a:t>
            </a:r>
            <a:r>
              <a:rPr kumimoji="0" lang="es-PE" sz="2300" b="0" i="0" u="none" strike="noStrike" kern="1200" cap="none" spc="0" normalizeH="0" baseline="0" noProof="0" dirty="0" err="1">
                <a:ln>
                  <a:noFill/>
                </a:ln>
                <a:solidFill>
                  <a:srgbClr val="2F150E"/>
                </a:solidFill>
                <a:effectLst/>
                <a:uLnTx/>
                <a:uFillTx/>
                <a:latin typeface="Franklin Gothic Book" panose="020B0503020102020204" pitchFamily="34" charset="0"/>
                <a:ea typeface="+mn-ea"/>
                <a:cs typeface="+mn-cs"/>
              </a:rPr>
              <a:t>disability</a:t>
            </a:r>
            <a:r>
              <a:rPr kumimoji="0" lang="es-PE" sz="23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rPr>
              <a:t>, </a:t>
            </a:r>
            <a:r>
              <a:rPr kumimoji="0" lang="es-PE" sz="2300" b="0" i="0" u="none" strike="noStrike" kern="1200" cap="none" spc="0" normalizeH="0" baseline="0" noProof="0" dirty="0" err="1">
                <a:ln>
                  <a:noFill/>
                </a:ln>
                <a:solidFill>
                  <a:srgbClr val="2F150E"/>
                </a:solidFill>
                <a:effectLst/>
                <a:uLnTx/>
                <a:uFillTx/>
                <a:latin typeface="Franklin Gothic Book" panose="020B0503020102020204" pitchFamily="34" charset="0"/>
                <a:ea typeface="+mn-ea"/>
                <a:cs typeface="+mn-cs"/>
              </a:rPr>
              <a:t>advocates</a:t>
            </a:r>
            <a:r>
              <a:rPr kumimoji="0" lang="es-PE" sz="23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rPr>
              <a:t> </a:t>
            </a:r>
            <a:r>
              <a:rPr kumimoji="0" lang="es-PE" sz="2300" b="0" i="0" u="none" strike="noStrike" kern="1200" cap="none" spc="0" normalizeH="0" baseline="0" noProof="0" dirty="0" err="1">
                <a:ln>
                  <a:noFill/>
                </a:ln>
                <a:solidFill>
                  <a:srgbClr val="2F150E"/>
                </a:solidFill>
                <a:effectLst/>
                <a:uLnTx/>
                <a:uFillTx/>
                <a:latin typeface="Franklin Gothic Book" panose="020B0503020102020204" pitchFamily="34" charset="0"/>
                <a:ea typeface="+mn-ea"/>
                <a:cs typeface="+mn-cs"/>
              </a:rPr>
              <a:t>for</a:t>
            </a:r>
            <a:r>
              <a:rPr kumimoji="0" lang="es-PE" sz="23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rPr>
              <a:t> </a:t>
            </a:r>
            <a:r>
              <a:rPr kumimoji="0" lang="es-PE" sz="2300" b="0" i="0" u="none" strike="noStrike" kern="1200" cap="none" spc="0" normalizeH="0" baseline="0" noProof="0" dirty="0" err="1">
                <a:ln>
                  <a:noFill/>
                </a:ln>
                <a:solidFill>
                  <a:srgbClr val="2F150E"/>
                </a:solidFill>
                <a:effectLst/>
                <a:uLnTx/>
                <a:uFillTx/>
                <a:latin typeface="Franklin Gothic Book" panose="020B0503020102020204" pitchFamily="34" charset="0"/>
                <a:ea typeface="+mn-ea"/>
                <a:cs typeface="+mn-cs"/>
              </a:rPr>
              <a:t>their</a:t>
            </a:r>
            <a:r>
              <a:rPr kumimoji="0" lang="es-PE" sz="23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rPr>
              <a:t> </a:t>
            </a:r>
            <a:r>
              <a:rPr kumimoji="0" lang="es-PE" sz="2300" b="0" i="0" u="none" strike="noStrike" kern="1200" cap="none" spc="0" normalizeH="0" baseline="0" noProof="0" dirty="0" err="1">
                <a:ln>
                  <a:noFill/>
                </a:ln>
                <a:solidFill>
                  <a:srgbClr val="2F150E"/>
                </a:solidFill>
                <a:effectLst/>
                <a:uLnTx/>
                <a:uFillTx/>
                <a:latin typeface="Franklin Gothic Book" panose="020B0503020102020204" pitchFamily="34" charset="0"/>
                <a:ea typeface="+mn-ea"/>
                <a:cs typeface="+mn-cs"/>
              </a:rPr>
              <a:t>rights</a:t>
            </a:r>
            <a:r>
              <a:rPr kumimoji="0" lang="es-PE" sz="23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rPr>
              <a:t>.</a:t>
            </a:r>
            <a:endParaRPr kumimoji="0" lang="en-US" sz="23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ts val="2200"/>
              </a:lnSpc>
              <a:spcBef>
                <a:spcPts val="0"/>
              </a:spcBef>
              <a:spcAft>
                <a:spcPts val="0"/>
              </a:spcAft>
              <a:buClrTx/>
              <a:buSzTx/>
              <a:buFontTx/>
              <a:buNone/>
              <a:tabLst/>
              <a:defRPr/>
            </a:pPr>
            <a:endParaRPr kumimoji="0" lang="es-PE" sz="2300" b="1" i="0" u="none" strike="noStrike" kern="1200" cap="none" spc="0" normalizeH="0" baseline="0" noProof="0" dirty="0">
              <a:ln>
                <a:noFill/>
              </a:ln>
              <a:solidFill>
                <a:srgbClr val="6B1808"/>
              </a:solidFill>
              <a:effectLst/>
              <a:uLnTx/>
              <a:uFillTx/>
              <a:latin typeface="Franklin Gothic Book" panose="020B0503020102020204" pitchFamily="34" charset="0"/>
              <a:ea typeface="+mn-ea"/>
              <a:cs typeface="+mn-cs"/>
            </a:endParaRPr>
          </a:p>
        </p:txBody>
      </p:sp>
      <p:sp>
        <p:nvSpPr>
          <p:cNvPr id="14" name="Rectángulo redondeado 13">
            <a:extLst>
              <a:ext uri="{FF2B5EF4-FFF2-40B4-BE49-F238E27FC236}">
                <a16:creationId xmlns:a16="http://schemas.microsoft.com/office/drawing/2014/main" id="{CBEAF14B-3787-D314-C8CF-DAF7FFC59F41}"/>
              </a:ext>
            </a:extLst>
          </p:cNvPr>
          <p:cNvSpPr/>
          <p:nvPr/>
        </p:nvSpPr>
        <p:spPr>
          <a:xfrm>
            <a:off x="6128225" y="4400490"/>
            <a:ext cx="5334998" cy="1854000"/>
          </a:xfrm>
          <a:prstGeom prst="roundRect">
            <a:avLst>
              <a:gd name="adj" fmla="val 7538"/>
            </a:avLst>
          </a:prstGeom>
          <a:solidFill>
            <a:srgbClr val="FFFFFF">
              <a:alpha val="60000"/>
            </a:srgb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ts val="222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F150E"/>
              </a:solidFill>
              <a:effectLst/>
              <a:uLnTx/>
              <a:uFillTx/>
              <a:latin typeface="Franklin Gothic Book" panose="020B0503020102020204"/>
              <a:ea typeface="+mn-ea"/>
              <a:cs typeface="+mn-cs"/>
            </a:endParaRPr>
          </a:p>
        </p:txBody>
      </p:sp>
      <p:sp>
        <p:nvSpPr>
          <p:cNvPr id="17" name="CuadroTexto 16">
            <a:extLst>
              <a:ext uri="{FF2B5EF4-FFF2-40B4-BE49-F238E27FC236}">
                <a16:creationId xmlns:a16="http://schemas.microsoft.com/office/drawing/2014/main" id="{F59DEDB3-E86C-45B9-0ACB-4214591F038C}"/>
              </a:ext>
            </a:extLst>
          </p:cNvPr>
          <p:cNvSpPr txBox="1"/>
          <p:nvPr/>
        </p:nvSpPr>
        <p:spPr>
          <a:xfrm>
            <a:off x="6834737" y="4542868"/>
            <a:ext cx="4204164" cy="1708673"/>
          </a:xfrm>
          <a:prstGeom prst="rect">
            <a:avLst/>
          </a:prstGeom>
          <a:noFill/>
        </p:spPr>
        <p:txBody>
          <a:bodyPr wrap="square">
            <a:spAutoFit/>
          </a:bodyPr>
          <a:lstStyle/>
          <a:p>
            <a:pPr marL="0" marR="0" lvl="0" indent="0" algn="l" defTabSz="914400" rtl="0" eaLnBrk="1" fontAlgn="auto" latinLnBrk="0" hangingPunct="1">
              <a:lnSpc>
                <a:spcPts val="2100"/>
              </a:lnSpc>
              <a:spcBef>
                <a:spcPts val="500"/>
              </a:spcBef>
              <a:spcAft>
                <a:spcPts val="0"/>
              </a:spcAft>
              <a:buClrTx/>
              <a:buSzTx/>
              <a:buFontTx/>
              <a:buNone/>
              <a:tabLst/>
              <a:defRPr/>
            </a:pPr>
            <a:r>
              <a:rPr kumimoji="0" lang="en-US" sz="2300" b="0"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rPr>
              <a:t>Include </a:t>
            </a:r>
            <a:r>
              <a:rPr kumimoji="0" lang="en-US" sz="2300" b="1" i="0" u="none" strike="noStrike" kern="1200" cap="none" spc="0" normalizeH="0" baseline="0" noProof="0">
                <a:ln>
                  <a:noFill/>
                </a:ln>
                <a:solidFill>
                  <a:srgbClr val="6B1808"/>
                </a:solidFill>
                <a:effectLst/>
                <a:uLnTx/>
                <a:uFillTx/>
                <a:latin typeface="Franklin Gothic Book" panose="020B0503020102020204" pitchFamily="34" charset="0"/>
                <a:ea typeface="+mn-ea"/>
                <a:cs typeface="+mn-cs"/>
              </a:rPr>
              <a:t>consultation </a:t>
            </a:r>
            <a:r>
              <a:rPr kumimoji="0" lang="en-US" sz="2300" b="0"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rPr>
              <a:t>with vulnerable groups and advocacy organizations in the Stakeholder Engagement Plan throughout the project, facilitated by experts in the field.</a:t>
            </a:r>
          </a:p>
        </p:txBody>
      </p:sp>
      <p:pic>
        <p:nvPicPr>
          <p:cNvPr id="19" name="Imagen 18">
            <a:extLst>
              <a:ext uri="{FF2B5EF4-FFF2-40B4-BE49-F238E27FC236}">
                <a16:creationId xmlns:a16="http://schemas.microsoft.com/office/drawing/2014/main" id="{7B89D59C-C8C3-4E37-F917-8DC4165C0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096" y="4069779"/>
            <a:ext cx="562375" cy="562375"/>
          </a:xfrm>
          <a:prstGeom prst="rect">
            <a:avLst/>
          </a:prstGeom>
        </p:spPr>
      </p:pic>
      <p:pic>
        <p:nvPicPr>
          <p:cNvPr id="21" name="Imagen 20">
            <a:extLst>
              <a:ext uri="{FF2B5EF4-FFF2-40B4-BE49-F238E27FC236}">
                <a16:creationId xmlns:a16="http://schemas.microsoft.com/office/drawing/2014/main" id="{1C61308F-F621-F3BF-CC5F-E43E322EEC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9845" y="4512054"/>
            <a:ext cx="666918" cy="666918"/>
          </a:xfrm>
          <a:prstGeom prst="rect">
            <a:avLst/>
          </a:prstGeom>
        </p:spPr>
      </p:pic>
      <p:sp>
        <p:nvSpPr>
          <p:cNvPr id="23" name="CuadroTexto 22">
            <a:extLst>
              <a:ext uri="{FF2B5EF4-FFF2-40B4-BE49-F238E27FC236}">
                <a16:creationId xmlns:a16="http://schemas.microsoft.com/office/drawing/2014/main" id="{2BE04C18-98F0-9A4C-A6C3-8B44D02AED76}"/>
              </a:ext>
            </a:extLst>
          </p:cNvPr>
          <p:cNvSpPr txBox="1"/>
          <p:nvPr/>
        </p:nvSpPr>
        <p:spPr>
          <a:xfrm>
            <a:off x="1561784" y="4194245"/>
            <a:ext cx="4412471" cy="1787991"/>
          </a:xfrm>
          <a:prstGeom prst="rect">
            <a:avLst/>
          </a:prstGeom>
          <a:noFill/>
        </p:spPr>
        <p:txBody>
          <a:bodyPr wrap="square" rtlCol="0" anchor="ctr" anchorCtr="1">
            <a:no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n-US" sz="2300" b="0"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rPr>
              <a:t>Identify these groups through the project's social assessment and </a:t>
            </a:r>
            <a:r>
              <a:rPr lang="en-US" sz="2300" b="1">
                <a:solidFill>
                  <a:srgbClr val="6B1808"/>
                </a:solidFill>
                <a:latin typeface="Franklin Gothic Book" panose="020B0503020102020204" pitchFamily="34" charset="0"/>
              </a:rPr>
              <a:t>adapt S</a:t>
            </a:r>
            <a:r>
              <a:rPr kumimoji="0" lang="en-US" sz="2300" b="1" i="0" u="none" strike="noStrike" kern="1200" cap="none" spc="0" normalizeH="0" baseline="0" noProof="0">
                <a:ln>
                  <a:noFill/>
                </a:ln>
                <a:solidFill>
                  <a:srgbClr val="6B1808"/>
                </a:solidFill>
                <a:effectLst/>
                <a:uLnTx/>
                <a:uFillTx/>
                <a:latin typeface="Franklin Gothic Book" panose="020B0503020102020204" pitchFamily="34" charset="0"/>
                <a:ea typeface="+mn-ea"/>
                <a:cs typeface="+mn-cs"/>
              </a:rPr>
              <a:t>EA/SH mitigation measures</a:t>
            </a:r>
            <a:r>
              <a:rPr kumimoji="0" lang="en-US" sz="2300" b="0"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rPr>
              <a:t>, including tailored communication strategies, GM entry points and procedures</a:t>
            </a:r>
            <a:r>
              <a:rPr lang="en-US" sz="2300">
                <a:solidFill>
                  <a:srgbClr val="6B1808"/>
                </a:solidFill>
                <a:latin typeface="Franklin Gothic Book" panose="020B0503020102020204" pitchFamily="34" charset="0"/>
              </a:rPr>
              <a:t>, etc.</a:t>
            </a:r>
            <a:r>
              <a:rPr kumimoji="0" lang="en-US" sz="2300" b="0" i="0" u="none" strike="noStrike" kern="1200" cap="none" spc="0" normalizeH="0" baseline="0" noProof="0">
                <a:ln>
                  <a:noFill/>
                </a:ln>
                <a:solidFill>
                  <a:srgbClr val="6B1808"/>
                </a:solidFill>
                <a:effectLst/>
                <a:uLnTx/>
                <a:uFillTx/>
                <a:latin typeface="Franklin Gothic Book" panose="020B0503020102020204" pitchFamily="34" charset="0"/>
                <a:ea typeface="+mn-ea"/>
                <a:cs typeface="+mn-cs"/>
              </a:rPr>
              <a:t> </a:t>
            </a:r>
            <a:endParaRPr kumimoji="0" lang="en-US" sz="2300" b="0"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endParaRPr>
          </a:p>
        </p:txBody>
      </p:sp>
      <p:pic>
        <p:nvPicPr>
          <p:cNvPr id="25" name="Imagen 24">
            <a:extLst>
              <a:ext uri="{FF2B5EF4-FFF2-40B4-BE49-F238E27FC236}">
                <a16:creationId xmlns:a16="http://schemas.microsoft.com/office/drawing/2014/main" id="{54BB1862-A47D-AC53-72DC-22A293E4CE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0690" y="1978051"/>
            <a:ext cx="624048" cy="624048"/>
          </a:xfrm>
          <a:prstGeom prst="rect">
            <a:avLst/>
          </a:prstGeom>
        </p:spPr>
      </p:pic>
      <p:pic>
        <p:nvPicPr>
          <p:cNvPr id="16" name="Imagen 15">
            <a:extLst>
              <a:ext uri="{FF2B5EF4-FFF2-40B4-BE49-F238E27FC236}">
                <a16:creationId xmlns:a16="http://schemas.microsoft.com/office/drawing/2014/main" id="{8B1AE9E9-730B-29F3-B2E6-8648E1B11C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4415" y="1964114"/>
            <a:ext cx="481022" cy="481022"/>
          </a:xfrm>
          <a:prstGeom prst="rect">
            <a:avLst/>
          </a:prstGeom>
        </p:spPr>
      </p:pic>
      <p:sp>
        <p:nvSpPr>
          <p:cNvPr id="4" name="Rectángulo 3">
            <a:extLst>
              <a:ext uri="{FF2B5EF4-FFF2-40B4-BE49-F238E27FC236}">
                <a16:creationId xmlns:a16="http://schemas.microsoft.com/office/drawing/2014/main" id="{075E7615-5986-C534-4765-DF241B615274}"/>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5" name="CuadroTexto 4">
            <a:extLst>
              <a:ext uri="{FF2B5EF4-FFF2-40B4-BE49-F238E27FC236}">
                <a16:creationId xmlns:a16="http://schemas.microsoft.com/office/drawing/2014/main" id="{505AA342-FF8B-76B1-D19F-B6DCEA51CB46}"/>
              </a:ext>
            </a:extLst>
          </p:cNvPr>
          <p:cNvSpPr txBox="1"/>
          <p:nvPr/>
        </p:nvSpPr>
        <p:spPr>
          <a:xfrm>
            <a:off x="715963" y="55880"/>
            <a:ext cx="10747375"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1.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SEA/SH Risk Management with a Survivor-Centered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
        <p:nvSpPr>
          <p:cNvPr id="15" name="Rectángulo 14">
            <a:extLst>
              <a:ext uri="{FF2B5EF4-FFF2-40B4-BE49-F238E27FC236}">
                <a16:creationId xmlns:a16="http://schemas.microsoft.com/office/drawing/2014/main" id="{F552C8AD-0476-CF5D-3DDF-47A8607B0622}"/>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8" name="CuadroTexto 17">
            <a:extLst>
              <a:ext uri="{FF2B5EF4-FFF2-40B4-BE49-F238E27FC236}">
                <a16:creationId xmlns:a16="http://schemas.microsoft.com/office/drawing/2014/main" id="{5203FD1A-2565-3E9C-22AA-B82CA0308603}"/>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b.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The Survivor-Centered Approach</a:t>
            </a:r>
          </a:p>
        </p:txBody>
      </p:sp>
    </p:spTree>
    <p:extLst>
      <p:ext uri="{BB962C8B-B14F-4D97-AF65-F5344CB8AC3E}">
        <p14:creationId xmlns:p14="http://schemas.microsoft.com/office/powerpoint/2010/main" val="3565356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C40F8622-11D1-DAB7-51EB-6BBE668804CF}"/>
              </a:ext>
            </a:extLst>
          </p:cNvPr>
          <p:cNvSpPr txBox="1"/>
          <p:nvPr/>
        </p:nvSpPr>
        <p:spPr>
          <a:xfrm>
            <a:off x="568035" y="738922"/>
            <a:ext cx="11651692" cy="707886"/>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2F150E"/>
                </a:solidFill>
                <a:effectLst/>
                <a:uLnTx/>
                <a:uFillTx/>
                <a:latin typeface="Franklin Gothic Medium"/>
                <a:ea typeface="+mn-ea"/>
                <a:cs typeface="+mn-cs"/>
              </a:rPr>
              <a:t>Special considerations for child survivors</a:t>
            </a:r>
          </a:p>
        </p:txBody>
      </p:sp>
      <p:grpSp>
        <p:nvGrpSpPr>
          <p:cNvPr id="6" name="Grupo 5">
            <a:extLst>
              <a:ext uri="{FF2B5EF4-FFF2-40B4-BE49-F238E27FC236}">
                <a16:creationId xmlns:a16="http://schemas.microsoft.com/office/drawing/2014/main" id="{D2E331DE-E1D0-4D9C-CDBF-7BDDF5F9BC2A}"/>
              </a:ext>
            </a:extLst>
          </p:cNvPr>
          <p:cNvGrpSpPr/>
          <p:nvPr/>
        </p:nvGrpSpPr>
        <p:grpSpPr>
          <a:xfrm>
            <a:off x="-28621" y="2329929"/>
            <a:ext cx="1545144" cy="4800396"/>
            <a:chOff x="-399624" y="536972"/>
            <a:chExt cx="2231174" cy="6861235"/>
          </a:xfrm>
        </p:grpSpPr>
        <p:sp>
          <p:nvSpPr>
            <p:cNvPr id="4" name="Rectángulo: esquinas redondeadas 3">
              <a:extLst>
                <a:ext uri="{FF2B5EF4-FFF2-40B4-BE49-F238E27FC236}">
                  <a16:creationId xmlns:a16="http://schemas.microsoft.com/office/drawing/2014/main" id="{CB963683-D85D-E819-3DF3-2DA5B54C7564}"/>
                </a:ext>
              </a:extLst>
            </p:cNvPr>
            <p:cNvSpPr/>
            <p:nvPr/>
          </p:nvSpPr>
          <p:spPr>
            <a:xfrm rot="622360">
              <a:off x="199337" y="3505274"/>
              <a:ext cx="643979" cy="707886"/>
            </a:xfrm>
            <a:prstGeom prst="roundRect">
              <a:avLst>
                <a:gd name="adj" fmla="val 31122"/>
              </a:avLst>
            </a:prstGeom>
            <a:solidFill>
              <a:srgbClr val="A20E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FAD9C3"/>
                </a:solidFill>
                <a:effectLst/>
                <a:uLnTx/>
                <a:uFillTx/>
                <a:latin typeface="Calibri" panose="020F0502020204030204"/>
                <a:ea typeface="+mn-ea"/>
                <a:cs typeface="+mn-cs"/>
              </a:endParaRPr>
            </a:p>
          </p:txBody>
        </p:sp>
        <p:grpSp>
          <p:nvGrpSpPr>
            <p:cNvPr id="3" name="Grupo 2">
              <a:extLst>
                <a:ext uri="{FF2B5EF4-FFF2-40B4-BE49-F238E27FC236}">
                  <a16:creationId xmlns:a16="http://schemas.microsoft.com/office/drawing/2014/main" id="{13C1C56A-5E23-1A5D-A660-71ACB2C237C4}"/>
                </a:ext>
              </a:extLst>
            </p:cNvPr>
            <p:cNvGrpSpPr/>
            <p:nvPr/>
          </p:nvGrpSpPr>
          <p:grpSpPr>
            <a:xfrm>
              <a:off x="-399624" y="536972"/>
              <a:ext cx="2231174" cy="6861235"/>
              <a:chOff x="-399624" y="536972"/>
              <a:chExt cx="2231174" cy="6861235"/>
            </a:xfrm>
          </p:grpSpPr>
          <p:sp>
            <p:nvSpPr>
              <p:cNvPr id="2" name="Rectángulo: esquinas redondeadas 1">
                <a:extLst>
                  <a:ext uri="{FF2B5EF4-FFF2-40B4-BE49-F238E27FC236}">
                    <a16:creationId xmlns:a16="http://schemas.microsoft.com/office/drawing/2014/main" id="{14ACF8A4-F89B-B1C8-655F-654265E8AE82}"/>
                  </a:ext>
                </a:extLst>
              </p:cNvPr>
              <p:cNvSpPr/>
              <p:nvPr/>
            </p:nvSpPr>
            <p:spPr>
              <a:xfrm rot="570302">
                <a:off x="-87854" y="2556538"/>
                <a:ext cx="1037065" cy="1200647"/>
              </a:xfrm>
              <a:prstGeom prst="roundRect">
                <a:avLst>
                  <a:gd name="adj" fmla="val 30911"/>
                </a:avLst>
              </a:prstGeom>
              <a:solidFill>
                <a:srgbClr val="A20E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FAD9C3"/>
                  </a:solidFill>
                  <a:effectLst/>
                  <a:uLnTx/>
                  <a:uFillTx/>
                  <a:latin typeface="Calibri" panose="020F0502020204030204"/>
                  <a:ea typeface="+mn-ea"/>
                  <a:cs typeface="+mn-cs"/>
                </a:endParaRPr>
              </a:p>
            </p:txBody>
          </p:sp>
          <p:pic>
            <p:nvPicPr>
              <p:cNvPr id="21" name="Imagen 20">
                <a:extLst>
                  <a:ext uri="{FF2B5EF4-FFF2-40B4-BE49-F238E27FC236}">
                    <a16:creationId xmlns:a16="http://schemas.microsoft.com/office/drawing/2014/main" id="{CD38942D-1030-016A-FC09-628A4A3DE18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10" b="98543" l="7294" r="17201">
                            <a14:foregroundMark x1="10793" y1="27377" x2="11702" y2="20706"/>
                            <a14:foregroundMark x1="13474" y1="40261" x2="14588" y2="38344"/>
                            <a14:backgroundMark x1="10498" y1="46702" x2="8248" y2="44555"/>
                            <a14:backgroundMark x1="10566" y1="45015" x2="9861" y2="45015"/>
                          </a14:backgroundRemoval>
                        </a14:imgEffect>
                      </a14:imgLayer>
                    </a14:imgProps>
                  </a:ext>
                  <a:ext uri="{28A0092B-C50C-407E-A947-70E740481C1C}">
                    <a14:useLocalDpi xmlns:a14="http://schemas.microsoft.com/office/drawing/2010/main" val="0"/>
                  </a:ext>
                </a:extLst>
              </a:blip>
              <a:srcRect l="7934" r="82429"/>
              <a:stretch/>
            </p:blipFill>
            <p:spPr>
              <a:xfrm>
                <a:off x="-399624" y="536972"/>
                <a:ext cx="2231174" cy="6861235"/>
              </a:xfrm>
              <a:prstGeom prst="rect">
                <a:avLst/>
              </a:prstGeom>
            </p:spPr>
          </p:pic>
        </p:grpSp>
      </p:grpSp>
      <p:sp>
        <p:nvSpPr>
          <p:cNvPr id="8" name="Rectángulo redondeado 7">
            <a:extLst>
              <a:ext uri="{FF2B5EF4-FFF2-40B4-BE49-F238E27FC236}">
                <a16:creationId xmlns:a16="http://schemas.microsoft.com/office/drawing/2014/main" id="{7C5022B5-7B9F-DB69-DA8F-FBAE118B3637}"/>
              </a:ext>
            </a:extLst>
          </p:cNvPr>
          <p:cNvSpPr/>
          <p:nvPr/>
        </p:nvSpPr>
        <p:spPr>
          <a:xfrm>
            <a:off x="5958840" y="1320450"/>
            <a:ext cx="6099274" cy="5405399"/>
          </a:xfrm>
          <a:prstGeom prst="roundRect">
            <a:avLst>
              <a:gd name="adj" fmla="val 951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9" name="Rectangle 5">
            <a:extLst>
              <a:ext uri="{FF2B5EF4-FFF2-40B4-BE49-F238E27FC236}">
                <a16:creationId xmlns:a16="http://schemas.microsoft.com/office/drawing/2014/main" id="{F0D4C94C-4AD1-8EE2-1A84-42F7FD8334E9}"/>
              </a:ext>
            </a:extLst>
          </p:cNvPr>
          <p:cNvSpPr/>
          <p:nvPr/>
        </p:nvSpPr>
        <p:spPr>
          <a:xfrm>
            <a:off x="6089650" y="1453061"/>
            <a:ext cx="5710214" cy="5298630"/>
          </a:xfrm>
          <a:prstGeom prst="rect">
            <a:avLst/>
          </a:prstGeom>
        </p:spPr>
        <p:txBody>
          <a:bodyPr wrap="square" lIns="91440" tIns="45720" rIns="91440" bIns="45720" anchor="t">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A00F2E"/>
                </a:solidFill>
                <a:effectLst/>
                <a:uLnTx/>
                <a:uFillTx/>
                <a:latin typeface="Franklin Gothic Book" panose="020B0503020102020204" pitchFamily="34" charset="0"/>
                <a:ea typeface="+mn-ea"/>
                <a:cs typeface="+mn-cs"/>
              </a:rPr>
              <a:t>What can be done?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a:p>
            <a:pPr marL="342900" marR="0" lvl="0" indent="-342900" algn="just" defTabSz="342900" rtl="0" eaLnBrk="1" fontAlgn="auto" latinLnBrk="0" hangingPunct="1">
              <a:lnSpc>
                <a:spcPts val="3000"/>
              </a:lnSpc>
              <a:spcBef>
                <a:spcPts val="0"/>
              </a:spcBef>
              <a:spcAft>
                <a:spcPts val="0"/>
              </a:spcAft>
              <a:buClr>
                <a:srgbClr val="6B1808"/>
              </a:buClr>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ESS shall ensure </a:t>
            </a:r>
            <a:r>
              <a:rPr kumimoji="0" lang="en-US" sz="2000" b="1" i="0" u="none" strike="noStrike" kern="1200" cap="none" spc="0" normalizeH="0" baseline="0" noProof="0" dirty="0">
                <a:ln>
                  <a:noFill/>
                </a:ln>
                <a:solidFill>
                  <a:srgbClr val="000000"/>
                </a:solidFill>
                <a:effectLst/>
                <a:uLnTx/>
                <a:uFillTx/>
                <a:latin typeface="Franklin Gothic Book" panose="020B0503020102020204"/>
                <a:ea typeface="+mn-ea"/>
                <a:cs typeface="+mn-cs"/>
              </a:rPr>
              <a:t>the analysis of specific risks for diverse children.</a:t>
            </a:r>
          </a:p>
          <a:p>
            <a:pPr marL="342900" marR="0" lvl="0" indent="-342900" algn="just" defTabSz="342900" rtl="0" eaLnBrk="1" fontAlgn="auto" latinLnBrk="0" hangingPunct="1">
              <a:lnSpc>
                <a:spcPts val="3000"/>
              </a:lnSpc>
              <a:spcBef>
                <a:spcPts val="0"/>
              </a:spcBef>
              <a:spcAft>
                <a:spcPts val="0"/>
              </a:spcAft>
              <a:buClr>
                <a:srgbClr val="6B1808"/>
              </a:buClr>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000000"/>
                </a:solidFill>
                <a:effectLst/>
                <a:uLnTx/>
                <a:uFillTx/>
                <a:latin typeface="Franklin Gothic Book" panose="020B0503020102020204"/>
                <a:ea typeface="+mn-ea"/>
                <a:cs typeface="+mn-cs"/>
              </a:rPr>
              <a:t>Consultation</a:t>
            </a: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 with diverse children as part of the SEP, conducted by professionals with expertise ensuring </a:t>
            </a:r>
            <a:r>
              <a:rPr kumimoji="0" lang="en-US" sz="2000" b="1" i="0" u="none" strike="noStrike" kern="1200" cap="none" spc="0" normalizeH="0" baseline="0" noProof="0" dirty="0">
                <a:ln>
                  <a:noFill/>
                </a:ln>
                <a:solidFill>
                  <a:srgbClr val="000000"/>
                </a:solidFill>
                <a:effectLst/>
                <a:uLnTx/>
                <a:uFillTx/>
                <a:latin typeface="Franklin Gothic Book" panose="020B0503020102020204"/>
                <a:ea typeface="+mn-ea"/>
                <a:cs typeface="+mn-cs"/>
              </a:rPr>
              <a:t>safe and enabling participation</a:t>
            </a: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a:t>
            </a:r>
          </a:p>
          <a:p>
            <a:pPr marL="342900" marR="0" lvl="0" indent="-342900" algn="just" defTabSz="342900" rtl="0" eaLnBrk="1" fontAlgn="auto" latinLnBrk="0" hangingPunct="1">
              <a:lnSpc>
                <a:spcPts val="3000"/>
              </a:lnSpc>
              <a:spcBef>
                <a:spcPts val="0"/>
              </a:spcBef>
              <a:spcAft>
                <a:spcPts val="0"/>
              </a:spcAft>
              <a:buClr>
                <a:srgbClr val="6B1808"/>
              </a:buClr>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The GM SOPs apply the </a:t>
            </a:r>
            <a:r>
              <a:rPr kumimoji="0" lang="en-US" sz="2000" b="1" i="0" u="none" strike="noStrike" kern="1200" cap="none" spc="0" normalizeH="0" baseline="0" noProof="0" dirty="0">
                <a:ln>
                  <a:noFill/>
                </a:ln>
                <a:solidFill>
                  <a:srgbClr val="000000"/>
                </a:solidFill>
                <a:effectLst/>
                <a:uLnTx/>
                <a:uFillTx/>
                <a:latin typeface="Franklin Gothic Book" panose="020B0503020102020204"/>
                <a:ea typeface="+mn-ea"/>
                <a:cs typeface="+mn-cs"/>
              </a:rPr>
              <a:t>principles of the best interest of the child</a:t>
            </a: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 obtain </a:t>
            </a:r>
            <a:r>
              <a:rPr kumimoji="0" lang="en-US" sz="2000" b="1" i="0" u="none" strike="noStrike" kern="1200" cap="none" spc="0" normalizeH="0" baseline="0" noProof="0" dirty="0">
                <a:ln>
                  <a:noFill/>
                </a:ln>
                <a:solidFill>
                  <a:srgbClr val="000000"/>
                </a:solidFill>
                <a:effectLst/>
                <a:uLnTx/>
                <a:uFillTx/>
                <a:latin typeface="Franklin Gothic Book" panose="020B0503020102020204"/>
                <a:ea typeface="+mn-ea"/>
                <a:cs typeface="+mn-cs"/>
              </a:rPr>
              <a:t>assent</a:t>
            </a: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 and </a:t>
            </a:r>
            <a:r>
              <a:rPr kumimoji="0" lang="en-US" sz="2000" b="1" i="0" u="none" strike="noStrike" kern="1200" cap="none" spc="0" normalizeH="0" baseline="0" noProof="0" dirty="0">
                <a:ln>
                  <a:noFill/>
                </a:ln>
                <a:solidFill>
                  <a:srgbClr val="000000"/>
                </a:solidFill>
                <a:effectLst/>
                <a:uLnTx/>
                <a:uFillTx/>
                <a:latin typeface="Franklin Gothic Book" panose="020B0503020102020204"/>
                <a:ea typeface="+mn-ea"/>
                <a:cs typeface="+mn-cs"/>
              </a:rPr>
              <a:t>consent</a:t>
            </a: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 involve </a:t>
            </a:r>
            <a:r>
              <a:rPr kumimoji="0" lang="en-US" sz="2000" b="1" i="0" u="none" strike="noStrike" kern="1200" cap="none" spc="0" normalizeH="0" baseline="0" noProof="0" dirty="0">
                <a:ln>
                  <a:noFill/>
                </a:ln>
                <a:solidFill>
                  <a:srgbClr val="000000"/>
                </a:solidFill>
                <a:effectLst/>
                <a:uLnTx/>
                <a:uFillTx/>
                <a:latin typeface="Franklin Gothic Book" panose="020B0503020102020204"/>
                <a:ea typeface="+mn-ea"/>
                <a:cs typeface="+mn-cs"/>
              </a:rPr>
              <a:t>caregivers</a:t>
            </a: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 use age-appropriate </a:t>
            </a:r>
            <a:r>
              <a:rPr kumimoji="0" lang="en-US" sz="2000" b="1" i="0" u="none" strike="noStrike" kern="1200" cap="none" spc="0" normalizeH="0" baseline="0" noProof="0" dirty="0">
                <a:ln>
                  <a:noFill/>
                </a:ln>
                <a:solidFill>
                  <a:srgbClr val="000000"/>
                </a:solidFill>
                <a:effectLst/>
                <a:uLnTx/>
                <a:uFillTx/>
                <a:latin typeface="Franklin Gothic Book" panose="020B0503020102020204"/>
                <a:ea typeface="+mn-ea"/>
                <a:cs typeface="+mn-cs"/>
              </a:rPr>
              <a:t>communication</a:t>
            </a: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 etc.</a:t>
            </a:r>
          </a:p>
          <a:p>
            <a:pPr marL="342900" marR="0" lvl="0" indent="-342900" algn="just" defTabSz="342900" rtl="0" eaLnBrk="1" fontAlgn="auto" latinLnBrk="0" hangingPunct="1">
              <a:lnSpc>
                <a:spcPts val="3000"/>
              </a:lnSpc>
              <a:spcBef>
                <a:spcPts val="0"/>
              </a:spcBef>
              <a:spcAft>
                <a:spcPts val="0"/>
              </a:spcAft>
              <a:buClr>
                <a:srgbClr val="6B1808"/>
              </a:buClr>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The </a:t>
            </a:r>
            <a:r>
              <a:rPr kumimoji="0" lang="en-US" sz="2000" b="1" i="0" u="none" strike="noStrike" kern="1200" cap="none" spc="0" normalizeH="0" baseline="0" noProof="0" dirty="0">
                <a:ln>
                  <a:noFill/>
                </a:ln>
                <a:solidFill>
                  <a:srgbClr val="000000"/>
                </a:solidFill>
                <a:effectLst/>
                <a:uLnTx/>
                <a:uFillTx/>
                <a:latin typeface="Franklin Gothic Book" panose="020B0503020102020204"/>
                <a:ea typeface="+mn-ea"/>
                <a:cs typeface="+mn-cs"/>
              </a:rPr>
              <a:t>mapping of GBV service providers </a:t>
            </a: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to map </a:t>
            </a:r>
            <a:r>
              <a:rPr kumimoji="0" lang="en-US" sz="2000" b="1" i="0" u="none" strike="noStrike" kern="1200" cap="none" spc="0" normalizeH="0" baseline="0" noProof="0" dirty="0">
                <a:ln>
                  <a:noFill/>
                </a:ln>
                <a:solidFill>
                  <a:srgbClr val="000000"/>
                </a:solidFill>
                <a:effectLst/>
                <a:uLnTx/>
                <a:uFillTx/>
                <a:latin typeface="Franklin Gothic Book" panose="020B0503020102020204"/>
                <a:ea typeface="+mn-ea"/>
                <a:cs typeface="+mn-cs"/>
              </a:rPr>
              <a:t>tailored/specialized </a:t>
            </a: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services for diverse children. </a:t>
            </a:r>
          </a:p>
        </p:txBody>
      </p:sp>
      <p:sp>
        <p:nvSpPr>
          <p:cNvPr id="7" name="Rectángulo 6">
            <a:extLst>
              <a:ext uri="{FF2B5EF4-FFF2-40B4-BE49-F238E27FC236}">
                <a16:creationId xmlns:a16="http://schemas.microsoft.com/office/drawing/2014/main" id="{D538A01C-4793-29C0-ED16-B7E084942260}"/>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3" name="CuadroTexto 12">
            <a:extLst>
              <a:ext uri="{FF2B5EF4-FFF2-40B4-BE49-F238E27FC236}">
                <a16:creationId xmlns:a16="http://schemas.microsoft.com/office/drawing/2014/main" id="{DDD75868-B492-F00D-EF50-FCB1C53564BE}"/>
              </a:ext>
            </a:extLst>
          </p:cNvPr>
          <p:cNvSpPr txBox="1"/>
          <p:nvPr/>
        </p:nvSpPr>
        <p:spPr>
          <a:xfrm>
            <a:off x="715963" y="55880"/>
            <a:ext cx="10747375"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1.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SEA/SH Risk Management with a Survivor-Centered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
        <p:nvSpPr>
          <p:cNvPr id="14" name="Rectángulo 13">
            <a:extLst>
              <a:ext uri="{FF2B5EF4-FFF2-40B4-BE49-F238E27FC236}">
                <a16:creationId xmlns:a16="http://schemas.microsoft.com/office/drawing/2014/main" id="{A246D0CB-BF46-84EB-F8E8-4C29EAF1C026}"/>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5" name="CuadroTexto 14">
            <a:extLst>
              <a:ext uri="{FF2B5EF4-FFF2-40B4-BE49-F238E27FC236}">
                <a16:creationId xmlns:a16="http://schemas.microsoft.com/office/drawing/2014/main" id="{1567C051-6C3A-3117-E7FD-0CB5C057AC60}"/>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b.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The Survivor-Centered Approach</a:t>
            </a:r>
          </a:p>
        </p:txBody>
      </p:sp>
      <p:sp>
        <p:nvSpPr>
          <p:cNvPr id="10" name="Rectángulo redondeado 7">
            <a:extLst>
              <a:ext uri="{FF2B5EF4-FFF2-40B4-BE49-F238E27FC236}">
                <a16:creationId xmlns:a16="http://schemas.microsoft.com/office/drawing/2014/main" id="{C0CBB14E-BCD1-E207-B2BE-AAD88E4FFC5F}"/>
              </a:ext>
            </a:extLst>
          </p:cNvPr>
          <p:cNvSpPr/>
          <p:nvPr/>
        </p:nvSpPr>
        <p:spPr>
          <a:xfrm>
            <a:off x="1482091" y="1320450"/>
            <a:ext cx="4268741" cy="5380733"/>
          </a:xfrm>
          <a:prstGeom prst="roundRect">
            <a:avLst>
              <a:gd name="adj" fmla="val 496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5" name="Rectangle 5">
            <a:extLst>
              <a:ext uri="{FF2B5EF4-FFF2-40B4-BE49-F238E27FC236}">
                <a16:creationId xmlns:a16="http://schemas.microsoft.com/office/drawing/2014/main" id="{E714D415-FDEB-48F6-9330-AD9A324FDF14}"/>
              </a:ext>
            </a:extLst>
          </p:cNvPr>
          <p:cNvSpPr/>
          <p:nvPr/>
        </p:nvSpPr>
        <p:spPr>
          <a:xfrm>
            <a:off x="3472575" y="6280086"/>
            <a:ext cx="2165211" cy="439864"/>
          </a:xfrm>
          <a:prstGeom prst="rect">
            <a:avLst/>
          </a:prstGeom>
        </p:spPr>
        <p:txBody>
          <a:bodyPr wrap="square" lIns="91440" tIns="45720" rIns="91440" bIns="45720" anchor="t">
            <a:spAutoFit/>
          </a:bodyPr>
          <a:lstStyle/>
          <a:p>
            <a:pPr marR="0" lvl="0" algn="ctr" defTabSz="342900" rtl="0" eaLnBrk="1" fontAlgn="auto" latinLnBrk="0" hangingPunct="1">
              <a:lnSpc>
                <a:spcPts val="3000"/>
              </a:lnSpc>
              <a:spcBef>
                <a:spcPts val="0"/>
              </a:spcBef>
              <a:spcAft>
                <a:spcPts val="0"/>
              </a:spcAft>
              <a:buClr>
                <a:srgbClr val="6B1808"/>
              </a:buClr>
              <a:buSzTx/>
              <a:tabLst/>
              <a:defRPr/>
            </a:pPr>
            <a:r>
              <a:rPr lang="en-US" sz="2000" dirty="0">
                <a:solidFill>
                  <a:schemeClr val="accent1"/>
                </a:solidFill>
                <a:latin typeface="Franklin Gothic Book" panose="020B0503020102020204"/>
              </a:rPr>
              <a:t>Learn more </a:t>
            </a:r>
            <a:r>
              <a:rPr lang="en-US" sz="2000" b="1" dirty="0">
                <a:solidFill>
                  <a:schemeClr val="accent3">
                    <a:lumMod val="60000"/>
                    <a:lumOff val="40000"/>
                  </a:schemeClr>
                </a:solidFill>
                <a:latin typeface="Franklin Gothic Book" panose="020B0503020102020204"/>
                <a:hlinkClick r:id="rId5">
                  <a:extLst>
                    <a:ext uri="{A12FA001-AC4F-418D-AE19-62706E023703}">
                      <ahyp:hlinkClr xmlns:ahyp="http://schemas.microsoft.com/office/drawing/2018/hyperlinkcolor" val="tx"/>
                    </a:ext>
                  </a:extLst>
                </a:hlinkClick>
              </a:rPr>
              <a:t>here</a:t>
            </a:r>
            <a:endParaRPr kumimoji="0" lang="en-US" sz="2000" b="1" i="0" u="none" strike="noStrike" kern="1200" cap="none" spc="0" normalizeH="0" baseline="0" noProof="0" dirty="0">
              <a:ln>
                <a:noFill/>
              </a:ln>
              <a:solidFill>
                <a:schemeClr val="accent3">
                  <a:lumMod val="60000"/>
                  <a:lumOff val="40000"/>
                </a:schemeClr>
              </a:solidFill>
              <a:effectLst/>
              <a:uLnTx/>
              <a:uFillTx/>
              <a:latin typeface="Franklin Gothic Book" panose="020B0503020102020204"/>
              <a:ea typeface="+mn-ea"/>
              <a:cs typeface="+mn-cs"/>
            </a:endParaRPr>
          </a:p>
        </p:txBody>
      </p:sp>
      <p:sp>
        <p:nvSpPr>
          <p:cNvPr id="11" name="Text Placeholder 2">
            <a:extLst>
              <a:ext uri="{FF2B5EF4-FFF2-40B4-BE49-F238E27FC236}">
                <a16:creationId xmlns:a16="http://schemas.microsoft.com/office/drawing/2014/main" id="{9CD4A3C2-97E1-BF4C-7B84-73B887350166}"/>
              </a:ext>
            </a:extLst>
          </p:cNvPr>
          <p:cNvSpPr txBox="1">
            <a:spLocks/>
          </p:cNvSpPr>
          <p:nvPr/>
        </p:nvSpPr>
        <p:spPr>
          <a:xfrm>
            <a:off x="1654038" y="1494348"/>
            <a:ext cx="3700875" cy="50555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A00F2E"/>
                </a:solidFill>
                <a:effectLst/>
                <a:uLnTx/>
                <a:uFillTx/>
                <a:latin typeface="Franklin Gothic Book" panose="020B0503020102020204" pitchFamily="34" charset="0"/>
                <a:ea typeface="+mn-ea"/>
                <a:cs typeface="+mn-cs"/>
              </a:rPr>
              <a:t>Why is it important?</a:t>
            </a:r>
          </a:p>
        </p:txBody>
      </p:sp>
      <p:sp>
        <p:nvSpPr>
          <p:cNvPr id="12" name="CuadroTexto 5">
            <a:extLst>
              <a:ext uri="{FF2B5EF4-FFF2-40B4-BE49-F238E27FC236}">
                <a16:creationId xmlns:a16="http://schemas.microsoft.com/office/drawing/2014/main" id="{365260F3-480A-A9BD-BE31-B0A55BCCD9C1}"/>
              </a:ext>
            </a:extLst>
          </p:cNvPr>
          <p:cNvSpPr txBox="1"/>
          <p:nvPr/>
        </p:nvSpPr>
        <p:spPr>
          <a:xfrm>
            <a:off x="2122026" y="2329929"/>
            <a:ext cx="3578564" cy="479122"/>
          </a:xfrm>
          <a:prstGeom prst="rect">
            <a:avLst/>
          </a:prstGeom>
          <a:noFill/>
        </p:spPr>
        <p:txBody>
          <a:bodyPr wrap="square" rtlCol="0" anchor="t" anchorCtr="0">
            <a:noAutofit/>
          </a:body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B1808"/>
                </a:solidFill>
                <a:effectLst/>
                <a:uLnTx/>
                <a:uFillTx/>
                <a:latin typeface="Franklin Gothic Book" panose="020B0503020102020204" pitchFamily="34" charset="0"/>
                <a:ea typeface="+mn-ea"/>
                <a:cs typeface="+mn-cs"/>
              </a:rPr>
              <a:t>Risks</a:t>
            </a:r>
            <a:r>
              <a:rPr kumimoji="0" lang="en-US" sz="24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rPr>
              <a:t> to minors </a:t>
            </a:r>
            <a:r>
              <a:rPr kumimoji="0" lang="en-US" sz="2400" b="1" i="0" u="none" strike="noStrike" kern="1200" cap="none" spc="0" normalizeH="0" baseline="0" noProof="0" dirty="0">
                <a:ln>
                  <a:noFill/>
                </a:ln>
                <a:solidFill>
                  <a:srgbClr val="6B1808"/>
                </a:solidFill>
                <a:effectLst/>
                <a:uLnTx/>
                <a:uFillTx/>
                <a:latin typeface="Franklin Gothic Book" panose="020B0503020102020204" pitchFamily="34" charset="0"/>
                <a:ea typeface="+mn-ea"/>
                <a:cs typeface="+mn-cs"/>
              </a:rPr>
              <a:t>may differ </a:t>
            </a:r>
            <a:r>
              <a:rPr kumimoji="0" lang="en-US" sz="24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rPr>
              <a:t>from risks to adults</a:t>
            </a:r>
          </a:p>
        </p:txBody>
      </p:sp>
      <p:sp>
        <p:nvSpPr>
          <p:cNvPr id="17" name="CuadroTexto 16">
            <a:extLst>
              <a:ext uri="{FF2B5EF4-FFF2-40B4-BE49-F238E27FC236}">
                <a16:creationId xmlns:a16="http://schemas.microsoft.com/office/drawing/2014/main" id="{A5902149-831E-A72E-8ADA-16031E060BE1}"/>
              </a:ext>
            </a:extLst>
          </p:cNvPr>
          <p:cNvSpPr txBox="1"/>
          <p:nvPr/>
        </p:nvSpPr>
        <p:spPr>
          <a:xfrm>
            <a:off x="2071605" y="3379841"/>
            <a:ext cx="3578564" cy="519958"/>
          </a:xfrm>
          <a:prstGeom prst="rect">
            <a:avLst/>
          </a:prstGeom>
          <a:noFill/>
        </p:spPr>
        <p:txBody>
          <a:bodyPr wrap="square" anchor="t" anchorCtr="0">
            <a:noAutofit/>
          </a:body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rPr>
              <a:t>Children under the age of 18 </a:t>
            </a:r>
            <a:r>
              <a:rPr kumimoji="0" lang="en-US" sz="2400" b="1" i="0" u="none" strike="noStrike" kern="1200" cap="none" spc="0" normalizeH="0" baseline="0" noProof="0" dirty="0">
                <a:ln>
                  <a:noFill/>
                </a:ln>
                <a:solidFill>
                  <a:srgbClr val="6B1808"/>
                </a:solidFill>
                <a:effectLst/>
                <a:uLnTx/>
                <a:uFillTx/>
                <a:latin typeface="Franklin Gothic Book" panose="020B0503020102020204" pitchFamily="34" charset="0"/>
                <a:ea typeface="+mn-ea"/>
                <a:cs typeface="+mn-cs"/>
              </a:rPr>
              <a:t>constitute a large portion of survivors</a:t>
            </a:r>
          </a:p>
        </p:txBody>
      </p:sp>
      <p:sp>
        <p:nvSpPr>
          <p:cNvPr id="18" name="CuadroTexto 19">
            <a:extLst>
              <a:ext uri="{FF2B5EF4-FFF2-40B4-BE49-F238E27FC236}">
                <a16:creationId xmlns:a16="http://schemas.microsoft.com/office/drawing/2014/main" id="{80A19BA5-8A51-03BF-1462-291C155C8A5E}"/>
              </a:ext>
            </a:extLst>
          </p:cNvPr>
          <p:cNvSpPr txBox="1"/>
          <p:nvPr/>
        </p:nvSpPr>
        <p:spPr>
          <a:xfrm>
            <a:off x="2071605" y="4739134"/>
            <a:ext cx="3638333" cy="924060"/>
          </a:xfrm>
          <a:prstGeom prst="rect">
            <a:avLst/>
          </a:prstGeom>
          <a:noFill/>
        </p:spPr>
        <p:txBody>
          <a:bodyPr wrap="square" anchor="t" anchorCtr="0">
            <a:noAutofit/>
          </a:bodyPr>
          <a:lstStyle/>
          <a:p>
            <a:pPr marL="0" marR="0" lvl="0" indent="0" algn="l" defTabSz="914400" rtl="0" eaLnBrk="1" fontAlgn="auto" latinLnBrk="0" hangingPunct="1">
              <a:lnSpc>
                <a:spcPts val="2800"/>
              </a:lnSpc>
              <a:spcBef>
                <a:spcPts val="0"/>
              </a:spcBef>
              <a:spcAft>
                <a:spcPts val="0"/>
              </a:spcAft>
              <a:buClrTx/>
              <a:buSzTx/>
              <a:buFontTx/>
              <a:buNone/>
              <a:tabLst/>
              <a:defRPr/>
            </a:pPr>
            <a:r>
              <a:rPr lang="en-US" sz="2400" b="1" dirty="0">
                <a:solidFill>
                  <a:srgbClr val="6B1808"/>
                </a:solidFill>
                <a:latin typeface="Franklin Gothic Book" panose="020B0503020102020204" pitchFamily="34" charset="0"/>
              </a:rPr>
              <a:t>Mitigation approaches and r</a:t>
            </a:r>
            <a:r>
              <a:rPr kumimoji="0" lang="en-US" sz="2400" b="1" i="0" u="none" strike="noStrike" kern="1200" cap="none" spc="0" normalizeH="0" baseline="0" noProof="0" dirty="0" err="1">
                <a:ln>
                  <a:noFill/>
                </a:ln>
                <a:solidFill>
                  <a:srgbClr val="6B1808"/>
                </a:solidFill>
                <a:effectLst/>
                <a:uLnTx/>
                <a:uFillTx/>
                <a:latin typeface="Franklin Gothic Book" panose="020B0503020102020204" pitchFamily="34" charset="0"/>
                <a:ea typeface="+mn-ea"/>
                <a:cs typeface="+mn-cs"/>
              </a:rPr>
              <a:t>esponses</a:t>
            </a:r>
            <a:r>
              <a:rPr kumimoji="0" lang="en-US" sz="24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rPr>
              <a:t> to SEA/SH incidents should be </a:t>
            </a:r>
            <a:r>
              <a:rPr kumimoji="0" lang="en-US" sz="2400" b="1" i="0" u="none" strike="noStrike" kern="1200" cap="none" spc="0" normalizeH="0" baseline="0" noProof="0" dirty="0">
                <a:ln>
                  <a:noFill/>
                </a:ln>
                <a:solidFill>
                  <a:srgbClr val="6B1808"/>
                </a:solidFill>
                <a:effectLst/>
                <a:uLnTx/>
                <a:uFillTx/>
                <a:latin typeface="Franklin Gothic Book" panose="020B0503020102020204" pitchFamily="34" charset="0"/>
                <a:ea typeface="+mn-ea"/>
                <a:cs typeface="+mn-cs"/>
              </a:rPr>
              <a:t>mindful of age</a:t>
            </a:r>
          </a:p>
        </p:txBody>
      </p:sp>
      <p:pic>
        <p:nvPicPr>
          <p:cNvPr id="19" name="Imagen 33">
            <a:extLst>
              <a:ext uri="{FF2B5EF4-FFF2-40B4-BE49-F238E27FC236}">
                <a16:creationId xmlns:a16="http://schemas.microsoft.com/office/drawing/2014/main" id="{1644F49A-CC2A-64DE-109E-DF12854C19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7417" y="2417435"/>
            <a:ext cx="615440" cy="615440"/>
          </a:xfrm>
          <a:prstGeom prst="rect">
            <a:avLst/>
          </a:prstGeom>
        </p:spPr>
      </p:pic>
      <p:pic>
        <p:nvPicPr>
          <p:cNvPr id="20" name="Imagen 35">
            <a:extLst>
              <a:ext uri="{FF2B5EF4-FFF2-40B4-BE49-F238E27FC236}">
                <a16:creationId xmlns:a16="http://schemas.microsoft.com/office/drawing/2014/main" id="{F0BB8D78-9527-C9DE-6BD2-5F06A52D51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3112" y="3513009"/>
            <a:ext cx="478493" cy="478493"/>
          </a:xfrm>
          <a:prstGeom prst="rect">
            <a:avLst/>
          </a:prstGeom>
        </p:spPr>
      </p:pic>
      <p:pic>
        <p:nvPicPr>
          <p:cNvPr id="22" name="Imagen 37">
            <a:extLst>
              <a:ext uri="{FF2B5EF4-FFF2-40B4-BE49-F238E27FC236}">
                <a16:creationId xmlns:a16="http://schemas.microsoft.com/office/drawing/2014/main" id="{8642E3C7-885A-6009-902E-2A2C9E4AF7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93112" y="4762725"/>
            <a:ext cx="478493" cy="478493"/>
          </a:xfrm>
          <a:prstGeom prst="rect">
            <a:avLst/>
          </a:prstGeom>
        </p:spPr>
      </p:pic>
    </p:spTree>
    <p:extLst>
      <p:ext uri="{BB962C8B-B14F-4D97-AF65-F5344CB8AC3E}">
        <p14:creationId xmlns:p14="http://schemas.microsoft.com/office/powerpoint/2010/main" val="2246678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10FA5C73-48DD-9E6C-7164-25D68E358DFC}"/>
              </a:ext>
            </a:extLst>
          </p:cNvPr>
          <p:cNvSpPr/>
          <p:nvPr/>
        </p:nvSpPr>
        <p:spPr>
          <a:xfrm>
            <a:off x="3661384" y="315793"/>
            <a:ext cx="7271133" cy="4131325"/>
          </a:xfrm>
          <a:prstGeom prst="wedgeEllipseCallout">
            <a:avLst>
              <a:gd name="adj1" fmla="val -69755"/>
              <a:gd name="adj2" fmla="val -18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9" name="CuadroTexto 8">
            <a:extLst>
              <a:ext uri="{FF2B5EF4-FFF2-40B4-BE49-F238E27FC236}">
                <a16:creationId xmlns:a16="http://schemas.microsoft.com/office/drawing/2014/main" id="{3AC8BDFB-3C03-1040-822A-9A99F54B9F9B}"/>
              </a:ext>
            </a:extLst>
          </p:cNvPr>
          <p:cNvSpPr txBox="1"/>
          <p:nvPr/>
        </p:nvSpPr>
        <p:spPr>
          <a:xfrm>
            <a:off x="4433455" y="1217207"/>
            <a:ext cx="5943403" cy="2259080"/>
          </a:xfrm>
          <a:prstGeom prst="rect">
            <a:avLst/>
          </a:prstGeom>
          <a:noFill/>
        </p:spPr>
        <p:txBody>
          <a:bodyPr wrap="square" lIns="0" rIns="0" rtlCol="0" anchor="t">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2F150E">
                    <a:lumMod val="10000"/>
                    <a:lumOff val="90000"/>
                  </a:srgbClr>
                </a:solidFill>
                <a:effectLst/>
                <a:uLnTx/>
                <a:uFillTx/>
                <a:latin typeface="Franklin Gothic Medium" panose="020B0603020102020204"/>
                <a:ea typeface="+mn-ea"/>
                <a:cs typeface="+mn-cs"/>
              </a:rPr>
              <a:t>Can project workers engage in sexual relationships with, for example, a 16-year-old?</a:t>
            </a:r>
          </a:p>
        </p:txBody>
      </p:sp>
      <p:pic>
        <p:nvPicPr>
          <p:cNvPr id="4" name="Imagen 5">
            <a:extLst>
              <a:ext uri="{FF2B5EF4-FFF2-40B4-BE49-F238E27FC236}">
                <a16:creationId xmlns:a16="http://schemas.microsoft.com/office/drawing/2014/main" id="{AB72BEAA-5B5F-4DBD-4216-FA83D3484472}"/>
              </a:ext>
            </a:extLst>
          </p:cNvPr>
          <p:cNvPicPr>
            <a:picLocks noChangeAspect="1"/>
          </p:cNvPicPr>
          <p:nvPr/>
        </p:nvPicPr>
        <p:blipFill>
          <a:blip r:embed="rId3"/>
          <a:stretch>
            <a:fillRect/>
          </a:stretch>
        </p:blipFill>
        <p:spPr>
          <a:xfrm>
            <a:off x="591522" y="1214743"/>
            <a:ext cx="1862609" cy="4651488"/>
          </a:xfrm>
          <a:prstGeom prst="rect">
            <a:avLst/>
          </a:prstGeom>
        </p:spPr>
      </p:pic>
      <p:sp>
        <p:nvSpPr>
          <p:cNvPr id="5" name="CuadroTexto 14">
            <a:extLst>
              <a:ext uri="{FF2B5EF4-FFF2-40B4-BE49-F238E27FC236}">
                <a16:creationId xmlns:a16="http://schemas.microsoft.com/office/drawing/2014/main" id="{3B8CD04F-2D3B-4D9D-FDA2-9CA68E61FA23}"/>
              </a:ext>
            </a:extLst>
          </p:cNvPr>
          <p:cNvSpPr txBox="1"/>
          <p:nvPr/>
        </p:nvSpPr>
        <p:spPr>
          <a:xfrm>
            <a:off x="3907389" y="4841527"/>
            <a:ext cx="7271133" cy="762062"/>
          </a:xfrm>
          <a:prstGeom prst="rect">
            <a:avLst/>
          </a:prstGeom>
          <a:noFill/>
        </p:spPr>
        <p:txBody>
          <a:bodyPr wrap="square" rtlCol="0" anchor="t" anchorCtr="0">
            <a:noAutofit/>
          </a:body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rPr>
              <a:t>No, </a:t>
            </a:r>
            <a:r>
              <a:rPr kumimoji="0" lang="en-US" sz="2400" b="1"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engaging in sexual relations with individuals under the age of 18 is prohibited </a:t>
            </a:r>
            <a:r>
              <a:rPr kumimoji="0" lang="en-US" sz="24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rPr>
              <a:t>while working on WB funded projects as a condition of employment, and regardless of national age of consent. </a:t>
            </a:r>
          </a:p>
          <a:p>
            <a:pPr marL="0" marR="0" lvl="0" indent="0" algn="l" defTabSz="914400" rtl="0" eaLnBrk="1" fontAlgn="auto" latinLnBrk="0" hangingPunct="1">
              <a:lnSpc>
                <a:spcPts val="28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rPr>
              <a:t>The only exception if pre-existing marriages.</a:t>
            </a:r>
          </a:p>
        </p:txBody>
      </p:sp>
      <p:pic>
        <p:nvPicPr>
          <p:cNvPr id="6" name="Imagen 39">
            <a:extLst>
              <a:ext uri="{FF2B5EF4-FFF2-40B4-BE49-F238E27FC236}">
                <a16:creationId xmlns:a16="http://schemas.microsoft.com/office/drawing/2014/main" id="{87303EB7-86E5-701C-E382-CB9AD206BC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9322" y="4841527"/>
            <a:ext cx="762062" cy="762062"/>
          </a:xfrm>
          <a:prstGeom prst="rect">
            <a:avLst/>
          </a:prstGeom>
        </p:spPr>
      </p:pic>
    </p:spTree>
    <p:extLst>
      <p:ext uri="{BB962C8B-B14F-4D97-AF65-F5344CB8AC3E}">
        <p14:creationId xmlns:p14="http://schemas.microsoft.com/office/powerpoint/2010/main" val="210157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74A50CA-B1C6-33FF-D803-828AD7A7B6AA}"/>
              </a:ext>
            </a:extLst>
          </p:cNvPr>
          <p:cNvSpPr txBox="1"/>
          <p:nvPr/>
        </p:nvSpPr>
        <p:spPr>
          <a:xfrm>
            <a:off x="674792" y="1236229"/>
            <a:ext cx="11362063" cy="707886"/>
          </a:xfrm>
          <a:prstGeom prst="rect">
            <a:avLst/>
          </a:prstGeom>
          <a:noFill/>
        </p:spPr>
        <p:txBody>
          <a:bodyPr wrap="square" lIns="0" rIns="0" rtlCol="0" anchor="t">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419" sz="4000" b="0" i="0" u="none" strike="noStrike" kern="1200" cap="none" spc="0" normalizeH="0" baseline="0" noProof="0">
                <a:ln>
                  <a:noFill/>
                </a:ln>
                <a:solidFill>
                  <a:srgbClr val="2F150E"/>
                </a:solidFill>
                <a:effectLst/>
                <a:uLnTx/>
                <a:uFillTx/>
                <a:latin typeface="Franklin Gothic Medium" panose="020B0603020102020204"/>
                <a:ea typeface="+mn-ea"/>
                <a:cs typeface="+mn-cs"/>
              </a:rPr>
              <a:t>SEA/SH Risk Mitigation – A Shared Responsibility</a:t>
            </a:r>
          </a:p>
        </p:txBody>
      </p:sp>
      <p:sp>
        <p:nvSpPr>
          <p:cNvPr id="8" name="CuadroTexto 7">
            <a:extLst>
              <a:ext uri="{FF2B5EF4-FFF2-40B4-BE49-F238E27FC236}">
                <a16:creationId xmlns:a16="http://schemas.microsoft.com/office/drawing/2014/main" id="{3C8159F8-EDE0-5FD4-3D34-8788A897382F}"/>
              </a:ext>
            </a:extLst>
          </p:cNvPr>
          <p:cNvSpPr txBox="1"/>
          <p:nvPr/>
        </p:nvSpPr>
        <p:spPr>
          <a:xfrm>
            <a:off x="672420" y="1933858"/>
            <a:ext cx="10806964" cy="656846"/>
          </a:xfrm>
          <a:prstGeom prst="rect">
            <a:avLst/>
          </a:prstGeom>
          <a:noFill/>
        </p:spPr>
        <p:txBody>
          <a:bodyPr wrap="square" lIns="0"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n-US" sz="2400" b="0" i="0" u="none" strike="noStrike" kern="1200" cap="none" spc="0" normalizeH="0" baseline="0" noProof="0">
                <a:ln>
                  <a:noFill/>
                </a:ln>
                <a:solidFill>
                  <a:srgbClr val="2F150E"/>
                </a:solidFill>
                <a:effectLst/>
                <a:uLnTx/>
                <a:uFillTx/>
                <a:ea typeface="Calibri" panose="020F0502020204030204" pitchFamily="34" charset="0"/>
                <a:cs typeface="Times New Roman" panose="02020603050405020304" pitchFamily="18" charset="0"/>
              </a:rPr>
              <a:t>SEA/SH risk management is a shared responsibility </a:t>
            </a:r>
            <a:r>
              <a:rPr kumimoji="0" lang="en-US" sz="2400" b="0" i="0" u="none" strike="noStrike" kern="1200" cap="none" spc="0" normalizeH="0" baseline="0" noProof="0">
                <a:ln>
                  <a:noFill/>
                </a:ln>
                <a:solidFill>
                  <a:srgbClr val="2F150E"/>
                </a:solidFill>
                <a:effectLst/>
                <a:uLnTx/>
                <a:uFillTx/>
                <a:ea typeface="+mn-ea"/>
                <a:cs typeface="+mn-cs"/>
              </a:rPr>
              <a:t>between the Government, the World Bank as well as contractors/consultants. </a:t>
            </a:r>
          </a:p>
        </p:txBody>
      </p:sp>
      <p:sp>
        <p:nvSpPr>
          <p:cNvPr id="10" name="Rectángulo redondeado 5">
            <a:extLst>
              <a:ext uri="{FF2B5EF4-FFF2-40B4-BE49-F238E27FC236}">
                <a16:creationId xmlns:a16="http://schemas.microsoft.com/office/drawing/2014/main" id="{FD7EA92D-140B-44A8-2521-32EE31812E51}"/>
              </a:ext>
            </a:extLst>
          </p:cNvPr>
          <p:cNvSpPr/>
          <p:nvPr/>
        </p:nvSpPr>
        <p:spPr>
          <a:xfrm>
            <a:off x="566056" y="2865017"/>
            <a:ext cx="3524251" cy="755245"/>
          </a:xfrm>
          <a:prstGeom prst="roundRect">
            <a:avLst>
              <a:gd name="adj" fmla="val 2206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108000" bIns="108000" rtlCol="0" anchor="ctr">
            <a:noAutofit/>
          </a:bodyPr>
          <a:lstStyle/>
          <a:p>
            <a:pPr marL="114300" marR="0" lvl="0" indent="0" algn="ctr" defTabSz="914400" rtl="0" eaLnBrk="1" fontAlgn="auto" latinLnBrk="0" hangingPunct="1">
              <a:lnSpc>
                <a:spcPts val="2250"/>
              </a:lnSpc>
              <a:spcBef>
                <a:spcPts val="0"/>
              </a:spcBef>
              <a:spcAft>
                <a:spcPts val="0"/>
              </a:spcAft>
              <a:buClrTx/>
              <a:buSzTx/>
              <a:buFontTx/>
              <a:buNone/>
              <a:tabLst/>
              <a:defRPr/>
            </a:pPr>
            <a:r>
              <a:rPr kumimoji="0" lang="en-US" sz="2500" b="0" i="0" u="none" strike="noStrike" kern="1200" cap="none" spc="0" normalizeH="0" baseline="0" noProof="0">
                <a:ln>
                  <a:noFill/>
                </a:ln>
                <a:solidFill>
                  <a:srgbClr val="FFDED3"/>
                </a:solidFill>
                <a:effectLst/>
                <a:uLnTx/>
                <a:uFillTx/>
                <a:latin typeface="Franklin Gothic Medium" panose="020B0603020102020204"/>
                <a:ea typeface="+mn-ea"/>
                <a:cs typeface="+mn-cs"/>
              </a:rPr>
              <a:t>Government/PIU</a:t>
            </a:r>
          </a:p>
        </p:txBody>
      </p:sp>
      <p:sp>
        <p:nvSpPr>
          <p:cNvPr id="11" name="Rectángulo redondeado 6">
            <a:extLst>
              <a:ext uri="{FF2B5EF4-FFF2-40B4-BE49-F238E27FC236}">
                <a16:creationId xmlns:a16="http://schemas.microsoft.com/office/drawing/2014/main" id="{FEAA5758-C99D-86F8-55FA-11D2466D7732}"/>
              </a:ext>
            </a:extLst>
          </p:cNvPr>
          <p:cNvSpPr/>
          <p:nvPr/>
        </p:nvSpPr>
        <p:spPr>
          <a:xfrm>
            <a:off x="542695" y="3753061"/>
            <a:ext cx="3524251" cy="2139910"/>
          </a:xfrm>
          <a:prstGeom prst="roundRect">
            <a:avLst>
              <a:gd name="adj" fmla="val 9592"/>
            </a:avLst>
          </a:prstGeom>
          <a:solidFill>
            <a:srgbClr val="FCE8DB"/>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1">
            <a:noAutofit/>
          </a:bodyPr>
          <a:lstStyle/>
          <a:p>
            <a:pPr marL="400050" marR="0" lvl="0" indent="-285750" algn="l" defTabSz="914400" rtl="0" eaLnBrk="1" fontAlgn="auto" latinLnBrk="0" hangingPunct="1">
              <a:lnSpc>
                <a:spcPts val="22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F150E"/>
                </a:solidFill>
                <a:effectLst/>
                <a:uLnTx/>
                <a:uFillTx/>
                <a:latin typeface="Franklin Gothic Book" panose="020B0503020102020204"/>
                <a:ea typeface="+mn-ea"/>
                <a:cs typeface="+mn-cs"/>
              </a:rPr>
              <a:t>Assess risks, develop plans, and contracts, implement, provide oversight, and monitor the processes.</a:t>
            </a:r>
          </a:p>
        </p:txBody>
      </p:sp>
      <p:sp>
        <p:nvSpPr>
          <p:cNvPr id="12" name="Rectángulo redondeado 7">
            <a:extLst>
              <a:ext uri="{FF2B5EF4-FFF2-40B4-BE49-F238E27FC236}">
                <a16:creationId xmlns:a16="http://schemas.microsoft.com/office/drawing/2014/main" id="{C97F3FBA-A86D-7503-AB9F-A80F7908D88D}"/>
              </a:ext>
            </a:extLst>
          </p:cNvPr>
          <p:cNvSpPr/>
          <p:nvPr/>
        </p:nvSpPr>
        <p:spPr>
          <a:xfrm>
            <a:off x="4327411" y="2865017"/>
            <a:ext cx="3524252" cy="755245"/>
          </a:xfrm>
          <a:prstGeom prst="roundRect">
            <a:avLst>
              <a:gd name="adj" fmla="val 220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108000" bIns="108000" rtlCol="0" anchor="ctr">
            <a:noAutofit/>
          </a:bodyPr>
          <a:lstStyle/>
          <a:p>
            <a:pPr marL="114300" marR="0" lvl="0" indent="0" algn="ctr" defTabSz="914400" rtl="0" eaLnBrk="1" fontAlgn="auto" latinLnBrk="0" hangingPunct="1">
              <a:lnSpc>
                <a:spcPts val="2250"/>
              </a:lnSpc>
              <a:spcBef>
                <a:spcPts val="0"/>
              </a:spcBef>
              <a:spcAft>
                <a:spcPts val="0"/>
              </a:spcAft>
              <a:buClrTx/>
              <a:buSzTx/>
              <a:buFontTx/>
              <a:buNone/>
              <a:tabLst/>
              <a:defRPr/>
            </a:pPr>
            <a:r>
              <a:rPr kumimoji="0" lang="en-US" sz="2500" b="0" i="0" u="none" strike="noStrike" kern="1200" cap="none" spc="0" normalizeH="0" baseline="0" noProof="0">
                <a:ln>
                  <a:noFill/>
                </a:ln>
                <a:solidFill>
                  <a:srgbClr val="FFDED3"/>
                </a:solidFill>
                <a:effectLst/>
                <a:uLnTx/>
                <a:uFillTx/>
                <a:latin typeface="Franklin Gothic Medium" panose="020B0603020102020204"/>
                <a:ea typeface="+mn-ea"/>
                <a:cs typeface="+mn-cs"/>
              </a:rPr>
              <a:t>Contractors/Consultant</a:t>
            </a:r>
          </a:p>
        </p:txBody>
      </p:sp>
      <p:sp>
        <p:nvSpPr>
          <p:cNvPr id="14" name="Rectángulo redondeado 8">
            <a:extLst>
              <a:ext uri="{FF2B5EF4-FFF2-40B4-BE49-F238E27FC236}">
                <a16:creationId xmlns:a16="http://schemas.microsoft.com/office/drawing/2014/main" id="{052FAEC5-2C8A-2F43-4EDD-AD66359E6C38}"/>
              </a:ext>
            </a:extLst>
          </p:cNvPr>
          <p:cNvSpPr/>
          <p:nvPr/>
        </p:nvSpPr>
        <p:spPr>
          <a:xfrm>
            <a:off x="4327411" y="3753062"/>
            <a:ext cx="3524251" cy="2139910"/>
          </a:xfrm>
          <a:prstGeom prst="roundRect">
            <a:avLst>
              <a:gd name="adj" fmla="val 9592"/>
            </a:avLst>
          </a:prstGeom>
          <a:solidFill>
            <a:srgbClr val="FFFFFF">
              <a:alpha val="39957"/>
            </a:srgb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1">
            <a:noAutofit/>
          </a:bodyPr>
          <a:lstStyle/>
          <a:p>
            <a:pPr marL="457200" marR="0" lvl="0" indent="-342900" algn="l" defTabSz="914400" rtl="0" eaLnBrk="1" fontAlgn="auto" latinLnBrk="0" hangingPunct="1">
              <a:lnSpc>
                <a:spcPts val="225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F150E"/>
                </a:solidFill>
                <a:effectLst/>
                <a:uLnTx/>
                <a:uFillTx/>
                <a:latin typeface="Franklin Gothic Book" panose="020B0503020102020204"/>
                <a:ea typeface="+mn-ea"/>
                <a:cs typeface="+mn-cs"/>
              </a:rPr>
              <a:t>Uphold contractual obligations to manage risk</a:t>
            </a:r>
          </a:p>
        </p:txBody>
      </p:sp>
      <p:sp>
        <p:nvSpPr>
          <p:cNvPr id="15" name="Rectángulo redondeado 9">
            <a:extLst>
              <a:ext uri="{FF2B5EF4-FFF2-40B4-BE49-F238E27FC236}">
                <a16:creationId xmlns:a16="http://schemas.microsoft.com/office/drawing/2014/main" id="{D0D10E54-2C32-B919-5B9A-1AF6AC301AC7}"/>
              </a:ext>
            </a:extLst>
          </p:cNvPr>
          <p:cNvSpPr/>
          <p:nvPr/>
        </p:nvSpPr>
        <p:spPr>
          <a:xfrm>
            <a:off x="8076065" y="2865017"/>
            <a:ext cx="3524251" cy="755245"/>
          </a:xfrm>
          <a:prstGeom prst="roundRect">
            <a:avLst>
              <a:gd name="adj" fmla="val 220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108000" bIns="108000" rtlCol="0" anchor="ctr">
            <a:noAutofit/>
          </a:bodyPr>
          <a:lstStyle/>
          <a:p>
            <a:pPr marL="114300" marR="0" lvl="0" indent="0" algn="ctr" defTabSz="914400" rtl="0" eaLnBrk="1" fontAlgn="auto" latinLnBrk="0" hangingPunct="1">
              <a:lnSpc>
                <a:spcPts val="2250"/>
              </a:lnSpc>
              <a:spcBef>
                <a:spcPts val="0"/>
              </a:spcBef>
              <a:spcAft>
                <a:spcPts val="0"/>
              </a:spcAft>
              <a:buClrTx/>
              <a:buSzTx/>
              <a:buFontTx/>
              <a:buNone/>
              <a:tabLst/>
              <a:defRPr/>
            </a:pPr>
            <a:r>
              <a:rPr kumimoji="0" lang="en-US" sz="2500" b="0" i="0" u="none" strike="noStrike" kern="1200" cap="none" spc="0" normalizeH="0" baseline="0" noProof="0">
                <a:ln>
                  <a:noFill/>
                </a:ln>
                <a:solidFill>
                  <a:srgbClr val="FFDED3"/>
                </a:solidFill>
                <a:effectLst/>
                <a:uLnTx/>
                <a:uFillTx/>
                <a:latin typeface="Franklin Gothic Medium" panose="020B0603020102020204"/>
                <a:ea typeface="+mn-ea"/>
                <a:cs typeface="+mn-cs"/>
              </a:rPr>
              <a:t>WB</a:t>
            </a:r>
            <a:r>
              <a:rPr lang="en-US" sz="2500">
                <a:solidFill>
                  <a:srgbClr val="FFDED3"/>
                </a:solidFill>
                <a:latin typeface="Franklin Gothic Medium" panose="020B0603020102020204"/>
              </a:rPr>
              <a:t> Task Team</a:t>
            </a:r>
            <a:endParaRPr kumimoji="0" lang="en-US" sz="2500" b="0" i="0" u="none" strike="noStrike" kern="1200" cap="none" spc="0" normalizeH="0" baseline="0" noProof="0">
              <a:ln>
                <a:noFill/>
              </a:ln>
              <a:solidFill>
                <a:srgbClr val="FFDED3"/>
              </a:solidFill>
              <a:effectLst/>
              <a:uLnTx/>
              <a:uFillTx/>
              <a:latin typeface="Franklin Gothic Medium" panose="020B0603020102020204"/>
              <a:ea typeface="+mn-ea"/>
              <a:cs typeface="+mn-cs"/>
            </a:endParaRPr>
          </a:p>
        </p:txBody>
      </p:sp>
      <p:sp>
        <p:nvSpPr>
          <p:cNvPr id="16" name="Rectángulo redondeado 10">
            <a:extLst>
              <a:ext uri="{FF2B5EF4-FFF2-40B4-BE49-F238E27FC236}">
                <a16:creationId xmlns:a16="http://schemas.microsoft.com/office/drawing/2014/main" id="{3803882C-69EE-F14D-0C6A-65939DAED186}"/>
              </a:ext>
            </a:extLst>
          </p:cNvPr>
          <p:cNvSpPr/>
          <p:nvPr/>
        </p:nvSpPr>
        <p:spPr>
          <a:xfrm>
            <a:off x="8076065" y="3753062"/>
            <a:ext cx="3524251" cy="2139910"/>
          </a:xfrm>
          <a:prstGeom prst="roundRect">
            <a:avLst>
              <a:gd name="adj" fmla="val 9592"/>
            </a:avLst>
          </a:prstGeom>
          <a:solidFill>
            <a:srgbClr val="FFFFFF">
              <a:alpha val="39957"/>
            </a:srgb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1">
            <a:noAutofit/>
          </a:bodyPr>
          <a:lstStyle/>
          <a:p>
            <a:pPr marL="457200" marR="0" lvl="0" indent="-342900" algn="l" defTabSz="914400" rtl="0" eaLnBrk="1" fontAlgn="auto" latinLnBrk="0" hangingPunct="1">
              <a:lnSpc>
                <a:spcPts val="225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F150E"/>
                </a:solidFill>
                <a:effectLst/>
                <a:uLnTx/>
                <a:uFillTx/>
                <a:latin typeface="Franklin Gothic Book" panose="020B0503020102020204"/>
                <a:ea typeface="+mn-ea"/>
                <a:cs typeface="+mn-cs"/>
              </a:rPr>
              <a:t>Provide technical assistance, due diligence, and implementation support as needed.</a:t>
            </a:r>
          </a:p>
        </p:txBody>
      </p:sp>
      <p:sp>
        <p:nvSpPr>
          <p:cNvPr id="2" name="Rectángulo 1">
            <a:extLst>
              <a:ext uri="{FF2B5EF4-FFF2-40B4-BE49-F238E27FC236}">
                <a16:creationId xmlns:a16="http://schemas.microsoft.com/office/drawing/2014/main" id="{7708754A-578B-53C4-871B-1129C8FC2EF9}"/>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3" name="CuadroTexto 2">
            <a:extLst>
              <a:ext uri="{FF2B5EF4-FFF2-40B4-BE49-F238E27FC236}">
                <a16:creationId xmlns:a16="http://schemas.microsoft.com/office/drawing/2014/main" id="{6AAA7153-F5B8-6E3C-1700-FF3469EC56B3}"/>
              </a:ext>
            </a:extLst>
          </p:cNvPr>
          <p:cNvSpPr txBox="1"/>
          <p:nvPr/>
        </p:nvSpPr>
        <p:spPr>
          <a:xfrm>
            <a:off x="715963" y="55880"/>
            <a:ext cx="10747375"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1.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SEA/SH Risk Management with a Survivor-Centered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
        <p:nvSpPr>
          <p:cNvPr id="13" name="Rectángulo 12">
            <a:extLst>
              <a:ext uri="{FF2B5EF4-FFF2-40B4-BE49-F238E27FC236}">
                <a16:creationId xmlns:a16="http://schemas.microsoft.com/office/drawing/2014/main" id="{AA5801BA-9F8D-D53D-17D3-7692A8115049}"/>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7" name="CuadroTexto 16">
            <a:extLst>
              <a:ext uri="{FF2B5EF4-FFF2-40B4-BE49-F238E27FC236}">
                <a16:creationId xmlns:a16="http://schemas.microsoft.com/office/drawing/2014/main" id="{D7EA0D9B-411C-9558-6C6D-1AF4C1A8C9F4}"/>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c.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SEA/SH Risk Management as part of the ESF</a:t>
            </a:r>
          </a:p>
        </p:txBody>
      </p:sp>
    </p:spTree>
    <p:extLst>
      <p:ext uri="{BB962C8B-B14F-4D97-AF65-F5344CB8AC3E}">
        <p14:creationId xmlns:p14="http://schemas.microsoft.com/office/powerpoint/2010/main" val="3592049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B29F19AE-62A7-2CD5-CB7F-94000C73B05F}"/>
              </a:ext>
            </a:extLst>
          </p:cNvPr>
          <p:cNvSpPr txBox="1"/>
          <p:nvPr/>
        </p:nvSpPr>
        <p:spPr>
          <a:xfrm>
            <a:off x="709043" y="807332"/>
            <a:ext cx="10953185" cy="707886"/>
          </a:xfrm>
          <a:prstGeom prst="rect">
            <a:avLst/>
          </a:prstGeom>
          <a:noFill/>
        </p:spPr>
        <p:txBody>
          <a:bodyPr wrap="square" lIns="0" rIns="0" rtlCol="0" anchor="t">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4000" b="0" i="0" u="none" strike="noStrike" kern="1200" cap="none" spc="0" normalizeH="0" baseline="0" noProof="0">
                <a:ln>
                  <a:noFill/>
                </a:ln>
                <a:solidFill>
                  <a:srgbClr val="2F150E"/>
                </a:solidFill>
                <a:effectLst/>
                <a:uLnTx/>
                <a:uFillTx/>
                <a:latin typeface="Franklin Gothic Medium" panose="020B0603020102020204"/>
                <a:ea typeface="+mn-ea"/>
                <a:cs typeface="+mn-cs"/>
              </a:rPr>
              <a:t>SEA/SH risk management in the project cycle</a:t>
            </a:r>
          </a:p>
        </p:txBody>
      </p:sp>
      <p:grpSp>
        <p:nvGrpSpPr>
          <p:cNvPr id="72" name="Grupo 71">
            <a:extLst>
              <a:ext uri="{FF2B5EF4-FFF2-40B4-BE49-F238E27FC236}">
                <a16:creationId xmlns:a16="http://schemas.microsoft.com/office/drawing/2014/main" id="{E7C0FD39-5AC5-DE67-B559-7E2E7E9225AE}"/>
              </a:ext>
            </a:extLst>
          </p:cNvPr>
          <p:cNvGrpSpPr/>
          <p:nvPr/>
        </p:nvGrpSpPr>
        <p:grpSpPr>
          <a:xfrm>
            <a:off x="132203" y="2109591"/>
            <a:ext cx="2444937" cy="4191221"/>
            <a:chOff x="756478" y="2197191"/>
            <a:chExt cx="2019036" cy="4191221"/>
          </a:xfrm>
          <a:solidFill>
            <a:srgbClr val="FFFFFF"/>
          </a:solidFill>
        </p:grpSpPr>
        <p:sp>
          <p:nvSpPr>
            <p:cNvPr id="73" name="Rectángulo redondeado 2">
              <a:extLst>
                <a:ext uri="{FF2B5EF4-FFF2-40B4-BE49-F238E27FC236}">
                  <a16:creationId xmlns:a16="http://schemas.microsoft.com/office/drawing/2014/main" id="{825EA5AA-47F3-252C-037C-2CB30EA518D1}"/>
                </a:ext>
              </a:extLst>
            </p:cNvPr>
            <p:cNvSpPr/>
            <p:nvPr/>
          </p:nvSpPr>
          <p:spPr>
            <a:xfrm>
              <a:off x="756478" y="2783660"/>
              <a:ext cx="2019035" cy="3604752"/>
            </a:xfrm>
            <a:prstGeom prst="roundRect">
              <a:avLst>
                <a:gd name="adj" fmla="val 6957"/>
              </a:avLst>
            </a:prstGeom>
            <a:solidFill>
              <a:srgbClr val="FDF0E7"/>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p>
              <a:pPr marL="171450" marR="0" lvl="0" indent="-171450" algn="l" defTabSz="914400" rtl="0" eaLnBrk="1" fontAlgn="auto" latinLnBrk="0" hangingPunct="1">
                <a:lnSpc>
                  <a:spcPts val="15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a:ln>
                    <a:noFill/>
                  </a:ln>
                  <a:solidFill>
                    <a:schemeClr val="tx1"/>
                  </a:solidFill>
                  <a:effectLst/>
                  <a:uLnTx/>
                  <a:uFillTx/>
                  <a:latin typeface="Franklin Gothic Book" panose="020B0503020102020204"/>
                  <a:ea typeface="+mn-ea"/>
                  <a:cs typeface="+mn-cs"/>
                </a:rPr>
                <a:t>WB Task Team completes SEA/SH </a:t>
              </a:r>
              <a:r>
                <a:rPr kumimoji="0" lang="en-US" b="1" i="0" u="none" strike="noStrike" kern="1200" cap="none" spc="0" normalizeH="0" baseline="0" noProof="0">
                  <a:ln>
                    <a:noFill/>
                  </a:ln>
                  <a:solidFill>
                    <a:schemeClr val="tx1"/>
                  </a:solidFill>
                  <a:effectLst/>
                  <a:uLnTx/>
                  <a:uFillTx/>
                  <a:latin typeface="Franklin Gothic Book" panose="020B0503020102020204"/>
                  <a:ea typeface="+mn-ea"/>
                  <a:cs typeface="+mn-cs"/>
                </a:rPr>
                <a:t>risk screening tool </a:t>
              </a:r>
              <a:r>
                <a:rPr kumimoji="0" lang="en-US" b="0" i="0" u="none" strike="noStrike" kern="1200" cap="none" spc="0" normalizeH="0" baseline="0" noProof="0">
                  <a:ln>
                    <a:noFill/>
                  </a:ln>
                  <a:solidFill>
                    <a:schemeClr val="tx1"/>
                  </a:solidFill>
                  <a:effectLst/>
                  <a:uLnTx/>
                  <a:uFillTx/>
                  <a:latin typeface="Franklin Gothic Book" panose="020B0503020102020204"/>
                  <a:ea typeface="+mn-ea"/>
                  <a:cs typeface="+mn-cs"/>
                </a:rPr>
                <a:t>and assigns a risk rating to the project. This is reflected in </a:t>
              </a:r>
              <a:r>
                <a:rPr kumimoji="0" lang="en-US" b="1" i="0" u="none" strike="noStrike" kern="1200" cap="none" spc="0" normalizeH="0" baseline="0" noProof="0">
                  <a:ln>
                    <a:noFill/>
                  </a:ln>
                  <a:solidFill>
                    <a:schemeClr val="tx1"/>
                  </a:solidFill>
                  <a:effectLst/>
                  <a:uLnTx/>
                  <a:uFillTx/>
                  <a:latin typeface="Franklin Gothic Book" panose="020B0503020102020204"/>
                  <a:ea typeface="+mn-ea"/>
                  <a:cs typeface="+mn-cs"/>
                </a:rPr>
                <a:t>C-ESRS and PID/PAD</a:t>
              </a:r>
              <a:endParaRPr kumimoji="0" lang="en-US" b="0" i="0" u="none" strike="noStrike" kern="1200" cap="none" spc="0" normalizeH="0" baseline="0" noProof="0">
                <a:ln>
                  <a:noFill/>
                </a:ln>
                <a:solidFill>
                  <a:schemeClr val="tx1"/>
                </a:solidFill>
                <a:effectLst/>
                <a:uLnTx/>
                <a:uFillTx/>
                <a:latin typeface="Franklin Gothic Book" panose="020B0503020102020204"/>
                <a:ea typeface="+mn-ea"/>
                <a:cs typeface="+mn-cs"/>
              </a:endParaRPr>
            </a:p>
            <a:p>
              <a:pPr marL="171450" marR="0" lvl="0" indent="-171450" algn="l" defTabSz="914400" rtl="0" eaLnBrk="1" fontAlgn="auto" latinLnBrk="0" hangingPunct="1">
                <a:lnSpc>
                  <a:spcPts val="15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a:ln>
                    <a:noFill/>
                  </a:ln>
                  <a:solidFill>
                    <a:schemeClr val="tx1"/>
                  </a:solidFill>
                  <a:effectLst/>
                  <a:uLnTx/>
                  <a:uFillTx/>
                  <a:latin typeface="Franklin Gothic Book" panose="020B0503020102020204"/>
                  <a:ea typeface="+mn-ea"/>
                  <a:cs typeface="+mn-cs"/>
                </a:rPr>
                <a:t>Borrower assesses </a:t>
              </a:r>
              <a:r>
                <a:rPr kumimoji="0" lang="en-US" b="1" i="0" u="none" strike="noStrike" kern="1200" cap="none" spc="0" normalizeH="0" baseline="0" noProof="0">
                  <a:ln>
                    <a:noFill/>
                  </a:ln>
                  <a:solidFill>
                    <a:schemeClr val="tx1"/>
                  </a:solidFill>
                  <a:effectLst/>
                  <a:uLnTx/>
                  <a:uFillTx/>
                  <a:latin typeface="Franklin Gothic Book" panose="020B0503020102020204"/>
                  <a:ea typeface="+mn-ea"/>
                  <a:cs typeface="+mn-cs"/>
                </a:rPr>
                <a:t>E&amp;S risks</a:t>
              </a:r>
              <a:r>
                <a:rPr kumimoji="0" lang="en-US" b="0" i="0" u="none" strike="noStrike" kern="1200" cap="none" spc="0" normalizeH="0" baseline="0" noProof="0">
                  <a:ln>
                    <a:noFill/>
                  </a:ln>
                  <a:solidFill>
                    <a:schemeClr val="tx1"/>
                  </a:solidFill>
                  <a:effectLst/>
                  <a:uLnTx/>
                  <a:uFillTx/>
                  <a:latin typeface="Franklin Gothic Book" panose="020B0503020102020204"/>
                  <a:ea typeface="+mn-ea"/>
                  <a:cs typeface="+mn-cs"/>
                </a:rPr>
                <a:t>, including SEA/SH risk analysis.</a:t>
              </a:r>
            </a:p>
            <a:p>
              <a:pPr marL="171450" marR="0" lvl="0" indent="-171450" algn="l" defTabSz="914400" rtl="0" eaLnBrk="1" fontAlgn="auto" latinLnBrk="0" hangingPunct="1">
                <a:lnSpc>
                  <a:spcPts val="15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a:ln>
                    <a:noFill/>
                  </a:ln>
                  <a:solidFill>
                    <a:schemeClr val="tx1"/>
                  </a:solidFill>
                  <a:effectLst/>
                  <a:uLnTx/>
                  <a:uFillTx/>
                  <a:latin typeface="Franklin Gothic Book" panose="020B0503020102020204"/>
                  <a:ea typeface="+mn-ea"/>
                  <a:cs typeface="+mn-cs"/>
                </a:rPr>
                <a:t>SEA/SH risks and mitigation measures addressed in </a:t>
              </a:r>
              <a:r>
                <a:rPr kumimoji="0" lang="en-GB" b="1" i="0" u="none" strike="noStrike" kern="1200" cap="none" spc="0" normalizeH="0" baseline="0" noProof="0">
                  <a:ln>
                    <a:noFill/>
                  </a:ln>
                  <a:solidFill>
                    <a:schemeClr val="tx1"/>
                  </a:solidFill>
                  <a:effectLst/>
                  <a:uLnTx/>
                  <a:uFillTx/>
                  <a:latin typeface="Franklin Gothic Book" panose="020B0503020102020204"/>
                  <a:ea typeface="+mn-ea"/>
                  <a:cs typeface="+mn-cs"/>
                </a:rPr>
                <a:t>PAD and TOR of ESF instruments</a:t>
              </a:r>
              <a:endParaRPr kumimoji="0" lang="en-US" b="1" i="0" u="none" strike="noStrike" kern="1200" cap="none" spc="0" normalizeH="0" baseline="0" noProof="0">
                <a:ln>
                  <a:noFill/>
                </a:ln>
                <a:solidFill>
                  <a:schemeClr val="tx1"/>
                </a:solidFill>
                <a:effectLst/>
                <a:uLnTx/>
                <a:uFillTx/>
                <a:latin typeface="Franklin Gothic Book" panose="020B0503020102020204"/>
                <a:ea typeface="+mn-ea"/>
                <a:cs typeface="+mn-cs"/>
              </a:endParaRPr>
            </a:p>
          </p:txBody>
        </p:sp>
        <p:sp>
          <p:nvSpPr>
            <p:cNvPr id="74" name="Rectángulo redondeado 3">
              <a:extLst>
                <a:ext uri="{FF2B5EF4-FFF2-40B4-BE49-F238E27FC236}">
                  <a16:creationId xmlns:a16="http://schemas.microsoft.com/office/drawing/2014/main" id="{096E8AAC-A7E5-C5E8-3047-F92757BB88E5}"/>
                </a:ext>
              </a:extLst>
            </p:cNvPr>
            <p:cNvSpPr/>
            <p:nvPr/>
          </p:nvSpPr>
          <p:spPr>
            <a:xfrm>
              <a:off x="765923" y="2197191"/>
              <a:ext cx="2009591" cy="508389"/>
            </a:xfrm>
            <a:prstGeom prst="roundRect">
              <a:avLst>
                <a:gd name="adj" fmla="val 323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AD9C3"/>
                  </a:solidFill>
                  <a:effectLst/>
                  <a:uLnTx/>
                  <a:uFillTx/>
                  <a:latin typeface="Franklin Gothic Medium" panose="020B0603020102020204"/>
                  <a:ea typeface="+mn-ea"/>
                  <a:cs typeface="+mn-cs"/>
                </a:rPr>
                <a:t>PREPARATION</a:t>
              </a:r>
              <a:endParaRPr kumimoji="0" lang="en-US" sz="1200" b="0" i="0" u="none" strike="noStrike" kern="1200" cap="none" spc="0" normalizeH="0" baseline="0" noProof="0">
                <a:ln>
                  <a:noFill/>
                </a:ln>
                <a:solidFill>
                  <a:srgbClr val="FAD9C3"/>
                </a:solidFill>
                <a:effectLst/>
                <a:uLnTx/>
                <a:uFillTx/>
                <a:latin typeface="Franklin Gothic Medium" panose="020B0603020102020204"/>
                <a:ea typeface="+mn-ea"/>
                <a:cs typeface="+mn-cs"/>
              </a:endParaRPr>
            </a:p>
          </p:txBody>
        </p:sp>
      </p:grpSp>
      <p:grpSp>
        <p:nvGrpSpPr>
          <p:cNvPr id="75" name="Grupo 74">
            <a:extLst>
              <a:ext uri="{FF2B5EF4-FFF2-40B4-BE49-F238E27FC236}">
                <a16:creationId xmlns:a16="http://schemas.microsoft.com/office/drawing/2014/main" id="{A738FDDC-B45C-2A1E-1CB4-6E6C3BD70098}"/>
              </a:ext>
            </a:extLst>
          </p:cNvPr>
          <p:cNvGrpSpPr/>
          <p:nvPr/>
        </p:nvGrpSpPr>
        <p:grpSpPr>
          <a:xfrm>
            <a:off x="2654100" y="2113016"/>
            <a:ext cx="2321163" cy="4184367"/>
            <a:chOff x="715964" y="2204044"/>
            <a:chExt cx="2100064" cy="4184367"/>
          </a:xfrm>
          <a:solidFill>
            <a:srgbClr val="FFFFFF"/>
          </a:solidFill>
        </p:grpSpPr>
        <p:sp>
          <p:nvSpPr>
            <p:cNvPr id="76" name="Rectángulo redondeado 6">
              <a:extLst>
                <a:ext uri="{FF2B5EF4-FFF2-40B4-BE49-F238E27FC236}">
                  <a16:creationId xmlns:a16="http://schemas.microsoft.com/office/drawing/2014/main" id="{F9162F05-C24B-5FB5-1C39-B2099CB9E800}"/>
                </a:ext>
              </a:extLst>
            </p:cNvPr>
            <p:cNvSpPr/>
            <p:nvPr/>
          </p:nvSpPr>
          <p:spPr>
            <a:xfrm>
              <a:off x="715964" y="2783659"/>
              <a:ext cx="2100064" cy="3604752"/>
            </a:xfrm>
            <a:prstGeom prst="roundRect">
              <a:avLst>
                <a:gd name="adj" fmla="val 6957"/>
              </a:avLst>
            </a:prstGeom>
            <a:solidFill>
              <a:srgbClr val="FDF0E7"/>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marR="0" lvl="0" indent="-171450" algn="l" defTabSz="914400" rtl="0" eaLnBrk="1" fontAlgn="auto" latinLnBrk="0" hangingPunct="1">
                <a:lnSpc>
                  <a:spcPts val="18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a:ln>
                    <a:noFill/>
                  </a:ln>
                  <a:solidFill>
                    <a:schemeClr val="tx1"/>
                  </a:solidFill>
                  <a:effectLst/>
                  <a:uLnTx/>
                  <a:uFillTx/>
                  <a:latin typeface="Franklin Gothic Book" panose="020B0503020102020204"/>
                  <a:ea typeface="+mn-ea"/>
                  <a:cs typeface="+mn-cs"/>
                </a:rPr>
                <a:t>Final SEA/SH risk rating in </a:t>
              </a:r>
              <a:r>
                <a:rPr kumimoji="0" lang="en-US" b="1" i="0" u="none" strike="noStrike" kern="1200" cap="none" spc="0" normalizeH="0" baseline="0" noProof="0">
                  <a:ln>
                    <a:noFill/>
                  </a:ln>
                  <a:solidFill>
                    <a:schemeClr val="tx1"/>
                  </a:solidFill>
                  <a:effectLst/>
                  <a:uLnTx/>
                  <a:uFillTx/>
                  <a:latin typeface="Franklin Gothic Book" panose="020B0503020102020204"/>
                  <a:ea typeface="+mn-ea"/>
                  <a:cs typeface="+mn-cs"/>
                </a:rPr>
                <a:t>PAD and A-ESRS</a:t>
              </a:r>
            </a:p>
            <a:p>
              <a:pPr marL="171450" marR="0" lvl="0" indent="-171450" algn="l" defTabSz="914400" rtl="0" eaLnBrk="1" fontAlgn="auto" latinLnBrk="0" hangingPunct="1">
                <a:lnSpc>
                  <a:spcPts val="18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a:ln>
                    <a:noFill/>
                  </a:ln>
                  <a:solidFill>
                    <a:schemeClr val="tx1"/>
                  </a:solidFill>
                  <a:effectLst/>
                  <a:uLnTx/>
                  <a:uFillTx/>
                  <a:latin typeface="Franklin Gothic Book" panose="020B0503020102020204"/>
                  <a:ea typeface="+mn-ea"/>
                  <a:cs typeface="+mn-cs"/>
                </a:rPr>
                <a:t>Describe proposed mitigation measures across relevant E&amp;S documentation (</a:t>
              </a:r>
              <a:r>
                <a:rPr kumimoji="0" lang="en-US" b="1" i="0" u="none" strike="noStrike" kern="1200" cap="none" spc="0" normalizeH="0" baseline="0" noProof="0">
                  <a:ln>
                    <a:noFill/>
                  </a:ln>
                  <a:solidFill>
                    <a:schemeClr val="tx1"/>
                  </a:solidFill>
                  <a:effectLst/>
                  <a:uLnTx/>
                  <a:uFillTx/>
                  <a:latin typeface="Franklin Gothic Book" panose="020B0503020102020204"/>
                  <a:ea typeface="+mn-ea"/>
                  <a:cs typeface="+mn-cs"/>
                </a:rPr>
                <a:t>ESCP</a:t>
              </a:r>
              <a:r>
                <a:rPr kumimoji="0" lang="en-US" b="0" i="0" u="none" strike="noStrike" kern="1200" cap="none" spc="0" normalizeH="0" baseline="0" noProof="0">
                  <a:ln>
                    <a:noFill/>
                  </a:ln>
                  <a:solidFill>
                    <a:schemeClr val="tx1"/>
                  </a:solidFill>
                  <a:effectLst/>
                  <a:uLnTx/>
                  <a:uFillTx/>
                  <a:latin typeface="Franklin Gothic Book" panose="020B0503020102020204"/>
                  <a:ea typeface="+mn-ea"/>
                  <a:cs typeface="+mn-cs"/>
                </a:rPr>
                <a:t>, ESMF/P, LMP, SEP, security plans, SEA/SH action plan)</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a:ln>
                  <a:noFill/>
                </a:ln>
                <a:solidFill>
                  <a:srgbClr val="444444"/>
                </a:solidFill>
                <a:effectLst/>
                <a:uLnTx/>
                <a:uFillTx/>
                <a:latin typeface="Franklin Gothic Book"/>
                <a:ea typeface="+mn-ea"/>
                <a:cs typeface="Calibri"/>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444444"/>
                </a:solidFill>
                <a:effectLst/>
                <a:uLnTx/>
                <a:uFillTx/>
                <a:latin typeface="Franklin Gothic Book"/>
                <a:ea typeface="+mn-ea"/>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a:ln>
                  <a:noFill/>
                </a:ln>
                <a:solidFill>
                  <a:srgbClr val="3B3C4C"/>
                </a:solidFill>
                <a:effectLst/>
                <a:uLnTx/>
                <a:uFillTx/>
                <a:latin typeface="Franklin Gothic Book"/>
                <a:ea typeface="+mn-ea"/>
                <a:cs typeface="Calibri"/>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B3C4C"/>
                </a:solidFill>
                <a:effectLst/>
                <a:uLnTx/>
                <a:uFillTx/>
                <a:latin typeface="Franklin Gothic Book" panose="020B0503020102020204"/>
                <a:ea typeface="+mn-ea"/>
                <a:cs typeface="+mn-cs"/>
              </a:endParaRPr>
            </a:p>
          </p:txBody>
        </p:sp>
        <p:sp>
          <p:nvSpPr>
            <p:cNvPr id="77" name="Rectángulo redondeado 7">
              <a:extLst>
                <a:ext uri="{FF2B5EF4-FFF2-40B4-BE49-F238E27FC236}">
                  <a16:creationId xmlns:a16="http://schemas.microsoft.com/office/drawing/2014/main" id="{4B2BB8A5-8BEC-49B8-50FC-B0B0F7EE02C4}"/>
                </a:ext>
              </a:extLst>
            </p:cNvPr>
            <p:cNvSpPr/>
            <p:nvPr/>
          </p:nvSpPr>
          <p:spPr>
            <a:xfrm>
              <a:off x="715965" y="2204044"/>
              <a:ext cx="2095798" cy="501537"/>
            </a:xfrm>
            <a:prstGeom prst="roundRect">
              <a:avLst>
                <a:gd name="adj" fmla="val 323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AD9C3"/>
                  </a:solidFill>
                  <a:effectLst/>
                  <a:uLnTx/>
                  <a:uFillTx/>
                  <a:latin typeface="Franklin Gothic Medium" panose="020B0603020102020204"/>
                  <a:ea typeface="+mn-ea"/>
                  <a:cs typeface="+mn-cs"/>
                </a:rPr>
                <a:t>DECISION MEETING</a:t>
              </a:r>
            </a:p>
          </p:txBody>
        </p:sp>
      </p:grpSp>
      <p:grpSp>
        <p:nvGrpSpPr>
          <p:cNvPr id="78" name="Grupo 77">
            <a:extLst>
              <a:ext uri="{FF2B5EF4-FFF2-40B4-BE49-F238E27FC236}">
                <a16:creationId xmlns:a16="http://schemas.microsoft.com/office/drawing/2014/main" id="{4B09F276-A04A-5E51-8732-028C57EEB4FA}"/>
              </a:ext>
            </a:extLst>
          </p:cNvPr>
          <p:cNvGrpSpPr/>
          <p:nvPr/>
        </p:nvGrpSpPr>
        <p:grpSpPr>
          <a:xfrm>
            <a:off x="5053186" y="2113018"/>
            <a:ext cx="2321163" cy="4177284"/>
            <a:chOff x="715964" y="2213199"/>
            <a:chExt cx="2100064" cy="3921526"/>
          </a:xfrm>
          <a:solidFill>
            <a:srgbClr val="FFFFFF"/>
          </a:solidFill>
        </p:grpSpPr>
        <p:sp>
          <p:nvSpPr>
            <p:cNvPr id="79" name="Rectángulo redondeado 9">
              <a:extLst>
                <a:ext uri="{FF2B5EF4-FFF2-40B4-BE49-F238E27FC236}">
                  <a16:creationId xmlns:a16="http://schemas.microsoft.com/office/drawing/2014/main" id="{603E30A9-A176-CBF8-281F-9556393A706F}"/>
                </a:ext>
              </a:extLst>
            </p:cNvPr>
            <p:cNvSpPr/>
            <p:nvPr/>
          </p:nvSpPr>
          <p:spPr>
            <a:xfrm>
              <a:off x="715964" y="2767628"/>
              <a:ext cx="2100064" cy="3367097"/>
            </a:xfrm>
            <a:prstGeom prst="roundRect">
              <a:avLst>
                <a:gd name="adj" fmla="val 6957"/>
              </a:avLst>
            </a:prstGeom>
            <a:solidFill>
              <a:srgbClr val="FDF0E7"/>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a:ln>
                    <a:noFill/>
                  </a:ln>
                  <a:solidFill>
                    <a:schemeClr val="tx1"/>
                  </a:solidFill>
                  <a:effectLst/>
                  <a:uLnTx/>
                  <a:uFillTx/>
                  <a:latin typeface="Franklin Gothic Book" panose="020B0503020102020204"/>
                  <a:ea typeface="+mn-ea"/>
                  <a:cs typeface="+mn-cs"/>
                </a:rPr>
                <a:t>Key mitigation measures agreed between WB and Borrower and reflected in the </a:t>
              </a:r>
              <a:r>
                <a:rPr kumimoji="0" lang="en-US" b="1" i="0" u="none" strike="noStrike" kern="1200" cap="none" spc="0" normalizeH="0" baseline="0" noProof="0">
                  <a:ln>
                    <a:noFill/>
                  </a:ln>
                  <a:solidFill>
                    <a:schemeClr val="tx1"/>
                  </a:solidFill>
                  <a:effectLst/>
                  <a:uLnTx/>
                  <a:uFillTx/>
                  <a:latin typeface="Franklin Gothic Book" panose="020B0503020102020204"/>
                  <a:ea typeface="+mn-ea"/>
                  <a:cs typeface="+mn-cs"/>
                </a:rPr>
                <a:t>ESCP</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1" i="0" u="none" strike="noStrike" kern="1200" cap="none" spc="0" normalizeH="0" baseline="0" noProof="0">
                  <a:ln>
                    <a:noFill/>
                  </a:ln>
                  <a:solidFill>
                    <a:schemeClr val="tx1"/>
                  </a:solidFill>
                  <a:effectLst/>
                  <a:uLnTx/>
                  <a:uFillTx/>
                  <a:latin typeface="Franklin Gothic Book" panose="020B0503020102020204"/>
                  <a:ea typeface="+mn-ea"/>
                  <a:cs typeface="+mn-cs"/>
                </a:rPr>
                <a:t>Resources and timing </a:t>
              </a:r>
              <a:r>
                <a:rPr kumimoji="0" lang="en-US" b="0" i="0" u="none" strike="noStrike" kern="1200" cap="none" spc="0" normalizeH="0" baseline="0" noProof="0">
                  <a:ln>
                    <a:noFill/>
                  </a:ln>
                  <a:solidFill>
                    <a:schemeClr val="tx1"/>
                  </a:solidFill>
                  <a:effectLst/>
                  <a:uLnTx/>
                  <a:uFillTx/>
                  <a:latin typeface="Franklin Gothic Book" panose="020B0503020102020204"/>
                  <a:ea typeface="+mn-ea"/>
                  <a:cs typeface="+mn-cs"/>
                </a:rPr>
                <a:t>for mitigation agreed upon</a:t>
              </a:r>
            </a:p>
          </p:txBody>
        </p:sp>
        <p:sp>
          <p:nvSpPr>
            <p:cNvPr id="80" name="Rectángulo redondeado 10">
              <a:extLst>
                <a:ext uri="{FF2B5EF4-FFF2-40B4-BE49-F238E27FC236}">
                  <a16:creationId xmlns:a16="http://schemas.microsoft.com/office/drawing/2014/main" id="{2D5573F1-F40F-0F49-99AC-0A2BB2E10CB8}"/>
                </a:ext>
              </a:extLst>
            </p:cNvPr>
            <p:cNvSpPr/>
            <p:nvPr/>
          </p:nvSpPr>
          <p:spPr>
            <a:xfrm>
              <a:off x="715964" y="2213199"/>
              <a:ext cx="2100064" cy="474045"/>
            </a:xfrm>
            <a:prstGeom prst="roundRect">
              <a:avLst>
                <a:gd name="adj" fmla="val 323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AD9C3"/>
                  </a:solidFill>
                  <a:effectLst/>
                  <a:uLnTx/>
                  <a:uFillTx/>
                  <a:latin typeface="Franklin Gothic Medium" panose="020B0603020102020204"/>
                  <a:ea typeface="+mn-ea"/>
                  <a:cs typeface="+mn-cs"/>
                </a:rPr>
                <a:t>NEGOTIATION</a:t>
              </a:r>
            </a:p>
          </p:txBody>
        </p:sp>
      </p:grpSp>
      <p:grpSp>
        <p:nvGrpSpPr>
          <p:cNvPr id="81" name="Grupo 80">
            <a:extLst>
              <a:ext uri="{FF2B5EF4-FFF2-40B4-BE49-F238E27FC236}">
                <a16:creationId xmlns:a16="http://schemas.microsoft.com/office/drawing/2014/main" id="{3AC8FA19-C82D-13E5-DFB7-3DF2589C6F74}"/>
              </a:ext>
            </a:extLst>
          </p:cNvPr>
          <p:cNvGrpSpPr/>
          <p:nvPr/>
        </p:nvGrpSpPr>
        <p:grpSpPr>
          <a:xfrm>
            <a:off x="7451311" y="2113015"/>
            <a:ext cx="2193248" cy="4177285"/>
            <a:chOff x="715964" y="2204645"/>
            <a:chExt cx="2100064" cy="4095400"/>
          </a:xfrm>
          <a:solidFill>
            <a:srgbClr val="FFFFFF"/>
          </a:solidFill>
        </p:grpSpPr>
        <p:sp>
          <p:nvSpPr>
            <p:cNvPr id="82" name="Rectángulo redondeado 12">
              <a:extLst>
                <a:ext uri="{FF2B5EF4-FFF2-40B4-BE49-F238E27FC236}">
                  <a16:creationId xmlns:a16="http://schemas.microsoft.com/office/drawing/2014/main" id="{90045E43-7994-255E-25F5-47FA6286C52F}"/>
                </a:ext>
              </a:extLst>
            </p:cNvPr>
            <p:cNvSpPr/>
            <p:nvPr/>
          </p:nvSpPr>
          <p:spPr>
            <a:xfrm>
              <a:off x="715964" y="2783659"/>
              <a:ext cx="2100064" cy="3516386"/>
            </a:xfrm>
            <a:prstGeom prst="roundRect">
              <a:avLst>
                <a:gd name="adj" fmla="val 6957"/>
              </a:avLst>
            </a:prstGeom>
            <a:solidFill>
              <a:srgbClr val="FDF0E7"/>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a:ln>
                    <a:noFill/>
                  </a:ln>
                  <a:solidFill>
                    <a:schemeClr val="tx1"/>
                  </a:solidFill>
                  <a:effectLst/>
                  <a:uLnTx/>
                  <a:uFillTx/>
                  <a:latin typeface="Franklin Gothic Book" panose="020B0503020102020204"/>
                  <a:ea typeface="+mn-ea"/>
                  <a:cs typeface="+mn-cs"/>
                </a:rPr>
                <a:t>Complete actions if and as required by effectiveness, in accordance with the ESF</a:t>
              </a:r>
            </a:p>
          </p:txBody>
        </p:sp>
        <p:sp>
          <p:nvSpPr>
            <p:cNvPr id="83" name="Rectángulo redondeado 13">
              <a:extLst>
                <a:ext uri="{FF2B5EF4-FFF2-40B4-BE49-F238E27FC236}">
                  <a16:creationId xmlns:a16="http://schemas.microsoft.com/office/drawing/2014/main" id="{EA762A5D-AC22-401C-0A6D-8F834CEC082D}"/>
                </a:ext>
              </a:extLst>
            </p:cNvPr>
            <p:cNvSpPr/>
            <p:nvPr/>
          </p:nvSpPr>
          <p:spPr>
            <a:xfrm>
              <a:off x="715964" y="2204645"/>
              <a:ext cx="2100064" cy="486270"/>
            </a:xfrm>
            <a:prstGeom prst="roundRect">
              <a:avLst>
                <a:gd name="adj" fmla="val 323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AD9C3"/>
                  </a:solidFill>
                  <a:effectLst/>
                  <a:uLnTx/>
                  <a:uFillTx/>
                  <a:latin typeface="Franklin Gothic Medium" panose="020B0603020102020204"/>
                  <a:ea typeface="+mn-ea"/>
                  <a:cs typeface="+mn-cs"/>
                </a:rPr>
                <a:t>EFFECTIVENESS</a:t>
              </a:r>
            </a:p>
          </p:txBody>
        </p:sp>
      </p:grpSp>
      <p:grpSp>
        <p:nvGrpSpPr>
          <p:cNvPr id="84" name="Grupo 83">
            <a:extLst>
              <a:ext uri="{FF2B5EF4-FFF2-40B4-BE49-F238E27FC236}">
                <a16:creationId xmlns:a16="http://schemas.microsoft.com/office/drawing/2014/main" id="{41B72739-7817-EFD4-CB67-3CFE464CFDD8}"/>
              </a:ext>
            </a:extLst>
          </p:cNvPr>
          <p:cNvGrpSpPr/>
          <p:nvPr/>
        </p:nvGrpSpPr>
        <p:grpSpPr>
          <a:xfrm>
            <a:off x="9727197" y="2109591"/>
            <a:ext cx="2321163" cy="4187792"/>
            <a:chOff x="715964" y="2200619"/>
            <a:chExt cx="2100064" cy="4187792"/>
          </a:xfrm>
        </p:grpSpPr>
        <p:sp>
          <p:nvSpPr>
            <p:cNvPr id="85" name="Rectángulo redondeado 15">
              <a:extLst>
                <a:ext uri="{FF2B5EF4-FFF2-40B4-BE49-F238E27FC236}">
                  <a16:creationId xmlns:a16="http://schemas.microsoft.com/office/drawing/2014/main" id="{8D8DA797-0DDB-7EFA-194E-0737B9E42EBD}"/>
                </a:ext>
              </a:extLst>
            </p:cNvPr>
            <p:cNvSpPr/>
            <p:nvPr/>
          </p:nvSpPr>
          <p:spPr>
            <a:xfrm>
              <a:off x="715964" y="2783659"/>
              <a:ext cx="2100064" cy="3604752"/>
            </a:xfrm>
            <a:prstGeom prst="roundRect">
              <a:avLst>
                <a:gd name="adj" fmla="val 6957"/>
              </a:avLst>
            </a:prstGeom>
            <a:solidFill>
              <a:srgbClr val="FDF0E7"/>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171450" marR="0" lvl="0" indent="-171450" algn="l" defTabSz="914400" rtl="0" eaLnBrk="1" fontAlgn="auto" latinLnBrk="0" hangingPunct="1">
                <a:lnSpc>
                  <a:spcPts val="15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a:ln>
                    <a:noFill/>
                  </a:ln>
                  <a:solidFill>
                    <a:schemeClr val="tx1"/>
                  </a:solidFill>
                  <a:effectLst/>
                  <a:uLnTx/>
                  <a:uFillTx/>
                  <a:latin typeface="Franklin Gothic Book" panose="020B0503020102020204"/>
                  <a:ea typeface="+mn-ea"/>
                  <a:cs typeface="+mn-cs"/>
                </a:rPr>
                <a:t>TT </a:t>
              </a:r>
              <a:r>
                <a:rPr kumimoji="0" lang="en-US" sz="1700" b="1" i="0" u="none" strike="noStrike" kern="1200" cap="none" spc="0" normalizeH="0" baseline="0" noProof="0">
                  <a:ln>
                    <a:noFill/>
                  </a:ln>
                  <a:solidFill>
                    <a:schemeClr val="tx1"/>
                  </a:solidFill>
                  <a:effectLst/>
                  <a:uLnTx/>
                  <a:uFillTx/>
                  <a:latin typeface="Franklin Gothic Book" panose="020B0503020102020204"/>
                  <a:ea typeface="+mn-ea"/>
                  <a:cs typeface="+mn-cs"/>
                </a:rPr>
                <a:t>supervises</a:t>
              </a:r>
              <a:r>
                <a:rPr kumimoji="0" lang="en-US" sz="1700" b="0" i="0" u="none" strike="noStrike" kern="1200" cap="none" spc="0" normalizeH="0" baseline="0" noProof="0">
                  <a:ln>
                    <a:noFill/>
                  </a:ln>
                  <a:solidFill>
                    <a:schemeClr val="tx1"/>
                  </a:solidFill>
                  <a:effectLst/>
                  <a:uLnTx/>
                  <a:uFillTx/>
                  <a:latin typeface="Franklin Gothic Book" panose="020B0503020102020204"/>
                  <a:ea typeface="+mn-ea"/>
                  <a:cs typeface="+mn-cs"/>
                </a:rPr>
                <a:t> Borrower’s </a:t>
              </a:r>
              <a:r>
                <a:rPr kumimoji="0" lang="en-US" sz="1700" b="1" i="0" u="none" strike="noStrike" kern="1200" cap="none" spc="0" normalizeH="0" baseline="0" noProof="0">
                  <a:ln>
                    <a:noFill/>
                  </a:ln>
                  <a:solidFill>
                    <a:schemeClr val="tx1"/>
                  </a:solidFill>
                  <a:effectLst/>
                  <a:uLnTx/>
                  <a:uFillTx/>
                  <a:latin typeface="Franklin Gothic Book" panose="020B0503020102020204"/>
                  <a:ea typeface="+mn-ea"/>
                  <a:cs typeface="+mn-cs"/>
                </a:rPr>
                <a:t>implementation and monitoring </a:t>
              </a:r>
              <a:r>
                <a:rPr kumimoji="0" lang="en-US" sz="1700" b="0" i="0" u="none" strike="noStrike" kern="1200" cap="none" spc="0" normalizeH="0" baseline="0" noProof="0">
                  <a:ln>
                    <a:noFill/>
                  </a:ln>
                  <a:solidFill>
                    <a:schemeClr val="tx1"/>
                  </a:solidFill>
                  <a:effectLst/>
                  <a:uLnTx/>
                  <a:uFillTx/>
                  <a:latin typeface="Franklin Gothic Book" panose="020B0503020102020204"/>
                  <a:ea typeface="+mn-ea"/>
                  <a:cs typeface="+mn-cs"/>
                </a:rPr>
                <a:t>of agreed mitigation measures</a:t>
              </a:r>
            </a:p>
            <a:p>
              <a:pPr marL="171450" marR="0" lvl="0" indent="-171450" algn="l" defTabSz="914400" rtl="0" eaLnBrk="1" fontAlgn="auto" latinLnBrk="0" hangingPunct="1">
                <a:lnSpc>
                  <a:spcPts val="1500"/>
                </a:lnSpc>
                <a:spcBef>
                  <a:spcPts val="0"/>
                </a:spcBef>
                <a:spcAft>
                  <a:spcPts val="600"/>
                </a:spcAft>
                <a:buClrTx/>
                <a:buSzTx/>
                <a:buFont typeface="Arial" panose="020B0604020202020204" pitchFamily="34" charset="0"/>
                <a:buChar char="•"/>
                <a:tabLst/>
                <a:defRPr/>
              </a:pPr>
              <a:r>
                <a:rPr kumimoji="0" lang="en-US" sz="1700" i="0" u="none" strike="noStrike" kern="1200" cap="none" spc="0" normalizeH="0" baseline="0" noProof="0">
                  <a:ln>
                    <a:noFill/>
                  </a:ln>
                  <a:solidFill>
                    <a:schemeClr val="tx1"/>
                  </a:solidFill>
                  <a:effectLst/>
                  <a:uLnTx/>
                  <a:uFillTx/>
                  <a:latin typeface="Franklin Gothic Book" panose="020B0503020102020204"/>
                  <a:ea typeface="+mn-ea"/>
                  <a:cs typeface="+mn-cs"/>
                </a:rPr>
                <a:t>Borrower’s </a:t>
              </a:r>
              <a:r>
                <a:rPr kumimoji="0" lang="en-US" sz="1700" b="1" i="0" u="none" strike="noStrike" kern="1200" cap="none" spc="0" normalizeH="0" baseline="0" noProof="0">
                  <a:ln>
                    <a:noFill/>
                  </a:ln>
                  <a:solidFill>
                    <a:schemeClr val="tx1"/>
                  </a:solidFill>
                  <a:effectLst/>
                  <a:uLnTx/>
                  <a:uFillTx/>
                  <a:latin typeface="Franklin Gothic Book" panose="020B0503020102020204"/>
                  <a:ea typeface="+mn-ea"/>
                  <a:cs typeface="+mn-cs"/>
                </a:rPr>
                <a:t>E&amp;S and ESCP reports </a:t>
              </a:r>
              <a:r>
                <a:rPr kumimoji="0" lang="en-US" sz="1700" i="0" u="none" strike="noStrike" kern="1200" cap="none" spc="0" normalizeH="0" baseline="0" noProof="0">
                  <a:ln>
                    <a:noFill/>
                  </a:ln>
                  <a:solidFill>
                    <a:schemeClr val="tx1"/>
                  </a:solidFill>
                  <a:effectLst/>
                  <a:uLnTx/>
                  <a:uFillTx/>
                  <a:latin typeface="Franklin Gothic Book" panose="020B0503020102020204"/>
                  <a:ea typeface="+mn-ea"/>
                  <a:cs typeface="+mn-cs"/>
                </a:rPr>
                <a:t>include progress on SEA/SH</a:t>
              </a:r>
            </a:p>
            <a:p>
              <a:pPr marL="171450" marR="0" lvl="0" indent="-171450" algn="l" defTabSz="914400" rtl="0" eaLnBrk="1" fontAlgn="auto" latinLnBrk="0" hangingPunct="1">
                <a:lnSpc>
                  <a:spcPts val="15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a:ln>
                    <a:noFill/>
                  </a:ln>
                  <a:solidFill>
                    <a:schemeClr val="tx1"/>
                  </a:solidFill>
                  <a:effectLst/>
                  <a:uLnTx/>
                  <a:uFillTx/>
                  <a:latin typeface="Franklin Gothic Book" panose="020B0503020102020204"/>
                  <a:ea typeface="+mn-ea"/>
                  <a:cs typeface="+mn-cs"/>
                </a:rPr>
                <a:t>Mitigation measures and risk level reviewed</a:t>
              </a:r>
              <a:r>
                <a:rPr lang="en-US" sz="1700">
                  <a:solidFill>
                    <a:schemeClr val="tx1"/>
                  </a:solidFill>
                  <a:latin typeface="Franklin Gothic Book" panose="020B0503020102020204"/>
                </a:rPr>
                <a:t> and</a:t>
              </a:r>
              <a:r>
                <a:rPr kumimoji="0" lang="en-US" sz="1700" b="0" i="0" u="none" strike="noStrike" kern="1200" cap="none" spc="0" normalizeH="0" baseline="0" noProof="0">
                  <a:ln>
                    <a:noFill/>
                  </a:ln>
                  <a:solidFill>
                    <a:schemeClr val="tx1"/>
                  </a:solidFill>
                  <a:effectLst/>
                  <a:uLnTx/>
                  <a:uFillTx/>
                  <a:latin typeface="Franklin Gothic Book" panose="020B0503020102020204"/>
                  <a:ea typeface="+mn-ea"/>
                  <a:cs typeface="+mn-cs"/>
                </a:rPr>
                <a:t> adapted as planned and needed</a:t>
              </a:r>
            </a:p>
            <a:p>
              <a:pPr marL="171450" marR="0" lvl="0" indent="-171450" algn="l" defTabSz="914400" rtl="0" eaLnBrk="1" fontAlgn="auto" latinLnBrk="0" hangingPunct="1">
                <a:lnSpc>
                  <a:spcPts val="15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a:ln>
                    <a:noFill/>
                  </a:ln>
                  <a:solidFill>
                    <a:schemeClr val="tx1"/>
                  </a:solidFill>
                  <a:effectLst/>
                  <a:uLnTx/>
                  <a:uFillTx/>
                  <a:latin typeface="Franklin Gothic Book" panose="020B0503020102020204"/>
                  <a:ea typeface="+mn-ea"/>
                  <a:cs typeface="+mn-cs"/>
                </a:rPr>
                <a:t>Allegations reported through </a:t>
              </a:r>
              <a:r>
                <a:rPr kumimoji="0" lang="en-US" sz="1700" b="1" i="0" u="none" strike="noStrike" kern="1200" cap="none" spc="0" normalizeH="0" baseline="0" noProof="0">
                  <a:ln>
                    <a:noFill/>
                  </a:ln>
                  <a:solidFill>
                    <a:schemeClr val="tx1"/>
                  </a:solidFill>
                  <a:effectLst/>
                  <a:uLnTx/>
                  <a:uFillTx/>
                  <a:latin typeface="Franklin Gothic Book" panose="020B0503020102020204"/>
                  <a:ea typeface="+mn-ea"/>
                  <a:cs typeface="+mn-cs"/>
                </a:rPr>
                <a:t>ESIRT</a:t>
              </a:r>
            </a:p>
          </p:txBody>
        </p:sp>
        <p:sp>
          <p:nvSpPr>
            <p:cNvPr id="86" name="Rectángulo redondeado 16">
              <a:extLst>
                <a:ext uri="{FF2B5EF4-FFF2-40B4-BE49-F238E27FC236}">
                  <a16:creationId xmlns:a16="http://schemas.microsoft.com/office/drawing/2014/main" id="{6FE9C425-2ACD-38F5-03C0-3B80D6F4F05C}"/>
                </a:ext>
              </a:extLst>
            </p:cNvPr>
            <p:cNvSpPr/>
            <p:nvPr/>
          </p:nvSpPr>
          <p:spPr>
            <a:xfrm>
              <a:off x="715964" y="2200619"/>
              <a:ext cx="2100064" cy="495524"/>
            </a:xfrm>
            <a:prstGeom prst="roundRect">
              <a:avLst>
                <a:gd name="adj" fmla="val 3238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AD9C3"/>
                  </a:solidFill>
                  <a:effectLst/>
                  <a:uLnTx/>
                  <a:uFillTx/>
                  <a:latin typeface="Franklin Gothic Medium" panose="020B0603020102020204"/>
                  <a:ea typeface="+mn-ea"/>
                  <a:cs typeface="+mn-cs"/>
                </a:rPr>
                <a:t>IMPLEMENTATION</a:t>
              </a:r>
            </a:p>
          </p:txBody>
        </p:sp>
      </p:grpSp>
      <p:cxnSp>
        <p:nvCxnSpPr>
          <p:cNvPr id="90" name="Conector recto de flecha 89">
            <a:extLst>
              <a:ext uri="{FF2B5EF4-FFF2-40B4-BE49-F238E27FC236}">
                <a16:creationId xmlns:a16="http://schemas.microsoft.com/office/drawing/2014/main" id="{A259293F-86C3-4B4C-CBCF-BEC73208E810}"/>
              </a:ext>
            </a:extLst>
          </p:cNvPr>
          <p:cNvCxnSpPr>
            <a:cxnSpLocks/>
          </p:cNvCxnSpPr>
          <p:nvPr/>
        </p:nvCxnSpPr>
        <p:spPr>
          <a:xfrm flipV="1">
            <a:off x="1846631" y="1768988"/>
            <a:ext cx="1446968" cy="15550"/>
          </a:xfrm>
          <a:prstGeom prst="straightConnector1">
            <a:avLst/>
          </a:prstGeom>
          <a:ln w="12700">
            <a:solidFill>
              <a:schemeClr val="accent6"/>
            </a:solidFill>
            <a:tailEnd type="arrow" w="sm" len="sm"/>
          </a:ln>
        </p:spPr>
        <p:style>
          <a:lnRef idx="1">
            <a:schemeClr val="accent1"/>
          </a:lnRef>
          <a:fillRef idx="0">
            <a:schemeClr val="accent1"/>
          </a:fillRef>
          <a:effectRef idx="0">
            <a:schemeClr val="accent1"/>
          </a:effectRef>
          <a:fontRef idx="minor">
            <a:schemeClr val="tx1"/>
          </a:fontRef>
        </p:style>
      </p:cxnSp>
      <p:grpSp>
        <p:nvGrpSpPr>
          <p:cNvPr id="11" name="Grupo 10">
            <a:extLst>
              <a:ext uri="{FF2B5EF4-FFF2-40B4-BE49-F238E27FC236}">
                <a16:creationId xmlns:a16="http://schemas.microsoft.com/office/drawing/2014/main" id="{0A526F84-8069-6152-E431-58EA01F90CE8}"/>
              </a:ext>
            </a:extLst>
          </p:cNvPr>
          <p:cNvGrpSpPr/>
          <p:nvPr/>
        </p:nvGrpSpPr>
        <p:grpSpPr>
          <a:xfrm>
            <a:off x="3494445" y="1469691"/>
            <a:ext cx="614145" cy="614145"/>
            <a:chOff x="3494445" y="1469691"/>
            <a:chExt cx="614145" cy="614145"/>
          </a:xfrm>
        </p:grpSpPr>
        <p:sp>
          <p:nvSpPr>
            <p:cNvPr id="92" name="Elipse 91">
              <a:extLst>
                <a:ext uri="{FF2B5EF4-FFF2-40B4-BE49-F238E27FC236}">
                  <a16:creationId xmlns:a16="http://schemas.microsoft.com/office/drawing/2014/main" id="{FAA88995-8C4A-66A3-DDD2-3150405871E2}"/>
                </a:ext>
              </a:extLst>
            </p:cNvPr>
            <p:cNvSpPr/>
            <p:nvPr/>
          </p:nvSpPr>
          <p:spPr>
            <a:xfrm>
              <a:off x="3494445" y="1469691"/>
              <a:ext cx="614145" cy="614145"/>
            </a:xfrm>
            <a:prstGeom prst="ellipse">
              <a:avLst/>
            </a:prstGeom>
            <a:solidFill>
              <a:srgbClr val="6B1808"/>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pic>
          <p:nvPicPr>
            <p:cNvPr id="93" name="Gráfico 92">
              <a:extLst>
                <a:ext uri="{FF2B5EF4-FFF2-40B4-BE49-F238E27FC236}">
                  <a16:creationId xmlns:a16="http://schemas.microsoft.com/office/drawing/2014/main" id="{0BC214F6-54FE-C418-F85A-C8D5678F0B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11426" y="1615411"/>
              <a:ext cx="403381" cy="322705"/>
            </a:xfrm>
            <a:prstGeom prst="rect">
              <a:avLst/>
            </a:prstGeom>
          </p:spPr>
        </p:pic>
      </p:grpSp>
      <p:grpSp>
        <p:nvGrpSpPr>
          <p:cNvPr id="12" name="Grupo 11">
            <a:extLst>
              <a:ext uri="{FF2B5EF4-FFF2-40B4-BE49-F238E27FC236}">
                <a16:creationId xmlns:a16="http://schemas.microsoft.com/office/drawing/2014/main" id="{BACA83A9-0033-80F8-AB6D-8B0B76A4EA9E}"/>
              </a:ext>
            </a:extLst>
          </p:cNvPr>
          <p:cNvGrpSpPr/>
          <p:nvPr/>
        </p:nvGrpSpPr>
        <p:grpSpPr>
          <a:xfrm>
            <a:off x="5894135" y="1469692"/>
            <a:ext cx="614145" cy="614145"/>
            <a:chOff x="5894135" y="1469692"/>
            <a:chExt cx="614145" cy="614145"/>
          </a:xfrm>
        </p:grpSpPr>
        <p:sp>
          <p:nvSpPr>
            <p:cNvPr id="95" name="Elipse 94">
              <a:extLst>
                <a:ext uri="{FF2B5EF4-FFF2-40B4-BE49-F238E27FC236}">
                  <a16:creationId xmlns:a16="http://schemas.microsoft.com/office/drawing/2014/main" id="{1A177670-6DCA-0892-A90F-EED0B2874B94}"/>
                </a:ext>
              </a:extLst>
            </p:cNvPr>
            <p:cNvSpPr/>
            <p:nvPr/>
          </p:nvSpPr>
          <p:spPr>
            <a:xfrm>
              <a:off x="5894135" y="1469692"/>
              <a:ext cx="614145" cy="614145"/>
            </a:xfrm>
            <a:prstGeom prst="ellipse">
              <a:avLst/>
            </a:prstGeom>
            <a:solidFill>
              <a:srgbClr val="6B1808"/>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pic>
          <p:nvPicPr>
            <p:cNvPr id="96" name="Gráfico 95">
              <a:extLst>
                <a:ext uri="{FF2B5EF4-FFF2-40B4-BE49-F238E27FC236}">
                  <a16:creationId xmlns:a16="http://schemas.microsoft.com/office/drawing/2014/main" id="{4EC29D2F-6827-457C-2930-CA46579D26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031285" y="1615412"/>
              <a:ext cx="363042" cy="322705"/>
            </a:xfrm>
            <a:prstGeom prst="rect">
              <a:avLst/>
            </a:prstGeom>
          </p:spPr>
        </p:pic>
      </p:grpSp>
      <p:grpSp>
        <p:nvGrpSpPr>
          <p:cNvPr id="13" name="Grupo 12">
            <a:extLst>
              <a:ext uri="{FF2B5EF4-FFF2-40B4-BE49-F238E27FC236}">
                <a16:creationId xmlns:a16="http://schemas.microsoft.com/office/drawing/2014/main" id="{E6F75295-0790-1110-116C-D6A51402D7AD}"/>
              </a:ext>
            </a:extLst>
          </p:cNvPr>
          <p:cNvGrpSpPr/>
          <p:nvPr/>
        </p:nvGrpSpPr>
        <p:grpSpPr>
          <a:xfrm>
            <a:off x="8229263" y="1469691"/>
            <a:ext cx="614145" cy="614145"/>
            <a:chOff x="8229263" y="1469691"/>
            <a:chExt cx="614145" cy="614145"/>
          </a:xfrm>
        </p:grpSpPr>
        <p:sp>
          <p:nvSpPr>
            <p:cNvPr id="98" name="Elipse 97">
              <a:extLst>
                <a:ext uri="{FF2B5EF4-FFF2-40B4-BE49-F238E27FC236}">
                  <a16:creationId xmlns:a16="http://schemas.microsoft.com/office/drawing/2014/main" id="{9C51144B-69E1-8B5A-1E74-AEB0406467AA}"/>
                </a:ext>
              </a:extLst>
            </p:cNvPr>
            <p:cNvSpPr/>
            <p:nvPr/>
          </p:nvSpPr>
          <p:spPr>
            <a:xfrm>
              <a:off x="8229263" y="1469691"/>
              <a:ext cx="614145" cy="614145"/>
            </a:xfrm>
            <a:prstGeom prst="ellipse">
              <a:avLst/>
            </a:prstGeom>
            <a:solidFill>
              <a:srgbClr val="6B1808"/>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pic>
          <p:nvPicPr>
            <p:cNvPr id="99" name="Gráfico 98">
              <a:extLst>
                <a:ext uri="{FF2B5EF4-FFF2-40B4-BE49-F238E27FC236}">
                  <a16:creationId xmlns:a16="http://schemas.microsoft.com/office/drawing/2014/main" id="{9B4E960B-B221-440F-FF06-08186154D7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426920" y="1615411"/>
              <a:ext cx="242028" cy="322705"/>
            </a:xfrm>
            <a:prstGeom prst="rect">
              <a:avLst/>
            </a:prstGeom>
          </p:spPr>
        </p:pic>
      </p:grpSp>
      <p:grpSp>
        <p:nvGrpSpPr>
          <p:cNvPr id="14" name="Grupo 13">
            <a:extLst>
              <a:ext uri="{FF2B5EF4-FFF2-40B4-BE49-F238E27FC236}">
                <a16:creationId xmlns:a16="http://schemas.microsoft.com/office/drawing/2014/main" id="{BC811E0D-05FF-D969-FB91-D3D765264468}"/>
              </a:ext>
            </a:extLst>
          </p:cNvPr>
          <p:cNvGrpSpPr/>
          <p:nvPr/>
        </p:nvGrpSpPr>
        <p:grpSpPr>
          <a:xfrm>
            <a:off x="10580706" y="1469691"/>
            <a:ext cx="614145" cy="614145"/>
            <a:chOff x="10580706" y="1469691"/>
            <a:chExt cx="614145" cy="614145"/>
          </a:xfrm>
        </p:grpSpPr>
        <p:sp>
          <p:nvSpPr>
            <p:cNvPr id="101" name="Elipse 100">
              <a:extLst>
                <a:ext uri="{FF2B5EF4-FFF2-40B4-BE49-F238E27FC236}">
                  <a16:creationId xmlns:a16="http://schemas.microsoft.com/office/drawing/2014/main" id="{07986F1B-C377-009E-A57E-D6F334B9A1D2}"/>
                </a:ext>
              </a:extLst>
            </p:cNvPr>
            <p:cNvSpPr/>
            <p:nvPr/>
          </p:nvSpPr>
          <p:spPr>
            <a:xfrm>
              <a:off x="10580706" y="1469691"/>
              <a:ext cx="614145" cy="614145"/>
            </a:xfrm>
            <a:prstGeom prst="ellipse">
              <a:avLst/>
            </a:prstGeom>
            <a:solidFill>
              <a:srgbClr val="6B1808"/>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pic>
          <p:nvPicPr>
            <p:cNvPr id="102" name="Gráfico 101">
              <a:extLst>
                <a:ext uri="{FF2B5EF4-FFF2-40B4-BE49-F238E27FC236}">
                  <a16:creationId xmlns:a16="http://schemas.microsoft.com/office/drawing/2014/main" id="{84F77225-E610-2AA1-DCB8-2EF957B5497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0686088" y="1615411"/>
              <a:ext cx="403380" cy="322705"/>
            </a:xfrm>
            <a:prstGeom prst="rect">
              <a:avLst/>
            </a:prstGeom>
          </p:spPr>
        </p:pic>
      </p:grpSp>
      <p:cxnSp>
        <p:nvCxnSpPr>
          <p:cNvPr id="103" name="Conector recto de flecha 102">
            <a:extLst>
              <a:ext uri="{FF2B5EF4-FFF2-40B4-BE49-F238E27FC236}">
                <a16:creationId xmlns:a16="http://schemas.microsoft.com/office/drawing/2014/main" id="{9C583592-8245-0FB8-6D8C-BE7AC3E59C2F}"/>
              </a:ext>
            </a:extLst>
          </p:cNvPr>
          <p:cNvCxnSpPr>
            <a:cxnSpLocks/>
          </p:cNvCxnSpPr>
          <p:nvPr/>
        </p:nvCxnSpPr>
        <p:spPr>
          <a:xfrm>
            <a:off x="4232325" y="1762690"/>
            <a:ext cx="1446968" cy="0"/>
          </a:xfrm>
          <a:prstGeom prst="straightConnector1">
            <a:avLst/>
          </a:prstGeom>
          <a:ln w="12700">
            <a:solidFill>
              <a:schemeClr val="accent6"/>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4" name="Conector recto de flecha 103">
            <a:extLst>
              <a:ext uri="{FF2B5EF4-FFF2-40B4-BE49-F238E27FC236}">
                <a16:creationId xmlns:a16="http://schemas.microsoft.com/office/drawing/2014/main" id="{4872E694-77AF-DCE8-ED54-2E522C3FEADA}"/>
              </a:ext>
            </a:extLst>
          </p:cNvPr>
          <p:cNvCxnSpPr>
            <a:cxnSpLocks/>
          </p:cNvCxnSpPr>
          <p:nvPr/>
        </p:nvCxnSpPr>
        <p:spPr>
          <a:xfrm>
            <a:off x="6618019" y="1784538"/>
            <a:ext cx="1446968" cy="0"/>
          </a:xfrm>
          <a:prstGeom prst="straightConnector1">
            <a:avLst/>
          </a:prstGeom>
          <a:ln w="12700">
            <a:solidFill>
              <a:schemeClr val="accent6"/>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5" name="Conector recto de flecha 104">
            <a:extLst>
              <a:ext uri="{FF2B5EF4-FFF2-40B4-BE49-F238E27FC236}">
                <a16:creationId xmlns:a16="http://schemas.microsoft.com/office/drawing/2014/main" id="{E4AC215E-8ECF-CDF8-C60D-02236FDC80FC}"/>
              </a:ext>
            </a:extLst>
          </p:cNvPr>
          <p:cNvCxnSpPr>
            <a:cxnSpLocks/>
          </p:cNvCxnSpPr>
          <p:nvPr/>
        </p:nvCxnSpPr>
        <p:spPr>
          <a:xfrm>
            <a:off x="9003713" y="1784538"/>
            <a:ext cx="1446968" cy="0"/>
          </a:xfrm>
          <a:prstGeom prst="straightConnector1">
            <a:avLst/>
          </a:prstGeom>
          <a:ln w="12700">
            <a:solidFill>
              <a:schemeClr val="accent6"/>
            </a:solidFill>
            <a:tailEnd type="arrow" w="sm" len="sm"/>
          </a:ln>
        </p:spPr>
        <p:style>
          <a:lnRef idx="1">
            <a:schemeClr val="accent1"/>
          </a:lnRef>
          <a:fillRef idx="0">
            <a:schemeClr val="accent1"/>
          </a:fillRef>
          <a:effectRef idx="0">
            <a:schemeClr val="accent1"/>
          </a:effectRef>
          <a:fontRef idx="minor">
            <a:schemeClr val="tx1"/>
          </a:fontRef>
        </p:style>
      </p:cxnSp>
      <p:sp>
        <p:nvSpPr>
          <p:cNvPr id="106" name="Pentágono 61">
            <a:extLst>
              <a:ext uri="{FF2B5EF4-FFF2-40B4-BE49-F238E27FC236}">
                <a16:creationId xmlns:a16="http://schemas.microsoft.com/office/drawing/2014/main" id="{1227DDCB-CEB9-D84E-BEE9-541C3642EAE2}"/>
              </a:ext>
            </a:extLst>
          </p:cNvPr>
          <p:cNvSpPr/>
          <p:nvPr/>
        </p:nvSpPr>
        <p:spPr>
          <a:xfrm>
            <a:off x="132203" y="6384899"/>
            <a:ext cx="11916157" cy="35798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AD9C3"/>
                </a:solidFill>
                <a:effectLst/>
                <a:uLnTx/>
                <a:uFillTx/>
                <a:latin typeface="Franklin Gothic Medium" panose="020B0603020102020204"/>
                <a:ea typeface="+mn-ea"/>
                <a:cs typeface="+mn-cs"/>
              </a:rPr>
              <a:t>Continue to assess SEA/SH risks throughout project cycle</a:t>
            </a:r>
          </a:p>
        </p:txBody>
      </p:sp>
      <p:grpSp>
        <p:nvGrpSpPr>
          <p:cNvPr id="9" name="Grupo 8">
            <a:extLst>
              <a:ext uri="{FF2B5EF4-FFF2-40B4-BE49-F238E27FC236}">
                <a16:creationId xmlns:a16="http://schemas.microsoft.com/office/drawing/2014/main" id="{2CB2BDC1-46F3-3CC7-7A7D-636D824BFD47}"/>
              </a:ext>
            </a:extLst>
          </p:cNvPr>
          <p:cNvGrpSpPr/>
          <p:nvPr/>
        </p:nvGrpSpPr>
        <p:grpSpPr>
          <a:xfrm>
            <a:off x="1047599" y="1469692"/>
            <a:ext cx="614145" cy="614145"/>
            <a:chOff x="1047599" y="1469692"/>
            <a:chExt cx="614145" cy="614145"/>
          </a:xfrm>
        </p:grpSpPr>
        <p:grpSp>
          <p:nvGrpSpPr>
            <p:cNvPr id="87" name="Grupo 86">
              <a:extLst>
                <a:ext uri="{FF2B5EF4-FFF2-40B4-BE49-F238E27FC236}">
                  <a16:creationId xmlns:a16="http://schemas.microsoft.com/office/drawing/2014/main" id="{74B2C22E-AA71-64F2-7DAC-7115CB820E12}"/>
                </a:ext>
              </a:extLst>
            </p:cNvPr>
            <p:cNvGrpSpPr/>
            <p:nvPr/>
          </p:nvGrpSpPr>
          <p:grpSpPr>
            <a:xfrm>
              <a:off x="1047599" y="1469692"/>
              <a:ext cx="614145" cy="614145"/>
              <a:chOff x="1185772" y="1034887"/>
              <a:chExt cx="1058328" cy="1058328"/>
            </a:xfrm>
            <a:solidFill>
              <a:srgbClr val="6B1808"/>
            </a:solidFill>
          </p:grpSpPr>
          <p:sp>
            <p:nvSpPr>
              <p:cNvPr id="88" name="Elipse 87">
                <a:extLst>
                  <a:ext uri="{FF2B5EF4-FFF2-40B4-BE49-F238E27FC236}">
                    <a16:creationId xmlns:a16="http://schemas.microsoft.com/office/drawing/2014/main" id="{BD924E2C-2F3F-7189-03EE-46D30EE1DB12}"/>
                  </a:ext>
                </a:extLst>
              </p:cNvPr>
              <p:cNvSpPr/>
              <p:nvPr/>
            </p:nvSpPr>
            <p:spPr>
              <a:xfrm>
                <a:off x="1185772" y="1034887"/>
                <a:ext cx="1058328" cy="1058328"/>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pic>
            <p:nvPicPr>
              <p:cNvPr id="89" name="Gráfico 88">
                <a:extLst>
                  <a:ext uri="{FF2B5EF4-FFF2-40B4-BE49-F238E27FC236}">
                    <a16:creationId xmlns:a16="http://schemas.microsoft.com/office/drawing/2014/main" id="{EFBA0EE3-5388-520A-2FD0-F72200F8DCB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436885" y="1286000"/>
                <a:ext cx="556102" cy="556102"/>
              </a:xfrm>
              <a:prstGeom prst="rect">
                <a:avLst/>
              </a:prstGeom>
            </p:spPr>
          </p:pic>
        </p:grpSp>
        <p:pic>
          <p:nvPicPr>
            <p:cNvPr id="7" name="Gráfico 6">
              <a:extLst>
                <a:ext uri="{FF2B5EF4-FFF2-40B4-BE49-F238E27FC236}">
                  <a16:creationId xmlns:a16="http://schemas.microsoft.com/office/drawing/2014/main" id="{B4CDB79D-ECF1-19E2-E34E-D8562D67E8C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13225" y="1605250"/>
              <a:ext cx="322705" cy="322705"/>
            </a:xfrm>
            <a:prstGeom prst="rect">
              <a:avLst/>
            </a:prstGeom>
          </p:spPr>
        </p:pic>
      </p:grpSp>
      <p:sp>
        <p:nvSpPr>
          <p:cNvPr id="6" name="Rectángulo 5">
            <a:extLst>
              <a:ext uri="{FF2B5EF4-FFF2-40B4-BE49-F238E27FC236}">
                <a16:creationId xmlns:a16="http://schemas.microsoft.com/office/drawing/2014/main" id="{A6CC9F3A-1697-8107-9DD7-3C23E1A5978A}"/>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8" name="CuadroTexto 7">
            <a:extLst>
              <a:ext uri="{FF2B5EF4-FFF2-40B4-BE49-F238E27FC236}">
                <a16:creationId xmlns:a16="http://schemas.microsoft.com/office/drawing/2014/main" id="{30E86BD6-0A6B-5BFA-B2E6-5525E09C54BF}"/>
              </a:ext>
            </a:extLst>
          </p:cNvPr>
          <p:cNvSpPr txBox="1"/>
          <p:nvPr/>
        </p:nvSpPr>
        <p:spPr>
          <a:xfrm>
            <a:off x="715963" y="55880"/>
            <a:ext cx="10747375"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1.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SEA/SH Risk Management with a Survivor-Centered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
        <p:nvSpPr>
          <p:cNvPr id="15" name="Rectángulo 14">
            <a:extLst>
              <a:ext uri="{FF2B5EF4-FFF2-40B4-BE49-F238E27FC236}">
                <a16:creationId xmlns:a16="http://schemas.microsoft.com/office/drawing/2014/main" id="{E2A69FC2-27A6-88A3-1086-64B7E14CBF36}"/>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6" name="CuadroTexto 15">
            <a:extLst>
              <a:ext uri="{FF2B5EF4-FFF2-40B4-BE49-F238E27FC236}">
                <a16:creationId xmlns:a16="http://schemas.microsoft.com/office/drawing/2014/main" id="{FC7062E1-B02F-2A7B-070F-48D56F48CDB7}"/>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c.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SEA/SH Risk Management as part of the ESF</a:t>
            </a:r>
          </a:p>
        </p:txBody>
      </p:sp>
    </p:spTree>
    <p:extLst>
      <p:ext uri="{BB962C8B-B14F-4D97-AF65-F5344CB8AC3E}">
        <p14:creationId xmlns:p14="http://schemas.microsoft.com/office/powerpoint/2010/main" val="1271835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3541" y="755855"/>
            <a:ext cx="9671701" cy="686726"/>
          </a:xfrm>
          <a:prstGeom prst="rect">
            <a:avLst/>
          </a:prstGeom>
        </p:spPr>
        <p:txBody>
          <a:bodyPr vert="horz" wrap="square" lIns="0" tIns="9525" rIns="0" bIns="0" rtlCol="0" anchor="t">
            <a:spAutoFit/>
          </a:bodyPr>
          <a:lstStyle/>
          <a:p>
            <a:pPr marL="9525">
              <a:lnSpc>
                <a:spcPct val="100000"/>
              </a:lnSpc>
              <a:spcBef>
                <a:spcPts val="75"/>
              </a:spcBef>
            </a:pPr>
            <a:r>
              <a:rPr lang="fr-FR" spc="64">
                <a:solidFill>
                  <a:schemeClr val="tx1"/>
                </a:solidFill>
              </a:rPr>
              <a:t>SEA/SH </a:t>
            </a:r>
            <a:r>
              <a:rPr lang="fr-FR" spc="64"/>
              <a:t>in </a:t>
            </a:r>
            <a:r>
              <a:rPr lang="fr-FR" spc="64">
                <a:solidFill>
                  <a:schemeClr val="tx1"/>
                </a:solidFill>
              </a:rPr>
              <a:t>ESF instruments</a:t>
            </a:r>
            <a:endParaRPr lang="en-US">
              <a:solidFill>
                <a:schemeClr val="tx1"/>
              </a:solidFill>
            </a:endParaRPr>
          </a:p>
        </p:txBody>
      </p:sp>
      <p:graphicFrame>
        <p:nvGraphicFramePr>
          <p:cNvPr id="2" name="Diagram 1">
            <a:extLst>
              <a:ext uri="{FF2B5EF4-FFF2-40B4-BE49-F238E27FC236}">
                <a16:creationId xmlns:a16="http://schemas.microsoft.com/office/drawing/2014/main" id="{6C2E34BC-8A65-E93D-A4A8-36CA1F3B3B05}"/>
              </a:ext>
            </a:extLst>
          </p:cNvPr>
          <p:cNvGraphicFramePr/>
          <p:nvPr>
            <p:extLst>
              <p:ext uri="{D42A27DB-BD31-4B8C-83A1-F6EECF244321}">
                <p14:modId xmlns:p14="http://schemas.microsoft.com/office/powerpoint/2010/main" val="486763594"/>
              </p:ext>
            </p:extLst>
          </p:nvPr>
        </p:nvGraphicFramePr>
        <p:xfrm>
          <a:off x="310399" y="1270990"/>
          <a:ext cx="11436688" cy="5379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a16="http://schemas.microsoft.com/office/drawing/2014/main" id="{AA829BA9-8F39-6A52-4C5E-C7202610530D}"/>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7" name="CuadroTexto 6">
            <a:extLst>
              <a:ext uri="{FF2B5EF4-FFF2-40B4-BE49-F238E27FC236}">
                <a16:creationId xmlns:a16="http://schemas.microsoft.com/office/drawing/2014/main" id="{13AC38B4-0C24-BBA1-43A7-4A6563EBE932}"/>
              </a:ext>
            </a:extLst>
          </p:cNvPr>
          <p:cNvSpPr txBox="1"/>
          <p:nvPr/>
        </p:nvSpPr>
        <p:spPr>
          <a:xfrm>
            <a:off x="715963" y="55880"/>
            <a:ext cx="10747375"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1.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SEA/SH Risk Management with a Survivor-Centered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
        <p:nvSpPr>
          <p:cNvPr id="10" name="Rectángulo 9">
            <a:extLst>
              <a:ext uri="{FF2B5EF4-FFF2-40B4-BE49-F238E27FC236}">
                <a16:creationId xmlns:a16="http://schemas.microsoft.com/office/drawing/2014/main" id="{D24EE465-B309-41AA-B17E-1CDAC9BD3903}"/>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1" name="CuadroTexto 10">
            <a:extLst>
              <a:ext uri="{FF2B5EF4-FFF2-40B4-BE49-F238E27FC236}">
                <a16:creationId xmlns:a16="http://schemas.microsoft.com/office/drawing/2014/main" id="{72F45EE7-C15B-0FB5-AA74-5FBEE102A257}"/>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c.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SEA/SH Risk Management as part of the ESF</a:t>
            </a:r>
          </a:p>
        </p:txBody>
      </p:sp>
      <p:sp>
        <p:nvSpPr>
          <p:cNvPr id="5" name="TextBox 4">
            <a:extLst>
              <a:ext uri="{FF2B5EF4-FFF2-40B4-BE49-F238E27FC236}">
                <a16:creationId xmlns:a16="http://schemas.microsoft.com/office/drawing/2014/main" id="{AF191AAA-AA45-6BEE-A526-09FA52C7E1F8}"/>
              </a:ext>
            </a:extLst>
          </p:cNvPr>
          <p:cNvSpPr txBox="1"/>
          <p:nvPr/>
        </p:nvSpPr>
        <p:spPr>
          <a:xfrm>
            <a:off x="263304" y="1652058"/>
            <a:ext cx="5826231" cy="5075685"/>
          </a:xfrm>
          <a:prstGeom prst="rect">
            <a:avLst/>
          </a:prstGeom>
          <a:noFill/>
        </p:spPr>
        <p:txBody>
          <a:bodyPr wrap="square" rtlCol="0">
            <a:spAutoFit/>
          </a:bodyPr>
          <a:lstStyle/>
          <a:p>
            <a:pPr marR="0">
              <a:lnSpc>
                <a:spcPct val="107000"/>
              </a:lnSpc>
              <a:spcBef>
                <a:spcPts val="0"/>
              </a:spcBef>
              <a:spcAft>
                <a:spcPts val="0"/>
              </a:spcAft>
            </a:pPr>
            <a:r>
              <a:rPr lang="en-US" sz="1900" b="1" dirty="0">
                <a:solidFill>
                  <a:schemeClr val="accent1">
                    <a:lumMod val="75000"/>
                  </a:schemeClr>
                </a:solidFill>
                <a:effectLst/>
                <a:ea typeface="Calibri" panose="020F0502020204030204" pitchFamily="34" charset="0"/>
                <a:cs typeface="Times New Roman" panose="02020603050405020304" pitchFamily="18" charset="0"/>
              </a:rPr>
              <a:t>ESRS</a:t>
            </a:r>
          </a:p>
          <a:p>
            <a:pPr marL="742950" lvl="1" indent="-285750">
              <a:lnSpc>
                <a:spcPct val="107000"/>
              </a:lnSpc>
              <a:buFont typeface="Arial" panose="020B0604020202020204" pitchFamily="34" charset="0"/>
              <a:buChar char="•"/>
            </a:pPr>
            <a:r>
              <a:rPr lang="en-US" sz="1900" dirty="0">
                <a:effectLst/>
                <a:ea typeface="Calibri" panose="020F0502020204030204" pitchFamily="34" charset="0"/>
                <a:cs typeface="Times New Roman" panose="02020603050405020304" pitchFamily="18" charset="0"/>
              </a:rPr>
              <a:t>Discuss SEA/SH risks according to the relevant standards (ESS1, ESS2, ESS4, ESS10, and ESS5 and 7) and outline main mitigation measures.</a:t>
            </a:r>
          </a:p>
          <a:p>
            <a:pPr marR="0">
              <a:lnSpc>
                <a:spcPct val="107000"/>
              </a:lnSpc>
              <a:spcBef>
                <a:spcPts val="0"/>
              </a:spcBef>
              <a:spcAft>
                <a:spcPts val="0"/>
              </a:spcAft>
            </a:pPr>
            <a:r>
              <a:rPr lang="en-US" sz="1900" b="1" dirty="0">
                <a:solidFill>
                  <a:schemeClr val="accent1">
                    <a:lumMod val="75000"/>
                  </a:schemeClr>
                </a:solidFill>
                <a:ea typeface="Calibri" panose="020F0502020204030204" pitchFamily="34" charset="0"/>
                <a:cs typeface="Times New Roman" panose="02020603050405020304" pitchFamily="18" charset="0"/>
              </a:rPr>
              <a:t>ESCP</a:t>
            </a:r>
          </a:p>
          <a:p>
            <a:pPr marL="742950" lvl="1" indent="-285750">
              <a:lnSpc>
                <a:spcPct val="107000"/>
              </a:lnSpc>
              <a:buFont typeface="Arial" panose="020B0604020202020204" pitchFamily="34" charset="0"/>
              <a:buChar char="•"/>
            </a:pPr>
            <a:r>
              <a:rPr lang="en-US" sz="1900" dirty="0">
                <a:ea typeface="Calibri" panose="020F0502020204030204" pitchFamily="34" charset="0"/>
                <a:cs typeface="Times New Roman" panose="02020603050405020304" pitchFamily="18" charset="0"/>
              </a:rPr>
              <a:t>Describe the main SEA/SH measures under relevant standards and needs for capacity and training.</a:t>
            </a:r>
          </a:p>
          <a:p>
            <a:pPr marL="742950" lvl="1" indent="-285750">
              <a:lnSpc>
                <a:spcPct val="107000"/>
              </a:lnSpc>
              <a:buFont typeface="Arial" panose="020B0604020202020204" pitchFamily="34" charset="0"/>
              <a:buChar char="•"/>
            </a:pPr>
            <a:r>
              <a:rPr lang="en-US" sz="1900" dirty="0">
                <a:ea typeface="Calibri" panose="020F0502020204030204" pitchFamily="34" charset="0"/>
                <a:cs typeface="Times New Roman" panose="02020603050405020304" pitchFamily="18" charset="0"/>
              </a:rPr>
              <a:t>Define deadlines, based on the project schedule</a:t>
            </a:r>
          </a:p>
          <a:p>
            <a:pPr marR="0">
              <a:lnSpc>
                <a:spcPct val="107000"/>
              </a:lnSpc>
              <a:spcBef>
                <a:spcPts val="0"/>
              </a:spcBef>
              <a:spcAft>
                <a:spcPts val="0"/>
              </a:spcAft>
            </a:pPr>
            <a:r>
              <a:rPr lang="en-US" sz="1900" b="1" dirty="0">
                <a:solidFill>
                  <a:schemeClr val="accent1">
                    <a:lumMod val="75000"/>
                  </a:schemeClr>
                </a:solidFill>
                <a:ea typeface="Calibri" panose="020F0502020204030204" pitchFamily="34" charset="0"/>
                <a:cs typeface="Times New Roman" panose="02020603050405020304" pitchFamily="18" charset="0"/>
              </a:rPr>
              <a:t>ESMF/P and C-ESMP</a:t>
            </a:r>
          </a:p>
          <a:p>
            <a:pPr marL="742950" lvl="1" indent="-285750">
              <a:lnSpc>
                <a:spcPct val="107000"/>
              </a:lnSpc>
              <a:buFont typeface="Arial" panose="020B0604020202020204" pitchFamily="34" charset="0"/>
              <a:buChar char="•"/>
            </a:pPr>
            <a:r>
              <a:rPr lang="en-US" sz="1900" dirty="0">
                <a:ea typeface="Calibri" panose="020F0502020204030204" pitchFamily="34" charset="0"/>
                <a:cs typeface="Times New Roman" panose="02020603050405020304" pitchFamily="18" charset="0"/>
              </a:rPr>
              <a:t>Project-specific SEA/SH risks and corresponding mitigation measures</a:t>
            </a:r>
          </a:p>
          <a:p>
            <a:pPr marL="742950" lvl="1" indent="-285750">
              <a:lnSpc>
                <a:spcPct val="107000"/>
              </a:lnSpc>
              <a:buFont typeface="Arial" panose="020B0604020202020204" pitchFamily="34" charset="0"/>
              <a:buChar char="•"/>
            </a:pPr>
            <a:r>
              <a:rPr lang="en-US" sz="1900" dirty="0">
                <a:ea typeface="Calibri" panose="020F0502020204030204" pitchFamily="34" charset="0"/>
                <a:cs typeface="Times New Roman" panose="02020603050405020304" pitchFamily="18" charset="0"/>
              </a:rPr>
              <a:t>For moderate risk+ projects (H&amp;S in HD), integrates the SEA/SH action plan</a:t>
            </a:r>
          </a:p>
        </p:txBody>
      </p:sp>
      <p:sp>
        <p:nvSpPr>
          <p:cNvPr id="6" name="TextBox 5">
            <a:extLst>
              <a:ext uri="{FF2B5EF4-FFF2-40B4-BE49-F238E27FC236}">
                <a16:creationId xmlns:a16="http://schemas.microsoft.com/office/drawing/2014/main" id="{9E9B2369-2A0F-7DC1-8EA1-41EAF19D2BA7}"/>
              </a:ext>
            </a:extLst>
          </p:cNvPr>
          <p:cNvSpPr txBox="1"/>
          <p:nvPr/>
        </p:nvSpPr>
        <p:spPr>
          <a:xfrm>
            <a:off x="6432331" y="1652058"/>
            <a:ext cx="5181600" cy="4764509"/>
          </a:xfrm>
          <a:prstGeom prst="rect">
            <a:avLst/>
          </a:prstGeom>
          <a:noFill/>
        </p:spPr>
        <p:txBody>
          <a:bodyPr wrap="square" rtlCol="0">
            <a:spAutoFit/>
          </a:bodyPr>
          <a:lstStyle/>
          <a:p>
            <a:pPr marR="0">
              <a:lnSpc>
                <a:spcPct val="107000"/>
              </a:lnSpc>
              <a:spcBef>
                <a:spcPts val="0"/>
              </a:spcBef>
              <a:spcAft>
                <a:spcPts val="0"/>
              </a:spcAft>
            </a:pPr>
            <a:r>
              <a:rPr lang="en-US" sz="1900" b="1" dirty="0">
                <a:solidFill>
                  <a:schemeClr val="accent1">
                    <a:lumMod val="75000"/>
                  </a:schemeClr>
                </a:solidFill>
                <a:effectLst/>
                <a:ea typeface="Calibri" panose="020F0502020204030204" pitchFamily="34" charset="0"/>
                <a:cs typeface="Times New Roman" panose="02020603050405020304" pitchFamily="18" charset="0"/>
              </a:rPr>
              <a:t>SEP</a:t>
            </a:r>
          </a:p>
          <a:p>
            <a:pPr marL="742950" lvl="1" indent="-285750">
              <a:lnSpc>
                <a:spcPct val="107000"/>
              </a:lnSpc>
              <a:buFont typeface="Arial" panose="020B0604020202020204" pitchFamily="34" charset="0"/>
              <a:buChar char="•"/>
            </a:pPr>
            <a:r>
              <a:rPr lang="en-US" sz="1900" dirty="0">
                <a:effectLst/>
                <a:ea typeface="Calibri" panose="020F0502020204030204" pitchFamily="34" charset="0"/>
                <a:cs typeface="Times New Roman" panose="02020603050405020304" pitchFamily="18" charset="0"/>
              </a:rPr>
              <a:t>Discuss risks and mitigation measures (and beyond) with women and girls, groups are risks and organizations</a:t>
            </a:r>
          </a:p>
          <a:p>
            <a:pPr marL="742950" lvl="1" indent="-285750">
              <a:lnSpc>
                <a:spcPct val="107000"/>
              </a:lnSpc>
              <a:buFont typeface="Arial" panose="020B0604020202020204" pitchFamily="34" charset="0"/>
              <a:buChar char="•"/>
            </a:pPr>
            <a:r>
              <a:rPr lang="en-US" sz="1900" dirty="0">
                <a:effectLst/>
                <a:ea typeface="Calibri" panose="020F0502020204030204" pitchFamily="34" charset="0"/>
                <a:cs typeface="Times New Roman" panose="02020603050405020304" pitchFamily="18" charset="0"/>
              </a:rPr>
              <a:t>Identify appropriate entry points for SEA complaints and integrate survivor-centered procedures for responding</a:t>
            </a:r>
            <a:endParaRPr lang="en-US" sz="1900" dirty="0">
              <a:ea typeface="Calibri" panose="020F0502020204030204" pitchFamily="34" charset="0"/>
              <a:cs typeface="Times New Roman" panose="02020603050405020304" pitchFamily="18" charset="0"/>
            </a:endParaRPr>
          </a:p>
          <a:p>
            <a:pPr marR="0">
              <a:lnSpc>
                <a:spcPct val="107000"/>
              </a:lnSpc>
              <a:spcBef>
                <a:spcPts val="0"/>
              </a:spcBef>
              <a:spcAft>
                <a:spcPts val="0"/>
              </a:spcAft>
            </a:pPr>
            <a:endParaRPr lang="en-US" sz="1900" b="1" dirty="0">
              <a:solidFill>
                <a:schemeClr val="accent1">
                  <a:lumMod val="75000"/>
                </a:schemeClr>
              </a:solidFill>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900" b="1" dirty="0">
                <a:solidFill>
                  <a:schemeClr val="accent1">
                    <a:lumMod val="75000"/>
                  </a:schemeClr>
                </a:solidFill>
                <a:ea typeface="Calibri" panose="020F0502020204030204" pitchFamily="34" charset="0"/>
                <a:cs typeface="Times New Roman" panose="02020603050405020304" pitchFamily="18" charset="0"/>
              </a:rPr>
              <a:t>LMP</a:t>
            </a:r>
          </a:p>
          <a:p>
            <a:pPr marL="742950" lvl="1" indent="-285750">
              <a:lnSpc>
                <a:spcPct val="107000"/>
              </a:lnSpc>
              <a:buFont typeface="Arial" panose="020B0604020202020204" pitchFamily="34" charset="0"/>
              <a:buChar char="•"/>
            </a:pPr>
            <a:r>
              <a:rPr lang="en-US" sz="1900" dirty="0">
                <a:ea typeface="Calibri" panose="020F0502020204030204" pitchFamily="34" charset="0"/>
                <a:cs typeface="Times New Roman" panose="02020603050405020304" pitchFamily="18" charset="0"/>
              </a:rPr>
              <a:t>Include processes to enforce codes of conduct/behavioral standards and related training to different project actors</a:t>
            </a:r>
          </a:p>
          <a:p>
            <a:pPr marL="742950" lvl="1" indent="-285750">
              <a:lnSpc>
                <a:spcPct val="107000"/>
              </a:lnSpc>
              <a:buFont typeface="Arial" panose="020B0604020202020204" pitchFamily="34" charset="0"/>
              <a:buChar char="•"/>
            </a:pPr>
            <a:r>
              <a:rPr lang="en-US" sz="1900" dirty="0">
                <a:ea typeface="Calibri" panose="020F0502020204030204" pitchFamily="34" charset="0"/>
                <a:cs typeface="Times New Roman" panose="02020603050405020304" pitchFamily="18" charset="0"/>
              </a:rPr>
              <a:t>Pathways to file and respond to SEA/SH in GM for workers</a:t>
            </a:r>
            <a:endParaRPr kumimoji="0" lang="en-US" sz="1900" b="0" i="0" u="none" strike="noStrike" kern="1200" cap="none" spc="0" normalizeH="0" baseline="0" noProof="0" dirty="0">
              <a:ln>
                <a:noFill/>
              </a:ln>
              <a:solidFill>
                <a:srgbClr val="FAD9C3"/>
              </a:solidFill>
              <a:effectLst/>
              <a:uLnTx/>
              <a:uFillTx/>
              <a:latin typeface="Franklin Gothic Book" panose="020B0503020102020204"/>
              <a:ea typeface="+mn-ea"/>
              <a:cs typeface="+mn-cs"/>
            </a:endParaRPr>
          </a:p>
          <a:p>
            <a:endParaRPr lang="en-US" sz="1900" dirty="0"/>
          </a:p>
        </p:txBody>
      </p:sp>
    </p:spTree>
    <p:extLst>
      <p:ext uri="{BB962C8B-B14F-4D97-AF65-F5344CB8AC3E}">
        <p14:creationId xmlns:p14="http://schemas.microsoft.com/office/powerpoint/2010/main" val="1288960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2A30A39-3F9F-F9FD-CEFE-8BD975AC90D0}"/>
              </a:ext>
            </a:extLst>
          </p:cNvPr>
          <p:cNvPicPr>
            <a:picLocks noChangeAspect="1"/>
          </p:cNvPicPr>
          <p:nvPr/>
        </p:nvPicPr>
        <p:blipFill rotWithShape="1">
          <a:blip r:embed="rId3">
            <a:extLst>
              <a:ext uri="{28A0092B-C50C-407E-A947-70E740481C1C}">
                <a14:useLocalDpi xmlns:a14="http://schemas.microsoft.com/office/drawing/2010/main" val="0"/>
              </a:ext>
            </a:extLst>
          </a:blip>
          <a:srcRect b="3112"/>
          <a:stretch/>
        </p:blipFill>
        <p:spPr>
          <a:xfrm>
            <a:off x="149248" y="213360"/>
            <a:ext cx="11893504" cy="6644640"/>
          </a:xfrm>
          <a:prstGeom prst="rect">
            <a:avLst/>
          </a:prstGeom>
        </p:spPr>
      </p:pic>
      <p:sp>
        <p:nvSpPr>
          <p:cNvPr id="7" name="Rectángulo 6">
            <a:extLst>
              <a:ext uri="{FF2B5EF4-FFF2-40B4-BE49-F238E27FC236}">
                <a16:creationId xmlns:a16="http://schemas.microsoft.com/office/drawing/2014/main" id="{C2F8CC32-933F-E0C7-C28B-32C8788D2A21}"/>
              </a:ext>
            </a:extLst>
          </p:cNvPr>
          <p:cNvSpPr/>
          <p:nvPr/>
        </p:nvSpPr>
        <p:spPr>
          <a:xfrm>
            <a:off x="0" y="2050026"/>
            <a:ext cx="396240" cy="4807974"/>
          </a:xfrm>
          <a:prstGeom prst="rect">
            <a:avLst/>
          </a:prstGeom>
          <a:solidFill>
            <a:srgbClr val="C88B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9" name="Rectángulo 8">
            <a:extLst>
              <a:ext uri="{FF2B5EF4-FFF2-40B4-BE49-F238E27FC236}">
                <a16:creationId xmlns:a16="http://schemas.microsoft.com/office/drawing/2014/main" id="{9CA57A8E-A244-3987-1645-702CE96F3299}"/>
              </a:ext>
            </a:extLst>
          </p:cNvPr>
          <p:cNvSpPr/>
          <p:nvPr/>
        </p:nvSpPr>
        <p:spPr>
          <a:xfrm>
            <a:off x="11812733" y="2050026"/>
            <a:ext cx="396240" cy="4807974"/>
          </a:xfrm>
          <a:prstGeom prst="rect">
            <a:avLst/>
          </a:prstGeom>
          <a:solidFill>
            <a:srgbClr val="C88B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0" name="CuadroTexto 9">
            <a:extLst>
              <a:ext uri="{FF2B5EF4-FFF2-40B4-BE49-F238E27FC236}">
                <a16:creationId xmlns:a16="http://schemas.microsoft.com/office/drawing/2014/main" id="{905B7F06-0FA6-450B-6EB8-AC4FEB4C0EE9}"/>
              </a:ext>
            </a:extLst>
          </p:cNvPr>
          <p:cNvSpPr txBox="1"/>
          <p:nvPr/>
        </p:nvSpPr>
        <p:spPr>
          <a:xfrm>
            <a:off x="2975428" y="1957524"/>
            <a:ext cx="6023429"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a:solidFill>
                  <a:srgbClr val="6A1607"/>
                </a:solidFill>
                <a:effectLst>
                  <a:outerShdw blurRad="38100" dist="38100" dir="2700000" algn="tl">
                    <a:srgbClr val="000000">
                      <a:alpha val="43137"/>
                    </a:srgbClr>
                  </a:outerShdw>
                </a:effectLst>
                <a:latin typeface="Franklin Gothic Medium" panose="020B0603020102020204"/>
                <a:ea typeface="+mj-ea"/>
                <a:cs typeface="+mj-cs"/>
              </a:rPr>
              <a:t>Questions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a:solidFill>
                  <a:srgbClr val="6A1607"/>
                </a:solidFill>
                <a:effectLst>
                  <a:outerShdw blurRad="38100" dist="38100" dir="2700000" algn="tl">
                    <a:srgbClr val="000000">
                      <a:alpha val="43137"/>
                    </a:srgbClr>
                  </a:outerShdw>
                </a:effectLst>
                <a:latin typeface="Franklin Gothic Medium" panose="020B0603020102020204"/>
                <a:ea typeface="+mj-ea"/>
                <a:cs typeface="+mj-cs"/>
              </a:rPr>
              <a:t>&amp; Answers</a:t>
            </a:r>
          </a:p>
        </p:txBody>
      </p:sp>
    </p:spTree>
    <p:extLst>
      <p:ext uri="{BB962C8B-B14F-4D97-AF65-F5344CB8AC3E}">
        <p14:creationId xmlns:p14="http://schemas.microsoft.com/office/powerpoint/2010/main" val="51469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2895B2-D213-3898-D7E0-32B952E6E9D1}"/>
              </a:ext>
            </a:extLst>
          </p:cNvPr>
          <p:cNvPicPr>
            <a:picLocks noChangeAspect="1"/>
          </p:cNvPicPr>
          <p:nvPr/>
        </p:nvPicPr>
        <p:blipFill>
          <a:blip r:embed="rId3"/>
          <a:stretch>
            <a:fillRect/>
          </a:stretch>
        </p:blipFill>
        <p:spPr>
          <a:xfrm flipH="1">
            <a:off x="6328889" y="2212676"/>
            <a:ext cx="5863110" cy="4666343"/>
          </a:xfrm>
          <a:prstGeom prst="rect">
            <a:avLst/>
          </a:prstGeom>
        </p:spPr>
      </p:pic>
      <p:sp>
        <p:nvSpPr>
          <p:cNvPr id="3" name="CuadroTexto 2">
            <a:extLst>
              <a:ext uri="{FF2B5EF4-FFF2-40B4-BE49-F238E27FC236}">
                <a16:creationId xmlns:a16="http://schemas.microsoft.com/office/drawing/2014/main" id="{A54ABBFD-0430-6694-E1A6-FA9FE8CBB59B}"/>
              </a:ext>
            </a:extLst>
          </p:cNvPr>
          <p:cNvSpPr txBox="1"/>
          <p:nvPr/>
        </p:nvSpPr>
        <p:spPr>
          <a:xfrm>
            <a:off x="715963" y="575920"/>
            <a:ext cx="5750740" cy="1969770"/>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3200" b="1">
                <a:solidFill>
                  <a:srgbClr val="FD966A"/>
                </a:solidFill>
                <a:latin typeface="Franklin Gothic Medium" panose="020B0603020102020204"/>
              </a:rPr>
              <a:t>2</a:t>
            </a: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4000">
                <a:solidFill>
                  <a:srgbClr val="FDD8C2"/>
                </a:solidFill>
                <a:latin typeface="Franklin Gothic Medium" panose="020B0603020102020204"/>
              </a:rPr>
              <a:t>Identifying and A</a:t>
            </a:r>
            <a:r>
              <a:rPr kumimoji="0" lang="en-US" sz="4000" b="0" i="0" u="none" strike="noStrike" kern="1200" cap="none" spc="0" normalizeH="0" baseline="0">
                <a:ln>
                  <a:noFill/>
                </a:ln>
                <a:solidFill>
                  <a:srgbClr val="FDD8C2"/>
                </a:solidFill>
                <a:effectLst/>
                <a:uLnTx/>
                <a:uFillTx/>
                <a:latin typeface="Franklin Gothic Medium" panose="020B0603020102020204"/>
                <a:ea typeface="+mn-ea"/>
                <a:cs typeface="+mn-cs"/>
              </a:rPr>
              <a:t>ssessing SEA/SH Risks</a:t>
            </a:r>
          </a:p>
        </p:txBody>
      </p:sp>
    </p:spTree>
    <p:extLst>
      <p:ext uri="{BB962C8B-B14F-4D97-AF65-F5344CB8AC3E}">
        <p14:creationId xmlns:p14="http://schemas.microsoft.com/office/powerpoint/2010/main" val="182375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5">
            <a:extLst>
              <a:ext uri="{FF2B5EF4-FFF2-40B4-BE49-F238E27FC236}">
                <a16:creationId xmlns:a16="http://schemas.microsoft.com/office/drawing/2014/main" id="{977261EC-B097-8DE4-6BB0-E65743649C98}"/>
              </a:ext>
            </a:extLst>
          </p:cNvPr>
          <p:cNvSpPr/>
          <p:nvPr/>
        </p:nvSpPr>
        <p:spPr>
          <a:xfrm>
            <a:off x="896138" y="1477627"/>
            <a:ext cx="4895062" cy="926526"/>
          </a:xfrm>
          <a:prstGeom prst="roundRect">
            <a:avLst>
              <a:gd name="adj" fmla="val 2206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108000" bIns="108000" rtlCol="0" anchor="ctr">
            <a:noAutofit/>
          </a:bodyPr>
          <a:lstStyle/>
          <a:p>
            <a:pPr marL="114300">
              <a:lnSpc>
                <a:spcPts val="2250"/>
              </a:lnSpc>
              <a:defRPr/>
            </a:pPr>
            <a:r>
              <a:rPr lang="en-US" sz="2400">
                <a:solidFill>
                  <a:srgbClr val="FFDED3"/>
                </a:solidFill>
                <a:latin typeface="Franklin Gothic Medium" panose="020B0603020102020204"/>
              </a:rPr>
              <a:t>Content</a:t>
            </a:r>
            <a:endParaRPr kumimoji="0" lang="en-US" sz="2400" b="0" i="0" u="none" strike="noStrike" kern="1200" cap="none" spc="0" normalizeH="0" baseline="0" noProof="0">
              <a:ln>
                <a:noFill/>
              </a:ln>
              <a:solidFill>
                <a:srgbClr val="FFDED3"/>
              </a:solidFill>
              <a:effectLst/>
              <a:uLnTx/>
              <a:uFillTx/>
              <a:latin typeface="Franklin Gothic Medium" panose="020B0603020102020204"/>
              <a:ea typeface="+mn-ea"/>
              <a:cs typeface="+mn-cs"/>
            </a:endParaRPr>
          </a:p>
        </p:txBody>
      </p:sp>
      <p:sp>
        <p:nvSpPr>
          <p:cNvPr id="3" name="Rectángulo redondeado 6">
            <a:extLst>
              <a:ext uri="{FF2B5EF4-FFF2-40B4-BE49-F238E27FC236}">
                <a16:creationId xmlns:a16="http://schemas.microsoft.com/office/drawing/2014/main" id="{E125BC51-0722-D709-CE6D-1E7782944695}"/>
              </a:ext>
            </a:extLst>
          </p:cNvPr>
          <p:cNvSpPr/>
          <p:nvPr/>
        </p:nvSpPr>
        <p:spPr>
          <a:xfrm>
            <a:off x="896138" y="2460430"/>
            <a:ext cx="4895062" cy="4037949"/>
          </a:xfrm>
          <a:prstGeom prst="roundRect">
            <a:avLst>
              <a:gd name="adj" fmla="val 9592"/>
            </a:avLst>
          </a:prstGeom>
          <a:solidFill>
            <a:srgbClr val="FFFFFF">
              <a:alpha val="39957"/>
            </a:srgb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80000" rIns="108000" bIns="108000" rtlCol="0" anchor="ctr" anchorCtr="0">
            <a:noAutofit/>
          </a:bodyPr>
          <a:lstStyle/>
          <a:p>
            <a:pPr marL="571500" marR="0" lvl="0" indent="-457200" algn="l" defTabSz="914400" rtl="0" eaLnBrk="1" fontAlgn="auto" latinLnBrk="0" hangingPunct="1">
              <a:spcBef>
                <a:spcPts val="0"/>
              </a:spcBef>
              <a:spcAft>
                <a:spcPts val="600"/>
              </a:spcAft>
              <a:buClr>
                <a:schemeClr val="accent1"/>
              </a:buClr>
              <a:buSzTx/>
              <a:buFont typeface="+mj-lt"/>
              <a:buAutoNum type="arabicPeriod"/>
              <a:tabLst/>
              <a:defRPr/>
            </a:pPr>
            <a:r>
              <a:rPr kumimoji="0" lang="en-US" b="0" i="0" u="none" strike="noStrike" kern="1200" cap="none" spc="0" normalizeH="0" baseline="0" noProof="0" dirty="0">
                <a:ln>
                  <a:noFill/>
                </a:ln>
                <a:solidFill>
                  <a:srgbClr val="2F150E"/>
                </a:solidFill>
                <a:effectLst/>
                <a:uLnTx/>
                <a:uFillTx/>
                <a:latin typeface="Franklin Gothic Book" panose="020B0503020102020204"/>
                <a:ea typeface="+mn-ea"/>
                <a:cs typeface="+mn-cs"/>
              </a:rPr>
              <a:t>SEA/SH Risk Management with a Survivor-Centered Approach</a:t>
            </a:r>
          </a:p>
          <a:p>
            <a:pPr marL="571500" marR="0" lvl="0" indent="-457200" algn="l" defTabSz="914400" rtl="0" eaLnBrk="1" fontAlgn="auto" latinLnBrk="0" hangingPunct="1">
              <a:spcBef>
                <a:spcPts val="0"/>
              </a:spcBef>
              <a:spcAft>
                <a:spcPts val="600"/>
              </a:spcAft>
              <a:buClr>
                <a:schemeClr val="accent1"/>
              </a:buClr>
              <a:buSzTx/>
              <a:buFont typeface="+mj-lt"/>
              <a:buAutoNum type="arabicPeriod"/>
              <a:tabLst/>
              <a:defRPr/>
            </a:pPr>
            <a:r>
              <a:rPr kumimoji="0" lang="en-US" b="0" i="0" u="none" strike="noStrike" kern="1200" cap="none" spc="0" normalizeH="0" baseline="0" noProof="0" dirty="0">
                <a:ln>
                  <a:noFill/>
                </a:ln>
                <a:solidFill>
                  <a:srgbClr val="2F150E"/>
                </a:solidFill>
                <a:effectLst/>
                <a:uLnTx/>
                <a:uFillTx/>
                <a:latin typeface="Franklin Gothic Book" panose="020B0503020102020204"/>
                <a:ea typeface="+mn-ea"/>
                <a:cs typeface="+mn-cs"/>
              </a:rPr>
              <a:t>Identifying and Assessing SEA/SH Risks</a:t>
            </a:r>
          </a:p>
          <a:p>
            <a:pPr marL="571500" marR="0" lvl="0" indent="-457200" algn="l" defTabSz="914400" rtl="0" eaLnBrk="1" fontAlgn="auto" latinLnBrk="0" hangingPunct="1">
              <a:spcBef>
                <a:spcPts val="0"/>
              </a:spcBef>
              <a:spcAft>
                <a:spcPts val="600"/>
              </a:spcAft>
              <a:buClr>
                <a:schemeClr val="accent1"/>
              </a:buClr>
              <a:buSzTx/>
              <a:buFont typeface="+mj-lt"/>
              <a:buAutoNum type="arabicPeriod"/>
              <a:tabLst/>
              <a:defRPr/>
            </a:pPr>
            <a:r>
              <a:rPr kumimoji="0" lang="en-US" b="0" i="0" u="none" strike="noStrike" kern="1200" cap="none" spc="0" normalizeH="0" baseline="0" noProof="0" dirty="0">
                <a:ln>
                  <a:noFill/>
                </a:ln>
                <a:solidFill>
                  <a:srgbClr val="2F150E"/>
                </a:solidFill>
                <a:effectLst/>
                <a:uLnTx/>
                <a:uFillTx/>
                <a:latin typeface="Franklin Gothic Book" panose="020B0503020102020204"/>
                <a:ea typeface="+mn-ea"/>
                <a:cs typeface="+mn-cs"/>
              </a:rPr>
              <a:t>Key Proportional SEA/SH Mitigation Measures and Monitoring</a:t>
            </a:r>
          </a:p>
          <a:p>
            <a:pPr marL="571500" indent="-457200">
              <a:spcAft>
                <a:spcPts val="600"/>
              </a:spcAft>
              <a:buClr>
                <a:schemeClr val="accent1"/>
              </a:buClr>
              <a:buFont typeface="+mj-lt"/>
              <a:buAutoNum type="arabicPeriod"/>
              <a:defRPr/>
            </a:pPr>
            <a:r>
              <a:rPr kumimoji="0" lang="en-US" b="0" i="0" u="none" strike="noStrike" kern="1200" cap="none" spc="0" normalizeH="0" baseline="0" noProof="0" dirty="0">
                <a:ln>
                  <a:noFill/>
                </a:ln>
                <a:solidFill>
                  <a:srgbClr val="2F150E"/>
                </a:solidFill>
                <a:effectLst/>
                <a:uLnTx/>
                <a:uFillTx/>
                <a:latin typeface="Franklin Gothic Book" panose="020B0503020102020204"/>
                <a:ea typeface="+mn-ea"/>
                <a:cs typeface="+mn-cs"/>
              </a:rPr>
              <a:t>Resources available</a:t>
            </a:r>
          </a:p>
        </p:txBody>
      </p:sp>
      <p:pic>
        <p:nvPicPr>
          <p:cNvPr id="9" name="Picture 8" descr="A person sitting on a rectangular sign&#10;&#10;Description automatically generated">
            <a:extLst>
              <a:ext uri="{FF2B5EF4-FFF2-40B4-BE49-F238E27FC236}">
                <a16:creationId xmlns:a16="http://schemas.microsoft.com/office/drawing/2014/main" id="{90BBEE29-F3DF-4367-DA79-929E8861DAA0}"/>
              </a:ext>
            </a:extLst>
          </p:cNvPr>
          <p:cNvPicPr>
            <a:picLocks noChangeAspect="1"/>
          </p:cNvPicPr>
          <p:nvPr/>
        </p:nvPicPr>
        <p:blipFill>
          <a:blip r:embed="rId3"/>
          <a:stretch>
            <a:fillRect/>
          </a:stretch>
        </p:blipFill>
        <p:spPr>
          <a:xfrm>
            <a:off x="9408184" y="103589"/>
            <a:ext cx="2541917" cy="3157126"/>
          </a:xfrm>
          <a:prstGeom prst="rect">
            <a:avLst/>
          </a:prstGeom>
        </p:spPr>
      </p:pic>
      <p:sp>
        <p:nvSpPr>
          <p:cNvPr id="4" name="Rectángulo redondeado 7">
            <a:extLst>
              <a:ext uri="{FF2B5EF4-FFF2-40B4-BE49-F238E27FC236}">
                <a16:creationId xmlns:a16="http://schemas.microsoft.com/office/drawing/2014/main" id="{DA8939CA-28BB-9A82-45B4-53FC4F3C473E}"/>
              </a:ext>
            </a:extLst>
          </p:cNvPr>
          <p:cNvSpPr/>
          <p:nvPr/>
        </p:nvSpPr>
        <p:spPr>
          <a:xfrm>
            <a:off x="6096000" y="1477627"/>
            <a:ext cx="5442542" cy="926526"/>
          </a:xfrm>
          <a:prstGeom prst="roundRect">
            <a:avLst>
              <a:gd name="adj" fmla="val 220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108000" bIns="108000" rtlCol="0" anchor="ctr">
            <a:noAutofit/>
          </a:bodyPr>
          <a:lstStyle/>
          <a:p>
            <a:pPr marL="114300">
              <a:lnSpc>
                <a:spcPts val="2250"/>
              </a:lnSpc>
              <a:defRPr/>
            </a:pPr>
            <a:r>
              <a:rPr lang="en-US" sz="2400">
                <a:solidFill>
                  <a:srgbClr val="FFDED3"/>
                </a:solidFill>
                <a:latin typeface="Franklin Gothic Medium" panose="020B0603020102020204"/>
              </a:rPr>
              <a:t>Objectives</a:t>
            </a:r>
            <a:endParaRPr lang="en-US" sz="2400" b="0" i="0" u="none" strike="noStrike" kern="1200" cap="none" spc="0" normalizeH="0" baseline="0" noProof="0">
              <a:ln>
                <a:noFill/>
              </a:ln>
              <a:solidFill>
                <a:srgbClr val="FFDED3"/>
              </a:solidFill>
              <a:effectLst/>
              <a:uLnTx/>
              <a:uFillTx/>
              <a:latin typeface="Franklin Gothic Medium" panose="020B0603020102020204"/>
            </a:endParaRPr>
          </a:p>
        </p:txBody>
      </p:sp>
      <p:sp>
        <p:nvSpPr>
          <p:cNvPr id="5" name="Rectángulo redondeado 8">
            <a:extLst>
              <a:ext uri="{FF2B5EF4-FFF2-40B4-BE49-F238E27FC236}">
                <a16:creationId xmlns:a16="http://schemas.microsoft.com/office/drawing/2014/main" id="{27AE339A-4C64-C4A4-0163-9B693F07B6C7}"/>
              </a:ext>
            </a:extLst>
          </p:cNvPr>
          <p:cNvSpPr/>
          <p:nvPr/>
        </p:nvSpPr>
        <p:spPr>
          <a:xfrm>
            <a:off x="6078989" y="2460431"/>
            <a:ext cx="5459553" cy="4037948"/>
          </a:xfrm>
          <a:prstGeom prst="roundRect">
            <a:avLst>
              <a:gd name="adj" fmla="val 9592"/>
            </a:avLst>
          </a:prstGeom>
          <a:solidFill>
            <a:srgbClr val="FFFFFF">
              <a:alpha val="39957"/>
            </a:srgb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80000" rIns="108000" bIns="108000" rtlCol="0" anchor="ctr" anchorCtr="0">
            <a:noAutofit/>
          </a:bodyPr>
          <a:lstStyle/>
          <a:p>
            <a:pPr algn="just">
              <a:lnSpc>
                <a:spcPct val="90000"/>
              </a:lnSpc>
              <a:spcAft>
                <a:spcPts val="600"/>
              </a:spcAft>
              <a:buClr>
                <a:schemeClr val="accent3"/>
              </a:buClr>
              <a:buSzPts val="1900"/>
              <a:defRPr/>
            </a:pPr>
            <a:r>
              <a:rPr kumimoji="0" lang="en-US" i="0" u="none" strike="noStrike" kern="1200" cap="none" spc="0" normalizeH="0" baseline="0" noProof="0">
                <a:ln>
                  <a:noFill/>
                </a:ln>
                <a:solidFill>
                  <a:srgbClr val="2F150E"/>
                </a:solidFill>
                <a:effectLst/>
                <a:uLnTx/>
                <a:uFillTx/>
                <a:latin typeface="Franklin Gothic Book" panose="020B0503020102020204" pitchFamily="34" charset="0"/>
                <a:ea typeface="Calibri"/>
                <a:cs typeface="Calibri"/>
                <a:sym typeface="Calibri"/>
              </a:rPr>
              <a:t>At the end of this session, you will:</a:t>
            </a:r>
          </a:p>
          <a:p>
            <a:pPr marL="342900" indent="-342900" algn="just">
              <a:lnSpc>
                <a:spcPct val="90000"/>
              </a:lnSpc>
              <a:spcAft>
                <a:spcPts val="600"/>
              </a:spcAft>
              <a:buClr>
                <a:schemeClr val="accent3"/>
              </a:buClr>
              <a:buSzPts val="1900"/>
              <a:buFont typeface="Wingdings" panose="05000000000000000000" pitchFamily="2" charset="2"/>
              <a:buChar char="ü"/>
              <a:defRPr/>
            </a:pPr>
            <a:r>
              <a:rPr kumimoji="0" lang="en-US" sz="1800" i="0" u="none" strike="noStrike" kern="1200" cap="none" spc="0" normalizeH="0" baseline="0" noProof="0">
                <a:ln>
                  <a:noFill/>
                </a:ln>
                <a:solidFill>
                  <a:srgbClr val="2F150E"/>
                </a:solidFill>
                <a:effectLst/>
                <a:uLnTx/>
                <a:uFillTx/>
                <a:latin typeface="Franklin Gothic Book" panose="020B0503020102020204"/>
                <a:ea typeface="+mn-ea"/>
                <a:cs typeface="+mn-cs"/>
              </a:rPr>
              <a:t>Understand what is Gender-Based Violence (GBV) and what are Sexual Exploitation Abuse and Harassment, and why they are a priority concern to address in WB projects and as part of the ESF.</a:t>
            </a:r>
          </a:p>
          <a:p>
            <a:pPr marL="342900" indent="-342900" algn="just">
              <a:lnSpc>
                <a:spcPct val="90000"/>
              </a:lnSpc>
              <a:spcAft>
                <a:spcPts val="600"/>
              </a:spcAft>
              <a:buClr>
                <a:schemeClr val="accent3"/>
              </a:buClr>
              <a:buSzPts val="1900"/>
              <a:buFont typeface="Wingdings" panose="05000000000000000000" pitchFamily="2" charset="2"/>
              <a:buChar char="ü"/>
              <a:defRPr/>
            </a:pPr>
            <a:r>
              <a:rPr kumimoji="0" lang="en-US" sz="1800" i="0" u="none" strike="noStrike" kern="1200" cap="none" spc="0" normalizeH="0" baseline="0" noProof="0">
                <a:ln>
                  <a:noFill/>
                </a:ln>
                <a:solidFill>
                  <a:srgbClr val="2F150E"/>
                </a:solidFill>
                <a:effectLst/>
                <a:uLnTx/>
                <a:uFillTx/>
                <a:latin typeface="Franklin Gothic Book" panose="020B0503020102020204"/>
                <a:ea typeface="+mn-ea"/>
                <a:cs typeface="+mn-cs"/>
                <a:sym typeface="Calibri"/>
              </a:rPr>
              <a:t>Learn how to identify and continuously assess risks of SEA/SH.</a:t>
            </a:r>
          </a:p>
          <a:p>
            <a:pPr marL="342900" indent="-342900" algn="just">
              <a:lnSpc>
                <a:spcPct val="90000"/>
              </a:lnSpc>
              <a:spcAft>
                <a:spcPts val="600"/>
              </a:spcAft>
              <a:buClr>
                <a:schemeClr val="accent3"/>
              </a:buClr>
              <a:buSzPts val="1900"/>
              <a:buFont typeface="Wingdings" panose="05000000000000000000" pitchFamily="2" charset="2"/>
              <a:buChar char="ü"/>
              <a:defRPr/>
            </a:pPr>
            <a:r>
              <a:rPr kumimoji="0" lang="en-US" sz="1800" i="0" u="none" strike="noStrike" kern="1200" cap="none" spc="0" normalizeH="0" baseline="0" noProof="0">
                <a:ln>
                  <a:noFill/>
                </a:ln>
                <a:solidFill>
                  <a:srgbClr val="2F150E"/>
                </a:solidFill>
                <a:effectLst/>
                <a:uLnTx/>
                <a:uFillTx/>
                <a:latin typeface="Franklin Gothic Book" panose="020B0503020102020204"/>
                <a:ea typeface="+mn-ea"/>
                <a:cs typeface="+mn-cs"/>
                <a:sym typeface="Calibri"/>
              </a:rPr>
              <a:t>Learn practical measures and strategies to mitigate and monitor the risks of SEA/SH both in projects with civil works and in HD.</a:t>
            </a:r>
          </a:p>
          <a:p>
            <a:pPr marL="342900" indent="-342900" algn="just">
              <a:lnSpc>
                <a:spcPct val="90000"/>
              </a:lnSpc>
              <a:spcAft>
                <a:spcPts val="600"/>
              </a:spcAft>
              <a:buClr>
                <a:schemeClr val="accent3"/>
              </a:buClr>
              <a:buSzPts val="1900"/>
              <a:buFont typeface="Wingdings" panose="05000000000000000000" pitchFamily="2" charset="2"/>
              <a:buChar char="ü"/>
              <a:defRPr/>
            </a:pPr>
            <a:r>
              <a:rPr lang="en-US">
                <a:solidFill>
                  <a:srgbClr val="2F150E"/>
                </a:solidFill>
                <a:latin typeface="Franklin Gothic Book" panose="020B0503020102020204"/>
                <a:sym typeface="Calibri"/>
              </a:rPr>
              <a:t>Become aware of the resources and support available, and where to access them</a:t>
            </a:r>
            <a:r>
              <a:rPr lang="en-US">
                <a:solidFill>
                  <a:srgbClr val="2F150E"/>
                </a:solidFill>
                <a:latin typeface="Franklin Gothic Book" panose="020B0503020102020204" pitchFamily="34" charset="0"/>
                <a:ea typeface="Calibri"/>
                <a:cs typeface="Calibri"/>
                <a:sym typeface="Calibri"/>
              </a:rPr>
              <a:t>.</a:t>
            </a:r>
            <a:endParaRPr kumimoji="0" lang="en-US" sz="1800" i="0" u="none" strike="noStrike" kern="1200" cap="none" spc="0" normalizeH="0" baseline="0" noProof="0">
              <a:ln>
                <a:noFill/>
              </a:ln>
              <a:solidFill>
                <a:srgbClr val="2F150E"/>
              </a:solidFill>
              <a:effectLst/>
              <a:uLnTx/>
              <a:uFillTx/>
              <a:latin typeface="Franklin Gothic Book" panose="020B0503020102020204"/>
              <a:ea typeface="+mn-ea"/>
              <a:cs typeface="+mn-cs"/>
            </a:endParaRPr>
          </a:p>
        </p:txBody>
      </p:sp>
      <p:sp>
        <p:nvSpPr>
          <p:cNvPr id="6" name="Title 1">
            <a:extLst>
              <a:ext uri="{FF2B5EF4-FFF2-40B4-BE49-F238E27FC236}">
                <a16:creationId xmlns:a16="http://schemas.microsoft.com/office/drawing/2014/main" id="{3396F507-58CB-3AB1-AA67-2F98992288D8}"/>
              </a:ext>
            </a:extLst>
          </p:cNvPr>
          <p:cNvSpPr txBox="1">
            <a:spLocks/>
          </p:cNvSpPr>
          <p:nvPr/>
        </p:nvSpPr>
        <p:spPr>
          <a:xfrm>
            <a:off x="653456" y="347165"/>
            <a:ext cx="10885087" cy="7527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a:ln>
                  <a:noFill/>
                </a:ln>
                <a:solidFill>
                  <a:srgbClr val="A00F2E"/>
                </a:solidFill>
                <a:effectLst/>
                <a:uLnTx/>
                <a:uFillTx/>
                <a:latin typeface="Franklin Gothic Medium" panose="020B0603020102020204" pitchFamily="34" charset="0"/>
              </a:rPr>
              <a:t>Session </a:t>
            </a:r>
            <a:r>
              <a:rPr lang="en-US">
                <a:solidFill>
                  <a:srgbClr val="A00F2E"/>
                </a:solidFill>
                <a:latin typeface="Franklin Gothic Medium" panose="020B0603020102020204" pitchFamily="34" charset="0"/>
              </a:rPr>
              <a:t>content and </a:t>
            </a:r>
            <a:r>
              <a:rPr kumimoji="0" lang="en-US" sz="4400" i="0" u="none" strike="noStrike" kern="1200" cap="none" spc="0" normalizeH="0" baseline="0" noProof="0">
                <a:ln>
                  <a:noFill/>
                </a:ln>
                <a:solidFill>
                  <a:srgbClr val="A00F2E"/>
                </a:solidFill>
                <a:effectLst/>
                <a:uLnTx/>
                <a:uFillTx/>
                <a:latin typeface="Franklin Gothic Medium" panose="020B0603020102020204" pitchFamily="34" charset="0"/>
              </a:rPr>
              <a:t>objectives</a:t>
            </a:r>
          </a:p>
        </p:txBody>
      </p:sp>
      <p:grpSp>
        <p:nvGrpSpPr>
          <p:cNvPr id="23" name="Grupo 132">
            <a:extLst>
              <a:ext uri="{FF2B5EF4-FFF2-40B4-BE49-F238E27FC236}">
                <a16:creationId xmlns:a16="http://schemas.microsoft.com/office/drawing/2014/main" id="{8304FC6D-05D9-11B7-3404-981849D448EC}"/>
              </a:ext>
            </a:extLst>
          </p:cNvPr>
          <p:cNvGrpSpPr/>
          <p:nvPr/>
        </p:nvGrpSpPr>
        <p:grpSpPr>
          <a:xfrm>
            <a:off x="8310941" y="1557965"/>
            <a:ext cx="793227" cy="754748"/>
            <a:chOff x="2302491" y="1829615"/>
            <a:chExt cx="626400" cy="626400"/>
          </a:xfrm>
        </p:grpSpPr>
        <p:sp>
          <p:nvSpPr>
            <p:cNvPr id="24" name="Google Shape;85;p16">
              <a:extLst>
                <a:ext uri="{FF2B5EF4-FFF2-40B4-BE49-F238E27FC236}">
                  <a16:creationId xmlns:a16="http://schemas.microsoft.com/office/drawing/2014/main" id="{809A37E7-04F0-1EF9-7786-1282DA9BACC8}"/>
                </a:ext>
              </a:extLst>
            </p:cNvPr>
            <p:cNvSpPr/>
            <p:nvPr/>
          </p:nvSpPr>
          <p:spPr>
            <a:xfrm>
              <a:off x="2302491" y="1829615"/>
              <a:ext cx="626400" cy="6264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12121"/>
                </a:solidFill>
                <a:effectLst/>
                <a:uLnTx/>
                <a:uFillTx/>
                <a:latin typeface="Franklin Gothic Book" panose="020B0503020102020204" pitchFamily="34" charset="0"/>
                <a:ea typeface="+mn-ea"/>
                <a:cs typeface="+mn-cs"/>
              </a:endParaRPr>
            </a:p>
          </p:txBody>
        </p:sp>
        <p:grpSp>
          <p:nvGrpSpPr>
            <p:cNvPr id="25" name="Google Shape;87;p16">
              <a:extLst>
                <a:ext uri="{FF2B5EF4-FFF2-40B4-BE49-F238E27FC236}">
                  <a16:creationId xmlns:a16="http://schemas.microsoft.com/office/drawing/2014/main" id="{5808B400-A4CE-60F0-65D3-D5DEC31D26E6}"/>
                </a:ext>
              </a:extLst>
            </p:cNvPr>
            <p:cNvGrpSpPr/>
            <p:nvPr/>
          </p:nvGrpSpPr>
          <p:grpSpPr>
            <a:xfrm>
              <a:off x="2359979" y="1893024"/>
              <a:ext cx="505607" cy="505608"/>
              <a:chOff x="1487200" y="4993750"/>
              <a:chExt cx="483125" cy="483125"/>
            </a:xfrm>
          </p:grpSpPr>
          <p:sp>
            <p:nvSpPr>
              <p:cNvPr id="26" name="Google Shape;88;p16">
                <a:extLst>
                  <a:ext uri="{FF2B5EF4-FFF2-40B4-BE49-F238E27FC236}">
                    <a16:creationId xmlns:a16="http://schemas.microsoft.com/office/drawing/2014/main" id="{3B825F33-2A67-5F0E-EECA-20AF2CCE01AD}"/>
                  </a:ext>
                </a:extLst>
              </p:cNvPr>
              <p:cNvSpPr/>
              <p:nvPr/>
            </p:nvSpPr>
            <p:spPr>
              <a:xfrm>
                <a:off x="148720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35D74"/>
                  </a:solidFill>
                  <a:effectLst/>
                  <a:uLnTx/>
                  <a:uFillTx/>
                  <a:latin typeface="Franklin Gothic Book" panose="020B0503020102020204" pitchFamily="34" charset="0"/>
                  <a:ea typeface="+mn-ea"/>
                  <a:cs typeface="+mn-cs"/>
                </a:endParaRPr>
              </a:p>
            </p:txBody>
          </p:sp>
          <p:sp>
            <p:nvSpPr>
              <p:cNvPr id="27" name="Google Shape;89;p16">
                <a:extLst>
                  <a:ext uri="{FF2B5EF4-FFF2-40B4-BE49-F238E27FC236}">
                    <a16:creationId xmlns:a16="http://schemas.microsoft.com/office/drawing/2014/main" id="{AAEAB6D7-78E1-CB01-1A79-8D20C621049C}"/>
                  </a:ext>
                </a:extLst>
              </p:cNvPr>
              <p:cNvSpPr/>
              <p:nvPr/>
            </p:nvSpPr>
            <p:spPr>
              <a:xfrm>
                <a:off x="1602600" y="5143950"/>
                <a:ext cx="250350" cy="182725"/>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35D74"/>
                  </a:solidFill>
                  <a:effectLst/>
                  <a:uLnTx/>
                  <a:uFillTx/>
                  <a:latin typeface="Franklin Gothic Book" panose="020B0503020102020204" pitchFamily="34" charset="0"/>
                  <a:ea typeface="+mn-ea"/>
                  <a:cs typeface="+mn-cs"/>
                </a:endParaRPr>
              </a:p>
            </p:txBody>
          </p:sp>
        </p:grpSp>
      </p:grpSp>
      <p:sp>
        <p:nvSpPr>
          <p:cNvPr id="34" name="Google Shape;85;p16">
            <a:extLst>
              <a:ext uri="{FF2B5EF4-FFF2-40B4-BE49-F238E27FC236}">
                <a16:creationId xmlns:a16="http://schemas.microsoft.com/office/drawing/2014/main" id="{48E65634-39E7-DC73-CE58-4111BF86CC72}"/>
              </a:ext>
            </a:extLst>
          </p:cNvPr>
          <p:cNvSpPr/>
          <p:nvPr/>
        </p:nvSpPr>
        <p:spPr>
          <a:xfrm>
            <a:off x="2362844" y="1545432"/>
            <a:ext cx="793227" cy="754748"/>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12121"/>
              </a:solidFill>
              <a:effectLst/>
              <a:uLnTx/>
              <a:uFillTx/>
              <a:latin typeface="Franklin Gothic Book" panose="020B0503020102020204" pitchFamily="34" charset="0"/>
              <a:ea typeface="+mn-ea"/>
              <a:cs typeface="+mn-cs"/>
            </a:endParaRPr>
          </a:p>
        </p:txBody>
      </p:sp>
      <p:pic>
        <p:nvPicPr>
          <p:cNvPr id="32" name="Graphic 31" descr="Clipboard Checked outline">
            <a:extLst>
              <a:ext uri="{FF2B5EF4-FFF2-40B4-BE49-F238E27FC236}">
                <a16:creationId xmlns:a16="http://schemas.microsoft.com/office/drawing/2014/main" id="{3D5A568C-4379-B1DA-FEF9-17AA9FE674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34250" y="1595575"/>
            <a:ext cx="650413" cy="650413"/>
          </a:xfrm>
          <a:prstGeom prst="rect">
            <a:avLst/>
          </a:prstGeom>
        </p:spPr>
      </p:pic>
    </p:spTree>
    <p:extLst>
      <p:ext uri="{BB962C8B-B14F-4D97-AF65-F5344CB8AC3E}">
        <p14:creationId xmlns:p14="http://schemas.microsoft.com/office/powerpoint/2010/main" val="2412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B29F19AE-62A7-2CD5-CB7F-94000C73B05F}"/>
              </a:ext>
            </a:extLst>
          </p:cNvPr>
          <p:cNvSpPr txBox="1"/>
          <p:nvPr/>
        </p:nvSpPr>
        <p:spPr>
          <a:xfrm>
            <a:off x="709043" y="822572"/>
            <a:ext cx="10953185" cy="707886"/>
          </a:xfrm>
          <a:prstGeom prst="rect">
            <a:avLst/>
          </a:prstGeom>
          <a:noFill/>
        </p:spPr>
        <p:txBody>
          <a:bodyPr wrap="square" lIns="0" rIns="0" rtlCol="0" anchor="t">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4000" b="0" i="0" u="none" strike="noStrike" kern="1200" cap="none" spc="0" normalizeH="0" baseline="0" noProof="0">
                <a:ln>
                  <a:noFill/>
                </a:ln>
                <a:solidFill>
                  <a:srgbClr val="2F150E"/>
                </a:solidFill>
                <a:effectLst/>
                <a:uLnTx/>
                <a:uFillTx/>
                <a:latin typeface="Franklin Gothic Medium" panose="020B0603020102020204"/>
                <a:ea typeface="+mn-ea"/>
                <a:cs typeface="+mn-cs"/>
              </a:rPr>
              <a:t>World Bank-Led SEA/SH Risk Screening Tool</a:t>
            </a:r>
          </a:p>
        </p:txBody>
      </p:sp>
      <p:sp>
        <p:nvSpPr>
          <p:cNvPr id="6" name="Rectángulo redondeado 5">
            <a:extLst>
              <a:ext uri="{FF2B5EF4-FFF2-40B4-BE49-F238E27FC236}">
                <a16:creationId xmlns:a16="http://schemas.microsoft.com/office/drawing/2014/main" id="{8F071F1A-89DC-D92D-4D0C-B1CEED6B0E34}"/>
              </a:ext>
            </a:extLst>
          </p:cNvPr>
          <p:cNvSpPr/>
          <p:nvPr/>
        </p:nvSpPr>
        <p:spPr>
          <a:xfrm>
            <a:off x="709043" y="1784842"/>
            <a:ext cx="3412107" cy="2241106"/>
          </a:xfrm>
          <a:prstGeom prst="roundRect">
            <a:avLst>
              <a:gd name="adj" fmla="val 15506"/>
            </a:avLst>
          </a:prstGeom>
          <a:ln/>
        </p:spPr>
        <p:style>
          <a:lnRef idx="3">
            <a:schemeClr val="lt1"/>
          </a:lnRef>
          <a:fillRef idx="1">
            <a:schemeClr val="accent5"/>
          </a:fillRef>
          <a:effectRef idx="1">
            <a:schemeClr val="accent5"/>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3B3C4C"/>
              </a:solidFill>
              <a:effectLst/>
              <a:uLnTx/>
              <a:uFillTx/>
              <a:latin typeface="Franklin Gothic Book" panose="020B0503020102020204"/>
              <a:ea typeface="+mn-ea"/>
              <a:cs typeface="+mn-cs"/>
            </a:endParaRPr>
          </a:p>
        </p:txBody>
      </p:sp>
      <p:sp>
        <p:nvSpPr>
          <p:cNvPr id="7" name="CuadroTexto 6">
            <a:extLst>
              <a:ext uri="{FF2B5EF4-FFF2-40B4-BE49-F238E27FC236}">
                <a16:creationId xmlns:a16="http://schemas.microsoft.com/office/drawing/2014/main" id="{31D819F8-5C11-D9D3-68F8-F48C63489873}"/>
              </a:ext>
            </a:extLst>
          </p:cNvPr>
          <p:cNvSpPr txBox="1"/>
          <p:nvPr/>
        </p:nvSpPr>
        <p:spPr>
          <a:xfrm>
            <a:off x="1456280" y="2014174"/>
            <a:ext cx="2566749" cy="1819851"/>
          </a:xfrm>
          <a:prstGeom prst="rect">
            <a:avLst/>
          </a:prstGeom>
          <a:noFill/>
        </p:spPr>
        <p:txBody>
          <a:bodyPr wrap="square" rtlCol="0" anchor="ctr" anchorCtr="1">
            <a:noAutofit/>
          </a:bodyPr>
          <a:lstStyle/>
          <a:p>
            <a:pPr marL="0" marR="0" lvl="0" indent="0" algn="l" defTabSz="914400" rtl="0" eaLnBrk="1" fontAlgn="auto" latinLnBrk="0" hangingPunct="1">
              <a:lnSpc>
                <a:spcPts val="2220"/>
              </a:lnSpc>
              <a:spcBef>
                <a:spcPts val="0"/>
              </a:spcBef>
              <a:spcAft>
                <a:spcPts val="0"/>
              </a:spcAft>
              <a:buClrTx/>
              <a:buSzTx/>
              <a:buFontTx/>
              <a:buNone/>
              <a:tabLst/>
              <a:defRPr/>
            </a:pPr>
            <a:r>
              <a:rPr kumimoji="0" lang="en-US" sz="2400" b="0" i="0" u="none" strike="noStrike" kern="1200" cap="none" spc="0" normalizeH="0" baseline="0" noProof="0">
                <a:ln>
                  <a:noFill/>
                </a:ln>
                <a:effectLst/>
                <a:uLnTx/>
                <a:uFillTx/>
                <a:latin typeface="Franklin Gothic Book" panose="020B0503020102020204"/>
                <a:ea typeface="+mn-ea"/>
                <a:cs typeface="+mn-cs"/>
              </a:rPr>
              <a:t>25 indicators of risk factors at national and project levels that can be associated with SEA/SH</a:t>
            </a:r>
          </a:p>
        </p:txBody>
      </p:sp>
      <p:sp>
        <p:nvSpPr>
          <p:cNvPr id="16" name="Rectángulo redondeado 15">
            <a:extLst>
              <a:ext uri="{FF2B5EF4-FFF2-40B4-BE49-F238E27FC236}">
                <a16:creationId xmlns:a16="http://schemas.microsoft.com/office/drawing/2014/main" id="{D7A4F51F-55E8-398A-D306-9D96177D31F4}"/>
              </a:ext>
            </a:extLst>
          </p:cNvPr>
          <p:cNvSpPr/>
          <p:nvPr/>
        </p:nvSpPr>
        <p:spPr>
          <a:xfrm>
            <a:off x="4386243" y="1790437"/>
            <a:ext cx="3412107" cy="2241106"/>
          </a:xfrm>
          <a:prstGeom prst="roundRect">
            <a:avLst>
              <a:gd name="adj" fmla="val 15506"/>
            </a:avLst>
          </a:prstGeom>
          <a:ln/>
        </p:spPr>
        <p:style>
          <a:lnRef idx="3">
            <a:schemeClr val="lt1"/>
          </a:lnRef>
          <a:fillRef idx="1">
            <a:schemeClr val="accent5"/>
          </a:fillRef>
          <a:effectRef idx="1">
            <a:schemeClr val="accent5"/>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3B3C4C"/>
              </a:solidFill>
              <a:effectLst/>
              <a:uLnTx/>
              <a:uFillTx/>
              <a:latin typeface="Franklin Gothic Book" panose="020B0503020102020204"/>
              <a:ea typeface="+mn-ea"/>
              <a:cs typeface="+mn-cs"/>
            </a:endParaRPr>
          </a:p>
        </p:txBody>
      </p:sp>
      <p:sp>
        <p:nvSpPr>
          <p:cNvPr id="17" name="CuadroTexto 16">
            <a:extLst>
              <a:ext uri="{FF2B5EF4-FFF2-40B4-BE49-F238E27FC236}">
                <a16:creationId xmlns:a16="http://schemas.microsoft.com/office/drawing/2014/main" id="{E1670EFF-666F-02D6-42CC-DD13613C4D48}"/>
              </a:ext>
            </a:extLst>
          </p:cNvPr>
          <p:cNvSpPr txBox="1"/>
          <p:nvPr/>
        </p:nvSpPr>
        <p:spPr>
          <a:xfrm>
            <a:off x="4958675" y="2014174"/>
            <a:ext cx="2481568" cy="1748348"/>
          </a:xfrm>
          <a:prstGeom prst="rect">
            <a:avLst/>
          </a:prstGeom>
          <a:noFill/>
        </p:spPr>
        <p:txBody>
          <a:bodyPr wrap="square" rtlCol="0" anchor="ctr" anchorCtr="1">
            <a:noAutofit/>
          </a:bodyPr>
          <a:lstStyle/>
          <a:p>
            <a:pPr marL="0" marR="0" lvl="0" indent="0" algn="l" defTabSz="914400" rtl="0" eaLnBrk="1" fontAlgn="auto" latinLnBrk="0" hangingPunct="1">
              <a:lnSpc>
                <a:spcPts val="2220"/>
              </a:lnSpc>
              <a:spcBef>
                <a:spcPts val="0"/>
              </a:spcBef>
              <a:spcAft>
                <a:spcPts val="0"/>
              </a:spcAft>
              <a:buClrTx/>
              <a:buSzTx/>
              <a:buFontTx/>
              <a:buNone/>
              <a:tabLst/>
              <a:defRPr/>
            </a:pPr>
            <a:r>
              <a:rPr kumimoji="0" lang="en-US" sz="2400" b="0" i="0" u="none" strike="noStrike" kern="1200" cap="none" spc="0" normalizeH="0" baseline="0" noProof="0">
                <a:ln>
                  <a:noFill/>
                </a:ln>
                <a:effectLst/>
                <a:uLnTx/>
                <a:uFillTx/>
                <a:latin typeface="Franklin Gothic Book" panose="020B0503020102020204"/>
                <a:ea typeface="+mn-ea"/>
                <a:cs typeface="+mn-cs"/>
              </a:rPr>
              <a:t>Guidance note describing the rationale and criteria for scoring each indicator</a:t>
            </a:r>
          </a:p>
        </p:txBody>
      </p:sp>
      <p:sp>
        <p:nvSpPr>
          <p:cNvPr id="47" name="Rectángulo redondeado 46">
            <a:extLst>
              <a:ext uri="{FF2B5EF4-FFF2-40B4-BE49-F238E27FC236}">
                <a16:creationId xmlns:a16="http://schemas.microsoft.com/office/drawing/2014/main" id="{338D4C69-745B-6349-1C46-6CE4C68723FB}"/>
              </a:ext>
            </a:extLst>
          </p:cNvPr>
          <p:cNvSpPr/>
          <p:nvPr/>
        </p:nvSpPr>
        <p:spPr>
          <a:xfrm>
            <a:off x="8063443" y="1784842"/>
            <a:ext cx="3412107" cy="2241106"/>
          </a:xfrm>
          <a:prstGeom prst="roundRect">
            <a:avLst>
              <a:gd name="adj" fmla="val 15506"/>
            </a:avLst>
          </a:prstGeom>
          <a:ln/>
        </p:spPr>
        <p:style>
          <a:lnRef idx="3">
            <a:schemeClr val="lt1"/>
          </a:lnRef>
          <a:fillRef idx="1">
            <a:schemeClr val="accent5"/>
          </a:fillRef>
          <a:effectRef idx="1">
            <a:schemeClr val="accent5"/>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3B3C4C"/>
              </a:solidFill>
              <a:effectLst/>
              <a:uLnTx/>
              <a:uFillTx/>
              <a:latin typeface="Franklin Gothic Book" panose="020B0503020102020204"/>
              <a:ea typeface="+mn-ea"/>
              <a:cs typeface="+mn-cs"/>
            </a:endParaRPr>
          </a:p>
        </p:txBody>
      </p:sp>
      <p:sp>
        <p:nvSpPr>
          <p:cNvPr id="49" name="CuadroTexto 48">
            <a:extLst>
              <a:ext uri="{FF2B5EF4-FFF2-40B4-BE49-F238E27FC236}">
                <a16:creationId xmlns:a16="http://schemas.microsoft.com/office/drawing/2014/main" id="{4A63D822-4F83-EF2A-E646-33DBD49067D6}"/>
              </a:ext>
            </a:extLst>
          </p:cNvPr>
          <p:cNvSpPr txBox="1"/>
          <p:nvPr/>
        </p:nvSpPr>
        <p:spPr>
          <a:xfrm>
            <a:off x="8907492" y="2014174"/>
            <a:ext cx="2475044" cy="1726541"/>
          </a:xfrm>
          <a:prstGeom prst="rect">
            <a:avLst/>
          </a:prstGeom>
          <a:noFill/>
        </p:spPr>
        <p:txBody>
          <a:bodyPr wrap="square" rtlCol="0" anchor="ctr" anchorCtr="1">
            <a:noAutofit/>
          </a:bodyPr>
          <a:lstStyle/>
          <a:p>
            <a:pPr marL="0" marR="0" lvl="0" indent="0" algn="l" defTabSz="914400" rtl="0" eaLnBrk="1" fontAlgn="auto" latinLnBrk="0" hangingPunct="1">
              <a:lnSpc>
                <a:spcPts val="2220"/>
              </a:lnSpc>
              <a:spcBef>
                <a:spcPts val="0"/>
              </a:spcBef>
              <a:spcAft>
                <a:spcPts val="0"/>
              </a:spcAft>
              <a:buClrTx/>
              <a:buSzTx/>
              <a:buFontTx/>
              <a:buNone/>
              <a:tabLst/>
              <a:defRPr/>
            </a:pPr>
            <a:r>
              <a:rPr kumimoji="0" lang="en-US" sz="2400" b="0" i="0" u="none" strike="noStrike" kern="1200" cap="none" spc="0" normalizeH="0" baseline="0" noProof="0">
                <a:ln>
                  <a:noFill/>
                </a:ln>
                <a:effectLst/>
                <a:uLnTx/>
                <a:uFillTx/>
                <a:latin typeface="Franklin Gothic Book" panose="020B0503020102020204"/>
                <a:ea typeface="+mn-ea"/>
                <a:cs typeface="+mn-cs"/>
              </a:rPr>
              <a:t>Score determines whether project presents low, moderate, substantial or high SEA/SH risk</a:t>
            </a:r>
          </a:p>
        </p:txBody>
      </p:sp>
      <p:sp>
        <p:nvSpPr>
          <p:cNvPr id="55" name="Rectángulo redondeado 54">
            <a:extLst>
              <a:ext uri="{FF2B5EF4-FFF2-40B4-BE49-F238E27FC236}">
                <a16:creationId xmlns:a16="http://schemas.microsoft.com/office/drawing/2014/main" id="{95C0418F-7CC7-6AAF-2ED4-EF410095EFD4}"/>
              </a:ext>
            </a:extLst>
          </p:cNvPr>
          <p:cNvSpPr/>
          <p:nvPr/>
        </p:nvSpPr>
        <p:spPr>
          <a:xfrm>
            <a:off x="715964" y="4165602"/>
            <a:ext cx="3412107" cy="2241106"/>
          </a:xfrm>
          <a:prstGeom prst="roundRect">
            <a:avLst>
              <a:gd name="adj" fmla="val 15506"/>
            </a:avLst>
          </a:prstGeom>
          <a:ln/>
        </p:spPr>
        <p:style>
          <a:lnRef idx="3">
            <a:schemeClr val="lt1"/>
          </a:lnRef>
          <a:fillRef idx="1">
            <a:schemeClr val="accent5"/>
          </a:fillRef>
          <a:effectRef idx="1">
            <a:schemeClr val="accent5"/>
          </a:effectRef>
          <a:fontRef idx="minor">
            <a:schemeClr val="lt1"/>
          </a:fontRef>
        </p:style>
        <p:txBody>
          <a:bodyPr rtlCol="0" anchor="ctr" anchorCtr="1"/>
          <a:lstStyle/>
          <a:p>
            <a:pPr marL="171450" marR="0" lvl="0" indent="-171450" algn="l" defTabSz="914400" rtl="0" eaLnBrk="1" fontAlgn="auto" latinLnBrk="0" hangingPunct="1">
              <a:lnSpc>
                <a:spcPts val="222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3B3C4C"/>
              </a:solidFill>
              <a:effectLst/>
              <a:uLnTx/>
              <a:uFillTx/>
              <a:latin typeface="Franklin Gothic Book" panose="020B0503020102020204"/>
              <a:ea typeface="+mn-ea"/>
              <a:cs typeface="+mn-cs"/>
            </a:endParaRPr>
          </a:p>
        </p:txBody>
      </p:sp>
      <p:sp>
        <p:nvSpPr>
          <p:cNvPr id="56" name="CuadroTexto 55">
            <a:extLst>
              <a:ext uri="{FF2B5EF4-FFF2-40B4-BE49-F238E27FC236}">
                <a16:creationId xmlns:a16="http://schemas.microsoft.com/office/drawing/2014/main" id="{F0A87E5D-384B-21B8-FD33-5207AD240C8D}"/>
              </a:ext>
            </a:extLst>
          </p:cNvPr>
          <p:cNvSpPr txBox="1"/>
          <p:nvPr/>
        </p:nvSpPr>
        <p:spPr>
          <a:xfrm>
            <a:off x="1358900" y="4441426"/>
            <a:ext cx="2653765" cy="1726636"/>
          </a:xfrm>
          <a:prstGeom prst="rect">
            <a:avLst/>
          </a:prstGeom>
          <a:noFill/>
        </p:spPr>
        <p:txBody>
          <a:bodyPr wrap="square" rtlCol="0" anchor="ctr" anchorCtr="1">
            <a:noAutofit/>
          </a:bodyPr>
          <a:lstStyle/>
          <a:p>
            <a:pPr marL="0" marR="0" lvl="0" indent="0" algn="l" defTabSz="914400" rtl="0" eaLnBrk="1" fontAlgn="auto" latinLnBrk="0" hangingPunct="1">
              <a:lnSpc>
                <a:spcPts val="2220"/>
              </a:lnSpc>
              <a:spcBef>
                <a:spcPts val="0"/>
              </a:spcBef>
              <a:spcAft>
                <a:spcPts val="0"/>
              </a:spcAft>
              <a:buClrTx/>
              <a:buSzTx/>
              <a:buFontTx/>
              <a:buNone/>
              <a:tabLst/>
              <a:defRPr/>
            </a:pPr>
            <a:r>
              <a:rPr kumimoji="0" lang="en-US" sz="2400" b="0" i="0" u="none" strike="noStrike" kern="1200" cap="none" spc="0" normalizeH="0" baseline="0" noProof="0">
                <a:ln>
                  <a:noFill/>
                </a:ln>
                <a:effectLst/>
                <a:uLnTx/>
                <a:uFillTx/>
                <a:latin typeface="Franklin Gothic Book" panose="020B0503020102020204"/>
                <a:ea typeface="+mn-ea"/>
                <a:cs typeface="+mn-cs"/>
                <a:hlinkClick r:id="rId3"/>
              </a:rPr>
              <a:t>Tools</a:t>
            </a:r>
            <a:r>
              <a:rPr kumimoji="0" lang="en-US" sz="2400" b="0" i="0" u="none" strike="noStrike" kern="1200" cap="none" spc="0" normalizeH="0" baseline="0" noProof="0">
                <a:ln>
                  <a:noFill/>
                </a:ln>
                <a:effectLst/>
                <a:uLnTx/>
                <a:uFillTx/>
                <a:latin typeface="Franklin Gothic Book" panose="020B0503020102020204"/>
                <a:ea typeface="+mn-ea"/>
                <a:cs typeface="+mn-cs"/>
              </a:rPr>
              <a:t> designed to screen projects with civil works, in education, HNP and SPJ starting from concept stage</a:t>
            </a:r>
          </a:p>
        </p:txBody>
      </p:sp>
      <p:sp>
        <p:nvSpPr>
          <p:cNvPr id="59" name="Rectángulo redondeado 58">
            <a:extLst>
              <a:ext uri="{FF2B5EF4-FFF2-40B4-BE49-F238E27FC236}">
                <a16:creationId xmlns:a16="http://schemas.microsoft.com/office/drawing/2014/main" id="{7E923B43-7F22-DEDF-F902-0597755322A9}"/>
              </a:ext>
            </a:extLst>
          </p:cNvPr>
          <p:cNvSpPr/>
          <p:nvPr/>
        </p:nvSpPr>
        <p:spPr>
          <a:xfrm>
            <a:off x="4393657" y="4165602"/>
            <a:ext cx="3412107" cy="2241106"/>
          </a:xfrm>
          <a:prstGeom prst="roundRect">
            <a:avLst>
              <a:gd name="adj" fmla="val 15506"/>
            </a:avLst>
          </a:prstGeom>
          <a:ln/>
        </p:spPr>
        <p:style>
          <a:lnRef idx="3">
            <a:schemeClr val="lt1"/>
          </a:lnRef>
          <a:fillRef idx="1">
            <a:schemeClr val="accent5"/>
          </a:fillRef>
          <a:effectRef idx="1">
            <a:schemeClr val="accent5"/>
          </a:effectRef>
          <a:fontRef idx="minor">
            <a:schemeClr val="lt1"/>
          </a:fontRef>
        </p:style>
        <p:txBody>
          <a:bodyPr rtlCol="0" anchor="ctr" anchorCtr="1"/>
          <a:lstStyle/>
          <a:p>
            <a:pPr marL="171450" marR="0" lvl="0" indent="-171450" algn="l" defTabSz="914400" rtl="0" eaLnBrk="1" fontAlgn="auto" latinLnBrk="0" hangingPunct="1">
              <a:lnSpc>
                <a:spcPts val="222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3B3C4C"/>
              </a:solidFill>
              <a:effectLst/>
              <a:uLnTx/>
              <a:uFillTx/>
              <a:latin typeface="Franklin Gothic Book" panose="020B0503020102020204"/>
              <a:ea typeface="+mn-ea"/>
              <a:cs typeface="+mn-cs"/>
            </a:endParaRPr>
          </a:p>
        </p:txBody>
      </p:sp>
      <p:sp>
        <p:nvSpPr>
          <p:cNvPr id="60" name="CuadroTexto 59">
            <a:extLst>
              <a:ext uri="{FF2B5EF4-FFF2-40B4-BE49-F238E27FC236}">
                <a16:creationId xmlns:a16="http://schemas.microsoft.com/office/drawing/2014/main" id="{F83F55EE-B554-36B6-A3E1-5730D6316DBC}"/>
              </a:ext>
            </a:extLst>
          </p:cNvPr>
          <p:cNvSpPr txBox="1"/>
          <p:nvPr/>
        </p:nvSpPr>
        <p:spPr>
          <a:xfrm>
            <a:off x="5087578" y="4289026"/>
            <a:ext cx="2337194" cy="1482883"/>
          </a:xfrm>
          <a:prstGeom prst="rect">
            <a:avLst/>
          </a:prstGeom>
          <a:noFill/>
        </p:spPr>
        <p:txBody>
          <a:bodyPr wrap="square" rtlCol="0" anchor="ctr" anchorCtr="1">
            <a:noAutofit/>
          </a:bodyPr>
          <a:lstStyle/>
          <a:p>
            <a:pPr marL="0" marR="0" lvl="0" indent="0" algn="l" defTabSz="914400" rtl="0" eaLnBrk="1" fontAlgn="auto" latinLnBrk="0" hangingPunct="1">
              <a:lnSpc>
                <a:spcPts val="2220"/>
              </a:lnSpc>
              <a:spcBef>
                <a:spcPts val="0"/>
              </a:spcBef>
              <a:spcAft>
                <a:spcPts val="0"/>
              </a:spcAft>
              <a:buClrTx/>
              <a:buSzTx/>
              <a:buFontTx/>
              <a:buNone/>
              <a:tabLst/>
              <a:defRPr/>
            </a:pPr>
            <a:r>
              <a:rPr kumimoji="0" lang="en-US" sz="2400" b="0" i="0" u="none" strike="noStrike" kern="1200" cap="none" spc="0" normalizeH="0" baseline="0" noProof="0">
                <a:ln>
                  <a:noFill/>
                </a:ln>
                <a:effectLst/>
                <a:uLnTx/>
                <a:uFillTx/>
                <a:latin typeface="Franklin Gothic Book" panose="020B0503020102020204"/>
                <a:ea typeface="+mn-ea"/>
                <a:cs typeface="+mn-cs"/>
              </a:rPr>
              <a:t>Discussion opener - to be supplemented by ESA and consultations</a:t>
            </a:r>
          </a:p>
        </p:txBody>
      </p:sp>
      <p:sp>
        <p:nvSpPr>
          <p:cNvPr id="9" name="Rectángulo 8">
            <a:extLst>
              <a:ext uri="{FF2B5EF4-FFF2-40B4-BE49-F238E27FC236}">
                <a16:creationId xmlns:a16="http://schemas.microsoft.com/office/drawing/2014/main" id="{8212568D-8286-82D1-B3C3-A2A7010CF730}"/>
              </a:ext>
            </a:extLst>
          </p:cNvPr>
          <p:cNvSpPr/>
          <p:nvPr/>
        </p:nvSpPr>
        <p:spPr>
          <a:xfrm>
            <a:off x="0" y="-1"/>
            <a:ext cx="12192000" cy="72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1" name="CuadroTexto 10">
            <a:extLst>
              <a:ext uri="{FF2B5EF4-FFF2-40B4-BE49-F238E27FC236}">
                <a16:creationId xmlns:a16="http://schemas.microsoft.com/office/drawing/2014/main" id="{5451C548-1ACC-69A5-4DD8-8AE892A47055}"/>
              </a:ext>
            </a:extLst>
          </p:cNvPr>
          <p:cNvSpPr txBox="1"/>
          <p:nvPr/>
        </p:nvSpPr>
        <p:spPr>
          <a:xfrm>
            <a:off x="715848" y="236888"/>
            <a:ext cx="1074737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2. Identifying and Assessing SEA/SH Risks</a:t>
            </a:r>
            <a:endPar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pic>
        <p:nvPicPr>
          <p:cNvPr id="3" name="Gráfico 2" descr="Advertencia contorno">
            <a:extLst>
              <a:ext uri="{FF2B5EF4-FFF2-40B4-BE49-F238E27FC236}">
                <a16:creationId xmlns:a16="http://schemas.microsoft.com/office/drawing/2014/main" id="{01EF7A80-C3D3-6212-9FAE-AD623A9E15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0154" y="2024571"/>
            <a:ext cx="468000" cy="468000"/>
          </a:xfrm>
          <a:prstGeom prst="rect">
            <a:avLst/>
          </a:prstGeom>
        </p:spPr>
      </p:pic>
      <p:grpSp>
        <p:nvGrpSpPr>
          <p:cNvPr id="15" name="Grupo 14">
            <a:extLst>
              <a:ext uri="{FF2B5EF4-FFF2-40B4-BE49-F238E27FC236}">
                <a16:creationId xmlns:a16="http://schemas.microsoft.com/office/drawing/2014/main" id="{A377EEAF-9E6F-1BC1-2AEF-F9EDEC14C476}"/>
              </a:ext>
            </a:extLst>
          </p:cNvPr>
          <p:cNvGrpSpPr/>
          <p:nvPr/>
        </p:nvGrpSpPr>
        <p:grpSpPr>
          <a:xfrm>
            <a:off x="799026" y="4240898"/>
            <a:ext cx="648000" cy="648000"/>
            <a:chOff x="718816" y="4240898"/>
            <a:chExt cx="736489" cy="732733"/>
          </a:xfrm>
        </p:grpSpPr>
        <p:pic>
          <p:nvPicPr>
            <p:cNvPr id="13" name="Gráfico 12" descr="Engranaje único con relleno sólido">
              <a:extLst>
                <a:ext uri="{FF2B5EF4-FFF2-40B4-BE49-F238E27FC236}">
                  <a16:creationId xmlns:a16="http://schemas.microsoft.com/office/drawing/2014/main" id="{4359C8F1-21A5-B9C9-D23B-D0C2CE2E93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8816" y="4240898"/>
              <a:ext cx="720000" cy="720000"/>
            </a:xfrm>
            <a:prstGeom prst="rect">
              <a:avLst/>
            </a:prstGeom>
          </p:spPr>
        </p:pic>
        <p:sp>
          <p:nvSpPr>
            <p:cNvPr id="14" name="Diagrama de flujo: operación manual 13">
              <a:extLst>
                <a:ext uri="{FF2B5EF4-FFF2-40B4-BE49-F238E27FC236}">
                  <a16:creationId xmlns:a16="http://schemas.microsoft.com/office/drawing/2014/main" id="{AB234ED6-4B53-5FE6-7678-77E879DD71AA}"/>
                </a:ext>
              </a:extLst>
            </p:cNvPr>
            <p:cNvSpPr/>
            <p:nvPr/>
          </p:nvSpPr>
          <p:spPr>
            <a:xfrm rot="8139382">
              <a:off x="1087963" y="4500321"/>
              <a:ext cx="252000" cy="432000"/>
            </a:xfrm>
            <a:prstGeom prst="flowChartManualOperation">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Gráfico 4" descr="Llave inglesa con relleno sólido">
              <a:extLst>
                <a:ext uri="{FF2B5EF4-FFF2-40B4-BE49-F238E27FC236}">
                  <a16:creationId xmlns:a16="http://schemas.microsoft.com/office/drawing/2014/main" id="{38614315-0622-4FD9-957D-90C3D0386D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987305" y="4505631"/>
              <a:ext cx="468000" cy="468000"/>
            </a:xfrm>
            <a:prstGeom prst="rect">
              <a:avLst/>
            </a:prstGeom>
          </p:spPr>
        </p:pic>
      </p:grpSp>
      <p:pic>
        <p:nvPicPr>
          <p:cNvPr id="21" name="Gráfico 20" descr="Velocímetro bajo con relleno sólido">
            <a:extLst>
              <a:ext uri="{FF2B5EF4-FFF2-40B4-BE49-F238E27FC236}">
                <a16:creationId xmlns:a16="http://schemas.microsoft.com/office/drawing/2014/main" id="{44A7D83B-81D5-6CD5-7511-74298AE72F2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8233287" y="1888126"/>
            <a:ext cx="612000" cy="612000"/>
          </a:xfrm>
          <a:prstGeom prst="rect">
            <a:avLst/>
          </a:prstGeom>
        </p:spPr>
      </p:pic>
      <p:pic>
        <p:nvPicPr>
          <p:cNvPr id="23" name="Gráfico 22" descr="Brújula contorno">
            <a:extLst>
              <a:ext uri="{FF2B5EF4-FFF2-40B4-BE49-F238E27FC236}">
                <a16:creationId xmlns:a16="http://schemas.microsoft.com/office/drawing/2014/main" id="{F460A009-BC11-2248-B48C-4BD4C3020929}"/>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4524807" y="1927044"/>
            <a:ext cx="648000" cy="648000"/>
          </a:xfrm>
          <a:prstGeom prst="rect">
            <a:avLst/>
          </a:prstGeom>
        </p:spPr>
      </p:pic>
      <p:pic>
        <p:nvPicPr>
          <p:cNvPr id="27" name="Gráfico 26" descr="Reseña de cliente con relleno sólido">
            <a:extLst>
              <a:ext uri="{FF2B5EF4-FFF2-40B4-BE49-F238E27FC236}">
                <a16:creationId xmlns:a16="http://schemas.microsoft.com/office/drawing/2014/main" id="{AE15ADCF-BF87-3100-A383-202143B6882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91495" y="4279991"/>
            <a:ext cx="648000" cy="648000"/>
          </a:xfrm>
          <a:prstGeom prst="rect">
            <a:avLst/>
          </a:prstGeom>
        </p:spPr>
      </p:pic>
      <p:pic>
        <p:nvPicPr>
          <p:cNvPr id="2" name="Picture 3">
            <a:extLst>
              <a:ext uri="{FF2B5EF4-FFF2-40B4-BE49-F238E27FC236}">
                <a16:creationId xmlns:a16="http://schemas.microsoft.com/office/drawing/2014/main" id="{1AE7131F-54C2-53F4-61A3-26A6ECBCEF98}"/>
              </a:ext>
            </a:extLst>
          </p:cNvPr>
          <p:cNvPicPr>
            <a:picLocks noChangeAspect="1"/>
          </p:cNvPicPr>
          <p:nvPr/>
        </p:nvPicPr>
        <p:blipFill>
          <a:blip r:embed="rId16"/>
          <a:stretch>
            <a:fillRect/>
          </a:stretch>
        </p:blipFill>
        <p:spPr>
          <a:xfrm>
            <a:off x="8003602" y="4289026"/>
            <a:ext cx="3910016" cy="1801566"/>
          </a:xfrm>
          <a:prstGeom prst="rect">
            <a:avLst/>
          </a:prstGeom>
          <a:ln>
            <a:noFill/>
          </a:ln>
          <a:effectLst>
            <a:outerShdw blurRad="292100" dist="139700" dir="2700000" algn="tl" rotWithShape="0">
              <a:srgbClr val="333333">
                <a:alpha val="65000"/>
              </a:srgbClr>
            </a:outerShdw>
          </a:effectLst>
        </p:spPr>
      </p:pic>
      <p:sp>
        <p:nvSpPr>
          <p:cNvPr id="18" name="CuadroTexto 48">
            <a:extLst>
              <a:ext uri="{FF2B5EF4-FFF2-40B4-BE49-F238E27FC236}">
                <a16:creationId xmlns:a16="http://schemas.microsoft.com/office/drawing/2014/main" id="{E36FF8FC-E66C-F163-DAC5-E2B6E606407E}"/>
              </a:ext>
            </a:extLst>
          </p:cNvPr>
          <p:cNvSpPr txBox="1"/>
          <p:nvPr/>
        </p:nvSpPr>
        <p:spPr>
          <a:xfrm>
            <a:off x="8471437" y="6112828"/>
            <a:ext cx="3066867" cy="707887"/>
          </a:xfrm>
          <a:prstGeom prst="rect">
            <a:avLst/>
          </a:prstGeom>
          <a:noFill/>
        </p:spPr>
        <p:txBody>
          <a:bodyPr wrap="square" rtlCol="0" anchor="ctr" anchorCtr="1">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2F150E"/>
                </a:solidFill>
                <a:effectLst/>
                <a:uLnTx/>
                <a:uFillTx/>
                <a:latin typeface="Franklin Gothic Book" panose="020B0503020102020204"/>
                <a:ea typeface="+mn-ea"/>
                <a:cs typeface="+mn-cs"/>
              </a:rPr>
              <a:t>Access the risk screening tools at </a:t>
            </a:r>
            <a:r>
              <a:rPr kumimoji="0" lang="en-US" sz="2000" b="0" i="0" u="none" strike="noStrike" kern="1200" cap="none" spc="0" normalizeH="0" baseline="0" noProof="0">
                <a:ln>
                  <a:noFill/>
                </a:ln>
                <a:solidFill>
                  <a:srgbClr val="2F150E"/>
                </a:solidFill>
                <a:effectLst/>
                <a:uLnTx/>
                <a:uFillTx/>
                <a:latin typeface="Franklin Gothic Book" panose="020B0503020102020204"/>
                <a:ea typeface="+mn-ea"/>
                <a:cs typeface="+mn-cs"/>
                <a:hlinkClick r:id="rId3"/>
              </a:rPr>
              <a:t>seahscreen/</a:t>
            </a:r>
            <a:r>
              <a:rPr kumimoji="0" lang="en-US" sz="2000" b="0" i="0" u="none" strike="noStrike" kern="1200" cap="none" spc="0" normalizeH="0" baseline="0" noProof="0">
                <a:ln>
                  <a:noFill/>
                </a:ln>
                <a:solidFill>
                  <a:srgbClr val="2F150E"/>
                </a:solidFill>
                <a:effectLst/>
                <a:uLnTx/>
                <a:uFillTx/>
                <a:latin typeface="Franklin Gothic Book" panose="020B0503020102020204"/>
                <a:ea typeface="+mn-ea"/>
                <a:cs typeface="+mn-cs"/>
              </a:rPr>
              <a:t> </a:t>
            </a:r>
          </a:p>
        </p:txBody>
      </p:sp>
    </p:spTree>
    <p:extLst>
      <p:ext uri="{BB962C8B-B14F-4D97-AF65-F5344CB8AC3E}">
        <p14:creationId xmlns:p14="http://schemas.microsoft.com/office/powerpoint/2010/main" val="87310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04530FD-6C62-CEAB-8F31-A361183519F8}"/>
              </a:ext>
            </a:extLst>
          </p:cNvPr>
          <p:cNvSpPr/>
          <p:nvPr/>
        </p:nvSpPr>
        <p:spPr>
          <a:xfrm>
            <a:off x="4307595" y="242372"/>
            <a:ext cx="7271133" cy="4131325"/>
          </a:xfrm>
          <a:prstGeom prst="wedgeEllipseCallout">
            <a:avLst>
              <a:gd name="adj1" fmla="val -62943"/>
              <a:gd name="adj2" fmla="val -132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9" name="CuadroTexto 8">
            <a:extLst>
              <a:ext uri="{FF2B5EF4-FFF2-40B4-BE49-F238E27FC236}">
                <a16:creationId xmlns:a16="http://schemas.microsoft.com/office/drawing/2014/main" id="{3AC8BDFB-3C03-1040-822A-9A99F54B9F9B}"/>
              </a:ext>
            </a:extLst>
          </p:cNvPr>
          <p:cNvSpPr txBox="1"/>
          <p:nvPr/>
        </p:nvSpPr>
        <p:spPr>
          <a:xfrm>
            <a:off x="5814427" y="1291835"/>
            <a:ext cx="5301591" cy="1865126"/>
          </a:xfrm>
          <a:prstGeom prst="rect">
            <a:avLst/>
          </a:prstGeom>
          <a:noFill/>
        </p:spPr>
        <p:txBody>
          <a:bodyPr wrap="square" lIns="0" rIns="0" rtlCol="0" anchor="t">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F150E">
                    <a:lumMod val="10000"/>
                    <a:lumOff val="90000"/>
                  </a:srgbClr>
                </a:solidFill>
                <a:effectLst/>
                <a:uLnTx/>
                <a:uFillTx/>
                <a:latin typeface="Franklin Gothic Medium" panose="020B0603020102020204"/>
                <a:ea typeface="+mn-ea"/>
                <a:cs typeface="+mn-cs"/>
              </a:rPr>
              <a:t>After completing the SEA/SH risk screening tool, is the assessment of SEA/SH risks finished?</a:t>
            </a:r>
          </a:p>
        </p:txBody>
      </p:sp>
      <p:pic>
        <p:nvPicPr>
          <p:cNvPr id="4" name="Imagen 5">
            <a:extLst>
              <a:ext uri="{FF2B5EF4-FFF2-40B4-BE49-F238E27FC236}">
                <a16:creationId xmlns:a16="http://schemas.microsoft.com/office/drawing/2014/main" id="{C07990E9-AA80-2B11-3B14-ECF5031A9000}"/>
              </a:ext>
            </a:extLst>
          </p:cNvPr>
          <p:cNvPicPr>
            <a:picLocks noChangeAspect="1"/>
          </p:cNvPicPr>
          <p:nvPr/>
        </p:nvPicPr>
        <p:blipFill>
          <a:blip r:embed="rId3"/>
          <a:stretch>
            <a:fillRect/>
          </a:stretch>
        </p:blipFill>
        <p:spPr>
          <a:xfrm>
            <a:off x="1412932" y="1276737"/>
            <a:ext cx="1862609" cy="4651488"/>
          </a:xfrm>
          <a:prstGeom prst="rect">
            <a:avLst/>
          </a:prstGeom>
        </p:spPr>
      </p:pic>
      <p:sp>
        <p:nvSpPr>
          <p:cNvPr id="3" name="CuadroTexto 14">
            <a:extLst>
              <a:ext uri="{FF2B5EF4-FFF2-40B4-BE49-F238E27FC236}">
                <a16:creationId xmlns:a16="http://schemas.microsoft.com/office/drawing/2014/main" id="{F82B30EC-E50B-5AE1-3B4D-9A03CE30E84A}"/>
              </a:ext>
            </a:extLst>
          </p:cNvPr>
          <p:cNvSpPr txBox="1"/>
          <p:nvPr/>
        </p:nvSpPr>
        <p:spPr>
          <a:xfrm>
            <a:off x="4307595" y="5046475"/>
            <a:ext cx="7271133" cy="1811525"/>
          </a:xfrm>
          <a:prstGeom prst="rect">
            <a:avLst/>
          </a:prstGeom>
          <a:noFill/>
        </p:spPr>
        <p:txBody>
          <a:bodyPr wrap="square" rtlCol="0" anchor="t" anchorCtr="0">
            <a:noAutofit/>
          </a:bodyPr>
          <a:lstStyle/>
          <a:p>
            <a:pPr marL="0" marR="0" lvl="0" indent="0" algn="l" defTabSz="914400" rtl="0" eaLnBrk="1" fontAlgn="auto" latinLnBrk="0" hangingPunct="1">
              <a:lnSpc>
                <a:spcPts val="2800"/>
              </a:lnSpc>
              <a:spcBef>
                <a:spcPts val="0"/>
              </a:spcBef>
              <a:spcAft>
                <a:spcPts val="0"/>
              </a:spcAft>
              <a:buClrTx/>
              <a:buSzTx/>
              <a:buFontTx/>
              <a:buNone/>
              <a:tabLst/>
              <a:defRPr/>
            </a:pPr>
            <a:r>
              <a:rPr lang="en-US" sz="2400" b="1" dirty="0">
                <a:solidFill>
                  <a:schemeClr val="accent1"/>
                </a:solidFill>
                <a:latin typeface="Franklin Gothic Book" panose="020B0503020102020204" pitchFamily="34" charset="0"/>
              </a:rPr>
              <a:t>NO.  </a:t>
            </a:r>
            <a:r>
              <a:rPr kumimoji="0" lang="en-US" sz="24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rPr>
              <a:t>The risk screening is a simplification and a discussion opener.</a:t>
            </a:r>
            <a:r>
              <a:rPr kumimoji="0" lang="en-US" sz="2400" b="0" i="0" u="none" strike="noStrike" kern="1200" cap="none" spc="0" normalizeH="0" noProof="0" dirty="0">
                <a:ln>
                  <a:noFill/>
                </a:ln>
                <a:solidFill>
                  <a:srgbClr val="2F150E"/>
                </a:solidFill>
                <a:effectLst/>
                <a:uLnTx/>
                <a:uFillTx/>
                <a:latin typeface="Franklin Gothic Book" panose="020B0503020102020204" pitchFamily="34" charset="0"/>
                <a:ea typeface="+mn-ea"/>
                <a:cs typeface="+mn-cs"/>
              </a:rPr>
              <a:t> It should be expanded and supplemented by the </a:t>
            </a:r>
            <a:r>
              <a:rPr lang="en-US" sz="2400" b="1" dirty="0">
                <a:solidFill>
                  <a:schemeClr val="accent1"/>
                </a:solidFill>
                <a:latin typeface="Franklin Gothic Book" panose="020B0503020102020204" pitchFamily="34" charset="0"/>
              </a:rPr>
              <a:t>Client-led assessment of SEA/SH risks </a:t>
            </a:r>
            <a:r>
              <a:rPr kumimoji="0" lang="en-US" sz="2400" b="0" i="0" u="none" strike="noStrike" kern="1200" cap="none" spc="0" normalizeH="0" noProof="0" dirty="0">
                <a:ln>
                  <a:noFill/>
                </a:ln>
                <a:solidFill>
                  <a:srgbClr val="2F150E"/>
                </a:solidFill>
                <a:effectLst/>
                <a:uLnTx/>
                <a:uFillTx/>
                <a:latin typeface="Franklin Gothic Book" panose="020B0503020102020204" pitchFamily="34" charset="0"/>
                <a:ea typeface="+mn-ea"/>
                <a:cs typeface="+mn-cs"/>
              </a:rPr>
              <a:t>as part of the project social assessment.</a:t>
            </a:r>
            <a:endParaRPr kumimoji="0" lang="en-US" sz="24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315220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B29F19AE-62A7-2CD5-CB7F-94000C73B05F}"/>
              </a:ext>
            </a:extLst>
          </p:cNvPr>
          <p:cNvSpPr txBox="1"/>
          <p:nvPr/>
        </p:nvSpPr>
        <p:spPr>
          <a:xfrm>
            <a:off x="558955" y="822572"/>
            <a:ext cx="10953185" cy="707886"/>
          </a:xfrm>
          <a:prstGeom prst="rect">
            <a:avLst/>
          </a:prstGeom>
          <a:noFill/>
        </p:spPr>
        <p:txBody>
          <a:bodyPr wrap="square" lIns="0" rIns="0" rtlCol="0" anchor="t">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4000" b="0" i="0" u="none" strike="noStrike" kern="1200" cap="none" spc="0" normalizeH="0" baseline="0" noProof="0">
                <a:ln>
                  <a:noFill/>
                </a:ln>
                <a:solidFill>
                  <a:srgbClr val="2F150E"/>
                </a:solidFill>
                <a:effectLst/>
                <a:uLnTx/>
                <a:uFillTx/>
                <a:latin typeface="Franklin Gothic Medium" panose="020B0603020102020204"/>
                <a:ea typeface="+mn-ea"/>
                <a:cs typeface="+mn-cs"/>
              </a:rPr>
              <a:t>Client-led SEA/SH Risk Assessment</a:t>
            </a:r>
          </a:p>
        </p:txBody>
      </p:sp>
      <p:sp>
        <p:nvSpPr>
          <p:cNvPr id="6" name="Rectángulo redondeado 5">
            <a:extLst>
              <a:ext uri="{FF2B5EF4-FFF2-40B4-BE49-F238E27FC236}">
                <a16:creationId xmlns:a16="http://schemas.microsoft.com/office/drawing/2014/main" id="{8F071F1A-89DC-D92D-4D0C-B1CEED6B0E34}"/>
              </a:ext>
            </a:extLst>
          </p:cNvPr>
          <p:cNvSpPr/>
          <p:nvPr/>
        </p:nvSpPr>
        <p:spPr>
          <a:xfrm>
            <a:off x="452122" y="2590467"/>
            <a:ext cx="3699143" cy="1419741"/>
          </a:xfrm>
          <a:prstGeom prst="roundRect">
            <a:avLst>
              <a:gd name="adj" fmla="val 15506"/>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300" b="0" i="0" u="none" strike="noStrike" kern="1200" cap="none" spc="0" normalizeH="0" baseline="0" noProof="0">
              <a:ln>
                <a:noFill/>
              </a:ln>
              <a:solidFill>
                <a:srgbClr val="3B3C4C"/>
              </a:solidFill>
              <a:effectLst/>
              <a:uLnTx/>
              <a:uFillTx/>
              <a:latin typeface="Franklin Gothic Book" panose="020B0503020102020204"/>
              <a:ea typeface="+mn-ea"/>
              <a:cs typeface="+mn-cs"/>
            </a:endParaRPr>
          </a:p>
        </p:txBody>
      </p:sp>
      <p:sp>
        <p:nvSpPr>
          <p:cNvPr id="7" name="CuadroTexto 6">
            <a:extLst>
              <a:ext uri="{FF2B5EF4-FFF2-40B4-BE49-F238E27FC236}">
                <a16:creationId xmlns:a16="http://schemas.microsoft.com/office/drawing/2014/main" id="{31D819F8-5C11-D9D3-68F8-F48C63489873}"/>
              </a:ext>
            </a:extLst>
          </p:cNvPr>
          <p:cNvSpPr txBox="1"/>
          <p:nvPr/>
        </p:nvSpPr>
        <p:spPr>
          <a:xfrm>
            <a:off x="873553" y="2687875"/>
            <a:ext cx="3090913" cy="1180610"/>
          </a:xfrm>
          <a:prstGeom prst="rect">
            <a:avLst/>
          </a:prstGeom>
          <a:noFill/>
        </p:spPr>
        <p:txBody>
          <a:bodyPr wrap="square" rtlCol="0" anchor="ctr" anchorCtr="1">
            <a:noAutofit/>
          </a:bodyPr>
          <a:lstStyle/>
          <a:p>
            <a:pPr marL="0" marR="0" lvl="0" indent="0" algn="l" defTabSz="914400" rtl="0" eaLnBrk="1" fontAlgn="auto" latinLnBrk="0" hangingPunct="1">
              <a:lnSpc>
                <a:spcPts val="2220"/>
              </a:lnSpc>
              <a:spcBef>
                <a:spcPts val="0"/>
              </a:spcBef>
              <a:spcAft>
                <a:spcPts val="1200"/>
              </a:spcAft>
              <a:buClr>
                <a:srgbClr val="CA5B33"/>
              </a:buClr>
              <a:buSzTx/>
              <a:buFontTx/>
              <a:buNone/>
              <a:tabLst/>
              <a:defRPr/>
            </a:pPr>
            <a:r>
              <a:rPr kumimoji="0" lang="en-US" sz="2400" b="0" i="0" u="none" strike="noStrike" kern="1200" cap="none" spc="0" normalizeH="0" baseline="0" noProof="0" dirty="0">
                <a:ln>
                  <a:noFill/>
                </a:ln>
                <a:solidFill>
                  <a:srgbClr val="FFFFFF"/>
                </a:solidFill>
                <a:effectLst/>
                <a:uLnTx/>
                <a:uFillTx/>
                <a:latin typeface="Franklin Gothic Book" panose="020B0503020102020204"/>
                <a:ea typeface="+mn-ea"/>
                <a:cs typeface="+mn-cs"/>
              </a:rPr>
              <a:t>Includes Gender Analysis or Country Action Plan</a:t>
            </a:r>
          </a:p>
        </p:txBody>
      </p:sp>
      <p:sp>
        <p:nvSpPr>
          <p:cNvPr id="47" name="Rectángulo redondeado 46">
            <a:extLst>
              <a:ext uri="{FF2B5EF4-FFF2-40B4-BE49-F238E27FC236}">
                <a16:creationId xmlns:a16="http://schemas.microsoft.com/office/drawing/2014/main" id="{338D4C69-745B-6349-1C46-6CE4C68723FB}"/>
              </a:ext>
            </a:extLst>
          </p:cNvPr>
          <p:cNvSpPr/>
          <p:nvPr/>
        </p:nvSpPr>
        <p:spPr>
          <a:xfrm>
            <a:off x="4266673" y="1575511"/>
            <a:ext cx="3658653" cy="1530170"/>
          </a:xfrm>
          <a:prstGeom prst="roundRect">
            <a:avLst>
              <a:gd name="adj" fmla="val 15506"/>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3B3C4C"/>
              </a:solidFill>
              <a:effectLst/>
              <a:uLnTx/>
              <a:uFillTx/>
              <a:latin typeface="Franklin Gothic Book" panose="020B0503020102020204"/>
              <a:ea typeface="+mn-ea"/>
              <a:cs typeface="+mn-cs"/>
            </a:endParaRPr>
          </a:p>
        </p:txBody>
      </p:sp>
      <p:sp>
        <p:nvSpPr>
          <p:cNvPr id="49" name="CuadroTexto 48">
            <a:extLst>
              <a:ext uri="{FF2B5EF4-FFF2-40B4-BE49-F238E27FC236}">
                <a16:creationId xmlns:a16="http://schemas.microsoft.com/office/drawing/2014/main" id="{4A63D822-4F83-EF2A-E646-33DBD49067D6}"/>
              </a:ext>
            </a:extLst>
          </p:cNvPr>
          <p:cNvSpPr txBox="1"/>
          <p:nvPr/>
        </p:nvSpPr>
        <p:spPr>
          <a:xfrm>
            <a:off x="4886714" y="1757000"/>
            <a:ext cx="2968843" cy="1187504"/>
          </a:xfrm>
          <a:prstGeom prst="rect">
            <a:avLst/>
          </a:prstGeom>
          <a:noFill/>
        </p:spPr>
        <p:txBody>
          <a:bodyPr wrap="square" rtlCol="0" anchor="ctr" anchorCtr="1">
            <a:noAutofit/>
          </a:bodyPr>
          <a:lstStyle/>
          <a:p>
            <a:pPr marL="0" marR="0" lvl="0" indent="0" algn="l" defTabSz="914400" rtl="0" eaLnBrk="1" fontAlgn="auto" latinLnBrk="0" hangingPunct="1">
              <a:lnSpc>
                <a:spcPts val="2220"/>
              </a:lnSpc>
              <a:spcBef>
                <a:spcPts val="0"/>
              </a:spcBef>
              <a:spcAft>
                <a:spcPts val="1200"/>
              </a:spcAft>
              <a:buClr>
                <a:srgbClr val="CA5B33"/>
              </a:buClr>
              <a:buSzTx/>
              <a:buFontTx/>
              <a:buNone/>
              <a:tabLst/>
              <a:defRPr/>
            </a:pPr>
            <a:r>
              <a:rPr kumimoji="0" lang="en-US" sz="2400" b="0" i="0" u="none" strike="noStrike" kern="1200" cap="none" spc="0" normalizeH="0" baseline="0" noProof="0">
                <a:ln>
                  <a:noFill/>
                </a:ln>
                <a:solidFill>
                  <a:srgbClr val="FFFEFD"/>
                </a:solidFill>
                <a:effectLst/>
                <a:uLnTx/>
                <a:uFillTx/>
                <a:latin typeface="Franklin Gothic Book" panose="020B0503020102020204"/>
                <a:ea typeface="Calibri" panose="020F0502020204030204" pitchFamily="34" charset="0"/>
                <a:cs typeface="Times New Roman" panose="02020603050405020304" pitchFamily="18" charset="0"/>
              </a:rPr>
              <a:t>Information on harmful cultural practices towards women and girls (e.g., early marriage)</a:t>
            </a:r>
          </a:p>
        </p:txBody>
      </p:sp>
      <p:sp>
        <p:nvSpPr>
          <p:cNvPr id="55" name="Rectángulo redondeado 54">
            <a:extLst>
              <a:ext uri="{FF2B5EF4-FFF2-40B4-BE49-F238E27FC236}">
                <a16:creationId xmlns:a16="http://schemas.microsoft.com/office/drawing/2014/main" id="{95C0418F-7CC7-6AAF-2ED4-EF410095EFD4}"/>
              </a:ext>
            </a:extLst>
          </p:cNvPr>
          <p:cNvSpPr/>
          <p:nvPr/>
        </p:nvSpPr>
        <p:spPr>
          <a:xfrm>
            <a:off x="423600" y="4148800"/>
            <a:ext cx="3658653" cy="2352441"/>
          </a:xfrm>
          <a:prstGeom prst="roundRect">
            <a:avLst>
              <a:gd name="adj" fmla="val 10688"/>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nchorCtr="1"/>
          <a:lstStyle/>
          <a:p>
            <a:pPr marL="171450" marR="0" lvl="0" indent="-171450" algn="l" defTabSz="914400" rtl="0" eaLnBrk="1" fontAlgn="auto" latinLnBrk="0" hangingPunct="1">
              <a:lnSpc>
                <a:spcPts val="2220"/>
              </a:lnSpc>
              <a:spcBef>
                <a:spcPts val="0"/>
              </a:spcBef>
              <a:spcAft>
                <a:spcPts val="0"/>
              </a:spcAft>
              <a:buClrTx/>
              <a:buSzTx/>
              <a:buFont typeface="Arial" panose="020B0604020202020204" pitchFamily="34" charset="0"/>
              <a:buChar char="•"/>
              <a:tabLst/>
              <a:defRPr/>
            </a:pPr>
            <a:endParaRPr kumimoji="0" lang="en-US" sz="2300" b="0" i="0" u="none" strike="noStrike" kern="1200" cap="none" spc="0" normalizeH="0" baseline="0" noProof="0">
              <a:ln>
                <a:noFill/>
              </a:ln>
              <a:solidFill>
                <a:srgbClr val="3B3C4C"/>
              </a:solidFill>
              <a:effectLst/>
              <a:uLnTx/>
              <a:uFillTx/>
              <a:latin typeface="Franklin Gothic Book" panose="020B0503020102020204"/>
              <a:ea typeface="+mn-ea"/>
              <a:cs typeface="+mn-cs"/>
            </a:endParaRPr>
          </a:p>
        </p:txBody>
      </p:sp>
      <p:sp>
        <p:nvSpPr>
          <p:cNvPr id="59" name="Rectángulo redondeado 58">
            <a:extLst>
              <a:ext uri="{FF2B5EF4-FFF2-40B4-BE49-F238E27FC236}">
                <a16:creationId xmlns:a16="http://schemas.microsoft.com/office/drawing/2014/main" id="{7E923B43-7F22-DEDF-F902-0597755322A9}"/>
              </a:ext>
            </a:extLst>
          </p:cNvPr>
          <p:cNvSpPr/>
          <p:nvPr/>
        </p:nvSpPr>
        <p:spPr>
          <a:xfrm>
            <a:off x="4231676" y="3202848"/>
            <a:ext cx="3753351" cy="3293288"/>
          </a:xfrm>
          <a:prstGeom prst="roundRect">
            <a:avLst>
              <a:gd name="adj" fmla="val 665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nchorCtr="1"/>
          <a:lstStyle/>
          <a:p>
            <a:pPr marL="171450" marR="0" lvl="0" indent="-171450" algn="l" defTabSz="914400" rtl="0" eaLnBrk="1" fontAlgn="auto" latinLnBrk="0" hangingPunct="1">
              <a:lnSpc>
                <a:spcPts val="222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3B3C4C"/>
              </a:solidFill>
              <a:effectLst/>
              <a:uLnTx/>
              <a:uFillTx/>
              <a:latin typeface="Franklin Gothic Book" panose="020B0503020102020204"/>
              <a:ea typeface="+mn-ea"/>
              <a:cs typeface="+mn-cs"/>
            </a:endParaRPr>
          </a:p>
        </p:txBody>
      </p:sp>
      <p:sp>
        <p:nvSpPr>
          <p:cNvPr id="60" name="CuadroTexto 59">
            <a:extLst>
              <a:ext uri="{FF2B5EF4-FFF2-40B4-BE49-F238E27FC236}">
                <a16:creationId xmlns:a16="http://schemas.microsoft.com/office/drawing/2014/main" id="{F83F55EE-B554-36B6-A3E1-5730D6316DBC}"/>
              </a:ext>
            </a:extLst>
          </p:cNvPr>
          <p:cNvSpPr txBox="1"/>
          <p:nvPr/>
        </p:nvSpPr>
        <p:spPr>
          <a:xfrm>
            <a:off x="4886715" y="3978329"/>
            <a:ext cx="2809392" cy="1743063"/>
          </a:xfrm>
          <a:prstGeom prst="rect">
            <a:avLst/>
          </a:prstGeom>
          <a:noFill/>
        </p:spPr>
        <p:txBody>
          <a:bodyPr wrap="square" rtlCol="0" anchor="ctr" anchorCtr="1">
            <a:noAutofit/>
          </a:bodyPr>
          <a:lstStyle/>
          <a:p>
            <a:pPr lvl="0" rtl="0"/>
            <a:r>
              <a:rPr lang="en-US" sz="2400" b="0">
                <a:solidFill>
                  <a:srgbClr val="FFFFFF"/>
                </a:solidFill>
                <a:latin typeface="+mn-lt"/>
              </a:rPr>
              <a:t>Identifies and maps GBV services in area of project implementation and barriers to access them, including for potential partnership</a:t>
            </a:r>
          </a:p>
        </p:txBody>
      </p:sp>
      <p:sp>
        <p:nvSpPr>
          <p:cNvPr id="9" name="Rectángulo redondeado 13">
            <a:extLst>
              <a:ext uri="{FF2B5EF4-FFF2-40B4-BE49-F238E27FC236}">
                <a16:creationId xmlns:a16="http://schemas.microsoft.com/office/drawing/2014/main" id="{5F7EF145-7665-1B3B-218B-92839CF6A5A9}"/>
              </a:ext>
            </a:extLst>
          </p:cNvPr>
          <p:cNvSpPr/>
          <p:nvPr/>
        </p:nvSpPr>
        <p:spPr>
          <a:xfrm>
            <a:off x="8124777" y="1575511"/>
            <a:ext cx="3753351" cy="2788671"/>
          </a:xfrm>
          <a:prstGeom prst="roundRect">
            <a:avLst>
              <a:gd name="adj" fmla="val 7538"/>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432000" rtlCol="0" anchor="t" anchorCtr="1"/>
          <a:lstStyle/>
          <a:p>
            <a:pPr marL="0" marR="0" lvl="0" indent="0" algn="l" defTabSz="914400" rtl="0" eaLnBrk="1" fontAlgn="auto" latinLnBrk="0" hangingPunct="1">
              <a:lnSpc>
                <a:spcPts val="2220"/>
              </a:lnSpc>
              <a:spcBef>
                <a:spcPts val="0"/>
              </a:spcBef>
              <a:spcAft>
                <a:spcPts val="1200"/>
              </a:spcAft>
              <a:buClr>
                <a:srgbClr val="CA5B33"/>
              </a:buClr>
              <a:buSzTx/>
              <a:buFontTx/>
              <a:buNone/>
              <a:tabLst/>
              <a:defRPr/>
            </a:pPr>
            <a:endParaRPr kumimoji="0" lang="en-US" sz="2350" b="0" i="0" u="none" strike="noStrike" kern="1200" cap="none" spc="0" normalizeH="0" baseline="0" noProof="0">
              <a:ln>
                <a:noFill/>
              </a:ln>
              <a:solidFill>
                <a:schemeClr val="tx1"/>
              </a:solidFill>
              <a:effectLst/>
              <a:uLnTx/>
              <a:uFillTx/>
              <a:latin typeface="Franklin Gothic Book" panose="020B0503020102020204"/>
              <a:ea typeface="+mn-ea"/>
              <a:cs typeface="+mn-cs"/>
            </a:endParaRPr>
          </a:p>
        </p:txBody>
      </p:sp>
      <p:sp>
        <p:nvSpPr>
          <p:cNvPr id="12" name="CuadroTexto 11">
            <a:extLst>
              <a:ext uri="{FF2B5EF4-FFF2-40B4-BE49-F238E27FC236}">
                <a16:creationId xmlns:a16="http://schemas.microsoft.com/office/drawing/2014/main" id="{02373B11-7488-11B6-9059-2CFD0E9C487F}"/>
              </a:ext>
            </a:extLst>
          </p:cNvPr>
          <p:cNvSpPr txBox="1"/>
          <p:nvPr/>
        </p:nvSpPr>
        <p:spPr>
          <a:xfrm>
            <a:off x="8909921" y="1699916"/>
            <a:ext cx="2700997" cy="2554545"/>
          </a:xfrm>
          <a:prstGeom prst="rect">
            <a:avLst/>
          </a:prstGeom>
          <a:noFill/>
        </p:spPr>
        <p:txBody>
          <a:bodyPr wrap="square">
            <a:spAutoFit/>
          </a:bodyPr>
          <a:lstStyle/>
          <a:p>
            <a:pPr marL="0" marR="0" lvl="0" indent="0" algn="l" defTabSz="914400" rtl="0" eaLnBrk="1" fontAlgn="auto" latinLnBrk="0" hangingPunct="1">
              <a:lnSpc>
                <a:spcPts val="2400"/>
              </a:lnSpc>
              <a:spcBef>
                <a:spcPts val="0"/>
              </a:spcBef>
              <a:spcAft>
                <a:spcPts val="1200"/>
              </a:spcAft>
              <a:buClr>
                <a:srgbClr val="CA5B33"/>
              </a:buClr>
              <a:buSzTx/>
              <a:buFontTx/>
              <a:buNone/>
              <a:tabLst/>
              <a:defRPr/>
            </a:pPr>
            <a:r>
              <a:rPr kumimoji="0" lang="en-US" sz="2400" b="0" i="0" u="none" strike="noStrike" kern="1200" cap="none" spc="0" normalizeH="0" baseline="0" noProof="0">
                <a:ln>
                  <a:noFill/>
                </a:ln>
                <a:solidFill>
                  <a:srgbClr val="FFFFFF"/>
                </a:solidFill>
                <a:effectLst/>
                <a:uLnTx/>
                <a:uFillTx/>
                <a:latin typeface="Franklin Gothic Book" panose="020B0503020102020204"/>
                <a:ea typeface="+mn-ea"/>
                <a:cs typeface="Times New Roman" panose="02020603050405020304" pitchFamily="18" charset="0"/>
              </a:rPr>
              <a:t>Analysis of how contextual risks of GBV could be exacerbated by interaction with project actors under each project component</a:t>
            </a:r>
          </a:p>
        </p:txBody>
      </p:sp>
      <p:sp>
        <p:nvSpPr>
          <p:cNvPr id="24" name="CuadroTexto 23">
            <a:extLst>
              <a:ext uri="{FF2B5EF4-FFF2-40B4-BE49-F238E27FC236}">
                <a16:creationId xmlns:a16="http://schemas.microsoft.com/office/drawing/2014/main" id="{0BD6EC99-30D8-DC8E-9044-F3790AFCE50D}"/>
              </a:ext>
            </a:extLst>
          </p:cNvPr>
          <p:cNvSpPr txBox="1"/>
          <p:nvPr/>
        </p:nvSpPr>
        <p:spPr>
          <a:xfrm>
            <a:off x="1069188" y="4338056"/>
            <a:ext cx="3128964" cy="2092881"/>
          </a:xfrm>
          <a:prstGeom prst="rect">
            <a:avLst/>
          </a:prstGeom>
          <a:noFill/>
        </p:spPr>
        <p:txBody>
          <a:bodyPr wrap="square">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Franklin Gothic Book" panose="020B0503020102020204"/>
                <a:ea typeface="+mn-ea"/>
                <a:cs typeface="+mn-cs"/>
              </a:rPr>
              <a:t>Reviews data on GBV prevalence (such as intimate partner violence or non-partner), e.g., DHS or official statistics</a:t>
            </a:r>
          </a:p>
        </p:txBody>
      </p:sp>
      <p:sp>
        <p:nvSpPr>
          <p:cNvPr id="8" name="Rectángulo redondeado 13">
            <a:extLst>
              <a:ext uri="{FF2B5EF4-FFF2-40B4-BE49-F238E27FC236}">
                <a16:creationId xmlns:a16="http://schemas.microsoft.com/office/drawing/2014/main" id="{2EAA522D-FE15-B082-1659-83ECC47378B7}"/>
              </a:ext>
            </a:extLst>
          </p:cNvPr>
          <p:cNvSpPr/>
          <p:nvPr/>
        </p:nvSpPr>
        <p:spPr>
          <a:xfrm>
            <a:off x="8124777" y="4470790"/>
            <a:ext cx="3753352" cy="2025346"/>
          </a:xfrm>
          <a:prstGeom prst="roundRect">
            <a:avLst>
              <a:gd name="adj" fmla="val 7538"/>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432000" rtlCol="0" anchor="t" anchorCtr="1"/>
          <a:lstStyle/>
          <a:p>
            <a:pPr marL="0" marR="0" lvl="0" indent="0" algn="l" defTabSz="914400" rtl="0" eaLnBrk="1" fontAlgn="auto" latinLnBrk="0" hangingPunct="1">
              <a:lnSpc>
                <a:spcPts val="2220"/>
              </a:lnSpc>
              <a:spcBef>
                <a:spcPts val="0"/>
              </a:spcBef>
              <a:spcAft>
                <a:spcPts val="1200"/>
              </a:spcAft>
              <a:buClr>
                <a:srgbClr val="CA5B33"/>
              </a:buClr>
              <a:buSzTx/>
              <a:buFontTx/>
              <a:buNone/>
              <a:tabLst/>
              <a:defRPr/>
            </a:pPr>
            <a:endParaRPr kumimoji="0" lang="en-US" sz="235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1" name="CuadroTexto 10">
            <a:extLst>
              <a:ext uri="{FF2B5EF4-FFF2-40B4-BE49-F238E27FC236}">
                <a16:creationId xmlns:a16="http://schemas.microsoft.com/office/drawing/2014/main" id="{DAC974D6-44DF-2C9A-04A5-09BB9980CCD7}"/>
              </a:ext>
            </a:extLst>
          </p:cNvPr>
          <p:cNvSpPr txBox="1"/>
          <p:nvPr/>
        </p:nvSpPr>
        <p:spPr>
          <a:xfrm>
            <a:off x="8899864" y="4529862"/>
            <a:ext cx="2922844" cy="1938992"/>
          </a:xfrm>
          <a:prstGeom prst="rect">
            <a:avLst/>
          </a:prstGeom>
          <a:noFill/>
        </p:spPr>
        <p:txBody>
          <a:bodyPr wrap="square">
            <a:spAutoFit/>
          </a:bodyPr>
          <a:lstStyle/>
          <a:p>
            <a:pPr marL="0" marR="0" lvl="0" indent="0" algn="l" defTabSz="914400" rtl="0" eaLnBrk="1" fontAlgn="auto" latinLnBrk="0" hangingPunct="1">
              <a:lnSpc>
                <a:spcPts val="2400"/>
              </a:lnSpc>
              <a:spcBef>
                <a:spcPts val="0"/>
              </a:spcBef>
              <a:spcAft>
                <a:spcPts val="1200"/>
              </a:spcAft>
              <a:buClr>
                <a:srgbClr val="CA5B33"/>
              </a:buClr>
              <a:buSzTx/>
              <a:buFontTx/>
              <a:buNone/>
              <a:tabLst/>
              <a:defRPr/>
            </a:pPr>
            <a:r>
              <a:rPr kumimoji="0" lang="en-US" sz="2400" b="0" i="0" u="none" strike="noStrike" kern="1200" cap="none" spc="0" normalizeH="0" baseline="0" noProof="0" dirty="0">
                <a:ln>
                  <a:noFill/>
                </a:ln>
                <a:solidFill>
                  <a:srgbClr val="FFFEFD"/>
                </a:solidFill>
                <a:effectLst/>
                <a:uLnTx/>
                <a:uFillTx/>
                <a:latin typeface="Franklin Gothic Book" panose="020B0503020102020204"/>
                <a:ea typeface="+mn-ea"/>
                <a:cs typeface="Times New Roman" panose="02020603050405020304" pitchFamily="18" charset="0"/>
              </a:rPr>
              <a:t>Review national legal framework on GBV, including around behavioral standards and mandatory reporting</a:t>
            </a:r>
          </a:p>
        </p:txBody>
      </p:sp>
      <p:pic>
        <p:nvPicPr>
          <p:cNvPr id="14" name="Graphic 13" descr="Map with pin with solid fill">
            <a:extLst>
              <a:ext uri="{FF2B5EF4-FFF2-40B4-BE49-F238E27FC236}">
                <a16:creationId xmlns:a16="http://schemas.microsoft.com/office/drawing/2014/main" id="{96053E3C-F4AD-5E19-8EA9-3BD9BE0735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6862" y="3340061"/>
            <a:ext cx="528424" cy="528424"/>
          </a:xfrm>
          <a:prstGeom prst="rect">
            <a:avLst/>
          </a:prstGeom>
        </p:spPr>
      </p:pic>
      <p:pic>
        <p:nvPicPr>
          <p:cNvPr id="20" name="Graphic 19" descr="Neighborhood outline">
            <a:extLst>
              <a:ext uri="{FF2B5EF4-FFF2-40B4-BE49-F238E27FC236}">
                <a16:creationId xmlns:a16="http://schemas.microsoft.com/office/drawing/2014/main" id="{1263660D-4481-81B9-068C-3DDBA304ED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22911" y="1757000"/>
            <a:ext cx="650241" cy="650241"/>
          </a:xfrm>
          <a:prstGeom prst="rect">
            <a:avLst/>
          </a:prstGeom>
        </p:spPr>
      </p:pic>
      <p:pic>
        <p:nvPicPr>
          <p:cNvPr id="30" name="Graphic 29" descr="Group of women with solid fill">
            <a:extLst>
              <a:ext uri="{FF2B5EF4-FFF2-40B4-BE49-F238E27FC236}">
                <a16:creationId xmlns:a16="http://schemas.microsoft.com/office/drawing/2014/main" id="{C611F00B-6111-99E6-594A-EBD0C35AAAC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02474" y="1716189"/>
            <a:ext cx="457200" cy="457200"/>
          </a:xfrm>
          <a:prstGeom prst="rect">
            <a:avLst/>
          </a:prstGeom>
        </p:spPr>
      </p:pic>
      <p:pic>
        <p:nvPicPr>
          <p:cNvPr id="15" name="Imagen 14">
            <a:extLst>
              <a:ext uri="{FF2B5EF4-FFF2-40B4-BE49-F238E27FC236}">
                <a16:creationId xmlns:a16="http://schemas.microsoft.com/office/drawing/2014/main" id="{4A3C44ED-4D4E-CA0E-9259-1258858796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6760" y="2850377"/>
            <a:ext cx="527688" cy="527688"/>
          </a:xfrm>
          <a:prstGeom prst="rect">
            <a:avLst/>
          </a:prstGeom>
        </p:spPr>
      </p:pic>
      <p:grpSp>
        <p:nvGrpSpPr>
          <p:cNvPr id="39" name="Grupo 38">
            <a:extLst>
              <a:ext uri="{FF2B5EF4-FFF2-40B4-BE49-F238E27FC236}">
                <a16:creationId xmlns:a16="http://schemas.microsoft.com/office/drawing/2014/main" id="{BD2E9F12-540C-0DB5-CCA7-1E75438DACAC}"/>
              </a:ext>
            </a:extLst>
          </p:cNvPr>
          <p:cNvGrpSpPr/>
          <p:nvPr/>
        </p:nvGrpSpPr>
        <p:grpSpPr>
          <a:xfrm>
            <a:off x="520064" y="4324265"/>
            <a:ext cx="531166" cy="467220"/>
            <a:chOff x="-1206864" y="1526175"/>
            <a:chExt cx="1721049" cy="1593305"/>
          </a:xfrm>
        </p:grpSpPr>
        <p:pic>
          <p:nvPicPr>
            <p:cNvPr id="26" name="Imagen 25">
              <a:extLst>
                <a:ext uri="{FF2B5EF4-FFF2-40B4-BE49-F238E27FC236}">
                  <a16:creationId xmlns:a16="http://schemas.microsoft.com/office/drawing/2014/main" id="{9275423A-94CE-8E9D-BC73-12956E0E4BC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3281" b="97852" l="586" r="100000">
                          <a14:foregroundMark x1="18750" y1="56055" x2="54883" y2="49414"/>
                        </a14:backgroundRemoval>
                      </a14:imgEffect>
                    </a14:imgLayer>
                  </a14:imgProps>
                </a:ext>
                <a:ext uri="{28A0092B-C50C-407E-A947-70E740481C1C}">
                  <a14:useLocalDpi xmlns:a14="http://schemas.microsoft.com/office/drawing/2010/main" val="0"/>
                </a:ext>
              </a:extLst>
            </a:blip>
            <a:stretch>
              <a:fillRect/>
            </a:stretch>
          </p:blipFill>
          <p:spPr>
            <a:xfrm>
              <a:off x="-1079120" y="1526175"/>
              <a:ext cx="1593305" cy="1593305"/>
            </a:xfrm>
            <a:prstGeom prst="rect">
              <a:avLst/>
            </a:prstGeom>
          </p:spPr>
        </p:pic>
        <p:pic>
          <p:nvPicPr>
            <p:cNvPr id="37" name="Imagen 36">
              <a:extLst>
                <a:ext uri="{FF2B5EF4-FFF2-40B4-BE49-F238E27FC236}">
                  <a16:creationId xmlns:a16="http://schemas.microsoft.com/office/drawing/2014/main" id="{D7041FCF-F326-24AD-BA96-8C729408A0D7}"/>
                </a:ext>
              </a:extLst>
            </p:cNvPr>
            <p:cNvPicPr>
              <a:picLocks noChangeAspect="1"/>
            </p:cNvPicPr>
            <p:nvPr/>
          </p:nvPicPr>
          <p:blipFill rotWithShape="1">
            <a:blip r:embed="rId12">
              <a:extLst>
                <a:ext uri="{28A0092B-C50C-407E-A947-70E740481C1C}">
                  <a14:useLocalDpi xmlns:a14="http://schemas.microsoft.com/office/drawing/2010/main" val="0"/>
                </a:ext>
              </a:extLst>
            </a:blip>
            <a:srcRect b="35307"/>
            <a:stretch/>
          </p:blipFill>
          <p:spPr>
            <a:xfrm>
              <a:off x="-560436" y="1552092"/>
              <a:ext cx="820518" cy="530821"/>
            </a:xfrm>
            <a:prstGeom prst="rect">
              <a:avLst/>
            </a:prstGeom>
          </p:spPr>
        </p:pic>
        <p:pic>
          <p:nvPicPr>
            <p:cNvPr id="38" name="Imagen 37">
              <a:extLst>
                <a:ext uri="{FF2B5EF4-FFF2-40B4-BE49-F238E27FC236}">
                  <a16:creationId xmlns:a16="http://schemas.microsoft.com/office/drawing/2014/main" id="{7B9ABC3A-67BF-C1EE-2463-2574494A4867}"/>
                </a:ext>
              </a:extLst>
            </p:cNvPr>
            <p:cNvPicPr>
              <a:picLocks noChangeAspect="1"/>
            </p:cNvPicPr>
            <p:nvPr/>
          </p:nvPicPr>
          <p:blipFill rotWithShape="1">
            <a:blip r:embed="rId12">
              <a:extLst>
                <a:ext uri="{28A0092B-C50C-407E-A947-70E740481C1C}">
                  <a14:useLocalDpi xmlns:a14="http://schemas.microsoft.com/office/drawing/2010/main" val="0"/>
                </a:ext>
              </a:extLst>
            </a:blip>
            <a:srcRect b="35307"/>
            <a:stretch/>
          </p:blipFill>
          <p:spPr>
            <a:xfrm>
              <a:off x="-1206864" y="1672737"/>
              <a:ext cx="820518" cy="530821"/>
            </a:xfrm>
            <a:prstGeom prst="rect">
              <a:avLst/>
            </a:prstGeom>
          </p:spPr>
        </p:pic>
      </p:grpSp>
      <p:pic>
        <p:nvPicPr>
          <p:cNvPr id="41" name="Imagen 40">
            <a:extLst>
              <a:ext uri="{FF2B5EF4-FFF2-40B4-BE49-F238E27FC236}">
                <a16:creationId xmlns:a16="http://schemas.microsoft.com/office/drawing/2014/main" id="{A0ED2B60-CF13-0398-F6F2-A5912215F67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16373" y="4557875"/>
            <a:ext cx="665856" cy="665856"/>
          </a:xfrm>
          <a:prstGeom prst="rect">
            <a:avLst/>
          </a:prstGeom>
        </p:spPr>
      </p:pic>
      <p:sp>
        <p:nvSpPr>
          <p:cNvPr id="2" name="Rectángulo 1">
            <a:extLst>
              <a:ext uri="{FF2B5EF4-FFF2-40B4-BE49-F238E27FC236}">
                <a16:creationId xmlns:a16="http://schemas.microsoft.com/office/drawing/2014/main" id="{E2651E99-E4EF-5A25-5F86-ED237B5CBA9A}"/>
              </a:ext>
            </a:extLst>
          </p:cNvPr>
          <p:cNvSpPr/>
          <p:nvPr/>
        </p:nvSpPr>
        <p:spPr>
          <a:xfrm>
            <a:off x="0" y="-1"/>
            <a:ext cx="12192000" cy="72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3" name="CuadroTexto 2">
            <a:extLst>
              <a:ext uri="{FF2B5EF4-FFF2-40B4-BE49-F238E27FC236}">
                <a16:creationId xmlns:a16="http://schemas.microsoft.com/office/drawing/2014/main" id="{0D6CD0A9-2FC7-7FF1-5BAF-C500690F4827}"/>
              </a:ext>
            </a:extLst>
          </p:cNvPr>
          <p:cNvSpPr txBox="1"/>
          <p:nvPr/>
        </p:nvSpPr>
        <p:spPr>
          <a:xfrm>
            <a:off x="715848" y="236888"/>
            <a:ext cx="1074737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2. Identifying and Assessing SEA/SH Risks</a:t>
            </a:r>
            <a:endPar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
        <p:nvSpPr>
          <p:cNvPr id="4" name="Rectángulo redondeado 15">
            <a:extLst>
              <a:ext uri="{FF2B5EF4-FFF2-40B4-BE49-F238E27FC236}">
                <a16:creationId xmlns:a16="http://schemas.microsoft.com/office/drawing/2014/main" id="{A11F0BD3-5086-B91B-FB77-C28C0739812D}"/>
              </a:ext>
            </a:extLst>
          </p:cNvPr>
          <p:cNvSpPr/>
          <p:nvPr/>
        </p:nvSpPr>
        <p:spPr>
          <a:xfrm>
            <a:off x="464091" y="1595134"/>
            <a:ext cx="3658652" cy="934469"/>
          </a:xfrm>
          <a:prstGeom prst="roundRect">
            <a:avLst>
              <a:gd name="adj" fmla="val 1550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300" b="0" i="0" u="none" strike="noStrike" kern="1200" cap="none" spc="0" normalizeH="0" baseline="0" noProof="0">
              <a:ln>
                <a:noFill/>
              </a:ln>
              <a:solidFill>
                <a:srgbClr val="3B3C4C"/>
              </a:solidFill>
              <a:effectLst/>
              <a:uLnTx/>
              <a:uFillTx/>
              <a:latin typeface="Franklin Gothic Book" panose="020B0503020102020204"/>
              <a:ea typeface="+mn-ea"/>
              <a:cs typeface="+mn-cs"/>
            </a:endParaRPr>
          </a:p>
        </p:txBody>
      </p:sp>
      <p:sp>
        <p:nvSpPr>
          <p:cNvPr id="5" name="CuadroTexto 16">
            <a:extLst>
              <a:ext uri="{FF2B5EF4-FFF2-40B4-BE49-F238E27FC236}">
                <a16:creationId xmlns:a16="http://schemas.microsoft.com/office/drawing/2014/main" id="{59A53BAB-ED8A-6420-F8F2-62EA3E2882D0}"/>
              </a:ext>
            </a:extLst>
          </p:cNvPr>
          <p:cNvSpPr txBox="1"/>
          <p:nvPr/>
        </p:nvSpPr>
        <p:spPr>
          <a:xfrm>
            <a:off x="873553" y="1734901"/>
            <a:ext cx="3075685" cy="704143"/>
          </a:xfrm>
          <a:prstGeom prst="rect">
            <a:avLst/>
          </a:prstGeom>
          <a:noFill/>
        </p:spPr>
        <p:txBody>
          <a:bodyPr wrap="square" rtlCol="0" anchor="ctr" anchorCtr="1">
            <a:noAutofit/>
          </a:bodyPr>
          <a:lstStyle/>
          <a:p>
            <a:pPr marL="0" marR="0" lvl="0" indent="0" defTabSz="914400" rtl="0" eaLnBrk="1" fontAlgn="auto" latinLnBrk="0" hangingPunct="1">
              <a:lnSpc>
                <a:spcPts val="222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Franklin Gothic Book" panose="020B0503020102020204"/>
                <a:ea typeface="+mn-ea"/>
                <a:cs typeface="+mn-cs"/>
              </a:rPr>
              <a:t>Part of the project social assessment</a:t>
            </a:r>
          </a:p>
        </p:txBody>
      </p:sp>
      <p:pic>
        <p:nvPicPr>
          <p:cNvPr id="13" name="Graphic 12" descr="Customer review with solid fill">
            <a:extLst>
              <a:ext uri="{FF2B5EF4-FFF2-40B4-BE49-F238E27FC236}">
                <a16:creationId xmlns:a16="http://schemas.microsoft.com/office/drawing/2014/main" id="{A1B9AE57-A75D-51BB-383F-1722EA2308A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64654" y="1778588"/>
            <a:ext cx="511444" cy="567559"/>
          </a:xfrm>
          <a:prstGeom prst="rect">
            <a:avLst/>
          </a:prstGeom>
        </p:spPr>
      </p:pic>
    </p:spTree>
    <p:extLst>
      <p:ext uri="{BB962C8B-B14F-4D97-AF65-F5344CB8AC3E}">
        <p14:creationId xmlns:p14="http://schemas.microsoft.com/office/powerpoint/2010/main" val="3162653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B29F19AE-62A7-2CD5-CB7F-94000C73B05F}"/>
              </a:ext>
            </a:extLst>
          </p:cNvPr>
          <p:cNvSpPr txBox="1"/>
          <p:nvPr/>
        </p:nvSpPr>
        <p:spPr>
          <a:xfrm>
            <a:off x="528326" y="923280"/>
            <a:ext cx="10953185" cy="707886"/>
          </a:xfrm>
          <a:prstGeom prst="rect">
            <a:avLst/>
          </a:prstGeom>
          <a:noFill/>
        </p:spPr>
        <p:txBody>
          <a:bodyPr wrap="square" lIns="0" rIns="0" rtlCol="0" anchor="t">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4000" b="0" i="0" u="none" strike="noStrike" kern="1200" cap="none" spc="0" normalizeH="0" baseline="0" noProof="0">
                <a:ln>
                  <a:noFill/>
                </a:ln>
                <a:solidFill>
                  <a:srgbClr val="2F150E"/>
                </a:solidFill>
                <a:effectLst/>
                <a:uLnTx/>
                <a:uFillTx/>
                <a:latin typeface="Franklin Gothic Medium" panose="020B0603020102020204"/>
                <a:ea typeface="+mn-ea"/>
                <a:cs typeface="+mn-cs"/>
              </a:rPr>
              <a:t>SEA/SH risk category</a:t>
            </a:r>
          </a:p>
        </p:txBody>
      </p:sp>
      <p:graphicFrame>
        <p:nvGraphicFramePr>
          <p:cNvPr id="2" name="Diagram 1">
            <a:extLst>
              <a:ext uri="{FF2B5EF4-FFF2-40B4-BE49-F238E27FC236}">
                <a16:creationId xmlns:a16="http://schemas.microsoft.com/office/drawing/2014/main" id="{76167721-A84D-B7BA-FCD3-9B283989BE58}"/>
              </a:ext>
            </a:extLst>
          </p:cNvPr>
          <p:cNvGraphicFramePr/>
          <p:nvPr/>
        </p:nvGraphicFramePr>
        <p:xfrm>
          <a:off x="4620410" y="1898375"/>
          <a:ext cx="7083910" cy="4447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D798ED9-875A-8D39-F4D2-601510476EEC}"/>
              </a:ext>
            </a:extLst>
          </p:cNvPr>
          <p:cNvSpPr txBox="1"/>
          <p:nvPr/>
        </p:nvSpPr>
        <p:spPr>
          <a:xfrm>
            <a:off x="487680" y="1898375"/>
            <a:ext cx="3919220" cy="4832092"/>
          </a:xfrm>
          <a:prstGeom prst="rect">
            <a:avLst/>
          </a:prstGeom>
          <a:noFill/>
        </p:spPr>
        <p:txBody>
          <a:bodyPr wrap="square" rtlCol="0">
            <a:spAutoFit/>
          </a:bodyPr>
          <a:lstStyle/>
          <a:p>
            <a:pPr marL="342900" indent="-342900">
              <a:buFont typeface="Arial" panose="020B0604020202020204" pitchFamily="34" charset="0"/>
              <a:buChar char="•"/>
            </a:pPr>
            <a:r>
              <a:rPr lang="en-US" sz="2200" b="1" dirty="0">
                <a:latin typeface="Franklin Gothic Book" panose="020B0503020102020204"/>
              </a:rPr>
              <a:t>Assigned at concept </a:t>
            </a:r>
            <a:r>
              <a:rPr lang="en-US" sz="2200" dirty="0">
                <a:latin typeface="Franklin Gothic Book" panose="020B0503020102020204"/>
              </a:rPr>
              <a:t>in the C-ESRS.</a:t>
            </a:r>
          </a:p>
          <a:p>
            <a:pPr marL="342900" indent="-342900">
              <a:buFont typeface="Arial" panose="020B0604020202020204" pitchFamily="34" charset="0"/>
              <a:buChar char="•"/>
            </a:pPr>
            <a:r>
              <a:rPr lang="en-US" sz="2200" b="1" dirty="0">
                <a:latin typeface="Franklin Gothic Book" panose="020B0503020102020204"/>
              </a:rPr>
              <a:t>Confirmed at appraisal </a:t>
            </a:r>
            <a:r>
              <a:rPr lang="en-US" sz="2200" dirty="0">
                <a:latin typeface="Franklin Gothic Book" panose="020B0503020102020204"/>
              </a:rPr>
              <a:t>(A-ESRS) and through </a:t>
            </a:r>
            <a:r>
              <a:rPr lang="en-US" sz="2200" b="1" dirty="0">
                <a:latin typeface="Franklin Gothic Book" panose="020B0503020102020204"/>
              </a:rPr>
              <a:t>implementation</a:t>
            </a:r>
            <a:r>
              <a:rPr lang="en-US" sz="2200" dirty="0">
                <a:latin typeface="Franklin Gothic Book" panose="020B0503020102020204"/>
              </a:rPr>
              <a:t> (ISR).</a:t>
            </a:r>
          </a:p>
          <a:p>
            <a:pPr marL="342900" indent="-342900">
              <a:buFont typeface="Arial" panose="020B0604020202020204" pitchFamily="34" charset="0"/>
              <a:buChar char="•"/>
            </a:pPr>
            <a:r>
              <a:rPr lang="en-US" sz="2200" b="1" dirty="0">
                <a:latin typeface="Franklin Gothic Book" panose="020B0503020102020204"/>
              </a:rPr>
              <a:t>Based on risk screening tool and</a:t>
            </a:r>
            <a:r>
              <a:rPr lang="en-US" sz="2200" dirty="0">
                <a:latin typeface="Franklin Gothic Book" panose="020B0503020102020204"/>
              </a:rPr>
              <a:t> information collected through the </a:t>
            </a:r>
            <a:r>
              <a:rPr lang="en-US" sz="2200" b="1" dirty="0">
                <a:latin typeface="Franklin Gothic Book" panose="020B0503020102020204"/>
              </a:rPr>
              <a:t>social assessment </a:t>
            </a:r>
            <a:r>
              <a:rPr lang="en-US" sz="2200" dirty="0">
                <a:latin typeface="Franklin Gothic Book" panose="020B0503020102020204"/>
              </a:rPr>
              <a:t>process </a:t>
            </a:r>
            <a:r>
              <a:rPr lang="en-US" sz="2200" b="1" dirty="0">
                <a:latin typeface="Franklin Gothic Book" panose="020B0503020102020204"/>
              </a:rPr>
              <a:t>in preparation and implementation.</a:t>
            </a:r>
          </a:p>
          <a:p>
            <a:pPr marL="342900" indent="-342900">
              <a:buFont typeface="Arial" panose="020B0604020202020204" pitchFamily="34" charset="0"/>
              <a:buChar char="•"/>
            </a:pPr>
            <a:r>
              <a:rPr lang="en-US" sz="2200" b="1" dirty="0">
                <a:latin typeface="Franklin Gothic Book" panose="020B0503020102020204"/>
              </a:rPr>
              <a:t>Helps inform the social risk rating</a:t>
            </a:r>
            <a:r>
              <a:rPr lang="en-US" sz="2200" dirty="0">
                <a:latin typeface="Franklin Gothic Book" panose="020B0503020102020204"/>
              </a:rPr>
              <a:t> of the project and, in turn, the ESRC.</a:t>
            </a:r>
          </a:p>
        </p:txBody>
      </p:sp>
      <p:sp>
        <p:nvSpPr>
          <p:cNvPr id="3" name="Rectángulo 2">
            <a:extLst>
              <a:ext uri="{FF2B5EF4-FFF2-40B4-BE49-F238E27FC236}">
                <a16:creationId xmlns:a16="http://schemas.microsoft.com/office/drawing/2014/main" id="{ABE297C9-8AB1-552A-1B2B-3E6C9F68A13D}"/>
              </a:ext>
            </a:extLst>
          </p:cNvPr>
          <p:cNvSpPr/>
          <p:nvPr/>
        </p:nvSpPr>
        <p:spPr>
          <a:xfrm>
            <a:off x="0" y="-1"/>
            <a:ext cx="12192000" cy="72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5" name="CuadroTexto 4">
            <a:extLst>
              <a:ext uri="{FF2B5EF4-FFF2-40B4-BE49-F238E27FC236}">
                <a16:creationId xmlns:a16="http://schemas.microsoft.com/office/drawing/2014/main" id="{528F4034-FBF4-7D9A-B054-42033800DEDC}"/>
              </a:ext>
            </a:extLst>
          </p:cNvPr>
          <p:cNvSpPr txBox="1"/>
          <p:nvPr/>
        </p:nvSpPr>
        <p:spPr>
          <a:xfrm>
            <a:off x="715848" y="236888"/>
            <a:ext cx="1074737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2. Identifying and Assessing SEA/SH Risks</a:t>
            </a:r>
            <a:endPar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4276746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2895B2-D213-3898-D7E0-32B952E6E9D1}"/>
              </a:ext>
            </a:extLst>
          </p:cNvPr>
          <p:cNvPicPr>
            <a:picLocks noChangeAspect="1"/>
          </p:cNvPicPr>
          <p:nvPr/>
        </p:nvPicPr>
        <p:blipFill>
          <a:blip r:embed="rId3"/>
          <a:stretch>
            <a:fillRect/>
          </a:stretch>
        </p:blipFill>
        <p:spPr>
          <a:xfrm flipH="1">
            <a:off x="6328889" y="2212676"/>
            <a:ext cx="5863110" cy="4666343"/>
          </a:xfrm>
          <a:prstGeom prst="rect">
            <a:avLst/>
          </a:prstGeom>
        </p:spPr>
      </p:pic>
      <p:sp>
        <p:nvSpPr>
          <p:cNvPr id="3" name="CuadroTexto 2">
            <a:extLst>
              <a:ext uri="{FF2B5EF4-FFF2-40B4-BE49-F238E27FC236}">
                <a16:creationId xmlns:a16="http://schemas.microsoft.com/office/drawing/2014/main" id="{A54ABBFD-0430-6694-E1A6-FA9FE8CBB59B}"/>
              </a:ext>
            </a:extLst>
          </p:cNvPr>
          <p:cNvSpPr txBox="1"/>
          <p:nvPr/>
        </p:nvSpPr>
        <p:spPr>
          <a:xfrm>
            <a:off x="715962" y="575920"/>
            <a:ext cx="6057371" cy="2585323"/>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FD966A"/>
                </a:solidFill>
                <a:effectLst/>
                <a:uLnTx/>
                <a:uFillTx/>
                <a:latin typeface="Franklin Gothic Medium" panose="020B0603020102020204"/>
                <a:ea typeface="+mn-ea"/>
                <a:cs typeface="+mn-cs"/>
              </a:rPr>
              <a:t>3</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4000" b="0" i="0" u="none" strike="noStrike" kern="1200" cap="none" spc="0" normalizeH="0" baseline="0" dirty="0">
                <a:ln>
                  <a:noFill/>
                </a:ln>
                <a:solidFill>
                  <a:srgbClr val="FDD8C2"/>
                </a:solidFill>
                <a:effectLst/>
                <a:uLnTx/>
                <a:uFillTx/>
                <a:latin typeface="Franklin Gothic Medium" panose="020B0603020102020204"/>
                <a:ea typeface="+mn-ea"/>
                <a:cs typeface="+mn-cs"/>
              </a:rPr>
              <a:t>Key Proportional SEA/SH Mitigation </a:t>
            </a:r>
            <a:r>
              <a:rPr lang="en-US" sz="4000" dirty="0">
                <a:solidFill>
                  <a:srgbClr val="FDD8C2"/>
                </a:solidFill>
                <a:latin typeface="Franklin Gothic Medium" panose="020B0603020102020204"/>
              </a:rPr>
              <a:t>M</a:t>
            </a:r>
            <a:r>
              <a:rPr kumimoji="0" lang="en-US" sz="4000" b="0" i="0" u="none" strike="noStrike" kern="1200" cap="none" spc="0" normalizeH="0" baseline="0" dirty="0">
                <a:ln>
                  <a:noFill/>
                </a:ln>
                <a:solidFill>
                  <a:srgbClr val="FDD8C2"/>
                </a:solidFill>
                <a:effectLst/>
                <a:uLnTx/>
                <a:uFillTx/>
                <a:latin typeface="Franklin Gothic Medium" panose="020B0603020102020204"/>
                <a:ea typeface="+mn-ea"/>
                <a:cs typeface="+mn-cs"/>
              </a:rPr>
              <a:t>easures and Monitoring</a:t>
            </a:r>
          </a:p>
        </p:txBody>
      </p:sp>
      <p:sp>
        <p:nvSpPr>
          <p:cNvPr id="5" name="CuadroTexto 4">
            <a:extLst>
              <a:ext uri="{FF2B5EF4-FFF2-40B4-BE49-F238E27FC236}">
                <a16:creationId xmlns:a16="http://schemas.microsoft.com/office/drawing/2014/main" id="{3CF7638C-DE96-4F47-2BAC-2F0955016014}"/>
              </a:ext>
            </a:extLst>
          </p:cNvPr>
          <p:cNvSpPr txBox="1"/>
          <p:nvPr/>
        </p:nvSpPr>
        <p:spPr>
          <a:xfrm>
            <a:off x="715961" y="3358137"/>
            <a:ext cx="6057371" cy="332398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mj-lt"/>
              <a:buAutoNum type="alphaLcPeriod"/>
              <a:tabLst/>
              <a:defRPr/>
            </a:pPr>
            <a:r>
              <a:rPr kumimoji="0" lang="en-US" sz="2000" b="0" i="0" u="none" strike="noStrike" kern="1200" cap="none" spc="0" normalizeH="0" baseline="0" dirty="0">
                <a:ln>
                  <a:noFill/>
                </a:ln>
                <a:solidFill>
                  <a:srgbClr val="FDD8C2"/>
                </a:solidFill>
                <a:effectLst/>
                <a:uLnTx/>
                <a:uFillTx/>
                <a:latin typeface="Franklin Gothic Book" panose="020B0503020102020204"/>
                <a:ea typeface="+mn-ea"/>
                <a:cs typeface="+mn-cs"/>
              </a:rPr>
              <a:t>Minimum Recommended Mitigation Actions by Risk Level</a:t>
            </a:r>
          </a:p>
          <a:p>
            <a:pPr marL="457200" marR="0" lvl="0" indent="-457200" algn="l" defTabSz="914400" rtl="0" eaLnBrk="1" fontAlgn="auto" latinLnBrk="0" hangingPunct="1">
              <a:lnSpc>
                <a:spcPct val="100000"/>
              </a:lnSpc>
              <a:spcBef>
                <a:spcPts val="0"/>
              </a:spcBef>
              <a:spcAft>
                <a:spcPts val="1200"/>
              </a:spcAft>
              <a:buClrTx/>
              <a:buSzTx/>
              <a:buFont typeface="+mj-lt"/>
              <a:buAutoNum type="alphaLcPeriod"/>
              <a:tabLst/>
              <a:defRPr/>
            </a:pPr>
            <a:r>
              <a:rPr kumimoji="0" lang="en-US" sz="2000" b="0" i="0" u="none" strike="noStrike" kern="1200" cap="none" spc="0" normalizeH="0" baseline="0" dirty="0">
                <a:ln>
                  <a:noFill/>
                </a:ln>
                <a:solidFill>
                  <a:srgbClr val="FDD8C2"/>
                </a:solidFill>
                <a:effectLst/>
                <a:uLnTx/>
                <a:uFillTx/>
                <a:latin typeface="Franklin Gothic Book" panose="020B0503020102020204"/>
                <a:ea typeface="+mn-ea"/>
                <a:cs typeface="+mn-cs"/>
              </a:rPr>
              <a:t>SEA/SH Action Plan</a:t>
            </a:r>
          </a:p>
          <a:p>
            <a:pPr marL="457200" marR="0" lvl="0" indent="-457200" algn="l" defTabSz="914400" rtl="0" eaLnBrk="1" fontAlgn="auto" latinLnBrk="0" hangingPunct="1">
              <a:lnSpc>
                <a:spcPct val="100000"/>
              </a:lnSpc>
              <a:spcBef>
                <a:spcPts val="0"/>
              </a:spcBef>
              <a:spcAft>
                <a:spcPts val="1200"/>
              </a:spcAft>
              <a:buClrTx/>
              <a:buSzTx/>
              <a:buFont typeface="+mj-lt"/>
              <a:buAutoNum type="alphaLcPeriod"/>
              <a:tabLst/>
              <a:defRPr/>
            </a:pPr>
            <a:r>
              <a:rPr kumimoji="0" lang="en-US" sz="2000" b="0" i="0" u="none" strike="noStrike" kern="1200" cap="none" spc="0" normalizeH="0" baseline="0" dirty="0">
                <a:ln>
                  <a:noFill/>
                </a:ln>
                <a:solidFill>
                  <a:srgbClr val="FDD8C2"/>
                </a:solidFill>
                <a:effectLst/>
                <a:uLnTx/>
                <a:uFillTx/>
                <a:latin typeface="Franklin Gothic Book" panose="020B0503020102020204"/>
                <a:ea typeface="+mn-ea"/>
                <a:cs typeface="+mn-cs"/>
              </a:rPr>
              <a:t>Codes of Conduct &amp; Accountability and Response Framework</a:t>
            </a:r>
          </a:p>
          <a:p>
            <a:pPr marL="457200" marR="0" lvl="0" indent="-457200" algn="l" defTabSz="914400" rtl="0" eaLnBrk="1" fontAlgn="auto" latinLnBrk="0" hangingPunct="1">
              <a:lnSpc>
                <a:spcPct val="100000"/>
              </a:lnSpc>
              <a:spcBef>
                <a:spcPts val="0"/>
              </a:spcBef>
              <a:spcAft>
                <a:spcPts val="1200"/>
              </a:spcAft>
              <a:buClrTx/>
              <a:buSzTx/>
              <a:buFont typeface="+mj-lt"/>
              <a:buAutoNum type="alphaLcPeriod"/>
              <a:tabLst/>
              <a:defRPr/>
            </a:pPr>
            <a:r>
              <a:rPr kumimoji="0" lang="en-US" sz="2000" b="0" i="0" u="none" strike="noStrike" kern="1200" cap="none" spc="0" normalizeH="0" baseline="0" dirty="0">
                <a:ln>
                  <a:noFill/>
                </a:ln>
                <a:solidFill>
                  <a:srgbClr val="FDD8C2"/>
                </a:solidFill>
                <a:effectLst/>
                <a:uLnTx/>
                <a:uFillTx/>
                <a:latin typeface="Franklin Gothic Book" panose="020B0503020102020204"/>
                <a:ea typeface="+mn-ea"/>
                <a:cs typeface="+mn-cs"/>
              </a:rPr>
              <a:t>Grievance Mechanism &amp; Awareness Raising</a:t>
            </a:r>
          </a:p>
          <a:p>
            <a:pPr marL="457200" marR="0" lvl="0" indent="-457200" algn="l" defTabSz="914400" rtl="0" eaLnBrk="1" fontAlgn="auto" latinLnBrk="0" hangingPunct="1">
              <a:lnSpc>
                <a:spcPct val="100000"/>
              </a:lnSpc>
              <a:spcBef>
                <a:spcPts val="0"/>
              </a:spcBef>
              <a:spcAft>
                <a:spcPts val="1200"/>
              </a:spcAft>
              <a:buClrTx/>
              <a:buSzTx/>
              <a:buFont typeface="+mj-lt"/>
              <a:buAutoNum type="alphaLcPeriod"/>
              <a:tabLst/>
              <a:defRPr/>
            </a:pPr>
            <a:r>
              <a:rPr kumimoji="0" lang="en-US" sz="2000" b="0" i="0" u="none" strike="noStrike" kern="1200" cap="none" spc="0" normalizeH="0" baseline="0" dirty="0">
                <a:ln>
                  <a:noFill/>
                </a:ln>
                <a:solidFill>
                  <a:srgbClr val="FDD8C2"/>
                </a:solidFill>
                <a:effectLst/>
                <a:uLnTx/>
                <a:uFillTx/>
                <a:latin typeface="Franklin Gothic Book" panose="020B0503020102020204"/>
                <a:ea typeface="+mn-ea"/>
                <a:cs typeface="+mn-cs"/>
              </a:rPr>
              <a:t>Mapping and Working with GBV Service Providers</a:t>
            </a:r>
          </a:p>
          <a:p>
            <a:pPr marL="457200" marR="0" lvl="0" indent="-457200" algn="l" defTabSz="914400" rtl="0" eaLnBrk="1" fontAlgn="auto" latinLnBrk="0" hangingPunct="1">
              <a:lnSpc>
                <a:spcPct val="100000"/>
              </a:lnSpc>
              <a:spcBef>
                <a:spcPts val="0"/>
              </a:spcBef>
              <a:spcAft>
                <a:spcPts val="1200"/>
              </a:spcAft>
              <a:buClrTx/>
              <a:buSzTx/>
              <a:buFont typeface="+mj-lt"/>
              <a:buAutoNum type="alphaLcPeriod"/>
              <a:tabLst/>
              <a:defRPr/>
            </a:pPr>
            <a:r>
              <a:rPr kumimoji="0" lang="en-US" sz="2000" b="0" i="0" u="none" strike="noStrike" kern="1200" cap="none" spc="0" normalizeH="0" baseline="0" dirty="0">
                <a:ln>
                  <a:noFill/>
                </a:ln>
                <a:solidFill>
                  <a:srgbClr val="FDD8C2"/>
                </a:solidFill>
                <a:effectLst/>
                <a:uLnTx/>
                <a:uFillTx/>
                <a:latin typeface="Franklin Gothic Book" panose="020B0503020102020204"/>
                <a:ea typeface="+mn-ea"/>
                <a:cs typeface="+mn-cs"/>
              </a:rPr>
              <a:t>Monitoring Mechanisms</a:t>
            </a:r>
          </a:p>
        </p:txBody>
      </p:sp>
    </p:spTree>
    <p:extLst>
      <p:ext uri="{BB962C8B-B14F-4D97-AF65-F5344CB8AC3E}">
        <p14:creationId xmlns:p14="http://schemas.microsoft.com/office/powerpoint/2010/main" val="1316284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B29F19AE-62A7-2CD5-CB7F-94000C73B05F}"/>
              </a:ext>
            </a:extLst>
          </p:cNvPr>
          <p:cNvSpPr txBox="1"/>
          <p:nvPr/>
        </p:nvSpPr>
        <p:spPr>
          <a:xfrm>
            <a:off x="709043" y="822572"/>
            <a:ext cx="10953185" cy="1138773"/>
          </a:xfrm>
          <a:prstGeom prst="rect">
            <a:avLst/>
          </a:prstGeom>
          <a:noFill/>
        </p:spPr>
        <p:txBody>
          <a:bodyPr wrap="square" lIns="0" rIns="0" rtlCol="0" anchor="t">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3400" b="0" i="0" u="none" strike="noStrike" kern="1200" cap="none" spc="0" normalizeH="0" baseline="0" noProof="0">
                <a:ln>
                  <a:noFill/>
                </a:ln>
                <a:solidFill>
                  <a:srgbClr val="2F150E"/>
                </a:solidFill>
                <a:effectLst/>
                <a:uLnTx/>
                <a:uFillTx/>
                <a:latin typeface="Franklin Gothic Medium" panose="020B0603020102020204"/>
                <a:ea typeface="+mn-ea"/>
                <a:cs typeface="+mn-cs"/>
              </a:rPr>
              <a:t>Minimum Recommended Mitigation Actions for Projects With Civil Works</a:t>
            </a:r>
          </a:p>
        </p:txBody>
      </p:sp>
      <p:grpSp>
        <p:nvGrpSpPr>
          <p:cNvPr id="12" name="Grupo 11">
            <a:extLst>
              <a:ext uri="{FF2B5EF4-FFF2-40B4-BE49-F238E27FC236}">
                <a16:creationId xmlns:a16="http://schemas.microsoft.com/office/drawing/2014/main" id="{E615499E-D1E6-87EA-6D55-2FC5DC341F74}"/>
              </a:ext>
            </a:extLst>
          </p:cNvPr>
          <p:cNvGrpSpPr/>
          <p:nvPr/>
        </p:nvGrpSpPr>
        <p:grpSpPr>
          <a:xfrm>
            <a:off x="58059" y="2072327"/>
            <a:ext cx="12066017" cy="4541756"/>
            <a:chOff x="582103" y="2231799"/>
            <a:chExt cx="11180445" cy="3804285"/>
          </a:xfrm>
        </p:grpSpPr>
        <p:sp>
          <p:nvSpPr>
            <p:cNvPr id="13" name="object 3">
              <a:extLst>
                <a:ext uri="{FF2B5EF4-FFF2-40B4-BE49-F238E27FC236}">
                  <a16:creationId xmlns:a16="http://schemas.microsoft.com/office/drawing/2014/main" id="{72F04A30-6309-05B2-4B9D-593B4C88DB30}"/>
                </a:ext>
              </a:extLst>
            </p:cNvPr>
            <p:cNvSpPr/>
            <p:nvPr/>
          </p:nvSpPr>
          <p:spPr>
            <a:xfrm>
              <a:off x="582103" y="2231799"/>
              <a:ext cx="11180445" cy="3804285"/>
            </a:xfrm>
            <a:custGeom>
              <a:avLst/>
              <a:gdLst/>
              <a:ahLst/>
              <a:cxnLst/>
              <a:rect l="l" t="t" r="r" b="b"/>
              <a:pathLst>
                <a:path w="11180445" h="3804285">
                  <a:moveTo>
                    <a:pt x="11180064" y="0"/>
                  </a:moveTo>
                  <a:lnTo>
                    <a:pt x="0" y="0"/>
                  </a:lnTo>
                  <a:lnTo>
                    <a:pt x="0" y="3803904"/>
                  </a:lnTo>
                  <a:lnTo>
                    <a:pt x="11180064" y="3803904"/>
                  </a:lnTo>
                  <a:lnTo>
                    <a:pt x="11180064" y="0"/>
                  </a:lnTo>
                  <a:close/>
                </a:path>
              </a:pathLst>
            </a:custGeom>
            <a:solidFill>
              <a:schemeClr val="accent6">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mn-cs"/>
              </a:endParaRPr>
            </a:p>
          </p:txBody>
        </p:sp>
        <p:sp>
          <p:nvSpPr>
            <p:cNvPr id="14" name="object 4">
              <a:extLst>
                <a:ext uri="{FF2B5EF4-FFF2-40B4-BE49-F238E27FC236}">
                  <a16:creationId xmlns:a16="http://schemas.microsoft.com/office/drawing/2014/main" id="{B1F2E940-872D-9751-EECE-D21CDA29E772}"/>
                </a:ext>
              </a:extLst>
            </p:cNvPr>
            <p:cNvSpPr/>
            <p:nvPr/>
          </p:nvSpPr>
          <p:spPr>
            <a:xfrm>
              <a:off x="582103" y="2231799"/>
              <a:ext cx="8676196" cy="3436620"/>
            </a:xfrm>
            <a:custGeom>
              <a:avLst/>
              <a:gdLst/>
              <a:ahLst/>
              <a:cxnLst/>
              <a:rect l="l" t="t" r="r" b="b"/>
              <a:pathLst>
                <a:path w="8703945" h="3436620">
                  <a:moveTo>
                    <a:pt x="8703564" y="0"/>
                  </a:moveTo>
                  <a:lnTo>
                    <a:pt x="0" y="0"/>
                  </a:lnTo>
                  <a:lnTo>
                    <a:pt x="0" y="3436620"/>
                  </a:lnTo>
                  <a:lnTo>
                    <a:pt x="8703564" y="3436620"/>
                  </a:lnTo>
                  <a:lnTo>
                    <a:pt x="8703564" y="0"/>
                  </a:lnTo>
                  <a:close/>
                </a:path>
              </a:pathLst>
            </a:custGeom>
            <a:solidFill>
              <a:schemeClr val="accent2">
                <a:lumMod val="5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mn-cs"/>
              </a:endParaRPr>
            </a:p>
          </p:txBody>
        </p:sp>
        <p:sp>
          <p:nvSpPr>
            <p:cNvPr id="15" name="object 5">
              <a:extLst>
                <a:ext uri="{FF2B5EF4-FFF2-40B4-BE49-F238E27FC236}">
                  <a16:creationId xmlns:a16="http://schemas.microsoft.com/office/drawing/2014/main" id="{BDF4D56C-0D01-F1EC-C736-C5A461DC89F7}"/>
                </a:ext>
              </a:extLst>
            </p:cNvPr>
            <p:cNvSpPr/>
            <p:nvPr/>
          </p:nvSpPr>
          <p:spPr>
            <a:xfrm>
              <a:off x="582103" y="2231799"/>
              <a:ext cx="7455538" cy="2932430"/>
            </a:xfrm>
            <a:custGeom>
              <a:avLst/>
              <a:gdLst/>
              <a:ahLst/>
              <a:cxnLst/>
              <a:rect l="l" t="t" r="r" b="b"/>
              <a:pathLst>
                <a:path w="7493634" h="2932430">
                  <a:moveTo>
                    <a:pt x="7493508" y="0"/>
                  </a:moveTo>
                  <a:lnTo>
                    <a:pt x="0" y="0"/>
                  </a:lnTo>
                  <a:lnTo>
                    <a:pt x="0" y="2932176"/>
                  </a:lnTo>
                  <a:lnTo>
                    <a:pt x="7493508" y="2932176"/>
                  </a:lnTo>
                  <a:lnTo>
                    <a:pt x="7493508" y="0"/>
                  </a:lnTo>
                  <a:close/>
                </a:path>
              </a:pathLst>
            </a:custGeom>
            <a:solidFill>
              <a:schemeClr val="accent2">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mn-cs"/>
              </a:endParaRPr>
            </a:p>
          </p:txBody>
        </p:sp>
        <p:sp>
          <p:nvSpPr>
            <p:cNvPr id="17" name="object 6">
              <a:extLst>
                <a:ext uri="{FF2B5EF4-FFF2-40B4-BE49-F238E27FC236}">
                  <a16:creationId xmlns:a16="http://schemas.microsoft.com/office/drawing/2014/main" id="{60F0EA8B-8B6C-38E4-021B-F744F61E4DC0}"/>
                </a:ext>
              </a:extLst>
            </p:cNvPr>
            <p:cNvSpPr/>
            <p:nvPr/>
          </p:nvSpPr>
          <p:spPr>
            <a:xfrm>
              <a:off x="583444" y="2232004"/>
              <a:ext cx="6214241" cy="2506980"/>
            </a:xfrm>
            <a:custGeom>
              <a:avLst/>
              <a:gdLst/>
              <a:ahLst/>
              <a:cxnLst/>
              <a:rect l="l" t="t" r="r" b="b"/>
              <a:pathLst>
                <a:path w="6276340" h="2506979">
                  <a:moveTo>
                    <a:pt x="6275832" y="0"/>
                  </a:moveTo>
                  <a:lnTo>
                    <a:pt x="0" y="0"/>
                  </a:lnTo>
                  <a:lnTo>
                    <a:pt x="0" y="2506980"/>
                  </a:lnTo>
                  <a:lnTo>
                    <a:pt x="6275832" y="2506980"/>
                  </a:lnTo>
                  <a:lnTo>
                    <a:pt x="6275832" y="0"/>
                  </a:lnTo>
                  <a:close/>
                </a:path>
              </a:pathLst>
            </a:custGeom>
            <a:solidFill>
              <a:schemeClr val="tx2">
                <a:lumMod val="50000"/>
                <a:lumOff val="50000"/>
              </a:schemeClr>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mn-cs"/>
              </a:endParaRPr>
            </a:p>
          </p:txBody>
        </p:sp>
        <p:sp>
          <p:nvSpPr>
            <p:cNvPr id="18" name="object 8">
              <a:extLst>
                <a:ext uri="{FF2B5EF4-FFF2-40B4-BE49-F238E27FC236}">
                  <a16:creationId xmlns:a16="http://schemas.microsoft.com/office/drawing/2014/main" id="{20951F94-D12C-E05D-BF00-7950CAE89681}"/>
                </a:ext>
              </a:extLst>
            </p:cNvPr>
            <p:cNvSpPr/>
            <p:nvPr/>
          </p:nvSpPr>
          <p:spPr>
            <a:xfrm>
              <a:off x="737524" y="2429587"/>
              <a:ext cx="1135380" cy="1940560"/>
            </a:xfrm>
            <a:custGeom>
              <a:avLst/>
              <a:gdLst/>
              <a:ahLst/>
              <a:cxnLst/>
              <a:rect l="l" t="t" r="r" b="b"/>
              <a:pathLst>
                <a:path w="1135380" h="1940560">
                  <a:moveTo>
                    <a:pt x="1135380" y="0"/>
                  </a:moveTo>
                  <a:lnTo>
                    <a:pt x="0" y="0"/>
                  </a:lnTo>
                  <a:lnTo>
                    <a:pt x="0" y="1940051"/>
                  </a:lnTo>
                  <a:lnTo>
                    <a:pt x="1135380" y="1940051"/>
                  </a:lnTo>
                  <a:lnTo>
                    <a:pt x="1135380" y="0"/>
                  </a:lnTo>
                  <a:close/>
                </a:path>
              </a:pathLst>
            </a:custGeom>
            <a:solidFill>
              <a:schemeClr val="accent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mn-cs"/>
              </a:endParaRPr>
            </a:p>
          </p:txBody>
        </p:sp>
        <p:sp>
          <p:nvSpPr>
            <p:cNvPr id="19" name="object 9">
              <a:extLst>
                <a:ext uri="{FF2B5EF4-FFF2-40B4-BE49-F238E27FC236}">
                  <a16:creationId xmlns:a16="http://schemas.microsoft.com/office/drawing/2014/main" id="{EA390815-8AED-01BE-894D-1582FF8F1DD3}"/>
                </a:ext>
              </a:extLst>
            </p:cNvPr>
            <p:cNvSpPr txBox="1"/>
            <p:nvPr/>
          </p:nvSpPr>
          <p:spPr>
            <a:xfrm>
              <a:off x="732134" y="2672200"/>
              <a:ext cx="1135381" cy="799183"/>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Times New Roman"/>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sz="1800" b="0" i="0" u="none" strike="noStrike" kern="1200" cap="none" spc="0" normalizeH="0" baseline="0" noProof="0">
                <a:ln>
                  <a:noFill/>
                </a:ln>
                <a:solidFill>
                  <a:srgbClr val="2F150E"/>
                </a:solidFill>
                <a:effectLst/>
                <a:uLnTx/>
                <a:uFillTx/>
                <a:latin typeface="Franklin Gothic Medium" panose="020B0603020102020204"/>
                <a:ea typeface="+mn-ea"/>
                <a:cs typeface="Times New Roman"/>
              </a:endParaRPr>
            </a:p>
            <a:p>
              <a:pPr marL="112395" marR="0" lvl="0" indent="0" algn="l" defTabSz="914400" rtl="0" eaLnBrk="1" fontAlgn="auto" latinLnBrk="0" hangingPunct="1">
                <a:lnSpc>
                  <a:spcPct val="100000"/>
                </a:lnSpc>
                <a:spcBef>
                  <a:spcPts val="5"/>
                </a:spcBef>
                <a:spcAft>
                  <a:spcPts val="0"/>
                </a:spcAft>
                <a:buClrTx/>
                <a:buSzTx/>
                <a:buFontTx/>
                <a:buNone/>
                <a:tabLst/>
                <a:defRPr/>
              </a:pPr>
              <a:r>
                <a:rPr kumimoji="0" sz="2000" b="0" i="0" u="none" strike="noStrike" kern="1200" cap="none" spc="-20" normalizeH="0" baseline="0" noProof="0">
                  <a:ln>
                    <a:noFill/>
                  </a:ln>
                  <a:solidFill>
                    <a:srgbClr val="FFFFFF"/>
                  </a:solidFill>
                  <a:effectLst/>
                  <a:uLnTx/>
                  <a:uFillTx/>
                  <a:latin typeface="Franklin Gothic Medium" panose="020B0603020102020204"/>
                  <a:ea typeface="+mn-ea"/>
                  <a:cs typeface="Arial"/>
                </a:rPr>
                <a:t>01</a:t>
              </a:r>
              <a:endParaRPr kumimoji="0" sz="2000" b="0" i="0" u="none" strike="noStrike" kern="1200" cap="none" spc="0" normalizeH="0" baseline="0" noProof="0">
                <a:ln>
                  <a:noFill/>
                </a:ln>
                <a:solidFill>
                  <a:srgbClr val="2F150E"/>
                </a:solidFill>
                <a:effectLst/>
                <a:uLnTx/>
                <a:uFillTx/>
                <a:latin typeface="Franklin Gothic Medium" panose="020B0603020102020204"/>
                <a:ea typeface="+mn-ea"/>
                <a:cs typeface="Arial"/>
              </a:endParaRPr>
            </a:p>
          </p:txBody>
        </p:sp>
        <p:sp>
          <p:nvSpPr>
            <p:cNvPr id="20" name="object 10">
              <a:extLst>
                <a:ext uri="{FF2B5EF4-FFF2-40B4-BE49-F238E27FC236}">
                  <a16:creationId xmlns:a16="http://schemas.microsoft.com/office/drawing/2014/main" id="{4D98C34D-00CF-8669-C0D8-76142E04153F}"/>
                </a:ext>
              </a:extLst>
            </p:cNvPr>
            <p:cNvSpPr/>
            <p:nvPr/>
          </p:nvSpPr>
          <p:spPr>
            <a:xfrm>
              <a:off x="1927860" y="2429587"/>
              <a:ext cx="1134110" cy="1940560"/>
            </a:xfrm>
            <a:custGeom>
              <a:avLst/>
              <a:gdLst/>
              <a:ahLst/>
              <a:cxnLst/>
              <a:rect l="l" t="t" r="r" b="b"/>
              <a:pathLst>
                <a:path w="1134110" h="1940560">
                  <a:moveTo>
                    <a:pt x="1133856" y="0"/>
                  </a:moveTo>
                  <a:lnTo>
                    <a:pt x="0" y="0"/>
                  </a:lnTo>
                  <a:lnTo>
                    <a:pt x="0" y="1940051"/>
                  </a:lnTo>
                  <a:lnTo>
                    <a:pt x="1133856" y="1940051"/>
                  </a:lnTo>
                  <a:lnTo>
                    <a:pt x="1133856" y="0"/>
                  </a:lnTo>
                  <a:close/>
                </a:path>
              </a:pathLst>
            </a:custGeom>
            <a:solidFill>
              <a:schemeClr val="accent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mn-cs"/>
              </a:endParaRPr>
            </a:p>
          </p:txBody>
        </p:sp>
        <p:sp>
          <p:nvSpPr>
            <p:cNvPr id="21" name="object 11">
              <a:extLst>
                <a:ext uri="{FF2B5EF4-FFF2-40B4-BE49-F238E27FC236}">
                  <a16:creationId xmlns:a16="http://schemas.microsoft.com/office/drawing/2014/main" id="{569AD53D-57A1-6E1B-071E-2D7F1490D2A3}"/>
                </a:ext>
              </a:extLst>
            </p:cNvPr>
            <p:cNvSpPr txBox="1"/>
            <p:nvPr/>
          </p:nvSpPr>
          <p:spPr>
            <a:xfrm>
              <a:off x="1927860" y="2672200"/>
              <a:ext cx="1134110" cy="799183"/>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Times New Roman"/>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sz="1800" b="0" i="0" u="none" strike="noStrike" kern="1200" cap="none" spc="0" normalizeH="0" baseline="0" noProof="0">
                <a:ln>
                  <a:noFill/>
                </a:ln>
                <a:solidFill>
                  <a:srgbClr val="2F150E"/>
                </a:solidFill>
                <a:effectLst/>
                <a:uLnTx/>
                <a:uFillTx/>
                <a:latin typeface="Franklin Gothic Medium" panose="020B0603020102020204"/>
                <a:ea typeface="+mn-ea"/>
                <a:cs typeface="Times New Roman"/>
              </a:endParaRPr>
            </a:p>
            <a:p>
              <a:pPr marL="111760" marR="0" lvl="0" indent="0" algn="l" defTabSz="914400" rtl="0" eaLnBrk="1" fontAlgn="auto" latinLnBrk="0" hangingPunct="1">
                <a:lnSpc>
                  <a:spcPct val="100000"/>
                </a:lnSpc>
                <a:spcBef>
                  <a:spcPts val="5"/>
                </a:spcBef>
                <a:spcAft>
                  <a:spcPts val="0"/>
                </a:spcAft>
                <a:buClrTx/>
                <a:buSzTx/>
                <a:buFontTx/>
                <a:buNone/>
                <a:tabLst/>
                <a:defRPr/>
              </a:pPr>
              <a:r>
                <a:rPr kumimoji="0" sz="2000" b="0" i="0" u="none" strike="noStrike" kern="1200" cap="none" spc="40" normalizeH="0" baseline="0" noProof="0">
                  <a:ln>
                    <a:noFill/>
                  </a:ln>
                  <a:solidFill>
                    <a:srgbClr val="FFFFFF"/>
                  </a:solidFill>
                  <a:effectLst/>
                  <a:uLnTx/>
                  <a:uFillTx/>
                  <a:latin typeface="Franklin Gothic Medium" panose="020B0603020102020204"/>
                  <a:ea typeface="+mn-ea"/>
                  <a:cs typeface="Arial"/>
                </a:rPr>
                <a:t>02</a:t>
              </a:r>
              <a:endParaRPr kumimoji="0" sz="2000" b="0" i="0" u="none" strike="noStrike" kern="1200" cap="none" spc="0" normalizeH="0" baseline="0" noProof="0">
                <a:ln>
                  <a:noFill/>
                </a:ln>
                <a:solidFill>
                  <a:srgbClr val="2F150E"/>
                </a:solidFill>
                <a:effectLst/>
                <a:uLnTx/>
                <a:uFillTx/>
                <a:latin typeface="Franklin Gothic Medium" panose="020B0603020102020204"/>
                <a:ea typeface="+mn-ea"/>
                <a:cs typeface="Arial"/>
              </a:endParaRPr>
            </a:p>
          </p:txBody>
        </p:sp>
        <p:sp>
          <p:nvSpPr>
            <p:cNvPr id="22" name="object 12">
              <a:extLst>
                <a:ext uri="{FF2B5EF4-FFF2-40B4-BE49-F238E27FC236}">
                  <a16:creationId xmlns:a16="http://schemas.microsoft.com/office/drawing/2014/main" id="{680EE4B5-6EDD-6CC9-D756-6677DCED08F6}"/>
                </a:ext>
              </a:extLst>
            </p:cNvPr>
            <p:cNvSpPr/>
            <p:nvPr/>
          </p:nvSpPr>
          <p:spPr>
            <a:xfrm>
              <a:off x="3153155" y="2429587"/>
              <a:ext cx="1135380" cy="1940560"/>
            </a:xfrm>
            <a:custGeom>
              <a:avLst/>
              <a:gdLst/>
              <a:ahLst/>
              <a:cxnLst/>
              <a:rect l="l" t="t" r="r" b="b"/>
              <a:pathLst>
                <a:path w="1135379" h="1940560">
                  <a:moveTo>
                    <a:pt x="1135380" y="0"/>
                  </a:moveTo>
                  <a:lnTo>
                    <a:pt x="0" y="0"/>
                  </a:lnTo>
                  <a:lnTo>
                    <a:pt x="0" y="1940051"/>
                  </a:lnTo>
                  <a:lnTo>
                    <a:pt x="1135380" y="1940051"/>
                  </a:lnTo>
                  <a:lnTo>
                    <a:pt x="1135380" y="0"/>
                  </a:lnTo>
                  <a:close/>
                </a:path>
              </a:pathLst>
            </a:custGeom>
            <a:solidFill>
              <a:schemeClr val="accent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mn-cs"/>
              </a:endParaRPr>
            </a:p>
          </p:txBody>
        </p:sp>
        <p:sp>
          <p:nvSpPr>
            <p:cNvPr id="23" name="object 13">
              <a:extLst>
                <a:ext uri="{FF2B5EF4-FFF2-40B4-BE49-F238E27FC236}">
                  <a16:creationId xmlns:a16="http://schemas.microsoft.com/office/drawing/2014/main" id="{99247550-690D-2744-B87F-A84E5FFD4977}"/>
                </a:ext>
              </a:extLst>
            </p:cNvPr>
            <p:cNvSpPr txBox="1"/>
            <p:nvPr/>
          </p:nvSpPr>
          <p:spPr>
            <a:xfrm>
              <a:off x="3153154" y="2672200"/>
              <a:ext cx="1273239" cy="799183"/>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Times New Roman"/>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sz="1800" b="0" i="0" u="none" strike="noStrike" kern="1200" cap="none" spc="0" normalizeH="0" baseline="0" noProof="0">
                <a:ln>
                  <a:noFill/>
                </a:ln>
                <a:solidFill>
                  <a:srgbClr val="2F150E"/>
                </a:solidFill>
                <a:effectLst/>
                <a:uLnTx/>
                <a:uFillTx/>
                <a:latin typeface="Franklin Gothic Medium" panose="020B0603020102020204"/>
                <a:ea typeface="+mn-ea"/>
                <a:cs typeface="Times New Roman"/>
              </a:endParaRPr>
            </a:p>
            <a:p>
              <a:pPr marL="112395" marR="0" lvl="0" indent="0" algn="l" defTabSz="914400" rtl="0" eaLnBrk="1" fontAlgn="auto" latinLnBrk="0" hangingPunct="1">
                <a:lnSpc>
                  <a:spcPct val="100000"/>
                </a:lnSpc>
                <a:spcBef>
                  <a:spcPts val="5"/>
                </a:spcBef>
                <a:spcAft>
                  <a:spcPts val="0"/>
                </a:spcAft>
                <a:buClrTx/>
                <a:buSzTx/>
                <a:buFontTx/>
                <a:buNone/>
                <a:tabLst/>
                <a:defRPr/>
              </a:pPr>
              <a:r>
                <a:rPr kumimoji="0" sz="2000" b="0" i="0" u="none" strike="noStrike" kern="1200" cap="none" spc="40" normalizeH="0" baseline="0" noProof="0">
                  <a:ln>
                    <a:noFill/>
                  </a:ln>
                  <a:solidFill>
                    <a:srgbClr val="FFFFFF"/>
                  </a:solidFill>
                  <a:effectLst/>
                  <a:uLnTx/>
                  <a:uFillTx/>
                  <a:latin typeface="Franklin Gothic Medium" panose="020B0603020102020204"/>
                  <a:ea typeface="+mn-ea"/>
                  <a:cs typeface="Arial"/>
                </a:rPr>
                <a:t>03</a:t>
              </a:r>
              <a:endParaRPr kumimoji="0" sz="2000" b="0" i="0" u="none" strike="noStrike" kern="1200" cap="none" spc="0" normalizeH="0" baseline="0" noProof="0">
                <a:ln>
                  <a:noFill/>
                </a:ln>
                <a:solidFill>
                  <a:srgbClr val="2F150E"/>
                </a:solidFill>
                <a:effectLst/>
                <a:uLnTx/>
                <a:uFillTx/>
                <a:latin typeface="Franklin Gothic Medium" panose="020B0603020102020204"/>
                <a:ea typeface="+mn-ea"/>
                <a:cs typeface="Arial"/>
              </a:endParaRPr>
            </a:p>
          </p:txBody>
        </p:sp>
        <p:sp>
          <p:nvSpPr>
            <p:cNvPr id="24" name="object 14">
              <a:extLst>
                <a:ext uri="{FF2B5EF4-FFF2-40B4-BE49-F238E27FC236}">
                  <a16:creationId xmlns:a16="http://schemas.microsoft.com/office/drawing/2014/main" id="{7FFE4E25-8EBA-76BF-DBB4-E03E5DD23F03}"/>
                </a:ext>
              </a:extLst>
            </p:cNvPr>
            <p:cNvSpPr/>
            <p:nvPr/>
          </p:nvSpPr>
          <p:spPr>
            <a:xfrm>
              <a:off x="4378452" y="2429587"/>
              <a:ext cx="1135380" cy="1940560"/>
            </a:xfrm>
            <a:custGeom>
              <a:avLst/>
              <a:gdLst/>
              <a:ahLst/>
              <a:cxnLst/>
              <a:rect l="l" t="t" r="r" b="b"/>
              <a:pathLst>
                <a:path w="1135379" h="1940560">
                  <a:moveTo>
                    <a:pt x="1135379" y="0"/>
                  </a:moveTo>
                  <a:lnTo>
                    <a:pt x="0" y="0"/>
                  </a:lnTo>
                  <a:lnTo>
                    <a:pt x="0" y="1940051"/>
                  </a:lnTo>
                  <a:lnTo>
                    <a:pt x="1135379" y="1940051"/>
                  </a:lnTo>
                  <a:lnTo>
                    <a:pt x="1135379" y="0"/>
                  </a:lnTo>
                  <a:close/>
                </a:path>
              </a:pathLst>
            </a:custGeom>
            <a:solidFill>
              <a:schemeClr val="accent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mn-cs"/>
              </a:endParaRPr>
            </a:p>
          </p:txBody>
        </p:sp>
        <p:sp>
          <p:nvSpPr>
            <p:cNvPr id="25" name="object 15">
              <a:extLst>
                <a:ext uri="{FF2B5EF4-FFF2-40B4-BE49-F238E27FC236}">
                  <a16:creationId xmlns:a16="http://schemas.microsoft.com/office/drawing/2014/main" id="{15B5BEA3-A46E-09A0-EE7D-341DACE2EFA5}"/>
                </a:ext>
              </a:extLst>
            </p:cNvPr>
            <p:cNvSpPr txBox="1"/>
            <p:nvPr/>
          </p:nvSpPr>
          <p:spPr>
            <a:xfrm>
              <a:off x="4378452" y="2672200"/>
              <a:ext cx="1226819" cy="799183"/>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Times New Roman"/>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sz="1800" b="0" i="0" u="none" strike="noStrike" kern="1200" cap="none" spc="0" normalizeH="0" baseline="0" noProof="0">
                <a:ln>
                  <a:noFill/>
                </a:ln>
                <a:solidFill>
                  <a:srgbClr val="2F150E"/>
                </a:solidFill>
                <a:effectLst/>
                <a:uLnTx/>
                <a:uFillTx/>
                <a:latin typeface="Franklin Gothic Medium" panose="020B0603020102020204"/>
                <a:ea typeface="+mn-ea"/>
                <a:cs typeface="Times New Roman"/>
              </a:endParaRPr>
            </a:p>
            <a:p>
              <a:pPr marL="113030" marR="0" lvl="0" indent="0" algn="l" defTabSz="914400" rtl="0" eaLnBrk="1" fontAlgn="auto" latinLnBrk="0" hangingPunct="1">
                <a:lnSpc>
                  <a:spcPct val="100000"/>
                </a:lnSpc>
                <a:spcBef>
                  <a:spcPts val="5"/>
                </a:spcBef>
                <a:spcAft>
                  <a:spcPts val="0"/>
                </a:spcAft>
                <a:buClrTx/>
                <a:buSzTx/>
                <a:buFontTx/>
                <a:buNone/>
                <a:tabLst/>
                <a:defRPr/>
              </a:pPr>
              <a:r>
                <a:rPr kumimoji="0" sz="2000" b="0" i="0" u="none" strike="noStrike" kern="1200" cap="none" spc="40" normalizeH="0" baseline="0" noProof="0">
                  <a:ln>
                    <a:noFill/>
                  </a:ln>
                  <a:solidFill>
                    <a:srgbClr val="FFFFFF"/>
                  </a:solidFill>
                  <a:effectLst/>
                  <a:uLnTx/>
                  <a:uFillTx/>
                  <a:latin typeface="Franklin Gothic Medium" panose="020B0603020102020204"/>
                  <a:ea typeface="+mn-ea"/>
                  <a:cs typeface="Arial"/>
                </a:rPr>
                <a:t>04</a:t>
              </a:r>
              <a:endParaRPr kumimoji="0" lang="en-US" sz="2000" b="0" i="0" u="none" strike="noStrike" kern="1200" cap="none" spc="0" normalizeH="0" baseline="0" noProof="0">
                <a:ln>
                  <a:noFill/>
                </a:ln>
                <a:solidFill>
                  <a:srgbClr val="2F150E"/>
                </a:solidFill>
                <a:effectLst/>
                <a:uLnTx/>
                <a:uFillTx/>
                <a:latin typeface="Franklin Gothic Medium" panose="020B0603020102020204"/>
                <a:ea typeface="+mn-ea"/>
                <a:cs typeface="Arial"/>
              </a:endParaRPr>
            </a:p>
          </p:txBody>
        </p:sp>
        <p:sp>
          <p:nvSpPr>
            <p:cNvPr id="26" name="object 16">
              <a:extLst>
                <a:ext uri="{FF2B5EF4-FFF2-40B4-BE49-F238E27FC236}">
                  <a16:creationId xmlns:a16="http://schemas.microsoft.com/office/drawing/2014/main" id="{6D52551D-F452-9B5B-633A-EAE27A1742DD}"/>
                </a:ext>
              </a:extLst>
            </p:cNvPr>
            <p:cNvSpPr/>
            <p:nvPr/>
          </p:nvSpPr>
          <p:spPr>
            <a:xfrm>
              <a:off x="5605271" y="2429587"/>
              <a:ext cx="1134110" cy="1940560"/>
            </a:xfrm>
            <a:custGeom>
              <a:avLst/>
              <a:gdLst/>
              <a:ahLst/>
              <a:cxnLst/>
              <a:rect l="l" t="t" r="r" b="b"/>
              <a:pathLst>
                <a:path w="1134109" h="1940560">
                  <a:moveTo>
                    <a:pt x="1133855" y="0"/>
                  </a:moveTo>
                  <a:lnTo>
                    <a:pt x="0" y="0"/>
                  </a:lnTo>
                  <a:lnTo>
                    <a:pt x="0" y="1940051"/>
                  </a:lnTo>
                  <a:lnTo>
                    <a:pt x="1133855" y="1940051"/>
                  </a:lnTo>
                  <a:lnTo>
                    <a:pt x="1133855" y="0"/>
                  </a:lnTo>
                  <a:close/>
                </a:path>
              </a:pathLst>
            </a:custGeom>
            <a:solidFill>
              <a:schemeClr val="accent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mn-cs"/>
              </a:endParaRPr>
            </a:p>
          </p:txBody>
        </p:sp>
        <p:sp>
          <p:nvSpPr>
            <p:cNvPr id="27" name="object 17">
              <a:extLst>
                <a:ext uri="{FF2B5EF4-FFF2-40B4-BE49-F238E27FC236}">
                  <a16:creationId xmlns:a16="http://schemas.microsoft.com/office/drawing/2014/main" id="{09EF703B-087D-6D50-45F9-9E839E5EBD6D}"/>
                </a:ext>
              </a:extLst>
            </p:cNvPr>
            <p:cNvSpPr txBox="1"/>
            <p:nvPr/>
          </p:nvSpPr>
          <p:spPr>
            <a:xfrm>
              <a:off x="5597143" y="2674364"/>
              <a:ext cx="1146242" cy="799183"/>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Times New Roman"/>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sz="1800" b="0" i="0" u="none" strike="noStrike" kern="1200" cap="none" spc="0" normalizeH="0" baseline="0" noProof="0">
                <a:ln>
                  <a:noFill/>
                </a:ln>
                <a:solidFill>
                  <a:srgbClr val="2F150E"/>
                </a:solidFill>
                <a:effectLst/>
                <a:uLnTx/>
                <a:uFillTx/>
                <a:latin typeface="Franklin Gothic Medium" panose="020B0603020102020204"/>
                <a:ea typeface="+mn-ea"/>
                <a:cs typeface="Times New Roman"/>
              </a:endParaRPr>
            </a:p>
            <a:p>
              <a:pPr marL="111760" marR="0" lvl="0" indent="0" algn="l" defTabSz="914400" rtl="0" eaLnBrk="1" fontAlgn="auto" latinLnBrk="0" hangingPunct="1">
                <a:lnSpc>
                  <a:spcPct val="100000"/>
                </a:lnSpc>
                <a:spcBef>
                  <a:spcPts val="5"/>
                </a:spcBef>
                <a:spcAft>
                  <a:spcPts val="0"/>
                </a:spcAft>
                <a:buClrTx/>
                <a:buSzTx/>
                <a:buFontTx/>
                <a:buNone/>
                <a:tabLst/>
                <a:defRPr/>
              </a:pPr>
              <a:r>
                <a:rPr kumimoji="0" sz="2000" b="0" i="0" u="none" strike="noStrike" kern="1200" cap="none" spc="40" normalizeH="0" baseline="0" noProof="0">
                  <a:ln>
                    <a:noFill/>
                  </a:ln>
                  <a:solidFill>
                    <a:srgbClr val="FFFFFF"/>
                  </a:solidFill>
                  <a:effectLst/>
                  <a:uLnTx/>
                  <a:uFillTx/>
                  <a:latin typeface="Franklin Gothic Medium" panose="020B0603020102020204"/>
                  <a:ea typeface="+mn-ea"/>
                  <a:cs typeface="Arial"/>
                </a:rPr>
                <a:t>05</a:t>
              </a:r>
              <a:endParaRPr kumimoji="0" lang="es-PE" sz="2000" b="0" i="0" u="none" strike="noStrike" kern="1200" cap="none" spc="0" normalizeH="0" baseline="0" noProof="0">
                <a:ln>
                  <a:noFill/>
                </a:ln>
                <a:solidFill>
                  <a:srgbClr val="2F150E"/>
                </a:solidFill>
                <a:effectLst/>
                <a:uLnTx/>
                <a:uFillTx/>
                <a:latin typeface="Franklin Gothic Medium" panose="020B0603020102020204"/>
                <a:ea typeface="+mn-ea"/>
                <a:cs typeface="Arial"/>
              </a:endParaRPr>
            </a:p>
          </p:txBody>
        </p:sp>
        <p:sp>
          <p:nvSpPr>
            <p:cNvPr id="28" name="object 18">
              <a:extLst>
                <a:ext uri="{FF2B5EF4-FFF2-40B4-BE49-F238E27FC236}">
                  <a16:creationId xmlns:a16="http://schemas.microsoft.com/office/drawing/2014/main" id="{06589E39-F560-FB5A-5841-E80CB0E68F0C}"/>
                </a:ext>
              </a:extLst>
            </p:cNvPr>
            <p:cNvSpPr/>
            <p:nvPr/>
          </p:nvSpPr>
          <p:spPr>
            <a:xfrm>
              <a:off x="6855989" y="2407295"/>
              <a:ext cx="1135381" cy="2307590"/>
            </a:xfrm>
            <a:custGeom>
              <a:avLst/>
              <a:gdLst/>
              <a:ahLst/>
              <a:cxnLst/>
              <a:rect l="l" t="t" r="r" b="b"/>
              <a:pathLst>
                <a:path w="1135379" h="2307590">
                  <a:moveTo>
                    <a:pt x="1135379" y="0"/>
                  </a:moveTo>
                  <a:lnTo>
                    <a:pt x="0" y="0"/>
                  </a:lnTo>
                  <a:lnTo>
                    <a:pt x="0" y="2307335"/>
                  </a:lnTo>
                  <a:lnTo>
                    <a:pt x="1135379" y="2307335"/>
                  </a:lnTo>
                  <a:lnTo>
                    <a:pt x="1135379" y="0"/>
                  </a:lnTo>
                  <a:close/>
                </a:path>
              </a:pathLst>
            </a:custGeom>
            <a:solidFill>
              <a:schemeClr val="accent5">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mn-cs"/>
              </a:endParaRPr>
            </a:p>
          </p:txBody>
        </p:sp>
        <p:sp>
          <p:nvSpPr>
            <p:cNvPr id="29" name="object 19">
              <a:extLst>
                <a:ext uri="{FF2B5EF4-FFF2-40B4-BE49-F238E27FC236}">
                  <a16:creationId xmlns:a16="http://schemas.microsoft.com/office/drawing/2014/main" id="{4B1B3B43-7761-C985-D3A6-802F9CFB84E5}"/>
                </a:ext>
              </a:extLst>
            </p:cNvPr>
            <p:cNvSpPr txBox="1"/>
            <p:nvPr/>
          </p:nvSpPr>
          <p:spPr>
            <a:xfrm>
              <a:off x="6961151" y="3579775"/>
              <a:ext cx="887730" cy="400343"/>
            </a:xfrm>
            <a:prstGeom prst="rect">
              <a:avLst/>
            </a:prstGeom>
          </p:spPr>
          <p:txBody>
            <a:bodyPr vert="horz" wrap="square" lIns="0" tIns="13335" rIns="0" bIns="0" rtlCol="0">
              <a:spAutoFit/>
            </a:bodyPr>
            <a:lstStyle/>
            <a:p>
              <a:pPr marL="12700" marR="0" lvl="0" indent="0" algn="l" defTabSz="914400" rtl="0" eaLnBrk="1" fontAlgn="auto" latinLnBrk="0" hangingPunct="1">
                <a:lnSpc>
                  <a:spcPts val="1220"/>
                </a:lnSpc>
                <a:spcBef>
                  <a:spcPts val="105"/>
                </a:spcBef>
                <a:spcAft>
                  <a:spcPts val="0"/>
                </a:spcAft>
                <a:buClrTx/>
                <a:buSzTx/>
                <a:buFontTx/>
                <a:buNone/>
                <a:tabLst/>
                <a:defRPr/>
              </a:pPr>
              <a:r>
                <a:rPr kumimoji="0" sz="1500" b="0" i="0" u="none" strike="noStrike" kern="1200" cap="none" spc="-70" normalizeH="0" baseline="0" noProof="0">
                  <a:ln>
                    <a:noFill/>
                  </a:ln>
                  <a:solidFill>
                    <a:srgbClr val="FFFFFF"/>
                  </a:solidFill>
                  <a:effectLst/>
                  <a:uLnTx/>
                  <a:uFillTx/>
                  <a:latin typeface="Franklin Gothic Book" panose="020B0503020102020204"/>
                  <a:ea typeface="+mn-ea"/>
                  <a:cs typeface="Arial"/>
                </a:rPr>
                <a:t>SEA/SH</a:t>
              </a:r>
              <a:r>
                <a:rPr kumimoji="0" sz="1500" b="0" i="0" u="none" strike="noStrike" kern="1200" cap="none" spc="-80" normalizeH="0" baseline="0" noProof="0">
                  <a:ln>
                    <a:noFill/>
                  </a:ln>
                  <a:solidFill>
                    <a:srgbClr val="FFFFFF"/>
                  </a:solidFill>
                  <a:effectLst/>
                  <a:uLnTx/>
                  <a:uFillTx/>
                  <a:latin typeface="Franklin Gothic Book" panose="020B0503020102020204"/>
                  <a:ea typeface="+mn-ea"/>
                  <a:cs typeface="Arial"/>
                </a:rPr>
                <a:t> </a:t>
              </a:r>
              <a:r>
                <a:rPr kumimoji="0" sz="1500" b="0" i="0" u="none" strike="noStrike" kern="1200" cap="none" spc="-35" normalizeH="0" baseline="0" noProof="0">
                  <a:ln>
                    <a:noFill/>
                  </a:ln>
                  <a:solidFill>
                    <a:srgbClr val="FFFFFF"/>
                  </a:solidFill>
                  <a:effectLst/>
                  <a:uLnTx/>
                  <a:uFillTx/>
                  <a:latin typeface="Franklin Gothic Book" panose="020B0503020102020204"/>
                  <a:ea typeface="+mn-ea"/>
                  <a:cs typeface="Arial"/>
                </a:rPr>
                <a:t>Action</a:t>
              </a:r>
              <a:endParaRPr kumimoji="0" sz="1500" b="0" i="0" u="none" strike="noStrike" kern="1200" cap="none" spc="0" normalizeH="0" baseline="0" noProof="0">
                <a:ln>
                  <a:noFill/>
                </a:ln>
                <a:solidFill>
                  <a:srgbClr val="2F150E"/>
                </a:solidFill>
                <a:effectLst/>
                <a:uLnTx/>
                <a:uFillTx/>
                <a:latin typeface="Franklin Gothic Book" panose="020B0503020102020204"/>
                <a:ea typeface="+mn-ea"/>
                <a:cs typeface="Arial"/>
              </a:endParaRPr>
            </a:p>
            <a:p>
              <a:pPr marL="12700" marR="0" lvl="0" indent="0" algn="l" defTabSz="914400" rtl="0" eaLnBrk="1" fontAlgn="auto" latinLnBrk="0" hangingPunct="1">
                <a:lnSpc>
                  <a:spcPts val="1220"/>
                </a:lnSpc>
                <a:spcBef>
                  <a:spcPts val="0"/>
                </a:spcBef>
                <a:spcAft>
                  <a:spcPts val="0"/>
                </a:spcAft>
                <a:buClrTx/>
                <a:buSzTx/>
                <a:buFontTx/>
                <a:buNone/>
                <a:tabLst/>
                <a:defRPr/>
              </a:pPr>
              <a:r>
                <a:rPr kumimoji="0" sz="1500" b="0" i="0" u="none" strike="noStrike" kern="1200" cap="none" spc="-40" normalizeH="0" baseline="0" noProof="0">
                  <a:ln>
                    <a:noFill/>
                  </a:ln>
                  <a:solidFill>
                    <a:srgbClr val="FFFFFF"/>
                  </a:solidFill>
                  <a:effectLst/>
                  <a:uLnTx/>
                  <a:uFillTx/>
                  <a:latin typeface="Franklin Gothic Book" panose="020B0503020102020204"/>
                  <a:ea typeface="+mn-ea"/>
                  <a:cs typeface="Arial"/>
                </a:rPr>
                <a:t>Plan</a:t>
              </a:r>
              <a:endParaRPr kumimoji="0" sz="1500" b="0" i="0" u="none" strike="noStrike" kern="1200" cap="none" spc="0" normalizeH="0" baseline="0" noProof="0">
                <a:ln>
                  <a:noFill/>
                </a:ln>
                <a:solidFill>
                  <a:srgbClr val="2F150E"/>
                </a:solidFill>
                <a:effectLst/>
                <a:uLnTx/>
                <a:uFillTx/>
                <a:latin typeface="Franklin Gothic Book" panose="020B0503020102020204"/>
                <a:ea typeface="+mn-ea"/>
                <a:cs typeface="Arial"/>
              </a:endParaRPr>
            </a:p>
          </p:txBody>
        </p:sp>
        <p:sp>
          <p:nvSpPr>
            <p:cNvPr id="30" name="object 20">
              <a:extLst>
                <a:ext uri="{FF2B5EF4-FFF2-40B4-BE49-F238E27FC236}">
                  <a16:creationId xmlns:a16="http://schemas.microsoft.com/office/drawing/2014/main" id="{BF40FFBF-D42B-D11D-693D-C74C19C7D19F}"/>
                </a:ext>
              </a:extLst>
            </p:cNvPr>
            <p:cNvSpPr txBox="1"/>
            <p:nvPr/>
          </p:nvSpPr>
          <p:spPr>
            <a:xfrm>
              <a:off x="6949992" y="3196595"/>
              <a:ext cx="362584" cy="304607"/>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000" b="0" i="0" u="none" strike="noStrike" kern="1200" cap="none" spc="40" normalizeH="0" baseline="0" noProof="0">
                  <a:ln>
                    <a:noFill/>
                  </a:ln>
                  <a:solidFill>
                    <a:srgbClr val="FFFFFF"/>
                  </a:solidFill>
                  <a:effectLst/>
                  <a:uLnTx/>
                  <a:uFillTx/>
                  <a:latin typeface="Franklin Gothic Medium" panose="020B0603020102020204"/>
                  <a:ea typeface="+mn-ea"/>
                  <a:cs typeface="Arial"/>
                </a:rPr>
                <a:t>06</a:t>
              </a:r>
              <a:endParaRPr kumimoji="0" sz="2000" b="0" i="0" u="none" strike="noStrike" kern="1200" cap="none" spc="0" normalizeH="0" baseline="0" noProof="0">
                <a:ln>
                  <a:noFill/>
                </a:ln>
                <a:solidFill>
                  <a:srgbClr val="2F150E"/>
                </a:solidFill>
                <a:effectLst/>
                <a:uLnTx/>
                <a:uFillTx/>
                <a:latin typeface="Franklin Gothic Medium" panose="020B0603020102020204"/>
                <a:ea typeface="+mn-ea"/>
                <a:cs typeface="Arial"/>
              </a:endParaRPr>
            </a:p>
          </p:txBody>
        </p:sp>
        <p:sp>
          <p:nvSpPr>
            <p:cNvPr id="31" name="object 21">
              <a:extLst>
                <a:ext uri="{FF2B5EF4-FFF2-40B4-BE49-F238E27FC236}">
                  <a16:creationId xmlns:a16="http://schemas.microsoft.com/office/drawing/2014/main" id="{F901B7CD-A52C-C260-90AD-CC8037A17F84}"/>
                </a:ext>
              </a:extLst>
            </p:cNvPr>
            <p:cNvSpPr/>
            <p:nvPr/>
          </p:nvSpPr>
          <p:spPr>
            <a:xfrm>
              <a:off x="8080706" y="2409444"/>
              <a:ext cx="1135381" cy="2490470"/>
            </a:xfrm>
            <a:custGeom>
              <a:avLst/>
              <a:gdLst/>
              <a:ahLst/>
              <a:cxnLst/>
              <a:rect l="l" t="t" r="r" b="b"/>
              <a:pathLst>
                <a:path w="1135379" h="2490470">
                  <a:moveTo>
                    <a:pt x="1135379" y="0"/>
                  </a:moveTo>
                  <a:lnTo>
                    <a:pt x="0" y="0"/>
                  </a:lnTo>
                  <a:lnTo>
                    <a:pt x="0" y="2490216"/>
                  </a:lnTo>
                  <a:lnTo>
                    <a:pt x="1135379" y="2490216"/>
                  </a:lnTo>
                  <a:lnTo>
                    <a:pt x="1135379" y="0"/>
                  </a:lnTo>
                  <a:close/>
                </a:path>
              </a:pathLst>
            </a:custGeom>
            <a:solidFill>
              <a:schemeClr val="accent5">
                <a:lumMod val="5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mn-cs"/>
              </a:endParaRPr>
            </a:p>
          </p:txBody>
        </p:sp>
        <p:sp>
          <p:nvSpPr>
            <p:cNvPr id="32" name="object 22">
              <a:extLst>
                <a:ext uri="{FF2B5EF4-FFF2-40B4-BE49-F238E27FC236}">
                  <a16:creationId xmlns:a16="http://schemas.microsoft.com/office/drawing/2014/main" id="{A21C6F3F-AB13-D60D-EF19-F426D09CCF12}"/>
                </a:ext>
              </a:extLst>
            </p:cNvPr>
            <p:cNvSpPr txBox="1"/>
            <p:nvPr/>
          </p:nvSpPr>
          <p:spPr>
            <a:xfrm>
              <a:off x="8190350" y="3569351"/>
              <a:ext cx="986408" cy="971588"/>
            </a:xfrm>
            <a:prstGeom prst="rect">
              <a:avLst/>
            </a:prstGeom>
          </p:spPr>
          <p:txBody>
            <a:bodyPr vert="horz" wrap="square" lIns="0" tIns="38100" rIns="0" bIns="0" rtlCol="0" anchor="t">
              <a:spAutoFit/>
            </a:bodyPr>
            <a:lstStyle/>
            <a:p>
              <a:pPr marL="12700" marR="5080" lvl="0" indent="0" algn="l" defTabSz="914400" rtl="0" eaLnBrk="1" fontAlgn="auto" latinLnBrk="0" hangingPunct="1">
                <a:lnSpc>
                  <a:spcPts val="1200"/>
                </a:lnSpc>
                <a:spcBef>
                  <a:spcPts val="300"/>
                </a:spcBef>
                <a:spcAft>
                  <a:spcPts val="0"/>
                </a:spcAft>
                <a:buClrTx/>
                <a:buSzTx/>
                <a:buFontTx/>
                <a:buNone/>
                <a:tabLst/>
                <a:defRPr/>
              </a:pPr>
              <a:r>
                <a:rPr kumimoji="0" lang="en-US" sz="1500" b="0" i="0" u="none" strike="noStrike" kern="1200" cap="none" spc="-100" normalizeH="0" baseline="0" noProof="0">
                  <a:ln>
                    <a:noFill/>
                  </a:ln>
                  <a:solidFill>
                    <a:srgbClr val="FFFFFF"/>
                  </a:solidFill>
                  <a:effectLst/>
                  <a:uLnTx/>
                  <a:uFillTx/>
                  <a:latin typeface="Franklin Gothic Book" panose="020B0503020102020204"/>
                  <a:ea typeface="+mn-ea"/>
                  <a:cs typeface="Arial"/>
                </a:rPr>
                <a:t>GBV </a:t>
              </a:r>
            </a:p>
            <a:p>
              <a:pPr marL="12700" marR="5080" lvl="0" indent="0" algn="l" defTabSz="914400" rtl="0" eaLnBrk="1" fontAlgn="auto" latinLnBrk="0" hangingPunct="1">
                <a:lnSpc>
                  <a:spcPts val="1200"/>
                </a:lnSpc>
                <a:spcBef>
                  <a:spcPts val="300"/>
                </a:spcBef>
                <a:spcAft>
                  <a:spcPts val="0"/>
                </a:spcAft>
                <a:buClrTx/>
                <a:buSzTx/>
                <a:buFontTx/>
                <a:buNone/>
                <a:tabLst/>
                <a:defRPr/>
              </a:pPr>
              <a:r>
                <a:rPr kumimoji="0" sz="1500" b="0" i="0" u="none" strike="noStrike" kern="1200" cap="none" spc="-20" normalizeH="0" baseline="0" noProof="0">
                  <a:ln>
                    <a:noFill/>
                  </a:ln>
                  <a:solidFill>
                    <a:srgbClr val="FFFFFF"/>
                  </a:solidFill>
                  <a:effectLst/>
                  <a:uLnTx/>
                  <a:uFillTx/>
                  <a:latin typeface="Franklin Gothic Book" panose="020B0503020102020204"/>
                  <a:ea typeface="+mn-ea"/>
                  <a:cs typeface="Arial"/>
                </a:rPr>
                <a:t>specialist </a:t>
              </a:r>
              <a:r>
                <a:rPr kumimoji="0" sz="1500" b="0" i="0" u="none" strike="noStrike" kern="1200" cap="none" spc="-5" normalizeH="0" baseline="0" noProof="0">
                  <a:ln>
                    <a:noFill/>
                  </a:ln>
                  <a:solidFill>
                    <a:srgbClr val="FFFFFF"/>
                  </a:solidFill>
                  <a:effectLst/>
                  <a:uLnTx/>
                  <a:uFillTx/>
                  <a:latin typeface="Franklin Gothic Book" panose="020B0503020102020204"/>
                  <a:ea typeface="+mn-ea"/>
                  <a:cs typeface="Arial"/>
                </a:rPr>
                <a:t>in </a:t>
              </a:r>
              <a:endParaRPr kumimoji="0" lang="es-MX" sz="1500" b="0" i="0" u="none" strike="noStrike" kern="1200" cap="none" spc="-5" normalizeH="0" baseline="0" noProof="0">
                <a:ln>
                  <a:noFill/>
                </a:ln>
                <a:solidFill>
                  <a:srgbClr val="FFFFFF"/>
                </a:solidFill>
                <a:effectLst/>
                <a:uLnTx/>
                <a:uFillTx/>
                <a:latin typeface="Franklin Gothic Book" panose="020B0503020102020204"/>
                <a:ea typeface="+mn-ea"/>
                <a:cs typeface="Arial"/>
              </a:endParaRPr>
            </a:p>
            <a:p>
              <a:pPr marL="12700" marR="5080" lvl="0" indent="0" algn="l" defTabSz="914400" rtl="0" eaLnBrk="1" fontAlgn="auto" latinLnBrk="0" hangingPunct="1">
                <a:lnSpc>
                  <a:spcPts val="1200"/>
                </a:lnSpc>
                <a:spcBef>
                  <a:spcPts val="300"/>
                </a:spcBef>
                <a:spcAft>
                  <a:spcPts val="0"/>
                </a:spcAft>
                <a:buClrTx/>
                <a:buSzTx/>
                <a:buFontTx/>
                <a:buNone/>
                <a:tabLst/>
                <a:defRPr/>
              </a:pPr>
              <a:r>
                <a:rPr kumimoji="0" sz="1500" b="0" i="0" u="none" strike="noStrike" kern="1200" cap="none" spc="-95" normalizeH="0" baseline="0" noProof="0">
                  <a:ln>
                    <a:noFill/>
                  </a:ln>
                  <a:solidFill>
                    <a:srgbClr val="FFFFFF"/>
                  </a:solidFill>
                  <a:effectLst/>
                  <a:uLnTx/>
                  <a:uFillTx/>
                  <a:latin typeface="Franklin Gothic Book" panose="020B0503020102020204"/>
                  <a:ea typeface="+mn-ea"/>
                  <a:cs typeface="Arial"/>
                </a:rPr>
                <a:t>PIU</a:t>
              </a:r>
              <a:r>
                <a:rPr kumimoji="0" lang="en-US" sz="1500" b="0" i="0" u="none" strike="noStrike" kern="1200" cap="none" spc="-95" normalizeH="0" baseline="0" noProof="0">
                  <a:ln>
                    <a:noFill/>
                  </a:ln>
                  <a:solidFill>
                    <a:srgbClr val="FFFFFF"/>
                  </a:solidFill>
                  <a:effectLst/>
                  <a:uLnTx/>
                  <a:uFillTx/>
                  <a:latin typeface="Franklin Gothic Book" panose="020B0503020102020204"/>
                  <a:ea typeface="+mn-ea"/>
                  <a:cs typeface="Arial"/>
                </a:rPr>
                <a:t> </a:t>
              </a:r>
              <a:r>
                <a:rPr kumimoji="0" sz="1500" b="0" i="0" u="none" strike="noStrike" kern="1200" cap="none" spc="-95" normalizeH="0" baseline="0" noProof="0">
                  <a:ln>
                    <a:noFill/>
                  </a:ln>
                  <a:solidFill>
                    <a:srgbClr val="FFFFFF"/>
                  </a:solidFill>
                  <a:effectLst/>
                  <a:uLnTx/>
                  <a:uFillTx/>
                  <a:latin typeface="Franklin Gothic Book" panose="020B0503020102020204"/>
                  <a:ea typeface="+mn-ea"/>
                  <a:cs typeface="Arial"/>
                </a:rPr>
                <a:t> </a:t>
              </a:r>
              <a:r>
                <a:rPr kumimoji="0" sz="1500" b="0" i="0" u="none" strike="noStrike" kern="1200" cap="none" spc="-20" normalizeH="0" baseline="0" noProof="0">
                  <a:ln>
                    <a:noFill/>
                  </a:ln>
                  <a:solidFill>
                    <a:srgbClr val="FFFFFF"/>
                  </a:solidFill>
                  <a:effectLst/>
                  <a:uLnTx/>
                  <a:uFillTx/>
                  <a:latin typeface="Franklin Gothic Book" panose="020B0503020102020204"/>
                  <a:ea typeface="+mn-ea"/>
                  <a:cs typeface="Arial"/>
                </a:rPr>
                <a:t>and</a:t>
              </a:r>
              <a:r>
                <a:rPr kumimoji="0" lang="en-US" sz="1500" b="0" i="0" u="none" strike="noStrike" kern="1200" cap="none" spc="-95" normalizeH="0" baseline="0" noProof="0">
                  <a:ln>
                    <a:noFill/>
                  </a:ln>
                  <a:solidFill>
                    <a:srgbClr val="FFFFFF"/>
                  </a:solidFill>
                  <a:effectLst/>
                  <a:uLnTx/>
                  <a:uFillTx/>
                  <a:latin typeface="Franklin Gothic Book" panose="020B0503020102020204"/>
                  <a:ea typeface="+mn-ea"/>
                  <a:cs typeface="Arial"/>
                </a:rPr>
                <a:t> </a:t>
              </a:r>
            </a:p>
            <a:p>
              <a:pPr marL="12700" marR="5080" lvl="0" indent="0" algn="l" defTabSz="914400" rtl="0" eaLnBrk="1" fontAlgn="auto" latinLnBrk="0" hangingPunct="1">
                <a:lnSpc>
                  <a:spcPts val="1200"/>
                </a:lnSpc>
                <a:spcBef>
                  <a:spcPts val="300"/>
                </a:spcBef>
                <a:spcAft>
                  <a:spcPts val="0"/>
                </a:spcAft>
                <a:buClrTx/>
                <a:buSzTx/>
                <a:buFontTx/>
                <a:buNone/>
                <a:tabLst/>
                <a:defRPr/>
              </a:pPr>
              <a:r>
                <a:rPr kumimoji="0" lang="en-US" sz="1500" b="0" i="0" u="none" strike="noStrike" kern="1200" cap="none" spc="-95" normalizeH="0" baseline="0" noProof="0">
                  <a:ln>
                    <a:noFill/>
                  </a:ln>
                  <a:solidFill>
                    <a:srgbClr val="FFFFFF"/>
                  </a:solidFill>
                  <a:effectLst/>
                  <a:uLnTx/>
                  <a:uFillTx/>
                  <a:latin typeface="Franklin Gothic Book" panose="020B0503020102020204"/>
                  <a:ea typeface="+mn-ea"/>
                  <a:cs typeface="Arial"/>
                </a:rPr>
                <a:t>s</a:t>
              </a:r>
              <a:r>
                <a:rPr kumimoji="0" lang="en-US" sz="1500" b="0" i="0" u="none" strike="noStrike" kern="1200" cap="none" spc="-35" normalizeH="0" baseline="0" noProof="0">
                  <a:ln>
                    <a:noFill/>
                  </a:ln>
                  <a:solidFill>
                    <a:srgbClr val="FFFFFF"/>
                  </a:solidFill>
                  <a:effectLst/>
                  <a:uLnTx/>
                  <a:uFillTx/>
                  <a:latin typeface="Franklin Gothic Book" panose="020B0503020102020204"/>
                  <a:ea typeface="+mn-ea"/>
                  <a:cs typeface="Arial"/>
                </a:rPr>
                <a:t>upervision</a:t>
              </a:r>
            </a:p>
            <a:p>
              <a:pPr marL="12700" marR="5080" lvl="0" indent="0" algn="l" defTabSz="914400" rtl="0" eaLnBrk="1" fontAlgn="auto" latinLnBrk="0" hangingPunct="1">
                <a:lnSpc>
                  <a:spcPts val="1200"/>
                </a:lnSpc>
                <a:spcBef>
                  <a:spcPts val="300"/>
                </a:spcBef>
                <a:spcAft>
                  <a:spcPts val="0"/>
                </a:spcAft>
                <a:buClrTx/>
                <a:buSzTx/>
                <a:buFontTx/>
                <a:buNone/>
                <a:tabLst/>
                <a:defRPr/>
              </a:pPr>
              <a:r>
                <a:rPr kumimoji="0" sz="1500" b="0" i="0" u="none" strike="noStrike" kern="1200" cap="none" spc="-15" normalizeH="0" baseline="0" noProof="0">
                  <a:ln>
                    <a:noFill/>
                  </a:ln>
                  <a:solidFill>
                    <a:srgbClr val="FFFFFF"/>
                  </a:solidFill>
                  <a:effectLst/>
                  <a:uLnTx/>
                  <a:uFillTx/>
                  <a:latin typeface="Franklin Gothic Book" panose="020B0503020102020204"/>
                  <a:ea typeface="+mn-ea"/>
                  <a:cs typeface="Arial"/>
                </a:rPr>
                <a:t>consultant </a:t>
              </a:r>
              <a:endParaRPr kumimoji="0" lang="es-MX" sz="1500" b="0" i="0" u="none" strike="noStrike" kern="1200" cap="none" spc="-15" normalizeH="0" baseline="0" noProof="0">
                <a:ln>
                  <a:noFill/>
                </a:ln>
                <a:solidFill>
                  <a:srgbClr val="FFFFFF"/>
                </a:solidFill>
                <a:effectLst/>
                <a:uLnTx/>
                <a:uFillTx/>
                <a:latin typeface="Franklin Gothic Book" panose="020B0503020102020204"/>
                <a:ea typeface="+mn-ea"/>
                <a:cs typeface="Arial"/>
              </a:endParaRPr>
            </a:p>
            <a:p>
              <a:pPr marL="12700" marR="5080" lvl="0" indent="0" algn="l" defTabSz="914400" rtl="0" eaLnBrk="1" fontAlgn="auto" latinLnBrk="0" hangingPunct="1">
                <a:lnSpc>
                  <a:spcPts val="1200"/>
                </a:lnSpc>
                <a:spcBef>
                  <a:spcPts val="300"/>
                </a:spcBef>
                <a:spcAft>
                  <a:spcPts val="0"/>
                </a:spcAft>
                <a:buClrTx/>
                <a:buSzTx/>
                <a:buFontTx/>
                <a:buNone/>
                <a:tabLst/>
                <a:defRPr/>
              </a:pPr>
              <a:r>
                <a:rPr kumimoji="0" sz="1500" b="0" i="0" u="none" strike="noStrike" kern="1200" cap="none" spc="-15" normalizeH="0" baseline="0" noProof="0">
                  <a:ln>
                    <a:noFill/>
                  </a:ln>
                  <a:solidFill>
                    <a:srgbClr val="FFFFFF"/>
                  </a:solidFill>
                  <a:effectLst/>
                  <a:uLnTx/>
                  <a:uFillTx/>
                  <a:latin typeface="Franklin Gothic Book" panose="020B0503020102020204"/>
                  <a:ea typeface="+mn-ea"/>
                  <a:cs typeface="Arial"/>
                </a:rPr>
                <a:t>team</a:t>
              </a:r>
              <a:endParaRPr kumimoji="0" sz="1500" b="0" i="0" u="none" strike="noStrike" kern="1200" cap="none" spc="0" normalizeH="0" baseline="0" noProof="0">
                <a:ln>
                  <a:noFill/>
                </a:ln>
                <a:solidFill>
                  <a:srgbClr val="2F150E"/>
                </a:solidFill>
                <a:effectLst/>
                <a:uLnTx/>
                <a:uFillTx/>
                <a:latin typeface="Franklin Gothic Book" panose="020B0503020102020204"/>
                <a:ea typeface="+mn-ea"/>
                <a:cs typeface="Arial"/>
              </a:endParaRPr>
            </a:p>
          </p:txBody>
        </p:sp>
        <p:sp>
          <p:nvSpPr>
            <p:cNvPr id="33" name="object 23">
              <a:extLst>
                <a:ext uri="{FF2B5EF4-FFF2-40B4-BE49-F238E27FC236}">
                  <a16:creationId xmlns:a16="http://schemas.microsoft.com/office/drawing/2014/main" id="{FC804DB0-0217-7CC4-C8EC-E3A600915E35}"/>
                </a:ext>
              </a:extLst>
            </p:cNvPr>
            <p:cNvSpPr txBox="1"/>
            <p:nvPr/>
          </p:nvSpPr>
          <p:spPr>
            <a:xfrm>
              <a:off x="8170528" y="3196595"/>
              <a:ext cx="437386" cy="304607"/>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000" b="0" i="0" u="none" strike="noStrike" kern="1200" cap="none" spc="-40" normalizeH="0" baseline="0" noProof="0">
                  <a:ln>
                    <a:noFill/>
                  </a:ln>
                  <a:solidFill>
                    <a:srgbClr val="FFFFFF"/>
                  </a:solidFill>
                  <a:effectLst/>
                  <a:uLnTx/>
                  <a:uFillTx/>
                  <a:latin typeface="Franklin Gothic Medium" panose="020B0603020102020204"/>
                  <a:ea typeface="+mn-ea"/>
                  <a:cs typeface="Arial"/>
                </a:rPr>
                <a:t>07</a:t>
              </a:r>
              <a:endParaRPr kumimoji="0" sz="2000" b="0" i="0" u="none" strike="noStrike" kern="1200" cap="none" spc="0" normalizeH="0" baseline="0" noProof="0">
                <a:ln>
                  <a:noFill/>
                </a:ln>
                <a:solidFill>
                  <a:srgbClr val="2F150E"/>
                </a:solidFill>
                <a:effectLst/>
                <a:uLnTx/>
                <a:uFillTx/>
                <a:latin typeface="Franklin Gothic Medium" panose="020B0603020102020204"/>
                <a:ea typeface="+mn-ea"/>
                <a:cs typeface="Arial"/>
              </a:endParaRPr>
            </a:p>
          </p:txBody>
        </p:sp>
        <p:sp>
          <p:nvSpPr>
            <p:cNvPr id="34" name="object 24">
              <a:extLst>
                <a:ext uri="{FF2B5EF4-FFF2-40B4-BE49-F238E27FC236}">
                  <a16:creationId xmlns:a16="http://schemas.microsoft.com/office/drawing/2014/main" id="{4F31C676-C390-9BA3-B966-1107BD73CA65}"/>
                </a:ext>
              </a:extLst>
            </p:cNvPr>
            <p:cNvSpPr/>
            <p:nvPr/>
          </p:nvSpPr>
          <p:spPr>
            <a:xfrm>
              <a:off x="9299447" y="2409444"/>
              <a:ext cx="1135380" cy="2490470"/>
            </a:xfrm>
            <a:custGeom>
              <a:avLst/>
              <a:gdLst/>
              <a:ahLst/>
              <a:cxnLst/>
              <a:rect l="l" t="t" r="r" b="b"/>
              <a:pathLst>
                <a:path w="1135379" h="2490470">
                  <a:moveTo>
                    <a:pt x="1135379" y="0"/>
                  </a:moveTo>
                  <a:lnTo>
                    <a:pt x="0" y="0"/>
                  </a:lnTo>
                  <a:lnTo>
                    <a:pt x="0" y="2490216"/>
                  </a:lnTo>
                  <a:lnTo>
                    <a:pt x="1135379" y="2490216"/>
                  </a:lnTo>
                  <a:lnTo>
                    <a:pt x="1135379" y="0"/>
                  </a:lnTo>
                  <a:close/>
                </a:path>
              </a:pathLst>
            </a:custGeom>
            <a:solidFill>
              <a:schemeClr val="accent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mn-cs"/>
              </a:endParaRPr>
            </a:p>
          </p:txBody>
        </p:sp>
        <p:sp>
          <p:nvSpPr>
            <p:cNvPr id="35" name="object 25">
              <a:extLst>
                <a:ext uri="{FF2B5EF4-FFF2-40B4-BE49-F238E27FC236}">
                  <a16:creationId xmlns:a16="http://schemas.microsoft.com/office/drawing/2014/main" id="{2EC200AF-D417-9159-854E-E3BCA9CE188A}"/>
                </a:ext>
              </a:extLst>
            </p:cNvPr>
            <p:cNvSpPr txBox="1"/>
            <p:nvPr/>
          </p:nvSpPr>
          <p:spPr>
            <a:xfrm>
              <a:off x="9412294" y="3569351"/>
              <a:ext cx="902684" cy="308825"/>
            </a:xfrm>
            <a:prstGeom prst="rect">
              <a:avLst/>
            </a:prstGeom>
          </p:spPr>
          <p:txBody>
            <a:bodyPr vert="horz" wrap="square" lIns="0" tIns="38735" rIns="0" bIns="0" rtlCol="0">
              <a:spAutoFit/>
            </a:bodyPr>
            <a:lstStyle/>
            <a:p>
              <a:pPr marL="12700" marR="5080" lvl="0" indent="0" algn="l" defTabSz="914400" rtl="0" eaLnBrk="1" fontAlgn="auto" latinLnBrk="0" hangingPunct="1">
                <a:lnSpc>
                  <a:spcPts val="1120"/>
                </a:lnSpc>
                <a:spcBef>
                  <a:spcPts val="305"/>
                </a:spcBef>
                <a:spcAft>
                  <a:spcPts val="0"/>
                </a:spcAft>
                <a:buClrTx/>
                <a:buSzTx/>
                <a:buFontTx/>
                <a:buNone/>
                <a:tabLst/>
                <a:defRPr/>
              </a:pPr>
              <a:r>
                <a:rPr kumimoji="0" sz="1500" b="0" i="0" u="none" strike="noStrike" kern="1200" cap="none" spc="-40" normalizeH="0" baseline="0" noProof="0">
                  <a:ln>
                    <a:noFill/>
                  </a:ln>
                  <a:solidFill>
                    <a:srgbClr val="FFFFFF"/>
                  </a:solidFill>
                  <a:effectLst/>
                  <a:uLnTx/>
                  <a:uFillTx/>
                  <a:latin typeface="Franklin Gothic Book" panose="020B0503020102020204"/>
                  <a:ea typeface="+mn-ea"/>
                  <a:cs typeface="Arial"/>
                </a:rPr>
                <a:t>Third</a:t>
              </a:r>
              <a:r>
                <a:rPr kumimoji="0" sz="1500" b="0" i="0" u="none" strike="noStrike" kern="1200" cap="none" spc="-105" normalizeH="0" baseline="0" noProof="0">
                  <a:ln>
                    <a:noFill/>
                  </a:ln>
                  <a:solidFill>
                    <a:srgbClr val="FFFFFF"/>
                  </a:solidFill>
                  <a:effectLst/>
                  <a:uLnTx/>
                  <a:uFillTx/>
                  <a:latin typeface="Franklin Gothic Book" panose="020B0503020102020204"/>
                  <a:ea typeface="+mn-ea"/>
                  <a:cs typeface="Arial"/>
                </a:rPr>
                <a:t> </a:t>
              </a:r>
              <a:r>
                <a:rPr kumimoji="0" sz="1500" b="0" i="0" u="none" strike="noStrike" kern="1200" cap="none" spc="-45" normalizeH="0" baseline="0" noProof="0">
                  <a:ln>
                    <a:noFill/>
                  </a:ln>
                  <a:solidFill>
                    <a:srgbClr val="FFFFFF"/>
                  </a:solidFill>
                  <a:effectLst/>
                  <a:uLnTx/>
                  <a:uFillTx/>
                  <a:latin typeface="Franklin Gothic Book" panose="020B0503020102020204"/>
                  <a:ea typeface="+mn-ea"/>
                  <a:cs typeface="Arial"/>
                </a:rPr>
                <a:t>Party</a:t>
              </a:r>
              <a:endParaRPr kumimoji="0" lang="es-MX" sz="1500" b="0" i="0" u="none" strike="noStrike" kern="1200" cap="none" spc="-45" normalizeH="0" baseline="0" noProof="0">
                <a:ln>
                  <a:noFill/>
                </a:ln>
                <a:solidFill>
                  <a:srgbClr val="FFFFFF"/>
                </a:solidFill>
                <a:effectLst/>
                <a:uLnTx/>
                <a:uFillTx/>
                <a:latin typeface="Franklin Gothic Book" panose="020B0503020102020204"/>
                <a:ea typeface="+mn-ea"/>
                <a:cs typeface="Arial"/>
              </a:endParaRPr>
            </a:p>
            <a:p>
              <a:pPr marL="12700" marR="5080" lvl="0" indent="0" algn="l" defTabSz="914400" rtl="0" eaLnBrk="1" fontAlgn="auto" latinLnBrk="0" hangingPunct="1">
                <a:lnSpc>
                  <a:spcPts val="1120"/>
                </a:lnSpc>
                <a:spcBef>
                  <a:spcPts val="305"/>
                </a:spcBef>
                <a:spcAft>
                  <a:spcPts val="0"/>
                </a:spcAft>
                <a:buClrTx/>
                <a:buSzTx/>
                <a:buFontTx/>
                <a:buNone/>
                <a:tabLst/>
                <a:defRPr/>
              </a:pPr>
              <a:r>
                <a:rPr kumimoji="0" sz="1500" b="0" i="0" u="none" strike="noStrike" kern="1200" cap="none" spc="-25" normalizeH="0" baseline="0" noProof="0">
                  <a:ln>
                    <a:noFill/>
                  </a:ln>
                  <a:solidFill>
                    <a:srgbClr val="FFFFFF"/>
                  </a:solidFill>
                  <a:effectLst/>
                  <a:uLnTx/>
                  <a:uFillTx/>
                  <a:latin typeface="Franklin Gothic Book" panose="020B0503020102020204"/>
                  <a:ea typeface="+mn-ea"/>
                  <a:cs typeface="Arial"/>
                </a:rPr>
                <a:t>M</a:t>
              </a:r>
              <a:r>
                <a:rPr kumimoji="0" sz="1500" b="0" i="0" u="none" strike="noStrike" kern="1200" cap="none" spc="-30" normalizeH="0" baseline="0" noProof="0">
                  <a:ln>
                    <a:noFill/>
                  </a:ln>
                  <a:solidFill>
                    <a:srgbClr val="FFFFFF"/>
                  </a:solidFill>
                  <a:effectLst/>
                  <a:uLnTx/>
                  <a:uFillTx/>
                  <a:latin typeface="Franklin Gothic Book" panose="020B0503020102020204"/>
                  <a:ea typeface="+mn-ea"/>
                  <a:cs typeface="Arial"/>
                </a:rPr>
                <a:t>on</a:t>
              </a:r>
              <a:r>
                <a:rPr kumimoji="0" sz="1500" b="0" i="0" u="none" strike="noStrike" kern="1200" cap="none" spc="15" normalizeH="0" baseline="0" noProof="0">
                  <a:ln>
                    <a:noFill/>
                  </a:ln>
                  <a:solidFill>
                    <a:srgbClr val="FFFFFF"/>
                  </a:solidFill>
                  <a:effectLst/>
                  <a:uLnTx/>
                  <a:uFillTx/>
                  <a:latin typeface="Franklin Gothic Book" panose="020B0503020102020204"/>
                  <a:ea typeface="+mn-ea"/>
                  <a:cs typeface="Arial"/>
                </a:rPr>
                <a:t>it</a:t>
              </a:r>
              <a:r>
                <a:rPr kumimoji="0" sz="1500" b="0" i="0" u="none" strike="noStrike" kern="1200" cap="none" spc="-25" normalizeH="0" baseline="0" noProof="0">
                  <a:ln>
                    <a:noFill/>
                  </a:ln>
                  <a:solidFill>
                    <a:srgbClr val="FFFFFF"/>
                  </a:solidFill>
                  <a:effectLst/>
                  <a:uLnTx/>
                  <a:uFillTx/>
                  <a:latin typeface="Franklin Gothic Book" panose="020B0503020102020204"/>
                  <a:ea typeface="+mn-ea"/>
                  <a:cs typeface="Arial"/>
                </a:rPr>
                <a:t>oring</a:t>
              </a:r>
              <a:endParaRPr kumimoji="0" sz="1500" b="0" i="0" u="none" strike="noStrike" kern="1200" cap="none" spc="0" normalizeH="0" baseline="0" noProof="0">
                <a:ln>
                  <a:noFill/>
                </a:ln>
                <a:solidFill>
                  <a:srgbClr val="2F150E"/>
                </a:solidFill>
                <a:effectLst/>
                <a:uLnTx/>
                <a:uFillTx/>
                <a:latin typeface="Franklin Gothic Book" panose="020B0503020102020204"/>
                <a:ea typeface="+mn-ea"/>
                <a:cs typeface="Arial"/>
              </a:endParaRPr>
            </a:p>
          </p:txBody>
        </p:sp>
        <p:sp>
          <p:nvSpPr>
            <p:cNvPr id="36" name="object 26">
              <a:extLst>
                <a:ext uri="{FF2B5EF4-FFF2-40B4-BE49-F238E27FC236}">
                  <a16:creationId xmlns:a16="http://schemas.microsoft.com/office/drawing/2014/main" id="{0C7FD46B-C902-F721-5635-5C323E736FBA}"/>
                </a:ext>
              </a:extLst>
            </p:cNvPr>
            <p:cNvSpPr txBox="1"/>
            <p:nvPr/>
          </p:nvSpPr>
          <p:spPr>
            <a:xfrm>
              <a:off x="9389783" y="3195870"/>
              <a:ext cx="364744" cy="304607"/>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000" b="0" i="0" u="none" strike="noStrike" kern="1200" cap="none" spc="45" normalizeH="0" baseline="0" noProof="0">
                  <a:ln>
                    <a:noFill/>
                  </a:ln>
                  <a:solidFill>
                    <a:srgbClr val="FFFFFF"/>
                  </a:solidFill>
                  <a:effectLst/>
                  <a:uLnTx/>
                  <a:uFillTx/>
                  <a:latin typeface="Franklin Gothic Medium" panose="020B0603020102020204"/>
                  <a:ea typeface="+mn-ea"/>
                  <a:cs typeface="Arial"/>
                </a:rPr>
                <a:t>08</a:t>
              </a:r>
              <a:endParaRPr kumimoji="0" sz="2000" b="0" i="0" u="none" strike="noStrike" kern="1200" cap="none" spc="0" normalizeH="0" baseline="0" noProof="0">
                <a:ln>
                  <a:noFill/>
                </a:ln>
                <a:solidFill>
                  <a:srgbClr val="2F150E"/>
                </a:solidFill>
                <a:effectLst/>
                <a:uLnTx/>
                <a:uFillTx/>
                <a:latin typeface="Franklin Gothic Medium" panose="020B0603020102020204"/>
                <a:ea typeface="+mn-ea"/>
                <a:cs typeface="Arial"/>
              </a:endParaRPr>
            </a:p>
          </p:txBody>
        </p:sp>
        <p:sp>
          <p:nvSpPr>
            <p:cNvPr id="37" name="object 27">
              <a:extLst>
                <a:ext uri="{FF2B5EF4-FFF2-40B4-BE49-F238E27FC236}">
                  <a16:creationId xmlns:a16="http://schemas.microsoft.com/office/drawing/2014/main" id="{5F81AC9D-EC13-5D2B-CE70-734F633A45EE}"/>
                </a:ext>
              </a:extLst>
            </p:cNvPr>
            <p:cNvSpPr/>
            <p:nvPr/>
          </p:nvSpPr>
          <p:spPr>
            <a:xfrm>
              <a:off x="10507980" y="2409444"/>
              <a:ext cx="1135380" cy="2490470"/>
            </a:xfrm>
            <a:custGeom>
              <a:avLst/>
              <a:gdLst/>
              <a:ahLst/>
              <a:cxnLst/>
              <a:rect l="l" t="t" r="r" b="b"/>
              <a:pathLst>
                <a:path w="1135379" h="2490470">
                  <a:moveTo>
                    <a:pt x="1135379" y="0"/>
                  </a:moveTo>
                  <a:lnTo>
                    <a:pt x="0" y="0"/>
                  </a:lnTo>
                  <a:lnTo>
                    <a:pt x="0" y="2490216"/>
                  </a:lnTo>
                  <a:lnTo>
                    <a:pt x="1135379" y="2490216"/>
                  </a:lnTo>
                  <a:lnTo>
                    <a:pt x="1135379" y="0"/>
                  </a:lnTo>
                  <a:close/>
                </a:path>
              </a:pathLst>
            </a:custGeom>
            <a:solidFill>
              <a:schemeClr val="accent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mn-cs"/>
              </a:endParaRPr>
            </a:p>
          </p:txBody>
        </p:sp>
        <p:sp>
          <p:nvSpPr>
            <p:cNvPr id="38" name="object 28">
              <a:extLst>
                <a:ext uri="{FF2B5EF4-FFF2-40B4-BE49-F238E27FC236}">
                  <a16:creationId xmlns:a16="http://schemas.microsoft.com/office/drawing/2014/main" id="{2A58B3EB-9EA1-D4C0-6341-1B1102235349}"/>
                </a:ext>
              </a:extLst>
            </p:cNvPr>
            <p:cNvSpPr txBox="1"/>
            <p:nvPr/>
          </p:nvSpPr>
          <p:spPr>
            <a:xfrm>
              <a:off x="10568431" y="3569351"/>
              <a:ext cx="931291" cy="545142"/>
            </a:xfrm>
            <a:prstGeom prst="rect">
              <a:avLst/>
            </a:prstGeom>
          </p:spPr>
          <p:txBody>
            <a:bodyPr vert="horz" wrap="square" lIns="0" tIns="38735" rIns="0" bIns="0" rtlCol="0">
              <a:spAutoFit/>
            </a:bodyPr>
            <a:lstStyle/>
            <a:p>
              <a:pPr marL="12700" marR="5080" lvl="0" indent="0" algn="l" defTabSz="914400" rtl="0" eaLnBrk="1" fontAlgn="auto" latinLnBrk="0" hangingPunct="1">
                <a:lnSpc>
                  <a:spcPts val="1120"/>
                </a:lnSpc>
                <a:spcBef>
                  <a:spcPts val="305"/>
                </a:spcBef>
                <a:spcAft>
                  <a:spcPts val="0"/>
                </a:spcAft>
                <a:buClrTx/>
                <a:buSzTx/>
                <a:buFontTx/>
                <a:buNone/>
                <a:tabLst/>
                <a:defRPr/>
              </a:pPr>
              <a:r>
                <a:rPr lang="en-US" sz="1500" spc="-35">
                  <a:solidFill>
                    <a:srgbClr val="FFFFFF"/>
                  </a:solidFill>
                  <a:latin typeface="Franklin Gothic Book" panose="020B0503020102020204"/>
                  <a:cs typeface="Arial"/>
                </a:rPr>
                <a:t>Gap filing p</a:t>
              </a:r>
              <a:r>
                <a:rPr kumimoji="0" sz="1500" b="0" i="0" u="none" strike="noStrike" kern="1200" cap="none" spc="-35" normalizeH="0" baseline="0" noProof="0" err="1">
                  <a:ln>
                    <a:noFill/>
                  </a:ln>
                  <a:solidFill>
                    <a:srgbClr val="FFFFFF"/>
                  </a:solidFill>
                  <a:effectLst/>
                  <a:uLnTx/>
                  <a:uFillTx/>
                  <a:latin typeface="Franklin Gothic Book" panose="020B0503020102020204"/>
                  <a:ea typeface="+mn-ea"/>
                  <a:cs typeface="Arial"/>
                </a:rPr>
                <a:t>rovision</a:t>
              </a:r>
              <a:r>
                <a:rPr kumimoji="0" sz="1500" b="0" i="0" u="none" strike="noStrike" kern="1200" cap="none" spc="-120" normalizeH="0" baseline="0" noProof="0">
                  <a:ln>
                    <a:noFill/>
                  </a:ln>
                  <a:solidFill>
                    <a:srgbClr val="FFFFFF"/>
                  </a:solidFill>
                  <a:effectLst/>
                  <a:uLnTx/>
                  <a:uFillTx/>
                  <a:latin typeface="Franklin Gothic Book" panose="020B0503020102020204"/>
                  <a:ea typeface="+mn-ea"/>
                  <a:cs typeface="Arial"/>
                </a:rPr>
                <a:t> </a:t>
              </a:r>
              <a:r>
                <a:rPr kumimoji="0" sz="1500" b="0" i="0" u="none" strike="noStrike" kern="1200" cap="none" spc="-10" normalizeH="0" baseline="0" noProof="0">
                  <a:ln>
                    <a:noFill/>
                  </a:ln>
                  <a:solidFill>
                    <a:srgbClr val="FFFFFF"/>
                  </a:solidFill>
                  <a:effectLst/>
                  <a:uLnTx/>
                  <a:uFillTx/>
                  <a:latin typeface="Franklin Gothic Book" panose="020B0503020102020204"/>
                  <a:ea typeface="+mn-ea"/>
                  <a:cs typeface="Arial"/>
                </a:rPr>
                <a:t>of</a:t>
              </a:r>
              <a:r>
                <a:rPr kumimoji="0" lang="en-US" sz="1500" b="0" i="0" u="none" strike="noStrike" kern="1200" cap="none" spc="-10" normalizeH="0" baseline="0" noProof="0">
                  <a:ln>
                    <a:noFill/>
                  </a:ln>
                  <a:solidFill>
                    <a:srgbClr val="FFFFFF"/>
                  </a:solidFill>
                  <a:effectLst/>
                  <a:uLnTx/>
                  <a:uFillTx/>
                  <a:latin typeface="Franklin Gothic Book" panose="020B0503020102020204"/>
                  <a:ea typeface="+mn-ea"/>
                  <a:cs typeface="Arial"/>
                </a:rPr>
                <a:t> GBV</a:t>
              </a:r>
              <a:endParaRPr kumimoji="0" lang="es-MX" sz="1500" b="0" i="0" u="none" strike="noStrike" kern="1200" cap="none" spc="-10" normalizeH="0" baseline="0" noProof="0">
                <a:ln>
                  <a:noFill/>
                </a:ln>
                <a:solidFill>
                  <a:srgbClr val="FFFFFF"/>
                </a:solidFill>
                <a:effectLst/>
                <a:uLnTx/>
                <a:uFillTx/>
                <a:latin typeface="Franklin Gothic Book" panose="020B0503020102020204"/>
                <a:ea typeface="+mn-ea"/>
                <a:cs typeface="Arial"/>
              </a:endParaRPr>
            </a:p>
            <a:p>
              <a:pPr marL="12700" marR="5080" lvl="0" indent="0" algn="l" defTabSz="914400" rtl="0" eaLnBrk="1" fontAlgn="auto" latinLnBrk="0" hangingPunct="1">
                <a:lnSpc>
                  <a:spcPts val="1120"/>
                </a:lnSpc>
                <a:spcBef>
                  <a:spcPts val="305"/>
                </a:spcBef>
                <a:spcAft>
                  <a:spcPts val="0"/>
                </a:spcAft>
                <a:buClrTx/>
                <a:buSzTx/>
                <a:buFontTx/>
                <a:buNone/>
                <a:tabLst/>
                <a:defRPr/>
              </a:pPr>
              <a:r>
                <a:rPr kumimoji="0" sz="1500" b="0" i="0" u="none" strike="noStrike" kern="1200" cap="none" spc="-35" normalizeH="0" baseline="0" noProof="0">
                  <a:ln>
                    <a:noFill/>
                  </a:ln>
                  <a:solidFill>
                    <a:srgbClr val="FFFFFF"/>
                  </a:solidFill>
                  <a:effectLst/>
                  <a:uLnTx/>
                  <a:uFillTx/>
                  <a:latin typeface="Franklin Gothic Book" panose="020B0503020102020204"/>
                  <a:ea typeface="+mn-ea"/>
                  <a:cs typeface="Arial"/>
                </a:rPr>
                <a:t>services</a:t>
              </a:r>
              <a:endParaRPr kumimoji="0" sz="1500" b="0" i="0" u="none" strike="noStrike" kern="1200" cap="none" spc="0" normalizeH="0" baseline="0" noProof="0">
                <a:ln>
                  <a:noFill/>
                </a:ln>
                <a:solidFill>
                  <a:srgbClr val="2F150E"/>
                </a:solidFill>
                <a:effectLst/>
                <a:uLnTx/>
                <a:uFillTx/>
                <a:latin typeface="Franklin Gothic Book" panose="020B0503020102020204"/>
                <a:ea typeface="+mn-ea"/>
                <a:cs typeface="Arial"/>
              </a:endParaRPr>
            </a:p>
          </p:txBody>
        </p:sp>
        <p:sp>
          <p:nvSpPr>
            <p:cNvPr id="39" name="object 29">
              <a:extLst>
                <a:ext uri="{FF2B5EF4-FFF2-40B4-BE49-F238E27FC236}">
                  <a16:creationId xmlns:a16="http://schemas.microsoft.com/office/drawing/2014/main" id="{9B24F6AD-02FE-FBA6-60B4-7E938B1D37F7}"/>
                </a:ext>
              </a:extLst>
            </p:cNvPr>
            <p:cNvSpPr txBox="1"/>
            <p:nvPr/>
          </p:nvSpPr>
          <p:spPr>
            <a:xfrm>
              <a:off x="10606561" y="3195870"/>
              <a:ext cx="329055" cy="304607"/>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000" b="0" i="0" u="none" strike="noStrike" kern="1200" cap="none" spc="45" normalizeH="0" baseline="0" noProof="0">
                  <a:ln>
                    <a:noFill/>
                  </a:ln>
                  <a:solidFill>
                    <a:srgbClr val="FFFFFF"/>
                  </a:solidFill>
                  <a:effectLst/>
                  <a:uLnTx/>
                  <a:uFillTx/>
                  <a:latin typeface="Franklin Gothic Medium" panose="020B0603020102020204"/>
                  <a:ea typeface="+mn-ea"/>
                  <a:cs typeface="Arial"/>
                </a:rPr>
                <a:t>09</a:t>
              </a:r>
              <a:endParaRPr kumimoji="0" sz="2000" b="0" i="0" u="none" strike="noStrike" kern="1200" cap="none" spc="0" normalizeH="0" baseline="0" noProof="0">
                <a:ln>
                  <a:noFill/>
                </a:ln>
                <a:solidFill>
                  <a:srgbClr val="2F150E"/>
                </a:solidFill>
                <a:effectLst/>
                <a:uLnTx/>
                <a:uFillTx/>
                <a:latin typeface="Franklin Gothic Medium" panose="020B0603020102020204"/>
                <a:ea typeface="+mn-ea"/>
                <a:cs typeface="Arial"/>
              </a:endParaRPr>
            </a:p>
          </p:txBody>
        </p:sp>
        <p:grpSp>
          <p:nvGrpSpPr>
            <p:cNvPr id="40" name="object 31">
              <a:extLst>
                <a:ext uri="{FF2B5EF4-FFF2-40B4-BE49-F238E27FC236}">
                  <a16:creationId xmlns:a16="http://schemas.microsoft.com/office/drawing/2014/main" id="{98F33E71-C9FE-F547-6B93-3BF37929D917}"/>
                </a:ext>
              </a:extLst>
            </p:cNvPr>
            <p:cNvGrpSpPr/>
            <p:nvPr/>
          </p:nvGrpSpPr>
          <p:grpSpPr>
            <a:xfrm>
              <a:off x="689048" y="2416326"/>
              <a:ext cx="10446996" cy="829031"/>
              <a:chOff x="689048" y="2416326"/>
              <a:chExt cx="10446996" cy="829031"/>
            </a:xfrm>
          </p:grpSpPr>
          <p:sp>
            <p:nvSpPr>
              <p:cNvPr id="44" name="object 32">
                <a:extLst>
                  <a:ext uri="{FF2B5EF4-FFF2-40B4-BE49-F238E27FC236}">
                    <a16:creationId xmlns:a16="http://schemas.microsoft.com/office/drawing/2014/main" id="{8B16287D-8D33-4E82-B1B5-0F4AF37D8F9E}"/>
                  </a:ext>
                </a:extLst>
              </p:cNvPr>
              <p:cNvSpPr/>
              <p:nvPr/>
            </p:nvSpPr>
            <p:spPr>
              <a:xfrm>
                <a:off x="8034435" y="2457128"/>
                <a:ext cx="676316" cy="67631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mn-cs"/>
                </a:endParaRPr>
              </a:p>
            </p:txBody>
          </p:sp>
          <p:sp>
            <p:nvSpPr>
              <p:cNvPr id="45" name="object 33">
                <a:extLst>
                  <a:ext uri="{FF2B5EF4-FFF2-40B4-BE49-F238E27FC236}">
                    <a16:creationId xmlns:a16="http://schemas.microsoft.com/office/drawing/2014/main" id="{4F1FF57A-B8EE-DABD-6317-56C2804D8BEC}"/>
                  </a:ext>
                </a:extLst>
              </p:cNvPr>
              <p:cNvSpPr/>
              <p:nvPr/>
            </p:nvSpPr>
            <p:spPr>
              <a:xfrm>
                <a:off x="689048" y="2416326"/>
                <a:ext cx="694013" cy="694013"/>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mn-cs"/>
                </a:endParaRPr>
              </a:p>
            </p:txBody>
          </p:sp>
          <p:sp>
            <p:nvSpPr>
              <p:cNvPr id="46" name="object 34">
                <a:extLst>
                  <a:ext uri="{FF2B5EF4-FFF2-40B4-BE49-F238E27FC236}">
                    <a16:creationId xmlns:a16="http://schemas.microsoft.com/office/drawing/2014/main" id="{5B5931E8-3457-5721-6C30-A9B26E0D9208}"/>
                  </a:ext>
                </a:extLst>
              </p:cNvPr>
              <p:cNvSpPr/>
              <p:nvPr/>
            </p:nvSpPr>
            <p:spPr>
              <a:xfrm>
                <a:off x="1912488" y="2440711"/>
                <a:ext cx="692749" cy="694013"/>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mn-cs"/>
                </a:endParaRPr>
              </a:p>
            </p:txBody>
          </p:sp>
          <p:sp>
            <p:nvSpPr>
              <p:cNvPr id="47" name="object 35">
                <a:extLst>
                  <a:ext uri="{FF2B5EF4-FFF2-40B4-BE49-F238E27FC236}">
                    <a16:creationId xmlns:a16="http://schemas.microsoft.com/office/drawing/2014/main" id="{2DB2AB77-4DA6-8C2E-ABD2-96BF3F7BA692}"/>
                  </a:ext>
                </a:extLst>
              </p:cNvPr>
              <p:cNvSpPr/>
              <p:nvPr/>
            </p:nvSpPr>
            <p:spPr>
              <a:xfrm>
                <a:off x="3205170" y="2439187"/>
                <a:ext cx="694013" cy="694013"/>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mn-cs"/>
                </a:endParaRPr>
              </a:p>
            </p:txBody>
          </p:sp>
          <p:sp>
            <p:nvSpPr>
              <p:cNvPr id="48" name="object 36">
                <a:extLst>
                  <a:ext uri="{FF2B5EF4-FFF2-40B4-BE49-F238E27FC236}">
                    <a16:creationId xmlns:a16="http://schemas.microsoft.com/office/drawing/2014/main" id="{3798513C-7214-E228-233B-B4FE13405020}"/>
                  </a:ext>
                </a:extLst>
              </p:cNvPr>
              <p:cNvSpPr/>
              <p:nvPr/>
            </p:nvSpPr>
            <p:spPr>
              <a:xfrm>
                <a:off x="4357930" y="2452902"/>
                <a:ext cx="653561" cy="645974"/>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mn-cs"/>
                </a:endParaRPr>
              </a:p>
            </p:txBody>
          </p:sp>
          <p:sp>
            <p:nvSpPr>
              <p:cNvPr id="49" name="object 37">
                <a:extLst>
                  <a:ext uri="{FF2B5EF4-FFF2-40B4-BE49-F238E27FC236}">
                    <a16:creationId xmlns:a16="http://schemas.microsoft.com/office/drawing/2014/main" id="{469F9B68-980E-728B-E18A-9978037CA921}"/>
                  </a:ext>
                </a:extLst>
              </p:cNvPr>
              <p:cNvSpPr/>
              <p:nvPr/>
            </p:nvSpPr>
            <p:spPr>
              <a:xfrm>
                <a:off x="5513832" y="2466618"/>
                <a:ext cx="778739" cy="778739"/>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mn-cs"/>
                </a:endParaRPr>
              </a:p>
            </p:txBody>
          </p:sp>
          <p:sp>
            <p:nvSpPr>
              <p:cNvPr id="50" name="object 38">
                <a:extLst>
                  <a:ext uri="{FF2B5EF4-FFF2-40B4-BE49-F238E27FC236}">
                    <a16:creationId xmlns:a16="http://schemas.microsoft.com/office/drawing/2014/main" id="{C3EF7FA9-C280-052F-04DB-120CDC54A48E}"/>
                  </a:ext>
                </a:extLst>
              </p:cNvPr>
              <p:cNvSpPr/>
              <p:nvPr/>
            </p:nvSpPr>
            <p:spPr>
              <a:xfrm>
                <a:off x="9288844" y="2446806"/>
                <a:ext cx="676316" cy="676315"/>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mn-cs"/>
                </a:endParaRPr>
              </a:p>
            </p:txBody>
          </p:sp>
          <p:sp>
            <p:nvSpPr>
              <p:cNvPr id="51" name="object 39">
                <a:extLst>
                  <a:ext uri="{FF2B5EF4-FFF2-40B4-BE49-F238E27FC236}">
                    <a16:creationId xmlns:a16="http://schemas.microsoft.com/office/drawing/2014/main" id="{0D2E8565-F251-E4C9-AF1D-8643EB9C75CE}"/>
                  </a:ext>
                </a:extLst>
              </p:cNvPr>
              <p:cNvSpPr/>
              <p:nvPr/>
            </p:nvSpPr>
            <p:spPr>
              <a:xfrm>
                <a:off x="10526727" y="2516910"/>
                <a:ext cx="609317" cy="610579"/>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mn-cs"/>
                </a:endParaRPr>
              </a:p>
            </p:txBody>
          </p:sp>
          <p:sp>
            <p:nvSpPr>
              <p:cNvPr id="52" name="object 40">
                <a:extLst>
                  <a:ext uri="{FF2B5EF4-FFF2-40B4-BE49-F238E27FC236}">
                    <a16:creationId xmlns:a16="http://schemas.microsoft.com/office/drawing/2014/main" id="{0CCC34F1-61F0-BB57-AE28-158FFF6DD586}"/>
                  </a:ext>
                </a:extLst>
              </p:cNvPr>
              <p:cNvSpPr/>
              <p:nvPr/>
            </p:nvSpPr>
            <p:spPr>
              <a:xfrm>
                <a:off x="6887022" y="2501357"/>
                <a:ext cx="592881" cy="592882"/>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F150E"/>
                  </a:solidFill>
                  <a:effectLst/>
                  <a:uLnTx/>
                  <a:uFillTx/>
                  <a:latin typeface="Franklin Gothic Medium" panose="020B0603020102020204"/>
                  <a:ea typeface="+mn-ea"/>
                  <a:cs typeface="+mn-cs"/>
                </a:endParaRPr>
              </a:p>
            </p:txBody>
          </p:sp>
        </p:grpSp>
        <p:sp>
          <p:nvSpPr>
            <p:cNvPr id="41" name="object 41">
              <a:extLst>
                <a:ext uri="{FF2B5EF4-FFF2-40B4-BE49-F238E27FC236}">
                  <a16:creationId xmlns:a16="http://schemas.microsoft.com/office/drawing/2014/main" id="{2A2378EE-CA60-A20B-DC1A-2E9D70EE349E}"/>
                </a:ext>
              </a:extLst>
            </p:cNvPr>
            <p:cNvSpPr txBox="1"/>
            <p:nvPr/>
          </p:nvSpPr>
          <p:spPr>
            <a:xfrm>
              <a:off x="5624833" y="4417814"/>
              <a:ext cx="1376513" cy="28143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100" b="0" i="0" u="none" strike="noStrike" kern="1200" cap="none" spc="-25" normalizeH="0" baseline="0" noProof="0">
                  <a:ln>
                    <a:noFill/>
                  </a:ln>
                  <a:solidFill>
                    <a:srgbClr val="FFFFFF"/>
                  </a:solidFill>
                  <a:effectLst/>
                  <a:uLnTx/>
                  <a:uFillTx/>
                  <a:latin typeface="Franklin Gothic Medium" panose="020B0603020102020204"/>
                  <a:ea typeface="+mn-ea"/>
                  <a:cs typeface="Trebuchet MS"/>
                </a:rPr>
                <a:t>LOW</a:t>
              </a:r>
              <a:r>
                <a:rPr kumimoji="0" sz="2100" b="0" i="0" u="none" strike="noStrike" kern="1200" cap="none" spc="-135" normalizeH="0" baseline="0" noProof="0">
                  <a:ln>
                    <a:noFill/>
                  </a:ln>
                  <a:solidFill>
                    <a:srgbClr val="FFFFFF"/>
                  </a:solidFill>
                  <a:effectLst/>
                  <a:uLnTx/>
                  <a:uFillTx/>
                  <a:latin typeface="Franklin Gothic Medium" panose="020B0603020102020204"/>
                  <a:ea typeface="+mn-ea"/>
                  <a:cs typeface="Trebuchet MS"/>
                </a:rPr>
                <a:t> </a:t>
              </a:r>
              <a:r>
                <a:rPr kumimoji="0" sz="2100" b="0" i="0" u="none" strike="noStrike" kern="1200" cap="none" spc="60" normalizeH="0" baseline="0" noProof="0">
                  <a:ln>
                    <a:noFill/>
                  </a:ln>
                  <a:solidFill>
                    <a:srgbClr val="FFFFFF"/>
                  </a:solidFill>
                  <a:effectLst/>
                  <a:uLnTx/>
                  <a:uFillTx/>
                  <a:latin typeface="Franklin Gothic Medium" panose="020B0603020102020204"/>
                  <a:ea typeface="+mn-ea"/>
                  <a:cs typeface="Trebuchet MS"/>
                </a:rPr>
                <a:t>RISK</a:t>
              </a:r>
              <a:endParaRPr kumimoji="0" sz="2100" b="0" i="0" u="none" strike="noStrike" kern="1200" cap="none" spc="0" normalizeH="0" baseline="0" noProof="0">
                <a:ln>
                  <a:noFill/>
                </a:ln>
                <a:solidFill>
                  <a:srgbClr val="2F150E"/>
                </a:solidFill>
                <a:effectLst/>
                <a:uLnTx/>
                <a:uFillTx/>
                <a:latin typeface="Franklin Gothic Medium" panose="020B0603020102020204"/>
                <a:ea typeface="+mn-ea"/>
                <a:cs typeface="Trebuchet MS"/>
              </a:endParaRPr>
            </a:p>
          </p:txBody>
        </p:sp>
        <p:sp>
          <p:nvSpPr>
            <p:cNvPr id="42" name="object 42">
              <a:extLst>
                <a:ext uri="{FF2B5EF4-FFF2-40B4-BE49-F238E27FC236}">
                  <a16:creationId xmlns:a16="http://schemas.microsoft.com/office/drawing/2014/main" id="{D9B28650-C8C3-C661-B991-1BDC85415184}"/>
                </a:ext>
              </a:extLst>
            </p:cNvPr>
            <p:cNvSpPr txBox="1"/>
            <p:nvPr/>
          </p:nvSpPr>
          <p:spPr>
            <a:xfrm>
              <a:off x="6122482" y="4859489"/>
              <a:ext cx="3189791" cy="795424"/>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100" b="0" i="0" u="none" strike="noStrike" kern="1200" cap="none" spc="5" normalizeH="0" baseline="0" noProof="0">
                  <a:ln>
                    <a:noFill/>
                  </a:ln>
                  <a:solidFill>
                    <a:srgbClr val="FFFFFF"/>
                  </a:solidFill>
                  <a:effectLst/>
                  <a:uLnTx/>
                  <a:uFillTx/>
                  <a:latin typeface="Franklin Gothic Medium" panose="020B0603020102020204"/>
                  <a:ea typeface="+mn-ea"/>
                  <a:cs typeface="Trebuchet MS"/>
                </a:rPr>
                <a:t>MODERATE</a:t>
              </a:r>
              <a:r>
                <a:rPr kumimoji="0" sz="2100" b="0" i="0" u="none" strike="noStrike" kern="1200" cap="none" spc="-114" normalizeH="0" baseline="0" noProof="0">
                  <a:ln>
                    <a:noFill/>
                  </a:ln>
                  <a:solidFill>
                    <a:srgbClr val="FFFFFF"/>
                  </a:solidFill>
                  <a:effectLst/>
                  <a:uLnTx/>
                  <a:uFillTx/>
                  <a:latin typeface="Franklin Gothic Medium" panose="020B0603020102020204"/>
                  <a:ea typeface="+mn-ea"/>
                  <a:cs typeface="Trebuchet MS"/>
                </a:rPr>
                <a:t> </a:t>
              </a:r>
              <a:r>
                <a:rPr kumimoji="0" sz="2100" b="0" i="0" u="none" strike="noStrike" kern="1200" cap="none" spc="60" normalizeH="0" baseline="0" noProof="0">
                  <a:ln>
                    <a:noFill/>
                  </a:ln>
                  <a:solidFill>
                    <a:srgbClr val="FFFFFF"/>
                  </a:solidFill>
                  <a:effectLst/>
                  <a:uLnTx/>
                  <a:uFillTx/>
                  <a:latin typeface="Franklin Gothic Medium" panose="020B0603020102020204"/>
                  <a:ea typeface="+mn-ea"/>
                  <a:cs typeface="Trebuchet MS"/>
                </a:rPr>
                <a:t>RISK</a:t>
              </a:r>
              <a:endParaRPr kumimoji="0" lang="es-MX" sz="2100" b="0" i="0" u="none" strike="noStrike" kern="1200" cap="none" spc="60" normalizeH="0" baseline="0" noProof="0">
                <a:ln>
                  <a:noFill/>
                </a:ln>
                <a:solidFill>
                  <a:srgbClr val="FFFFFF"/>
                </a:solidFill>
                <a:effectLst/>
                <a:uLnTx/>
                <a:uFillTx/>
                <a:latin typeface="Franklin Gothic Medium" panose="020B0603020102020204"/>
                <a:ea typeface="+mn-ea"/>
                <a:cs typeface="Trebuchet MS"/>
              </a:endParaRPr>
            </a:p>
            <a:p>
              <a:pPr marL="12700" marR="0" lvl="0" indent="0" algn="l" defTabSz="914400" rtl="0" eaLnBrk="1" fontAlgn="auto" latinLnBrk="0" hangingPunct="1">
                <a:lnSpc>
                  <a:spcPct val="100000"/>
                </a:lnSpc>
                <a:spcBef>
                  <a:spcPts val="105"/>
                </a:spcBef>
                <a:spcAft>
                  <a:spcPts val="0"/>
                </a:spcAft>
                <a:buClrTx/>
                <a:buSzTx/>
                <a:buFontTx/>
                <a:buNone/>
                <a:tabLst/>
                <a:defRPr/>
              </a:pPr>
              <a:endParaRPr kumimoji="0" sz="1800" b="0" i="0" u="none" strike="noStrike" kern="1200" cap="none" spc="0" normalizeH="0" baseline="0" noProof="0">
                <a:ln>
                  <a:noFill/>
                </a:ln>
                <a:solidFill>
                  <a:srgbClr val="2F150E"/>
                </a:solidFill>
                <a:effectLst/>
                <a:uLnTx/>
                <a:uFillTx/>
                <a:latin typeface="Franklin Gothic Medium" panose="020B0603020102020204"/>
                <a:ea typeface="+mn-ea"/>
                <a:cs typeface="Trebuchet MS"/>
              </a:endParaRPr>
            </a:p>
            <a:p>
              <a:pPr marL="975994" marR="0" lvl="0" indent="0" algn="l" defTabSz="914400" rtl="0" eaLnBrk="1" fontAlgn="auto" latinLnBrk="0" hangingPunct="1">
                <a:lnSpc>
                  <a:spcPct val="100000"/>
                </a:lnSpc>
                <a:spcBef>
                  <a:spcPts val="0"/>
                </a:spcBef>
                <a:spcAft>
                  <a:spcPts val="0"/>
                </a:spcAft>
                <a:buClrTx/>
                <a:buSzTx/>
                <a:buFontTx/>
                <a:buNone/>
                <a:tabLst/>
                <a:defRPr/>
              </a:pPr>
              <a:r>
                <a:rPr kumimoji="0" lang="es-MX" sz="2100" b="0" i="0" u="none" strike="noStrike" kern="1200" cap="none" spc="-10" normalizeH="0" baseline="0" noProof="0">
                  <a:ln>
                    <a:noFill/>
                  </a:ln>
                  <a:solidFill>
                    <a:srgbClr val="FFFFFF"/>
                  </a:solidFill>
                  <a:effectLst/>
                  <a:uLnTx/>
                  <a:uFillTx/>
                  <a:latin typeface="Franklin Gothic Medium" panose="020B0603020102020204"/>
                  <a:ea typeface="+mn-ea"/>
                  <a:cs typeface="Trebuchet MS"/>
                </a:rPr>
                <a:t>  </a:t>
              </a:r>
              <a:r>
                <a:rPr kumimoji="0" sz="2100" b="0" i="0" u="none" strike="noStrike" kern="1200" cap="none" spc="-10" normalizeH="0" baseline="0" noProof="0">
                  <a:ln>
                    <a:noFill/>
                  </a:ln>
                  <a:solidFill>
                    <a:srgbClr val="FFFFFF"/>
                  </a:solidFill>
                  <a:effectLst/>
                  <a:uLnTx/>
                  <a:uFillTx/>
                  <a:latin typeface="Franklin Gothic Medium" panose="020B0603020102020204"/>
                  <a:ea typeface="+mn-ea"/>
                  <a:cs typeface="Trebuchet MS"/>
                </a:rPr>
                <a:t>SUBSTANTIAL</a:t>
              </a:r>
              <a:r>
                <a:rPr kumimoji="0" sz="2100" b="0" i="0" u="none" strike="noStrike" kern="1200" cap="none" spc="-140" normalizeH="0" baseline="0" noProof="0">
                  <a:ln>
                    <a:noFill/>
                  </a:ln>
                  <a:solidFill>
                    <a:srgbClr val="FFFFFF"/>
                  </a:solidFill>
                  <a:effectLst/>
                  <a:uLnTx/>
                  <a:uFillTx/>
                  <a:latin typeface="Franklin Gothic Medium" panose="020B0603020102020204"/>
                  <a:ea typeface="+mn-ea"/>
                  <a:cs typeface="Trebuchet MS"/>
                </a:rPr>
                <a:t> </a:t>
              </a:r>
              <a:r>
                <a:rPr kumimoji="0" sz="2100" b="0" i="0" u="none" strike="noStrike" kern="1200" cap="none" spc="60" normalizeH="0" baseline="0" noProof="0">
                  <a:ln>
                    <a:noFill/>
                  </a:ln>
                  <a:solidFill>
                    <a:srgbClr val="FFFFFF"/>
                  </a:solidFill>
                  <a:effectLst/>
                  <a:uLnTx/>
                  <a:uFillTx/>
                  <a:latin typeface="Franklin Gothic Medium" panose="020B0603020102020204"/>
                  <a:ea typeface="+mn-ea"/>
                  <a:cs typeface="Trebuchet MS"/>
                </a:rPr>
                <a:t>RISK</a:t>
              </a:r>
              <a:endParaRPr kumimoji="0" sz="2100" b="0" i="0" u="none" strike="noStrike" kern="1200" cap="none" spc="0" normalizeH="0" baseline="0" noProof="0">
                <a:ln>
                  <a:noFill/>
                </a:ln>
                <a:solidFill>
                  <a:srgbClr val="2F150E"/>
                </a:solidFill>
                <a:effectLst/>
                <a:uLnTx/>
                <a:uFillTx/>
                <a:latin typeface="Franklin Gothic Medium" panose="020B0603020102020204"/>
                <a:ea typeface="+mn-ea"/>
                <a:cs typeface="Trebuchet MS"/>
              </a:endParaRPr>
            </a:p>
          </p:txBody>
        </p:sp>
        <p:sp>
          <p:nvSpPr>
            <p:cNvPr id="43" name="object 43">
              <a:extLst>
                <a:ext uri="{FF2B5EF4-FFF2-40B4-BE49-F238E27FC236}">
                  <a16:creationId xmlns:a16="http://schemas.microsoft.com/office/drawing/2014/main" id="{BD606D5D-460F-FAC3-2019-5795EA95CE7A}"/>
                </a:ext>
              </a:extLst>
            </p:cNvPr>
            <p:cNvSpPr txBox="1"/>
            <p:nvPr/>
          </p:nvSpPr>
          <p:spPr>
            <a:xfrm>
              <a:off x="10425603" y="5690003"/>
              <a:ext cx="1238058" cy="28143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100" b="0" i="0" u="none" strike="noStrike" kern="1200" cap="none" spc="-30" normalizeH="0" baseline="0" noProof="0">
                  <a:ln>
                    <a:noFill/>
                  </a:ln>
                  <a:solidFill>
                    <a:srgbClr val="FFFFFF"/>
                  </a:solidFill>
                  <a:effectLst/>
                  <a:uLnTx/>
                  <a:uFillTx/>
                  <a:latin typeface="Franklin Gothic Medium" panose="020B0603020102020204"/>
                  <a:ea typeface="+mn-ea"/>
                  <a:cs typeface="Trebuchet MS"/>
                </a:rPr>
                <a:t>HIGH</a:t>
              </a:r>
              <a:r>
                <a:rPr kumimoji="0" sz="2100" b="0" i="0" u="none" strike="noStrike" kern="1200" cap="none" spc="225" normalizeH="0" baseline="0" noProof="0">
                  <a:ln>
                    <a:noFill/>
                  </a:ln>
                  <a:solidFill>
                    <a:srgbClr val="FFFFFF"/>
                  </a:solidFill>
                  <a:effectLst/>
                  <a:uLnTx/>
                  <a:uFillTx/>
                  <a:latin typeface="Franklin Gothic Medium" panose="020B0603020102020204"/>
                  <a:ea typeface="+mn-ea"/>
                  <a:cs typeface="Trebuchet MS"/>
                </a:rPr>
                <a:t> </a:t>
              </a:r>
              <a:r>
                <a:rPr kumimoji="0" sz="2100" b="0" i="0" u="none" strike="noStrike" kern="1200" cap="none" spc="60" normalizeH="0" baseline="0" noProof="0">
                  <a:ln>
                    <a:noFill/>
                  </a:ln>
                  <a:solidFill>
                    <a:srgbClr val="FFFFFF"/>
                  </a:solidFill>
                  <a:effectLst/>
                  <a:uLnTx/>
                  <a:uFillTx/>
                  <a:latin typeface="Franklin Gothic Medium" panose="020B0603020102020204"/>
                  <a:ea typeface="+mn-ea"/>
                  <a:cs typeface="Trebuchet MS"/>
                </a:rPr>
                <a:t>RISK</a:t>
              </a:r>
              <a:endParaRPr kumimoji="0" sz="2100" b="0" i="0" u="none" strike="noStrike" kern="1200" cap="none" spc="0" normalizeH="0" baseline="0" noProof="0">
                <a:ln>
                  <a:noFill/>
                </a:ln>
                <a:solidFill>
                  <a:srgbClr val="2F150E"/>
                </a:solidFill>
                <a:effectLst/>
                <a:uLnTx/>
                <a:uFillTx/>
                <a:latin typeface="Franklin Gothic Medium" panose="020B0603020102020204"/>
                <a:ea typeface="+mn-ea"/>
                <a:cs typeface="Trebuchet MS"/>
              </a:endParaRPr>
            </a:p>
          </p:txBody>
        </p:sp>
      </p:grpSp>
      <p:sp>
        <p:nvSpPr>
          <p:cNvPr id="9" name="CuadroTexto 8">
            <a:extLst>
              <a:ext uri="{FF2B5EF4-FFF2-40B4-BE49-F238E27FC236}">
                <a16:creationId xmlns:a16="http://schemas.microsoft.com/office/drawing/2014/main" id="{963C89EE-EB79-8844-AB15-31F3C8096805}"/>
              </a:ext>
            </a:extLst>
          </p:cNvPr>
          <p:cNvSpPr txBox="1"/>
          <p:nvPr/>
        </p:nvSpPr>
        <p:spPr>
          <a:xfrm>
            <a:off x="5426465" y="3582235"/>
            <a:ext cx="1708130" cy="995785"/>
          </a:xfrm>
          <a:prstGeom prst="rect">
            <a:avLst/>
          </a:prstGeom>
          <a:noFill/>
        </p:spPr>
        <p:txBody>
          <a:bodyPr wrap="square">
            <a:spAutoFit/>
          </a:bodyPr>
          <a:lstStyle/>
          <a:p>
            <a:pPr marL="71755" marR="363220" lvl="0" indent="0" algn="l" defTabSz="914400" rtl="0" eaLnBrk="1" fontAlgn="auto" latinLnBrk="0" hangingPunct="1">
              <a:lnSpc>
                <a:spcPts val="250"/>
              </a:lnSpc>
              <a:spcBef>
                <a:spcPts val="930"/>
              </a:spcBef>
              <a:spcAft>
                <a:spcPts val="0"/>
              </a:spcAft>
              <a:buClrTx/>
              <a:buSzTx/>
              <a:buFontTx/>
              <a:buNone/>
              <a:tabLst/>
              <a:defRPr/>
            </a:pPr>
            <a:endParaRPr kumimoji="0" lang="en-US" sz="1500" b="0" i="0" u="none" strike="noStrike" kern="1200" cap="none" spc="-25" normalizeH="0" baseline="0" noProof="0">
              <a:ln>
                <a:noFill/>
              </a:ln>
              <a:solidFill>
                <a:srgbClr val="FFFFFF"/>
              </a:solidFill>
              <a:effectLst/>
              <a:uLnTx/>
              <a:uFillTx/>
              <a:latin typeface="Franklin Gothic Book" panose="020B0503020102020204"/>
              <a:ea typeface="+mn-ea"/>
              <a:cs typeface="Arial"/>
            </a:endParaRPr>
          </a:p>
          <a:p>
            <a:pPr marL="71755" marR="363220" lvl="0" indent="0" algn="l" defTabSz="914400" rtl="0" eaLnBrk="1" fontAlgn="auto" latinLnBrk="0" hangingPunct="1">
              <a:lnSpc>
                <a:spcPts val="400"/>
              </a:lnSpc>
              <a:spcBef>
                <a:spcPts val="930"/>
              </a:spcBef>
              <a:spcAft>
                <a:spcPts val="0"/>
              </a:spcAft>
              <a:buClrTx/>
              <a:buSzTx/>
              <a:buFontTx/>
              <a:buNone/>
              <a:tabLst/>
              <a:defRPr/>
            </a:pPr>
            <a:r>
              <a:rPr kumimoji="0" lang="en-US" sz="1500" b="0" i="0" u="none" strike="noStrike" kern="1200" cap="none" spc="-25" normalizeH="0" baseline="0" noProof="0">
                <a:ln>
                  <a:noFill/>
                </a:ln>
                <a:solidFill>
                  <a:srgbClr val="FFFFFF"/>
                </a:solidFill>
                <a:effectLst/>
                <a:uLnTx/>
                <a:uFillTx/>
                <a:latin typeface="Franklin Gothic Book" panose="020B0503020102020204"/>
                <a:ea typeface="+mn-ea"/>
                <a:cs typeface="Arial"/>
              </a:rPr>
              <a:t>Effective</a:t>
            </a:r>
          </a:p>
          <a:p>
            <a:pPr marL="71755" marR="363220" lvl="0" indent="0" algn="l" defTabSz="914400" rtl="0" eaLnBrk="1" fontAlgn="auto" latinLnBrk="0" hangingPunct="1">
              <a:lnSpc>
                <a:spcPts val="400"/>
              </a:lnSpc>
              <a:spcBef>
                <a:spcPts val="930"/>
              </a:spcBef>
              <a:spcAft>
                <a:spcPts val="0"/>
              </a:spcAft>
              <a:buClrTx/>
              <a:buSzTx/>
              <a:buFontTx/>
              <a:buNone/>
              <a:tabLst/>
              <a:defRPr/>
            </a:pPr>
            <a:r>
              <a:rPr kumimoji="0" lang="en-US" sz="1500" b="0" i="0" u="none" strike="noStrike" kern="1200" cap="none" spc="-40" normalizeH="0" baseline="0" noProof="0">
                <a:ln>
                  <a:noFill/>
                </a:ln>
                <a:solidFill>
                  <a:srgbClr val="FFFFFF"/>
                </a:solidFill>
                <a:effectLst/>
                <a:uLnTx/>
                <a:uFillTx/>
                <a:latin typeface="Franklin Gothic Book" panose="020B0503020102020204"/>
                <a:ea typeface="+mn-ea"/>
                <a:cs typeface="Arial"/>
              </a:rPr>
              <a:t>Grievance  </a:t>
            </a:r>
          </a:p>
          <a:p>
            <a:pPr marL="71755" marR="363220" lvl="0" indent="0" algn="l" defTabSz="914400" rtl="0" eaLnBrk="1" fontAlgn="auto" latinLnBrk="0" hangingPunct="1">
              <a:lnSpc>
                <a:spcPts val="400"/>
              </a:lnSpc>
              <a:spcBef>
                <a:spcPts val="930"/>
              </a:spcBef>
              <a:spcAft>
                <a:spcPts val="0"/>
              </a:spcAft>
              <a:buClrTx/>
              <a:buSzTx/>
              <a:buFontTx/>
              <a:buNone/>
              <a:tabLst/>
              <a:defRPr/>
            </a:pPr>
            <a:r>
              <a:rPr kumimoji="0" lang="en-US" sz="1500" b="0" i="0" u="none" strike="noStrike" kern="1200" cap="none" spc="-25" normalizeH="0" baseline="0" noProof="0">
                <a:ln>
                  <a:noFill/>
                </a:ln>
                <a:solidFill>
                  <a:srgbClr val="FFFFFF"/>
                </a:solidFill>
                <a:effectLst/>
                <a:uLnTx/>
                <a:uFillTx/>
                <a:latin typeface="Franklin Gothic Book" panose="020B0503020102020204"/>
                <a:ea typeface="+mn-ea"/>
                <a:cs typeface="Arial"/>
              </a:rPr>
              <a:t>M</a:t>
            </a:r>
            <a:r>
              <a:rPr kumimoji="0" lang="en-US" sz="1500" b="0" i="0" u="none" strike="noStrike" kern="1200" cap="none" spc="-30" normalizeH="0" baseline="0" noProof="0">
                <a:ln>
                  <a:noFill/>
                </a:ln>
                <a:solidFill>
                  <a:srgbClr val="FFFFFF"/>
                </a:solidFill>
                <a:effectLst/>
                <a:uLnTx/>
                <a:uFillTx/>
                <a:latin typeface="Franklin Gothic Book" panose="020B0503020102020204"/>
                <a:ea typeface="+mn-ea"/>
                <a:cs typeface="Arial"/>
              </a:rPr>
              <a:t>echa</a:t>
            </a:r>
            <a:r>
              <a:rPr kumimoji="0" lang="en-US" sz="1500" b="0" i="0" u="none" strike="noStrike" kern="1200" cap="none" spc="-15" normalizeH="0" baseline="0" noProof="0">
                <a:ln>
                  <a:noFill/>
                </a:ln>
                <a:solidFill>
                  <a:srgbClr val="FFFFFF"/>
                </a:solidFill>
                <a:effectLst/>
                <a:uLnTx/>
                <a:uFillTx/>
                <a:latin typeface="Franklin Gothic Book" panose="020B0503020102020204"/>
                <a:ea typeface="+mn-ea"/>
                <a:cs typeface="Arial"/>
              </a:rPr>
              <a:t>nis</a:t>
            </a:r>
            <a:r>
              <a:rPr kumimoji="0" lang="en-US" sz="1500" b="0" i="0" u="none" strike="noStrike" kern="1200" cap="none" spc="-20" normalizeH="0" baseline="0" noProof="0">
                <a:ln>
                  <a:noFill/>
                </a:ln>
                <a:solidFill>
                  <a:srgbClr val="FFFFFF"/>
                </a:solidFill>
                <a:effectLst/>
                <a:uLnTx/>
                <a:uFillTx/>
                <a:latin typeface="Franklin Gothic Book" panose="020B0503020102020204"/>
                <a:ea typeface="+mn-ea"/>
                <a:cs typeface="Arial"/>
              </a:rPr>
              <a:t>m </a:t>
            </a:r>
          </a:p>
          <a:p>
            <a:pPr marL="71755" marR="363220" lvl="0" indent="0" algn="l" defTabSz="914400" rtl="0" eaLnBrk="1" fontAlgn="auto" latinLnBrk="0" hangingPunct="1">
              <a:lnSpc>
                <a:spcPts val="400"/>
              </a:lnSpc>
              <a:spcBef>
                <a:spcPts val="930"/>
              </a:spcBef>
              <a:spcAft>
                <a:spcPts val="0"/>
              </a:spcAft>
              <a:buClrTx/>
              <a:buSzTx/>
              <a:buFontTx/>
              <a:buNone/>
              <a:tabLst/>
              <a:defRPr/>
            </a:pPr>
            <a:r>
              <a:rPr kumimoji="0" lang="en-US" sz="1500" b="0" i="0" u="none" strike="noStrike" kern="1200" cap="none" spc="-20" normalizeH="0" baseline="0" noProof="0">
                <a:ln>
                  <a:noFill/>
                </a:ln>
                <a:solidFill>
                  <a:srgbClr val="FFFFFF"/>
                </a:solidFill>
                <a:effectLst/>
                <a:uLnTx/>
                <a:uFillTx/>
                <a:latin typeface="Franklin Gothic Book" panose="020B0503020102020204"/>
                <a:ea typeface="+mn-ea"/>
                <a:cs typeface="Arial"/>
              </a:rPr>
              <a:t>w</a:t>
            </a:r>
            <a:r>
              <a:rPr kumimoji="0" lang="en-US" sz="1500" b="0" i="0" u="none" strike="noStrike" kern="1200" cap="none" spc="-20" normalizeH="0" baseline="0" noProof="0" err="1">
                <a:ln>
                  <a:noFill/>
                </a:ln>
                <a:solidFill>
                  <a:srgbClr val="FFFFFF"/>
                </a:solidFill>
                <a:effectLst/>
                <a:uLnTx/>
                <a:uFillTx/>
                <a:latin typeface="Franklin Gothic Book" panose="020B0503020102020204"/>
                <a:ea typeface="+mn-ea"/>
                <a:cs typeface="Arial"/>
              </a:rPr>
              <a:t>ith</a:t>
            </a:r>
            <a:r>
              <a:rPr kumimoji="0" lang="en-US" sz="1500" b="0" i="0" u="none" strike="noStrike" kern="1200" cap="none" spc="-20" normalizeH="0" baseline="0" noProof="0">
                <a:ln>
                  <a:noFill/>
                </a:ln>
                <a:solidFill>
                  <a:srgbClr val="FFFFFF"/>
                </a:solidFill>
                <a:effectLst/>
                <a:uLnTx/>
                <a:uFillTx/>
                <a:latin typeface="Franklin Gothic Book" panose="020B0503020102020204"/>
                <a:ea typeface="+mn-ea"/>
                <a:cs typeface="Arial"/>
              </a:rPr>
              <a:t> SEA/SH</a:t>
            </a:r>
          </a:p>
          <a:p>
            <a:pPr marL="71755" marR="363220" lvl="0" indent="0" algn="l" defTabSz="914400" rtl="0" eaLnBrk="1" fontAlgn="auto" latinLnBrk="0" hangingPunct="1">
              <a:lnSpc>
                <a:spcPts val="400"/>
              </a:lnSpc>
              <a:spcBef>
                <a:spcPts val="930"/>
              </a:spcBef>
              <a:spcAft>
                <a:spcPts val="0"/>
              </a:spcAft>
              <a:buClrTx/>
              <a:buSzTx/>
              <a:buFontTx/>
              <a:buNone/>
              <a:tabLst/>
              <a:defRPr/>
            </a:pPr>
            <a:r>
              <a:rPr kumimoji="0" lang="en-US" sz="1500" b="0" i="0" u="none" strike="noStrike" kern="1200" cap="none" spc="-20" normalizeH="0" baseline="0" noProof="0">
                <a:ln>
                  <a:noFill/>
                </a:ln>
                <a:solidFill>
                  <a:srgbClr val="FFFFFF"/>
                </a:solidFill>
                <a:effectLst/>
                <a:uLnTx/>
                <a:uFillTx/>
                <a:latin typeface="Franklin Gothic Book" panose="020B0503020102020204"/>
                <a:ea typeface="+mn-ea"/>
                <a:cs typeface="Arial"/>
              </a:rPr>
              <a:t>pathways</a:t>
            </a:r>
            <a:endParaRPr kumimoji="0" lang="en-US" sz="1500" b="0" i="0" u="none" strike="noStrike" kern="1200" cap="none" spc="0" normalizeH="0" baseline="0" noProof="0">
              <a:ln>
                <a:noFill/>
              </a:ln>
              <a:solidFill>
                <a:srgbClr val="2F150E"/>
              </a:solidFill>
              <a:effectLst/>
              <a:uLnTx/>
              <a:uFillTx/>
              <a:latin typeface="Franklin Gothic Book" panose="020B0503020102020204"/>
              <a:ea typeface="+mn-ea"/>
              <a:cs typeface="Arial"/>
            </a:endParaRPr>
          </a:p>
        </p:txBody>
      </p:sp>
      <p:sp>
        <p:nvSpPr>
          <p:cNvPr id="54" name="CuadroTexto 53">
            <a:extLst>
              <a:ext uri="{FF2B5EF4-FFF2-40B4-BE49-F238E27FC236}">
                <a16:creationId xmlns:a16="http://schemas.microsoft.com/office/drawing/2014/main" id="{8A3F1908-6BF7-02DC-8E7E-BED4E47C80EC}"/>
              </a:ext>
            </a:extLst>
          </p:cNvPr>
          <p:cNvSpPr txBox="1"/>
          <p:nvPr/>
        </p:nvSpPr>
        <p:spPr>
          <a:xfrm>
            <a:off x="4117790" y="3592551"/>
            <a:ext cx="1485543" cy="867545"/>
          </a:xfrm>
          <a:prstGeom prst="rect">
            <a:avLst/>
          </a:prstGeom>
          <a:noFill/>
        </p:spPr>
        <p:txBody>
          <a:bodyPr wrap="square">
            <a:spAutoFit/>
          </a:bodyPr>
          <a:lstStyle/>
          <a:p>
            <a:pPr marL="73025" marR="320675" lvl="0" indent="0" algn="l" defTabSz="914400" rtl="0" eaLnBrk="1" fontAlgn="auto" latinLnBrk="0" hangingPunct="1">
              <a:lnSpc>
                <a:spcPts val="1200"/>
              </a:lnSpc>
              <a:spcBef>
                <a:spcPts val="935"/>
              </a:spcBef>
              <a:spcAft>
                <a:spcPts val="0"/>
              </a:spcAft>
              <a:buClrTx/>
              <a:buSzTx/>
              <a:buFontTx/>
              <a:buNone/>
              <a:tabLst/>
              <a:defRPr/>
            </a:pPr>
            <a:r>
              <a:rPr kumimoji="0" lang="en-US" sz="1500" b="0" i="0" u="none" strike="noStrike" kern="1200" cap="none" spc="-60" normalizeH="0" baseline="0" noProof="0">
                <a:ln>
                  <a:noFill/>
                </a:ln>
                <a:solidFill>
                  <a:srgbClr val="FFFFFF"/>
                </a:solidFill>
                <a:effectLst/>
                <a:uLnTx/>
                <a:uFillTx/>
                <a:latin typeface="Franklin Gothic Book" panose="020B0503020102020204"/>
                <a:ea typeface="+mn-ea"/>
                <a:cs typeface="Arial"/>
              </a:rPr>
              <a:t>Codes </a:t>
            </a:r>
            <a:r>
              <a:rPr kumimoji="0" lang="en-US" sz="1500" b="0" i="0" u="none" strike="noStrike" kern="1200" cap="none" spc="-10" normalizeH="0" baseline="0" noProof="0">
                <a:ln>
                  <a:noFill/>
                </a:ln>
                <a:solidFill>
                  <a:srgbClr val="FFFFFF"/>
                </a:solidFill>
                <a:effectLst/>
                <a:uLnTx/>
                <a:uFillTx/>
                <a:latin typeface="Franklin Gothic Book" panose="020B0503020102020204"/>
                <a:ea typeface="+mn-ea"/>
                <a:cs typeface="Arial"/>
              </a:rPr>
              <a:t>of  </a:t>
            </a:r>
            <a:r>
              <a:rPr kumimoji="0" lang="en-US" sz="1500" b="0" i="0" u="none" strike="noStrike" kern="1200" cap="none" spc="-20" normalizeH="0" baseline="0" noProof="0">
                <a:ln>
                  <a:noFill/>
                </a:ln>
                <a:solidFill>
                  <a:srgbClr val="FFFFFF"/>
                </a:solidFill>
                <a:effectLst/>
                <a:uLnTx/>
                <a:uFillTx/>
                <a:latin typeface="Franklin Gothic Book" panose="020B0503020102020204"/>
                <a:ea typeface="+mn-ea"/>
                <a:cs typeface="Arial"/>
              </a:rPr>
              <a:t>conduct</a:t>
            </a:r>
            <a:r>
              <a:rPr kumimoji="0" lang="en-US" sz="1500" b="0" i="0" u="none" strike="noStrike" kern="1200" cap="none" spc="-125" normalizeH="0" baseline="0" noProof="0">
                <a:ln>
                  <a:noFill/>
                </a:ln>
                <a:solidFill>
                  <a:srgbClr val="FFFFFF"/>
                </a:solidFill>
                <a:effectLst/>
                <a:uLnTx/>
                <a:uFillTx/>
                <a:latin typeface="Franklin Gothic Book" panose="020B0503020102020204"/>
                <a:ea typeface="+mn-ea"/>
                <a:cs typeface="Arial"/>
              </a:rPr>
              <a:t> </a:t>
            </a:r>
            <a:r>
              <a:rPr kumimoji="0" lang="en-US" sz="1500" b="0" i="0" u="none" strike="noStrike" kern="1200" cap="none" spc="-20" normalizeH="0" baseline="0" noProof="0">
                <a:ln>
                  <a:noFill/>
                </a:ln>
                <a:solidFill>
                  <a:srgbClr val="FFFFFF"/>
                </a:solidFill>
                <a:effectLst/>
                <a:uLnTx/>
                <a:uFillTx/>
                <a:latin typeface="Franklin Gothic Book" panose="020B0503020102020204"/>
                <a:ea typeface="+mn-ea"/>
                <a:cs typeface="Arial"/>
              </a:rPr>
              <a:t>and  </a:t>
            </a:r>
            <a:r>
              <a:rPr kumimoji="0" lang="en-US" sz="1500" b="0" i="0" u="none" strike="noStrike" kern="1200" cap="none" spc="-15" normalizeH="0" baseline="0" noProof="0">
                <a:ln>
                  <a:noFill/>
                </a:ln>
                <a:solidFill>
                  <a:srgbClr val="FFFFFF"/>
                </a:solidFill>
                <a:effectLst/>
                <a:uLnTx/>
                <a:uFillTx/>
                <a:latin typeface="Franklin Gothic Book" panose="020B0503020102020204"/>
                <a:ea typeface="+mn-ea"/>
                <a:cs typeface="Arial"/>
              </a:rPr>
              <a:t>training </a:t>
            </a:r>
            <a:r>
              <a:rPr kumimoji="0" lang="en-US" sz="1500" b="0" i="0" u="none" strike="noStrike" kern="1200" cap="none" spc="-10" normalizeH="0" baseline="0" noProof="0">
                <a:ln>
                  <a:noFill/>
                </a:ln>
                <a:solidFill>
                  <a:srgbClr val="FFFFFF"/>
                </a:solidFill>
                <a:effectLst/>
                <a:uLnTx/>
                <a:uFillTx/>
                <a:latin typeface="Franklin Gothic Book" panose="020B0503020102020204"/>
                <a:ea typeface="+mn-ea"/>
                <a:cs typeface="Arial"/>
              </a:rPr>
              <a:t>for  </a:t>
            </a:r>
            <a:r>
              <a:rPr kumimoji="0" lang="en-US" sz="1500" b="0" i="0" u="none" strike="noStrike" kern="1200" cap="none" spc="-30" normalizeH="0" baseline="0" noProof="0">
                <a:ln>
                  <a:noFill/>
                </a:ln>
                <a:solidFill>
                  <a:srgbClr val="FFFFFF"/>
                </a:solidFill>
                <a:effectLst/>
                <a:uLnTx/>
                <a:uFillTx/>
                <a:latin typeface="Franklin Gothic Book" panose="020B0503020102020204"/>
                <a:ea typeface="+mn-ea"/>
                <a:cs typeface="Arial"/>
              </a:rPr>
              <a:t>workers</a:t>
            </a:r>
            <a:endParaRPr kumimoji="0" lang="en-US" sz="1500" b="0" i="0" u="none" strike="noStrike" kern="1200" cap="none" spc="0" normalizeH="0" baseline="0" noProof="0">
              <a:ln>
                <a:noFill/>
              </a:ln>
              <a:solidFill>
                <a:srgbClr val="2F150E"/>
              </a:solidFill>
              <a:effectLst/>
              <a:uLnTx/>
              <a:uFillTx/>
              <a:latin typeface="Franklin Gothic Book" panose="020B0503020102020204"/>
              <a:ea typeface="+mn-ea"/>
              <a:cs typeface="Arial"/>
            </a:endParaRPr>
          </a:p>
        </p:txBody>
      </p:sp>
      <p:sp>
        <p:nvSpPr>
          <p:cNvPr id="58" name="CuadroTexto 57">
            <a:extLst>
              <a:ext uri="{FF2B5EF4-FFF2-40B4-BE49-F238E27FC236}">
                <a16:creationId xmlns:a16="http://schemas.microsoft.com/office/drawing/2014/main" id="{ED0A5F24-3A68-1012-04EC-02E5FA6083DE}"/>
              </a:ext>
            </a:extLst>
          </p:cNvPr>
          <p:cNvSpPr txBox="1"/>
          <p:nvPr/>
        </p:nvSpPr>
        <p:spPr>
          <a:xfrm>
            <a:off x="2796519" y="3592551"/>
            <a:ext cx="1485543" cy="595035"/>
          </a:xfrm>
          <a:prstGeom prst="rect">
            <a:avLst/>
          </a:prstGeom>
          <a:noFill/>
        </p:spPr>
        <p:txBody>
          <a:bodyPr wrap="square">
            <a:spAutoFit/>
          </a:bodyPr>
          <a:lstStyle>
            <a:defPPr>
              <a:defRPr lang="en-US"/>
            </a:defPPr>
            <a:lvl1pPr marL="73025" marR="320675" lvl="0" indent="0" fontAlgn="auto">
              <a:lnSpc>
                <a:spcPts val="1200"/>
              </a:lnSpc>
              <a:spcBef>
                <a:spcPts val="935"/>
              </a:spcBef>
              <a:spcAft>
                <a:spcPts val="0"/>
              </a:spcAft>
              <a:buClrTx/>
              <a:buSzTx/>
              <a:buFontTx/>
              <a:buNone/>
              <a:tabLst/>
              <a:defRPr kumimoji="0" sz="1500" b="0" i="0" u="none" strike="noStrike" cap="none" spc="-60" normalizeH="0" baseline="0">
                <a:ln>
                  <a:noFill/>
                </a:ln>
                <a:solidFill>
                  <a:srgbClr val="FFFFFF"/>
                </a:solidFill>
                <a:effectLst/>
                <a:uLnTx/>
                <a:uFillTx/>
                <a:latin typeface="Franklin Gothic Book" panose="020B0503020102020204"/>
                <a:cs typeface="Arial"/>
              </a:defRPr>
            </a:lvl1pPr>
          </a:lstStyle>
          <a:p>
            <a:pPr marL="73025" marR="320675" lvl="0" indent="0" algn="l" defTabSz="914400" rtl="0" eaLnBrk="1" fontAlgn="auto" latinLnBrk="0" hangingPunct="1">
              <a:lnSpc>
                <a:spcPts val="1250"/>
              </a:lnSpc>
              <a:spcBef>
                <a:spcPts val="935"/>
              </a:spcBef>
              <a:spcAft>
                <a:spcPts val="0"/>
              </a:spcAft>
              <a:buClrTx/>
              <a:buSzTx/>
              <a:buFontTx/>
              <a:buNone/>
              <a:tabLst/>
              <a:defRPr/>
            </a:pPr>
            <a:r>
              <a:rPr kumimoji="0" lang="en-US" sz="1500" b="0" i="0" u="none" strike="noStrike" kern="1200" cap="none" spc="-60" normalizeH="0" baseline="0" noProof="0">
                <a:ln>
                  <a:noFill/>
                </a:ln>
                <a:solidFill>
                  <a:srgbClr val="FFFFFF"/>
                </a:solidFill>
                <a:effectLst/>
                <a:uLnTx/>
                <a:uFillTx/>
                <a:latin typeface="Franklin Gothic Book" panose="020B0503020102020204"/>
                <a:ea typeface="+mn-ea"/>
                <a:cs typeface="Arial"/>
              </a:rPr>
              <a:t>Raise  community  awareness</a:t>
            </a:r>
          </a:p>
        </p:txBody>
      </p:sp>
      <p:sp>
        <p:nvSpPr>
          <p:cNvPr id="60" name="CuadroTexto 59">
            <a:extLst>
              <a:ext uri="{FF2B5EF4-FFF2-40B4-BE49-F238E27FC236}">
                <a16:creationId xmlns:a16="http://schemas.microsoft.com/office/drawing/2014/main" id="{F3501E85-435A-0F78-6C31-EF92E8D8BC54}"/>
              </a:ext>
            </a:extLst>
          </p:cNvPr>
          <p:cNvSpPr txBox="1"/>
          <p:nvPr/>
        </p:nvSpPr>
        <p:spPr>
          <a:xfrm>
            <a:off x="1446711" y="3645424"/>
            <a:ext cx="1485543" cy="928459"/>
          </a:xfrm>
          <a:prstGeom prst="rect">
            <a:avLst/>
          </a:prstGeom>
          <a:noFill/>
        </p:spPr>
        <p:txBody>
          <a:bodyPr wrap="square">
            <a:spAutoFit/>
          </a:bodyPr>
          <a:lstStyle>
            <a:defPPr>
              <a:defRPr lang="en-US"/>
            </a:defPPr>
            <a:lvl1pPr marL="73025" marR="320675" lvl="0" indent="0" fontAlgn="auto">
              <a:lnSpc>
                <a:spcPts val="1250"/>
              </a:lnSpc>
              <a:spcBef>
                <a:spcPts val="935"/>
              </a:spcBef>
              <a:spcAft>
                <a:spcPts val="0"/>
              </a:spcAft>
              <a:buClrTx/>
              <a:buSzTx/>
              <a:buFontTx/>
              <a:buNone/>
              <a:tabLst/>
              <a:defRPr kumimoji="0" sz="1500" b="0" i="0" u="none" strike="noStrike" cap="none" spc="-60" normalizeH="0" baseline="0">
                <a:ln>
                  <a:noFill/>
                </a:ln>
                <a:solidFill>
                  <a:srgbClr val="FFFFFF"/>
                </a:solidFill>
                <a:effectLst/>
                <a:uLnTx/>
                <a:uFillTx/>
                <a:latin typeface="Franklin Gothic Book" panose="020B0503020102020204"/>
                <a:cs typeface="Arial"/>
              </a:defRPr>
            </a:lvl1pPr>
          </a:lstStyle>
          <a:p>
            <a:pPr marL="73025" marR="320675" lvl="0" indent="0" algn="l" defTabSz="914400" rtl="0" eaLnBrk="1" fontAlgn="auto" latinLnBrk="0" hangingPunct="1">
              <a:lnSpc>
                <a:spcPts val="1250"/>
              </a:lnSpc>
              <a:spcBef>
                <a:spcPts val="935"/>
              </a:spcBef>
              <a:spcAft>
                <a:spcPts val="0"/>
              </a:spcAft>
              <a:buClrTx/>
              <a:buSzTx/>
              <a:buFontTx/>
              <a:buNone/>
              <a:tabLst/>
              <a:defRPr/>
            </a:pPr>
            <a:r>
              <a:rPr lang="en-US"/>
              <a:t>Assess SEA/SH risks and m</a:t>
            </a:r>
            <a:r>
              <a:rPr kumimoji="0" lang="en-US" sz="1500" b="0" i="0" u="none" strike="noStrike" kern="1200" cap="none" spc="-60" normalizeH="0" baseline="0" noProof="0">
                <a:ln>
                  <a:noFill/>
                </a:ln>
                <a:solidFill>
                  <a:srgbClr val="FFFFFF"/>
                </a:solidFill>
                <a:effectLst/>
                <a:uLnTx/>
                <a:uFillTx/>
                <a:latin typeface="Franklin Gothic Book" panose="020B0503020102020204"/>
                <a:ea typeface="+mn-ea"/>
                <a:cs typeface="Arial"/>
              </a:rPr>
              <a:t>ap service  providers</a:t>
            </a:r>
          </a:p>
        </p:txBody>
      </p:sp>
      <p:sp>
        <p:nvSpPr>
          <p:cNvPr id="64" name="CuadroTexto 63">
            <a:extLst>
              <a:ext uri="{FF2B5EF4-FFF2-40B4-BE49-F238E27FC236}">
                <a16:creationId xmlns:a16="http://schemas.microsoft.com/office/drawing/2014/main" id="{BA191E4C-7B5C-DF43-0C6A-6FE4538E2407}"/>
              </a:ext>
            </a:extLst>
          </p:cNvPr>
          <p:cNvSpPr txBox="1"/>
          <p:nvPr/>
        </p:nvSpPr>
        <p:spPr>
          <a:xfrm>
            <a:off x="170033" y="3592675"/>
            <a:ext cx="1114454" cy="323165"/>
          </a:xfrm>
          <a:prstGeom prst="rect">
            <a:avLst/>
          </a:prstGeom>
          <a:noFill/>
        </p:spPr>
        <p:txBody>
          <a:bodyPr wrap="square">
            <a:spAutoFit/>
          </a:bodyPr>
          <a:lstStyle/>
          <a:p>
            <a:pPr marL="72390" marR="0" lvl="0" indent="0" algn="l" defTabSz="914400" rtl="0" eaLnBrk="1" fontAlgn="auto" latinLnBrk="0" hangingPunct="1">
              <a:lnSpc>
                <a:spcPct val="100000"/>
              </a:lnSpc>
              <a:spcBef>
                <a:spcPts val="735"/>
              </a:spcBef>
              <a:spcAft>
                <a:spcPts val="0"/>
              </a:spcAft>
              <a:buClrTx/>
              <a:buSzTx/>
              <a:buFontTx/>
              <a:buNone/>
              <a:tabLst/>
              <a:defRPr/>
            </a:pPr>
            <a:r>
              <a:rPr kumimoji="0" lang="en-US" sz="1500" b="0" i="0" u="none" strike="noStrike" kern="1200" cap="none" spc="-30" normalizeH="0" baseline="0" noProof="0">
                <a:ln>
                  <a:noFill/>
                </a:ln>
                <a:solidFill>
                  <a:srgbClr val="FFFFFF"/>
                </a:solidFill>
                <a:effectLst/>
                <a:uLnTx/>
                <a:uFillTx/>
                <a:latin typeface="Franklin Gothic Book" panose="020B0503020102020204"/>
                <a:ea typeface="+mn-ea"/>
                <a:cs typeface="Arial"/>
              </a:rPr>
              <a:t>Sensitize</a:t>
            </a:r>
            <a:r>
              <a:rPr kumimoji="0" lang="en-US" sz="1500" b="0" i="0" u="none" strike="noStrike" kern="1200" cap="none" spc="-85" normalizeH="0" baseline="0" noProof="0">
                <a:ln>
                  <a:noFill/>
                </a:ln>
                <a:solidFill>
                  <a:srgbClr val="FFFFFF"/>
                </a:solidFill>
                <a:effectLst/>
                <a:uLnTx/>
                <a:uFillTx/>
                <a:latin typeface="Franklin Gothic Book" panose="020B0503020102020204"/>
                <a:ea typeface="+mn-ea"/>
                <a:cs typeface="Arial"/>
              </a:rPr>
              <a:t> </a:t>
            </a:r>
            <a:r>
              <a:rPr kumimoji="0" lang="en-US" sz="1500" b="0" i="0" u="none" strike="noStrike" kern="1200" cap="none" spc="-90" normalizeH="0" baseline="0" noProof="0">
                <a:ln>
                  <a:noFill/>
                </a:ln>
                <a:solidFill>
                  <a:srgbClr val="FFFFFF"/>
                </a:solidFill>
                <a:effectLst/>
                <a:uLnTx/>
                <a:uFillTx/>
                <a:latin typeface="Franklin Gothic Book" panose="020B0503020102020204"/>
                <a:ea typeface="+mn-ea"/>
                <a:cs typeface="Arial"/>
              </a:rPr>
              <a:t>IA</a:t>
            </a:r>
            <a:endParaRPr kumimoji="0" lang="en-US" sz="1500" b="0" i="0" u="none" strike="noStrike" kern="1200" cap="none" spc="0" normalizeH="0" baseline="0" noProof="0">
              <a:ln>
                <a:noFill/>
              </a:ln>
              <a:solidFill>
                <a:srgbClr val="2F150E"/>
              </a:solidFill>
              <a:effectLst/>
              <a:uLnTx/>
              <a:uFillTx/>
              <a:latin typeface="Franklin Gothic Book" panose="020B0503020102020204"/>
              <a:ea typeface="+mn-ea"/>
              <a:cs typeface="Arial"/>
            </a:endParaRPr>
          </a:p>
        </p:txBody>
      </p:sp>
      <p:sp>
        <p:nvSpPr>
          <p:cNvPr id="2" name="Rectángulo 1">
            <a:extLst>
              <a:ext uri="{FF2B5EF4-FFF2-40B4-BE49-F238E27FC236}">
                <a16:creationId xmlns:a16="http://schemas.microsoft.com/office/drawing/2014/main" id="{5DB4F282-BC89-F21C-774D-00F7A96DC5EB}"/>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3" name="CuadroTexto 2">
            <a:extLst>
              <a:ext uri="{FF2B5EF4-FFF2-40B4-BE49-F238E27FC236}">
                <a16:creationId xmlns:a16="http://schemas.microsoft.com/office/drawing/2014/main" id="{8414A6A9-5CD7-26C1-B98B-E630A867F3CD}"/>
              </a:ext>
            </a:extLst>
          </p:cNvPr>
          <p:cNvSpPr txBox="1"/>
          <p:nvPr/>
        </p:nvSpPr>
        <p:spPr>
          <a:xfrm>
            <a:off x="715963" y="55880"/>
            <a:ext cx="1074737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Franklin Gothic Book" panose="020B0503020102020204"/>
              </a:rPr>
              <a:t>3</a:t>
            </a: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Key Proportional SEA/SH Mitigation Measures</a:t>
            </a:r>
          </a:p>
        </p:txBody>
      </p:sp>
      <p:sp>
        <p:nvSpPr>
          <p:cNvPr id="4" name="Rectángulo 3">
            <a:extLst>
              <a:ext uri="{FF2B5EF4-FFF2-40B4-BE49-F238E27FC236}">
                <a16:creationId xmlns:a16="http://schemas.microsoft.com/office/drawing/2014/main" id="{7CB2DDAD-36C7-62EE-741A-AFF7091C826C}"/>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5" name="CuadroTexto 4">
            <a:extLst>
              <a:ext uri="{FF2B5EF4-FFF2-40B4-BE49-F238E27FC236}">
                <a16:creationId xmlns:a16="http://schemas.microsoft.com/office/drawing/2014/main" id="{3EDEE1CC-C21F-34B9-EB80-E494F7C679B6}"/>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a.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Minimum Recommended Mitigation Actions by Risk Level</a:t>
            </a:r>
          </a:p>
        </p:txBody>
      </p:sp>
    </p:spTree>
    <p:extLst>
      <p:ext uri="{BB962C8B-B14F-4D97-AF65-F5344CB8AC3E}">
        <p14:creationId xmlns:p14="http://schemas.microsoft.com/office/powerpoint/2010/main" val="4260031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B29F19AE-62A7-2CD5-CB7F-94000C73B05F}"/>
              </a:ext>
            </a:extLst>
          </p:cNvPr>
          <p:cNvSpPr txBox="1"/>
          <p:nvPr/>
        </p:nvSpPr>
        <p:spPr>
          <a:xfrm>
            <a:off x="709043" y="840372"/>
            <a:ext cx="11482957" cy="615553"/>
          </a:xfrm>
          <a:prstGeom prst="rect">
            <a:avLst/>
          </a:prstGeom>
          <a:noFill/>
        </p:spPr>
        <p:txBody>
          <a:bodyPr wrap="square" lIns="0" rIns="0" rtlCol="0" anchor="t">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3400" b="0" i="0" u="none" strike="noStrike" kern="1200" cap="none" spc="0" normalizeH="0" baseline="0" noProof="0">
                <a:ln>
                  <a:noFill/>
                </a:ln>
                <a:solidFill>
                  <a:srgbClr val="2F150E"/>
                </a:solidFill>
                <a:effectLst/>
                <a:uLnTx/>
                <a:uFillTx/>
                <a:latin typeface="Franklin Gothic Medium" panose="020B0603020102020204"/>
                <a:ea typeface="+mn-ea"/>
                <a:cs typeface="+mn-cs"/>
              </a:rPr>
              <a:t>Minimum recommended mitigation actions for HD projects </a:t>
            </a:r>
          </a:p>
        </p:txBody>
      </p:sp>
      <p:sp>
        <p:nvSpPr>
          <p:cNvPr id="6" name="Rectángulo redondeado 5">
            <a:extLst>
              <a:ext uri="{FF2B5EF4-FFF2-40B4-BE49-F238E27FC236}">
                <a16:creationId xmlns:a16="http://schemas.microsoft.com/office/drawing/2014/main" id="{7827C69B-CA4C-825A-63D6-480866BD6E50}"/>
              </a:ext>
            </a:extLst>
          </p:cNvPr>
          <p:cNvSpPr/>
          <p:nvPr/>
        </p:nvSpPr>
        <p:spPr>
          <a:xfrm>
            <a:off x="502603" y="1580334"/>
            <a:ext cx="5497512" cy="4335044"/>
          </a:xfrm>
          <a:prstGeom prst="roundRect">
            <a:avLst>
              <a:gd name="adj" fmla="val 11455"/>
            </a:avLst>
          </a:prstGeom>
          <a:solidFill>
            <a:schemeClr val="accent2">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marL="0" marR="0" lvl="0" indent="0" algn="ctr" defTabSz="914400" rtl="0" eaLnBrk="1" fontAlgn="auto" latinLnBrk="0" hangingPunct="1">
              <a:lnSpc>
                <a:spcPts val="222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Franklin Gothic Medium" panose="020B0603020102020204"/>
                <a:ea typeface="+mn-ea"/>
                <a:cs typeface="+mn-cs"/>
              </a:rPr>
              <a:t>L or M </a:t>
            </a:r>
            <a:r>
              <a:rPr kumimoji="0" lang="en-US" sz="2400" b="0" i="0" u="none" strike="noStrike" kern="1200" cap="none" spc="0" normalizeH="0" baseline="0" noProof="0">
                <a:ln>
                  <a:noFill/>
                </a:ln>
                <a:solidFill>
                  <a:srgbClr val="FFFFFF"/>
                </a:solidFill>
                <a:effectLst/>
                <a:uLnTx/>
                <a:uFillTx/>
                <a:latin typeface="Franklin Gothic Book" panose="020B0503020102020204"/>
                <a:ea typeface="+mn-ea"/>
                <a:cs typeface="+mn-cs"/>
              </a:rPr>
              <a:t>SEA / SH Risk Rating</a:t>
            </a:r>
          </a:p>
          <a:p>
            <a:pPr marL="0" marR="0" lvl="0" indent="0" algn="l" defTabSz="914400" rtl="0" eaLnBrk="1" fontAlgn="auto" latinLnBrk="0" hangingPunct="1">
              <a:lnSpc>
                <a:spcPts val="2220"/>
              </a:lnSpc>
              <a:spcBef>
                <a:spcPts val="0"/>
              </a:spcBef>
              <a:spcAft>
                <a:spcPts val="0"/>
              </a:spcAft>
              <a:buClrTx/>
              <a:buSzTx/>
              <a:buFontTx/>
              <a:buNone/>
              <a:tabLst/>
              <a:defRPr/>
            </a:pPr>
            <a:endParaRPr kumimoji="0" lang="en-US" sz="1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a:p>
            <a:pPr marL="285750" marR="0" lvl="0" indent="-285750" algn="l" defTabSz="914400" rtl="0" eaLnBrk="1" fontAlgn="auto" latinLnBrk="0" hangingPunct="1">
              <a:lnSpc>
                <a:spcPts val="222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Franklin Gothic Book" panose="020B0503020102020204"/>
                <a:ea typeface="+mn-ea"/>
                <a:cs typeface="+mn-cs"/>
              </a:rPr>
              <a:t>Codes of conduct or behavioral standards with </a:t>
            </a:r>
            <a:r>
              <a:rPr kumimoji="0" lang="en-US" sz="2000" b="0" i="0" u="none" strike="noStrike" kern="1200" cap="none" spc="0" normalizeH="0" baseline="0" noProof="0">
                <a:ln>
                  <a:noFill/>
                </a:ln>
                <a:solidFill>
                  <a:srgbClr val="FFFFFF"/>
                </a:solidFill>
                <a:effectLst/>
                <a:uLnTx/>
                <a:uFillTx/>
                <a:latin typeface="Franklin Gothic Medium" panose="020B0603020102020204"/>
                <a:ea typeface="+mn-ea"/>
                <a:cs typeface="+mn-cs"/>
              </a:rPr>
              <a:t>generic language </a:t>
            </a:r>
            <a:r>
              <a:rPr kumimoji="0" lang="en-US" sz="2000" b="0" i="0" u="none" strike="noStrike" kern="1200" cap="none" spc="0" normalizeH="0" baseline="0" noProof="0">
                <a:ln>
                  <a:noFill/>
                </a:ln>
                <a:solidFill>
                  <a:srgbClr val="FFFFFF"/>
                </a:solidFill>
                <a:effectLst/>
                <a:uLnTx/>
                <a:uFillTx/>
                <a:latin typeface="Franklin Gothic Book" panose="020B0503020102020204"/>
                <a:ea typeface="+mn-ea"/>
                <a:cs typeface="+mn-cs"/>
              </a:rPr>
              <a:t>for all project actors</a:t>
            </a:r>
          </a:p>
          <a:p>
            <a:pPr marL="285750" marR="0" lvl="0" indent="-285750" algn="l" defTabSz="914400" rtl="0" eaLnBrk="1" fontAlgn="auto" latinLnBrk="0" hangingPunct="1">
              <a:lnSpc>
                <a:spcPts val="222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Franklin Gothic Book" panose="020B0503020102020204"/>
                <a:ea typeface="+mn-ea"/>
                <a:cs typeface="+mn-cs"/>
              </a:rPr>
              <a:t>Sensitization of </a:t>
            </a:r>
            <a:r>
              <a:rPr kumimoji="0" lang="en-US" sz="2000" b="0" i="0" u="none" strike="noStrike" kern="1200" cap="none" spc="0" normalizeH="0" baseline="0" noProof="0">
                <a:ln>
                  <a:noFill/>
                </a:ln>
                <a:solidFill>
                  <a:srgbClr val="FFFFFF"/>
                </a:solidFill>
                <a:effectLst/>
                <a:uLnTx/>
                <a:uFillTx/>
                <a:latin typeface="Franklin Gothic Medium" panose="020B0603020102020204"/>
                <a:ea typeface="+mn-ea"/>
                <a:cs typeface="+mn-cs"/>
              </a:rPr>
              <a:t>communities and workers</a:t>
            </a:r>
          </a:p>
          <a:p>
            <a:pPr marL="285750" marR="0" lvl="0" indent="-285750" algn="l" defTabSz="914400" rtl="0" eaLnBrk="1" fontAlgn="auto" latinLnBrk="0" hangingPunct="1">
              <a:lnSpc>
                <a:spcPts val="222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Franklin Gothic Medium" panose="020B0603020102020204"/>
                <a:ea typeface="+mn-ea"/>
                <a:cs typeface="+mn-cs"/>
              </a:rPr>
              <a:t>Effective</a:t>
            </a:r>
            <a:r>
              <a:rPr kumimoji="0" lang="en-US" sz="2000" b="0" i="0" u="none" strike="noStrike" kern="1200" cap="none" spc="0" normalizeH="0" baseline="0" noProof="0">
                <a:ln>
                  <a:noFill/>
                </a:ln>
                <a:solidFill>
                  <a:srgbClr val="FFFFFF"/>
                </a:solidFill>
                <a:effectLst/>
                <a:uLnTx/>
                <a:uFillTx/>
                <a:latin typeface="Franklin Gothic Book" panose="020B0503020102020204"/>
                <a:ea typeface="+mn-ea"/>
                <a:cs typeface="+mn-cs"/>
              </a:rPr>
              <a:t>  Grievance  Mechanism with SEA/SH pathways</a:t>
            </a:r>
          </a:p>
          <a:p>
            <a:pPr marL="285750" marR="0" lvl="0" indent="-285750" algn="l" defTabSz="914400" rtl="0" eaLnBrk="1" fontAlgn="auto" latinLnBrk="0" hangingPunct="1">
              <a:lnSpc>
                <a:spcPts val="222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Franklin Gothic Book" panose="020B0503020102020204"/>
                <a:ea typeface="+mn-ea"/>
                <a:cs typeface="+mn-cs"/>
              </a:rPr>
              <a:t>Identification of at least one </a:t>
            </a:r>
            <a:r>
              <a:rPr kumimoji="0" lang="en-US" sz="2000" b="0" i="0" u="none" strike="noStrike" kern="1200" cap="none" spc="0" normalizeH="0" baseline="0" noProof="0">
                <a:ln>
                  <a:noFill/>
                </a:ln>
                <a:solidFill>
                  <a:srgbClr val="FFFFFF"/>
                </a:solidFill>
                <a:effectLst/>
                <a:uLnTx/>
                <a:uFillTx/>
                <a:latin typeface="Franklin Gothic Medium" panose="020B0603020102020204"/>
                <a:ea typeface="+mn-ea"/>
                <a:cs typeface="+mn-cs"/>
              </a:rPr>
              <a:t>quality GBV service provider </a:t>
            </a:r>
          </a:p>
          <a:p>
            <a:pPr marL="285750" marR="0" lvl="0" indent="-285750" algn="l" defTabSz="914400" rtl="0" eaLnBrk="1" fontAlgn="auto" latinLnBrk="0" hangingPunct="1">
              <a:lnSpc>
                <a:spcPts val="222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Franklin Gothic Medium" panose="020B0603020102020204"/>
                <a:ea typeface="+mn-ea"/>
                <a:cs typeface="+mn-cs"/>
              </a:rPr>
              <a:t>Accountability</a:t>
            </a:r>
            <a:r>
              <a:rPr kumimoji="0" lang="en-US" sz="2000" b="0" i="0" u="none" strike="noStrike" kern="1200" cap="none" spc="0" normalizeH="0" baseline="0" noProof="0">
                <a:ln>
                  <a:noFill/>
                </a:ln>
                <a:solidFill>
                  <a:srgbClr val="FFFFFF"/>
                </a:solidFill>
                <a:effectLst/>
                <a:uLnTx/>
                <a:uFillTx/>
                <a:latin typeface="Franklin Gothic Book" panose="020B0503020102020204"/>
                <a:ea typeface="+mn-ea"/>
                <a:cs typeface="+mn-cs"/>
              </a:rPr>
              <a:t> and </a:t>
            </a:r>
            <a:r>
              <a:rPr kumimoji="0" lang="en-US" sz="2000" b="0" i="0" u="none" strike="noStrike" kern="1200" cap="none" spc="0" normalizeH="0" baseline="0" noProof="0">
                <a:ln>
                  <a:noFill/>
                </a:ln>
                <a:solidFill>
                  <a:srgbClr val="FFFFFF"/>
                </a:solidFill>
                <a:effectLst/>
                <a:uLnTx/>
                <a:uFillTx/>
                <a:latin typeface="Franklin Gothic Medium" panose="020B0603020102020204"/>
                <a:ea typeface="+mn-ea"/>
                <a:cs typeface="+mn-cs"/>
              </a:rPr>
              <a:t>Response</a:t>
            </a:r>
            <a:r>
              <a:rPr kumimoji="0" lang="en-US" sz="2000" b="0" i="0" u="none" strike="noStrike" kern="1200" cap="none" spc="0" normalizeH="0" baseline="0" noProof="0">
                <a:ln>
                  <a:noFill/>
                </a:ln>
                <a:solidFill>
                  <a:srgbClr val="FFFFFF"/>
                </a:solidFill>
                <a:effectLst/>
                <a:uLnTx/>
                <a:uFillTx/>
                <a:latin typeface="Franklin Gothic Book" panose="020B0503020102020204"/>
                <a:ea typeface="+mn-ea"/>
                <a:cs typeface="+mn-cs"/>
              </a:rPr>
              <a:t> Framework</a:t>
            </a:r>
          </a:p>
          <a:p>
            <a:pPr marL="285750" marR="0" lvl="0" indent="-285750" algn="l" defTabSz="914400" rtl="0" eaLnBrk="1" fontAlgn="auto" latinLnBrk="0" hangingPunct="1">
              <a:lnSpc>
                <a:spcPts val="222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Franklin Gothic Medium" panose="020B0603020102020204"/>
                <a:ea typeface="+mn-ea"/>
                <a:cs typeface="+mn-cs"/>
              </a:rPr>
              <a:t>Safe spaces </a:t>
            </a:r>
            <a:r>
              <a:rPr kumimoji="0" lang="en-US" sz="2000" b="0" i="0" u="none" strike="noStrike" kern="1200" cap="none" spc="0" normalizeH="0" baseline="0" noProof="0">
                <a:ln>
                  <a:noFill/>
                </a:ln>
                <a:solidFill>
                  <a:srgbClr val="FFFFFF"/>
                </a:solidFill>
                <a:effectLst/>
                <a:uLnTx/>
                <a:uFillTx/>
                <a:latin typeface="Franklin Gothic Book" panose="020B0503020102020204"/>
                <a:ea typeface="+mn-ea"/>
                <a:cs typeface="+mn-cs"/>
              </a:rPr>
              <a:t>in facilities</a:t>
            </a:r>
          </a:p>
          <a:p>
            <a:pPr marL="285750" marR="0" lvl="0" indent="-285750" algn="l" defTabSz="914400" rtl="0" eaLnBrk="1" fontAlgn="auto" latinLnBrk="0" hangingPunct="1">
              <a:lnSpc>
                <a:spcPts val="222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Franklin Gothic Medium" panose="020B0603020102020204"/>
                <a:ea typeface="+mn-ea"/>
                <a:cs typeface="+mn-cs"/>
              </a:rPr>
              <a:t>Considerations</a:t>
            </a:r>
            <a:r>
              <a:rPr kumimoji="0" lang="en-US" sz="2000" b="0" i="0" u="none" strike="noStrike" kern="1200" cap="none" spc="0" normalizeH="0" baseline="0" noProof="0">
                <a:ln>
                  <a:noFill/>
                </a:ln>
                <a:solidFill>
                  <a:srgbClr val="FFFFFF"/>
                </a:solidFill>
                <a:effectLst/>
                <a:uLnTx/>
                <a:uFillTx/>
                <a:latin typeface="Franklin Gothic Book" panose="020B0503020102020204"/>
                <a:ea typeface="+mn-ea"/>
                <a:cs typeface="+mn-cs"/>
              </a:rPr>
              <a:t> for recruitment of staff</a:t>
            </a:r>
          </a:p>
        </p:txBody>
      </p:sp>
      <p:sp>
        <p:nvSpPr>
          <p:cNvPr id="7" name="Rectángulo redondeado 6">
            <a:extLst>
              <a:ext uri="{FF2B5EF4-FFF2-40B4-BE49-F238E27FC236}">
                <a16:creationId xmlns:a16="http://schemas.microsoft.com/office/drawing/2014/main" id="{5A1B88FC-9870-9163-CBBA-96EB6BB9D37A}"/>
              </a:ext>
            </a:extLst>
          </p:cNvPr>
          <p:cNvSpPr/>
          <p:nvPr/>
        </p:nvSpPr>
        <p:spPr>
          <a:xfrm>
            <a:off x="6237288" y="1580334"/>
            <a:ext cx="5497512" cy="4335044"/>
          </a:xfrm>
          <a:prstGeom prst="roundRect">
            <a:avLst>
              <a:gd name="adj" fmla="val 11455"/>
            </a:avLst>
          </a:prstGeom>
          <a:solidFill>
            <a:schemeClr val="accent3">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72000" rtlCol="0" anchor="t" anchorCtr="0"/>
          <a:lstStyle/>
          <a:p>
            <a:pPr marL="0" marR="0" lvl="0" indent="0" algn="ctr" defTabSz="914400" rtl="0" eaLnBrk="1" fontAlgn="auto" latinLnBrk="0" hangingPunct="1">
              <a:lnSpc>
                <a:spcPts val="222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Franklin Gothic Medium" panose="020B0603020102020204"/>
                <a:ea typeface="+mn-ea"/>
                <a:cs typeface="+mn-cs"/>
              </a:rPr>
              <a:t>S or H </a:t>
            </a:r>
            <a:r>
              <a:rPr kumimoji="0" lang="en-US" sz="2400" b="0" i="0" u="none" strike="noStrike" kern="1200" cap="none" spc="0" normalizeH="0" baseline="0" noProof="0">
                <a:ln>
                  <a:noFill/>
                </a:ln>
                <a:solidFill>
                  <a:srgbClr val="FFFFFF"/>
                </a:solidFill>
                <a:effectLst/>
                <a:uLnTx/>
                <a:uFillTx/>
                <a:latin typeface="Franklin Gothic Book" panose="020B0503020102020204"/>
                <a:ea typeface="+mn-ea"/>
                <a:cs typeface="+mn-cs"/>
              </a:rPr>
              <a:t>SEA / SH Risk Rating</a:t>
            </a:r>
          </a:p>
          <a:p>
            <a:pPr marL="0" marR="0" lvl="0" indent="0" algn="l" defTabSz="914400" rtl="0" eaLnBrk="1" fontAlgn="auto" latinLnBrk="0" hangingPunct="1">
              <a:lnSpc>
                <a:spcPts val="2220"/>
              </a:lnSpc>
              <a:spcBef>
                <a:spcPts val="0"/>
              </a:spcBef>
              <a:spcAft>
                <a:spcPts val="0"/>
              </a:spcAft>
              <a:buClrTx/>
              <a:buSzTx/>
              <a:buFontTx/>
              <a:buNone/>
              <a:tabLst/>
              <a:defRPr/>
            </a:pPr>
            <a:endParaRPr kumimoji="0" lang="en-US" sz="1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a:p>
            <a:pPr marL="285750" marR="0" lvl="0" indent="-285750" algn="l" defTabSz="914400" rtl="0" eaLnBrk="1" fontAlgn="auto" latinLnBrk="0" hangingPunct="1">
              <a:lnSpc>
                <a:spcPts val="222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Franklin Gothic Book" panose="020B0503020102020204"/>
                <a:ea typeface="+mn-ea"/>
                <a:cs typeface="+mn-cs"/>
              </a:rPr>
              <a:t>Codes of conduct or behavioral standards </a:t>
            </a:r>
            <a:r>
              <a:rPr kumimoji="0" lang="en-US" sz="2000" b="0" i="0" u="none" strike="noStrike" kern="1200" cap="none" spc="0" normalizeH="0" baseline="0" noProof="0">
                <a:ln>
                  <a:noFill/>
                </a:ln>
                <a:solidFill>
                  <a:srgbClr val="FFFFFF"/>
                </a:solidFill>
                <a:effectLst/>
                <a:uLnTx/>
                <a:uFillTx/>
                <a:latin typeface="Franklin Gothic Medium" panose="020B0603020102020204"/>
                <a:ea typeface="+mn-ea"/>
                <a:cs typeface="+mn-cs"/>
              </a:rPr>
              <a:t>with specific SEA/SH prohibitions</a:t>
            </a:r>
            <a:r>
              <a:rPr kumimoji="0" lang="en-US" sz="2000" b="0" i="0" u="none" strike="noStrike" kern="1200" cap="none" spc="0" normalizeH="0" baseline="0" noProof="0">
                <a:ln>
                  <a:noFill/>
                </a:ln>
                <a:solidFill>
                  <a:srgbClr val="FFFFFF"/>
                </a:solidFill>
                <a:effectLst/>
                <a:uLnTx/>
                <a:uFillTx/>
                <a:latin typeface="Franklin Gothic Book" panose="020B0503020102020204"/>
                <a:ea typeface="+mn-ea"/>
                <a:cs typeface="+mn-cs"/>
              </a:rPr>
              <a:t> for all project actors</a:t>
            </a:r>
          </a:p>
          <a:p>
            <a:pPr marL="285750" marR="0" lvl="0" indent="-285750" algn="l" defTabSz="914400" rtl="0" eaLnBrk="1" fontAlgn="auto" latinLnBrk="0" hangingPunct="1">
              <a:lnSpc>
                <a:spcPts val="222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Franklin Gothic Medium" panose="020B0603020102020204"/>
                <a:ea typeface="+mn-ea"/>
                <a:cs typeface="+mn-cs"/>
              </a:rPr>
              <a:t>Sensitization</a:t>
            </a:r>
            <a:r>
              <a:rPr kumimoji="0" lang="en-US" sz="2000" b="0" i="0" u="none" strike="noStrike" kern="1200" cap="none" spc="0" normalizeH="0" baseline="0" noProof="0">
                <a:ln>
                  <a:noFill/>
                </a:ln>
                <a:solidFill>
                  <a:srgbClr val="FFFFFF"/>
                </a:solidFill>
                <a:effectLst/>
                <a:uLnTx/>
                <a:uFillTx/>
                <a:latin typeface="Franklin Gothic Book" panose="020B0503020102020204"/>
                <a:ea typeface="+mn-ea"/>
                <a:cs typeface="+mn-cs"/>
              </a:rPr>
              <a:t> and training of </a:t>
            </a:r>
            <a:r>
              <a:rPr kumimoji="0" lang="en-US" sz="2000" b="0" i="0" u="none" strike="noStrike" kern="1200" cap="none" spc="0" normalizeH="0" baseline="0" noProof="0">
                <a:ln>
                  <a:noFill/>
                </a:ln>
                <a:solidFill>
                  <a:srgbClr val="FFFFFF"/>
                </a:solidFill>
                <a:effectLst/>
                <a:uLnTx/>
                <a:uFillTx/>
                <a:latin typeface="Franklin Gothic Medium" panose="020B0603020102020204"/>
                <a:ea typeface="+mn-ea"/>
                <a:cs typeface="+mn-cs"/>
              </a:rPr>
              <a:t>communities and workers</a:t>
            </a:r>
          </a:p>
          <a:p>
            <a:pPr marL="285750" marR="0" lvl="0" indent="-285750" algn="l" defTabSz="914400" rtl="0" eaLnBrk="1" fontAlgn="auto" latinLnBrk="0" hangingPunct="1">
              <a:lnSpc>
                <a:spcPts val="222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Franklin Gothic Medium" panose="020B0603020102020204"/>
                <a:ea typeface="+mn-ea"/>
                <a:cs typeface="+mn-cs"/>
              </a:rPr>
              <a:t>Identification</a:t>
            </a:r>
            <a:r>
              <a:rPr kumimoji="0" lang="en-US" sz="2000" b="0" i="0" u="none" strike="noStrike" kern="1200" cap="none" spc="0" normalizeH="0" baseline="0" noProof="0">
                <a:ln>
                  <a:noFill/>
                </a:ln>
                <a:solidFill>
                  <a:srgbClr val="FFFFFF"/>
                </a:solidFill>
                <a:effectLst/>
                <a:uLnTx/>
                <a:uFillTx/>
                <a:latin typeface="Franklin Gothic Book" panose="020B0503020102020204"/>
                <a:ea typeface="+mn-ea"/>
                <a:cs typeface="+mn-cs"/>
              </a:rPr>
              <a:t> or mapping of holistic </a:t>
            </a:r>
            <a:r>
              <a:rPr kumimoji="0" lang="en-US" sz="2000" b="0" i="0" u="none" strike="noStrike" kern="1200" cap="none" spc="0" normalizeH="0" baseline="0" noProof="0">
                <a:ln>
                  <a:noFill/>
                </a:ln>
                <a:solidFill>
                  <a:srgbClr val="FFFFFF"/>
                </a:solidFill>
                <a:effectLst/>
                <a:uLnTx/>
                <a:uFillTx/>
                <a:latin typeface="Franklin Gothic Medium" panose="020B0603020102020204"/>
                <a:ea typeface="+mn-ea"/>
                <a:cs typeface="+mn-cs"/>
              </a:rPr>
              <a:t>quality GBV service providers </a:t>
            </a:r>
          </a:p>
          <a:p>
            <a:pPr marL="285750" marR="0" lvl="0" indent="-285750" algn="l" defTabSz="914400" rtl="0" eaLnBrk="1" fontAlgn="auto" latinLnBrk="0" hangingPunct="1">
              <a:lnSpc>
                <a:spcPts val="222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Franklin Gothic Medium" panose="020B0603020102020204"/>
                <a:ea typeface="+mn-ea"/>
                <a:cs typeface="+mn-cs"/>
              </a:rPr>
              <a:t>GBV specialist </a:t>
            </a:r>
            <a:r>
              <a:rPr kumimoji="0" lang="en-US" sz="2000" b="0" i="0" u="none" strike="noStrike" kern="1200" cap="none" spc="0" normalizeH="0" baseline="0" noProof="0">
                <a:ln>
                  <a:noFill/>
                </a:ln>
                <a:solidFill>
                  <a:srgbClr val="FFFFFF"/>
                </a:solidFill>
                <a:effectLst/>
                <a:uLnTx/>
                <a:uFillTx/>
                <a:latin typeface="Franklin Gothic Book" panose="020B0503020102020204"/>
                <a:ea typeface="+mn-ea"/>
                <a:cs typeface="+mn-cs"/>
              </a:rPr>
              <a:t>in the PIU</a:t>
            </a:r>
          </a:p>
          <a:p>
            <a:pPr marL="285750" marR="0" lvl="0" indent="-285750" algn="l" defTabSz="914400" rtl="0" eaLnBrk="1" fontAlgn="auto" latinLnBrk="0" hangingPunct="1">
              <a:lnSpc>
                <a:spcPts val="222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Franklin Gothic Medium" panose="020B0603020102020204"/>
                <a:ea typeface="+mn-ea"/>
                <a:cs typeface="+mn-cs"/>
              </a:rPr>
              <a:t>SEA/SH Action Plan</a:t>
            </a:r>
          </a:p>
          <a:p>
            <a:pPr marL="285750" marR="0" lvl="0" indent="-285750" algn="l" defTabSz="914400" rtl="0" eaLnBrk="1" fontAlgn="auto" latinLnBrk="0" hangingPunct="1">
              <a:lnSpc>
                <a:spcPts val="222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Franklin Gothic Medium" panose="020B0603020102020204"/>
                <a:ea typeface="+mn-ea"/>
                <a:cs typeface="+mn-cs"/>
              </a:rPr>
              <a:t>Safety </a:t>
            </a:r>
            <a:r>
              <a:rPr kumimoji="0" lang="en-US" sz="2000" b="0" i="0" u="none" strike="noStrike" kern="1200" cap="none" spc="0" normalizeH="0" baseline="0" noProof="0">
                <a:ln>
                  <a:noFill/>
                </a:ln>
                <a:solidFill>
                  <a:srgbClr val="FFFFFF"/>
                </a:solidFill>
                <a:effectLst/>
                <a:uLnTx/>
                <a:uFillTx/>
                <a:latin typeface="Franklin Gothic Book" panose="020B0503020102020204"/>
                <a:ea typeface="+mn-ea"/>
                <a:cs typeface="+mn-cs"/>
              </a:rPr>
              <a:t>audits of facilities (high risk)</a:t>
            </a:r>
          </a:p>
        </p:txBody>
      </p:sp>
      <p:sp>
        <p:nvSpPr>
          <p:cNvPr id="8" name="CuadroTexto 7">
            <a:extLst>
              <a:ext uri="{FF2B5EF4-FFF2-40B4-BE49-F238E27FC236}">
                <a16:creationId xmlns:a16="http://schemas.microsoft.com/office/drawing/2014/main" id="{2DFDA2FA-1814-440A-4EA2-3A559E62C3A0}"/>
              </a:ext>
            </a:extLst>
          </p:cNvPr>
          <p:cNvSpPr txBox="1"/>
          <p:nvPr/>
        </p:nvSpPr>
        <p:spPr>
          <a:xfrm>
            <a:off x="502604" y="6017628"/>
            <a:ext cx="11232196" cy="656846"/>
          </a:xfrm>
          <a:prstGeom prst="rect">
            <a:avLst/>
          </a:prstGeom>
          <a:noFill/>
        </p:spPr>
        <p:txBody>
          <a:bodyPr wrap="square" lIns="0" rtlCol="0" anchor="ctr" anchorCtr="1">
            <a:spAutoFit/>
          </a:bodyPr>
          <a:lstStyle/>
          <a:p>
            <a:pPr marL="0" marR="0" lvl="0" indent="0" algn="l" defTabSz="914400" rtl="0" eaLnBrk="1" fontAlgn="auto" latinLnBrk="0" hangingPunct="1">
              <a:lnSpc>
                <a:spcPts val="2220"/>
              </a:lnSpc>
              <a:spcBef>
                <a:spcPts val="0"/>
              </a:spcBef>
              <a:spcAft>
                <a:spcPts val="0"/>
              </a:spcAft>
              <a:buClrTx/>
              <a:buSzTx/>
              <a:buFontTx/>
              <a:buNone/>
              <a:tabLst/>
              <a:defRPr/>
            </a:pPr>
            <a:r>
              <a:rPr kumimoji="0" lang="en-US" sz="1800" b="0" i="0" u="none" strike="noStrike" kern="1200" cap="none" spc="0" normalizeH="0" baseline="0" noProof="0">
                <a:ln>
                  <a:noFill/>
                </a:ln>
                <a:solidFill>
                  <a:srgbClr val="2F150E"/>
                </a:solidFill>
                <a:effectLst/>
                <a:uLnTx/>
                <a:uFillTx/>
                <a:latin typeface="Franklin Gothic Book" panose="020B0503020102020204"/>
                <a:ea typeface="+mn-ea"/>
                <a:cs typeface="+mn-cs"/>
              </a:rPr>
              <a:t>** HD project components with civil works should continue to apply the relevant mitigation measures of the Civil Works GPN, including those related to procurements</a:t>
            </a:r>
          </a:p>
        </p:txBody>
      </p:sp>
      <p:sp>
        <p:nvSpPr>
          <p:cNvPr id="9" name="Rectángulo 8">
            <a:extLst>
              <a:ext uri="{FF2B5EF4-FFF2-40B4-BE49-F238E27FC236}">
                <a16:creationId xmlns:a16="http://schemas.microsoft.com/office/drawing/2014/main" id="{7002A7FE-D060-F898-7A04-9DDB16AAE21E}"/>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1" name="CuadroTexto 10">
            <a:extLst>
              <a:ext uri="{FF2B5EF4-FFF2-40B4-BE49-F238E27FC236}">
                <a16:creationId xmlns:a16="http://schemas.microsoft.com/office/drawing/2014/main" id="{2EBB7E74-3276-F654-0A11-5A48F4D64904}"/>
              </a:ext>
            </a:extLst>
          </p:cNvPr>
          <p:cNvSpPr txBox="1"/>
          <p:nvPr/>
        </p:nvSpPr>
        <p:spPr>
          <a:xfrm>
            <a:off x="715963" y="55880"/>
            <a:ext cx="1074737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Franklin Gothic Book" panose="020B0503020102020204"/>
              </a:rPr>
              <a:t>3</a:t>
            </a: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Key Proportional SEA/SH Mitigation Measures</a:t>
            </a:r>
          </a:p>
        </p:txBody>
      </p:sp>
      <p:sp>
        <p:nvSpPr>
          <p:cNvPr id="12" name="Rectángulo 11">
            <a:extLst>
              <a:ext uri="{FF2B5EF4-FFF2-40B4-BE49-F238E27FC236}">
                <a16:creationId xmlns:a16="http://schemas.microsoft.com/office/drawing/2014/main" id="{63A7B76A-9B03-81AD-31CF-19761A74C657}"/>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3" name="CuadroTexto 12">
            <a:extLst>
              <a:ext uri="{FF2B5EF4-FFF2-40B4-BE49-F238E27FC236}">
                <a16:creationId xmlns:a16="http://schemas.microsoft.com/office/drawing/2014/main" id="{5301ED7A-51C9-5CCE-1A06-52C8F92F06A2}"/>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a.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Minimum Recommended Mitigation Actions by Risk Level</a:t>
            </a:r>
          </a:p>
        </p:txBody>
      </p:sp>
    </p:spTree>
    <p:extLst>
      <p:ext uri="{BB962C8B-B14F-4D97-AF65-F5344CB8AC3E}">
        <p14:creationId xmlns:p14="http://schemas.microsoft.com/office/powerpoint/2010/main" val="4263613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B29F19AE-62A7-2CD5-CB7F-94000C73B05F}"/>
              </a:ext>
            </a:extLst>
          </p:cNvPr>
          <p:cNvSpPr txBox="1"/>
          <p:nvPr/>
        </p:nvSpPr>
        <p:spPr>
          <a:xfrm>
            <a:off x="709043" y="822572"/>
            <a:ext cx="11482957" cy="769441"/>
          </a:xfrm>
          <a:prstGeom prst="rect">
            <a:avLst/>
          </a:prstGeom>
          <a:noFill/>
        </p:spPr>
        <p:txBody>
          <a:bodyPr wrap="square" lIns="0" rIns="0" rtlCol="0" anchor="t">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4400" b="0" i="0" u="none" strike="noStrike" kern="1200" cap="none" spc="0" normalizeH="0" baseline="0" noProof="0">
                <a:ln>
                  <a:noFill/>
                </a:ln>
                <a:solidFill>
                  <a:srgbClr val="2F150E"/>
                </a:solidFill>
                <a:effectLst/>
                <a:uLnTx/>
                <a:uFillTx/>
                <a:latin typeface="Franklin Gothic Medium" panose="020B0603020102020204"/>
                <a:ea typeface="+mn-ea"/>
                <a:cs typeface="+mn-cs"/>
              </a:rPr>
              <a:t>SEA/SH Action plan </a:t>
            </a:r>
          </a:p>
        </p:txBody>
      </p:sp>
      <p:graphicFrame>
        <p:nvGraphicFramePr>
          <p:cNvPr id="9" name="Table 2">
            <a:extLst>
              <a:ext uri="{FF2B5EF4-FFF2-40B4-BE49-F238E27FC236}">
                <a16:creationId xmlns:a16="http://schemas.microsoft.com/office/drawing/2014/main" id="{4DA00DE5-6668-0910-953C-D20DAF36816B}"/>
              </a:ext>
            </a:extLst>
          </p:cNvPr>
          <p:cNvGraphicFramePr>
            <a:graphicFrameLocks noGrp="1"/>
          </p:cNvGraphicFramePr>
          <p:nvPr>
            <p:extLst>
              <p:ext uri="{D42A27DB-BD31-4B8C-83A1-F6EECF244321}">
                <p14:modId xmlns:p14="http://schemas.microsoft.com/office/powerpoint/2010/main" val="1333553245"/>
              </p:ext>
            </p:extLst>
          </p:nvPr>
        </p:nvGraphicFramePr>
        <p:xfrm>
          <a:off x="647207" y="1597889"/>
          <a:ext cx="11336975" cy="5105961"/>
        </p:xfrm>
        <a:graphic>
          <a:graphicData uri="http://schemas.openxmlformats.org/drawingml/2006/table">
            <a:tbl>
              <a:tblPr firstRow="1" bandRow="1">
                <a:tableStyleId>{93296810-A885-4BE3-A3E7-6D5BEEA58F35}</a:tableStyleId>
              </a:tblPr>
              <a:tblGrid>
                <a:gridCol w="2733302">
                  <a:extLst>
                    <a:ext uri="{9D8B030D-6E8A-4147-A177-3AD203B41FA5}">
                      <a16:colId xmlns:a16="http://schemas.microsoft.com/office/drawing/2014/main" val="2187586019"/>
                    </a:ext>
                  </a:extLst>
                </a:gridCol>
                <a:gridCol w="8603673">
                  <a:extLst>
                    <a:ext uri="{9D8B030D-6E8A-4147-A177-3AD203B41FA5}">
                      <a16:colId xmlns:a16="http://schemas.microsoft.com/office/drawing/2014/main" val="3681923876"/>
                    </a:ext>
                  </a:extLst>
                </a:gridCol>
              </a:tblGrid>
              <a:tr h="844636">
                <a:tc>
                  <a:txBody>
                    <a:bodyPr/>
                    <a:lstStyle/>
                    <a:p>
                      <a:r>
                        <a:rPr lang="en-US" sz="2200" b="0">
                          <a:solidFill>
                            <a:srgbClr val="FFFFFF"/>
                          </a:solidFill>
                          <a:latin typeface="+mj-lt"/>
                        </a:rPr>
                        <a:t>Objectives:</a:t>
                      </a:r>
                    </a:p>
                  </a:txBody>
                  <a:tcPr marL="45720" marR="45720">
                    <a:lnR w="28575" cap="flat" cmpd="sng" algn="ctr">
                      <a:solidFill>
                        <a:schemeClr val="accent3"/>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3"/>
                    </a:solidFill>
                  </a:tcPr>
                </a:tc>
                <a:tc>
                  <a:txBody>
                    <a:bodyPr/>
                    <a:lstStyle/>
                    <a:p>
                      <a:pPr marL="0" indent="0">
                        <a:buFont typeface="Arial" panose="020B0604020202020204" pitchFamily="34" charset="0"/>
                        <a:buNone/>
                      </a:pPr>
                      <a:r>
                        <a:rPr lang="en-US" sz="2200" b="0">
                          <a:solidFill>
                            <a:srgbClr val="FFFFFF"/>
                          </a:solidFill>
                        </a:rPr>
                        <a:t>How will project put in place the necessary protocols and mechanisms to address the SEA/SH risks and responds to incidents that may arise</a:t>
                      </a:r>
                    </a:p>
                  </a:txBody>
                  <a:tcPr marL="45720" marR="45720">
                    <a:lnL w="28575"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2146784733"/>
                  </a:ext>
                </a:extLst>
              </a:tr>
              <a:tr h="1008871">
                <a:tc>
                  <a:txBody>
                    <a:bodyPr/>
                    <a:lstStyle/>
                    <a:p>
                      <a:pPr marL="0" marR="0" lvl="0" indent="0" algn="l" rtl="0" eaLnBrk="1" fontAlgn="auto" latinLnBrk="0" hangingPunct="1">
                        <a:lnSpc>
                          <a:spcPct val="100000"/>
                        </a:lnSpc>
                        <a:spcBef>
                          <a:spcPts val="0"/>
                        </a:spcBef>
                        <a:spcAft>
                          <a:spcPts val="0"/>
                        </a:spcAft>
                        <a:buClrTx/>
                        <a:buSzTx/>
                        <a:buFontTx/>
                        <a:buNone/>
                      </a:pPr>
                      <a:r>
                        <a:rPr lang="en-US" sz="2200">
                          <a:solidFill>
                            <a:schemeClr val="accent3"/>
                          </a:solidFill>
                          <a:latin typeface="+mj-lt"/>
                        </a:rPr>
                        <a:t>When is it prepared and finalized and by whom? </a:t>
                      </a:r>
                    </a:p>
                  </a:txBody>
                  <a:tcPr marL="45720" marR="45720">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noFill/>
                  </a:tcPr>
                </a:tc>
                <a:tc>
                  <a:txBody>
                    <a:bodyPr/>
                    <a:lstStyle/>
                    <a:p>
                      <a:r>
                        <a:rPr lang="en-US" sz="2200" kern="1200">
                          <a:solidFill>
                            <a:schemeClr val="tx1"/>
                          </a:solidFill>
                          <a:effectLst/>
                        </a:rPr>
                        <a:t>Overview draft plan is prepared by the IA with support by the WB as part of ESMF/P in preparation and finalized in early implementation. </a:t>
                      </a:r>
                    </a:p>
                  </a:txBody>
                  <a:tcPr marL="45720" marR="45720">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946268206"/>
                  </a:ext>
                </a:extLst>
              </a:tr>
              <a:tr h="1317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solidFill>
                            <a:schemeClr val="accent3"/>
                          </a:solidFill>
                          <a:latin typeface="+mj-lt"/>
                        </a:rPr>
                        <a:t>What does it include?</a:t>
                      </a:r>
                    </a:p>
                  </a:txBody>
                  <a:tcPr marL="45720" marR="45720">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200" kern="1200">
                          <a:solidFill>
                            <a:schemeClr val="tx1"/>
                          </a:solidFill>
                          <a:effectLst/>
                        </a:rPr>
                        <a:t>Key risks associated with each project component and mitigation actions to address them, with timelines, responsibilities, budget and monitoring indicators.</a:t>
                      </a:r>
                    </a:p>
                    <a:p>
                      <a:pPr marL="0" marR="0" lvl="0" indent="0" algn="l" rtl="0" eaLnBrk="1" fontAlgn="auto" latinLnBrk="0" hangingPunct="1">
                        <a:lnSpc>
                          <a:spcPct val="100000"/>
                        </a:lnSpc>
                        <a:spcBef>
                          <a:spcPts val="0"/>
                        </a:spcBef>
                        <a:spcAft>
                          <a:spcPts val="0"/>
                        </a:spcAft>
                        <a:buClrTx/>
                        <a:buSzTx/>
                        <a:buFontTx/>
                        <a:buNone/>
                      </a:pPr>
                      <a:r>
                        <a:rPr lang="en-US" sz="2200" kern="1200">
                          <a:solidFill>
                            <a:schemeClr val="tx1"/>
                          </a:solidFill>
                          <a:effectLst/>
                        </a:rPr>
                        <a:t>Modalities for revisions and update</a:t>
                      </a:r>
                    </a:p>
                  </a:txBody>
                  <a:tcPr marL="45720" marR="45720">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180316927"/>
                  </a:ext>
                </a:extLst>
              </a:tr>
              <a:tr h="630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a:solidFill>
                            <a:schemeClr val="accent3"/>
                          </a:solidFill>
                          <a:latin typeface="+mj-lt"/>
                          <a:ea typeface="+mn-ea"/>
                          <a:cs typeface="+mn-cs"/>
                        </a:rPr>
                        <a:t>Who implements it?</a:t>
                      </a:r>
                    </a:p>
                  </a:txBody>
                  <a:tcPr marL="45720" marR="45720">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noFill/>
                  </a:tcPr>
                </a:tc>
                <a:tc>
                  <a:txBody>
                    <a:bodyPr/>
                    <a:lstStyle/>
                    <a:p>
                      <a:pPr>
                        <a:lnSpc>
                          <a:spcPct val="100000"/>
                        </a:lnSpc>
                      </a:pPr>
                      <a:r>
                        <a:rPr lang="en-US" sz="2200" kern="1200">
                          <a:solidFill>
                            <a:schemeClr val="tx1"/>
                          </a:solidFill>
                          <a:latin typeface="+mn-lt"/>
                          <a:ea typeface="+mn-ea"/>
                          <a:cs typeface="+mn-cs"/>
                        </a:rPr>
                        <a:t>All project stakeholders</a:t>
                      </a:r>
                    </a:p>
                  </a:txBody>
                  <a:tcPr marL="45720" marR="45720">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486044845"/>
                  </a:ext>
                </a:extLst>
              </a:tr>
              <a:tr h="1100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a:solidFill>
                            <a:schemeClr val="accent3"/>
                          </a:solidFill>
                          <a:latin typeface="+mj-lt"/>
                          <a:ea typeface="+mn-ea"/>
                          <a:cs typeface="+mn-cs"/>
                        </a:rPr>
                        <a:t>Who monitor?</a:t>
                      </a:r>
                    </a:p>
                  </a:txBody>
                  <a:tcPr marL="45720" marR="45720">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noFill/>
                  </a:tcPr>
                </a:tc>
                <a:tc>
                  <a:txBody>
                    <a:bodyPr/>
                    <a:lstStyle/>
                    <a:p>
                      <a:pPr marL="0" algn="l" rtl="0" eaLnBrk="1" latinLnBrk="0" hangingPunct="1">
                        <a:lnSpc>
                          <a:spcPct val="100000"/>
                        </a:lnSpc>
                      </a:pPr>
                      <a:r>
                        <a:rPr lang="en-US" sz="2200" kern="1200">
                          <a:solidFill>
                            <a:schemeClr val="tx1"/>
                          </a:solidFill>
                          <a:latin typeface="+mn-lt"/>
                          <a:ea typeface="+mn-ea"/>
                          <a:cs typeface="+mn-cs"/>
                        </a:rPr>
                        <a:t>PIU GBV/social specialist. Supervising engineer monitors contractor's compliance. Third Party Monitor for high INFRA projects</a:t>
                      </a:r>
                    </a:p>
                  </a:txBody>
                  <a:tcPr marL="45720" marR="45720">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504291869"/>
                  </a:ext>
                </a:extLst>
              </a:tr>
            </a:tbl>
          </a:graphicData>
        </a:graphic>
      </p:graphicFrame>
      <p:sp>
        <p:nvSpPr>
          <p:cNvPr id="6" name="Rectángulo 5">
            <a:extLst>
              <a:ext uri="{FF2B5EF4-FFF2-40B4-BE49-F238E27FC236}">
                <a16:creationId xmlns:a16="http://schemas.microsoft.com/office/drawing/2014/main" id="{636C47F3-D3F7-89BD-6FDC-C615FD6926C6}"/>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7" name="CuadroTexto 6">
            <a:extLst>
              <a:ext uri="{FF2B5EF4-FFF2-40B4-BE49-F238E27FC236}">
                <a16:creationId xmlns:a16="http://schemas.microsoft.com/office/drawing/2014/main" id="{25B07551-9212-1EE1-7D20-8EA4E28EAE4A}"/>
              </a:ext>
            </a:extLst>
          </p:cNvPr>
          <p:cNvSpPr txBox="1"/>
          <p:nvPr/>
        </p:nvSpPr>
        <p:spPr>
          <a:xfrm>
            <a:off x="715963" y="55880"/>
            <a:ext cx="1074737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Franklin Gothic Book" panose="020B0503020102020204"/>
              </a:rPr>
              <a:t>3</a:t>
            </a: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Key Proportional SEA/SH Mitigation Measures</a:t>
            </a:r>
          </a:p>
        </p:txBody>
      </p:sp>
      <p:sp>
        <p:nvSpPr>
          <p:cNvPr id="8" name="Rectángulo 7">
            <a:extLst>
              <a:ext uri="{FF2B5EF4-FFF2-40B4-BE49-F238E27FC236}">
                <a16:creationId xmlns:a16="http://schemas.microsoft.com/office/drawing/2014/main" id="{CB2ED0E1-6302-ABB3-66ED-EA664224D324}"/>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1" name="CuadroTexto 10">
            <a:extLst>
              <a:ext uri="{FF2B5EF4-FFF2-40B4-BE49-F238E27FC236}">
                <a16:creationId xmlns:a16="http://schemas.microsoft.com/office/drawing/2014/main" id="{C18623C9-9596-D122-38BF-00FEB9AB9CEA}"/>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b.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SEA/SH Action Plan</a:t>
            </a:r>
          </a:p>
        </p:txBody>
      </p:sp>
      <p:sp>
        <p:nvSpPr>
          <p:cNvPr id="2" name="TextBox 1">
            <a:extLst>
              <a:ext uri="{FF2B5EF4-FFF2-40B4-BE49-F238E27FC236}">
                <a16:creationId xmlns:a16="http://schemas.microsoft.com/office/drawing/2014/main" id="{831ACBB3-AA5A-966A-E0D6-4F2F385C2B43}"/>
              </a:ext>
            </a:extLst>
          </p:cNvPr>
          <p:cNvSpPr txBox="1"/>
          <p:nvPr/>
        </p:nvSpPr>
        <p:spPr>
          <a:xfrm>
            <a:off x="7101840" y="833760"/>
            <a:ext cx="4882342" cy="646331"/>
          </a:xfrm>
          <a:prstGeom prst="rect">
            <a:avLst/>
          </a:prstGeom>
          <a:noFill/>
        </p:spPr>
        <p:txBody>
          <a:bodyPr wrap="square" rtlCol="0">
            <a:spAutoFit/>
          </a:bodyPr>
          <a:lstStyle/>
          <a:p>
            <a:pPr algn="r"/>
            <a:r>
              <a:rPr lang="en-US" b="1" dirty="0">
                <a:solidFill>
                  <a:schemeClr val="accent3"/>
                </a:solidFill>
              </a:rPr>
              <a:t>Sample templates </a:t>
            </a:r>
            <a:r>
              <a:rPr lang="en-US" dirty="0"/>
              <a:t>accessible </a:t>
            </a:r>
            <a:r>
              <a:rPr lang="en-US" dirty="0">
                <a:hlinkClick r:id="rId3"/>
              </a:rPr>
              <a:t>here</a:t>
            </a:r>
            <a:endParaRPr lang="en-US" dirty="0"/>
          </a:p>
          <a:p>
            <a:pPr algn="r"/>
            <a:r>
              <a:rPr lang="en-US" dirty="0"/>
              <a:t>by risk level for HD and Civil Works</a:t>
            </a:r>
          </a:p>
        </p:txBody>
      </p:sp>
    </p:spTree>
    <p:extLst>
      <p:ext uri="{BB962C8B-B14F-4D97-AF65-F5344CB8AC3E}">
        <p14:creationId xmlns:p14="http://schemas.microsoft.com/office/powerpoint/2010/main" val="29356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D7A89A52-3BED-46EE-A1B6-96AD51C25276}"/>
              </a:ext>
            </a:extLst>
          </p:cNvPr>
          <p:cNvPicPr>
            <a:picLocks noGrp="1" noChangeAspect="1"/>
          </p:cNvPicPr>
          <p:nvPr>
            <p:ph idx="1"/>
          </p:nvPr>
        </p:nvPicPr>
        <p:blipFill>
          <a:blip r:embed="rId3"/>
          <a:stretch>
            <a:fillRect/>
          </a:stretch>
        </p:blipFill>
        <p:spPr>
          <a:xfrm>
            <a:off x="874540" y="1796888"/>
            <a:ext cx="10442920" cy="4751526"/>
          </a:xfrm>
          <a:prstGeom prst="rect">
            <a:avLst/>
          </a:prstGeom>
          <a:ln>
            <a:noFill/>
          </a:ln>
          <a:effectLst>
            <a:outerShdw blurRad="292100" dist="139700" dir="2700000" algn="tl" rotWithShape="0">
              <a:srgbClr val="333333">
                <a:alpha val="65000"/>
              </a:srgbClr>
            </a:outerShdw>
          </a:effectLst>
        </p:spPr>
      </p:pic>
      <p:pic>
        <p:nvPicPr>
          <p:cNvPr id="1026" name="Picture 2" descr="Partners | ClimaLoCa">
            <a:extLst>
              <a:ext uri="{FF2B5EF4-FFF2-40B4-BE49-F238E27FC236}">
                <a16:creationId xmlns:a16="http://schemas.microsoft.com/office/drawing/2014/main" id="{5A2FAC1F-C035-46DE-BCF3-227BBB733D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752" y="-3679969"/>
            <a:ext cx="378763" cy="1789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4CA7BFBB-2B7A-426F-AC37-66F405E0159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33039" y="738981"/>
            <a:ext cx="1858961" cy="712214"/>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8DFB9552-1CDF-B80D-2BE6-15DA0F460197}"/>
              </a:ext>
            </a:extLst>
          </p:cNvPr>
          <p:cNvSpPr txBox="1"/>
          <p:nvPr/>
        </p:nvSpPr>
        <p:spPr>
          <a:xfrm>
            <a:off x="709044" y="822572"/>
            <a:ext cx="9539856" cy="769441"/>
          </a:xfrm>
          <a:prstGeom prst="rect">
            <a:avLst/>
          </a:prstGeom>
          <a:noFill/>
        </p:spPr>
        <p:txBody>
          <a:bodyPr wrap="square" lIns="0" rIns="0" rtlCol="0" anchor="t">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4400" b="0" i="0" u="none" strike="noStrike" kern="1200" cap="none" spc="0" normalizeH="0" baseline="0" noProof="0" dirty="0">
                <a:ln>
                  <a:noFill/>
                </a:ln>
                <a:solidFill>
                  <a:srgbClr val="2F150E"/>
                </a:solidFill>
                <a:effectLst/>
                <a:uLnTx/>
                <a:uFillTx/>
                <a:latin typeface="Franklin Gothic Medium" panose="020B0603020102020204"/>
                <a:ea typeface="+mn-ea"/>
                <a:cs typeface="+mn-cs"/>
              </a:rPr>
              <a:t>SEA/SH Action plan AICCRA</a:t>
            </a:r>
            <a:r>
              <a:rPr lang="fr-FR" sz="4400" dirty="0">
                <a:solidFill>
                  <a:srgbClr val="2F150E"/>
                </a:solidFill>
                <a:latin typeface="Franklin Gothic Medium" panose="020B0603020102020204"/>
              </a:rPr>
              <a:t>, P173398</a:t>
            </a:r>
            <a:endParaRPr lang="en-US" sz="4400" dirty="0">
              <a:solidFill>
                <a:srgbClr val="2F150E"/>
              </a:solidFill>
              <a:latin typeface="Franklin Gothic Medium" panose="020B0603020102020204"/>
            </a:endParaRPr>
          </a:p>
        </p:txBody>
      </p:sp>
      <p:sp>
        <p:nvSpPr>
          <p:cNvPr id="4" name="Rectángulo 3">
            <a:extLst>
              <a:ext uri="{FF2B5EF4-FFF2-40B4-BE49-F238E27FC236}">
                <a16:creationId xmlns:a16="http://schemas.microsoft.com/office/drawing/2014/main" id="{DE3A1EF9-4D6C-492F-6B63-BA56B4DB7B2F}"/>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6" name="CuadroTexto 5">
            <a:extLst>
              <a:ext uri="{FF2B5EF4-FFF2-40B4-BE49-F238E27FC236}">
                <a16:creationId xmlns:a16="http://schemas.microsoft.com/office/drawing/2014/main" id="{941E43C6-DE00-18D5-2A9C-7660AA9257FB}"/>
              </a:ext>
            </a:extLst>
          </p:cNvPr>
          <p:cNvSpPr txBox="1"/>
          <p:nvPr/>
        </p:nvSpPr>
        <p:spPr>
          <a:xfrm>
            <a:off x="715963" y="55880"/>
            <a:ext cx="1074737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Franklin Gothic Book" panose="020B0503020102020204"/>
              </a:rPr>
              <a:t>3</a:t>
            </a: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Key Proportional SEA/SH Mitigation Measures</a:t>
            </a:r>
          </a:p>
        </p:txBody>
      </p:sp>
      <p:sp>
        <p:nvSpPr>
          <p:cNvPr id="7" name="Rectángulo 6">
            <a:extLst>
              <a:ext uri="{FF2B5EF4-FFF2-40B4-BE49-F238E27FC236}">
                <a16:creationId xmlns:a16="http://schemas.microsoft.com/office/drawing/2014/main" id="{15911A12-95D3-D543-BD76-F0568A2DC7E5}"/>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8" name="CuadroTexto 7">
            <a:extLst>
              <a:ext uri="{FF2B5EF4-FFF2-40B4-BE49-F238E27FC236}">
                <a16:creationId xmlns:a16="http://schemas.microsoft.com/office/drawing/2014/main" id="{4C2D0BB1-CD5F-593D-F882-19A09712DCB3}"/>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b.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SEA/SH Action Plan</a:t>
            </a:r>
          </a:p>
        </p:txBody>
      </p:sp>
      <p:sp>
        <p:nvSpPr>
          <p:cNvPr id="3" name="TextBox 2">
            <a:extLst>
              <a:ext uri="{FF2B5EF4-FFF2-40B4-BE49-F238E27FC236}">
                <a16:creationId xmlns:a16="http://schemas.microsoft.com/office/drawing/2014/main" id="{2F823D70-65AB-16AD-9729-3C1C0F63F6CF}"/>
              </a:ext>
            </a:extLst>
          </p:cNvPr>
          <p:cNvSpPr txBox="1"/>
          <p:nvPr/>
        </p:nvSpPr>
        <p:spPr>
          <a:xfrm>
            <a:off x="874540" y="6524775"/>
            <a:ext cx="10989227" cy="369332"/>
          </a:xfrm>
          <a:prstGeom prst="rect">
            <a:avLst/>
          </a:prstGeom>
          <a:noFill/>
        </p:spPr>
        <p:txBody>
          <a:bodyPr wrap="square">
            <a:spAutoFit/>
          </a:bodyPr>
          <a:lstStyle/>
          <a:p>
            <a:r>
              <a:rPr lang="fr-FR" dirty="0">
                <a:effectLst/>
                <a:latin typeface="Calibri" panose="020F0502020204030204" pitchFamily="34" charset="0"/>
                <a:ea typeface="Calibri" panose="020F0502020204030204" pitchFamily="34" charset="0"/>
                <a:cs typeface="Times New Roman" panose="02020603050405020304" pitchFamily="18" charset="0"/>
              </a:rPr>
              <a:t>In Annex to the HD GPN</a:t>
            </a:r>
            <a:endParaRPr lang="en-US" dirty="0"/>
          </a:p>
        </p:txBody>
      </p:sp>
    </p:spTree>
    <p:extLst>
      <p:ext uri="{BB962C8B-B14F-4D97-AF65-F5344CB8AC3E}">
        <p14:creationId xmlns:p14="http://schemas.microsoft.com/office/powerpoint/2010/main" val="1107716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D9C3"/>
        </a:solid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2A6643BF-18D1-3ABC-5125-543EFBF0EB6C}"/>
              </a:ext>
            </a:extLst>
          </p:cNvPr>
          <p:cNvSpPr/>
          <p:nvPr/>
        </p:nvSpPr>
        <p:spPr>
          <a:xfrm>
            <a:off x="4449954" y="1754693"/>
            <a:ext cx="3819576" cy="4607094"/>
          </a:xfrm>
          <a:prstGeom prst="roundRect">
            <a:avLst/>
          </a:prstGeom>
          <a:solidFill>
            <a:srgbClr val="A20E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8" name="Rectángulo 17">
            <a:extLst>
              <a:ext uri="{FF2B5EF4-FFF2-40B4-BE49-F238E27FC236}">
                <a16:creationId xmlns:a16="http://schemas.microsoft.com/office/drawing/2014/main" id="{57E101C5-8975-E395-D1F3-14DAC98ABEBF}"/>
              </a:ext>
            </a:extLst>
          </p:cNvPr>
          <p:cNvSpPr/>
          <p:nvPr/>
        </p:nvSpPr>
        <p:spPr>
          <a:xfrm>
            <a:off x="194929" y="2787620"/>
            <a:ext cx="4031796" cy="3574167"/>
          </a:xfrm>
          <a:prstGeom prst="roundRect">
            <a:avLst/>
          </a:prstGeom>
          <a:solidFill>
            <a:srgbClr val="FABA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8" name="Rectángulo: esquinas redondeadas 7">
            <a:extLst>
              <a:ext uri="{FF2B5EF4-FFF2-40B4-BE49-F238E27FC236}">
                <a16:creationId xmlns:a16="http://schemas.microsoft.com/office/drawing/2014/main" id="{8DB43CDF-0B00-B27E-3093-189310C3B270}"/>
              </a:ext>
            </a:extLst>
          </p:cNvPr>
          <p:cNvSpPr/>
          <p:nvPr/>
        </p:nvSpPr>
        <p:spPr>
          <a:xfrm rot="5400000">
            <a:off x="7922018" y="2286735"/>
            <a:ext cx="4645793" cy="3504312"/>
          </a:xfrm>
          <a:prstGeom prst="roundRect">
            <a:avLst>
              <a:gd name="adj" fmla="val 8753"/>
            </a:avLst>
          </a:prstGeom>
          <a:solidFill>
            <a:srgbClr val="FCE8DB"/>
          </a:solidFill>
          <a:ln>
            <a:noFill/>
          </a:ln>
          <a:effectLst>
            <a:outerShdw blurRad="63500" sx="102000" sy="102000" algn="ctr" rotWithShape="0">
              <a:prstClr val="black">
                <a:alpha val="24000"/>
              </a:prstClr>
            </a:outerShdw>
          </a:effectLst>
        </p:spPr>
        <p:style>
          <a:lnRef idx="3">
            <a:scrgbClr r="0" g="0" b="0"/>
          </a:lnRef>
          <a:fillRef idx="1">
            <a:schemeClr val="lt1">
              <a:hueOff val="0"/>
              <a:satOff val="0"/>
              <a:lumOff val="0"/>
              <a:alphaOff val="0"/>
            </a:schemeClr>
          </a:fillRef>
          <a:effectRef idx="1">
            <a:scrgbClr r="0" g="0" b="0"/>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2F150E">
                  <a:hueOff val="0"/>
                  <a:satOff val="0"/>
                  <a:lumOff val="0"/>
                  <a:alphaOff val="0"/>
                </a:srgbClr>
              </a:solidFill>
              <a:effectLst/>
              <a:uLnTx/>
              <a:uFillTx/>
              <a:latin typeface="Franklin Gothic Book" panose="020B0503020102020204"/>
              <a:ea typeface="+mn-ea"/>
              <a:cs typeface="+mn-cs"/>
            </a:endParaRPr>
          </a:p>
        </p:txBody>
      </p:sp>
      <p:sp>
        <p:nvSpPr>
          <p:cNvPr id="10" name="CuadroTexto 9">
            <a:extLst>
              <a:ext uri="{FF2B5EF4-FFF2-40B4-BE49-F238E27FC236}">
                <a16:creationId xmlns:a16="http://schemas.microsoft.com/office/drawing/2014/main" id="{B29F19AE-62A7-2CD5-CB7F-94000C73B05F}"/>
              </a:ext>
            </a:extLst>
          </p:cNvPr>
          <p:cNvSpPr txBox="1"/>
          <p:nvPr/>
        </p:nvSpPr>
        <p:spPr>
          <a:xfrm>
            <a:off x="751574" y="907632"/>
            <a:ext cx="10754294" cy="584775"/>
          </a:xfrm>
          <a:prstGeom prst="rect">
            <a:avLst/>
          </a:prstGeom>
          <a:noFill/>
        </p:spPr>
        <p:txBody>
          <a:bodyPr wrap="square" lIns="0" rIns="0" rtlCol="0" anchor="t">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0" i="0" u="none" strike="noStrike" kern="1200" cap="none" spc="0" normalizeH="0" baseline="0" noProof="0">
                <a:ln>
                  <a:noFill/>
                </a:ln>
                <a:solidFill>
                  <a:srgbClr val="2F150E"/>
                </a:solidFill>
                <a:effectLst/>
                <a:uLnTx/>
                <a:uFillTx/>
                <a:latin typeface="Franklin Gothic Medium" panose="020B0603020102020204"/>
                <a:ea typeface="+mn-ea"/>
                <a:cs typeface="+mn-cs"/>
              </a:rPr>
              <a:t>Codes of conduct and behavioral standards</a:t>
            </a:r>
          </a:p>
        </p:txBody>
      </p:sp>
      <p:pic>
        <p:nvPicPr>
          <p:cNvPr id="7" name="Imagen 6">
            <a:extLst>
              <a:ext uri="{FF2B5EF4-FFF2-40B4-BE49-F238E27FC236}">
                <a16:creationId xmlns:a16="http://schemas.microsoft.com/office/drawing/2014/main" id="{251686BB-075C-0A48-000E-DCC3C63EC186}"/>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r="16904" b="46252"/>
          <a:stretch/>
        </p:blipFill>
        <p:spPr>
          <a:xfrm flipH="1">
            <a:off x="921803" y="1461031"/>
            <a:ext cx="2210998" cy="2017973"/>
          </a:xfrm>
          <a:prstGeom prst="rect">
            <a:avLst/>
          </a:prstGeom>
        </p:spPr>
      </p:pic>
      <p:sp>
        <p:nvSpPr>
          <p:cNvPr id="14" name="CuadroTexto 13">
            <a:extLst>
              <a:ext uri="{FF2B5EF4-FFF2-40B4-BE49-F238E27FC236}">
                <a16:creationId xmlns:a16="http://schemas.microsoft.com/office/drawing/2014/main" id="{7ECBA89C-E4C7-4A12-D0DB-1A9A7083CDC2}"/>
              </a:ext>
            </a:extLst>
          </p:cNvPr>
          <p:cNvSpPr txBox="1"/>
          <p:nvPr/>
        </p:nvSpPr>
        <p:spPr>
          <a:xfrm>
            <a:off x="276210" y="3557259"/>
            <a:ext cx="3950515" cy="2657394"/>
          </a:xfrm>
          <a:prstGeom prst="rect">
            <a:avLst/>
          </a:prstGeom>
          <a:noFill/>
        </p:spPr>
        <p:txBody>
          <a:bodyPr wrap="square" rtlCol="0">
            <a:spAutoFit/>
          </a:bodyPr>
          <a:lstStyle/>
          <a:p>
            <a:pPr marL="0" marR="0" lvl="0" indent="0" algn="l" defTabSz="914400" rtl="0" eaLnBrk="1" fontAlgn="auto" latinLnBrk="0" hangingPunct="1">
              <a:lnSpc>
                <a:spcPts val="2220"/>
              </a:lnSpc>
              <a:spcBef>
                <a:spcPts val="0"/>
              </a:spcBef>
              <a:spcAft>
                <a:spcPts val="1200"/>
              </a:spcAft>
              <a:buClrTx/>
              <a:buSzTx/>
              <a:buFontTx/>
              <a:buNone/>
              <a:tabLst/>
              <a:defRPr/>
            </a:pPr>
            <a:r>
              <a:rPr kumimoji="0" lang="en-US" sz="2800" b="0" i="0" u="none" strike="noStrike" kern="1200" cap="none" spc="0" normalizeH="0" baseline="0" noProof="0" dirty="0">
                <a:ln>
                  <a:noFill/>
                </a:ln>
                <a:solidFill>
                  <a:srgbClr val="6B1808"/>
                </a:solidFill>
                <a:effectLst/>
                <a:uLnTx/>
                <a:uFillTx/>
                <a:latin typeface="Franklin Gothic Medium" panose="020B0603020102020204"/>
                <a:ea typeface="+mn-ea"/>
                <a:cs typeface="+mn-cs"/>
              </a:rPr>
              <a:t>Codes of Conduct:</a:t>
            </a:r>
            <a:endParaRPr kumimoji="0" lang="en-US" sz="2800" b="0" i="0" u="none" strike="noStrike" kern="1200" cap="none" spc="0" normalizeH="0" baseline="0" noProof="0" dirty="0">
              <a:ln>
                <a:noFill/>
              </a:ln>
              <a:solidFill>
                <a:srgbClr val="6B1808"/>
              </a:solidFill>
              <a:effectLst/>
              <a:uLnTx/>
              <a:uFillTx/>
              <a:latin typeface="Franklin Gothic Book" panose="020B0503020102020204"/>
              <a:ea typeface="+mn-ea"/>
              <a:cs typeface="+mn-cs"/>
            </a:endParaRPr>
          </a:p>
          <a:p>
            <a:pPr marL="0" marR="0" lvl="1" indent="0" algn="l" defTabSz="914400" rtl="0" eaLnBrk="1" fontAlgn="auto" latinLnBrk="0" hangingPunct="1">
              <a:lnSpc>
                <a:spcPts val="222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mn-cs"/>
              </a:rPr>
              <a:t>Document for project actors in Bank-financed projects; outlines core principles and behavior standards.</a:t>
            </a:r>
          </a:p>
          <a:p>
            <a:pPr marL="0" marR="0" lvl="1" indent="0" algn="l" defTabSz="914400" rtl="0" eaLnBrk="1" fontAlgn="auto" latinLnBrk="0" hangingPunct="1">
              <a:lnSpc>
                <a:spcPts val="222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mn-cs"/>
              </a:rPr>
              <a:t>Typically used for different categories of project workers (ESS2)</a:t>
            </a:r>
            <a:endParaRPr kumimoji="0" lang="en-US" sz="100" b="0" i="0" u="none" strike="noStrike" kern="1200" cap="none" spc="0" normalizeH="0" baseline="0" noProof="0" dirty="0">
              <a:ln>
                <a:noFill/>
              </a:ln>
              <a:solidFill>
                <a:srgbClr val="2F150E"/>
              </a:solidFill>
              <a:effectLst/>
              <a:uLnTx/>
              <a:uFillTx/>
              <a:latin typeface="Franklin Gothic Book" panose="020B0503020102020204"/>
              <a:ea typeface="+mn-ea"/>
              <a:cs typeface="+mn-cs"/>
            </a:endParaRPr>
          </a:p>
        </p:txBody>
      </p:sp>
      <p:sp>
        <p:nvSpPr>
          <p:cNvPr id="17" name="CuadroTexto 16">
            <a:extLst>
              <a:ext uri="{FF2B5EF4-FFF2-40B4-BE49-F238E27FC236}">
                <a16:creationId xmlns:a16="http://schemas.microsoft.com/office/drawing/2014/main" id="{7F0322F2-AF4A-599B-0BBD-659AF21A6AD6}"/>
              </a:ext>
            </a:extLst>
          </p:cNvPr>
          <p:cNvSpPr txBox="1"/>
          <p:nvPr/>
        </p:nvSpPr>
        <p:spPr>
          <a:xfrm>
            <a:off x="8617527" y="1930465"/>
            <a:ext cx="3379544" cy="4443139"/>
          </a:xfrm>
          <a:prstGeom prst="rect">
            <a:avLst/>
          </a:prstGeom>
          <a:noFill/>
        </p:spPr>
        <p:txBody>
          <a:bodyPr wrap="square" rtlCol="0">
            <a:spAutoFit/>
          </a:bodyPr>
          <a:lstStyle/>
          <a:p>
            <a:pPr marL="342900" marR="0" lvl="1" indent="-342900" algn="l" defTabSz="914400" rtl="0" eaLnBrk="1" fontAlgn="auto" latinLnBrk="0" hangingPunct="1">
              <a:lnSpc>
                <a:spcPts val="2100"/>
              </a:lnSpc>
              <a:spcBef>
                <a:spcPts val="0"/>
              </a:spcBef>
              <a:spcAft>
                <a:spcPts val="1200"/>
              </a:spcAft>
              <a:buClr>
                <a:srgbClr val="A00F2E"/>
              </a:buClr>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mn-cs"/>
              </a:rPr>
              <a:t>Both are </a:t>
            </a:r>
            <a:r>
              <a:rPr kumimoji="0" lang="en-US" sz="2400" b="1" i="0" u="none" strike="noStrike" kern="1200" cap="none" spc="0" normalizeH="0" baseline="0" noProof="0" dirty="0">
                <a:ln>
                  <a:noFill/>
                </a:ln>
                <a:solidFill>
                  <a:schemeClr val="accent1"/>
                </a:solidFill>
                <a:effectLst/>
                <a:uLnTx/>
                <a:uFillTx/>
                <a:latin typeface="Franklin Gothic Book" panose="020B0503020102020204"/>
                <a:ea typeface="+mn-ea"/>
                <a:cs typeface="+mn-cs"/>
              </a:rPr>
              <a:t>methods to implement SEA/SH prohibitions as condition of employment</a:t>
            </a:r>
          </a:p>
          <a:p>
            <a:pPr marL="342900" marR="0" lvl="1" indent="-342900" algn="l" defTabSz="914400" rtl="0" eaLnBrk="1" fontAlgn="auto" latinLnBrk="0" hangingPunct="1">
              <a:lnSpc>
                <a:spcPts val="2100"/>
              </a:lnSpc>
              <a:spcBef>
                <a:spcPts val="0"/>
              </a:spcBef>
              <a:spcAft>
                <a:spcPts val="1200"/>
              </a:spcAft>
              <a:buClr>
                <a:srgbClr val="A00F2E"/>
              </a:buClr>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mn-cs"/>
              </a:rPr>
              <a:t>Provide a basis for the Borrower or its contractors to take </a:t>
            </a:r>
            <a:r>
              <a:rPr kumimoji="0" lang="en-US" sz="2400" b="1" i="0" u="none" strike="noStrike" kern="1200" cap="none" spc="0" normalizeH="0" baseline="0" noProof="0" dirty="0">
                <a:ln>
                  <a:noFill/>
                </a:ln>
                <a:solidFill>
                  <a:schemeClr val="accent1"/>
                </a:solidFill>
                <a:effectLst/>
                <a:uLnTx/>
                <a:uFillTx/>
                <a:latin typeface="Franklin Gothic Book" panose="020B0503020102020204"/>
                <a:ea typeface="+mn-ea"/>
                <a:cs typeface="+mn-cs"/>
              </a:rPr>
              <a:t>mandatory administrative action </a:t>
            </a: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mn-cs"/>
              </a:rPr>
              <a:t>against project actors engaged in SEA/SH.</a:t>
            </a:r>
          </a:p>
          <a:p>
            <a:pPr marL="342900" marR="0" lvl="1" indent="-342900" algn="l" defTabSz="914400" rtl="0" eaLnBrk="1" fontAlgn="auto" latinLnBrk="0" hangingPunct="1">
              <a:lnSpc>
                <a:spcPts val="2100"/>
              </a:lnSpc>
              <a:spcBef>
                <a:spcPts val="0"/>
              </a:spcBef>
              <a:spcAft>
                <a:spcPts val="1200"/>
              </a:spcAft>
              <a:buClr>
                <a:srgbClr val="A00F2E"/>
              </a:buClr>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mn-cs"/>
              </a:rPr>
              <a:t>To be supplemented by </a:t>
            </a:r>
            <a:r>
              <a:rPr kumimoji="0" lang="en-US" sz="2400" b="1" i="0" u="none" strike="noStrike" kern="1200" cap="none" spc="0" normalizeH="0" baseline="0" noProof="0" dirty="0">
                <a:ln>
                  <a:noFill/>
                </a:ln>
                <a:solidFill>
                  <a:schemeClr val="accent1"/>
                </a:solidFill>
                <a:effectLst/>
                <a:uLnTx/>
                <a:uFillTx/>
                <a:latin typeface="Franklin Gothic Book" panose="020B0503020102020204"/>
                <a:ea typeface="+mn-ea"/>
                <a:cs typeface="+mn-cs"/>
              </a:rPr>
              <a:t>sensitization and training</a:t>
            </a:r>
          </a:p>
        </p:txBody>
      </p:sp>
      <p:pic>
        <p:nvPicPr>
          <p:cNvPr id="22" name="Imagen 21">
            <a:extLst>
              <a:ext uri="{FF2B5EF4-FFF2-40B4-BE49-F238E27FC236}">
                <a16:creationId xmlns:a16="http://schemas.microsoft.com/office/drawing/2014/main" id="{14A12B02-2186-D2EE-4E28-1C8E60628B49}"/>
              </a:ext>
            </a:extLst>
          </p:cNvPr>
          <p:cNvPicPr>
            <a:picLocks noChangeAspect="1"/>
          </p:cNvPicPr>
          <p:nvPr/>
        </p:nvPicPr>
        <p:blipFill rotWithShape="1">
          <a:blip r:embed="rId5">
            <a:extLst>
              <a:ext uri="{28A0092B-C50C-407E-A947-70E740481C1C}">
                <a14:useLocalDpi xmlns:a14="http://schemas.microsoft.com/office/drawing/2010/main" val="0"/>
              </a:ext>
            </a:extLst>
          </a:blip>
          <a:srcRect t="46319" r="44402" b="1"/>
          <a:stretch/>
        </p:blipFill>
        <p:spPr>
          <a:xfrm flipH="1">
            <a:off x="6816374" y="5056113"/>
            <a:ext cx="2175117" cy="1739532"/>
          </a:xfrm>
          <a:prstGeom prst="rect">
            <a:avLst/>
          </a:prstGeom>
        </p:spPr>
      </p:pic>
      <p:sp>
        <p:nvSpPr>
          <p:cNvPr id="16" name="CuadroTexto 15">
            <a:extLst>
              <a:ext uri="{FF2B5EF4-FFF2-40B4-BE49-F238E27FC236}">
                <a16:creationId xmlns:a16="http://schemas.microsoft.com/office/drawing/2014/main" id="{9E31E25E-B5F7-3ECF-4743-AE477A5BD739}"/>
              </a:ext>
            </a:extLst>
          </p:cNvPr>
          <p:cNvSpPr txBox="1"/>
          <p:nvPr/>
        </p:nvSpPr>
        <p:spPr>
          <a:xfrm>
            <a:off x="4541870" y="2154793"/>
            <a:ext cx="3632478" cy="3785908"/>
          </a:xfrm>
          <a:prstGeom prst="rect">
            <a:avLst/>
          </a:prstGeom>
          <a:noFill/>
        </p:spPr>
        <p:txBody>
          <a:bodyPr wrap="square" rtlCol="0">
            <a:spAutoFit/>
          </a:bodyPr>
          <a:lstStyle/>
          <a:p>
            <a:pPr marL="0" marR="0" lvl="0" indent="0" algn="l" defTabSz="914400" rtl="0" eaLnBrk="1" fontAlgn="auto" latinLnBrk="0" hangingPunct="1">
              <a:lnSpc>
                <a:spcPts val="2220"/>
              </a:lnSpc>
              <a:spcBef>
                <a:spcPts val="0"/>
              </a:spcBef>
              <a:spcAft>
                <a:spcPts val="1200"/>
              </a:spcAft>
              <a:buClrTx/>
              <a:buSzTx/>
              <a:buFontTx/>
              <a:buNone/>
              <a:tabLst/>
              <a:defRPr/>
            </a:pPr>
            <a:r>
              <a:rPr kumimoji="0" lang="en-US" sz="2800" b="0" i="0" u="none" strike="noStrike" kern="1200" cap="none" spc="0" normalizeH="0" baseline="0" noProof="0">
                <a:ln>
                  <a:noFill/>
                </a:ln>
                <a:solidFill>
                  <a:srgbClr val="FFFFFF"/>
                </a:solidFill>
                <a:effectLst/>
                <a:uLnTx/>
                <a:uFillTx/>
                <a:latin typeface="Franklin Gothic Medium" panose="020B0603020102020204"/>
                <a:ea typeface="+mn-ea"/>
                <a:cs typeface="+mn-cs"/>
              </a:rPr>
              <a:t>Behavioral Standards:</a:t>
            </a:r>
            <a:endParaRPr kumimoji="0" lang="en-US" sz="2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a:p>
            <a:pPr marL="0" marR="0" lvl="1" indent="0" algn="l" defTabSz="914400" rtl="0" eaLnBrk="1" fontAlgn="auto" latinLnBrk="0" hangingPunct="1">
              <a:lnSpc>
                <a:spcPts val="2220"/>
              </a:lnSpc>
              <a:spcBef>
                <a:spcPts val="0"/>
              </a:spcBef>
              <a:spcAft>
                <a:spcPts val="1200"/>
              </a:spcAft>
              <a:buClrTx/>
              <a:buSzTx/>
              <a:buFontTx/>
              <a:buNone/>
              <a:tabLst/>
              <a:defRPr/>
            </a:pPr>
            <a:r>
              <a:rPr kumimoji="0" lang="en-US" sz="2400" b="0" i="0" u="none" strike="noStrike" kern="1200" cap="none" spc="0" normalizeH="0" baseline="0" noProof="0">
                <a:ln>
                  <a:noFill/>
                </a:ln>
                <a:solidFill>
                  <a:srgbClr val="FFFFFF"/>
                </a:solidFill>
                <a:effectLst/>
                <a:uLnTx/>
                <a:uFillTx/>
                <a:latin typeface="Franklin Gothic Book" panose="020B0503020102020204"/>
                <a:ea typeface="+mn-ea"/>
                <a:cs typeface="+mn-cs"/>
              </a:rPr>
              <a:t>Principles and minimum standards of behavior </a:t>
            </a:r>
            <a:r>
              <a:rPr kumimoji="0" lang="en-US" sz="2400" b="0" i="0" u="none" strike="noStrike" kern="1200" cap="none" spc="0" normalizeH="0" baseline="0" noProof="0">
                <a:ln>
                  <a:noFill/>
                </a:ln>
                <a:solidFill>
                  <a:srgbClr val="FFFFFF"/>
                </a:solidFill>
                <a:effectLst/>
                <a:uLnTx/>
                <a:uFillTx/>
                <a:latin typeface="Franklin Gothic Medium" panose="020B0603020102020204"/>
                <a:ea typeface="+mn-ea"/>
                <a:cs typeface="+mn-cs"/>
              </a:rPr>
              <a:t>required for the employment of </a:t>
            </a:r>
            <a:r>
              <a:rPr kumimoji="0" lang="en-US" sz="2400" b="0" i="0" u="none" strike="noStrike" kern="1200" cap="none" spc="0" normalizeH="0" baseline="0" noProof="0">
                <a:ln>
                  <a:noFill/>
                </a:ln>
                <a:solidFill>
                  <a:srgbClr val="FFFFFF"/>
                </a:solidFill>
                <a:effectLst/>
                <a:uLnTx/>
                <a:uFillTx/>
                <a:latin typeface="Franklin Gothic Book" panose="020B0503020102020204"/>
                <a:ea typeface="+mn-ea"/>
                <a:cs typeface="+mn-cs"/>
              </a:rPr>
              <a:t>project actors, including civil servants.</a:t>
            </a:r>
          </a:p>
          <a:p>
            <a:pPr marL="0" marR="0" lvl="1" indent="0" algn="l" defTabSz="914400" rtl="0" eaLnBrk="1" fontAlgn="auto" latinLnBrk="0" hangingPunct="1">
              <a:lnSpc>
                <a:spcPts val="2220"/>
              </a:lnSpc>
              <a:spcBef>
                <a:spcPts val="0"/>
              </a:spcBef>
              <a:spcAft>
                <a:spcPts val="1200"/>
              </a:spcAft>
              <a:buClrTx/>
              <a:buSzTx/>
              <a:buFontTx/>
              <a:buNone/>
              <a:tabLst/>
              <a:defRPr/>
            </a:pPr>
            <a:r>
              <a:rPr kumimoji="0" lang="en-US" sz="2400" b="0" i="0" u="none" strike="noStrike" kern="1200" cap="none" spc="0" normalizeH="0" baseline="0" noProof="0">
                <a:ln>
                  <a:noFill/>
                </a:ln>
                <a:solidFill>
                  <a:srgbClr val="FFFFFF"/>
                </a:solidFill>
                <a:effectLst/>
                <a:uLnTx/>
                <a:uFillTx/>
                <a:latin typeface="Franklin Gothic Book" panose="020B0503020102020204"/>
                <a:ea typeface="+mn-ea"/>
                <a:cs typeface="+mn-cs"/>
              </a:rPr>
              <a:t>Behavioral Standards may be grounded in legislation, regulations, or rules of the jurisdiction or in existing employment contracts.</a:t>
            </a:r>
          </a:p>
        </p:txBody>
      </p:sp>
      <p:sp>
        <p:nvSpPr>
          <p:cNvPr id="6" name="Rectángulo 5">
            <a:extLst>
              <a:ext uri="{FF2B5EF4-FFF2-40B4-BE49-F238E27FC236}">
                <a16:creationId xmlns:a16="http://schemas.microsoft.com/office/drawing/2014/main" id="{CC1EAB3D-8CCE-332F-6FB2-D375242D66A6}"/>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9" name="CuadroTexto 8">
            <a:extLst>
              <a:ext uri="{FF2B5EF4-FFF2-40B4-BE49-F238E27FC236}">
                <a16:creationId xmlns:a16="http://schemas.microsoft.com/office/drawing/2014/main" id="{43660C41-2768-56C8-22FD-AB7B24520650}"/>
              </a:ext>
            </a:extLst>
          </p:cNvPr>
          <p:cNvSpPr txBox="1"/>
          <p:nvPr/>
        </p:nvSpPr>
        <p:spPr>
          <a:xfrm>
            <a:off x="715963" y="55880"/>
            <a:ext cx="1074737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Franklin Gothic Book" panose="020B0503020102020204"/>
              </a:rPr>
              <a:t>3</a:t>
            </a: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Key Proportional SEA/SH Mitigation Measures</a:t>
            </a:r>
          </a:p>
        </p:txBody>
      </p:sp>
      <p:sp>
        <p:nvSpPr>
          <p:cNvPr id="11" name="Rectángulo 10">
            <a:extLst>
              <a:ext uri="{FF2B5EF4-FFF2-40B4-BE49-F238E27FC236}">
                <a16:creationId xmlns:a16="http://schemas.microsoft.com/office/drawing/2014/main" id="{1AB109AD-A751-E7BC-C9DE-D4EF8CA6F186}"/>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2" name="CuadroTexto 11">
            <a:extLst>
              <a:ext uri="{FF2B5EF4-FFF2-40B4-BE49-F238E27FC236}">
                <a16:creationId xmlns:a16="http://schemas.microsoft.com/office/drawing/2014/main" id="{E160D15E-F474-DBE7-062F-1B888B103AD9}"/>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c.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Codes of Conduct &amp; Accountability and Response Framework</a:t>
            </a:r>
          </a:p>
        </p:txBody>
      </p:sp>
    </p:spTree>
    <p:extLst>
      <p:ext uri="{BB962C8B-B14F-4D97-AF65-F5344CB8AC3E}">
        <p14:creationId xmlns:p14="http://schemas.microsoft.com/office/powerpoint/2010/main" val="1093305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2895B2-D213-3898-D7E0-32B952E6E9D1}"/>
              </a:ext>
            </a:extLst>
          </p:cNvPr>
          <p:cNvPicPr>
            <a:picLocks noChangeAspect="1"/>
          </p:cNvPicPr>
          <p:nvPr/>
        </p:nvPicPr>
        <p:blipFill>
          <a:blip r:embed="rId3"/>
          <a:stretch>
            <a:fillRect/>
          </a:stretch>
        </p:blipFill>
        <p:spPr>
          <a:xfrm flipH="1">
            <a:off x="6328889" y="2212676"/>
            <a:ext cx="5863110" cy="4666343"/>
          </a:xfrm>
          <a:prstGeom prst="rect">
            <a:avLst/>
          </a:prstGeom>
        </p:spPr>
      </p:pic>
      <p:sp>
        <p:nvSpPr>
          <p:cNvPr id="3" name="CuadroTexto 2">
            <a:extLst>
              <a:ext uri="{FF2B5EF4-FFF2-40B4-BE49-F238E27FC236}">
                <a16:creationId xmlns:a16="http://schemas.microsoft.com/office/drawing/2014/main" id="{A54ABBFD-0430-6694-E1A6-FA9FE8CBB59B}"/>
              </a:ext>
            </a:extLst>
          </p:cNvPr>
          <p:cNvSpPr txBox="1"/>
          <p:nvPr/>
        </p:nvSpPr>
        <p:spPr>
          <a:xfrm>
            <a:off x="715962" y="575920"/>
            <a:ext cx="6398069" cy="2585323"/>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3200" b="1">
                <a:solidFill>
                  <a:srgbClr val="FD966A"/>
                </a:solidFill>
                <a:latin typeface="Franklin Gothic Medium" panose="020B0603020102020204"/>
              </a:rPr>
              <a:t>1</a:t>
            </a:r>
            <a:endParaRPr kumimoji="0" lang="en-US" sz="3200" b="1" i="0" u="none" strike="noStrike" kern="1200" cap="none" spc="0" normalizeH="0" baseline="0" noProof="0">
              <a:ln>
                <a:noFill/>
              </a:ln>
              <a:solidFill>
                <a:srgbClr val="FD966A"/>
              </a:solidFill>
              <a:effectLst/>
              <a:uLnTx/>
              <a:uFillTx/>
              <a:latin typeface="Franklin Gothic Medium" panose="020B0603020102020204"/>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4000" b="0" i="0" u="none" strike="noStrike" kern="1200" cap="none" spc="0" normalizeH="0" baseline="0">
                <a:ln>
                  <a:noFill/>
                </a:ln>
                <a:solidFill>
                  <a:srgbClr val="FDD8C2"/>
                </a:solidFill>
                <a:effectLst/>
                <a:uLnTx/>
                <a:uFillTx/>
                <a:latin typeface="Franklin Gothic Medium" panose="020B0603020102020204"/>
                <a:ea typeface="+mn-ea"/>
                <a:cs typeface="+mn-cs"/>
              </a:rPr>
              <a:t>SEA/SH Risk </a:t>
            </a:r>
            <a:r>
              <a:rPr lang="en-US" sz="4000">
                <a:solidFill>
                  <a:srgbClr val="FDD8C2"/>
                </a:solidFill>
                <a:latin typeface="Franklin Gothic Medium" panose="020B0603020102020204"/>
              </a:rPr>
              <a:t>M</a:t>
            </a:r>
            <a:r>
              <a:rPr kumimoji="0" lang="en-US" sz="4000" b="0" i="0" u="none" strike="noStrike" kern="1200" cap="none" spc="0" normalizeH="0" baseline="0">
                <a:ln>
                  <a:noFill/>
                </a:ln>
                <a:solidFill>
                  <a:srgbClr val="FDD8C2"/>
                </a:solidFill>
                <a:effectLst/>
                <a:uLnTx/>
                <a:uFillTx/>
                <a:latin typeface="Franklin Gothic Medium" panose="020B0603020102020204"/>
                <a:ea typeface="+mn-ea"/>
                <a:cs typeface="+mn-cs"/>
              </a:rPr>
              <a:t>anagement with a Survivor-Centered </a:t>
            </a:r>
            <a:r>
              <a:rPr lang="en-US" sz="4000">
                <a:solidFill>
                  <a:srgbClr val="FDD8C2"/>
                </a:solidFill>
                <a:latin typeface="Franklin Gothic Medium" panose="020B0603020102020204"/>
              </a:rPr>
              <a:t>A</a:t>
            </a:r>
            <a:r>
              <a:rPr kumimoji="0" lang="en-US" sz="4000" b="0" i="0" u="none" strike="noStrike" kern="1200" cap="none" spc="0" normalizeH="0" baseline="0">
                <a:ln>
                  <a:noFill/>
                </a:ln>
                <a:solidFill>
                  <a:srgbClr val="FDD8C2"/>
                </a:solidFill>
                <a:effectLst/>
                <a:uLnTx/>
                <a:uFillTx/>
                <a:latin typeface="Franklin Gothic Medium" panose="020B0603020102020204"/>
                <a:ea typeface="+mn-ea"/>
                <a:cs typeface="+mn-cs"/>
              </a:rPr>
              <a:t>pproach</a:t>
            </a:r>
          </a:p>
        </p:txBody>
      </p:sp>
      <p:sp>
        <p:nvSpPr>
          <p:cNvPr id="5" name="CuadroTexto 4">
            <a:extLst>
              <a:ext uri="{FF2B5EF4-FFF2-40B4-BE49-F238E27FC236}">
                <a16:creationId xmlns:a16="http://schemas.microsoft.com/office/drawing/2014/main" id="{87065DD6-C168-F9C9-A112-A23D0990386D}"/>
              </a:ext>
            </a:extLst>
          </p:cNvPr>
          <p:cNvSpPr txBox="1"/>
          <p:nvPr/>
        </p:nvSpPr>
        <p:spPr>
          <a:xfrm>
            <a:off x="629124" y="3944968"/>
            <a:ext cx="6144210" cy="132343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mj-lt"/>
              <a:buAutoNum type="alphaLcPeriod"/>
              <a:tabLst/>
              <a:defRPr/>
            </a:pPr>
            <a:r>
              <a:rPr kumimoji="0" lang="en-US" sz="2000" b="0" i="0" u="none" strike="noStrike" kern="1200" cap="none" spc="0" normalizeH="0" baseline="0">
                <a:ln>
                  <a:noFill/>
                </a:ln>
                <a:solidFill>
                  <a:srgbClr val="FDD8C2"/>
                </a:solidFill>
                <a:effectLst/>
                <a:uLnTx/>
                <a:uFillTx/>
                <a:latin typeface="Franklin Gothic Book" panose="020B0503020102020204"/>
                <a:ea typeface="+mn-ea"/>
                <a:cs typeface="+mn-cs"/>
              </a:rPr>
              <a:t>Definitions and Basic </a:t>
            </a:r>
            <a:r>
              <a:rPr lang="en-US" sz="2000">
                <a:solidFill>
                  <a:srgbClr val="FDD8C2"/>
                </a:solidFill>
                <a:latin typeface="Franklin Gothic Book" panose="020B0503020102020204"/>
              </a:rPr>
              <a:t>C</a:t>
            </a:r>
            <a:r>
              <a:rPr kumimoji="0" lang="en-US" sz="2000" b="0" i="0" u="none" strike="noStrike" kern="1200" cap="none" spc="0" normalizeH="0" baseline="0">
                <a:ln>
                  <a:noFill/>
                </a:ln>
                <a:solidFill>
                  <a:srgbClr val="FDD8C2"/>
                </a:solidFill>
                <a:effectLst/>
                <a:uLnTx/>
                <a:uFillTx/>
                <a:latin typeface="Franklin Gothic Book" panose="020B0503020102020204"/>
                <a:ea typeface="+mn-ea"/>
                <a:cs typeface="+mn-cs"/>
              </a:rPr>
              <a:t>oncepts</a:t>
            </a:r>
          </a:p>
          <a:p>
            <a:pPr marL="457200" marR="0" lvl="0" indent="-457200" algn="l" defTabSz="914400" rtl="0" eaLnBrk="1" fontAlgn="auto" latinLnBrk="0" hangingPunct="1">
              <a:lnSpc>
                <a:spcPct val="100000"/>
              </a:lnSpc>
              <a:spcBef>
                <a:spcPts val="0"/>
              </a:spcBef>
              <a:spcAft>
                <a:spcPts val="1200"/>
              </a:spcAft>
              <a:buClrTx/>
              <a:buSzTx/>
              <a:buFont typeface="+mj-lt"/>
              <a:buAutoNum type="alphaLcPeriod"/>
              <a:tabLst/>
              <a:defRPr/>
            </a:pPr>
            <a:r>
              <a:rPr kumimoji="0" lang="en-US" sz="2000" b="0" i="0" u="none" strike="noStrike" kern="1200" cap="none" spc="0" normalizeH="0" baseline="0">
                <a:ln>
                  <a:noFill/>
                </a:ln>
                <a:solidFill>
                  <a:srgbClr val="FDD8C2"/>
                </a:solidFill>
                <a:effectLst/>
                <a:uLnTx/>
                <a:uFillTx/>
                <a:latin typeface="Franklin Gothic Book" panose="020B0503020102020204"/>
                <a:ea typeface="+mn-ea"/>
                <a:cs typeface="+mn-cs"/>
              </a:rPr>
              <a:t>The Survivor-Centered Approach</a:t>
            </a:r>
          </a:p>
          <a:p>
            <a:pPr marL="457200" marR="0" lvl="0" indent="-457200" algn="l" defTabSz="914400" rtl="0" eaLnBrk="1" fontAlgn="auto" latinLnBrk="0" hangingPunct="1">
              <a:lnSpc>
                <a:spcPct val="100000"/>
              </a:lnSpc>
              <a:spcBef>
                <a:spcPts val="0"/>
              </a:spcBef>
              <a:spcAft>
                <a:spcPts val="1200"/>
              </a:spcAft>
              <a:buClrTx/>
              <a:buSzTx/>
              <a:buFont typeface="+mj-lt"/>
              <a:buAutoNum type="alphaLcPeriod"/>
              <a:tabLst/>
              <a:defRPr/>
            </a:pPr>
            <a:r>
              <a:rPr kumimoji="0" lang="en-US" sz="2000" b="0" i="0" u="none" strike="noStrike" kern="1200" cap="none" spc="0" normalizeH="0" baseline="0">
                <a:ln>
                  <a:noFill/>
                </a:ln>
                <a:solidFill>
                  <a:srgbClr val="FDD8C2"/>
                </a:solidFill>
                <a:effectLst/>
                <a:uLnTx/>
                <a:uFillTx/>
                <a:latin typeface="Franklin Gothic Book" panose="020B0503020102020204"/>
                <a:ea typeface="+mn-ea"/>
                <a:cs typeface="+mn-cs"/>
              </a:rPr>
              <a:t>SEA/SH Risk Management as part of the ESF</a:t>
            </a:r>
          </a:p>
        </p:txBody>
      </p:sp>
    </p:spTree>
    <p:extLst>
      <p:ext uri="{BB962C8B-B14F-4D97-AF65-F5344CB8AC3E}">
        <p14:creationId xmlns:p14="http://schemas.microsoft.com/office/powerpoint/2010/main" val="4034910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D9C3"/>
        </a:solidFill>
        <a:effectLst/>
      </p:bgPr>
    </p:bg>
    <p:spTree>
      <p:nvGrpSpPr>
        <p:cNvPr id="1" name=""/>
        <p:cNvGrpSpPr/>
        <p:nvPr/>
      </p:nvGrpSpPr>
      <p:grpSpPr>
        <a:xfrm>
          <a:off x="0" y="0"/>
          <a:ext cx="0" cy="0"/>
          <a:chOff x="0" y="0"/>
          <a:chExt cx="0" cy="0"/>
        </a:xfrm>
      </p:grpSpPr>
      <p:sp>
        <p:nvSpPr>
          <p:cNvPr id="2" name="Rectángulo redondeado 7">
            <a:extLst>
              <a:ext uri="{FF2B5EF4-FFF2-40B4-BE49-F238E27FC236}">
                <a16:creationId xmlns:a16="http://schemas.microsoft.com/office/drawing/2014/main" id="{1C72A470-2BA0-456A-6DEF-05D3E51F37D8}"/>
              </a:ext>
            </a:extLst>
          </p:cNvPr>
          <p:cNvSpPr/>
          <p:nvPr/>
        </p:nvSpPr>
        <p:spPr>
          <a:xfrm>
            <a:off x="518741" y="1790865"/>
            <a:ext cx="11288251" cy="4481224"/>
          </a:xfrm>
          <a:prstGeom prst="roundRect">
            <a:avLst>
              <a:gd name="adj" fmla="val 951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0" name="CuadroTexto 9">
            <a:extLst>
              <a:ext uri="{FF2B5EF4-FFF2-40B4-BE49-F238E27FC236}">
                <a16:creationId xmlns:a16="http://schemas.microsoft.com/office/drawing/2014/main" id="{B29F19AE-62A7-2CD5-CB7F-94000C73B05F}"/>
              </a:ext>
            </a:extLst>
          </p:cNvPr>
          <p:cNvSpPr txBox="1"/>
          <p:nvPr/>
        </p:nvSpPr>
        <p:spPr>
          <a:xfrm>
            <a:off x="718853" y="1018947"/>
            <a:ext cx="10754294" cy="584775"/>
          </a:xfrm>
          <a:prstGeom prst="rect">
            <a:avLst/>
          </a:prstGeom>
          <a:noFill/>
        </p:spPr>
        <p:txBody>
          <a:bodyPr wrap="square" lIns="0" rIns="0" rtlCol="0" anchor="t">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000" b="0" i="0" u="none" strike="noStrike" kern="1200" cap="none" spc="0" normalizeH="0" baseline="0" noProof="0">
                <a:ln>
                  <a:noFill/>
                </a:ln>
                <a:solidFill>
                  <a:srgbClr val="2F150E"/>
                </a:solidFill>
                <a:effectLst/>
                <a:uLnTx/>
                <a:uFillTx/>
                <a:latin typeface="Franklin Gothic Medium" panose="020B0603020102020204"/>
                <a:ea typeface="+mn-ea"/>
                <a:cs typeface="+mn-cs"/>
              </a:rPr>
              <a:t>Codes of conduct and behavioral standards - HD</a:t>
            </a:r>
          </a:p>
        </p:txBody>
      </p:sp>
      <p:sp>
        <p:nvSpPr>
          <p:cNvPr id="24" name="CuadroTexto 23">
            <a:extLst>
              <a:ext uri="{FF2B5EF4-FFF2-40B4-BE49-F238E27FC236}">
                <a16:creationId xmlns:a16="http://schemas.microsoft.com/office/drawing/2014/main" id="{DCCD88FB-0A8F-9265-D8E9-1072E068DC42}"/>
              </a:ext>
            </a:extLst>
          </p:cNvPr>
          <p:cNvSpPr txBox="1"/>
          <p:nvPr/>
        </p:nvSpPr>
        <p:spPr>
          <a:xfrm>
            <a:off x="786066" y="2057017"/>
            <a:ext cx="3914274" cy="3754874"/>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6B1808"/>
                </a:solidFill>
                <a:effectLst/>
                <a:uLnTx/>
                <a:uFillTx/>
                <a:latin typeface="Franklin Gothic Medium" panose="020B0603020102020204"/>
                <a:ea typeface="+mn-ea"/>
                <a:cs typeface="+mn-cs"/>
              </a:rPr>
              <a:t>Low or moderate SEA/SH risk rating projects</a:t>
            </a:r>
          </a:p>
          <a:p>
            <a:pPr marL="0" marR="0" lvl="1" indent="0" algn="just"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2F150E"/>
                </a:solidFill>
                <a:effectLst/>
                <a:uLnTx/>
                <a:uFillTx/>
                <a:latin typeface="Franklin Gothic Book" panose="020B0503020102020204"/>
                <a:ea typeface="+mn-ea"/>
                <a:cs typeface="+mn-cs"/>
              </a:rPr>
              <a:t>Existing behavioral standards with </a:t>
            </a:r>
            <a:r>
              <a:rPr kumimoji="0" lang="en-US" sz="2000" b="1" i="0" u="none" strike="noStrike" kern="1200" cap="none" spc="0" normalizeH="0" baseline="0" noProof="0">
                <a:ln>
                  <a:noFill/>
                </a:ln>
                <a:solidFill>
                  <a:srgbClr val="2F150E"/>
                </a:solidFill>
                <a:effectLst/>
                <a:uLnTx/>
                <a:uFillTx/>
                <a:latin typeface="Franklin Gothic Book" panose="020B0503020102020204"/>
                <a:ea typeface="+mn-ea"/>
                <a:cs typeface="+mn-cs"/>
              </a:rPr>
              <a:t>general prohibitions </a:t>
            </a:r>
            <a:r>
              <a:rPr kumimoji="0" lang="en-US" sz="2000" b="0" i="0" u="none" strike="noStrike" kern="1200" cap="none" spc="0" normalizeH="0" baseline="0" noProof="0">
                <a:ln>
                  <a:noFill/>
                </a:ln>
                <a:solidFill>
                  <a:srgbClr val="2F150E"/>
                </a:solidFill>
                <a:effectLst/>
                <a:uLnTx/>
                <a:uFillTx/>
                <a:latin typeface="Franklin Gothic Book" panose="020B0503020102020204"/>
                <a:ea typeface="+mn-ea"/>
                <a:cs typeface="+mn-cs"/>
              </a:rPr>
              <a:t>may offer sufficient accountability in case of an incident.</a:t>
            </a:r>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F150E"/>
                </a:solidFill>
                <a:effectLst/>
                <a:uLnTx/>
                <a:uFillTx/>
                <a:latin typeface="Franklin Gothic Book" panose="020B0503020102020204"/>
                <a:ea typeface="+mn-ea"/>
                <a:cs typeface="+mn-cs"/>
              </a:rPr>
              <a:t>In the absence of Behavioral Standards or their inability to be strengthened, project actors must adhere to a project-specific CoC.</a:t>
            </a:r>
          </a:p>
        </p:txBody>
      </p:sp>
      <p:sp>
        <p:nvSpPr>
          <p:cNvPr id="7" name="CuadroTexto 10">
            <a:extLst>
              <a:ext uri="{FF2B5EF4-FFF2-40B4-BE49-F238E27FC236}">
                <a16:creationId xmlns:a16="http://schemas.microsoft.com/office/drawing/2014/main" id="{FFCB5AC0-78C4-4014-26A6-7A588E74CC51}"/>
              </a:ext>
            </a:extLst>
          </p:cNvPr>
          <p:cNvSpPr txBox="1"/>
          <p:nvPr/>
        </p:nvSpPr>
        <p:spPr>
          <a:xfrm>
            <a:off x="5054946" y="2057017"/>
            <a:ext cx="6495371" cy="3770263"/>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6B1808"/>
                </a:solidFill>
                <a:effectLst/>
                <a:uLnTx/>
                <a:uFillTx/>
                <a:latin typeface="Franklin Gothic Medium" panose="020B0603020102020204"/>
                <a:ea typeface="+mn-ea"/>
                <a:cs typeface="+mn-cs"/>
              </a:rPr>
              <a:t>Substantial or high SEA/SH risk rating projects</a:t>
            </a:r>
          </a:p>
          <a:p>
            <a:pPr marL="0" marR="0" lvl="1" indent="0" algn="just"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2F150E"/>
                </a:solidFill>
                <a:effectLst/>
                <a:uLnTx/>
                <a:uFillTx/>
                <a:latin typeface="Franklin Gothic Book" panose="020B0503020102020204"/>
                <a:ea typeface="+mn-ea"/>
                <a:cs typeface="+mn-cs"/>
              </a:rPr>
              <a:t>Recommended behavioral standards or </a:t>
            </a:r>
            <a:r>
              <a:rPr kumimoji="0" lang="en-US" sz="2000" b="1" i="0" u="none" strike="noStrike" kern="1200" cap="none" spc="0" normalizeH="0" baseline="0" noProof="0">
                <a:ln>
                  <a:noFill/>
                </a:ln>
                <a:solidFill>
                  <a:srgbClr val="2F150E"/>
                </a:solidFill>
                <a:effectLst/>
                <a:uLnTx/>
                <a:uFillTx/>
                <a:latin typeface="Franklin Gothic Book" panose="020B0503020102020204"/>
                <a:ea typeface="+mn-ea"/>
                <a:cs typeface="+mn-cs"/>
              </a:rPr>
              <a:t>explicit</a:t>
            </a:r>
            <a:r>
              <a:rPr kumimoji="0" lang="en-US" sz="2000" b="0" i="0" u="none" strike="noStrike" kern="1200" cap="none" spc="0" normalizeH="0" baseline="0" noProof="0">
                <a:ln>
                  <a:noFill/>
                </a:ln>
                <a:solidFill>
                  <a:srgbClr val="2F150E"/>
                </a:solidFill>
                <a:effectLst/>
                <a:uLnTx/>
                <a:uFillTx/>
                <a:latin typeface="Franklin Gothic Book" panose="020B0503020102020204"/>
                <a:ea typeface="+mn-ea"/>
                <a:cs typeface="+mn-cs"/>
              </a:rPr>
              <a:t> SEA/SH prohibitions in CoC: </a:t>
            </a:r>
          </a:p>
          <a:p>
            <a:pPr marL="285750" marR="0" lvl="1"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F150E"/>
                </a:solidFill>
                <a:effectLst/>
                <a:uLnTx/>
                <a:uFillTx/>
                <a:latin typeface="Franklin Gothic Book" panose="020B0503020102020204"/>
                <a:ea typeface="+mn-ea"/>
                <a:cs typeface="+mn-cs"/>
              </a:rPr>
              <a:t>When Behavioral Standards lack explicit SEA/SH prohibitions, TT should initiate early dialogue with Borrowers to decide on introducing SEA/SH prohibitions into existing Standards or opting for project-specific CoC.</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F150E"/>
                </a:solidFill>
                <a:effectLst/>
                <a:uLnTx/>
                <a:uFillTx/>
                <a:latin typeface="Franklin Gothic Book" panose="020B0503020102020204"/>
                <a:ea typeface="+mn-ea"/>
                <a:cs typeface="+mn-cs"/>
              </a:rPr>
              <a:t>Borrowers will implement explicit SEA/SH prohibitions in binding contracts </a:t>
            </a:r>
            <a:r>
              <a:rPr kumimoji="0" lang="en-US" sz="2000" b="1" i="0" u="none" strike="noStrike" kern="1200" cap="none" spc="0" normalizeH="0" baseline="0" noProof="0">
                <a:ln>
                  <a:noFill/>
                </a:ln>
                <a:solidFill>
                  <a:srgbClr val="2F150E"/>
                </a:solidFill>
                <a:effectLst/>
                <a:uLnTx/>
                <a:uFillTx/>
                <a:latin typeface="Franklin Gothic Book" panose="020B0503020102020204"/>
                <a:ea typeface="+mn-ea"/>
                <a:cs typeface="+mn-cs"/>
              </a:rPr>
              <a:t>before project actors begin activities </a:t>
            </a:r>
            <a:r>
              <a:rPr kumimoji="0" lang="en-US" sz="2000" b="0" i="0" u="none" strike="noStrike" kern="1200" cap="none" spc="0" normalizeH="0" baseline="0" noProof="0">
                <a:ln>
                  <a:noFill/>
                </a:ln>
                <a:solidFill>
                  <a:srgbClr val="2F150E"/>
                </a:solidFill>
                <a:effectLst/>
                <a:uLnTx/>
                <a:uFillTx/>
                <a:latin typeface="Franklin Gothic Book" panose="020B0503020102020204"/>
                <a:ea typeface="+mn-ea"/>
                <a:cs typeface="+mn-cs"/>
              </a:rPr>
              <a:t>related to the project.</a:t>
            </a:r>
          </a:p>
        </p:txBody>
      </p:sp>
      <p:cxnSp>
        <p:nvCxnSpPr>
          <p:cNvPr id="3" name="Conector recto 2">
            <a:extLst>
              <a:ext uri="{FF2B5EF4-FFF2-40B4-BE49-F238E27FC236}">
                <a16:creationId xmlns:a16="http://schemas.microsoft.com/office/drawing/2014/main" id="{F6792D6F-4FFF-99B3-76B3-3A6E6FD9347A}"/>
              </a:ext>
            </a:extLst>
          </p:cNvPr>
          <p:cNvCxnSpPr/>
          <p:nvPr/>
        </p:nvCxnSpPr>
        <p:spPr>
          <a:xfrm>
            <a:off x="4840677" y="2105946"/>
            <a:ext cx="0" cy="3932212"/>
          </a:xfrm>
          <a:prstGeom prst="line">
            <a:avLst/>
          </a:prstGeom>
          <a:ln w="38100">
            <a:solidFill>
              <a:srgbClr val="FCEADD"/>
            </a:solidFill>
          </a:ln>
        </p:spPr>
        <p:style>
          <a:lnRef idx="1">
            <a:schemeClr val="accent1"/>
          </a:lnRef>
          <a:fillRef idx="0">
            <a:schemeClr val="accent1"/>
          </a:fillRef>
          <a:effectRef idx="0">
            <a:schemeClr val="accent1"/>
          </a:effectRef>
          <a:fontRef idx="minor">
            <a:schemeClr val="tx1"/>
          </a:fontRef>
        </p:style>
      </p:cxnSp>
      <p:sp>
        <p:nvSpPr>
          <p:cNvPr id="5" name="Rectángulo 4">
            <a:extLst>
              <a:ext uri="{FF2B5EF4-FFF2-40B4-BE49-F238E27FC236}">
                <a16:creationId xmlns:a16="http://schemas.microsoft.com/office/drawing/2014/main" id="{44362820-2D01-9DB1-4CC5-E423DB811426}"/>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6" name="CuadroTexto 5">
            <a:extLst>
              <a:ext uri="{FF2B5EF4-FFF2-40B4-BE49-F238E27FC236}">
                <a16:creationId xmlns:a16="http://schemas.microsoft.com/office/drawing/2014/main" id="{A71886A4-9A4D-2231-3383-1698FC5B559B}"/>
              </a:ext>
            </a:extLst>
          </p:cNvPr>
          <p:cNvSpPr txBox="1"/>
          <p:nvPr/>
        </p:nvSpPr>
        <p:spPr>
          <a:xfrm>
            <a:off x="715963" y="55880"/>
            <a:ext cx="1074737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Franklin Gothic Book" panose="020B0503020102020204"/>
              </a:rPr>
              <a:t>3</a:t>
            </a: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Key Proportional SEA/SH Mitigation Measures</a:t>
            </a:r>
          </a:p>
        </p:txBody>
      </p:sp>
      <p:sp>
        <p:nvSpPr>
          <p:cNvPr id="12" name="Rectángulo 11">
            <a:extLst>
              <a:ext uri="{FF2B5EF4-FFF2-40B4-BE49-F238E27FC236}">
                <a16:creationId xmlns:a16="http://schemas.microsoft.com/office/drawing/2014/main" id="{94C9C0DD-9848-FC11-C1D6-DB076A6F0BFB}"/>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3" name="CuadroTexto 12">
            <a:extLst>
              <a:ext uri="{FF2B5EF4-FFF2-40B4-BE49-F238E27FC236}">
                <a16:creationId xmlns:a16="http://schemas.microsoft.com/office/drawing/2014/main" id="{22CFDABC-8E07-1366-E542-636DD4BA8D8A}"/>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c.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Codes of Conduct &amp; Accountability and Response Framework</a:t>
            </a:r>
          </a:p>
        </p:txBody>
      </p:sp>
    </p:spTree>
    <p:extLst>
      <p:ext uri="{BB962C8B-B14F-4D97-AF65-F5344CB8AC3E}">
        <p14:creationId xmlns:p14="http://schemas.microsoft.com/office/powerpoint/2010/main" val="1260650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AD9C3"/>
        </a:solidFill>
        <a:effectLst/>
      </p:bgPr>
    </p:bg>
    <p:spTree>
      <p:nvGrpSpPr>
        <p:cNvPr id="1" name=""/>
        <p:cNvGrpSpPr/>
        <p:nvPr/>
      </p:nvGrpSpPr>
      <p:grpSpPr>
        <a:xfrm>
          <a:off x="0" y="0"/>
          <a:ext cx="0" cy="0"/>
          <a:chOff x="0" y="0"/>
          <a:chExt cx="0" cy="0"/>
        </a:xfrm>
      </p:grpSpPr>
      <p:sp>
        <p:nvSpPr>
          <p:cNvPr id="3" name="Rectángulo redondeado 7">
            <a:extLst>
              <a:ext uri="{FF2B5EF4-FFF2-40B4-BE49-F238E27FC236}">
                <a16:creationId xmlns:a16="http://schemas.microsoft.com/office/drawing/2014/main" id="{31295318-B23A-711E-8540-E275FBC36238}"/>
              </a:ext>
            </a:extLst>
          </p:cNvPr>
          <p:cNvSpPr/>
          <p:nvPr/>
        </p:nvSpPr>
        <p:spPr>
          <a:xfrm>
            <a:off x="4471260" y="1619090"/>
            <a:ext cx="7287830" cy="4333481"/>
          </a:xfrm>
          <a:prstGeom prst="roundRect">
            <a:avLst>
              <a:gd name="adj" fmla="val 951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0" name="CuadroTexto 9">
            <a:extLst>
              <a:ext uri="{FF2B5EF4-FFF2-40B4-BE49-F238E27FC236}">
                <a16:creationId xmlns:a16="http://schemas.microsoft.com/office/drawing/2014/main" id="{B29F19AE-62A7-2CD5-CB7F-94000C73B05F}"/>
              </a:ext>
            </a:extLst>
          </p:cNvPr>
          <p:cNvSpPr txBox="1"/>
          <p:nvPr/>
        </p:nvSpPr>
        <p:spPr>
          <a:xfrm>
            <a:off x="179615" y="1059022"/>
            <a:ext cx="11832771" cy="560153"/>
          </a:xfrm>
          <a:prstGeom prst="rect">
            <a:avLst/>
          </a:prstGeom>
          <a:noFill/>
        </p:spPr>
        <p:txBody>
          <a:bodyPr wrap="square" lIns="0" rIns="0" rtlCol="0" anchor="t">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3800" b="0" i="0" u="none" strike="noStrike" kern="1200" cap="none" spc="0" normalizeH="0" baseline="0" noProof="0">
                <a:ln>
                  <a:noFill/>
                </a:ln>
                <a:solidFill>
                  <a:srgbClr val="2F150E"/>
                </a:solidFill>
                <a:effectLst/>
                <a:uLnTx/>
                <a:uFillTx/>
                <a:latin typeface="Franklin Gothic Medium" panose="020B0603020102020204"/>
                <a:ea typeface="+mn-ea"/>
                <a:cs typeface="+mn-cs"/>
              </a:rPr>
              <a:t>Codes of conduct and behavioral standards – Civil works</a:t>
            </a:r>
          </a:p>
        </p:txBody>
      </p:sp>
      <p:pic>
        <p:nvPicPr>
          <p:cNvPr id="6" name="Imagen 5">
            <a:extLst>
              <a:ext uri="{FF2B5EF4-FFF2-40B4-BE49-F238E27FC236}">
                <a16:creationId xmlns:a16="http://schemas.microsoft.com/office/drawing/2014/main" id="{8884ACA8-6FFB-7F64-E3F2-238B04F2A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2575" y="2122831"/>
            <a:ext cx="3485507" cy="3914490"/>
          </a:xfrm>
          <a:prstGeom prst="rect">
            <a:avLst/>
          </a:prstGeom>
        </p:spPr>
      </p:pic>
      <p:sp>
        <p:nvSpPr>
          <p:cNvPr id="24" name="CuadroTexto 23">
            <a:extLst>
              <a:ext uri="{FF2B5EF4-FFF2-40B4-BE49-F238E27FC236}">
                <a16:creationId xmlns:a16="http://schemas.microsoft.com/office/drawing/2014/main" id="{DCCD88FB-0A8F-9265-D8E9-1072E068DC42}"/>
              </a:ext>
            </a:extLst>
          </p:cNvPr>
          <p:cNvSpPr txBox="1"/>
          <p:nvPr/>
        </p:nvSpPr>
        <p:spPr>
          <a:xfrm>
            <a:off x="4730193" y="1745455"/>
            <a:ext cx="6809232" cy="3785652"/>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rgbClr val="2F150E"/>
                </a:solidFill>
                <a:effectLst/>
                <a:uLnTx/>
                <a:uFillTx/>
                <a:latin typeface="Franklin Gothic Book" panose="020B0503020102020204"/>
                <a:ea typeface="+mn-ea"/>
                <a:cs typeface="+mn-cs"/>
              </a:rPr>
              <a:t>For </a:t>
            </a:r>
            <a:r>
              <a:rPr kumimoji="0" lang="en-US" sz="2200" b="1" i="0" u="none" strike="noStrike" kern="1200" cap="none" spc="0" normalizeH="0" baseline="0" noProof="0" dirty="0">
                <a:ln>
                  <a:noFill/>
                </a:ln>
                <a:solidFill>
                  <a:srgbClr val="2F150E"/>
                </a:solidFill>
                <a:effectLst/>
                <a:uLnTx/>
                <a:uFillTx/>
                <a:latin typeface="Franklin Gothic Book" panose="020B0503020102020204"/>
                <a:ea typeface="+mn-ea"/>
                <a:cs typeface="+mn-cs"/>
              </a:rPr>
              <a:t>all risk levels</a:t>
            </a:r>
            <a:r>
              <a:rPr kumimoji="0" lang="en-US" sz="2200" b="0" i="0" u="none" strike="noStrike" kern="1200" cap="none" spc="0" normalizeH="0" baseline="0" noProof="0" dirty="0">
                <a:ln>
                  <a:noFill/>
                </a:ln>
                <a:solidFill>
                  <a:srgbClr val="2F150E"/>
                </a:solidFill>
                <a:effectLst/>
                <a:uLnTx/>
                <a:uFillTx/>
                <a:latin typeface="Franklin Gothic Book" panose="020B0503020102020204"/>
                <a:ea typeface="+mn-ea"/>
                <a:cs typeface="+mn-cs"/>
              </a:rPr>
              <a:t>, all project workers should sign Codes of Conduct, where existing codes do not explicitly address risks of SEA/SH.</a:t>
            </a:r>
          </a:p>
          <a:p>
            <a:pPr marL="0" marR="0" lvl="1" indent="0" algn="l" defTabSz="914400" rtl="0" eaLnBrk="1" fontAlgn="auto" latinLnBrk="0" hangingPunct="1">
              <a:lnSpc>
                <a:spcPct val="100000"/>
              </a:lnSpc>
              <a:spcBef>
                <a:spcPts val="0"/>
              </a:spcBef>
              <a:spcAft>
                <a:spcPts val="600"/>
              </a:spcAft>
              <a:buClrTx/>
              <a:buSzTx/>
              <a:buFontTx/>
              <a:buNone/>
              <a:tabLst/>
              <a:defRPr/>
            </a:pPr>
            <a:r>
              <a:rPr lang="en-US" sz="2200" dirty="0">
                <a:solidFill>
                  <a:srgbClr val="2F150E"/>
                </a:solidFill>
                <a:latin typeface="Franklin Gothic Book" panose="020B0503020102020204"/>
              </a:rPr>
              <a:t>Codes of conduct need to:</a:t>
            </a:r>
            <a:endParaRPr kumimoji="0" lang="en-US" sz="2200" b="0" i="0" u="none" strike="noStrike" kern="1200" cap="none" spc="0" normalizeH="0" baseline="0" noProof="0" dirty="0">
              <a:ln>
                <a:noFill/>
              </a:ln>
              <a:solidFill>
                <a:srgbClr val="2F150E"/>
              </a:solidFill>
              <a:effectLst/>
              <a:uLnTx/>
              <a:uFillTx/>
              <a:latin typeface="Franklin Gothic Book" panose="020B0503020102020204"/>
              <a:ea typeface="+mn-ea"/>
              <a:cs typeface="+mn-cs"/>
            </a:endParaRP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F150E"/>
                </a:solidFill>
                <a:effectLst/>
                <a:uLnTx/>
                <a:uFillTx/>
                <a:latin typeface="Franklin Gothic Book" panose="020B0503020102020204"/>
                <a:ea typeface="+mn-ea"/>
                <a:cs typeface="+mn-cs"/>
              </a:rPr>
              <a:t>Explicitly prohibit SEA/SH and all sexual engagements with children under the age of 18, regardless of age of consent</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F150E"/>
                </a:solidFill>
                <a:effectLst/>
                <a:uLnTx/>
                <a:uFillTx/>
                <a:latin typeface="Franklin Gothic Book" panose="020B0503020102020204"/>
                <a:ea typeface="+mn-ea"/>
                <a:cs typeface="+mn-cs"/>
              </a:rPr>
              <a:t>Be linked to accountability framework, procedures and sanctions in case of non-compliance</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200" dirty="0">
                <a:solidFill>
                  <a:srgbClr val="2F150E"/>
                </a:solidFill>
                <a:latin typeface="Franklin Gothic Book" panose="020B0503020102020204"/>
              </a:rPr>
              <a:t>Need to be socialized among workers</a:t>
            </a:r>
            <a:endParaRPr kumimoji="0" lang="en-US" sz="2200" b="0" i="0" u="none" strike="noStrike" kern="1200" cap="none" spc="0" normalizeH="0" baseline="0" noProof="0" dirty="0">
              <a:ln>
                <a:noFill/>
              </a:ln>
              <a:solidFill>
                <a:srgbClr val="2F150E"/>
              </a:solidFill>
              <a:effectLst/>
              <a:uLnTx/>
              <a:uFillTx/>
              <a:latin typeface="Franklin Gothic Book" panose="020B0503020102020204"/>
              <a:ea typeface="+mn-ea"/>
              <a:cs typeface="+mn-cs"/>
            </a:endParaRPr>
          </a:p>
        </p:txBody>
      </p:sp>
      <p:pic>
        <p:nvPicPr>
          <p:cNvPr id="5" name="Content Placeholder 5">
            <a:extLst>
              <a:ext uri="{FF2B5EF4-FFF2-40B4-BE49-F238E27FC236}">
                <a16:creationId xmlns:a16="http://schemas.microsoft.com/office/drawing/2014/main" id="{BBAD05DC-A2D0-F471-138E-F3E3B58031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9289" y="5562926"/>
            <a:ext cx="4951039" cy="1200755"/>
          </a:xfrm>
          <a:prstGeom prst="rect">
            <a:avLst/>
          </a:prstGeom>
          <a:ln>
            <a:noFill/>
          </a:ln>
          <a:effectLst>
            <a:outerShdw blurRad="292100" dist="139700" dir="2700000" algn="tl" rotWithShape="0">
              <a:srgbClr val="333333">
                <a:alpha val="65000"/>
              </a:srgbClr>
            </a:outerShdw>
          </a:effectLst>
        </p:spPr>
      </p:pic>
      <p:sp>
        <p:nvSpPr>
          <p:cNvPr id="7" name="Rectángulo 6">
            <a:extLst>
              <a:ext uri="{FF2B5EF4-FFF2-40B4-BE49-F238E27FC236}">
                <a16:creationId xmlns:a16="http://schemas.microsoft.com/office/drawing/2014/main" id="{92AB051D-1171-3BFB-6A54-B1DF223FCDED}"/>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1" name="CuadroTexto 10">
            <a:extLst>
              <a:ext uri="{FF2B5EF4-FFF2-40B4-BE49-F238E27FC236}">
                <a16:creationId xmlns:a16="http://schemas.microsoft.com/office/drawing/2014/main" id="{16CA6CF2-461D-6F35-31CB-3EBD87D0AF34}"/>
              </a:ext>
            </a:extLst>
          </p:cNvPr>
          <p:cNvSpPr txBox="1"/>
          <p:nvPr/>
        </p:nvSpPr>
        <p:spPr>
          <a:xfrm>
            <a:off x="715963" y="55880"/>
            <a:ext cx="1074737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Franklin Gothic Book" panose="020B0503020102020204"/>
              </a:rPr>
              <a:t>3</a:t>
            </a: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Key Proportional SEA/SH Mitigation Measures</a:t>
            </a:r>
          </a:p>
        </p:txBody>
      </p:sp>
      <p:sp>
        <p:nvSpPr>
          <p:cNvPr id="12" name="Rectángulo 11">
            <a:extLst>
              <a:ext uri="{FF2B5EF4-FFF2-40B4-BE49-F238E27FC236}">
                <a16:creationId xmlns:a16="http://schemas.microsoft.com/office/drawing/2014/main" id="{DEAB9324-340E-CB4B-BC06-AC9B894FF10D}"/>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3" name="CuadroTexto 12">
            <a:extLst>
              <a:ext uri="{FF2B5EF4-FFF2-40B4-BE49-F238E27FC236}">
                <a16:creationId xmlns:a16="http://schemas.microsoft.com/office/drawing/2014/main" id="{7A46277E-9111-D2D8-18B0-6A61975D77C6}"/>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c.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Codes of Conduct &amp; Accountability and Response Framework</a:t>
            </a:r>
          </a:p>
        </p:txBody>
      </p:sp>
    </p:spTree>
    <p:extLst>
      <p:ext uri="{BB962C8B-B14F-4D97-AF65-F5344CB8AC3E}">
        <p14:creationId xmlns:p14="http://schemas.microsoft.com/office/powerpoint/2010/main" val="3492406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7">
            <a:extLst>
              <a:ext uri="{FF2B5EF4-FFF2-40B4-BE49-F238E27FC236}">
                <a16:creationId xmlns:a16="http://schemas.microsoft.com/office/drawing/2014/main" id="{0EC3BC98-296C-0D8E-3A0F-B74184AAA8F8}"/>
              </a:ext>
            </a:extLst>
          </p:cNvPr>
          <p:cNvSpPr/>
          <p:nvPr/>
        </p:nvSpPr>
        <p:spPr>
          <a:xfrm>
            <a:off x="546683" y="1700844"/>
            <a:ext cx="11111362" cy="4989515"/>
          </a:xfrm>
          <a:prstGeom prst="roundRect">
            <a:avLst>
              <a:gd name="adj" fmla="val 951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6" name="Rectangle 5">
            <a:extLst>
              <a:ext uri="{FF2B5EF4-FFF2-40B4-BE49-F238E27FC236}">
                <a16:creationId xmlns:a16="http://schemas.microsoft.com/office/drawing/2014/main" id="{549C10D2-424D-F80A-B08A-6FDDA322249E}"/>
              </a:ext>
            </a:extLst>
          </p:cNvPr>
          <p:cNvSpPr/>
          <p:nvPr/>
        </p:nvSpPr>
        <p:spPr>
          <a:xfrm>
            <a:off x="1116612" y="2040734"/>
            <a:ext cx="9753600" cy="4298869"/>
          </a:xfrm>
          <a:prstGeom prst="rect">
            <a:avLst/>
          </a:prstGeom>
        </p:spPr>
        <p:txBody>
          <a:bodyPr wrap="square" lIns="91440" tIns="45720" rIns="91440" bIns="45720" anchor="t">
            <a:spAutoFit/>
          </a:bodyPr>
          <a:lstStyle/>
          <a:p>
            <a:pPr marL="342900" marR="0" lvl="0" indent="-342900" algn="just" defTabSz="342900" rtl="0" eaLnBrk="1" fontAlgn="auto" latinLnBrk="0" hangingPunct="1">
              <a:lnSpc>
                <a:spcPts val="3000"/>
              </a:lnSpc>
              <a:spcBef>
                <a:spcPts val="0"/>
              </a:spcBef>
              <a:spcAft>
                <a:spcPts val="0"/>
              </a:spcAft>
              <a:buClr>
                <a:srgbClr val="6B1808"/>
              </a:buClr>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a:ea typeface="+mn-ea"/>
                <a:cs typeface="+mn-cs"/>
              </a:rPr>
              <a:t>Clearly define the SEA and SH requirements and expectation in </a:t>
            </a:r>
            <a:r>
              <a:rPr kumimoji="0" lang="en-US" sz="2400" b="1" i="0" u="none" strike="noStrike" kern="1200" cap="none" spc="0" normalizeH="0" baseline="0" noProof="0" dirty="0">
                <a:ln>
                  <a:noFill/>
                </a:ln>
                <a:solidFill>
                  <a:srgbClr val="000000"/>
                </a:solidFill>
                <a:effectLst/>
                <a:uLnTx/>
                <a:uFillTx/>
                <a:latin typeface="Franklin Gothic Book" panose="020B0503020102020204"/>
                <a:ea typeface="+mn-ea"/>
                <a:cs typeface="+mn-cs"/>
              </a:rPr>
              <a:t>bidding documents</a:t>
            </a:r>
            <a:r>
              <a:rPr kumimoji="0" lang="en-US" sz="2400" b="0" i="0" u="none" strike="noStrike" kern="1200" cap="none" spc="0" normalizeH="0" baseline="0" noProof="0" dirty="0">
                <a:ln>
                  <a:noFill/>
                </a:ln>
                <a:solidFill>
                  <a:srgbClr val="000000"/>
                </a:solidFill>
                <a:effectLst/>
                <a:uLnTx/>
                <a:uFillTx/>
                <a:latin typeface="Franklin Gothic Book" panose="020B0503020102020204"/>
                <a:ea typeface="+mn-ea"/>
                <a:cs typeface="+mn-cs"/>
              </a:rPr>
              <a:t> (already in I</a:t>
            </a:r>
            <a:r>
              <a:rPr kumimoji="0" lang="en-US" sz="2400" b="0" i="0" u="none" strike="noStrike" kern="1200" cap="none" spc="0" normalizeH="0" baseline="0" noProof="0" dirty="0">
                <a:ln>
                  <a:noFill/>
                </a:ln>
                <a:solidFill>
                  <a:srgbClr val="000000"/>
                </a:solidFill>
                <a:effectLst/>
                <a:uLnTx/>
                <a:uFillTx/>
                <a:latin typeface="Franklin Gothic Book" panose="020B0503020102020204"/>
                <a:ea typeface="Calibri"/>
                <a:cs typeface="Franklin Gothic Book" panose="020B0503020102020204" pitchFamily="34" charset="0"/>
              </a:rPr>
              <a:t>CB; to be integrated in NCB)</a:t>
            </a:r>
            <a:endParaRPr kumimoji="0" lang="en-US" sz="2400" b="0" i="0" u="none" strike="noStrike" kern="1200" cap="none" spc="0" normalizeH="0" baseline="0" noProof="0" dirty="0">
              <a:ln>
                <a:noFill/>
              </a:ln>
              <a:solidFill>
                <a:srgbClr val="2F150E"/>
              </a:solidFill>
              <a:effectLst/>
              <a:uLnTx/>
              <a:uFillTx/>
              <a:latin typeface="Franklin Gothic Book" panose="020B0503020102020204"/>
              <a:ea typeface="Calibri"/>
              <a:cs typeface="+mn-cs"/>
            </a:endParaRPr>
          </a:p>
          <a:p>
            <a:pPr marL="342900" marR="0" lvl="0" indent="-342900" algn="just" defTabSz="342900" rtl="0" eaLnBrk="1" fontAlgn="auto" latinLnBrk="0" hangingPunct="1">
              <a:lnSpc>
                <a:spcPts val="3000"/>
              </a:lnSpc>
              <a:spcBef>
                <a:spcPts val="0"/>
              </a:spcBef>
              <a:spcAft>
                <a:spcPts val="0"/>
              </a:spcAft>
              <a:buClr>
                <a:srgbClr val="6B1808"/>
              </a:buClr>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Calibri"/>
              </a:rPr>
              <a:t>Contractor’s SEA/SH proposal assessed as part of </a:t>
            </a:r>
            <a:r>
              <a:rPr kumimoji="0" lang="en-US" sz="2400" b="1" i="0" u="none" strike="noStrike" kern="1200" cap="none" spc="0" normalizeH="0" baseline="0" noProof="0" dirty="0">
                <a:ln>
                  <a:noFill/>
                </a:ln>
                <a:solidFill>
                  <a:srgbClr val="2F150E"/>
                </a:solidFill>
                <a:effectLst/>
                <a:uLnTx/>
                <a:uFillTx/>
                <a:latin typeface="Franklin Gothic Book" panose="020B0503020102020204"/>
                <a:ea typeface="+mn-ea"/>
                <a:cs typeface="Calibri"/>
              </a:rPr>
              <a:t>bid evaluation – </a:t>
            </a:r>
            <a:r>
              <a:rPr kumimoji="0" lang="en-US" sz="2400" i="0" u="none" strike="noStrike" kern="1200" cap="none" spc="0" normalizeH="0" baseline="0" noProof="0" dirty="0">
                <a:ln>
                  <a:noFill/>
                </a:ln>
                <a:solidFill>
                  <a:srgbClr val="2F150E"/>
                </a:solidFill>
                <a:effectLst/>
                <a:uLnTx/>
                <a:uFillTx/>
                <a:latin typeface="Franklin Gothic Book" panose="020B0503020102020204"/>
                <a:ea typeface="+mn-ea"/>
                <a:cs typeface="Calibri"/>
              </a:rPr>
              <a:t>leveraging new </a:t>
            </a:r>
            <a:r>
              <a:rPr kumimoji="0" lang="en-US" sz="2400" b="1" i="0" u="none" strike="noStrike" kern="1200" cap="none" spc="0" normalizeH="0" baseline="0" noProof="0" dirty="0">
                <a:ln>
                  <a:noFill/>
                </a:ln>
                <a:solidFill>
                  <a:srgbClr val="2F150E"/>
                </a:solidFill>
                <a:effectLst/>
                <a:uLnTx/>
                <a:uFillTx/>
                <a:latin typeface="Franklin Gothic Book" panose="020B0503020102020204"/>
                <a:ea typeface="+mn-ea"/>
                <a:cs typeface="Calibri"/>
              </a:rPr>
              <a:t>rated criteria for SPD</a:t>
            </a:r>
            <a:endParaRPr kumimoji="0" lang="en-US" sz="2400" b="1" i="0" u="none" strike="noStrike" kern="1200" cap="none" spc="0" normalizeH="0" baseline="0" noProof="0" dirty="0">
              <a:ln>
                <a:noFill/>
              </a:ln>
              <a:solidFill>
                <a:srgbClr val="2F150E"/>
              </a:solidFill>
              <a:effectLst/>
              <a:uLnTx/>
              <a:uFillTx/>
              <a:latin typeface="Franklin Gothic Book" panose="020B0503020102020204"/>
              <a:ea typeface="Calibri"/>
              <a:cs typeface="Calibri"/>
            </a:endParaRPr>
          </a:p>
          <a:p>
            <a:pPr marL="342900" marR="0" lvl="0" indent="-342900" algn="just" defTabSz="342900" rtl="0" eaLnBrk="1" fontAlgn="auto" latinLnBrk="0" hangingPunct="1">
              <a:lnSpc>
                <a:spcPts val="3000"/>
              </a:lnSpc>
              <a:spcBef>
                <a:spcPts val="0"/>
              </a:spcBef>
              <a:spcAft>
                <a:spcPts val="0"/>
              </a:spcAft>
              <a:buClr>
                <a:srgbClr val="6B1808"/>
              </a:buClr>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Calibri"/>
              </a:rPr>
              <a:t>Include provisions on how SEA/SH related </a:t>
            </a:r>
            <a:r>
              <a:rPr kumimoji="0" lang="en-US" sz="2400" b="1" i="0" u="none" strike="noStrike" kern="1200" cap="none" spc="0" normalizeH="0" baseline="0" noProof="0" dirty="0">
                <a:ln>
                  <a:noFill/>
                </a:ln>
                <a:solidFill>
                  <a:srgbClr val="2F150E"/>
                </a:solidFill>
                <a:effectLst/>
                <a:uLnTx/>
                <a:uFillTx/>
                <a:latin typeface="Franklin Gothic Book" panose="020B0503020102020204"/>
                <a:ea typeface="+mn-ea"/>
                <a:cs typeface="Calibri"/>
              </a:rPr>
              <a:t>costs</a:t>
            </a: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Calibri"/>
              </a:rPr>
              <a:t> will be paid for </a:t>
            </a:r>
          </a:p>
          <a:p>
            <a:pPr marL="342900" marR="0" lvl="0" indent="-342900" algn="just" defTabSz="342900" rtl="0" eaLnBrk="1" fontAlgn="auto" latinLnBrk="0" hangingPunct="1">
              <a:lnSpc>
                <a:spcPts val="3000"/>
              </a:lnSpc>
              <a:spcBef>
                <a:spcPts val="0"/>
              </a:spcBef>
              <a:spcAft>
                <a:spcPts val="0"/>
              </a:spcAft>
              <a:buClr>
                <a:srgbClr val="6B1808"/>
              </a:buClr>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Calibri"/>
              </a:rPr>
              <a:t>ESHS </a:t>
            </a:r>
            <a:r>
              <a:rPr kumimoji="0" lang="en-US" sz="2400" b="1" i="0" u="none" strike="noStrike" kern="1200" cap="none" spc="0" normalizeH="0" baseline="0" noProof="0" dirty="0">
                <a:ln>
                  <a:noFill/>
                </a:ln>
                <a:solidFill>
                  <a:srgbClr val="2F150E"/>
                </a:solidFill>
                <a:effectLst/>
                <a:uLnTx/>
                <a:uFillTx/>
                <a:latin typeface="Franklin Gothic Book" panose="020B0503020102020204"/>
                <a:ea typeface="+mn-ea"/>
                <a:cs typeface="Calibri"/>
              </a:rPr>
              <a:t>Reporting Requirements </a:t>
            </a: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Calibri"/>
              </a:rPr>
              <a:t>include (i) immediate notifications of </a:t>
            </a:r>
            <a:r>
              <a:rPr kumimoji="0" lang="en-US" sz="2400" b="1" i="0" u="none" strike="noStrike" kern="1200" cap="none" spc="0" normalizeH="0" baseline="0" noProof="0" dirty="0">
                <a:ln>
                  <a:noFill/>
                </a:ln>
                <a:solidFill>
                  <a:srgbClr val="2F150E"/>
                </a:solidFill>
                <a:effectLst/>
                <a:uLnTx/>
                <a:uFillTx/>
                <a:latin typeface="Franklin Gothic Book" panose="020B0503020102020204"/>
                <a:ea typeface="+mn-ea"/>
                <a:cs typeface="Calibri"/>
              </a:rPr>
              <a:t>serious incidents </a:t>
            </a: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Calibri"/>
              </a:rPr>
              <a:t>(including SEA/SH) and (ii) </a:t>
            </a:r>
            <a:r>
              <a:rPr kumimoji="0" lang="en-US" sz="2400" b="1" i="0" u="none" strike="noStrike" kern="1200" cap="none" spc="0" normalizeH="0" baseline="0" noProof="0" dirty="0">
                <a:ln>
                  <a:noFill/>
                </a:ln>
                <a:solidFill>
                  <a:srgbClr val="2F150E"/>
                </a:solidFill>
                <a:effectLst/>
                <a:uLnTx/>
                <a:uFillTx/>
                <a:latin typeface="Franklin Gothic Book" panose="020B0503020102020204"/>
                <a:ea typeface="+mn-ea"/>
                <a:cs typeface="Calibri"/>
              </a:rPr>
              <a:t>progress</a:t>
            </a: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Calibri"/>
              </a:rPr>
              <a:t> reports metrics</a:t>
            </a:r>
            <a:endParaRPr kumimoji="0" lang="en-US" sz="2400" b="0" i="0" u="none" strike="noStrike" kern="1200" cap="none" spc="0" normalizeH="0" baseline="0" noProof="0" dirty="0">
              <a:ln>
                <a:noFill/>
              </a:ln>
              <a:solidFill>
                <a:srgbClr val="2F150E"/>
              </a:solidFill>
              <a:effectLst/>
              <a:uLnTx/>
              <a:uFillTx/>
              <a:latin typeface="Franklin Gothic Book" panose="020B0503020102020204"/>
              <a:ea typeface="Calibri"/>
              <a:cs typeface="Calibri"/>
            </a:endParaRPr>
          </a:p>
          <a:p>
            <a:pPr marL="342900" marR="0" lvl="0" indent="-342900" algn="just" defTabSz="342900" rtl="0" eaLnBrk="1" fontAlgn="auto" latinLnBrk="0" hangingPunct="1">
              <a:lnSpc>
                <a:spcPts val="3000"/>
              </a:lnSpc>
              <a:spcBef>
                <a:spcPts val="0"/>
              </a:spcBef>
              <a:spcAft>
                <a:spcPts val="0"/>
              </a:spcAft>
              <a:buClr>
                <a:srgbClr val="6B1808"/>
              </a:buClr>
              <a:buSzTx/>
              <a:buFont typeface="Wingdings" panose="05000000000000000000" pitchFamily="2" charset="2"/>
              <a:buChar char="ü"/>
              <a:tabLst/>
              <a:defRPr/>
            </a:pPr>
            <a:r>
              <a:rPr kumimoji="0" lang="en-US" sz="2400" b="1" i="0" u="none" strike="noStrike" kern="1200" cap="none" spc="0" normalizeH="0" baseline="0" noProof="0" dirty="0">
                <a:ln>
                  <a:noFill/>
                </a:ln>
                <a:solidFill>
                  <a:srgbClr val="2F150E"/>
                </a:solidFill>
                <a:effectLst/>
                <a:uLnTx/>
                <a:uFillTx/>
                <a:latin typeface="Franklin Gothic Book" panose="020B0503020102020204"/>
                <a:ea typeface="+mn-ea"/>
                <a:cs typeface="Calibri"/>
              </a:rPr>
              <a:t>Remedies for failure</a:t>
            </a: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Calibri"/>
              </a:rPr>
              <a:t>: include removal of personnel for breach of code of conduct, withholding of payments, forfeiture of performance security</a:t>
            </a:r>
            <a:endParaRPr kumimoji="0" lang="en-US" sz="2400" b="0" i="0" u="none" strike="noStrike" kern="1200" cap="none" spc="0" normalizeH="0" baseline="0" noProof="0" dirty="0">
              <a:ln>
                <a:noFill/>
              </a:ln>
              <a:solidFill>
                <a:srgbClr val="2F150E"/>
              </a:solidFill>
              <a:effectLst/>
              <a:uLnTx/>
              <a:uFillTx/>
              <a:latin typeface="Franklin Gothic Book" panose="020B0503020102020204"/>
              <a:ea typeface="Calibri"/>
              <a:cs typeface="Calibri"/>
            </a:endParaRPr>
          </a:p>
          <a:p>
            <a:pPr marL="342900" marR="0" lvl="0" indent="-342900" algn="just" defTabSz="342900" rtl="0" eaLnBrk="1" fontAlgn="auto" latinLnBrk="0" hangingPunct="1">
              <a:lnSpc>
                <a:spcPts val="3000"/>
              </a:lnSpc>
              <a:spcBef>
                <a:spcPts val="0"/>
              </a:spcBef>
              <a:spcAft>
                <a:spcPts val="0"/>
              </a:spcAft>
              <a:buClr>
                <a:srgbClr val="6B1808"/>
              </a:buClr>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Calibri"/>
              </a:rPr>
              <a:t>High risk projects need to comply to latest </a:t>
            </a:r>
            <a:r>
              <a:rPr kumimoji="0" lang="en-US" sz="2400" b="0" i="0" u="none" strike="noStrike" kern="1200" cap="none" spc="0" normalizeH="0" baseline="0" noProof="0" dirty="0">
                <a:ln>
                  <a:noFill/>
                </a:ln>
                <a:solidFill>
                  <a:srgbClr val="A00F2E"/>
                </a:solidFill>
                <a:effectLst/>
                <a:uLnTx/>
                <a:uFillTx/>
                <a:latin typeface="Franklin Gothic Book" panose="020B0503020102020204"/>
                <a:ea typeface="+mn-ea"/>
                <a:cs typeface="Calibri"/>
                <a:hlinkClick r:id="rId3">
                  <a:extLst>
                    <a:ext uri="{A12FA001-AC4F-418D-AE19-62706E023703}">
                      <ahyp:hlinkClr xmlns:ahyp="http://schemas.microsoft.com/office/drawing/2018/hyperlinkcolor" val="tx"/>
                    </a:ext>
                  </a:extLst>
                </a:hlinkClick>
              </a:rPr>
              <a:t>updated guidance </a:t>
            </a: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Calibri"/>
              </a:rPr>
              <a:t>on </a:t>
            </a:r>
            <a:r>
              <a:rPr kumimoji="0" lang="en-US" sz="2400" b="1" i="0" u="none" strike="noStrike" kern="1200" cap="none" spc="0" normalizeH="0" baseline="0" noProof="0" dirty="0">
                <a:ln>
                  <a:noFill/>
                </a:ln>
                <a:solidFill>
                  <a:srgbClr val="2F150E"/>
                </a:solidFill>
                <a:effectLst/>
                <a:uLnTx/>
                <a:uFillTx/>
                <a:latin typeface="Franklin Gothic Book" panose="020B0503020102020204"/>
                <a:ea typeface="+mn-ea"/>
                <a:cs typeface="Calibri"/>
              </a:rPr>
              <a:t>contractor accountability and disqualification</a:t>
            </a:r>
            <a:endParaRPr kumimoji="0" lang="en-US" sz="2400" b="0" i="0" u="none" strike="noStrike" kern="1200" cap="none" spc="0" normalizeH="0" baseline="0" noProof="0" dirty="0">
              <a:ln>
                <a:noFill/>
              </a:ln>
              <a:solidFill>
                <a:srgbClr val="2F150E"/>
              </a:solidFill>
              <a:effectLst/>
              <a:uLnTx/>
              <a:uFillTx/>
              <a:latin typeface="Franklin Gothic Book" panose="020B0503020102020204"/>
              <a:ea typeface="Calibri" charset="0"/>
              <a:cs typeface="Calibri" charset="0"/>
            </a:endParaRPr>
          </a:p>
        </p:txBody>
      </p:sp>
      <p:sp>
        <p:nvSpPr>
          <p:cNvPr id="9" name="Title 1">
            <a:extLst>
              <a:ext uri="{FF2B5EF4-FFF2-40B4-BE49-F238E27FC236}">
                <a16:creationId xmlns:a16="http://schemas.microsoft.com/office/drawing/2014/main" id="{669C98C6-6764-201D-F7B2-3F7175786466}"/>
              </a:ext>
            </a:extLst>
          </p:cNvPr>
          <p:cNvSpPr txBox="1">
            <a:spLocks/>
          </p:cNvSpPr>
          <p:nvPr/>
        </p:nvSpPr>
        <p:spPr>
          <a:xfrm>
            <a:off x="523487" y="891929"/>
            <a:ext cx="10607522" cy="594438"/>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0" marR="0" lvl="0" indent="0" algn="l" defTabSz="914400" rtl="0" eaLnBrk="1" fontAlgn="auto" latinLnBrk="0" hangingPunct="1">
              <a:lnSpc>
                <a:spcPct val="89000"/>
              </a:lnSpc>
              <a:spcBef>
                <a:spcPct val="0"/>
              </a:spcBef>
              <a:spcAft>
                <a:spcPts val="0"/>
              </a:spcAft>
              <a:buClrTx/>
              <a:buSzTx/>
              <a:buFontTx/>
              <a:buNone/>
              <a:tabLst/>
              <a:defRPr/>
            </a:pPr>
            <a:r>
              <a:rPr kumimoji="0" lang="en-US" sz="4000" b="0" i="0" u="none" strike="noStrike" kern="1200" cap="none" spc="0" normalizeH="0" baseline="0" noProof="0">
                <a:ln>
                  <a:noFill/>
                </a:ln>
                <a:solidFill>
                  <a:srgbClr val="2F150E"/>
                </a:solidFill>
                <a:effectLst/>
                <a:uLnTx/>
                <a:uFillTx/>
                <a:latin typeface="Franklin Gothic Medium" panose="020B0603020102020204"/>
                <a:ea typeface="+mj-ea"/>
                <a:cs typeface="+mj-cs"/>
              </a:rPr>
              <a:t>SEA/SH in procurement for works</a:t>
            </a:r>
          </a:p>
        </p:txBody>
      </p:sp>
      <p:sp>
        <p:nvSpPr>
          <p:cNvPr id="4" name="Rectángulo 3">
            <a:extLst>
              <a:ext uri="{FF2B5EF4-FFF2-40B4-BE49-F238E27FC236}">
                <a16:creationId xmlns:a16="http://schemas.microsoft.com/office/drawing/2014/main" id="{F5396BF5-9260-E9A4-E1D8-BA95CAE355A3}"/>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5" name="CuadroTexto 4">
            <a:extLst>
              <a:ext uri="{FF2B5EF4-FFF2-40B4-BE49-F238E27FC236}">
                <a16:creationId xmlns:a16="http://schemas.microsoft.com/office/drawing/2014/main" id="{71B2C07E-5F19-AD4A-C92F-59B2BE6CB731}"/>
              </a:ext>
            </a:extLst>
          </p:cNvPr>
          <p:cNvSpPr txBox="1"/>
          <p:nvPr/>
        </p:nvSpPr>
        <p:spPr>
          <a:xfrm>
            <a:off x="715963" y="55880"/>
            <a:ext cx="1074737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Franklin Gothic Book" panose="020B0503020102020204"/>
              </a:rPr>
              <a:t>3</a:t>
            </a: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Key Proportional SEA/SH Mitigation Measures</a:t>
            </a:r>
          </a:p>
        </p:txBody>
      </p:sp>
      <p:sp>
        <p:nvSpPr>
          <p:cNvPr id="11" name="Rectángulo 10">
            <a:extLst>
              <a:ext uri="{FF2B5EF4-FFF2-40B4-BE49-F238E27FC236}">
                <a16:creationId xmlns:a16="http://schemas.microsoft.com/office/drawing/2014/main" id="{3D156AF1-19E6-6D02-9E08-0831DBFD0761}"/>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2" name="CuadroTexto 11">
            <a:extLst>
              <a:ext uri="{FF2B5EF4-FFF2-40B4-BE49-F238E27FC236}">
                <a16:creationId xmlns:a16="http://schemas.microsoft.com/office/drawing/2014/main" id="{456BD96F-5F2F-36C6-49C2-BAB6089763C0}"/>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c.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Codes of Conduct &amp; Accountability and Response Framework</a:t>
            </a:r>
          </a:p>
        </p:txBody>
      </p:sp>
    </p:spTree>
    <p:extLst>
      <p:ext uri="{BB962C8B-B14F-4D97-AF65-F5344CB8AC3E}">
        <p14:creationId xmlns:p14="http://schemas.microsoft.com/office/powerpoint/2010/main" val="284274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127BC7C1-4C58-D3D2-4D75-59F2561CBAD4}"/>
              </a:ext>
            </a:extLst>
          </p:cNvPr>
          <p:cNvSpPr/>
          <p:nvPr/>
        </p:nvSpPr>
        <p:spPr>
          <a:xfrm>
            <a:off x="5925195" y="1911744"/>
            <a:ext cx="5644468" cy="6120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3" name="Rectángulo redondeado 7">
            <a:extLst>
              <a:ext uri="{FF2B5EF4-FFF2-40B4-BE49-F238E27FC236}">
                <a16:creationId xmlns:a16="http://schemas.microsoft.com/office/drawing/2014/main" id="{0EC3BC98-296C-0D8E-3A0F-B74184AAA8F8}"/>
              </a:ext>
            </a:extLst>
          </p:cNvPr>
          <p:cNvSpPr/>
          <p:nvPr/>
        </p:nvSpPr>
        <p:spPr>
          <a:xfrm>
            <a:off x="628141" y="1847623"/>
            <a:ext cx="4988611" cy="4404321"/>
          </a:xfrm>
          <a:prstGeom prst="roundRect">
            <a:avLst>
              <a:gd name="adj" fmla="val 951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6" name="Rectangle 5">
            <a:extLst>
              <a:ext uri="{FF2B5EF4-FFF2-40B4-BE49-F238E27FC236}">
                <a16:creationId xmlns:a16="http://schemas.microsoft.com/office/drawing/2014/main" id="{549C10D2-424D-F80A-B08A-6FDDA322249E}"/>
              </a:ext>
            </a:extLst>
          </p:cNvPr>
          <p:cNvSpPr/>
          <p:nvPr/>
        </p:nvSpPr>
        <p:spPr>
          <a:xfrm>
            <a:off x="715963" y="2000023"/>
            <a:ext cx="4812966" cy="4056239"/>
          </a:xfrm>
          <a:prstGeom prst="rect">
            <a:avLst/>
          </a:prstGeom>
        </p:spPr>
        <p:txBody>
          <a:bodyPr wrap="square" lIns="91440" tIns="45720" rIns="91440" bIns="45720" anchor="t">
            <a:spAutoFit/>
          </a:bodyPr>
          <a:lstStyle/>
          <a:p>
            <a:pPr marR="0" lvl="0" algn="ctr" defTabSz="342900" rtl="0" eaLnBrk="1" fontAlgn="auto" latinLnBrk="0" hangingPunct="1">
              <a:lnSpc>
                <a:spcPts val="3000"/>
              </a:lnSpc>
              <a:spcBef>
                <a:spcPts val="0"/>
              </a:spcBef>
              <a:spcAft>
                <a:spcPts val="1200"/>
              </a:spcAft>
              <a:buClr>
                <a:srgbClr val="6B1808"/>
              </a:buClr>
              <a:buSzTx/>
              <a:tabLst/>
              <a:defRPr/>
            </a:pPr>
            <a:r>
              <a:rPr lang="en-US" sz="2400" dirty="0">
                <a:solidFill>
                  <a:srgbClr val="6B1808"/>
                </a:solidFill>
                <a:latin typeface="Franklin Gothic Medium" panose="020B0603020102020204"/>
              </a:rPr>
              <a:t>What is an Accountability and Response Framework?</a:t>
            </a:r>
            <a:endParaRPr lang="en-US" sz="1100" dirty="0">
              <a:solidFill>
                <a:srgbClr val="6B1808"/>
              </a:solidFill>
              <a:latin typeface="Franklin Gothic Medium" panose="020B0603020102020204"/>
            </a:endParaRPr>
          </a:p>
          <a:p>
            <a:pPr marL="342900" marR="0" lvl="0" indent="-342900" defTabSz="342900" rtl="0" eaLnBrk="1" fontAlgn="auto" latinLnBrk="0" hangingPunct="1">
              <a:lnSpc>
                <a:spcPts val="3000"/>
              </a:lnSpc>
              <a:spcBef>
                <a:spcPts val="0"/>
              </a:spcBef>
              <a:spcAft>
                <a:spcPts val="0"/>
              </a:spcAft>
              <a:buClr>
                <a:srgbClr val="6B180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Steps for handling allegations</a:t>
            </a:r>
          </a:p>
          <a:p>
            <a:pPr marL="342900" indent="-342900" defTabSz="342900">
              <a:lnSpc>
                <a:spcPts val="3000"/>
              </a:lnSpc>
              <a:buClr>
                <a:srgbClr val="6B1808"/>
              </a:buClr>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Referral to assistance and information-sharing protocols, including for minors</a:t>
            </a:r>
          </a:p>
          <a:p>
            <a:pPr marL="342900" marR="0" lvl="0" indent="-342900" defTabSz="342900" rtl="0" eaLnBrk="1" fontAlgn="auto" latinLnBrk="0" hangingPunct="1">
              <a:lnSpc>
                <a:spcPts val="3000"/>
              </a:lnSpc>
              <a:spcBef>
                <a:spcPts val="0"/>
              </a:spcBef>
              <a:spcAft>
                <a:spcPts val="0"/>
              </a:spcAft>
              <a:buClr>
                <a:srgbClr val="6B180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Procedures for complaint review including administrative inquiry</a:t>
            </a:r>
          </a:p>
          <a:p>
            <a:pPr marL="342900" indent="-342900" defTabSz="342900">
              <a:lnSpc>
                <a:spcPts val="3000"/>
              </a:lnSpc>
              <a:buClr>
                <a:srgbClr val="6B1808"/>
              </a:buClr>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Disciplinary measures in accordance with CoC</a:t>
            </a:r>
          </a:p>
          <a:p>
            <a:pPr marL="342900" marR="0" lvl="0" indent="-342900" defTabSz="342900" rtl="0" eaLnBrk="1" fontAlgn="auto" latinLnBrk="0" hangingPunct="1">
              <a:lnSpc>
                <a:spcPts val="3000"/>
              </a:lnSpc>
              <a:spcBef>
                <a:spcPts val="0"/>
              </a:spcBef>
              <a:spcAft>
                <a:spcPts val="0"/>
              </a:spcAft>
              <a:buClr>
                <a:srgbClr val="6B180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Confidentiality and mandatory reporting</a:t>
            </a:r>
          </a:p>
        </p:txBody>
      </p:sp>
      <p:sp>
        <p:nvSpPr>
          <p:cNvPr id="9" name="Title 1">
            <a:extLst>
              <a:ext uri="{FF2B5EF4-FFF2-40B4-BE49-F238E27FC236}">
                <a16:creationId xmlns:a16="http://schemas.microsoft.com/office/drawing/2014/main" id="{669C98C6-6764-201D-F7B2-3F7175786466}"/>
              </a:ext>
            </a:extLst>
          </p:cNvPr>
          <p:cNvSpPr txBox="1">
            <a:spLocks/>
          </p:cNvSpPr>
          <p:nvPr/>
        </p:nvSpPr>
        <p:spPr>
          <a:xfrm>
            <a:off x="523486" y="891929"/>
            <a:ext cx="11668513" cy="594438"/>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0" marR="0" lvl="0" indent="0" algn="l" defTabSz="914400" rtl="0" eaLnBrk="1" fontAlgn="auto" latinLnBrk="0" hangingPunct="1">
              <a:lnSpc>
                <a:spcPct val="89000"/>
              </a:lnSpc>
              <a:spcBef>
                <a:spcPct val="0"/>
              </a:spcBef>
              <a:spcAft>
                <a:spcPts val="0"/>
              </a:spcAft>
              <a:buClrTx/>
              <a:buSzTx/>
              <a:buFontTx/>
              <a:buNone/>
              <a:tabLst/>
              <a:defRPr/>
            </a:pPr>
            <a:r>
              <a:rPr kumimoji="0" lang="en-US" sz="4000" b="0" i="0" u="none" strike="noStrike" kern="1200" cap="none" spc="0" normalizeH="0" baseline="0" noProof="0">
                <a:ln>
                  <a:noFill/>
                </a:ln>
                <a:solidFill>
                  <a:srgbClr val="2F150E"/>
                </a:solidFill>
                <a:effectLst/>
                <a:uLnTx/>
                <a:uFillTx/>
                <a:latin typeface="Franklin Gothic Medium" panose="020B0603020102020204"/>
                <a:ea typeface="+mj-ea"/>
                <a:cs typeface="+mj-cs"/>
              </a:rPr>
              <a:t>Accountability and Response Framework</a:t>
            </a:r>
          </a:p>
        </p:txBody>
      </p:sp>
      <p:sp>
        <p:nvSpPr>
          <p:cNvPr id="5" name="Rectangle 5">
            <a:extLst>
              <a:ext uri="{FF2B5EF4-FFF2-40B4-BE49-F238E27FC236}">
                <a16:creationId xmlns:a16="http://schemas.microsoft.com/office/drawing/2014/main" id="{EA65EA4F-889C-132F-736F-72BB78E5A62C}"/>
              </a:ext>
            </a:extLst>
          </p:cNvPr>
          <p:cNvSpPr/>
          <p:nvPr/>
        </p:nvSpPr>
        <p:spPr>
          <a:xfrm>
            <a:off x="5925194" y="2000023"/>
            <a:ext cx="5644469" cy="4446858"/>
          </a:xfrm>
          <a:prstGeom prst="rect">
            <a:avLst/>
          </a:prstGeom>
        </p:spPr>
        <p:txBody>
          <a:bodyPr wrap="square" lIns="91440" tIns="45720" rIns="91440" bIns="45720" anchor="t">
            <a:spAutoFit/>
          </a:bodyPr>
          <a:lstStyle/>
          <a:p>
            <a:pPr marR="0" lvl="0" algn="ctr" defTabSz="342900" rtl="0" eaLnBrk="1" fontAlgn="auto" latinLnBrk="0" hangingPunct="1">
              <a:lnSpc>
                <a:spcPts val="3000"/>
              </a:lnSpc>
              <a:spcBef>
                <a:spcPts val="0"/>
              </a:spcBef>
              <a:spcAft>
                <a:spcPts val="1200"/>
              </a:spcAft>
              <a:buClr>
                <a:srgbClr val="6B1808"/>
              </a:buClr>
              <a:buSzTx/>
              <a:tabLst/>
              <a:defRPr/>
            </a:pPr>
            <a:r>
              <a:rPr lang="en-US" sz="2400" dirty="0">
                <a:solidFill>
                  <a:srgbClr val="FFFFFF"/>
                </a:solidFill>
                <a:latin typeface="Franklin Gothic Medium" panose="020B0603020102020204"/>
              </a:rPr>
              <a:t>Key takeaways:</a:t>
            </a:r>
          </a:p>
          <a:p>
            <a:pPr marL="342900" marR="0" lvl="0" indent="-342900" defTabSz="342900" rtl="0" eaLnBrk="1" fontAlgn="auto" latinLnBrk="0" hangingPunct="1">
              <a:lnSpc>
                <a:spcPts val="3000"/>
              </a:lnSpc>
              <a:spcBef>
                <a:spcPts val="0"/>
              </a:spcBef>
              <a:spcAft>
                <a:spcPts val="0"/>
              </a:spcAft>
              <a:buClr>
                <a:srgbClr val="6B1808"/>
              </a:buClr>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Ensure adherence to </a:t>
            </a:r>
            <a:r>
              <a:rPr kumimoji="0" lang="en-US" sz="2000" b="1" i="0" u="none" strike="noStrike" kern="1200" cap="none" spc="0" normalizeH="0" baseline="0" noProof="0" dirty="0">
                <a:ln>
                  <a:noFill/>
                </a:ln>
                <a:solidFill>
                  <a:srgbClr val="000000"/>
                </a:solidFill>
                <a:effectLst/>
                <a:uLnTx/>
                <a:uFillTx/>
                <a:latin typeface="Franklin Gothic Book" panose="020B0503020102020204"/>
                <a:ea typeface="+mn-ea"/>
                <a:cs typeface="+mn-cs"/>
              </a:rPr>
              <a:t>survivor-centered approach</a:t>
            </a:r>
          </a:p>
          <a:p>
            <a:pPr marL="342900" marR="0" lvl="0" indent="-342900" defTabSz="342900" rtl="0" eaLnBrk="1" fontAlgn="auto" latinLnBrk="0" hangingPunct="1">
              <a:lnSpc>
                <a:spcPts val="3000"/>
              </a:lnSpc>
              <a:spcBef>
                <a:spcPts val="0"/>
              </a:spcBef>
              <a:spcAft>
                <a:spcPts val="0"/>
              </a:spcAft>
              <a:buClr>
                <a:srgbClr val="6B1808"/>
              </a:buClr>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Build into </a:t>
            </a:r>
            <a:r>
              <a:rPr kumimoji="0" lang="en-US" sz="2000" b="1" i="0" u="none" strike="noStrike" kern="1200" cap="none" spc="0" normalizeH="0" baseline="0" noProof="0" dirty="0">
                <a:ln>
                  <a:noFill/>
                </a:ln>
                <a:solidFill>
                  <a:srgbClr val="000000"/>
                </a:solidFill>
                <a:effectLst/>
                <a:uLnTx/>
                <a:uFillTx/>
                <a:latin typeface="Franklin Gothic Book" panose="020B0503020102020204"/>
                <a:ea typeface="+mn-ea"/>
                <a:cs typeface="+mn-cs"/>
              </a:rPr>
              <a:t>existing organizational structures and regulatory frameworks </a:t>
            </a:r>
            <a:endPar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a:p>
            <a:pPr marL="342900" marR="0" lvl="0" indent="-342900" defTabSz="342900" rtl="0" eaLnBrk="1" fontAlgn="auto" latinLnBrk="0" hangingPunct="1">
              <a:lnSpc>
                <a:spcPts val="3000"/>
              </a:lnSpc>
              <a:spcBef>
                <a:spcPts val="0"/>
              </a:spcBef>
              <a:spcAft>
                <a:spcPts val="0"/>
              </a:spcAft>
              <a:buClr>
                <a:srgbClr val="6B1808"/>
              </a:buClr>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Work with client to map out </a:t>
            </a:r>
            <a:r>
              <a:rPr kumimoji="0" lang="en-US" sz="2000" b="1" i="0" u="none" strike="noStrike" kern="1200" cap="none" spc="0" normalizeH="0" baseline="0" noProof="0" dirty="0">
                <a:ln>
                  <a:noFill/>
                </a:ln>
                <a:solidFill>
                  <a:srgbClr val="000000"/>
                </a:solidFill>
                <a:effectLst/>
                <a:uLnTx/>
                <a:uFillTx/>
                <a:latin typeface="Franklin Gothic Book" panose="020B0503020102020204"/>
                <a:ea typeface="+mn-ea"/>
                <a:cs typeface="+mn-cs"/>
              </a:rPr>
              <a:t>specific procedures</a:t>
            </a:r>
          </a:p>
          <a:p>
            <a:pPr marL="342900" marR="0" lvl="0" indent="-342900" defTabSz="342900" rtl="0" eaLnBrk="1" fontAlgn="auto" latinLnBrk="0" hangingPunct="1">
              <a:lnSpc>
                <a:spcPts val="3000"/>
              </a:lnSpc>
              <a:spcBef>
                <a:spcPts val="0"/>
              </a:spcBef>
              <a:spcAft>
                <a:spcPts val="0"/>
              </a:spcAft>
              <a:buClr>
                <a:srgbClr val="6B1808"/>
              </a:buClr>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Assign clear </a:t>
            </a:r>
            <a:r>
              <a:rPr kumimoji="0" lang="en-US" sz="2000" b="1" i="0" u="none" strike="noStrike" kern="1200" cap="none" spc="0" normalizeH="0" baseline="0" noProof="0" dirty="0">
                <a:ln>
                  <a:noFill/>
                </a:ln>
                <a:solidFill>
                  <a:srgbClr val="000000"/>
                </a:solidFill>
                <a:effectLst/>
                <a:uLnTx/>
                <a:uFillTx/>
                <a:latin typeface="Franklin Gothic Book" panose="020B0503020102020204"/>
                <a:ea typeface="+mn-ea"/>
                <a:cs typeface="+mn-cs"/>
              </a:rPr>
              <a:t>roles and responsibilities</a:t>
            </a:r>
          </a:p>
          <a:p>
            <a:pPr marL="342900" marR="0" lvl="0" indent="-342900" defTabSz="342900" rtl="0" eaLnBrk="1" fontAlgn="auto" latinLnBrk="0" hangingPunct="1">
              <a:lnSpc>
                <a:spcPts val="3000"/>
              </a:lnSpc>
              <a:spcBef>
                <a:spcPts val="0"/>
              </a:spcBef>
              <a:spcAft>
                <a:spcPts val="0"/>
              </a:spcAft>
              <a:buClr>
                <a:srgbClr val="6B1808"/>
              </a:buClr>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Identify and train relevant </a:t>
            </a:r>
            <a:r>
              <a:rPr kumimoji="0" lang="en-US" sz="2000" b="1" i="0" u="none" strike="noStrike" kern="1200" cap="none" spc="0" normalizeH="0" baseline="0" noProof="0" dirty="0">
                <a:ln>
                  <a:noFill/>
                </a:ln>
                <a:solidFill>
                  <a:srgbClr val="000000"/>
                </a:solidFill>
                <a:effectLst/>
                <a:uLnTx/>
                <a:uFillTx/>
                <a:latin typeface="Franklin Gothic Book" panose="020B0503020102020204"/>
                <a:ea typeface="+mn-ea"/>
                <a:cs typeface="+mn-cs"/>
              </a:rPr>
              <a:t>GM actors</a:t>
            </a:r>
          </a:p>
          <a:p>
            <a:pPr marL="342900" marR="0" lvl="0" indent="-342900" defTabSz="342900" rtl="0" eaLnBrk="1" fontAlgn="auto" latinLnBrk="0" hangingPunct="1">
              <a:lnSpc>
                <a:spcPts val="3000"/>
              </a:lnSpc>
              <a:spcBef>
                <a:spcPts val="0"/>
              </a:spcBef>
              <a:spcAft>
                <a:spcPts val="0"/>
              </a:spcAft>
              <a:buClr>
                <a:srgbClr val="6B1808"/>
              </a:buClr>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000000"/>
                </a:solidFill>
                <a:effectLst/>
                <a:uLnTx/>
                <a:uFillTx/>
                <a:latin typeface="Franklin Gothic Book" panose="020B0503020102020204"/>
                <a:ea typeface="+mn-ea"/>
                <a:cs typeface="+mn-cs"/>
              </a:rPr>
              <a:t>Adequate budget </a:t>
            </a: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for training and investigation</a:t>
            </a:r>
          </a:p>
          <a:p>
            <a:pPr marL="342900" marR="0" lvl="0" indent="-342900" defTabSz="342900" rtl="0" eaLnBrk="1" fontAlgn="auto" latinLnBrk="0" hangingPunct="1">
              <a:lnSpc>
                <a:spcPts val="3000"/>
              </a:lnSpc>
              <a:spcBef>
                <a:spcPts val="0"/>
              </a:spcBef>
              <a:spcAft>
                <a:spcPts val="0"/>
              </a:spcAft>
              <a:buClr>
                <a:srgbClr val="6B1808"/>
              </a:buClr>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000000"/>
                </a:solidFill>
                <a:effectLst/>
                <a:uLnTx/>
                <a:uFillTx/>
                <a:latin typeface="Franklin Gothic Book" panose="020B0503020102020204"/>
                <a:ea typeface="+mn-ea"/>
                <a:cs typeface="+mn-cs"/>
              </a:rPr>
              <a:t>Tested and revised </a:t>
            </a: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through incident response</a:t>
            </a:r>
          </a:p>
          <a:p>
            <a:pPr marL="342900" marR="0" lvl="0" indent="-342900" defTabSz="342900" rtl="0" eaLnBrk="1" fontAlgn="auto" latinLnBrk="0" hangingPunct="1">
              <a:lnSpc>
                <a:spcPts val="3000"/>
              </a:lnSpc>
              <a:spcBef>
                <a:spcPts val="0"/>
              </a:spcBef>
              <a:spcAft>
                <a:spcPts val="0"/>
              </a:spcAft>
              <a:buClr>
                <a:srgbClr val="6B1808"/>
              </a:buClr>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Reflected in </a:t>
            </a:r>
            <a:r>
              <a:rPr lang="en-US" sz="2000" b="1" dirty="0">
                <a:solidFill>
                  <a:srgbClr val="000000"/>
                </a:solidFill>
                <a:latin typeface="Franklin Gothic Book" panose="020B0503020102020204"/>
              </a:rPr>
              <a:t>OPS manual</a:t>
            </a:r>
          </a:p>
        </p:txBody>
      </p:sp>
      <p:sp>
        <p:nvSpPr>
          <p:cNvPr id="4" name="Rectángulo 3">
            <a:extLst>
              <a:ext uri="{FF2B5EF4-FFF2-40B4-BE49-F238E27FC236}">
                <a16:creationId xmlns:a16="http://schemas.microsoft.com/office/drawing/2014/main" id="{9189E247-7D33-E9C5-04F0-4B5135ED783B}"/>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2" name="CuadroTexto 11">
            <a:extLst>
              <a:ext uri="{FF2B5EF4-FFF2-40B4-BE49-F238E27FC236}">
                <a16:creationId xmlns:a16="http://schemas.microsoft.com/office/drawing/2014/main" id="{DB0EBBFA-E873-02EA-99B3-4B6DCE1E65E5}"/>
              </a:ext>
            </a:extLst>
          </p:cNvPr>
          <p:cNvSpPr txBox="1"/>
          <p:nvPr/>
        </p:nvSpPr>
        <p:spPr>
          <a:xfrm>
            <a:off x="715963" y="55880"/>
            <a:ext cx="1074737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Franklin Gothic Book" panose="020B0503020102020204"/>
              </a:rPr>
              <a:t>3</a:t>
            </a: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Key Proportional SEA/SH Mitigation Measures</a:t>
            </a:r>
          </a:p>
        </p:txBody>
      </p:sp>
      <p:sp>
        <p:nvSpPr>
          <p:cNvPr id="13" name="Rectángulo 12">
            <a:extLst>
              <a:ext uri="{FF2B5EF4-FFF2-40B4-BE49-F238E27FC236}">
                <a16:creationId xmlns:a16="http://schemas.microsoft.com/office/drawing/2014/main" id="{5666E0F5-287F-927D-7293-5893C1834770}"/>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4" name="CuadroTexto 13">
            <a:extLst>
              <a:ext uri="{FF2B5EF4-FFF2-40B4-BE49-F238E27FC236}">
                <a16:creationId xmlns:a16="http://schemas.microsoft.com/office/drawing/2014/main" id="{9B478405-6EA0-2F99-C400-FC6F98EF92C7}"/>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c.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Codes of Conduct &amp; Accountability and Response Framework</a:t>
            </a:r>
          </a:p>
        </p:txBody>
      </p:sp>
      <p:sp>
        <p:nvSpPr>
          <p:cNvPr id="2" name="Rectangle 5">
            <a:extLst>
              <a:ext uri="{FF2B5EF4-FFF2-40B4-BE49-F238E27FC236}">
                <a16:creationId xmlns:a16="http://schemas.microsoft.com/office/drawing/2014/main" id="{A3FAAAEE-F150-8D86-4297-89714D0E5C4A}"/>
              </a:ext>
            </a:extLst>
          </p:cNvPr>
          <p:cNvSpPr/>
          <p:nvPr/>
        </p:nvSpPr>
        <p:spPr>
          <a:xfrm>
            <a:off x="715962" y="6287540"/>
            <a:ext cx="4812966" cy="451662"/>
          </a:xfrm>
          <a:prstGeom prst="rect">
            <a:avLst/>
          </a:prstGeom>
        </p:spPr>
        <p:txBody>
          <a:bodyPr wrap="square" lIns="91440" tIns="45720" rIns="91440" bIns="45720" anchor="t">
            <a:spAutoFit/>
          </a:bodyPr>
          <a:lstStyle/>
          <a:p>
            <a:pPr marR="0" lvl="0" algn="ctr" defTabSz="342900" rtl="0" eaLnBrk="1" fontAlgn="auto" latinLnBrk="0" hangingPunct="1">
              <a:lnSpc>
                <a:spcPts val="3000"/>
              </a:lnSpc>
              <a:spcBef>
                <a:spcPts val="0"/>
              </a:spcBef>
              <a:spcAft>
                <a:spcPts val="0"/>
              </a:spcAft>
              <a:buClr>
                <a:srgbClr val="6B1808"/>
              </a:buClr>
              <a:buSzTx/>
              <a:tabLst/>
              <a:defRPr/>
            </a:pPr>
            <a:r>
              <a:rPr lang="en-US" sz="2000" b="1">
                <a:solidFill>
                  <a:schemeClr val="accent1"/>
                </a:solidFill>
                <a:latin typeface="Franklin Gothic Book" panose="020B0503020102020204"/>
              </a:rPr>
              <a:t>See </a:t>
            </a:r>
            <a:r>
              <a:rPr lang="en-US" sz="2000" b="1">
                <a:solidFill>
                  <a:srgbClr val="EF4323"/>
                </a:solidFill>
                <a:latin typeface="Franklin Gothic Book" panose="020B0503020102020204"/>
                <a:hlinkClick r:id="rId3">
                  <a:extLst>
                    <a:ext uri="{A12FA001-AC4F-418D-AE19-62706E023703}">
                      <ahyp:hlinkClr xmlns:ahyp="http://schemas.microsoft.com/office/drawing/2018/hyperlinkcolor" val="tx"/>
                    </a:ext>
                  </a:extLst>
                </a:hlinkClick>
              </a:rPr>
              <a:t>Annex 8</a:t>
            </a:r>
            <a:r>
              <a:rPr lang="en-US" sz="2000" b="1">
                <a:solidFill>
                  <a:srgbClr val="EF4323"/>
                </a:solidFill>
                <a:latin typeface="Franklin Gothic Book" panose="020B0503020102020204"/>
              </a:rPr>
              <a:t> </a:t>
            </a:r>
            <a:r>
              <a:rPr lang="en-US" sz="2000" b="1">
                <a:solidFill>
                  <a:schemeClr val="accent1"/>
                </a:solidFill>
                <a:latin typeface="Franklin Gothic Book" panose="020B0503020102020204"/>
              </a:rPr>
              <a:t>of HD GPN</a:t>
            </a:r>
          </a:p>
        </p:txBody>
      </p:sp>
    </p:spTree>
    <p:extLst>
      <p:ext uri="{BB962C8B-B14F-4D97-AF65-F5344CB8AC3E}">
        <p14:creationId xmlns:p14="http://schemas.microsoft.com/office/powerpoint/2010/main" val="1073351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3" name="Rectángulo redondeado 7">
            <a:extLst>
              <a:ext uri="{FF2B5EF4-FFF2-40B4-BE49-F238E27FC236}">
                <a16:creationId xmlns:a16="http://schemas.microsoft.com/office/drawing/2014/main" id="{AC1129A8-6D82-569B-EBD2-05B2EB40AF34}"/>
              </a:ext>
            </a:extLst>
          </p:cNvPr>
          <p:cNvSpPr/>
          <p:nvPr/>
        </p:nvSpPr>
        <p:spPr>
          <a:xfrm>
            <a:off x="715963" y="1729737"/>
            <a:ext cx="7879397" cy="5072383"/>
          </a:xfrm>
          <a:prstGeom prst="roundRect">
            <a:avLst>
              <a:gd name="adj" fmla="val 951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7" name="Content Placeholder 2">
            <a:extLst>
              <a:ext uri="{FF2B5EF4-FFF2-40B4-BE49-F238E27FC236}">
                <a16:creationId xmlns:a16="http://schemas.microsoft.com/office/drawing/2014/main" id="{269A28E1-1B46-4E4B-A076-4FC2FEC5821C}"/>
              </a:ext>
            </a:extLst>
          </p:cNvPr>
          <p:cNvSpPr txBox="1">
            <a:spLocks/>
          </p:cNvSpPr>
          <p:nvPr/>
        </p:nvSpPr>
        <p:spPr>
          <a:xfrm>
            <a:off x="914401" y="1888457"/>
            <a:ext cx="7424928" cy="45018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100000"/>
              </a:lnSpc>
              <a:spcBef>
                <a:spcPts val="1000"/>
              </a:spcBef>
              <a:spcAft>
                <a:spcPts val="0"/>
              </a:spcAft>
              <a:buClr>
                <a:srgbClr val="6B1808"/>
              </a:buClr>
              <a:buSzTx/>
              <a:buFont typeface="Arial" panose="020B0604020202020204" pitchFamily="34" charset="0"/>
              <a:buChar char="•"/>
              <a:tabLst/>
              <a:defRPr/>
            </a:pPr>
            <a:r>
              <a:rPr lang="en-US" sz="2400" b="1" spc="-25" dirty="0">
                <a:solidFill>
                  <a:srgbClr val="6B1808"/>
                </a:solidFill>
                <a:latin typeface="Franklin Gothic Book" panose="020B0503020102020204"/>
                <a:cs typeface="Arial"/>
              </a:rPr>
              <a:t>All projects need to have proportional pathways </a:t>
            </a:r>
            <a:r>
              <a:rPr kumimoji="0" lang="en-US" sz="2400" b="0" i="0" u="none" strike="noStrike" kern="1200" cap="none" spc="-50" normalizeH="0" baseline="0" noProof="0" dirty="0">
                <a:ln>
                  <a:noFill/>
                </a:ln>
                <a:solidFill>
                  <a:srgbClr val="2F150E"/>
                </a:solidFill>
                <a:effectLst/>
                <a:uLnTx/>
                <a:uFillTx/>
                <a:latin typeface="Franklin Gothic Book" panose="020B0503020102020204"/>
                <a:ea typeface="+mn-ea"/>
                <a:cs typeface="Arial"/>
              </a:rPr>
              <a:t>to ethically receive and handle SEA/SH complaints.</a:t>
            </a:r>
          </a:p>
          <a:p>
            <a:pPr marL="228600" marR="0" lvl="0" indent="-228600" algn="just" defTabSz="914400" rtl="0" eaLnBrk="1" fontAlgn="auto" latinLnBrk="0" hangingPunct="1">
              <a:lnSpc>
                <a:spcPct val="100000"/>
              </a:lnSpc>
              <a:spcBef>
                <a:spcPts val="1000"/>
              </a:spcBef>
              <a:spcAft>
                <a:spcPts val="0"/>
              </a:spcAft>
              <a:buClr>
                <a:srgbClr val="6B1808"/>
              </a:buClr>
              <a:buSzTx/>
              <a:buFont typeface="Arial" panose="020B0604020202020204" pitchFamily="34" charset="0"/>
              <a:buChar char="•"/>
              <a:tabLst/>
              <a:defRPr/>
            </a:pPr>
            <a:r>
              <a:rPr kumimoji="0" lang="en-US" sz="2400" b="0" i="0" u="none" strike="noStrike" kern="1200" cap="none" spc="-50" normalizeH="0" baseline="0" noProof="0" dirty="0">
                <a:ln>
                  <a:noFill/>
                </a:ln>
                <a:solidFill>
                  <a:srgbClr val="2F150E"/>
                </a:solidFill>
                <a:effectLst/>
                <a:uLnTx/>
                <a:uFillTx/>
                <a:latin typeface="Franklin Gothic Book" panose="020B0503020102020204"/>
                <a:ea typeface="+mn-ea"/>
                <a:cs typeface="Arial"/>
              </a:rPr>
              <a:t>The </a:t>
            </a:r>
            <a:r>
              <a:rPr lang="en-US" sz="2400" spc="-50" dirty="0">
                <a:solidFill>
                  <a:srgbClr val="2F150E"/>
                </a:solidFill>
                <a:latin typeface="Franklin Gothic Book" panose="020B0503020102020204"/>
                <a:cs typeface="Arial"/>
              </a:rPr>
              <a:t>handling </a:t>
            </a:r>
            <a:r>
              <a:rPr kumimoji="0" lang="en-US" sz="2400" b="0" i="0" u="none" strike="noStrike" kern="1200" cap="none" spc="-50" normalizeH="0" baseline="0" noProof="0" dirty="0">
                <a:ln>
                  <a:noFill/>
                </a:ln>
                <a:solidFill>
                  <a:srgbClr val="2F150E"/>
                </a:solidFill>
                <a:effectLst/>
                <a:uLnTx/>
                <a:uFillTx/>
                <a:latin typeface="Franklin Gothic Book" panose="020B0503020102020204"/>
                <a:ea typeface="+mn-ea"/>
                <a:cs typeface="Arial"/>
              </a:rPr>
              <a:t>of SEA/SH complaints </a:t>
            </a:r>
            <a:r>
              <a:rPr kumimoji="0" lang="en-US" sz="2400" b="1" i="0" u="none" strike="noStrike" kern="1200" cap="none" spc="-25" normalizeH="0" baseline="0" noProof="0" dirty="0">
                <a:ln>
                  <a:noFill/>
                </a:ln>
                <a:solidFill>
                  <a:srgbClr val="6B1808"/>
                </a:solidFill>
                <a:effectLst/>
                <a:uLnTx/>
                <a:uFillTx/>
                <a:latin typeface="Franklin Gothic Book" panose="020B0503020102020204"/>
                <a:ea typeface="+mn-ea"/>
                <a:cs typeface="Arial"/>
              </a:rPr>
              <a:t>requires a different approach than other types of complaints </a:t>
            </a:r>
            <a:r>
              <a:rPr kumimoji="0" lang="en-US" sz="2400" b="0" i="0" u="none" strike="noStrike" kern="1200" cap="none" spc="-50" normalizeH="0" baseline="0" noProof="0" dirty="0">
                <a:ln>
                  <a:noFill/>
                </a:ln>
                <a:solidFill>
                  <a:srgbClr val="2F150E"/>
                </a:solidFill>
                <a:effectLst/>
                <a:uLnTx/>
                <a:uFillTx/>
                <a:latin typeface="Franklin Gothic Book" panose="020B0503020102020204"/>
                <a:ea typeface="+mn-ea"/>
                <a:cs typeface="Arial"/>
              </a:rPr>
              <a:t>raised through project-level grievance mechanisms. </a:t>
            </a:r>
          </a:p>
          <a:p>
            <a:pPr marL="2871788" marR="0" lvl="0" algn="just" defTabSz="914400" rtl="0" eaLnBrk="1" fontAlgn="auto" latinLnBrk="0" hangingPunct="1">
              <a:lnSpc>
                <a:spcPct val="100000"/>
              </a:lnSpc>
              <a:spcBef>
                <a:spcPts val="1000"/>
              </a:spcBef>
              <a:spcAft>
                <a:spcPts val="0"/>
              </a:spcAft>
              <a:buClr>
                <a:srgbClr val="6B1808"/>
              </a:buClr>
              <a:buSzTx/>
              <a:buFont typeface="Arial" panose="020B0604020202020204" pitchFamily="34" charset="0"/>
              <a:buChar char="•"/>
              <a:tabLst/>
              <a:defRPr/>
            </a:pPr>
            <a:r>
              <a:rPr kumimoji="0" lang="en-US" sz="2400" b="0" i="0" u="none" strike="noStrike" kern="1200" cap="none" spc="-50" normalizeH="0" baseline="0" noProof="0" dirty="0">
                <a:ln>
                  <a:noFill/>
                </a:ln>
                <a:solidFill>
                  <a:srgbClr val="2F150E"/>
                </a:solidFill>
                <a:effectLst/>
                <a:uLnTx/>
                <a:uFillTx/>
                <a:latin typeface="Franklin Gothic Book" panose="020B0503020102020204"/>
                <a:ea typeface="+mn-ea"/>
                <a:cs typeface="Arial"/>
              </a:rPr>
              <a:t>This is due to the </a:t>
            </a:r>
            <a:r>
              <a:rPr kumimoji="0" lang="en-US" sz="2400" b="1" i="0" u="none" strike="noStrike" kern="1200" cap="none" spc="-25" normalizeH="0" baseline="0" noProof="0" dirty="0">
                <a:ln>
                  <a:noFill/>
                </a:ln>
                <a:solidFill>
                  <a:srgbClr val="6B1808"/>
                </a:solidFill>
                <a:effectLst/>
                <a:uLnTx/>
                <a:uFillTx/>
                <a:latin typeface="Franklin Gothic Book" panose="020B0503020102020204"/>
                <a:ea typeface="+mn-ea"/>
                <a:cs typeface="Arial"/>
              </a:rPr>
              <a:t>sensitive</a:t>
            </a:r>
            <a:r>
              <a:rPr kumimoji="0" lang="en-US" sz="2400" b="0" i="0" u="none" strike="noStrike" kern="1200" cap="none" spc="-50" normalizeH="0" baseline="0" noProof="0" dirty="0">
                <a:ln>
                  <a:noFill/>
                </a:ln>
                <a:solidFill>
                  <a:srgbClr val="6B1808"/>
                </a:solidFill>
                <a:effectLst/>
                <a:uLnTx/>
                <a:uFillTx/>
                <a:latin typeface="Franklin Gothic Book" panose="020B0503020102020204"/>
                <a:ea typeface="+mn-ea"/>
                <a:cs typeface="Arial"/>
              </a:rPr>
              <a:t> </a:t>
            </a:r>
            <a:r>
              <a:rPr kumimoji="0" lang="en-US" sz="2400" b="1" i="0" u="none" strike="noStrike" kern="1200" cap="none" spc="-25" normalizeH="0" baseline="0" noProof="0" dirty="0">
                <a:ln>
                  <a:noFill/>
                </a:ln>
                <a:solidFill>
                  <a:srgbClr val="6B1808"/>
                </a:solidFill>
                <a:effectLst/>
                <a:uLnTx/>
                <a:uFillTx/>
                <a:latin typeface="Franklin Gothic Book" panose="020B0503020102020204"/>
                <a:ea typeface="+mn-ea"/>
                <a:cs typeface="Arial"/>
              </a:rPr>
              <a:t>nature of the issue;</a:t>
            </a:r>
            <a:r>
              <a:rPr kumimoji="0" lang="en-US" sz="2400" b="0" i="0" u="none" strike="noStrike" kern="1200" cap="none" spc="-50" normalizeH="0" baseline="0" noProof="0" dirty="0">
                <a:ln>
                  <a:noFill/>
                </a:ln>
                <a:solidFill>
                  <a:srgbClr val="6B1808"/>
                </a:solidFill>
                <a:effectLst/>
                <a:uLnTx/>
                <a:uFillTx/>
                <a:latin typeface="Franklin Gothic Book" panose="020B0503020102020204"/>
                <a:ea typeface="+mn-ea"/>
                <a:cs typeface="Arial"/>
              </a:rPr>
              <a:t> </a:t>
            </a:r>
            <a:r>
              <a:rPr kumimoji="0" lang="en-US" sz="2400" b="0" i="0" u="none" strike="noStrike" kern="1200" cap="none" spc="-50" normalizeH="0" baseline="0" noProof="0" dirty="0">
                <a:ln>
                  <a:noFill/>
                </a:ln>
                <a:solidFill>
                  <a:srgbClr val="2F150E"/>
                </a:solidFill>
                <a:effectLst/>
                <a:uLnTx/>
                <a:uFillTx/>
                <a:latin typeface="Franklin Gothic Book" panose="020B0503020102020204"/>
                <a:ea typeface="+mn-ea"/>
                <a:cs typeface="Arial"/>
              </a:rPr>
              <a:t>the likelihood of a survivor suffering </a:t>
            </a:r>
            <a:r>
              <a:rPr kumimoji="0" lang="en-US" sz="2400" b="1" i="0" u="none" strike="noStrike" kern="1200" cap="none" spc="-25" normalizeH="0" baseline="0" noProof="0" dirty="0">
                <a:ln>
                  <a:noFill/>
                </a:ln>
                <a:solidFill>
                  <a:srgbClr val="6B1808"/>
                </a:solidFill>
                <a:effectLst/>
                <a:uLnTx/>
                <a:uFillTx/>
                <a:latin typeface="Franklin Gothic Book" panose="020B0503020102020204"/>
                <a:ea typeface="+mn-ea"/>
                <a:cs typeface="Arial"/>
              </a:rPr>
              <a:t>stigmatization</a:t>
            </a:r>
            <a:r>
              <a:rPr kumimoji="0" lang="en-US" sz="2400" b="1" i="0" u="none" strike="noStrike" kern="1200" cap="none" spc="-25" normalizeH="0" baseline="0" noProof="0" dirty="0">
                <a:ln>
                  <a:noFill/>
                </a:ln>
                <a:solidFill>
                  <a:srgbClr val="2F150E"/>
                </a:solidFill>
                <a:effectLst/>
                <a:uLnTx/>
                <a:uFillTx/>
                <a:latin typeface="Franklin Gothic Book" panose="020B0503020102020204"/>
                <a:ea typeface="+mn-ea"/>
                <a:cs typeface="Arial"/>
              </a:rPr>
              <a:t>, </a:t>
            </a:r>
            <a:r>
              <a:rPr kumimoji="0" lang="en-US" sz="2400" b="1" i="0" u="none" strike="noStrike" kern="1200" cap="none" spc="-25" normalizeH="0" baseline="0" noProof="0" dirty="0">
                <a:ln>
                  <a:noFill/>
                </a:ln>
                <a:solidFill>
                  <a:srgbClr val="6B1808"/>
                </a:solidFill>
                <a:effectLst/>
                <a:uLnTx/>
                <a:uFillTx/>
                <a:latin typeface="Franklin Gothic Book" panose="020B0503020102020204"/>
                <a:ea typeface="+mn-ea"/>
                <a:cs typeface="Arial"/>
              </a:rPr>
              <a:t>rejection, or harm</a:t>
            </a:r>
            <a:r>
              <a:rPr kumimoji="0" lang="en-US" sz="2400" b="0" i="0" u="none" strike="noStrike" kern="1200" cap="none" spc="-50" normalizeH="0" baseline="0" noProof="0" dirty="0">
                <a:ln>
                  <a:noFill/>
                </a:ln>
                <a:solidFill>
                  <a:srgbClr val="6B1808"/>
                </a:solidFill>
                <a:effectLst/>
                <a:uLnTx/>
                <a:uFillTx/>
                <a:latin typeface="Franklin Gothic Book" panose="020B0503020102020204"/>
                <a:ea typeface="+mn-ea"/>
                <a:cs typeface="Arial"/>
              </a:rPr>
              <a:t>; </a:t>
            </a:r>
            <a:r>
              <a:rPr kumimoji="0" lang="en-US" sz="2400" b="0" i="0" u="none" strike="noStrike" kern="1200" cap="none" spc="-50" normalizeH="0" baseline="0" noProof="0" dirty="0">
                <a:ln>
                  <a:noFill/>
                </a:ln>
                <a:solidFill>
                  <a:srgbClr val="2F150E"/>
                </a:solidFill>
                <a:effectLst/>
                <a:uLnTx/>
                <a:uFillTx/>
                <a:latin typeface="Franklin Gothic Book" panose="020B0503020102020204"/>
                <a:ea typeface="+mn-ea"/>
                <a:cs typeface="Arial"/>
              </a:rPr>
              <a:t>and the overall evidence suggesting that most survivors </a:t>
            </a:r>
            <a:r>
              <a:rPr kumimoji="0" lang="en-US" sz="2400" b="1" i="0" u="none" strike="noStrike" kern="1200" cap="none" spc="-25" normalizeH="0" baseline="0" noProof="0" dirty="0">
                <a:ln>
                  <a:noFill/>
                </a:ln>
                <a:solidFill>
                  <a:srgbClr val="6B1808"/>
                </a:solidFill>
                <a:effectLst/>
                <a:uLnTx/>
                <a:uFillTx/>
                <a:latin typeface="Franklin Gothic Book" panose="020B0503020102020204"/>
                <a:ea typeface="+mn-ea"/>
                <a:cs typeface="Arial"/>
              </a:rPr>
              <a:t>do not file complaints</a:t>
            </a:r>
            <a:r>
              <a:rPr kumimoji="0" lang="en-US" sz="2400" b="0" i="0" u="none" strike="noStrike" kern="1200" cap="none" spc="-50" normalizeH="0" baseline="0" noProof="0" dirty="0">
                <a:ln>
                  <a:noFill/>
                </a:ln>
                <a:solidFill>
                  <a:srgbClr val="6B1808"/>
                </a:solidFill>
                <a:effectLst/>
                <a:uLnTx/>
                <a:uFillTx/>
                <a:latin typeface="Franklin Gothic Book" panose="020B0503020102020204"/>
                <a:ea typeface="+mn-ea"/>
                <a:cs typeface="Arial"/>
              </a:rPr>
              <a:t>.</a:t>
            </a:r>
            <a:endParaRPr kumimoji="0" lang="es-PE" sz="2400" b="0" i="0" u="none" strike="noStrike" kern="1200" cap="none" spc="-50" normalizeH="0" baseline="0" noProof="0" dirty="0">
              <a:ln>
                <a:noFill/>
              </a:ln>
              <a:solidFill>
                <a:srgbClr val="6B1808"/>
              </a:solidFill>
              <a:effectLst/>
              <a:uLnTx/>
              <a:uFillTx/>
              <a:latin typeface="Franklin Gothic Book" panose="020B0503020102020204"/>
              <a:ea typeface="+mn-ea"/>
              <a:cs typeface="Arial"/>
            </a:endParaRPr>
          </a:p>
        </p:txBody>
      </p:sp>
      <p:sp>
        <p:nvSpPr>
          <p:cNvPr id="12" name="CuadroTexto 11">
            <a:extLst>
              <a:ext uri="{FF2B5EF4-FFF2-40B4-BE49-F238E27FC236}">
                <a16:creationId xmlns:a16="http://schemas.microsoft.com/office/drawing/2014/main" id="{876D95C5-B608-1F77-6F08-DAA43D3A2D83}"/>
              </a:ext>
            </a:extLst>
          </p:cNvPr>
          <p:cNvSpPr txBox="1"/>
          <p:nvPr/>
        </p:nvSpPr>
        <p:spPr>
          <a:xfrm>
            <a:off x="709044" y="950162"/>
            <a:ext cx="10754294" cy="584775"/>
          </a:xfrm>
          <a:prstGeom prst="rect">
            <a:avLst/>
          </a:prstGeom>
          <a:noFill/>
        </p:spPr>
        <p:txBody>
          <a:bodyPr wrap="square" lIns="0" rIns="0" rtlCol="0" anchor="t">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0" i="0" u="none" strike="noStrike" kern="1200" cap="none" spc="0" normalizeH="0" baseline="0" noProof="0">
                <a:ln>
                  <a:noFill/>
                </a:ln>
                <a:solidFill>
                  <a:srgbClr val="2F150E"/>
                </a:solidFill>
                <a:effectLst/>
                <a:uLnTx/>
                <a:uFillTx/>
                <a:latin typeface="Franklin Gothic Medium" panose="020B0603020102020204"/>
                <a:ea typeface="+mn-ea"/>
                <a:cs typeface="+mn-cs"/>
              </a:rPr>
              <a:t>Grievance Mechanism for SEA/SH Incidents</a:t>
            </a:r>
          </a:p>
        </p:txBody>
      </p:sp>
      <p:pic>
        <p:nvPicPr>
          <p:cNvPr id="21" name="Picture 20">
            <a:extLst>
              <a:ext uri="{FF2B5EF4-FFF2-40B4-BE49-F238E27FC236}">
                <a16:creationId xmlns:a16="http://schemas.microsoft.com/office/drawing/2014/main" id="{18F75E22-1473-F76C-ABFB-A07A52D29ADA}"/>
              </a:ext>
            </a:extLst>
          </p:cNvPr>
          <p:cNvPicPr>
            <a:picLocks noChangeAspect="1"/>
          </p:cNvPicPr>
          <p:nvPr/>
        </p:nvPicPr>
        <p:blipFill>
          <a:blip r:embed="rId3"/>
          <a:stretch>
            <a:fillRect/>
          </a:stretch>
        </p:blipFill>
        <p:spPr>
          <a:xfrm>
            <a:off x="1547984" y="4068208"/>
            <a:ext cx="2008193" cy="2441209"/>
          </a:xfrm>
          <a:prstGeom prst="rect">
            <a:avLst/>
          </a:prstGeom>
        </p:spPr>
      </p:pic>
      <p:sp>
        <p:nvSpPr>
          <p:cNvPr id="8" name="Rectángulo 7">
            <a:extLst>
              <a:ext uri="{FF2B5EF4-FFF2-40B4-BE49-F238E27FC236}">
                <a16:creationId xmlns:a16="http://schemas.microsoft.com/office/drawing/2014/main" id="{9BB36D7C-17E4-3233-C2AE-3E8FE63F6ED5}"/>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9" name="CuadroTexto 8">
            <a:extLst>
              <a:ext uri="{FF2B5EF4-FFF2-40B4-BE49-F238E27FC236}">
                <a16:creationId xmlns:a16="http://schemas.microsoft.com/office/drawing/2014/main" id="{3EE585C6-481F-B718-ED60-CA05FD0934CE}"/>
              </a:ext>
            </a:extLst>
          </p:cNvPr>
          <p:cNvSpPr txBox="1"/>
          <p:nvPr/>
        </p:nvSpPr>
        <p:spPr>
          <a:xfrm>
            <a:off x="715963" y="55880"/>
            <a:ext cx="1074737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Franklin Gothic Book" panose="020B0503020102020204"/>
              </a:rPr>
              <a:t>3</a:t>
            </a: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Key Proportional SEA/SH Mitigation Measures</a:t>
            </a:r>
          </a:p>
        </p:txBody>
      </p:sp>
      <p:sp>
        <p:nvSpPr>
          <p:cNvPr id="10" name="Rectángulo 9">
            <a:extLst>
              <a:ext uri="{FF2B5EF4-FFF2-40B4-BE49-F238E27FC236}">
                <a16:creationId xmlns:a16="http://schemas.microsoft.com/office/drawing/2014/main" id="{3428B883-E90C-A9B7-7AF8-F292E8792CB0}"/>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1" name="CuadroTexto 10">
            <a:extLst>
              <a:ext uri="{FF2B5EF4-FFF2-40B4-BE49-F238E27FC236}">
                <a16:creationId xmlns:a16="http://schemas.microsoft.com/office/drawing/2014/main" id="{94CDAB4F-2047-80BF-8DF1-0DE8C5942E41}"/>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d.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Grievance Mechanism &amp; Awareness Raising</a:t>
            </a:r>
          </a:p>
        </p:txBody>
      </p:sp>
      <p:pic>
        <p:nvPicPr>
          <p:cNvPr id="3" name="Picture 2">
            <a:extLst>
              <a:ext uri="{FF2B5EF4-FFF2-40B4-BE49-F238E27FC236}">
                <a16:creationId xmlns:a16="http://schemas.microsoft.com/office/drawing/2014/main" id="{3D2B3044-F389-5C52-4625-5E9C08C235D4}"/>
              </a:ext>
            </a:extLst>
          </p:cNvPr>
          <p:cNvPicPr>
            <a:picLocks noChangeAspect="1"/>
          </p:cNvPicPr>
          <p:nvPr/>
        </p:nvPicPr>
        <p:blipFill>
          <a:blip r:embed="rId4"/>
          <a:stretch>
            <a:fillRect/>
          </a:stretch>
        </p:blipFill>
        <p:spPr>
          <a:xfrm>
            <a:off x="9794674" y="1445253"/>
            <a:ext cx="1235306" cy="2533271"/>
          </a:xfrm>
          <a:prstGeom prst="rect">
            <a:avLst/>
          </a:prstGeom>
        </p:spPr>
      </p:pic>
      <p:sp>
        <p:nvSpPr>
          <p:cNvPr id="4" name="Rectángulo redondeado 10">
            <a:extLst>
              <a:ext uri="{FF2B5EF4-FFF2-40B4-BE49-F238E27FC236}">
                <a16:creationId xmlns:a16="http://schemas.microsoft.com/office/drawing/2014/main" id="{E8DD15AB-97BA-B5A2-D465-BD89F38894B7}"/>
              </a:ext>
            </a:extLst>
          </p:cNvPr>
          <p:cNvSpPr/>
          <p:nvPr/>
        </p:nvSpPr>
        <p:spPr>
          <a:xfrm>
            <a:off x="8793798" y="4068208"/>
            <a:ext cx="3237058" cy="2733912"/>
          </a:xfrm>
          <a:prstGeom prst="roundRect">
            <a:avLst>
              <a:gd name="adj" fmla="val 253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28808A9-BE01-B3BC-82D3-169FA6597741}"/>
              </a:ext>
            </a:extLst>
          </p:cNvPr>
          <p:cNvSpPr txBox="1"/>
          <p:nvPr/>
        </p:nvSpPr>
        <p:spPr>
          <a:xfrm>
            <a:off x="8793798" y="4247575"/>
            <a:ext cx="3152114" cy="255454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Franklin Gothic Book"/>
                <a:ea typeface="+mn-ea"/>
                <a:cs typeface="+mn-cs"/>
              </a:rPr>
              <a:t>Teams select a model proportionally to risks and based on existing expertise and resources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rgbClr val="FFFFFF"/>
              </a:solidFill>
              <a:latin typeface="Franklin Gothic Boo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Franklin Gothic Book"/>
                <a:ea typeface="+mn-ea"/>
                <a:cs typeface="+mn-cs"/>
              </a:rPr>
              <a:t>See </a:t>
            </a:r>
            <a:r>
              <a:rPr kumimoji="0" lang="en-US" sz="2000" b="0" i="0" u="none" strike="noStrike" kern="1200" cap="none" spc="0" normalizeH="0" baseline="0" noProof="0" dirty="0">
                <a:ln>
                  <a:noFill/>
                </a:ln>
                <a:solidFill>
                  <a:srgbClr val="FFFFFF"/>
                </a:solidFill>
                <a:effectLst/>
                <a:uLnTx/>
                <a:uFillTx/>
                <a:latin typeface="Franklin Gothic Book"/>
                <a:ea typeface="+mn-ea"/>
                <a:cs typeface="+mn-cs"/>
                <a:hlinkClick r:id="rId5"/>
              </a:rPr>
              <a:t>Technical Note</a:t>
            </a:r>
            <a:r>
              <a:rPr kumimoji="0" lang="en-US" sz="2000" b="0" i="0" u="none" strike="noStrike" kern="1200" cap="none" spc="0" normalizeH="0" baseline="0" noProof="0" dirty="0">
                <a:ln>
                  <a:noFill/>
                </a:ln>
                <a:solidFill>
                  <a:srgbClr val="FFFFFF"/>
                </a:solidFill>
                <a:effectLst/>
                <a:uLnTx/>
                <a:uFillTx/>
                <a:latin typeface="Franklin Gothic Book"/>
                <a:ea typeface="+mn-ea"/>
                <a:cs typeface="+mn-cs"/>
              </a:rPr>
              <a:t> on SEA/SH GM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FFFF"/>
                </a:solidFill>
                <a:latin typeface="Franklin Gothic Book"/>
              </a:rPr>
              <a:t>Learn more </a:t>
            </a:r>
            <a:r>
              <a:rPr lang="en-US" sz="2000" dirty="0">
                <a:solidFill>
                  <a:srgbClr val="FFFFFF"/>
                </a:solidFill>
                <a:latin typeface="Franklin Gothic Book"/>
                <a:hlinkClick r:id="rId6"/>
              </a:rPr>
              <a:t>here</a:t>
            </a:r>
            <a:endParaRPr kumimoji="0" lang="en-US" sz="200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1730563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a:extLst>
              <a:ext uri="{FF2B5EF4-FFF2-40B4-BE49-F238E27FC236}">
                <a16:creationId xmlns:a16="http://schemas.microsoft.com/office/drawing/2014/main" id="{08BB213F-3086-B80E-51BE-A10380643661}"/>
              </a:ext>
            </a:extLst>
          </p:cNvPr>
          <p:cNvSpPr txBox="1"/>
          <p:nvPr/>
        </p:nvSpPr>
        <p:spPr>
          <a:xfrm>
            <a:off x="389844" y="730378"/>
            <a:ext cx="10953185" cy="707886"/>
          </a:xfrm>
          <a:prstGeom prst="rect">
            <a:avLst/>
          </a:prstGeom>
          <a:noFill/>
        </p:spPr>
        <p:txBody>
          <a:bodyPr wrap="square" lIns="0" rIns="0" rtlCol="0" anchor="t">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4000" b="0" i="0" u="none" strike="noStrike" kern="1200" cap="none" spc="0" normalizeH="0" baseline="0" noProof="0">
                <a:ln>
                  <a:noFill/>
                </a:ln>
                <a:solidFill>
                  <a:srgbClr val="2F150E"/>
                </a:solidFill>
                <a:effectLst/>
                <a:uLnTx/>
                <a:uFillTx/>
                <a:latin typeface="Franklin Gothic Medium" panose="020B0603020102020204"/>
                <a:ea typeface="+mn-ea"/>
                <a:cs typeface="+mn-cs"/>
              </a:rPr>
              <a:t>Survivor-centered GM value chain</a:t>
            </a:r>
          </a:p>
        </p:txBody>
      </p:sp>
      <p:sp>
        <p:nvSpPr>
          <p:cNvPr id="22" name="Pentágono 61">
            <a:extLst>
              <a:ext uri="{FF2B5EF4-FFF2-40B4-BE49-F238E27FC236}">
                <a16:creationId xmlns:a16="http://schemas.microsoft.com/office/drawing/2014/main" id="{AD8B1B16-D9C3-E933-CC24-87CD24BDBA16}"/>
              </a:ext>
            </a:extLst>
          </p:cNvPr>
          <p:cNvSpPr/>
          <p:nvPr/>
        </p:nvSpPr>
        <p:spPr>
          <a:xfrm>
            <a:off x="186669" y="6384899"/>
            <a:ext cx="11837170" cy="357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AD9C3"/>
                </a:solidFill>
                <a:effectLst/>
                <a:uLnTx/>
                <a:uFillTx/>
                <a:latin typeface="Franklin Gothic Medium" panose="020B0603020102020204"/>
                <a:ea typeface="+mn-ea"/>
                <a:cs typeface="+mn-cs"/>
              </a:rPr>
              <a:t>Consult with women and girls to confirm</a:t>
            </a:r>
          </a:p>
        </p:txBody>
      </p:sp>
      <p:sp>
        <p:nvSpPr>
          <p:cNvPr id="24" name="Elipse 23">
            <a:extLst>
              <a:ext uri="{FF2B5EF4-FFF2-40B4-BE49-F238E27FC236}">
                <a16:creationId xmlns:a16="http://schemas.microsoft.com/office/drawing/2014/main" id="{683BA0B4-9395-2E0F-0981-4DFCD53BFF18}"/>
              </a:ext>
            </a:extLst>
          </p:cNvPr>
          <p:cNvSpPr/>
          <p:nvPr/>
        </p:nvSpPr>
        <p:spPr>
          <a:xfrm>
            <a:off x="825070" y="1405132"/>
            <a:ext cx="614145" cy="614145"/>
          </a:xfrm>
          <a:prstGeom prst="ellipse">
            <a:avLst/>
          </a:prstGeom>
          <a:solidFill>
            <a:srgbClr val="6B1808"/>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30" name="Elipse 29">
            <a:extLst>
              <a:ext uri="{FF2B5EF4-FFF2-40B4-BE49-F238E27FC236}">
                <a16:creationId xmlns:a16="http://schemas.microsoft.com/office/drawing/2014/main" id="{3C33EDF8-F27E-4AEA-A808-88FCA866DE11}"/>
              </a:ext>
            </a:extLst>
          </p:cNvPr>
          <p:cNvSpPr/>
          <p:nvPr/>
        </p:nvSpPr>
        <p:spPr>
          <a:xfrm>
            <a:off x="4799318" y="1403222"/>
            <a:ext cx="614145" cy="614145"/>
          </a:xfrm>
          <a:prstGeom prst="ellipse">
            <a:avLst/>
          </a:prstGeom>
          <a:solidFill>
            <a:srgbClr val="6B1808"/>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33" name="Elipse 32">
            <a:extLst>
              <a:ext uri="{FF2B5EF4-FFF2-40B4-BE49-F238E27FC236}">
                <a16:creationId xmlns:a16="http://schemas.microsoft.com/office/drawing/2014/main" id="{EF0525F8-2CAA-B1FF-9569-8F1E2989814D}"/>
              </a:ext>
            </a:extLst>
          </p:cNvPr>
          <p:cNvSpPr/>
          <p:nvPr/>
        </p:nvSpPr>
        <p:spPr>
          <a:xfrm>
            <a:off x="2818419" y="1405132"/>
            <a:ext cx="614145" cy="614145"/>
          </a:xfrm>
          <a:prstGeom prst="ellipse">
            <a:avLst/>
          </a:prstGeom>
          <a:solidFill>
            <a:srgbClr val="6B1808"/>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36" name="Elipse 35">
            <a:extLst>
              <a:ext uri="{FF2B5EF4-FFF2-40B4-BE49-F238E27FC236}">
                <a16:creationId xmlns:a16="http://schemas.microsoft.com/office/drawing/2014/main" id="{BDAD22FC-AB94-8BE2-5274-7D8C4778068A}"/>
              </a:ext>
            </a:extLst>
          </p:cNvPr>
          <p:cNvSpPr/>
          <p:nvPr/>
        </p:nvSpPr>
        <p:spPr>
          <a:xfrm>
            <a:off x="10765437" y="1405132"/>
            <a:ext cx="614145" cy="614145"/>
          </a:xfrm>
          <a:prstGeom prst="ellipse">
            <a:avLst/>
          </a:prstGeom>
          <a:solidFill>
            <a:srgbClr val="6B1808"/>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39" name="Elipse 38">
            <a:extLst>
              <a:ext uri="{FF2B5EF4-FFF2-40B4-BE49-F238E27FC236}">
                <a16:creationId xmlns:a16="http://schemas.microsoft.com/office/drawing/2014/main" id="{E43CA334-BCBF-29BB-4483-5E2F78C0EF20}"/>
              </a:ext>
            </a:extLst>
          </p:cNvPr>
          <p:cNvSpPr/>
          <p:nvPr/>
        </p:nvSpPr>
        <p:spPr>
          <a:xfrm>
            <a:off x="6790268" y="1405132"/>
            <a:ext cx="614145" cy="614145"/>
          </a:xfrm>
          <a:prstGeom prst="ellipse">
            <a:avLst/>
          </a:prstGeom>
          <a:solidFill>
            <a:srgbClr val="6B1808"/>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42" name="Elipse 41">
            <a:extLst>
              <a:ext uri="{FF2B5EF4-FFF2-40B4-BE49-F238E27FC236}">
                <a16:creationId xmlns:a16="http://schemas.microsoft.com/office/drawing/2014/main" id="{C3359F49-DCEC-26ED-E87A-407217EC8F27}"/>
              </a:ext>
            </a:extLst>
          </p:cNvPr>
          <p:cNvSpPr/>
          <p:nvPr/>
        </p:nvSpPr>
        <p:spPr>
          <a:xfrm>
            <a:off x="8765742" y="1405132"/>
            <a:ext cx="614145" cy="614145"/>
          </a:xfrm>
          <a:prstGeom prst="ellipse">
            <a:avLst/>
          </a:prstGeom>
          <a:solidFill>
            <a:srgbClr val="6B1808"/>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44" name="Rectángulo redondeado 2">
            <a:extLst>
              <a:ext uri="{FF2B5EF4-FFF2-40B4-BE49-F238E27FC236}">
                <a16:creationId xmlns:a16="http://schemas.microsoft.com/office/drawing/2014/main" id="{F13F489F-35DD-E47F-D796-972C719BEE10}"/>
              </a:ext>
            </a:extLst>
          </p:cNvPr>
          <p:cNvSpPr/>
          <p:nvPr/>
        </p:nvSpPr>
        <p:spPr>
          <a:xfrm>
            <a:off x="177252" y="2913774"/>
            <a:ext cx="1902588" cy="3358037"/>
          </a:xfrm>
          <a:prstGeom prst="roundRect">
            <a:avLst>
              <a:gd name="adj" fmla="val 6957"/>
            </a:avLst>
          </a:prstGeom>
          <a:solidFill>
            <a:srgbClr val="FDF0E7"/>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1">
            <a:noAutofit/>
          </a:bodyPr>
          <a:lstStyle/>
          <a:p>
            <a:pPr marL="0" marR="0" lvl="0" indent="0" algn="l" defTabSz="914400" rtl="0" eaLnBrk="1" fontAlgn="auto" latinLnBrk="0" hangingPunct="1">
              <a:lnSpc>
                <a:spcPts val="1800"/>
              </a:lnSpc>
              <a:spcBef>
                <a:spcPts val="0"/>
              </a:spcBef>
              <a:spcAft>
                <a:spcPts val="600"/>
              </a:spcAft>
              <a:buClrTx/>
              <a:buSzTx/>
              <a:buFontTx/>
              <a:buNone/>
              <a:tabLst/>
              <a:defRPr/>
            </a:pPr>
            <a:r>
              <a:rPr kumimoji="0" lang="en-US" sz="1700" b="0" i="0" u="none" strike="noStrike" kern="1200" cap="none" spc="0" normalizeH="0" baseline="0" noProof="0">
                <a:ln>
                  <a:noFill/>
                </a:ln>
                <a:solidFill>
                  <a:srgbClr val="2F150E"/>
                </a:solidFill>
                <a:effectLst/>
                <a:uLnTx/>
                <a:uFillTx/>
                <a:latin typeface="Franklin Gothic Book" panose="020B0503020102020204"/>
                <a:ea typeface="+mn-ea"/>
                <a:cs typeface="+mn-cs"/>
              </a:rPr>
              <a:t>Are there multiple channels where grievances can be submitted ensuring that no group is excluded? Does the project have tools and protocols (i.e., coding) to safely document and store incident information? </a:t>
            </a:r>
          </a:p>
        </p:txBody>
      </p:sp>
      <p:sp>
        <p:nvSpPr>
          <p:cNvPr id="45" name="Rectángulo redondeado 3">
            <a:extLst>
              <a:ext uri="{FF2B5EF4-FFF2-40B4-BE49-F238E27FC236}">
                <a16:creationId xmlns:a16="http://schemas.microsoft.com/office/drawing/2014/main" id="{8799B341-CD75-6993-F4EB-7CF9AC86425B}"/>
              </a:ext>
            </a:extLst>
          </p:cNvPr>
          <p:cNvSpPr/>
          <p:nvPr/>
        </p:nvSpPr>
        <p:spPr>
          <a:xfrm>
            <a:off x="186669" y="2112731"/>
            <a:ext cx="1893689" cy="726265"/>
          </a:xfrm>
          <a:prstGeom prst="roundRect">
            <a:avLst>
              <a:gd name="adj" fmla="val 323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AD9C3"/>
                </a:solidFill>
                <a:effectLst/>
                <a:uLnTx/>
                <a:uFillTx/>
                <a:latin typeface="Franklin Gothic Medium" panose="020B0603020102020204"/>
                <a:ea typeface="+mn-ea"/>
                <a:cs typeface="+mn-cs"/>
              </a:rPr>
              <a:t>UPTAKE</a:t>
            </a:r>
            <a:endParaRPr kumimoji="0" lang="en-US" sz="1200" b="0" i="0" u="none" strike="noStrike" kern="1200" cap="none" spc="0" normalizeH="0" baseline="0" noProof="0">
              <a:ln>
                <a:noFill/>
              </a:ln>
              <a:solidFill>
                <a:srgbClr val="FAD9C3"/>
              </a:solidFill>
              <a:effectLst/>
              <a:uLnTx/>
              <a:uFillTx/>
              <a:latin typeface="Franklin Gothic Medium" panose="020B0603020102020204"/>
              <a:ea typeface="+mn-ea"/>
              <a:cs typeface="+mn-cs"/>
            </a:endParaRPr>
          </a:p>
        </p:txBody>
      </p:sp>
      <p:sp>
        <p:nvSpPr>
          <p:cNvPr id="46" name="Rectángulo redondeado 2">
            <a:extLst>
              <a:ext uri="{FF2B5EF4-FFF2-40B4-BE49-F238E27FC236}">
                <a16:creationId xmlns:a16="http://schemas.microsoft.com/office/drawing/2014/main" id="{4A0293C1-E1DD-AEC6-A76C-395E425FF62F}"/>
              </a:ext>
            </a:extLst>
          </p:cNvPr>
          <p:cNvSpPr/>
          <p:nvPr/>
        </p:nvSpPr>
        <p:spPr>
          <a:xfrm>
            <a:off x="2169230" y="2910349"/>
            <a:ext cx="1902588" cy="3358037"/>
          </a:xfrm>
          <a:prstGeom prst="roundRect">
            <a:avLst>
              <a:gd name="adj" fmla="val 6957"/>
            </a:avLst>
          </a:prstGeom>
          <a:solidFill>
            <a:srgbClr val="FDF0E7"/>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1">
            <a:noAutofit/>
          </a:bodyPr>
          <a:lstStyle/>
          <a:p>
            <a:pPr marL="0" marR="0" lvl="0" indent="0" algn="l" defTabSz="914400" rtl="0" eaLnBrk="1" fontAlgn="auto" latinLnBrk="0" hangingPunct="1">
              <a:lnSpc>
                <a:spcPts val="1800"/>
              </a:lnSpc>
              <a:spcBef>
                <a:spcPts val="0"/>
              </a:spcBef>
              <a:spcAft>
                <a:spcPts val="600"/>
              </a:spcAft>
              <a:buClrTx/>
              <a:buSzTx/>
              <a:buFontTx/>
              <a:buNone/>
              <a:tabLst/>
              <a:defRPr/>
            </a:pPr>
            <a:r>
              <a:rPr kumimoji="0" lang="en-US" sz="1700" b="0" i="0" u="none" strike="noStrike" kern="1200" cap="none" spc="0" normalizeH="0" baseline="0" noProof="0">
                <a:ln>
                  <a:noFill/>
                </a:ln>
                <a:solidFill>
                  <a:srgbClr val="2F150E"/>
                </a:solidFill>
                <a:effectLst/>
                <a:uLnTx/>
                <a:uFillTx/>
                <a:latin typeface="Franklin Gothic Book" panose="020B0503020102020204"/>
                <a:ea typeface="+mn-ea"/>
                <a:cs typeface="+mn-cs"/>
              </a:rPr>
              <a:t>Are there processes and tools to keep the identity of the survivor (and others) protected at all times? Are cases safely and confidentially logged and secured?</a:t>
            </a:r>
          </a:p>
        </p:txBody>
      </p:sp>
      <p:sp>
        <p:nvSpPr>
          <p:cNvPr id="47" name="Rectángulo redondeado 3">
            <a:extLst>
              <a:ext uri="{FF2B5EF4-FFF2-40B4-BE49-F238E27FC236}">
                <a16:creationId xmlns:a16="http://schemas.microsoft.com/office/drawing/2014/main" id="{210930E0-FDA2-2459-A3B8-B3DAE3237B68}"/>
              </a:ext>
            </a:extLst>
          </p:cNvPr>
          <p:cNvSpPr/>
          <p:nvPr/>
        </p:nvSpPr>
        <p:spPr>
          <a:xfrm>
            <a:off x="2178647" y="2109306"/>
            <a:ext cx="1893689" cy="726265"/>
          </a:xfrm>
          <a:prstGeom prst="roundRect">
            <a:avLst>
              <a:gd name="adj" fmla="val 323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sz="1600" b="0" i="0" u="none" strike="noStrike" kern="1200" cap="none" spc="0" normalizeH="0" baseline="0" noProof="0">
                <a:ln>
                  <a:noFill/>
                </a:ln>
                <a:solidFill>
                  <a:srgbClr val="FAD9C3"/>
                </a:solidFill>
                <a:effectLst/>
                <a:uLnTx/>
                <a:uFillTx/>
                <a:latin typeface="Franklin Gothic Medium" panose="020B0603020102020204"/>
                <a:ea typeface="+mn-ea"/>
                <a:cs typeface="+mn-cs"/>
              </a:rPr>
              <a:t>SORTING AND PROCESSING</a:t>
            </a:r>
          </a:p>
        </p:txBody>
      </p:sp>
      <p:sp>
        <p:nvSpPr>
          <p:cNvPr id="48" name="Rectángulo redondeado 2">
            <a:extLst>
              <a:ext uri="{FF2B5EF4-FFF2-40B4-BE49-F238E27FC236}">
                <a16:creationId xmlns:a16="http://schemas.microsoft.com/office/drawing/2014/main" id="{958B5CE4-8569-03B8-3527-D798A75FA363}"/>
              </a:ext>
            </a:extLst>
          </p:cNvPr>
          <p:cNvSpPr/>
          <p:nvPr/>
        </p:nvSpPr>
        <p:spPr>
          <a:xfrm>
            <a:off x="4151855" y="2912477"/>
            <a:ext cx="1902588" cy="3358037"/>
          </a:xfrm>
          <a:prstGeom prst="roundRect">
            <a:avLst>
              <a:gd name="adj" fmla="val 6957"/>
            </a:avLst>
          </a:prstGeom>
          <a:solidFill>
            <a:srgbClr val="FDF0E7"/>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1">
            <a:noAutofit/>
          </a:bodyPr>
          <a:lstStyle/>
          <a:p>
            <a:pPr marL="0" marR="0" lvl="0" indent="0" algn="l" defTabSz="914400" rtl="0" eaLnBrk="1" fontAlgn="auto" latinLnBrk="0" hangingPunct="1">
              <a:lnSpc>
                <a:spcPts val="1800"/>
              </a:lnSpc>
              <a:spcBef>
                <a:spcPts val="0"/>
              </a:spcBef>
              <a:spcAft>
                <a:spcPts val="600"/>
              </a:spcAft>
              <a:buClrTx/>
              <a:buSzTx/>
              <a:buFontTx/>
              <a:buNone/>
              <a:tabLst/>
              <a:defRPr/>
            </a:pPr>
            <a:r>
              <a:rPr kumimoji="0" lang="en-US" sz="1700" b="0" i="0" u="none" strike="noStrike" kern="1200" cap="none" spc="0" normalizeH="0" baseline="0" noProof="0">
                <a:ln>
                  <a:noFill/>
                </a:ln>
                <a:solidFill>
                  <a:srgbClr val="2F150E"/>
                </a:solidFill>
                <a:effectLst/>
                <a:uLnTx/>
                <a:uFillTx/>
                <a:latin typeface="Franklin Gothic Book" panose="020B0503020102020204"/>
                <a:ea typeface="+mn-ea"/>
                <a:cs typeface="+mn-cs"/>
              </a:rPr>
              <a:t>How will survivors be reached and contacted to safely be updated on progress or updates? How is consent continually gathered throughout the process?</a:t>
            </a:r>
          </a:p>
        </p:txBody>
      </p:sp>
      <p:sp>
        <p:nvSpPr>
          <p:cNvPr id="49" name="Rectángulo redondeado 3">
            <a:extLst>
              <a:ext uri="{FF2B5EF4-FFF2-40B4-BE49-F238E27FC236}">
                <a16:creationId xmlns:a16="http://schemas.microsoft.com/office/drawing/2014/main" id="{D06248D5-A938-06C5-317A-727B9A62B8C0}"/>
              </a:ext>
            </a:extLst>
          </p:cNvPr>
          <p:cNvSpPr/>
          <p:nvPr/>
        </p:nvSpPr>
        <p:spPr>
          <a:xfrm>
            <a:off x="4159546" y="2109524"/>
            <a:ext cx="1893689" cy="726265"/>
          </a:xfrm>
          <a:prstGeom prst="roundRect">
            <a:avLst>
              <a:gd name="adj" fmla="val 323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AD9C3"/>
                </a:solidFill>
                <a:effectLst/>
                <a:uLnTx/>
                <a:uFillTx/>
                <a:latin typeface="Franklin Gothic Medium" panose="020B0603020102020204"/>
                <a:ea typeface="+mn-ea"/>
                <a:cs typeface="+mn-cs"/>
              </a:rPr>
              <a:t>ACKNOWLEDGEMENT AND FOLLOW UP</a:t>
            </a:r>
          </a:p>
        </p:txBody>
      </p:sp>
      <p:sp>
        <p:nvSpPr>
          <p:cNvPr id="50" name="Rectángulo redondeado 2">
            <a:extLst>
              <a:ext uri="{FF2B5EF4-FFF2-40B4-BE49-F238E27FC236}">
                <a16:creationId xmlns:a16="http://schemas.microsoft.com/office/drawing/2014/main" id="{EE873FE0-3B4E-2ACB-69B4-8D7E3D34B85E}"/>
              </a:ext>
            </a:extLst>
          </p:cNvPr>
          <p:cNvSpPr/>
          <p:nvPr/>
        </p:nvSpPr>
        <p:spPr>
          <a:xfrm>
            <a:off x="6141079" y="2893439"/>
            <a:ext cx="1902588" cy="3358037"/>
          </a:xfrm>
          <a:prstGeom prst="roundRect">
            <a:avLst>
              <a:gd name="adj" fmla="val 6957"/>
            </a:avLst>
          </a:prstGeom>
          <a:solidFill>
            <a:srgbClr val="FDF0E7"/>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1">
            <a:noAutofit/>
          </a:bodyPr>
          <a:lstStyle/>
          <a:p>
            <a:pPr marL="0" marR="0" lvl="0" indent="0" algn="l" defTabSz="914400" rtl="0" eaLnBrk="1" fontAlgn="auto" latinLnBrk="0" hangingPunct="1">
              <a:lnSpc>
                <a:spcPts val="1800"/>
              </a:lnSpc>
              <a:spcBef>
                <a:spcPts val="0"/>
              </a:spcBef>
              <a:spcAft>
                <a:spcPts val="600"/>
              </a:spcAft>
              <a:buClrTx/>
              <a:buSzTx/>
              <a:buFontTx/>
              <a:buNone/>
              <a:tabLst/>
              <a:defRPr/>
            </a:pPr>
            <a:r>
              <a:rPr kumimoji="0" lang="en-US" sz="1700" b="0" i="0" u="none" strike="noStrike" kern="1200" cap="none" spc="0" normalizeH="0" baseline="0" noProof="0">
                <a:ln>
                  <a:noFill/>
                </a:ln>
                <a:solidFill>
                  <a:srgbClr val="2F150E"/>
                </a:solidFill>
                <a:effectLst/>
                <a:uLnTx/>
                <a:uFillTx/>
                <a:latin typeface="Franklin Gothic Book" panose="020B0503020102020204"/>
                <a:ea typeface="+mn-ea"/>
                <a:cs typeface="+mn-cs"/>
              </a:rPr>
              <a:t>How are decisions made with the survivor’s rights, wishes, and choices respected? How’s survivor’s safety assessed and protected? </a:t>
            </a:r>
          </a:p>
        </p:txBody>
      </p:sp>
      <p:sp>
        <p:nvSpPr>
          <p:cNvPr id="51" name="Rectángulo redondeado 3">
            <a:extLst>
              <a:ext uri="{FF2B5EF4-FFF2-40B4-BE49-F238E27FC236}">
                <a16:creationId xmlns:a16="http://schemas.microsoft.com/office/drawing/2014/main" id="{1F00DF3E-6490-52BF-854A-606CA450FC62}"/>
              </a:ext>
            </a:extLst>
          </p:cNvPr>
          <p:cNvSpPr/>
          <p:nvPr/>
        </p:nvSpPr>
        <p:spPr>
          <a:xfrm>
            <a:off x="6150496" y="2092396"/>
            <a:ext cx="1893689" cy="726265"/>
          </a:xfrm>
          <a:prstGeom prst="roundRect">
            <a:avLst>
              <a:gd name="adj" fmla="val 323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sz="1600" b="0" i="0" u="none" strike="noStrike" kern="1200" cap="none" spc="0" normalizeH="0" baseline="0" noProof="0">
                <a:ln>
                  <a:noFill/>
                </a:ln>
                <a:solidFill>
                  <a:srgbClr val="FAD9C3"/>
                </a:solidFill>
                <a:effectLst/>
                <a:uLnTx/>
                <a:uFillTx/>
                <a:latin typeface="Franklin Gothic Medium" panose="020B0603020102020204"/>
                <a:ea typeface="+mn-ea"/>
                <a:cs typeface="+mn-cs"/>
              </a:rPr>
              <a:t>VERIFICATION, INVESTIGATION AND ACTION</a:t>
            </a:r>
          </a:p>
        </p:txBody>
      </p:sp>
      <p:sp>
        <p:nvSpPr>
          <p:cNvPr id="52" name="Rectángulo redondeado 2">
            <a:extLst>
              <a:ext uri="{FF2B5EF4-FFF2-40B4-BE49-F238E27FC236}">
                <a16:creationId xmlns:a16="http://schemas.microsoft.com/office/drawing/2014/main" id="{19B32C16-F417-1BF9-8120-879A0F2F5BE9}"/>
              </a:ext>
            </a:extLst>
          </p:cNvPr>
          <p:cNvSpPr/>
          <p:nvPr/>
        </p:nvSpPr>
        <p:spPr>
          <a:xfrm>
            <a:off x="8130301" y="2910346"/>
            <a:ext cx="1902588" cy="3358037"/>
          </a:xfrm>
          <a:prstGeom prst="roundRect">
            <a:avLst>
              <a:gd name="adj" fmla="val 6957"/>
            </a:avLst>
          </a:prstGeom>
          <a:solidFill>
            <a:srgbClr val="FDF0E7"/>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1">
            <a:noAutofit/>
          </a:bodyPr>
          <a:lstStyle/>
          <a:p>
            <a:pPr marL="0" marR="0" lvl="0" indent="0" algn="l" defTabSz="914400" rtl="0" eaLnBrk="1" fontAlgn="auto" latinLnBrk="0" hangingPunct="1">
              <a:lnSpc>
                <a:spcPts val="1800"/>
              </a:lnSpc>
              <a:spcBef>
                <a:spcPts val="0"/>
              </a:spcBef>
              <a:spcAft>
                <a:spcPts val="600"/>
              </a:spcAft>
              <a:buClrTx/>
              <a:buSzTx/>
              <a:buFontTx/>
              <a:buNone/>
              <a:tabLst/>
              <a:defRPr/>
            </a:pPr>
            <a:r>
              <a:rPr kumimoji="0" lang="en-US" sz="1700" b="0" i="0" u="none" strike="noStrike" kern="1200" cap="none" spc="0" normalizeH="0" baseline="0" noProof="0">
                <a:ln>
                  <a:noFill/>
                </a:ln>
                <a:solidFill>
                  <a:srgbClr val="2F150E"/>
                </a:solidFill>
                <a:effectLst/>
                <a:uLnTx/>
                <a:uFillTx/>
                <a:latin typeface="Franklin Gothic Book" panose="020B0503020102020204"/>
                <a:ea typeface="+mn-ea"/>
                <a:cs typeface="+mn-cs"/>
              </a:rPr>
              <a:t>How and when is follow up done with the service provider?</a:t>
            </a:r>
          </a:p>
        </p:txBody>
      </p:sp>
      <p:sp>
        <p:nvSpPr>
          <p:cNvPr id="53" name="Rectángulo redondeado 3">
            <a:extLst>
              <a:ext uri="{FF2B5EF4-FFF2-40B4-BE49-F238E27FC236}">
                <a16:creationId xmlns:a16="http://schemas.microsoft.com/office/drawing/2014/main" id="{1E4EB9E5-389B-BDA8-8FA7-45A1E7DDD986}"/>
              </a:ext>
            </a:extLst>
          </p:cNvPr>
          <p:cNvSpPr/>
          <p:nvPr/>
        </p:nvSpPr>
        <p:spPr>
          <a:xfrm>
            <a:off x="8139718" y="2109303"/>
            <a:ext cx="1893689" cy="726265"/>
          </a:xfrm>
          <a:prstGeom prst="roundRect">
            <a:avLst>
              <a:gd name="adj" fmla="val 323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sz="1600" b="0" i="0" u="none" strike="noStrike" kern="1200" cap="none" spc="0" normalizeH="0" baseline="0" noProof="0">
                <a:ln>
                  <a:noFill/>
                </a:ln>
                <a:solidFill>
                  <a:srgbClr val="FAD9C3"/>
                </a:solidFill>
                <a:effectLst/>
                <a:uLnTx/>
                <a:uFillTx/>
                <a:latin typeface="Franklin Gothic Medium" panose="020B0603020102020204"/>
                <a:ea typeface="+mn-ea"/>
                <a:cs typeface="+mn-cs"/>
              </a:rPr>
              <a:t>MONITORING AND EVALUATION</a:t>
            </a:r>
          </a:p>
        </p:txBody>
      </p:sp>
      <p:sp>
        <p:nvSpPr>
          <p:cNvPr id="54" name="Rectángulo redondeado 2">
            <a:extLst>
              <a:ext uri="{FF2B5EF4-FFF2-40B4-BE49-F238E27FC236}">
                <a16:creationId xmlns:a16="http://schemas.microsoft.com/office/drawing/2014/main" id="{02D628B7-EAEA-A2A2-D872-8EBA7B1DAF7D}"/>
              </a:ext>
            </a:extLst>
          </p:cNvPr>
          <p:cNvSpPr/>
          <p:nvPr/>
        </p:nvSpPr>
        <p:spPr>
          <a:xfrm>
            <a:off x="10121251" y="2883304"/>
            <a:ext cx="1902588" cy="3358037"/>
          </a:xfrm>
          <a:prstGeom prst="roundRect">
            <a:avLst>
              <a:gd name="adj" fmla="val 6957"/>
            </a:avLst>
          </a:prstGeom>
          <a:solidFill>
            <a:srgbClr val="FDF0E7"/>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1">
            <a:noAutofit/>
          </a:bodyPr>
          <a:lstStyle/>
          <a:p>
            <a:pPr marL="0" marR="0" lvl="0" indent="0" algn="l" defTabSz="914400" rtl="0" eaLnBrk="1" fontAlgn="auto" latinLnBrk="0" hangingPunct="1">
              <a:lnSpc>
                <a:spcPts val="1800"/>
              </a:lnSpc>
              <a:spcBef>
                <a:spcPts val="0"/>
              </a:spcBef>
              <a:spcAft>
                <a:spcPts val="600"/>
              </a:spcAft>
              <a:buClrTx/>
              <a:buSzTx/>
              <a:buFontTx/>
              <a:buNone/>
              <a:tabLst/>
              <a:defRPr/>
            </a:pPr>
            <a:r>
              <a:rPr kumimoji="0" lang="en-US" sz="1700" b="0" i="0" u="none" strike="noStrike" kern="1200" cap="none" spc="0" normalizeH="0" baseline="0" noProof="0">
                <a:ln>
                  <a:noFill/>
                </a:ln>
                <a:solidFill>
                  <a:srgbClr val="2F150E"/>
                </a:solidFill>
                <a:effectLst/>
                <a:uLnTx/>
                <a:uFillTx/>
                <a:latin typeface="Franklin Gothic Book" panose="020B0503020102020204"/>
                <a:ea typeface="+mn-ea"/>
                <a:cs typeface="+mn-cs"/>
              </a:rPr>
              <a:t>How is the survivor provided with feedback and results on a resolution? What additional safety measures are put in place to prevent further harm or retribution? </a:t>
            </a:r>
          </a:p>
        </p:txBody>
      </p:sp>
      <p:sp>
        <p:nvSpPr>
          <p:cNvPr id="55" name="Rectángulo redondeado 3">
            <a:extLst>
              <a:ext uri="{FF2B5EF4-FFF2-40B4-BE49-F238E27FC236}">
                <a16:creationId xmlns:a16="http://schemas.microsoft.com/office/drawing/2014/main" id="{B3E03F41-7C1A-1FCB-FF0B-DC3A0F72CEAD}"/>
              </a:ext>
            </a:extLst>
          </p:cNvPr>
          <p:cNvSpPr/>
          <p:nvPr/>
        </p:nvSpPr>
        <p:spPr>
          <a:xfrm>
            <a:off x="10130668" y="2082261"/>
            <a:ext cx="1893689" cy="726265"/>
          </a:xfrm>
          <a:prstGeom prst="roundRect">
            <a:avLst>
              <a:gd name="adj" fmla="val 323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AD9C3"/>
                </a:solidFill>
                <a:effectLst/>
                <a:uLnTx/>
                <a:uFillTx/>
                <a:latin typeface="Franklin Gothic Medium" panose="020B0603020102020204"/>
                <a:ea typeface="+mn-ea"/>
                <a:cs typeface="+mn-cs"/>
              </a:rPr>
              <a:t>FEEDBACK</a:t>
            </a:r>
            <a:endParaRPr kumimoji="0" lang="en-US" sz="1200" b="0" i="0" u="none" strike="noStrike" kern="1200" cap="none" spc="0" normalizeH="0" baseline="0" noProof="0">
              <a:ln>
                <a:noFill/>
              </a:ln>
              <a:solidFill>
                <a:srgbClr val="FAD9C3"/>
              </a:solidFill>
              <a:effectLst/>
              <a:uLnTx/>
              <a:uFillTx/>
              <a:latin typeface="Franklin Gothic Medium" panose="020B0603020102020204"/>
              <a:ea typeface="+mn-ea"/>
              <a:cs typeface="+mn-cs"/>
            </a:endParaRPr>
          </a:p>
        </p:txBody>
      </p:sp>
      <p:cxnSp>
        <p:nvCxnSpPr>
          <p:cNvPr id="56" name="Conector recto de flecha 55">
            <a:extLst>
              <a:ext uri="{FF2B5EF4-FFF2-40B4-BE49-F238E27FC236}">
                <a16:creationId xmlns:a16="http://schemas.microsoft.com/office/drawing/2014/main" id="{C264C5BA-2401-2DCE-10F4-BEFCA4A33105}"/>
              </a:ext>
            </a:extLst>
          </p:cNvPr>
          <p:cNvCxnSpPr>
            <a:cxnSpLocks/>
          </p:cNvCxnSpPr>
          <p:nvPr/>
        </p:nvCxnSpPr>
        <p:spPr>
          <a:xfrm>
            <a:off x="1550276" y="1686160"/>
            <a:ext cx="1143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a16="http://schemas.microsoft.com/office/drawing/2014/main" id="{5C720493-2368-8772-E4BE-2F2735C66124}"/>
              </a:ext>
            </a:extLst>
          </p:cNvPr>
          <p:cNvCxnSpPr>
            <a:cxnSpLocks/>
          </p:cNvCxnSpPr>
          <p:nvPr/>
        </p:nvCxnSpPr>
        <p:spPr>
          <a:xfrm>
            <a:off x="3541983" y="1686160"/>
            <a:ext cx="1143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914529F4-5B12-4E27-A978-658A4C67CFE4}"/>
              </a:ext>
            </a:extLst>
          </p:cNvPr>
          <p:cNvCxnSpPr>
            <a:cxnSpLocks/>
          </p:cNvCxnSpPr>
          <p:nvPr/>
        </p:nvCxnSpPr>
        <p:spPr>
          <a:xfrm>
            <a:off x="5525054" y="1686160"/>
            <a:ext cx="1143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de flecha 58">
            <a:extLst>
              <a:ext uri="{FF2B5EF4-FFF2-40B4-BE49-F238E27FC236}">
                <a16:creationId xmlns:a16="http://schemas.microsoft.com/office/drawing/2014/main" id="{96836C60-2970-D0A2-13DB-D2A34F0CA6CA}"/>
              </a:ext>
            </a:extLst>
          </p:cNvPr>
          <p:cNvCxnSpPr>
            <a:cxnSpLocks/>
          </p:cNvCxnSpPr>
          <p:nvPr/>
        </p:nvCxnSpPr>
        <p:spPr>
          <a:xfrm>
            <a:off x="7516761" y="1686160"/>
            <a:ext cx="1143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ector recto de flecha 59">
            <a:extLst>
              <a:ext uri="{FF2B5EF4-FFF2-40B4-BE49-F238E27FC236}">
                <a16:creationId xmlns:a16="http://schemas.microsoft.com/office/drawing/2014/main" id="{37595B87-9A5D-945D-CA06-4367FFA57DA4}"/>
              </a:ext>
            </a:extLst>
          </p:cNvPr>
          <p:cNvCxnSpPr>
            <a:cxnSpLocks/>
          </p:cNvCxnSpPr>
          <p:nvPr/>
        </p:nvCxnSpPr>
        <p:spPr>
          <a:xfrm>
            <a:off x="9501976" y="1686160"/>
            <a:ext cx="1143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4" descr="Icon&#10;&#10;Description automatically generated">
            <a:extLst>
              <a:ext uri="{FF2B5EF4-FFF2-40B4-BE49-F238E27FC236}">
                <a16:creationId xmlns:a16="http://schemas.microsoft.com/office/drawing/2014/main" id="{74E1B49B-F659-C209-4590-47D43FFC0456}"/>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48971" y="1425481"/>
            <a:ext cx="591886" cy="591886"/>
          </a:xfrm>
          <a:prstGeom prst="rect">
            <a:avLst/>
          </a:prstGeom>
        </p:spPr>
      </p:pic>
      <p:pic>
        <p:nvPicPr>
          <p:cNvPr id="8" name="Picture 9" descr="Icon&#10;&#10;Description automatically generated">
            <a:extLst>
              <a:ext uri="{FF2B5EF4-FFF2-40B4-BE49-F238E27FC236}">
                <a16:creationId xmlns:a16="http://schemas.microsoft.com/office/drawing/2014/main" id="{11F98C2F-AD03-7BB8-B9D5-8DDA63CDB2FA}"/>
              </a:ext>
            </a:extLst>
          </p:cNvPr>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869886" y="1465224"/>
            <a:ext cx="500033" cy="500033"/>
          </a:xfrm>
          <a:prstGeom prst="rect">
            <a:avLst/>
          </a:prstGeom>
        </p:spPr>
      </p:pic>
      <p:pic>
        <p:nvPicPr>
          <p:cNvPr id="9" name="Picture 7" descr="Icon&#10;&#10;Description automatically generated">
            <a:extLst>
              <a:ext uri="{FF2B5EF4-FFF2-40B4-BE49-F238E27FC236}">
                <a16:creationId xmlns:a16="http://schemas.microsoft.com/office/drawing/2014/main" id="{ACAFDC2A-728A-E07A-63E1-9F935704F2BA}"/>
              </a:ext>
            </a:extLst>
          </p:cNvPr>
          <p:cNvPicPr>
            <a:picLocks noChangeAspect="1"/>
          </p:cNvPicPr>
          <p:nvPr/>
        </p:nvPicPr>
        <p:blipFill>
          <a:blip>
            <a:duotone>
              <a:schemeClr val="bg2">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829636" y="1410636"/>
            <a:ext cx="591886" cy="591886"/>
          </a:xfrm>
          <a:prstGeom prst="rect">
            <a:avLst/>
          </a:prstGeom>
        </p:spPr>
      </p:pic>
      <p:pic>
        <p:nvPicPr>
          <p:cNvPr id="10" name="Picture 15" descr="Icon&#10;&#10;Description automatically generated">
            <a:extLst>
              <a:ext uri="{FF2B5EF4-FFF2-40B4-BE49-F238E27FC236}">
                <a16:creationId xmlns:a16="http://schemas.microsoft.com/office/drawing/2014/main" id="{9B8584B7-31BA-5733-ECEB-85000A6C0535}"/>
              </a:ext>
            </a:extLst>
          </p:cNvPr>
          <p:cNvPicPr>
            <a:picLocks noChangeAspect="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799485" y="1417069"/>
            <a:ext cx="591886" cy="591886"/>
          </a:xfrm>
          <a:prstGeom prst="rect">
            <a:avLst/>
          </a:prstGeom>
        </p:spPr>
      </p:pic>
      <p:pic>
        <p:nvPicPr>
          <p:cNvPr id="11" name="Picture 11" descr="Icon&#10;&#10;Description automatically generated">
            <a:extLst>
              <a:ext uri="{FF2B5EF4-FFF2-40B4-BE49-F238E27FC236}">
                <a16:creationId xmlns:a16="http://schemas.microsoft.com/office/drawing/2014/main" id="{636148A6-BF61-94FA-1303-C03BA86C62B4}"/>
              </a:ext>
            </a:extLst>
          </p:cNvPr>
          <p:cNvPicPr>
            <a:picLocks noChangeAspect="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840990" y="1454037"/>
            <a:ext cx="520250" cy="513130"/>
          </a:xfrm>
          <a:prstGeom prst="rect">
            <a:avLst/>
          </a:prstGeom>
        </p:spPr>
      </p:pic>
      <p:pic>
        <p:nvPicPr>
          <p:cNvPr id="13" name="Picture 13" descr="Icon&#10;&#10;Description automatically generated">
            <a:extLst>
              <a:ext uri="{FF2B5EF4-FFF2-40B4-BE49-F238E27FC236}">
                <a16:creationId xmlns:a16="http://schemas.microsoft.com/office/drawing/2014/main" id="{9A9FFE42-1831-4806-E894-0EFDDC37F7D2}"/>
              </a:ext>
            </a:extLst>
          </p:cNvPr>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5332" y="1426904"/>
            <a:ext cx="582051" cy="582051"/>
          </a:xfrm>
          <a:prstGeom prst="rect">
            <a:avLst/>
          </a:prstGeom>
        </p:spPr>
      </p:pic>
      <p:sp>
        <p:nvSpPr>
          <p:cNvPr id="2" name="Rectángulo 1">
            <a:extLst>
              <a:ext uri="{FF2B5EF4-FFF2-40B4-BE49-F238E27FC236}">
                <a16:creationId xmlns:a16="http://schemas.microsoft.com/office/drawing/2014/main" id="{9EBAF58C-1790-B0C7-4DF2-7D1FC6732D94}"/>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2" name="CuadroTexto 11">
            <a:extLst>
              <a:ext uri="{FF2B5EF4-FFF2-40B4-BE49-F238E27FC236}">
                <a16:creationId xmlns:a16="http://schemas.microsoft.com/office/drawing/2014/main" id="{B26EF54F-E8F6-1126-FA75-434936534768}"/>
              </a:ext>
            </a:extLst>
          </p:cNvPr>
          <p:cNvSpPr txBox="1"/>
          <p:nvPr/>
        </p:nvSpPr>
        <p:spPr>
          <a:xfrm>
            <a:off x="715963" y="55880"/>
            <a:ext cx="1074737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Franklin Gothic Book" panose="020B0503020102020204"/>
              </a:rPr>
              <a:t>3</a:t>
            </a: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Key Proportional SEA/SH Mitigation Measures</a:t>
            </a:r>
          </a:p>
        </p:txBody>
      </p:sp>
      <p:sp>
        <p:nvSpPr>
          <p:cNvPr id="14" name="Rectángulo 13">
            <a:extLst>
              <a:ext uri="{FF2B5EF4-FFF2-40B4-BE49-F238E27FC236}">
                <a16:creationId xmlns:a16="http://schemas.microsoft.com/office/drawing/2014/main" id="{97E37B54-4F38-72BC-8174-E8B7794011CA}"/>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5" name="CuadroTexto 14">
            <a:extLst>
              <a:ext uri="{FF2B5EF4-FFF2-40B4-BE49-F238E27FC236}">
                <a16:creationId xmlns:a16="http://schemas.microsoft.com/office/drawing/2014/main" id="{24F16DCF-6990-CD67-191C-5097F61F9A72}"/>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d.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Grievance Mechanism &amp; Awareness Raising</a:t>
            </a:r>
          </a:p>
        </p:txBody>
      </p:sp>
      <p:sp>
        <p:nvSpPr>
          <p:cNvPr id="3" name="Rectangle 5">
            <a:extLst>
              <a:ext uri="{FF2B5EF4-FFF2-40B4-BE49-F238E27FC236}">
                <a16:creationId xmlns:a16="http://schemas.microsoft.com/office/drawing/2014/main" id="{986B7544-F745-78E0-444D-55A244A850E4}"/>
              </a:ext>
            </a:extLst>
          </p:cNvPr>
          <p:cNvSpPr/>
          <p:nvPr/>
        </p:nvSpPr>
        <p:spPr>
          <a:xfrm>
            <a:off x="9070351" y="867806"/>
            <a:ext cx="2920791" cy="433965"/>
          </a:xfrm>
          <a:prstGeom prst="rect">
            <a:avLst/>
          </a:prstGeom>
        </p:spPr>
        <p:txBody>
          <a:bodyPr wrap="square" lIns="91440" tIns="45720" rIns="91440" bIns="45720" anchor="t">
            <a:spAutoFit/>
          </a:bodyPr>
          <a:lstStyle/>
          <a:p>
            <a:pPr marR="0" lvl="0" algn="r" defTabSz="342900" rtl="0" eaLnBrk="1" fontAlgn="auto" latinLnBrk="0" hangingPunct="1">
              <a:lnSpc>
                <a:spcPts val="3000"/>
              </a:lnSpc>
              <a:spcBef>
                <a:spcPts val="0"/>
              </a:spcBef>
              <a:spcAft>
                <a:spcPts val="0"/>
              </a:spcAft>
              <a:buClr>
                <a:srgbClr val="6B1808"/>
              </a:buClr>
              <a:buSzTx/>
              <a:tabLst/>
              <a:defRPr/>
            </a:pPr>
            <a:r>
              <a:rPr lang="en-US" b="1" dirty="0">
                <a:solidFill>
                  <a:schemeClr val="accent1"/>
                </a:solidFill>
                <a:latin typeface="Franklin Gothic Book" panose="020B0503020102020204"/>
              </a:rPr>
              <a:t>Learn more </a:t>
            </a:r>
            <a:r>
              <a:rPr lang="en-US" b="1" u="sng" dirty="0">
                <a:solidFill>
                  <a:schemeClr val="accent3">
                    <a:lumMod val="60000"/>
                    <a:lumOff val="40000"/>
                  </a:schemeClr>
                </a:solidFill>
                <a:latin typeface="Franklin Gothic Book" panose="020B0503020102020204"/>
                <a:hlinkClick r:id="rId12">
                  <a:extLst>
                    <a:ext uri="{A12FA001-AC4F-418D-AE19-62706E023703}">
                      <ahyp:hlinkClr xmlns:ahyp="http://schemas.microsoft.com/office/drawing/2018/hyperlinkcolor" val="tx"/>
                    </a:ext>
                  </a:extLst>
                </a:hlinkClick>
              </a:rPr>
              <a:t>here</a:t>
            </a:r>
            <a:endParaRPr lang="en-US" b="1" u="sng" dirty="0">
              <a:solidFill>
                <a:schemeClr val="accent3">
                  <a:lumMod val="60000"/>
                  <a:lumOff val="40000"/>
                </a:schemeClr>
              </a:solidFill>
              <a:latin typeface="Franklin Gothic Book" panose="020B0503020102020204"/>
            </a:endParaRPr>
          </a:p>
        </p:txBody>
      </p:sp>
    </p:spTree>
    <p:extLst>
      <p:ext uri="{BB962C8B-B14F-4D97-AF65-F5344CB8AC3E}">
        <p14:creationId xmlns:p14="http://schemas.microsoft.com/office/powerpoint/2010/main" val="1271198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AD9C3"/>
        </a:solidFill>
        <a:effectLst/>
      </p:bgPr>
    </p:bg>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1F70B945-FF84-5FAB-CFF9-668DED2A3AC0}"/>
              </a:ext>
            </a:extLst>
          </p:cNvPr>
          <p:cNvSpPr/>
          <p:nvPr/>
        </p:nvSpPr>
        <p:spPr>
          <a:xfrm>
            <a:off x="709043" y="1670990"/>
            <a:ext cx="10754295" cy="4463110"/>
          </a:xfrm>
          <a:prstGeom prst="roundRect">
            <a:avLst>
              <a:gd name="adj" fmla="val 951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9" name="CuadroTexto 8">
            <a:extLst>
              <a:ext uri="{FF2B5EF4-FFF2-40B4-BE49-F238E27FC236}">
                <a16:creationId xmlns:a16="http://schemas.microsoft.com/office/drawing/2014/main" id="{51CFBC94-E15E-1E65-E1B5-EEE2349B12DF}"/>
              </a:ext>
            </a:extLst>
          </p:cNvPr>
          <p:cNvSpPr txBox="1"/>
          <p:nvPr/>
        </p:nvSpPr>
        <p:spPr>
          <a:xfrm>
            <a:off x="4152900" y="1861490"/>
            <a:ext cx="7035800" cy="38928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6B1808"/>
                </a:solidFill>
                <a:effectLst/>
                <a:uLnTx/>
                <a:uFillTx/>
                <a:latin typeface="Franklin Gothic Medium" panose="020B0603020102020204"/>
                <a:ea typeface="+mn-ea"/>
                <a:cs typeface="+mn-cs"/>
              </a:rPr>
              <a:t>For staff and local communities:</a:t>
            </a:r>
            <a:endParaRPr kumimoji="0" lang="en-US" sz="2800" b="0" i="0" u="none" strike="noStrike" kern="1200" cap="none" spc="0" normalizeH="0" baseline="0" noProof="0">
              <a:ln>
                <a:noFill/>
              </a:ln>
              <a:solidFill>
                <a:srgbClr val="6B1808"/>
              </a:solidFill>
              <a:effectLst/>
              <a:uLnTx/>
              <a:uFillTx/>
              <a:latin typeface="Franklin Gothic Book" panose="020B0503020102020204"/>
              <a:ea typeface="+mn-ea"/>
              <a:cs typeface="+mn-cs"/>
            </a:endParaRPr>
          </a:p>
          <a:p>
            <a:pPr marL="342900" marR="0" lvl="0" indent="-342900" algn="l" defTabSz="914400" rtl="0" eaLnBrk="1" fontAlgn="auto" latinLnBrk="0" hangingPunct="1">
              <a:lnSpc>
                <a:spcPct val="103000"/>
              </a:lnSpc>
              <a:spcBef>
                <a:spcPts val="0"/>
              </a:spcBef>
              <a:spcAft>
                <a:spcPts val="15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F150E"/>
                </a:solidFill>
                <a:effectLst/>
                <a:uLnTx/>
                <a:uFillTx/>
                <a:latin typeface="Franklin Gothic Book" panose="020B0503020102020204"/>
                <a:ea typeface="+mn-ea"/>
                <a:cs typeface="+mn-cs"/>
              </a:rPr>
              <a:t>SEA/SH risks </a:t>
            </a:r>
            <a:r>
              <a:rPr kumimoji="0" lang="en-US" sz="2400" b="0" i="1" u="none" strike="noStrike" kern="1200" cap="none" spc="0" normalizeH="0" baseline="0" noProof="0">
                <a:ln>
                  <a:noFill/>
                </a:ln>
                <a:solidFill>
                  <a:srgbClr val="2F150E"/>
                </a:solidFill>
                <a:effectLst/>
                <a:uLnTx/>
                <a:uFillTx/>
                <a:latin typeface="Franklin Gothic Book" panose="020B0503020102020204"/>
                <a:ea typeface="+mn-ea"/>
                <a:cs typeface="+mn-cs"/>
              </a:rPr>
              <a:t>(messages tailored based in risks identified by target population)</a:t>
            </a:r>
          </a:p>
          <a:p>
            <a:pPr marL="342900" marR="0" lvl="0" indent="-342900" algn="l" defTabSz="914400" rtl="0" eaLnBrk="1" fontAlgn="auto" latinLnBrk="0" hangingPunct="1">
              <a:lnSpc>
                <a:spcPct val="103000"/>
              </a:lnSpc>
              <a:spcBef>
                <a:spcPts val="0"/>
              </a:spcBef>
              <a:spcAft>
                <a:spcPts val="15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F150E"/>
                </a:solidFill>
                <a:effectLst/>
                <a:uLnTx/>
                <a:uFillTx/>
                <a:latin typeface="Franklin Gothic Book" panose="020B0503020102020204"/>
                <a:ea typeface="+mn-ea"/>
                <a:cs typeface="+mn-cs"/>
              </a:rPr>
              <a:t>Staff responsibilities, expected and prohibited behaviors</a:t>
            </a:r>
          </a:p>
          <a:p>
            <a:pPr marL="342900" marR="0" lvl="0" indent="-342900" algn="l" defTabSz="914400" rtl="0" eaLnBrk="1" fontAlgn="auto" latinLnBrk="0" hangingPunct="1">
              <a:lnSpc>
                <a:spcPct val="103000"/>
              </a:lnSpc>
              <a:spcBef>
                <a:spcPts val="0"/>
              </a:spcBef>
              <a:spcAft>
                <a:spcPts val="15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F150E"/>
                </a:solidFill>
                <a:effectLst/>
                <a:uLnTx/>
                <a:uFillTx/>
                <a:latin typeface="Franklin Gothic Book" panose="020B0503020102020204"/>
                <a:ea typeface="+mn-ea"/>
                <a:cs typeface="+mn-cs"/>
              </a:rPr>
              <a:t>How to report breaches of CoC to the GM and what happens next</a:t>
            </a:r>
          </a:p>
          <a:p>
            <a:pPr marL="342900" marR="0" lvl="0" indent="-342900" algn="l" defTabSz="914400" rtl="0" eaLnBrk="1" fontAlgn="auto" latinLnBrk="0" hangingPunct="1">
              <a:lnSpc>
                <a:spcPct val="103000"/>
              </a:lnSpc>
              <a:spcBef>
                <a:spcPts val="0"/>
              </a:spcBef>
              <a:spcAft>
                <a:spcPts val="15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F150E"/>
                </a:solidFill>
                <a:effectLst/>
                <a:uLnTx/>
                <a:uFillTx/>
                <a:latin typeface="Franklin Gothic Book" panose="020B0503020102020204"/>
                <a:ea typeface="+mn-ea"/>
                <a:cs typeface="+mn-cs"/>
              </a:rPr>
              <a:t>GBV services available and how to access them</a:t>
            </a:r>
          </a:p>
        </p:txBody>
      </p:sp>
      <p:sp>
        <p:nvSpPr>
          <p:cNvPr id="10" name="CuadroTexto 9">
            <a:extLst>
              <a:ext uri="{FF2B5EF4-FFF2-40B4-BE49-F238E27FC236}">
                <a16:creationId xmlns:a16="http://schemas.microsoft.com/office/drawing/2014/main" id="{B29F19AE-62A7-2CD5-CB7F-94000C73B05F}"/>
              </a:ext>
            </a:extLst>
          </p:cNvPr>
          <p:cNvSpPr txBox="1"/>
          <p:nvPr/>
        </p:nvSpPr>
        <p:spPr>
          <a:xfrm>
            <a:off x="718853" y="847691"/>
            <a:ext cx="10754294" cy="707886"/>
          </a:xfrm>
          <a:prstGeom prst="rect">
            <a:avLst/>
          </a:prstGeom>
          <a:noFill/>
        </p:spPr>
        <p:txBody>
          <a:bodyPr wrap="square" lIns="0" rIns="0" rtlCol="0" anchor="t">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4000" b="0" i="0" u="none" strike="noStrike" kern="1200" cap="none" spc="0" normalizeH="0" baseline="0" noProof="0">
                <a:ln>
                  <a:noFill/>
                </a:ln>
                <a:solidFill>
                  <a:srgbClr val="2F150E"/>
                </a:solidFill>
                <a:effectLst/>
                <a:uLnTx/>
                <a:uFillTx/>
                <a:latin typeface="Franklin Gothic Medium" panose="020B0603020102020204"/>
                <a:ea typeface="+mn-ea"/>
                <a:cs typeface="+mn-cs"/>
              </a:rPr>
              <a:t>Awareness raising strategy</a:t>
            </a:r>
          </a:p>
        </p:txBody>
      </p:sp>
      <p:pic>
        <p:nvPicPr>
          <p:cNvPr id="7" name="Imagen 62">
            <a:extLst>
              <a:ext uri="{FF2B5EF4-FFF2-40B4-BE49-F238E27FC236}">
                <a16:creationId xmlns:a16="http://schemas.microsoft.com/office/drawing/2014/main" id="{AD633DA8-2769-49CB-09D2-1577A9065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00" y="2416677"/>
            <a:ext cx="2999329" cy="3155208"/>
          </a:xfrm>
          <a:prstGeom prst="rect">
            <a:avLst/>
          </a:prstGeom>
        </p:spPr>
      </p:pic>
      <p:sp>
        <p:nvSpPr>
          <p:cNvPr id="6" name="Rectángulo 5">
            <a:extLst>
              <a:ext uri="{FF2B5EF4-FFF2-40B4-BE49-F238E27FC236}">
                <a16:creationId xmlns:a16="http://schemas.microsoft.com/office/drawing/2014/main" id="{100CF150-5770-0F9E-0B64-B1B2A821C4E5}"/>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1" name="CuadroTexto 10">
            <a:extLst>
              <a:ext uri="{FF2B5EF4-FFF2-40B4-BE49-F238E27FC236}">
                <a16:creationId xmlns:a16="http://schemas.microsoft.com/office/drawing/2014/main" id="{E7A413E6-44A7-FD40-5EBC-6BB24AC59CDB}"/>
              </a:ext>
            </a:extLst>
          </p:cNvPr>
          <p:cNvSpPr txBox="1"/>
          <p:nvPr/>
        </p:nvSpPr>
        <p:spPr>
          <a:xfrm>
            <a:off x="715963" y="55880"/>
            <a:ext cx="1074737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Franklin Gothic Book" panose="020B0503020102020204"/>
              </a:rPr>
              <a:t>3</a:t>
            </a: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Key Proportional SEA/SH Mitigation Measures</a:t>
            </a:r>
          </a:p>
        </p:txBody>
      </p:sp>
      <p:sp>
        <p:nvSpPr>
          <p:cNvPr id="12" name="Rectángulo 11">
            <a:extLst>
              <a:ext uri="{FF2B5EF4-FFF2-40B4-BE49-F238E27FC236}">
                <a16:creationId xmlns:a16="http://schemas.microsoft.com/office/drawing/2014/main" id="{63B2E069-D925-6E30-BB9C-FF12010A57F2}"/>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3" name="CuadroTexto 12">
            <a:extLst>
              <a:ext uri="{FF2B5EF4-FFF2-40B4-BE49-F238E27FC236}">
                <a16:creationId xmlns:a16="http://schemas.microsoft.com/office/drawing/2014/main" id="{FA9269FA-138D-22FE-61E7-0C13B30CFDE8}"/>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d.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Grievance Mechanism &amp; Awareness Raising</a:t>
            </a:r>
          </a:p>
        </p:txBody>
      </p:sp>
    </p:spTree>
    <p:extLst>
      <p:ext uri="{BB962C8B-B14F-4D97-AF65-F5344CB8AC3E}">
        <p14:creationId xmlns:p14="http://schemas.microsoft.com/office/powerpoint/2010/main" val="4135104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B29F19AE-62A7-2CD5-CB7F-94000C73B05F}"/>
              </a:ext>
            </a:extLst>
          </p:cNvPr>
          <p:cNvSpPr txBox="1"/>
          <p:nvPr/>
        </p:nvSpPr>
        <p:spPr>
          <a:xfrm>
            <a:off x="718853" y="1118623"/>
            <a:ext cx="10754294" cy="707886"/>
          </a:xfrm>
          <a:prstGeom prst="rect">
            <a:avLst/>
          </a:prstGeom>
          <a:noFill/>
        </p:spPr>
        <p:txBody>
          <a:bodyPr wrap="square" lIns="0" rIns="0" rtlCol="0" anchor="t">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4000" b="0" i="0" u="none" strike="noStrike" kern="1200" cap="none" spc="0" normalizeH="0" baseline="0" noProof="0">
                <a:ln>
                  <a:noFill/>
                </a:ln>
                <a:solidFill>
                  <a:srgbClr val="2F150E"/>
                </a:solidFill>
                <a:effectLst/>
                <a:uLnTx/>
                <a:uFillTx/>
                <a:latin typeface="Franklin Gothic Medium" panose="020B0603020102020204"/>
                <a:ea typeface="+mn-ea"/>
                <a:cs typeface="+mn-cs"/>
              </a:rPr>
              <a:t>Awareness raising and training examples</a:t>
            </a:r>
          </a:p>
        </p:txBody>
      </p:sp>
      <p:pic>
        <p:nvPicPr>
          <p:cNvPr id="6" name="Content Placeholder 3">
            <a:extLst>
              <a:ext uri="{FF2B5EF4-FFF2-40B4-BE49-F238E27FC236}">
                <a16:creationId xmlns:a16="http://schemas.microsoft.com/office/drawing/2014/main" id="{F119EDA3-9BB4-E3E5-3D02-98B74BC0B95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851430" y="2546518"/>
            <a:ext cx="4242445" cy="259200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4B8449B9-1297-28AC-DA69-73B18B26DD5C}"/>
              </a:ext>
            </a:extLst>
          </p:cNvPr>
          <p:cNvPicPr>
            <a:picLocks noChangeAspect="1"/>
          </p:cNvPicPr>
          <p:nvPr/>
        </p:nvPicPr>
        <p:blipFill>
          <a:blip r:embed="rId4"/>
          <a:stretch>
            <a:fillRect/>
          </a:stretch>
        </p:blipFill>
        <p:spPr>
          <a:xfrm>
            <a:off x="5484393" y="2546519"/>
            <a:ext cx="5748565" cy="255600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82BFEED8-0938-5CC9-D9D8-CEC8C2AF1889}"/>
              </a:ext>
            </a:extLst>
          </p:cNvPr>
          <p:cNvSpPr txBox="1"/>
          <p:nvPr/>
        </p:nvSpPr>
        <p:spPr>
          <a:xfrm>
            <a:off x="5484393" y="5138518"/>
            <a:ext cx="6068291" cy="707886"/>
          </a:xfrm>
          <a:prstGeom prst="rect">
            <a:avLst/>
          </a:prstGeom>
          <a:noFill/>
        </p:spPr>
        <p:txBody>
          <a:bodyPr wrap="square" rtlCol="0">
            <a:spAutoFit/>
          </a:bodyPr>
          <a:lstStyle/>
          <a:p>
            <a:r>
              <a:rPr lang="en-US" sz="2000">
                <a:solidFill>
                  <a:srgbClr val="2F150E"/>
                </a:solidFill>
                <a:latin typeface="Franklin Gothic Book" panose="020B0503020102020204"/>
              </a:rPr>
              <a:t>WB developed Inception Training for Construction Workers, </a:t>
            </a:r>
            <a:r>
              <a:rPr lang="en-US" sz="2000">
                <a:solidFill>
                  <a:srgbClr val="2F150E"/>
                </a:solidFill>
              </a:rPr>
              <a:t>available </a:t>
            </a:r>
            <a:r>
              <a:rPr lang="en-US" sz="2000">
                <a:solidFill>
                  <a:schemeClr val="tx2"/>
                </a:solidFill>
                <a:hlinkClick r:id="rId5"/>
              </a:rPr>
              <a:t>here</a:t>
            </a:r>
            <a:endParaRPr lang="en-US" sz="2000">
              <a:solidFill>
                <a:schemeClr val="tx2"/>
              </a:solidFill>
            </a:endParaRPr>
          </a:p>
        </p:txBody>
      </p:sp>
      <p:sp>
        <p:nvSpPr>
          <p:cNvPr id="3" name="TextBox 2">
            <a:extLst>
              <a:ext uri="{FF2B5EF4-FFF2-40B4-BE49-F238E27FC236}">
                <a16:creationId xmlns:a16="http://schemas.microsoft.com/office/drawing/2014/main" id="{192473F8-E34A-CE03-C3AA-CB93436F2927}"/>
              </a:ext>
            </a:extLst>
          </p:cNvPr>
          <p:cNvSpPr txBox="1"/>
          <p:nvPr/>
        </p:nvSpPr>
        <p:spPr>
          <a:xfrm>
            <a:off x="715963" y="5277712"/>
            <a:ext cx="4242444" cy="984885"/>
          </a:xfrm>
          <a:prstGeom prst="rect">
            <a:avLst/>
          </a:prstGeom>
          <a:noFill/>
        </p:spPr>
        <p:txBody>
          <a:bodyPr wrap="square" rtlCol="0">
            <a:spAutoFit/>
          </a:bodyPr>
          <a:lstStyle/>
          <a:p>
            <a:r>
              <a:rPr lang="en-US" sz="2000">
                <a:solidFill>
                  <a:srgbClr val="2F150E"/>
                </a:solidFill>
                <a:latin typeface="Franklin Gothic Book" panose="020B0503020102020204"/>
              </a:rPr>
              <a:t>Uganda Transport Sector Development Project (P092837)</a:t>
            </a:r>
          </a:p>
          <a:p>
            <a:endParaRPr lang="en-US"/>
          </a:p>
        </p:txBody>
      </p:sp>
      <p:sp>
        <p:nvSpPr>
          <p:cNvPr id="9" name="Rectángulo 8">
            <a:extLst>
              <a:ext uri="{FF2B5EF4-FFF2-40B4-BE49-F238E27FC236}">
                <a16:creationId xmlns:a16="http://schemas.microsoft.com/office/drawing/2014/main" id="{C5476AA8-669C-5498-630D-862A47A88CB7}"/>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1" name="CuadroTexto 10">
            <a:extLst>
              <a:ext uri="{FF2B5EF4-FFF2-40B4-BE49-F238E27FC236}">
                <a16:creationId xmlns:a16="http://schemas.microsoft.com/office/drawing/2014/main" id="{A9B5BE02-ACD9-BF2B-4B43-6ABB7F652C5E}"/>
              </a:ext>
            </a:extLst>
          </p:cNvPr>
          <p:cNvSpPr txBox="1"/>
          <p:nvPr/>
        </p:nvSpPr>
        <p:spPr>
          <a:xfrm>
            <a:off x="715963" y="55880"/>
            <a:ext cx="1074737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Franklin Gothic Book" panose="020B0503020102020204"/>
              </a:rPr>
              <a:t>3</a:t>
            </a: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Key Proportional SEA/SH Mitigation Measures</a:t>
            </a:r>
          </a:p>
        </p:txBody>
      </p:sp>
      <p:sp>
        <p:nvSpPr>
          <p:cNvPr id="13" name="Rectángulo 12">
            <a:extLst>
              <a:ext uri="{FF2B5EF4-FFF2-40B4-BE49-F238E27FC236}">
                <a16:creationId xmlns:a16="http://schemas.microsoft.com/office/drawing/2014/main" id="{A65C5369-90FE-3C1B-1E5D-DF34CA56FF29}"/>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4" name="CuadroTexto 13">
            <a:extLst>
              <a:ext uri="{FF2B5EF4-FFF2-40B4-BE49-F238E27FC236}">
                <a16:creationId xmlns:a16="http://schemas.microsoft.com/office/drawing/2014/main" id="{2F9658D9-2B6A-3AF0-1525-1F2502B94777}"/>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d.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Grievance Mechanism &amp; Awareness Raising</a:t>
            </a:r>
          </a:p>
        </p:txBody>
      </p:sp>
    </p:spTree>
    <p:extLst>
      <p:ext uri="{BB962C8B-B14F-4D97-AF65-F5344CB8AC3E}">
        <p14:creationId xmlns:p14="http://schemas.microsoft.com/office/powerpoint/2010/main" val="354427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EF970255-D918-67C0-0A7E-9813A97A28CC}"/>
              </a:ext>
            </a:extLst>
          </p:cNvPr>
          <p:cNvSpPr/>
          <p:nvPr/>
        </p:nvSpPr>
        <p:spPr>
          <a:xfrm>
            <a:off x="709043" y="1615868"/>
            <a:ext cx="10754295" cy="3524042"/>
          </a:xfrm>
          <a:prstGeom prst="roundRect">
            <a:avLst>
              <a:gd name="adj" fmla="val 951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0" name="CuadroTexto 9">
            <a:extLst>
              <a:ext uri="{FF2B5EF4-FFF2-40B4-BE49-F238E27FC236}">
                <a16:creationId xmlns:a16="http://schemas.microsoft.com/office/drawing/2014/main" id="{B29F19AE-62A7-2CD5-CB7F-94000C73B05F}"/>
              </a:ext>
            </a:extLst>
          </p:cNvPr>
          <p:cNvSpPr txBox="1"/>
          <p:nvPr/>
        </p:nvSpPr>
        <p:spPr>
          <a:xfrm>
            <a:off x="709043" y="822572"/>
            <a:ext cx="10821317" cy="707886"/>
          </a:xfrm>
          <a:prstGeom prst="rect">
            <a:avLst/>
          </a:prstGeom>
          <a:noFill/>
        </p:spPr>
        <p:txBody>
          <a:bodyPr wrap="square" lIns="0" rIns="0" rtlCol="0" anchor="t">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4000" b="0" i="0" u="none" strike="noStrike" kern="1200" cap="none" spc="0" normalizeH="0" baseline="0" noProof="0">
                <a:ln>
                  <a:noFill/>
                </a:ln>
                <a:solidFill>
                  <a:srgbClr val="2F150E"/>
                </a:solidFill>
                <a:effectLst/>
                <a:uLnTx/>
                <a:uFillTx/>
                <a:latin typeface="Franklin Gothic Medium" panose="020B0603020102020204"/>
                <a:ea typeface="+mn-ea"/>
                <a:cs typeface="+mn-cs"/>
              </a:rPr>
              <a:t>Mapping and working with GBV service providers</a:t>
            </a:r>
          </a:p>
        </p:txBody>
      </p:sp>
      <p:pic>
        <p:nvPicPr>
          <p:cNvPr id="7" name="Imagen 6">
            <a:extLst>
              <a:ext uri="{FF2B5EF4-FFF2-40B4-BE49-F238E27FC236}">
                <a16:creationId xmlns:a16="http://schemas.microsoft.com/office/drawing/2014/main" id="{C94AD635-58AA-A8FB-AE6C-0DDD36DCB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30817" y="1997050"/>
            <a:ext cx="2907619" cy="2807718"/>
          </a:xfrm>
          <a:prstGeom prst="rect">
            <a:avLst/>
          </a:prstGeom>
        </p:spPr>
      </p:pic>
      <p:sp>
        <p:nvSpPr>
          <p:cNvPr id="9" name="CuadroTexto 8">
            <a:extLst>
              <a:ext uri="{FF2B5EF4-FFF2-40B4-BE49-F238E27FC236}">
                <a16:creationId xmlns:a16="http://schemas.microsoft.com/office/drawing/2014/main" id="{7618A868-6A03-B069-F667-82E8D0751ACF}"/>
              </a:ext>
            </a:extLst>
          </p:cNvPr>
          <p:cNvSpPr txBox="1"/>
          <p:nvPr/>
        </p:nvSpPr>
        <p:spPr>
          <a:xfrm>
            <a:off x="3682319" y="1611163"/>
            <a:ext cx="7422747" cy="38933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dirty="0">
                <a:ln>
                  <a:noFill/>
                </a:ln>
                <a:solidFill>
                  <a:srgbClr val="6B1808"/>
                </a:solidFill>
                <a:effectLst/>
                <a:uLnTx/>
                <a:uFillTx/>
                <a:latin typeface="Franklin Gothic Medium" panose="020B0603020102020204"/>
                <a:ea typeface="+mn-ea"/>
                <a:cs typeface="+mn-cs"/>
              </a:rPr>
              <a:t>Identifying GBV Service Providers:</a:t>
            </a:r>
          </a:p>
          <a:p>
            <a:pPr marL="285750" marR="0" lvl="0" indent="-285750" algn="l" defTabSz="914400" rtl="0" eaLnBrk="1" fontAlgn="auto" latinLnBrk="0" hangingPunct="1">
              <a:lnSpc>
                <a:spcPts val="21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F150E"/>
                </a:solidFill>
                <a:effectLst/>
                <a:uLnTx/>
                <a:uFillTx/>
                <a:latin typeface="Franklin Gothic Book" panose="020B0503020102020204"/>
                <a:ea typeface="+mn-ea"/>
                <a:cs typeface="+mn-cs"/>
              </a:rPr>
              <a:t>All </a:t>
            </a:r>
            <a:r>
              <a:rPr kumimoji="0" lang="en-US" sz="2000" b="1" i="0" u="none" strike="noStrike" kern="1200" cap="none" spc="0" normalizeH="0" baseline="0" noProof="0" dirty="0">
                <a:ln>
                  <a:noFill/>
                </a:ln>
                <a:solidFill>
                  <a:srgbClr val="2F150E"/>
                </a:solidFill>
                <a:effectLst/>
                <a:uLnTx/>
                <a:uFillTx/>
                <a:latin typeface="Franklin Gothic Book" panose="020B0503020102020204"/>
                <a:ea typeface="+mn-ea"/>
                <a:cs typeface="+mn-cs"/>
              </a:rPr>
              <a:t>projects</a:t>
            </a:r>
            <a:r>
              <a:rPr kumimoji="0" lang="en-US" sz="2000" b="0" i="0" u="none" strike="noStrike" kern="1200" cap="none" spc="0" normalizeH="0" baseline="0" noProof="0" dirty="0">
                <a:ln>
                  <a:noFill/>
                </a:ln>
                <a:solidFill>
                  <a:srgbClr val="2F150E"/>
                </a:solidFill>
                <a:effectLst/>
                <a:uLnTx/>
                <a:uFillTx/>
                <a:latin typeface="Franklin Gothic Book" panose="020B0503020102020204"/>
                <a:ea typeface="+mn-ea"/>
                <a:cs typeface="+mn-cs"/>
              </a:rPr>
              <a:t> should identify GBV service providers in all areas of project implementation to refer survivors who disclose GBV and SEA/SH incidents to the project</a:t>
            </a:r>
          </a:p>
          <a:p>
            <a:pPr marL="285750" marR="0" lvl="0" indent="-285750" algn="l" defTabSz="914400" rtl="0" eaLnBrk="1" fontAlgn="auto" latinLnBrk="0" hangingPunct="1">
              <a:lnSpc>
                <a:spcPts val="21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F150E"/>
                </a:solidFill>
                <a:effectLst/>
                <a:uLnTx/>
                <a:uFillTx/>
                <a:latin typeface="Franklin Gothic Book" panose="020B0503020102020204"/>
                <a:ea typeface="+mn-ea"/>
                <a:cs typeface="+mn-cs"/>
              </a:rPr>
              <a:t>Efforts to identify or map GBV service providers should be proportionate, and include questions on </a:t>
            </a:r>
            <a:r>
              <a:rPr kumimoji="0" lang="en-US" sz="2000" b="1" i="0" u="none" strike="noStrike" kern="1200" cap="none" spc="0" normalizeH="0" baseline="0" noProof="0" dirty="0">
                <a:ln>
                  <a:noFill/>
                </a:ln>
                <a:solidFill>
                  <a:srgbClr val="2F150E"/>
                </a:solidFill>
                <a:effectLst/>
                <a:uLnTx/>
                <a:uFillTx/>
                <a:latin typeface="Franklin Gothic Book" panose="020B0503020102020204"/>
                <a:ea typeface="+mn-ea"/>
                <a:cs typeface="+mn-cs"/>
              </a:rPr>
              <a:t>quality</a:t>
            </a:r>
            <a:r>
              <a:rPr kumimoji="0" lang="en-US" sz="2000" b="0" i="0" u="none" strike="noStrike" kern="1200" cap="none" spc="0" normalizeH="0" baseline="0" noProof="0" dirty="0">
                <a:ln>
                  <a:noFill/>
                </a:ln>
                <a:solidFill>
                  <a:srgbClr val="2F150E"/>
                </a:solidFill>
                <a:effectLst/>
                <a:uLnTx/>
                <a:uFillTx/>
                <a:latin typeface="Franklin Gothic Book" panose="020B0503020102020204"/>
                <a:ea typeface="+mn-ea"/>
                <a:cs typeface="+mn-cs"/>
              </a:rPr>
              <a:t>, including for children</a:t>
            </a:r>
          </a:p>
          <a:p>
            <a:pPr marL="285750" marR="0" lvl="0" indent="-285750" algn="l" defTabSz="914400" rtl="0" eaLnBrk="1" fontAlgn="auto" latinLnBrk="0" hangingPunct="1">
              <a:lnSpc>
                <a:spcPts val="21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F150E"/>
                </a:solidFill>
                <a:effectLst/>
                <a:uLnTx/>
                <a:uFillTx/>
                <a:latin typeface="Franklin Gothic Book" panose="020B0503020102020204"/>
                <a:ea typeface="+mn-ea"/>
                <a:cs typeface="+mn-cs"/>
              </a:rPr>
              <a:t>To take place </a:t>
            </a:r>
            <a:r>
              <a:rPr kumimoji="0" lang="en-US" sz="2000" b="0" i="0" u="none" strike="noStrike" kern="1200" cap="none" spc="0" normalizeH="0" baseline="0" noProof="0" dirty="0">
                <a:ln>
                  <a:noFill/>
                </a:ln>
                <a:solidFill>
                  <a:srgbClr val="2F150E"/>
                </a:solidFill>
                <a:effectLst/>
                <a:uLnTx/>
                <a:uFillTx/>
                <a:latin typeface="Franklin Gothic Medium" panose="020B0603020102020204"/>
                <a:ea typeface="+mn-ea"/>
                <a:cs typeface="+mn-cs"/>
              </a:rPr>
              <a:t>prior to project activities </a:t>
            </a:r>
            <a:r>
              <a:rPr kumimoji="0" lang="en-US" sz="2000" b="0" i="0" u="none" strike="noStrike" kern="1200" cap="none" spc="0" normalizeH="0" baseline="0" noProof="0" dirty="0">
                <a:ln>
                  <a:noFill/>
                </a:ln>
                <a:solidFill>
                  <a:srgbClr val="2F150E"/>
                </a:solidFill>
                <a:effectLst/>
                <a:uLnTx/>
                <a:uFillTx/>
                <a:latin typeface="Franklin Gothic Book" panose="020B0503020102020204"/>
                <a:ea typeface="+mn-ea"/>
                <a:cs typeface="+mn-cs"/>
              </a:rPr>
              <a:t>commencing, relying on what already exists in the country</a:t>
            </a:r>
          </a:p>
          <a:p>
            <a:pPr marL="285750" marR="0" lvl="0" indent="-285750" algn="l" defTabSz="914400" rtl="0" eaLnBrk="1" fontAlgn="auto" latinLnBrk="0" hangingPunct="1">
              <a:lnSpc>
                <a:spcPts val="2100"/>
              </a:lnSpc>
              <a:spcBef>
                <a:spcPts val="0"/>
              </a:spcBef>
              <a:spcAft>
                <a:spcPts val="1200"/>
              </a:spcAft>
              <a:buClrTx/>
              <a:buSzTx/>
              <a:buFont typeface="Arial" panose="020B0604020202020204" pitchFamily="34" charset="0"/>
              <a:buChar char="•"/>
              <a:tabLst/>
              <a:defRPr/>
            </a:pPr>
            <a:r>
              <a:rPr lang="en-US" sz="2000" b="1" dirty="0">
                <a:solidFill>
                  <a:srgbClr val="2F150E"/>
                </a:solidFill>
                <a:latin typeface="Franklin Gothic Book" panose="020B0503020102020204"/>
              </a:rPr>
              <a:t>Portfolio solutions </a:t>
            </a:r>
            <a:r>
              <a:rPr lang="en-US" sz="2000" dirty="0">
                <a:solidFill>
                  <a:srgbClr val="2F150E"/>
                </a:solidFill>
                <a:latin typeface="Franklin Gothic Book" panose="020B0503020102020204"/>
              </a:rPr>
              <a:t>(with duty bearer ministries) may be efficient</a:t>
            </a:r>
            <a:endParaRPr kumimoji="0" lang="en-US" sz="2000" b="0" i="0" u="none" strike="noStrike" kern="1200" cap="none" spc="0" normalizeH="0" baseline="0" noProof="0" dirty="0">
              <a:ln>
                <a:noFill/>
              </a:ln>
              <a:solidFill>
                <a:srgbClr val="2F150E"/>
              </a:solidFill>
              <a:effectLst/>
              <a:uLnTx/>
              <a:uFillTx/>
              <a:latin typeface="Franklin Gothic Book" panose="020B0503020102020204"/>
              <a:ea typeface="+mn-ea"/>
              <a:cs typeface="+mn-cs"/>
            </a:endParaRPr>
          </a:p>
          <a:p>
            <a:pPr marL="285750" marR="0" lvl="0" indent="-285750" algn="l" defTabSz="914400" rtl="0" eaLnBrk="1" fontAlgn="auto" latinLnBrk="0" hangingPunct="1">
              <a:lnSpc>
                <a:spcPts val="2100"/>
              </a:lnSpc>
              <a:spcBef>
                <a:spcPts val="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F150E"/>
              </a:solidFill>
              <a:effectLst/>
              <a:uLnTx/>
              <a:uFillTx/>
              <a:latin typeface="Franklin Gothic Book" panose="020B0503020102020204"/>
              <a:ea typeface="+mn-ea"/>
              <a:cs typeface="+mn-cs"/>
            </a:endParaRPr>
          </a:p>
        </p:txBody>
      </p:sp>
      <p:sp>
        <p:nvSpPr>
          <p:cNvPr id="16" name="Rectángulo redondeado 10">
            <a:extLst>
              <a:ext uri="{FF2B5EF4-FFF2-40B4-BE49-F238E27FC236}">
                <a16:creationId xmlns:a16="http://schemas.microsoft.com/office/drawing/2014/main" id="{5FB524AA-8692-30E9-931B-30059E5819DA}"/>
              </a:ext>
            </a:extLst>
          </p:cNvPr>
          <p:cNvSpPr/>
          <p:nvPr/>
        </p:nvSpPr>
        <p:spPr>
          <a:xfrm>
            <a:off x="752363" y="5220615"/>
            <a:ext cx="10734675" cy="1629626"/>
          </a:xfrm>
          <a:prstGeom prst="roundRect">
            <a:avLst>
              <a:gd name="adj" fmla="val 253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48D78">
                    <a:lumMod val="20000"/>
                    <a:lumOff val="80000"/>
                  </a:srgbClr>
                </a:solidFill>
                <a:effectLst/>
                <a:uLnTx/>
                <a:uFillTx/>
                <a:latin typeface="Franklin Gothic Medium" panose="020B0603020102020204"/>
                <a:ea typeface="+mn-ea"/>
                <a:cs typeface="+mn-cs"/>
              </a:rPr>
              <a:t>Gap-filling GBV Services</a:t>
            </a:r>
          </a:p>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48D78">
                    <a:lumMod val="20000"/>
                    <a:lumOff val="80000"/>
                  </a:srgbClr>
                </a:solidFill>
                <a:effectLst/>
                <a:uLnTx/>
                <a:uFillTx/>
                <a:latin typeface="Franklin Gothic Book" panose="020B0503020102020204" pitchFamily="34" charset="0"/>
                <a:ea typeface="+mn-ea"/>
                <a:cs typeface="+mn-cs"/>
              </a:rPr>
              <a:t>If no quality GBV service providers are available, HD and high-risk Civil works projects should take actions to support SEA/SH survivors, ensuring adequate resources. Actions should be adapted to the project’s risk level, social and security context, and activities, and should be adequately resourced.</a:t>
            </a:r>
          </a:p>
        </p:txBody>
      </p:sp>
      <p:sp>
        <p:nvSpPr>
          <p:cNvPr id="6" name="Rectángulo 5">
            <a:extLst>
              <a:ext uri="{FF2B5EF4-FFF2-40B4-BE49-F238E27FC236}">
                <a16:creationId xmlns:a16="http://schemas.microsoft.com/office/drawing/2014/main" id="{9723D552-1957-410C-DBEA-181E1CD8F15E}"/>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1" name="CuadroTexto 10">
            <a:extLst>
              <a:ext uri="{FF2B5EF4-FFF2-40B4-BE49-F238E27FC236}">
                <a16:creationId xmlns:a16="http://schemas.microsoft.com/office/drawing/2014/main" id="{398B1E95-8E20-AA87-C458-1702598B5889}"/>
              </a:ext>
            </a:extLst>
          </p:cNvPr>
          <p:cNvSpPr txBox="1"/>
          <p:nvPr/>
        </p:nvSpPr>
        <p:spPr>
          <a:xfrm>
            <a:off x="715963" y="55880"/>
            <a:ext cx="1074737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Franklin Gothic Book" panose="020B0503020102020204"/>
              </a:rPr>
              <a:t>3</a:t>
            </a: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Key Proportional SEA/SH Mitigation Measures</a:t>
            </a:r>
          </a:p>
        </p:txBody>
      </p:sp>
      <p:sp>
        <p:nvSpPr>
          <p:cNvPr id="12" name="Rectángulo 11">
            <a:extLst>
              <a:ext uri="{FF2B5EF4-FFF2-40B4-BE49-F238E27FC236}">
                <a16:creationId xmlns:a16="http://schemas.microsoft.com/office/drawing/2014/main" id="{D2032421-01BF-844B-D8F0-13BA2E282245}"/>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3" name="CuadroTexto 12">
            <a:extLst>
              <a:ext uri="{FF2B5EF4-FFF2-40B4-BE49-F238E27FC236}">
                <a16:creationId xmlns:a16="http://schemas.microsoft.com/office/drawing/2014/main" id="{757BD2EF-87BD-4F81-0336-B048DB0B0656}"/>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e.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Mapping and Working with GBV Service Providers</a:t>
            </a:r>
          </a:p>
        </p:txBody>
      </p:sp>
    </p:spTree>
    <p:extLst>
      <p:ext uri="{BB962C8B-B14F-4D97-AF65-F5344CB8AC3E}">
        <p14:creationId xmlns:p14="http://schemas.microsoft.com/office/powerpoint/2010/main" val="3641057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1F70B945-FF84-5FAB-CFF9-668DED2A3AC0}"/>
              </a:ext>
            </a:extLst>
          </p:cNvPr>
          <p:cNvSpPr/>
          <p:nvPr/>
        </p:nvSpPr>
        <p:spPr>
          <a:xfrm>
            <a:off x="709043" y="1612591"/>
            <a:ext cx="10754295" cy="3489394"/>
          </a:xfrm>
          <a:prstGeom prst="roundRect">
            <a:avLst>
              <a:gd name="adj" fmla="val 951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9" name="CuadroTexto 8">
            <a:extLst>
              <a:ext uri="{FF2B5EF4-FFF2-40B4-BE49-F238E27FC236}">
                <a16:creationId xmlns:a16="http://schemas.microsoft.com/office/drawing/2014/main" id="{51CFBC94-E15E-1E65-E1B5-EEE2349B12DF}"/>
              </a:ext>
            </a:extLst>
          </p:cNvPr>
          <p:cNvSpPr txBox="1"/>
          <p:nvPr/>
        </p:nvSpPr>
        <p:spPr>
          <a:xfrm>
            <a:off x="938936" y="1869664"/>
            <a:ext cx="4522064" cy="29956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a:ln>
                  <a:noFill/>
                </a:ln>
                <a:solidFill>
                  <a:srgbClr val="6B1808"/>
                </a:solidFill>
                <a:effectLst/>
                <a:uLnTx/>
                <a:uFillTx/>
                <a:latin typeface="Franklin Gothic Medium" panose="020B0603020102020204"/>
                <a:ea typeface="+mn-ea"/>
                <a:cs typeface="+mn-cs"/>
              </a:rPr>
              <a:t>HD projects:</a:t>
            </a:r>
            <a:endParaRPr kumimoji="0" lang="en-US" sz="2200" b="0" i="0" u="none" strike="noStrike" kern="1200" cap="none" spc="0" normalizeH="0" baseline="0" noProof="0">
              <a:ln>
                <a:noFill/>
              </a:ln>
              <a:solidFill>
                <a:srgbClr val="6B1808"/>
              </a:solidFill>
              <a:effectLst/>
              <a:uLnTx/>
              <a:uFillTx/>
              <a:latin typeface="Franklin Gothic Book" panose="020B0503020102020204"/>
              <a:ea typeface="+mn-ea"/>
              <a:cs typeface="+mn-cs"/>
            </a:endParaRPr>
          </a:p>
          <a:p>
            <a:pPr marL="285750" marR="0" lvl="1" indent="-285750" algn="l" defTabSz="914400" rtl="0" eaLnBrk="1" fontAlgn="auto" latinLnBrk="0" hangingPunct="1">
              <a:lnSpc>
                <a:spcPts val="222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F150E"/>
                </a:solidFill>
                <a:effectLst/>
                <a:uLnTx/>
                <a:uFillTx/>
                <a:latin typeface="Franklin Gothic Medium" panose="020B0603020102020204"/>
                <a:ea typeface="+mn-ea"/>
                <a:cs typeface="+mn-cs"/>
              </a:rPr>
              <a:t>Low or moderate SEA/SH risk: </a:t>
            </a:r>
            <a:r>
              <a:rPr kumimoji="0" lang="en-US" sz="2000" b="0" i="0" u="none" strike="noStrike" kern="1200" cap="none" spc="0" normalizeH="0" baseline="0" noProof="0">
                <a:ln>
                  <a:noFill/>
                </a:ln>
                <a:solidFill>
                  <a:srgbClr val="2F150E"/>
                </a:solidFill>
                <a:effectLst/>
                <a:uLnTx/>
                <a:uFillTx/>
                <a:latin typeface="Franklin Gothic Book" panose="020B0503020102020204"/>
                <a:ea typeface="+mn-ea"/>
                <a:cs typeface="+mn-cs"/>
              </a:rPr>
              <a:t>PIU to identify a quality GBV service provider that is accessible to complainants in all project implementation areas</a:t>
            </a:r>
          </a:p>
          <a:p>
            <a:pPr marL="285750" marR="0" lvl="1" indent="-285750" algn="l" defTabSz="914400" rtl="0" eaLnBrk="1" fontAlgn="auto" latinLnBrk="0" hangingPunct="1">
              <a:lnSpc>
                <a:spcPts val="222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F150E"/>
                </a:solidFill>
                <a:effectLst/>
                <a:uLnTx/>
                <a:uFillTx/>
                <a:latin typeface="Franklin Gothic Medium" panose="020B0603020102020204"/>
                <a:ea typeface="+mn-ea"/>
                <a:cs typeface="+mn-cs"/>
              </a:rPr>
              <a:t>Substantial or high SEA/SH risk: </a:t>
            </a:r>
            <a:r>
              <a:rPr kumimoji="0" lang="en-US" sz="2000" b="0" i="0" u="none" strike="noStrike" kern="1200" cap="none" spc="0" normalizeH="0" baseline="0" noProof="0">
                <a:ln>
                  <a:noFill/>
                </a:ln>
                <a:solidFill>
                  <a:srgbClr val="2F150E"/>
                </a:solidFill>
                <a:effectLst/>
                <a:uLnTx/>
                <a:uFillTx/>
                <a:latin typeface="Franklin Gothic Book" panose="020B0503020102020204"/>
                <a:ea typeface="+mn-ea"/>
                <a:cs typeface="+mn-cs"/>
              </a:rPr>
              <a:t>PIU to identify more than one GBV service provider or to conduct a more in-depth mapping </a:t>
            </a:r>
          </a:p>
        </p:txBody>
      </p:sp>
      <p:sp>
        <p:nvSpPr>
          <p:cNvPr id="11" name="Rectángulo redondeado 10">
            <a:extLst>
              <a:ext uri="{FF2B5EF4-FFF2-40B4-BE49-F238E27FC236}">
                <a16:creationId xmlns:a16="http://schemas.microsoft.com/office/drawing/2014/main" id="{49C17A41-02F4-B043-0A4E-1AC7096AB29F}"/>
              </a:ext>
            </a:extLst>
          </p:cNvPr>
          <p:cNvSpPr/>
          <p:nvPr/>
        </p:nvSpPr>
        <p:spPr>
          <a:xfrm>
            <a:off x="728663" y="5228374"/>
            <a:ext cx="10734675" cy="1484846"/>
          </a:xfrm>
          <a:prstGeom prst="roundRect">
            <a:avLst>
              <a:gd name="adj" fmla="val 253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48D78">
                    <a:lumMod val="20000"/>
                    <a:lumOff val="80000"/>
                  </a:srgbClr>
                </a:solidFill>
                <a:effectLst/>
                <a:uLnTx/>
                <a:uFillTx/>
                <a:latin typeface="Franklin Gothic Medium" panose="020B0603020102020204"/>
                <a:ea typeface="+mn-ea"/>
                <a:cs typeface="+mn-cs"/>
              </a:rPr>
              <a:t>Hiring GBV service providers for TA</a:t>
            </a:r>
          </a:p>
          <a:p>
            <a:pPr marL="0" marR="0" lvl="0" indent="0" algn="l" defTabSz="914400" rtl="0" eaLnBrk="1" fontAlgn="auto" latinLnBrk="0" hangingPunct="1">
              <a:lnSpc>
                <a:spcPts val="222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48D78">
                    <a:lumMod val="20000"/>
                    <a:lumOff val="80000"/>
                  </a:srgbClr>
                </a:solidFill>
                <a:effectLst/>
                <a:uLnTx/>
                <a:uFillTx/>
                <a:latin typeface="Franklin Gothic Book" panose="020B0503020102020204" pitchFamily="34" charset="0"/>
                <a:ea typeface="+mn-ea"/>
                <a:cs typeface="+mn-cs"/>
              </a:rPr>
              <a:t>GBV service providers should be considered </a:t>
            </a:r>
            <a:r>
              <a:rPr kumimoji="0" lang="en-US" sz="1800" b="1" i="0" u="none" strike="noStrike" kern="1200" cap="none" spc="0" normalizeH="0" baseline="0" noProof="0" dirty="0">
                <a:ln>
                  <a:noFill/>
                </a:ln>
                <a:solidFill>
                  <a:srgbClr val="D48D78">
                    <a:lumMod val="20000"/>
                    <a:lumOff val="80000"/>
                  </a:srgbClr>
                </a:solidFill>
                <a:effectLst/>
                <a:uLnTx/>
                <a:uFillTx/>
                <a:latin typeface="Franklin Gothic Book" panose="020B0503020102020204" pitchFamily="34" charset="0"/>
                <a:ea typeface="+mn-ea"/>
                <a:cs typeface="+mn-cs"/>
              </a:rPr>
              <a:t>critical partners to support the implementation of key mitigation actions</a:t>
            </a:r>
            <a:r>
              <a:rPr kumimoji="0" lang="en-US" sz="1800" b="0" i="0" u="none" strike="noStrike" kern="1200" cap="none" spc="0" normalizeH="0" baseline="0" noProof="0" dirty="0">
                <a:ln>
                  <a:noFill/>
                </a:ln>
                <a:solidFill>
                  <a:srgbClr val="D48D78">
                    <a:lumMod val="20000"/>
                    <a:lumOff val="80000"/>
                  </a:srgbClr>
                </a:solidFill>
                <a:effectLst/>
                <a:uLnTx/>
                <a:uFillTx/>
                <a:latin typeface="Franklin Gothic Book" panose="020B0503020102020204" pitchFamily="34" charset="0"/>
                <a:ea typeface="+mn-ea"/>
                <a:cs typeface="+mn-cs"/>
              </a:rPr>
              <a:t>, including consultations, training, community awareness-raising, and GMs.</a:t>
            </a:r>
            <a:endParaRPr kumimoji="0" lang="en-US" sz="1800" b="0" i="0" u="none" strike="noStrike" kern="1200" cap="none" spc="0" normalizeH="0" baseline="0" noProof="0" dirty="0">
              <a:ln>
                <a:noFill/>
              </a:ln>
              <a:solidFill>
                <a:srgbClr val="D48D78">
                  <a:lumMod val="20000"/>
                  <a:lumOff val="80000"/>
                </a:srgbClr>
              </a:solidFill>
              <a:effectLst/>
              <a:uLnTx/>
              <a:uFillTx/>
              <a:latin typeface="Franklin Gothic Book" panose="020B0503020102020204" pitchFamily="34" charset="0"/>
              <a:ea typeface="+mn-ea"/>
              <a:cs typeface="Calibri"/>
            </a:endParaRPr>
          </a:p>
        </p:txBody>
      </p:sp>
      <p:sp>
        <p:nvSpPr>
          <p:cNvPr id="10" name="CuadroTexto 9">
            <a:extLst>
              <a:ext uri="{FF2B5EF4-FFF2-40B4-BE49-F238E27FC236}">
                <a16:creationId xmlns:a16="http://schemas.microsoft.com/office/drawing/2014/main" id="{B29F19AE-62A7-2CD5-CB7F-94000C73B05F}"/>
              </a:ext>
            </a:extLst>
          </p:cNvPr>
          <p:cNvSpPr txBox="1"/>
          <p:nvPr/>
        </p:nvSpPr>
        <p:spPr>
          <a:xfrm>
            <a:off x="709044" y="822572"/>
            <a:ext cx="10754294" cy="707886"/>
          </a:xfrm>
          <a:prstGeom prst="rect">
            <a:avLst/>
          </a:prstGeom>
          <a:noFill/>
        </p:spPr>
        <p:txBody>
          <a:bodyPr wrap="square" lIns="0" rIns="0" rtlCol="0" anchor="t">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4000" b="0" i="0" u="none" strike="noStrike" kern="1200" cap="none" spc="0" normalizeH="0" baseline="0" noProof="0">
                <a:ln>
                  <a:noFill/>
                </a:ln>
                <a:solidFill>
                  <a:srgbClr val="2F150E"/>
                </a:solidFill>
                <a:effectLst/>
                <a:uLnTx/>
                <a:uFillTx/>
                <a:latin typeface="Franklin Gothic Medium" panose="020B0603020102020204"/>
                <a:ea typeface="+mn-ea"/>
                <a:cs typeface="+mn-cs"/>
              </a:rPr>
              <a:t>Mapping and working with GBV service providers</a:t>
            </a:r>
          </a:p>
        </p:txBody>
      </p:sp>
      <p:pic>
        <p:nvPicPr>
          <p:cNvPr id="6" name="Imagen 5">
            <a:extLst>
              <a:ext uri="{FF2B5EF4-FFF2-40B4-BE49-F238E27FC236}">
                <a16:creationId xmlns:a16="http://schemas.microsoft.com/office/drawing/2014/main" id="{E25724A1-6A69-E5BC-6FB0-153E1B66DB29}"/>
              </a:ext>
            </a:extLst>
          </p:cNvPr>
          <p:cNvPicPr>
            <a:picLocks noChangeAspect="1"/>
          </p:cNvPicPr>
          <p:nvPr/>
        </p:nvPicPr>
        <p:blipFill>
          <a:blip r:embed="rId3"/>
          <a:stretch>
            <a:fillRect/>
          </a:stretch>
        </p:blipFill>
        <p:spPr>
          <a:xfrm>
            <a:off x="5150323" y="1951796"/>
            <a:ext cx="2682511" cy="2995693"/>
          </a:xfrm>
          <a:prstGeom prst="rect">
            <a:avLst/>
          </a:prstGeom>
        </p:spPr>
      </p:pic>
      <p:sp>
        <p:nvSpPr>
          <p:cNvPr id="12" name="CuadroTexto 11">
            <a:extLst>
              <a:ext uri="{FF2B5EF4-FFF2-40B4-BE49-F238E27FC236}">
                <a16:creationId xmlns:a16="http://schemas.microsoft.com/office/drawing/2014/main" id="{A72BE22C-0676-64FB-91B8-891CD2093CFF}"/>
              </a:ext>
            </a:extLst>
          </p:cNvPr>
          <p:cNvSpPr txBox="1"/>
          <p:nvPr/>
        </p:nvSpPr>
        <p:spPr>
          <a:xfrm>
            <a:off x="7260771" y="1869664"/>
            <a:ext cx="3875000" cy="17132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a:ln>
                  <a:noFill/>
                </a:ln>
                <a:solidFill>
                  <a:srgbClr val="6B1808"/>
                </a:solidFill>
                <a:effectLst/>
                <a:uLnTx/>
                <a:uFillTx/>
                <a:latin typeface="Franklin Gothic Medium" panose="020B0603020102020204"/>
                <a:ea typeface="+mn-ea"/>
                <a:cs typeface="+mn-cs"/>
              </a:rPr>
              <a:t>Civil works projects:</a:t>
            </a:r>
            <a:endParaRPr kumimoji="0" lang="en-US" sz="2200" b="0" i="0" u="none" strike="noStrike" kern="1200" cap="none" spc="0" normalizeH="0" baseline="0" noProof="0">
              <a:ln>
                <a:noFill/>
              </a:ln>
              <a:solidFill>
                <a:srgbClr val="6B1808"/>
              </a:solidFill>
              <a:effectLst/>
              <a:uLnTx/>
              <a:uFillTx/>
              <a:latin typeface="Franklin Gothic Book" panose="020B0503020102020204"/>
              <a:ea typeface="+mn-ea"/>
              <a:cs typeface="+mn-cs"/>
            </a:endParaRPr>
          </a:p>
          <a:p>
            <a:pPr marL="171450" marR="0" lvl="1" indent="-171450" algn="just" defTabSz="914400" rtl="0" eaLnBrk="1" fontAlgn="auto" latinLnBrk="0" hangingPunct="1">
              <a:lnSpc>
                <a:spcPts val="222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F150E"/>
                </a:solidFill>
                <a:effectLst/>
                <a:uLnTx/>
                <a:uFillTx/>
                <a:latin typeface="Franklin Gothic Medium" panose="020B0603020102020204"/>
                <a:ea typeface="+mn-ea"/>
                <a:cs typeface="+mn-cs"/>
              </a:rPr>
              <a:t>All projects </a:t>
            </a:r>
            <a:r>
              <a:rPr kumimoji="0" lang="en-US" sz="2000" b="0" i="0" u="none" strike="noStrike" kern="1200" cap="none" spc="0" normalizeH="0" baseline="0" noProof="0">
                <a:ln>
                  <a:noFill/>
                </a:ln>
                <a:solidFill>
                  <a:srgbClr val="2F150E"/>
                </a:solidFill>
                <a:effectLst/>
                <a:uLnTx/>
                <a:uFillTx/>
                <a:latin typeface="Franklin Gothic Book" panose="020B0503020102020204"/>
                <a:ea typeface="+mn-ea"/>
                <a:cs typeface="+mn-cs"/>
              </a:rPr>
              <a:t>to identify at least psychosocial, medical and legal aid service providers in areas of implementation</a:t>
            </a:r>
          </a:p>
        </p:txBody>
      </p:sp>
      <p:sp>
        <p:nvSpPr>
          <p:cNvPr id="7" name="Rectángulo 6">
            <a:extLst>
              <a:ext uri="{FF2B5EF4-FFF2-40B4-BE49-F238E27FC236}">
                <a16:creationId xmlns:a16="http://schemas.microsoft.com/office/drawing/2014/main" id="{1428C2CD-0FF0-D3EE-5A7E-B1EBF1DE0CE6}"/>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3" name="CuadroTexto 12">
            <a:extLst>
              <a:ext uri="{FF2B5EF4-FFF2-40B4-BE49-F238E27FC236}">
                <a16:creationId xmlns:a16="http://schemas.microsoft.com/office/drawing/2014/main" id="{FE082D1B-AA9F-37F4-497F-8747210E0DA6}"/>
              </a:ext>
            </a:extLst>
          </p:cNvPr>
          <p:cNvSpPr txBox="1"/>
          <p:nvPr/>
        </p:nvSpPr>
        <p:spPr>
          <a:xfrm>
            <a:off x="715963" y="55880"/>
            <a:ext cx="1074737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Franklin Gothic Book" panose="020B0503020102020204"/>
              </a:rPr>
              <a:t>3</a:t>
            </a: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Key Proportional SEA/SH Mitigation Measures</a:t>
            </a:r>
          </a:p>
        </p:txBody>
      </p:sp>
      <p:sp>
        <p:nvSpPr>
          <p:cNvPr id="14" name="Rectángulo 13">
            <a:extLst>
              <a:ext uri="{FF2B5EF4-FFF2-40B4-BE49-F238E27FC236}">
                <a16:creationId xmlns:a16="http://schemas.microsoft.com/office/drawing/2014/main" id="{F1D8B0FE-F2DE-0D39-9755-ADA6A9DAFBB5}"/>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5" name="CuadroTexto 14">
            <a:extLst>
              <a:ext uri="{FF2B5EF4-FFF2-40B4-BE49-F238E27FC236}">
                <a16:creationId xmlns:a16="http://schemas.microsoft.com/office/drawing/2014/main" id="{E6AE80CF-A961-119F-0D34-186B5B6B3DAB}"/>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e.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Mapping and Working with GBV Service Providers</a:t>
            </a:r>
          </a:p>
        </p:txBody>
      </p:sp>
      <p:sp>
        <p:nvSpPr>
          <p:cNvPr id="3" name="TextBox 2">
            <a:extLst>
              <a:ext uri="{FF2B5EF4-FFF2-40B4-BE49-F238E27FC236}">
                <a16:creationId xmlns:a16="http://schemas.microsoft.com/office/drawing/2014/main" id="{12681E62-CF81-D1F4-5F5D-DE7BF2E3762C}"/>
              </a:ext>
            </a:extLst>
          </p:cNvPr>
          <p:cNvSpPr txBox="1"/>
          <p:nvPr/>
        </p:nvSpPr>
        <p:spPr>
          <a:xfrm>
            <a:off x="7463223" y="4237698"/>
            <a:ext cx="3670245" cy="715089"/>
          </a:xfrm>
          <a:prstGeom prst="roundRect">
            <a:avLst/>
          </a:prstGeom>
          <a:solidFill>
            <a:schemeClr val="accent1"/>
          </a:solidFill>
          <a:ln>
            <a:solidFill>
              <a:schemeClr val="accent1"/>
            </a:solidFill>
          </a:ln>
        </p:spPr>
        <p:txBody>
          <a:bodyPr wrap="square" rtlCol="0">
            <a:spAutoFit/>
          </a:bodyPr>
          <a:lstStyle/>
          <a:p>
            <a:r>
              <a:rPr lang="en-US">
                <a:solidFill>
                  <a:srgbClr val="FFFFFF"/>
                </a:solidFill>
              </a:rPr>
              <a:t>Check out the last clinic on GBV service mapping, accessible </a:t>
            </a:r>
            <a:r>
              <a:rPr lang="en-US">
                <a:hlinkClick r:id="rId4"/>
              </a:rPr>
              <a:t>here</a:t>
            </a:r>
            <a:endParaRPr lang="en-US"/>
          </a:p>
        </p:txBody>
      </p:sp>
    </p:spTree>
    <p:extLst>
      <p:ext uri="{BB962C8B-B14F-4D97-AF65-F5344CB8AC3E}">
        <p14:creationId xmlns:p14="http://schemas.microsoft.com/office/powerpoint/2010/main" val="2964218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74A50CA-B1C6-33FF-D803-828AD7A7B6AA}"/>
              </a:ext>
            </a:extLst>
          </p:cNvPr>
          <p:cNvSpPr txBox="1"/>
          <p:nvPr/>
        </p:nvSpPr>
        <p:spPr>
          <a:xfrm>
            <a:off x="709044" y="822572"/>
            <a:ext cx="10754294" cy="634020"/>
          </a:xfrm>
          <a:prstGeom prst="rect">
            <a:avLst/>
          </a:prstGeom>
          <a:noFill/>
        </p:spPr>
        <p:txBody>
          <a:bodyPr wrap="square" lIns="0" rIns="0" rtlCol="0" anchor="t">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400" b="0" i="0" u="none" strike="noStrike" kern="1200" cap="none" spc="0" normalizeH="0" baseline="0" noProof="0">
                <a:ln>
                  <a:noFill/>
                </a:ln>
                <a:solidFill>
                  <a:srgbClr val="2F150E"/>
                </a:solidFill>
                <a:effectLst/>
                <a:uLnTx/>
                <a:uFillTx/>
                <a:latin typeface="Franklin Gothic Medium" panose="020B0603020102020204"/>
                <a:ea typeface="+mn-ea"/>
                <a:cs typeface="+mn-cs"/>
              </a:rPr>
              <a:t>Gender-Based Violence (GBV) and SEA/SH</a:t>
            </a:r>
          </a:p>
        </p:txBody>
      </p:sp>
      <p:sp>
        <p:nvSpPr>
          <p:cNvPr id="7" name="Rectangle: Rounded Corners 6">
            <a:extLst>
              <a:ext uri="{FF2B5EF4-FFF2-40B4-BE49-F238E27FC236}">
                <a16:creationId xmlns:a16="http://schemas.microsoft.com/office/drawing/2014/main" id="{B866A72D-7373-6291-6A5E-F9C4C7207844}"/>
              </a:ext>
            </a:extLst>
          </p:cNvPr>
          <p:cNvSpPr/>
          <p:nvPr/>
        </p:nvSpPr>
        <p:spPr>
          <a:xfrm>
            <a:off x="4394200" y="1777107"/>
            <a:ext cx="3398838" cy="4478294"/>
          </a:xfrm>
          <a:prstGeom prst="roundRect">
            <a:avLst/>
          </a:prstGeom>
          <a:solidFill>
            <a:schemeClr val="accent2"/>
          </a:solidFill>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8" name="Rectangle: Rounded Corners 7">
            <a:extLst>
              <a:ext uri="{FF2B5EF4-FFF2-40B4-BE49-F238E27FC236}">
                <a16:creationId xmlns:a16="http://schemas.microsoft.com/office/drawing/2014/main" id="{DD214FD7-C05D-E4BD-32C5-53D073E92DA0}"/>
              </a:ext>
            </a:extLst>
          </p:cNvPr>
          <p:cNvSpPr/>
          <p:nvPr/>
        </p:nvSpPr>
        <p:spPr>
          <a:xfrm>
            <a:off x="4693212" y="3862831"/>
            <a:ext cx="2869165" cy="2071868"/>
          </a:xfrm>
          <a:prstGeom prst="roundRect">
            <a:avLst>
              <a:gd name="adj" fmla="val 12691"/>
            </a:avLst>
          </a:prstGeom>
          <a:solidFill>
            <a:schemeClr val="accent3"/>
          </a:solidFill>
          <a:effectLst/>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9" name="TextBox 8">
            <a:extLst>
              <a:ext uri="{FF2B5EF4-FFF2-40B4-BE49-F238E27FC236}">
                <a16:creationId xmlns:a16="http://schemas.microsoft.com/office/drawing/2014/main" id="{F87FBC60-63C7-F13B-6945-173C236EDF93}"/>
              </a:ext>
            </a:extLst>
          </p:cNvPr>
          <p:cNvSpPr txBox="1"/>
          <p:nvPr/>
        </p:nvSpPr>
        <p:spPr>
          <a:xfrm>
            <a:off x="5343688" y="2509126"/>
            <a:ext cx="1504623" cy="588494"/>
          </a:xfrm>
          <a:prstGeom prst="rect">
            <a:avLst/>
          </a:prstGeom>
          <a:noFill/>
        </p:spPr>
        <p:txBody>
          <a:bodyPr wrap="square" lIns="0" tIns="0" rIns="0" bIns="0" rtlCol="0">
            <a:spAutoFit/>
          </a:bodyPr>
          <a:lstStyle/>
          <a:p>
            <a:pPr marL="0" marR="0" lvl="0" indent="0" algn="ctr" defTabSz="914400" rtl="0" eaLnBrk="1" fontAlgn="auto" latinLnBrk="0" hangingPunct="1">
              <a:lnSpc>
                <a:spcPct val="130000"/>
              </a:lnSpc>
              <a:spcBef>
                <a:spcPts val="0"/>
              </a:spcBef>
              <a:spcAft>
                <a:spcPts val="1800"/>
              </a:spcAft>
              <a:buClrTx/>
              <a:buSzTx/>
              <a:buFontTx/>
              <a:buNone/>
              <a:tabLst/>
              <a:defRPr/>
            </a:pPr>
            <a:r>
              <a:rPr kumimoji="0" lang="es-419" sz="3200" b="0" i="0" u="none" strike="noStrike" kern="1200" cap="none" spc="0" normalizeH="0" baseline="0" noProof="0">
                <a:ln>
                  <a:noFill/>
                </a:ln>
                <a:solidFill>
                  <a:srgbClr val="FFFFFF"/>
                </a:solidFill>
                <a:effectLst/>
                <a:uLnTx/>
                <a:uFillTx/>
                <a:latin typeface="Franklin Gothic Medium" panose="020B0603020102020204"/>
                <a:ea typeface="+mn-ea"/>
                <a:cs typeface="+mn-cs"/>
              </a:rPr>
              <a:t>GBV</a:t>
            </a:r>
            <a:endParaRPr kumimoji="0" lang="en-US" sz="32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
        <p:nvSpPr>
          <p:cNvPr id="10" name="TextBox 9">
            <a:extLst>
              <a:ext uri="{FF2B5EF4-FFF2-40B4-BE49-F238E27FC236}">
                <a16:creationId xmlns:a16="http://schemas.microsoft.com/office/drawing/2014/main" id="{8250638A-0903-15D0-3E37-34CC630C2B76}"/>
              </a:ext>
            </a:extLst>
          </p:cNvPr>
          <p:cNvSpPr txBox="1"/>
          <p:nvPr/>
        </p:nvSpPr>
        <p:spPr>
          <a:xfrm>
            <a:off x="5254575" y="4611507"/>
            <a:ext cx="1746439" cy="574516"/>
          </a:xfrm>
          <a:prstGeom prst="rect">
            <a:avLst/>
          </a:prstGeom>
          <a:noFill/>
        </p:spPr>
        <p:txBody>
          <a:bodyPr wrap="square" lIns="0" tIns="0" rIns="0" bIns="0" rtlCol="0">
            <a:spAutoFit/>
          </a:bodyPr>
          <a:lstStyle/>
          <a:p>
            <a:pPr marL="0" marR="0" lvl="0" indent="0" algn="ctr" defTabSz="914400" rtl="0" eaLnBrk="1" fontAlgn="auto" latinLnBrk="0" hangingPunct="1">
              <a:lnSpc>
                <a:spcPct val="130000"/>
              </a:lnSpc>
              <a:spcBef>
                <a:spcPts val="0"/>
              </a:spcBef>
              <a:spcAft>
                <a:spcPts val="1800"/>
              </a:spcAft>
              <a:buClrTx/>
              <a:buSzTx/>
              <a:buFontTx/>
              <a:buNone/>
              <a:tabLst/>
              <a:defRPr/>
            </a:pPr>
            <a:r>
              <a:rPr kumimoji="0" lang="es-419" sz="3200" b="0" i="0" u="none" strike="noStrike" kern="1200" cap="none" spc="0" normalizeH="0" baseline="0" noProof="0">
                <a:ln>
                  <a:noFill/>
                </a:ln>
                <a:solidFill>
                  <a:srgbClr val="FFFFFF"/>
                </a:solidFill>
                <a:effectLst/>
                <a:uLnTx/>
                <a:uFillTx/>
                <a:latin typeface="Franklin Gothic Medium" panose="020B0603020102020204"/>
                <a:ea typeface="+mn-ea"/>
                <a:cs typeface="+mn-cs"/>
              </a:rPr>
              <a:t>SEA/SH</a:t>
            </a:r>
            <a:endParaRPr kumimoji="0" lang="en-US" sz="32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
        <p:nvSpPr>
          <p:cNvPr id="11" name="Rectángulo redondeado 10">
            <a:extLst>
              <a:ext uri="{FF2B5EF4-FFF2-40B4-BE49-F238E27FC236}">
                <a16:creationId xmlns:a16="http://schemas.microsoft.com/office/drawing/2014/main" id="{8321FF8A-FD6B-D5FA-DABE-D39AE209F4FE}"/>
              </a:ext>
            </a:extLst>
          </p:cNvPr>
          <p:cNvSpPr/>
          <p:nvPr/>
        </p:nvSpPr>
        <p:spPr>
          <a:xfrm>
            <a:off x="715963" y="1556797"/>
            <a:ext cx="3398838" cy="4986295"/>
          </a:xfrm>
          <a:prstGeom prst="roundRect">
            <a:avLst>
              <a:gd name="adj" fmla="val 13313"/>
            </a:avLst>
          </a:prstGeom>
          <a:solidFill>
            <a:srgbClr val="FFFFFF">
              <a:alpha val="60000"/>
            </a:srgb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2F150E"/>
                </a:solidFill>
                <a:effectLst/>
                <a:uLnTx/>
                <a:uFillTx/>
                <a:latin typeface="Franklin Gothic Medium" panose="020B0603020102020204"/>
                <a:ea typeface="+mn-ea"/>
                <a:cs typeface="+mn-cs"/>
              </a:rPr>
              <a:t>GBV is </a:t>
            </a:r>
            <a:r>
              <a:rPr kumimoji="0" lang="en-US" sz="2000" b="0" i="0" u="none" strike="noStrike" kern="1200" cap="none" spc="0" normalizeH="0" baseline="0" noProof="0">
                <a:ln>
                  <a:noFill/>
                </a:ln>
                <a:solidFill>
                  <a:srgbClr val="2F150E"/>
                </a:solidFill>
                <a:effectLst/>
                <a:uLnTx/>
                <a:uFillTx/>
                <a:latin typeface="Franklin Gothic Book" panose="020B0503020102020204"/>
                <a:ea typeface="+mn-ea"/>
                <a:cs typeface="+mn-cs"/>
              </a:rPr>
              <a:t>an umbrella term for any </a:t>
            </a:r>
            <a:r>
              <a:rPr kumimoji="0" lang="en-US" sz="2000" b="0" i="0" u="none" strike="noStrike" kern="1200" cap="none" spc="0" normalizeH="0" baseline="0" noProof="0">
                <a:ln>
                  <a:noFill/>
                </a:ln>
                <a:solidFill>
                  <a:srgbClr val="2F150E"/>
                </a:solidFill>
                <a:effectLst/>
                <a:uLnTx/>
                <a:uFillTx/>
                <a:latin typeface="Franklin Gothic Medium" panose="020B0603020102020204"/>
                <a:ea typeface="+mn-ea"/>
                <a:cs typeface="+mn-cs"/>
              </a:rPr>
              <a:t>harmful act </a:t>
            </a:r>
            <a:r>
              <a:rPr kumimoji="0" lang="en-US" sz="2000" b="0" i="0" u="none" strike="noStrike" kern="1200" cap="none" spc="0" normalizeH="0" baseline="0" noProof="0">
                <a:ln>
                  <a:noFill/>
                </a:ln>
                <a:solidFill>
                  <a:srgbClr val="2F150E"/>
                </a:solidFill>
                <a:effectLst/>
                <a:uLnTx/>
                <a:uFillTx/>
                <a:latin typeface="Franklin Gothic Book" panose="020B0503020102020204"/>
                <a:ea typeface="+mn-ea"/>
                <a:cs typeface="+mn-cs"/>
              </a:rPr>
              <a:t>that is perpetrated </a:t>
            </a:r>
            <a:r>
              <a:rPr kumimoji="0" lang="en-US" sz="2000" b="0" i="0" u="none" strike="noStrike" kern="1200" cap="none" spc="0" normalizeH="0" baseline="0" noProof="0">
                <a:ln>
                  <a:noFill/>
                </a:ln>
                <a:solidFill>
                  <a:srgbClr val="2F150E"/>
                </a:solidFill>
                <a:effectLst/>
                <a:uLnTx/>
                <a:uFillTx/>
                <a:latin typeface="Franklin Gothic Medium" panose="020B0603020102020204"/>
                <a:ea typeface="+mn-ea"/>
                <a:cs typeface="+mn-cs"/>
              </a:rPr>
              <a:t>against a person’s will, based on their gender</a:t>
            </a:r>
            <a:r>
              <a:rPr kumimoji="0" lang="en-US" sz="2000" b="0" i="0" u="none" strike="noStrike" kern="1200" cap="none" spc="0" normalizeH="0" baseline="0" noProof="0">
                <a:ln>
                  <a:noFill/>
                </a:ln>
                <a:solidFill>
                  <a:srgbClr val="2F150E"/>
                </a:solidFill>
                <a:effectLst/>
                <a:uLnTx/>
                <a:uFillTx/>
                <a:latin typeface="Franklin Gothic Book" panose="020B0503020102020204"/>
                <a:ea typeface="+mn-ea"/>
                <a:cs typeface="+mn-cs"/>
              </a:rPr>
              <a:t> (socially-ascribed differences between males and females).</a:t>
            </a:r>
          </a:p>
          <a:p>
            <a:pPr marL="11430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F150E"/>
              </a:solidFill>
              <a:effectLst/>
              <a:uLnTx/>
              <a:uFillTx/>
              <a:latin typeface="Franklin Gothic Book" panose="020B0503020102020204"/>
              <a:ea typeface="+mn-ea"/>
              <a:cs typeface="+mn-cs"/>
            </a:endParaRPr>
          </a:p>
          <a:p>
            <a:pPr marL="11430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2F150E"/>
                </a:solidFill>
                <a:effectLst/>
                <a:uLnTx/>
                <a:uFillTx/>
                <a:latin typeface="Franklin Gothic Medium" panose="020B0603020102020204"/>
                <a:ea typeface="+mn-ea"/>
                <a:cs typeface="+mn-cs"/>
              </a:rPr>
              <a:t>GBV is the most extreme manifestation of gender inequality</a:t>
            </a:r>
            <a:r>
              <a:rPr kumimoji="0" lang="en-US" sz="2000" b="0" i="0" u="none" strike="noStrike" kern="1200" cap="none" spc="0" normalizeH="0" baseline="0" noProof="0">
                <a:ln>
                  <a:noFill/>
                </a:ln>
                <a:solidFill>
                  <a:srgbClr val="2F150E"/>
                </a:solidFill>
                <a:effectLst/>
                <a:uLnTx/>
                <a:uFillTx/>
                <a:latin typeface="Franklin Gothic Book" panose="020B0503020102020204"/>
                <a:ea typeface="+mn-ea"/>
                <a:cs typeface="+mn-cs"/>
              </a:rPr>
              <a:t>.</a:t>
            </a:r>
          </a:p>
          <a:p>
            <a:pPr marL="11430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2F150E"/>
                </a:solidFill>
                <a:effectLst/>
                <a:uLnTx/>
                <a:uFillTx/>
                <a:latin typeface="Franklin Gothic Book" panose="020B0503020102020204"/>
                <a:ea typeface="+mn-ea"/>
                <a:cs typeface="+mn-cs"/>
              </a:rPr>
              <a:t>It disproportionately affects women and girls and takes many forms.</a:t>
            </a:r>
          </a:p>
        </p:txBody>
      </p:sp>
      <p:sp>
        <p:nvSpPr>
          <p:cNvPr id="12" name="Rectángulo redondeado 11">
            <a:extLst>
              <a:ext uri="{FF2B5EF4-FFF2-40B4-BE49-F238E27FC236}">
                <a16:creationId xmlns:a16="http://schemas.microsoft.com/office/drawing/2014/main" id="{1CB2F865-EB4C-250D-A54D-0869005C2D1E}"/>
              </a:ext>
            </a:extLst>
          </p:cNvPr>
          <p:cNvSpPr/>
          <p:nvPr/>
        </p:nvSpPr>
        <p:spPr>
          <a:xfrm>
            <a:off x="8092050" y="4679809"/>
            <a:ext cx="3409949" cy="1575592"/>
          </a:xfrm>
          <a:prstGeom prst="roundRect">
            <a:avLst>
              <a:gd name="adj" fmla="val 13313"/>
            </a:avLst>
          </a:prstGeom>
          <a:solidFill>
            <a:srgbClr val="FFFFFF">
              <a:alpha val="60000"/>
            </a:srgb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pPr marL="12700" marR="207010" lvl="0" indent="-383540" algn="l" defTabSz="914400" rtl="0" eaLnBrk="1" fontAlgn="auto" latinLnBrk="0" hangingPunct="1">
              <a:lnSpc>
                <a:spcPct val="100000"/>
              </a:lnSpc>
              <a:spcBef>
                <a:spcPts val="100"/>
              </a:spcBef>
              <a:spcAft>
                <a:spcPts val="0"/>
              </a:spcAft>
              <a:buClrTx/>
              <a:buSzTx/>
              <a:buFontTx/>
              <a:buNone/>
              <a:tabLst/>
              <a:defRPr/>
            </a:pPr>
            <a:r>
              <a:rPr kumimoji="0" lang="en-US" sz="2000" b="0" i="0" u="none" strike="noStrike" kern="1200" cap="none" spc="0" normalizeH="0" baseline="0" noProof="0" dirty="0">
                <a:ln>
                  <a:noFill/>
                </a:ln>
                <a:solidFill>
                  <a:srgbClr val="2F150E"/>
                </a:solidFill>
                <a:effectLst/>
                <a:uLnTx/>
                <a:uFillTx/>
                <a:latin typeface="Franklin Gothic Medium" panose="020B0603020102020204"/>
                <a:ea typeface="+mn-ea"/>
                <a:cs typeface="+mn-cs"/>
              </a:rPr>
              <a:t>Sexual Exploitation and Abuse and Sexual Harassment (SEA/SH) </a:t>
            </a:r>
          </a:p>
          <a:p>
            <a:pPr marL="0" marR="207010" lvl="0" indent="0" algn="l" defTabSz="914400" rtl="0" eaLnBrk="1" fontAlgn="auto" latinLnBrk="0" hangingPunct="1">
              <a:lnSpc>
                <a:spcPct val="100000"/>
              </a:lnSpc>
              <a:spcBef>
                <a:spcPts val="100"/>
              </a:spcBef>
              <a:spcAft>
                <a:spcPts val="0"/>
              </a:spcAft>
              <a:buClrTx/>
              <a:buSzTx/>
              <a:buFontTx/>
              <a:buNone/>
              <a:tabLst/>
              <a:defRPr/>
            </a:pPr>
            <a:r>
              <a:rPr kumimoji="0" lang="en-US" sz="2000" b="0" i="0" u="none" strike="noStrike" kern="1200" cap="none" spc="0" normalizeH="0" baseline="0" noProof="0" dirty="0">
                <a:ln>
                  <a:noFill/>
                </a:ln>
                <a:solidFill>
                  <a:srgbClr val="2F150E"/>
                </a:solidFill>
                <a:effectLst/>
                <a:uLnTx/>
                <a:uFillTx/>
                <a:latin typeface="Franklin Gothic Book" panose="020B0503020102020204"/>
                <a:ea typeface="+mn-ea"/>
                <a:cs typeface="+mn-cs"/>
              </a:rPr>
              <a:t>are forms of GBV.</a:t>
            </a:r>
            <a:endParaRPr kumimoji="0" lang="en-US" sz="2800" b="0" i="0" u="none" strike="noStrike" kern="1200" cap="none" spc="0" normalizeH="0" baseline="0" noProof="0" dirty="0">
              <a:ln>
                <a:noFill/>
              </a:ln>
              <a:solidFill>
                <a:srgbClr val="2F150E"/>
              </a:solidFill>
              <a:effectLst/>
              <a:uLnTx/>
              <a:uFillTx/>
              <a:latin typeface="Franklin Gothic Book" panose="020B0503020102020204" pitchFamily="34" charset="0"/>
              <a:ea typeface="+mn-ea"/>
              <a:cs typeface="+mn-cs"/>
            </a:endParaRPr>
          </a:p>
        </p:txBody>
      </p:sp>
      <p:cxnSp>
        <p:nvCxnSpPr>
          <p:cNvPr id="14" name="Conector recto de flecha 13">
            <a:extLst>
              <a:ext uri="{FF2B5EF4-FFF2-40B4-BE49-F238E27FC236}">
                <a16:creationId xmlns:a16="http://schemas.microsoft.com/office/drawing/2014/main" id="{36DF4B8D-FD9E-27BB-E4BE-583D52F70FF1}"/>
              </a:ext>
            </a:extLst>
          </p:cNvPr>
          <p:cNvCxnSpPr>
            <a:cxnSpLocks/>
          </p:cNvCxnSpPr>
          <p:nvPr/>
        </p:nvCxnSpPr>
        <p:spPr>
          <a:xfrm flipH="1">
            <a:off x="4512527" y="2857067"/>
            <a:ext cx="1144858" cy="0"/>
          </a:xfrm>
          <a:prstGeom prst="straightConnector1">
            <a:avLst/>
          </a:prstGeom>
          <a:ln w="38100">
            <a:solidFill>
              <a:srgbClr val="FFFFFF"/>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E2EC42DD-1ACC-37DE-5F9F-80547FF26A6C}"/>
              </a:ext>
            </a:extLst>
          </p:cNvPr>
          <p:cNvCxnSpPr>
            <a:cxnSpLocks/>
          </p:cNvCxnSpPr>
          <p:nvPr/>
        </p:nvCxnSpPr>
        <p:spPr>
          <a:xfrm>
            <a:off x="6848311" y="4949779"/>
            <a:ext cx="868333" cy="0"/>
          </a:xfrm>
          <a:prstGeom prst="straightConnector1">
            <a:avLst/>
          </a:prstGeom>
          <a:ln w="38100">
            <a:solidFill>
              <a:srgbClr val="FFFFFF"/>
            </a:solidFill>
            <a:tailEnd type="arrow" w="sm" len="sm"/>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DAF10D24-7459-EED9-6EF0-74AC825F398C}"/>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pic>
        <p:nvPicPr>
          <p:cNvPr id="16" name="Picture 15">
            <a:extLst>
              <a:ext uri="{FF2B5EF4-FFF2-40B4-BE49-F238E27FC236}">
                <a16:creationId xmlns:a16="http://schemas.microsoft.com/office/drawing/2014/main" id="{8697DAFD-61FD-B5F5-DAC9-4F26C25A4EAB}"/>
              </a:ext>
            </a:extLst>
          </p:cNvPr>
          <p:cNvPicPr>
            <a:picLocks noChangeAspect="1"/>
          </p:cNvPicPr>
          <p:nvPr/>
        </p:nvPicPr>
        <p:blipFill rotWithShape="1">
          <a:blip r:embed="rId3"/>
          <a:srcRect l="6329"/>
          <a:stretch/>
        </p:blipFill>
        <p:spPr>
          <a:xfrm>
            <a:off x="7861389" y="1587166"/>
            <a:ext cx="4274673" cy="2962069"/>
          </a:xfrm>
          <a:prstGeom prst="rect">
            <a:avLst/>
          </a:prstGeom>
        </p:spPr>
      </p:pic>
      <p:sp>
        <p:nvSpPr>
          <p:cNvPr id="3" name="CuadroTexto 2">
            <a:extLst>
              <a:ext uri="{FF2B5EF4-FFF2-40B4-BE49-F238E27FC236}">
                <a16:creationId xmlns:a16="http://schemas.microsoft.com/office/drawing/2014/main" id="{86F168FF-AEC9-BBCB-958A-A3F04D1A27B4}"/>
              </a:ext>
            </a:extLst>
          </p:cNvPr>
          <p:cNvSpPr txBox="1"/>
          <p:nvPr/>
        </p:nvSpPr>
        <p:spPr>
          <a:xfrm>
            <a:off x="715963" y="55880"/>
            <a:ext cx="10747375"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1.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SEA/SH Risk Management with a Survivor-Centered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
        <p:nvSpPr>
          <p:cNvPr id="4" name="Rectángulo 3">
            <a:extLst>
              <a:ext uri="{FF2B5EF4-FFF2-40B4-BE49-F238E27FC236}">
                <a16:creationId xmlns:a16="http://schemas.microsoft.com/office/drawing/2014/main" id="{E7540FC7-1F1B-5676-35BD-4DFBD379C714}"/>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5" name="CuadroTexto 4">
            <a:extLst>
              <a:ext uri="{FF2B5EF4-FFF2-40B4-BE49-F238E27FC236}">
                <a16:creationId xmlns:a16="http://schemas.microsoft.com/office/drawing/2014/main" id="{D2523D5E-1470-5637-9B36-5D1F68250205}"/>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a.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Definitions and Basic Concepts</a:t>
            </a:r>
          </a:p>
        </p:txBody>
      </p:sp>
    </p:spTree>
    <p:extLst>
      <p:ext uri="{BB962C8B-B14F-4D97-AF65-F5344CB8AC3E}">
        <p14:creationId xmlns:p14="http://schemas.microsoft.com/office/powerpoint/2010/main" val="85170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B29F19AE-62A7-2CD5-CB7F-94000C73B05F}"/>
              </a:ext>
            </a:extLst>
          </p:cNvPr>
          <p:cNvSpPr txBox="1"/>
          <p:nvPr/>
        </p:nvSpPr>
        <p:spPr>
          <a:xfrm>
            <a:off x="415216" y="827319"/>
            <a:ext cx="11348637" cy="707886"/>
          </a:xfrm>
          <a:prstGeom prst="rect">
            <a:avLst/>
          </a:prstGeom>
          <a:noFill/>
        </p:spPr>
        <p:txBody>
          <a:bodyPr wrap="square" lIns="0" rIns="0" rtlCol="0" anchor="t">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4000" b="0" i="0" u="none" strike="noStrike" kern="1200" cap="none" spc="0" normalizeH="0" baseline="0" noProof="0">
                <a:ln>
                  <a:noFill/>
                </a:ln>
                <a:solidFill>
                  <a:srgbClr val="2F150E"/>
                </a:solidFill>
                <a:effectLst/>
                <a:uLnTx/>
                <a:uFillTx/>
                <a:latin typeface="Franklin Gothic Medium" panose="020B0603020102020204"/>
                <a:ea typeface="+mn-ea"/>
                <a:cs typeface="+mn-cs"/>
              </a:rPr>
              <a:t>Mapping GBV service providers – Different solutions</a:t>
            </a:r>
          </a:p>
        </p:txBody>
      </p:sp>
      <p:pic>
        <p:nvPicPr>
          <p:cNvPr id="7" name="Picture 6">
            <a:extLst>
              <a:ext uri="{FF2B5EF4-FFF2-40B4-BE49-F238E27FC236}">
                <a16:creationId xmlns:a16="http://schemas.microsoft.com/office/drawing/2014/main" id="{96B7A6DD-8F76-C287-CBB7-2B467BDF29A2}"/>
              </a:ext>
            </a:extLst>
          </p:cNvPr>
          <p:cNvPicPr>
            <a:picLocks noChangeAspect="1"/>
          </p:cNvPicPr>
          <p:nvPr/>
        </p:nvPicPr>
        <p:blipFill>
          <a:blip r:embed="rId3"/>
          <a:stretch>
            <a:fillRect/>
          </a:stretch>
        </p:blipFill>
        <p:spPr>
          <a:xfrm>
            <a:off x="1164991" y="1943881"/>
            <a:ext cx="4521533" cy="2970238"/>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85709CF2-FD8B-E6D6-8BD5-856ADEA6D9A3}"/>
              </a:ext>
            </a:extLst>
          </p:cNvPr>
          <p:cNvPicPr>
            <a:picLocks noChangeAspect="1"/>
          </p:cNvPicPr>
          <p:nvPr/>
        </p:nvPicPr>
        <p:blipFill>
          <a:blip r:embed="rId4"/>
          <a:stretch>
            <a:fillRect/>
          </a:stretch>
        </p:blipFill>
        <p:spPr>
          <a:xfrm>
            <a:off x="6505477" y="1945191"/>
            <a:ext cx="4233333" cy="2085601"/>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2A35C779-78E2-951F-FB69-CE82BB7DC44E}"/>
              </a:ext>
            </a:extLst>
          </p:cNvPr>
          <p:cNvPicPr>
            <a:picLocks noChangeAspect="1"/>
          </p:cNvPicPr>
          <p:nvPr/>
        </p:nvPicPr>
        <p:blipFill>
          <a:blip r:embed="rId5"/>
          <a:stretch>
            <a:fillRect/>
          </a:stretch>
        </p:blipFill>
        <p:spPr>
          <a:xfrm>
            <a:off x="6505477" y="4130872"/>
            <a:ext cx="4233333" cy="182546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3EE323A3-3823-806A-93D9-98226E78FE08}"/>
              </a:ext>
            </a:extLst>
          </p:cNvPr>
          <p:cNvSpPr txBox="1"/>
          <p:nvPr/>
        </p:nvSpPr>
        <p:spPr>
          <a:xfrm>
            <a:off x="1164990" y="4966291"/>
            <a:ext cx="4521534" cy="784830"/>
          </a:xfrm>
          <a:prstGeom prst="rect">
            <a:avLst/>
          </a:prstGeom>
          <a:noFill/>
        </p:spPr>
        <p:txBody>
          <a:bodyPr wrap="square">
            <a:spAutoFit/>
          </a:bodyPr>
          <a:lstStyle/>
          <a:p>
            <a:r>
              <a:rPr lang="en-US" sz="1500">
                <a:solidFill>
                  <a:schemeClr val="tx2"/>
                </a:solidFill>
                <a:latin typeface="Franklin Gothic Medium"/>
              </a:rPr>
              <a:t>Example of project-led coordinated GBV service mappings – AFW (Mali CMU, Nigeria, and others) use of Kobo Toolbox</a:t>
            </a:r>
            <a:endParaRPr lang="en-US" sz="1500"/>
          </a:p>
        </p:txBody>
      </p:sp>
      <p:sp>
        <p:nvSpPr>
          <p:cNvPr id="8" name="TextBox 7">
            <a:extLst>
              <a:ext uri="{FF2B5EF4-FFF2-40B4-BE49-F238E27FC236}">
                <a16:creationId xmlns:a16="http://schemas.microsoft.com/office/drawing/2014/main" id="{57B72D3C-6552-1A5F-2648-2F5FAB0D16B3}"/>
              </a:ext>
            </a:extLst>
          </p:cNvPr>
          <p:cNvSpPr txBox="1"/>
          <p:nvPr/>
        </p:nvSpPr>
        <p:spPr>
          <a:xfrm>
            <a:off x="6505477" y="6060372"/>
            <a:ext cx="4233333" cy="584775"/>
          </a:xfrm>
          <a:prstGeom prst="rect">
            <a:avLst/>
          </a:prstGeom>
          <a:noFill/>
        </p:spPr>
        <p:txBody>
          <a:bodyPr wrap="square">
            <a:spAutoFit/>
          </a:bodyPr>
          <a:lstStyle/>
          <a:p>
            <a:r>
              <a:rPr lang="en-US" sz="1600">
                <a:solidFill>
                  <a:schemeClr val="tx2"/>
                </a:solidFill>
                <a:latin typeface="Franklin Gothic Medium"/>
              </a:rPr>
              <a:t>Examples of WB-led country level GBV service mappings – LAC and </a:t>
            </a:r>
            <a:r>
              <a:rPr lang="en-US" sz="1600">
                <a:solidFill>
                  <a:schemeClr val="tx2"/>
                </a:solidFill>
                <a:latin typeface="Franklin Gothic Medium"/>
                <a:hlinkClick r:id="rId6"/>
              </a:rPr>
              <a:t>SAR</a:t>
            </a:r>
            <a:endParaRPr lang="en-US" sz="1600"/>
          </a:p>
        </p:txBody>
      </p:sp>
      <p:sp>
        <p:nvSpPr>
          <p:cNvPr id="11" name="Rectángulo 10">
            <a:extLst>
              <a:ext uri="{FF2B5EF4-FFF2-40B4-BE49-F238E27FC236}">
                <a16:creationId xmlns:a16="http://schemas.microsoft.com/office/drawing/2014/main" id="{F0E283A4-DC36-6BCD-EFF5-3EBF392824F2}"/>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2" name="CuadroTexto 11">
            <a:extLst>
              <a:ext uri="{FF2B5EF4-FFF2-40B4-BE49-F238E27FC236}">
                <a16:creationId xmlns:a16="http://schemas.microsoft.com/office/drawing/2014/main" id="{072A2A05-7A7C-1CBB-9326-0D7BF41B8F45}"/>
              </a:ext>
            </a:extLst>
          </p:cNvPr>
          <p:cNvSpPr txBox="1"/>
          <p:nvPr/>
        </p:nvSpPr>
        <p:spPr>
          <a:xfrm>
            <a:off x="715963" y="55880"/>
            <a:ext cx="1074737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Franklin Gothic Book" panose="020B0503020102020204"/>
              </a:rPr>
              <a:t>3</a:t>
            </a: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Key Proportional SEA/SH Mitigation Measures</a:t>
            </a:r>
          </a:p>
        </p:txBody>
      </p:sp>
      <p:sp>
        <p:nvSpPr>
          <p:cNvPr id="15" name="Rectángulo 14">
            <a:extLst>
              <a:ext uri="{FF2B5EF4-FFF2-40B4-BE49-F238E27FC236}">
                <a16:creationId xmlns:a16="http://schemas.microsoft.com/office/drawing/2014/main" id="{27EC7F63-D57E-11CE-CE14-32798C5068C2}"/>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6" name="CuadroTexto 15">
            <a:extLst>
              <a:ext uri="{FF2B5EF4-FFF2-40B4-BE49-F238E27FC236}">
                <a16:creationId xmlns:a16="http://schemas.microsoft.com/office/drawing/2014/main" id="{F13AB86B-5081-3A32-8947-6D112458285F}"/>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e.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Mapping and Working with GBV Service Providers</a:t>
            </a:r>
          </a:p>
        </p:txBody>
      </p:sp>
    </p:spTree>
    <p:extLst>
      <p:ext uri="{BB962C8B-B14F-4D97-AF65-F5344CB8AC3E}">
        <p14:creationId xmlns:p14="http://schemas.microsoft.com/office/powerpoint/2010/main" val="213514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redondeado 46">
            <a:extLst>
              <a:ext uri="{FF2B5EF4-FFF2-40B4-BE49-F238E27FC236}">
                <a16:creationId xmlns:a16="http://schemas.microsoft.com/office/drawing/2014/main" id="{BCE27380-B3AD-BAAD-FCBB-AE8AE2C525B5}"/>
              </a:ext>
            </a:extLst>
          </p:cNvPr>
          <p:cNvSpPr/>
          <p:nvPr/>
        </p:nvSpPr>
        <p:spPr>
          <a:xfrm>
            <a:off x="5861314" y="3007873"/>
            <a:ext cx="5625458" cy="3543551"/>
          </a:xfrm>
          <a:prstGeom prst="roundRect">
            <a:avLst>
              <a:gd name="adj" fmla="val 8126"/>
            </a:avLst>
          </a:prstGeom>
          <a:solidFill>
            <a:srgbClr val="FFFFFF">
              <a:alpha val="60000"/>
            </a:srgb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ts val="222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F150E"/>
              </a:solidFill>
              <a:effectLst/>
              <a:uLnTx/>
              <a:uFillTx/>
              <a:latin typeface="Franklin Gothic Book" panose="020B0503020102020204"/>
              <a:ea typeface="+mn-ea"/>
              <a:cs typeface="+mn-cs"/>
            </a:endParaRPr>
          </a:p>
        </p:txBody>
      </p:sp>
      <p:sp>
        <p:nvSpPr>
          <p:cNvPr id="26" name="Rectángulo redondeado 46">
            <a:extLst>
              <a:ext uri="{FF2B5EF4-FFF2-40B4-BE49-F238E27FC236}">
                <a16:creationId xmlns:a16="http://schemas.microsoft.com/office/drawing/2014/main" id="{692B631F-433D-CC85-2ECD-BC97B863035D}"/>
              </a:ext>
            </a:extLst>
          </p:cNvPr>
          <p:cNvSpPr/>
          <p:nvPr/>
        </p:nvSpPr>
        <p:spPr>
          <a:xfrm>
            <a:off x="5837880" y="1516378"/>
            <a:ext cx="5625458" cy="1421376"/>
          </a:xfrm>
          <a:prstGeom prst="roundRect">
            <a:avLst>
              <a:gd name="adj" fmla="val 16016"/>
            </a:avLst>
          </a:prstGeom>
          <a:solidFill>
            <a:srgbClr val="FFFFFF">
              <a:alpha val="60000"/>
            </a:srgb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ts val="222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F150E"/>
              </a:solidFill>
              <a:effectLst/>
              <a:uLnTx/>
              <a:uFillTx/>
              <a:latin typeface="Franklin Gothic Book" panose="020B0503020102020204"/>
              <a:ea typeface="+mn-ea"/>
              <a:cs typeface="+mn-cs"/>
            </a:endParaRPr>
          </a:p>
        </p:txBody>
      </p:sp>
      <p:sp>
        <p:nvSpPr>
          <p:cNvPr id="23" name="Rectángulo redondeado 46">
            <a:extLst>
              <a:ext uri="{FF2B5EF4-FFF2-40B4-BE49-F238E27FC236}">
                <a16:creationId xmlns:a16="http://schemas.microsoft.com/office/drawing/2014/main" id="{EFC1EF57-F905-EF0C-73F0-C2D3A483722A}"/>
              </a:ext>
            </a:extLst>
          </p:cNvPr>
          <p:cNvSpPr/>
          <p:nvPr/>
        </p:nvSpPr>
        <p:spPr>
          <a:xfrm>
            <a:off x="840658" y="4947691"/>
            <a:ext cx="4948751" cy="1603734"/>
          </a:xfrm>
          <a:prstGeom prst="roundRect">
            <a:avLst>
              <a:gd name="adj" fmla="val 15193"/>
            </a:avLst>
          </a:prstGeom>
          <a:solidFill>
            <a:srgbClr val="FFFFFF">
              <a:alpha val="60000"/>
            </a:srgb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ts val="222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F150E"/>
              </a:solidFill>
              <a:effectLst/>
              <a:uLnTx/>
              <a:uFillTx/>
              <a:latin typeface="Franklin Gothic Book" panose="020B0503020102020204"/>
              <a:ea typeface="+mn-ea"/>
              <a:cs typeface="+mn-cs"/>
            </a:endParaRPr>
          </a:p>
        </p:txBody>
      </p:sp>
      <p:sp>
        <p:nvSpPr>
          <p:cNvPr id="6" name="Rectángulo redondeado 46">
            <a:extLst>
              <a:ext uri="{FF2B5EF4-FFF2-40B4-BE49-F238E27FC236}">
                <a16:creationId xmlns:a16="http://schemas.microsoft.com/office/drawing/2014/main" id="{11E2AD27-2F9B-BE85-C22B-20AB9F544435}"/>
              </a:ext>
            </a:extLst>
          </p:cNvPr>
          <p:cNvSpPr/>
          <p:nvPr/>
        </p:nvSpPr>
        <p:spPr>
          <a:xfrm>
            <a:off x="805824" y="1516377"/>
            <a:ext cx="4948751" cy="1066701"/>
          </a:xfrm>
          <a:prstGeom prst="roundRect">
            <a:avLst>
              <a:gd name="adj" fmla="val 22128"/>
            </a:avLst>
          </a:prstGeom>
          <a:solidFill>
            <a:srgbClr val="FFFFFF">
              <a:alpha val="60000"/>
            </a:srgb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ts val="222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F150E"/>
              </a:solidFill>
              <a:effectLst/>
              <a:uLnTx/>
              <a:uFillTx/>
              <a:latin typeface="Franklin Gothic Book" panose="020B0503020102020204"/>
              <a:ea typeface="+mn-ea"/>
              <a:cs typeface="+mn-cs"/>
            </a:endParaRPr>
          </a:p>
        </p:txBody>
      </p:sp>
      <p:sp>
        <p:nvSpPr>
          <p:cNvPr id="14" name="CuadroTexto 13">
            <a:extLst>
              <a:ext uri="{FF2B5EF4-FFF2-40B4-BE49-F238E27FC236}">
                <a16:creationId xmlns:a16="http://schemas.microsoft.com/office/drawing/2014/main" id="{1DB55C91-7504-3934-AF74-453418A50DCE}"/>
              </a:ext>
            </a:extLst>
          </p:cNvPr>
          <p:cNvSpPr txBox="1"/>
          <p:nvPr/>
        </p:nvSpPr>
        <p:spPr>
          <a:xfrm>
            <a:off x="709044" y="822572"/>
            <a:ext cx="10754294" cy="584775"/>
          </a:xfrm>
          <a:prstGeom prst="rect">
            <a:avLst/>
          </a:prstGeom>
          <a:noFill/>
        </p:spPr>
        <p:txBody>
          <a:bodyPr wrap="square" lIns="0" rIns="0" rtlCol="0" anchor="t">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F150E"/>
                </a:solidFill>
                <a:effectLst/>
                <a:uLnTx/>
                <a:uFillTx/>
                <a:latin typeface="Franklin Gothic Medium" panose="020B0603020102020204"/>
                <a:ea typeface="+mn-ea"/>
                <a:cs typeface="+mn-cs"/>
              </a:rPr>
              <a:t>Who Monitors SEA/SH commitments</a:t>
            </a:r>
          </a:p>
        </p:txBody>
      </p:sp>
      <p:sp>
        <p:nvSpPr>
          <p:cNvPr id="3" name="Content Placeholder 2">
            <a:extLst>
              <a:ext uri="{FF2B5EF4-FFF2-40B4-BE49-F238E27FC236}">
                <a16:creationId xmlns:a16="http://schemas.microsoft.com/office/drawing/2014/main" id="{294851D5-5B37-487E-AA87-85B5955F35E3}"/>
              </a:ext>
            </a:extLst>
          </p:cNvPr>
          <p:cNvSpPr>
            <a:spLocks noGrp="1"/>
          </p:cNvSpPr>
          <p:nvPr>
            <p:ph idx="1"/>
          </p:nvPr>
        </p:nvSpPr>
        <p:spPr>
          <a:xfrm>
            <a:off x="768753" y="5021833"/>
            <a:ext cx="4718109" cy="1632896"/>
          </a:xfrm>
        </p:spPr>
        <p:txBody>
          <a:bodyPr vert="horz" lIns="91440" tIns="45720" rIns="91440" bIns="45720" rtlCol="0" anchor="t">
            <a:noAutofit/>
          </a:bodyPr>
          <a:lstStyle/>
          <a:p>
            <a:pPr marL="434975" indent="-342900" algn="just">
              <a:lnSpc>
                <a:spcPts val="2100"/>
              </a:lnSpc>
              <a:buClr>
                <a:schemeClr val="accent6"/>
              </a:buClr>
              <a:buFont typeface="Wingdings" panose="05000000000000000000" pitchFamily="2" charset="2"/>
              <a:buChar char="ü"/>
            </a:pPr>
            <a:r>
              <a:rPr lang="en-US" sz="2100" b="1" dirty="0">
                <a:solidFill>
                  <a:schemeClr val="accent6"/>
                </a:solidFill>
                <a:ea typeface="+mn-lt"/>
                <a:cs typeface="+mn-lt"/>
              </a:rPr>
              <a:t>Reporting and indicators needed in the action plan and reflected in TOR/contracts, </a:t>
            </a:r>
            <a:r>
              <a:rPr lang="en-US" sz="2100" dirty="0">
                <a:ea typeface="+mn-lt"/>
                <a:cs typeface="+mn-lt"/>
              </a:rPr>
              <a:t>along with provisions for the review of risks and of the mitigation measures</a:t>
            </a:r>
          </a:p>
        </p:txBody>
      </p:sp>
      <p:sp>
        <p:nvSpPr>
          <p:cNvPr id="4" name="CuadroTexto 3">
            <a:extLst>
              <a:ext uri="{FF2B5EF4-FFF2-40B4-BE49-F238E27FC236}">
                <a16:creationId xmlns:a16="http://schemas.microsoft.com/office/drawing/2014/main" id="{20D7DF7E-00DE-7DB4-7A53-AAED51EBCE36}"/>
              </a:ext>
            </a:extLst>
          </p:cNvPr>
          <p:cNvSpPr txBox="1"/>
          <p:nvPr/>
        </p:nvSpPr>
        <p:spPr>
          <a:xfrm>
            <a:off x="5849701" y="1558049"/>
            <a:ext cx="5396421" cy="1272143"/>
          </a:xfrm>
          <a:prstGeom prst="rect">
            <a:avLst/>
          </a:prstGeom>
          <a:noFill/>
        </p:spPr>
        <p:txBody>
          <a:bodyPr wrap="square">
            <a:spAutoFit/>
          </a:bodyPr>
          <a:lstStyle/>
          <a:p>
            <a:pPr marL="434975" marR="0" lvl="0" indent="-342900" algn="just" defTabSz="914400" rtl="0" eaLnBrk="1" fontAlgn="auto" latinLnBrk="0" hangingPunct="1">
              <a:lnSpc>
                <a:spcPts val="2300"/>
              </a:lnSpc>
              <a:spcBef>
                <a:spcPts val="0"/>
              </a:spcBef>
              <a:spcAft>
                <a:spcPts val="0"/>
              </a:spcAft>
              <a:buClr>
                <a:srgbClr val="6B1808"/>
              </a:buClr>
              <a:buSzTx/>
              <a:buFont typeface="Wingdings" panose="05000000000000000000" pitchFamily="2" charset="2"/>
              <a:buChar char="ü"/>
              <a:tabLst/>
              <a:defRPr/>
            </a:pPr>
            <a:r>
              <a:rPr kumimoji="0" lang="en-US" sz="2100" b="1" i="0" u="none" strike="noStrike" kern="1200" cap="none" spc="0" normalizeH="0" baseline="0" noProof="0">
                <a:ln>
                  <a:noFill/>
                </a:ln>
                <a:solidFill>
                  <a:srgbClr val="6B1808"/>
                </a:solidFill>
                <a:effectLst/>
                <a:uLnTx/>
                <a:uFillTx/>
                <a:latin typeface="Franklin Gothic Book" panose="020B0503020102020204"/>
                <a:ea typeface="+mn-ea"/>
                <a:cs typeface="+mn-cs"/>
              </a:rPr>
              <a:t>Supervising engineer </a:t>
            </a:r>
            <a:r>
              <a:rPr kumimoji="0" lang="en-US" sz="2100" b="0" i="0" u="none" strike="noStrike" kern="1200" cap="none" spc="0" normalizeH="0" baseline="0" noProof="0">
                <a:ln>
                  <a:noFill/>
                </a:ln>
                <a:solidFill>
                  <a:srgbClr val="2F150E"/>
                </a:solidFill>
                <a:effectLst/>
                <a:uLnTx/>
                <a:uFillTx/>
                <a:latin typeface="Franklin Gothic Book" panose="020B0503020102020204"/>
                <a:ea typeface="+mn-ea"/>
                <a:cs typeface="+mn-cs"/>
              </a:rPr>
              <a:t>in charge of monitoring and reporting on SEA/SH compliance by contractors – need of right expertise and tasks assigned in its team</a:t>
            </a:r>
            <a:endParaRPr kumimoji="0" lang="en-US" sz="2100" b="1" i="0" u="none" strike="noStrike" kern="1200" cap="none" spc="0" normalizeH="0" baseline="0" noProof="0">
              <a:ln>
                <a:noFill/>
              </a:ln>
              <a:solidFill>
                <a:srgbClr val="2F150E"/>
              </a:solidFill>
              <a:effectLst/>
              <a:uLnTx/>
              <a:uFillTx/>
              <a:latin typeface="Franklin Gothic Book" panose="020B0503020102020204"/>
              <a:ea typeface="+mn-ea"/>
              <a:cs typeface="+mn-cs"/>
            </a:endParaRPr>
          </a:p>
        </p:txBody>
      </p:sp>
      <p:sp>
        <p:nvSpPr>
          <p:cNvPr id="9" name="Rectángulo redondeado 46">
            <a:extLst>
              <a:ext uri="{FF2B5EF4-FFF2-40B4-BE49-F238E27FC236}">
                <a16:creationId xmlns:a16="http://schemas.microsoft.com/office/drawing/2014/main" id="{B6BFEAC2-B6B1-F6C4-B039-E096E68600C0}"/>
              </a:ext>
            </a:extLst>
          </p:cNvPr>
          <p:cNvSpPr/>
          <p:nvPr/>
        </p:nvSpPr>
        <p:spPr>
          <a:xfrm>
            <a:off x="816316" y="2661821"/>
            <a:ext cx="4948751" cy="1292342"/>
          </a:xfrm>
          <a:prstGeom prst="roundRect">
            <a:avLst>
              <a:gd name="adj" fmla="val 19260"/>
            </a:avLst>
          </a:prstGeom>
          <a:solidFill>
            <a:srgbClr val="FFFFFF">
              <a:alpha val="60000"/>
            </a:srgb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ts val="222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F150E"/>
              </a:solidFill>
              <a:effectLst/>
              <a:uLnTx/>
              <a:uFillTx/>
              <a:latin typeface="Franklin Gothic Book" panose="020B0503020102020204"/>
              <a:ea typeface="+mn-ea"/>
              <a:cs typeface="+mn-cs"/>
            </a:endParaRPr>
          </a:p>
        </p:txBody>
      </p:sp>
      <p:sp>
        <p:nvSpPr>
          <p:cNvPr id="16" name="Rectángulo redondeado 46">
            <a:extLst>
              <a:ext uri="{FF2B5EF4-FFF2-40B4-BE49-F238E27FC236}">
                <a16:creationId xmlns:a16="http://schemas.microsoft.com/office/drawing/2014/main" id="{FC9FFC85-9AAF-1F83-8772-24D30412563E}"/>
              </a:ext>
            </a:extLst>
          </p:cNvPr>
          <p:cNvSpPr/>
          <p:nvPr/>
        </p:nvSpPr>
        <p:spPr>
          <a:xfrm>
            <a:off x="840658" y="4028298"/>
            <a:ext cx="4948751" cy="840265"/>
          </a:xfrm>
          <a:prstGeom prst="roundRect">
            <a:avLst>
              <a:gd name="adj" fmla="val 22128"/>
            </a:avLst>
          </a:prstGeom>
          <a:solidFill>
            <a:srgbClr val="FFFFFF">
              <a:alpha val="60000"/>
            </a:srgb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ts val="222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F150E"/>
              </a:solidFill>
              <a:effectLst/>
              <a:uLnTx/>
              <a:uFillTx/>
              <a:latin typeface="Franklin Gothic Book" panose="020B0503020102020204"/>
              <a:ea typeface="+mn-ea"/>
              <a:cs typeface="+mn-cs"/>
            </a:endParaRPr>
          </a:p>
        </p:txBody>
      </p:sp>
      <p:sp>
        <p:nvSpPr>
          <p:cNvPr id="18" name="CuadroTexto 17">
            <a:extLst>
              <a:ext uri="{FF2B5EF4-FFF2-40B4-BE49-F238E27FC236}">
                <a16:creationId xmlns:a16="http://schemas.microsoft.com/office/drawing/2014/main" id="{C3F6FC47-40C3-5DEE-A85E-8F957FE1E87F}"/>
              </a:ext>
            </a:extLst>
          </p:cNvPr>
          <p:cNvSpPr txBox="1"/>
          <p:nvPr/>
        </p:nvSpPr>
        <p:spPr>
          <a:xfrm>
            <a:off x="768753" y="1599604"/>
            <a:ext cx="4650790" cy="900246"/>
          </a:xfrm>
          <a:prstGeom prst="rect">
            <a:avLst/>
          </a:prstGeom>
          <a:noFill/>
        </p:spPr>
        <p:txBody>
          <a:bodyPr wrap="square">
            <a:spAutoFit/>
          </a:bodyPr>
          <a:lstStyle/>
          <a:p>
            <a:pPr marL="434975" marR="0" lvl="0" indent="-342900" algn="just" defTabSz="914400" rtl="0" eaLnBrk="1" fontAlgn="auto" latinLnBrk="0" hangingPunct="1">
              <a:lnSpc>
                <a:spcPts val="2100"/>
              </a:lnSpc>
              <a:spcBef>
                <a:spcPts val="0"/>
              </a:spcBef>
              <a:spcAft>
                <a:spcPts val="0"/>
              </a:spcAft>
              <a:buClr>
                <a:srgbClr val="6B1808"/>
              </a:buClr>
              <a:buSzTx/>
              <a:buFont typeface="Wingdings" panose="05000000000000000000" pitchFamily="2" charset="2"/>
              <a:buChar char="ü"/>
              <a:tabLst/>
              <a:defRPr/>
            </a:pPr>
            <a:r>
              <a:rPr kumimoji="0" lang="en-US" sz="2100" b="1" i="0" u="none" strike="noStrike" kern="1200" cap="none" spc="0" normalizeH="0" baseline="0" noProof="0" dirty="0">
                <a:ln>
                  <a:noFill/>
                </a:ln>
                <a:solidFill>
                  <a:srgbClr val="6B1808"/>
                </a:solidFill>
                <a:effectLst/>
                <a:uLnTx/>
                <a:uFillTx/>
                <a:latin typeface="Franklin Gothic Book" panose="020B0503020102020204"/>
                <a:ea typeface="+mn-ea"/>
                <a:cs typeface="+mn-cs"/>
              </a:rPr>
              <a:t>SEA/SH monitoring plan </a:t>
            </a:r>
            <a:r>
              <a:rPr kumimoji="0" lang="en-US" sz="2100" b="0" i="0" u="none" strike="noStrike" kern="1200" cap="none" spc="0" normalizeH="0" baseline="0" noProof="0" dirty="0">
                <a:ln>
                  <a:noFill/>
                </a:ln>
                <a:solidFill>
                  <a:srgbClr val="2F150E"/>
                </a:solidFill>
                <a:effectLst/>
                <a:uLnTx/>
                <a:uFillTx/>
                <a:latin typeface="Franklin Gothic Book" panose="020B0503020102020204"/>
                <a:ea typeface="+mn-ea"/>
                <a:cs typeface="+mn-cs"/>
              </a:rPr>
              <a:t>integrated into the project E&amp;S monitoring and reporting</a:t>
            </a:r>
            <a:endParaRPr kumimoji="0" lang="en-US" sz="2100" b="1" i="0" u="none" strike="noStrike" kern="1200" cap="none" spc="0" normalizeH="0" baseline="0" noProof="0" dirty="0">
              <a:ln>
                <a:noFill/>
              </a:ln>
              <a:solidFill>
                <a:srgbClr val="2F150E"/>
              </a:solidFill>
              <a:effectLst/>
              <a:uLnTx/>
              <a:uFillTx/>
              <a:latin typeface="Franklin Gothic Book" panose="020B0503020102020204"/>
              <a:ea typeface="+mn-ea"/>
              <a:cs typeface="+mn-cs"/>
            </a:endParaRPr>
          </a:p>
        </p:txBody>
      </p:sp>
      <p:sp>
        <p:nvSpPr>
          <p:cNvPr id="20" name="CuadroTexto 19">
            <a:extLst>
              <a:ext uri="{FF2B5EF4-FFF2-40B4-BE49-F238E27FC236}">
                <a16:creationId xmlns:a16="http://schemas.microsoft.com/office/drawing/2014/main" id="{6A3BD46C-E7CA-820E-6DDA-1B726C3B5445}"/>
              </a:ext>
            </a:extLst>
          </p:cNvPr>
          <p:cNvSpPr txBox="1"/>
          <p:nvPr/>
        </p:nvSpPr>
        <p:spPr>
          <a:xfrm>
            <a:off x="768753" y="2751459"/>
            <a:ext cx="4718109" cy="1169551"/>
          </a:xfrm>
          <a:prstGeom prst="rect">
            <a:avLst/>
          </a:prstGeom>
          <a:noFill/>
        </p:spPr>
        <p:txBody>
          <a:bodyPr wrap="square">
            <a:spAutoFit/>
          </a:bodyPr>
          <a:lstStyle/>
          <a:p>
            <a:pPr marL="434975" marR="0" lvl="0" indent="-342900" algn="just" defTabSz="914400" rtl="0" eaLnBrk="1" fontAlgn="auto" latinLnBrk="0" hangingPunct="1">
              <a:lnSpc>
                <a:spcPts val="2100"/>
              </a:lnSpc>
              <a:spcBef>
                <a:spcPts val="0"/>
              </a:spcBef>
              <a:spcAft>
                <a:spcPts val="0"/>
              </a:spcAft>
              <a:buClr>
                <a:srgbClr val="6B1808"/>
              </a:buClr>
              <a:buSzTx/>
              <a:buFont typeface="Wingdings" panose="05000000000000000000" pitchFamily="2" charset="2"/>
              <a:buChar char="ü"/>
              <a:tabLst/>
              <a:defRPr/>
            </a:pPr>
            <a:r>
              <a:rPr lang="en-US" sz="2100" b="1" dirty="0">
                <a:solidFill>
                  <a:srgbClr val="6B1808"/>
                </a:solidFill>
                <a:latin typeface="Franklin Gothic Book" panose="020B0503020102020204"/>
              </a:rPr>
              <a:t>PIU social/GBV specialists </a:t>
            </a:r>
            <a:r>
              <a:rPr kumimoji="0" lang="en-US" sz="2100" b="0" i="0" u="none" strike="noStrike" kern="1200" cap="none" spc="0" normalizeH="0" baseline="0" noProof="0" dirty="0">
                <a:ln>
                  <a:noFill/>
                </a:ln>
                <a:solidFill>
                  <a:srgbClr val="2F150E"/>
                </a:solidFill>
                <a:effectLst/>
                <a:uLnTx/>
                <a:uFillTx/>
                <a:latin typeface="Franklin Gothic Book" panose="020B0503020102020204"/>
                <a:ea typeface="+mn-ea"/>
                <a:cs typeface="+mn-cs"/>
              </a:rPr>
              <a:t>reports on implementation of SEA/SH actions as part of </a:t>
            </a:r>
            <a:r>
              <a:rPr lang="en-US" sz="2100" b="1" dirty="0">
                <a:solidFill>
                  <a:srgbClr val="6B1808"/>
                </a:solidFill>
                <a:latin typeface="Franklin Gothic Book" panose="020B0503020102020204"/>
              </a:rPr>
              <a:t>E&amp;S reporting</a:t>
            </a:r>
            <a:r>
              <a:rPr kumimoji="0" lang="en-US" sz="2100" b="0" i="0" u="none" strike="noStrike" kern="1200" cap="none" spc="0" normalizeH="0" baseline="0" noProof="0" dirty="0">
                <a:ln>
                  <a:noFill/>
                </a:ln>
                <a:solidFill>
                  <a:srgbClr val="2F150E"/>
                </a:solidFill>
                <a:effectLst/>
                <a:uLnTx/>
                <a:uFillTx/>
                <a:latin typeface="Franklin Gothic Book" panose="020B0503020102020204"/>
                <a:ea typeface="+mn-ea"/>
                <a:cs typeface="+mn-cs"/>
              </a:rPr>
              <a:t>, including on </a:t>
            </a:r>
            <a:r>
              <a:rPr lang="en-US" sz="2100" b="1" dirty="0">
                <a:solidFill>
                  <a:srgbClr val="6B1808"/>
                </a:solidFill>
                <a:latin typeface="Franklin Gothic Book" panose="020B0503020102020204"/>
              </a:rPr>
              <a:t>ESCP commitments</a:t>
            </a:r>
          </a:p>
        </p:txBody>
      </p:sp>
      <p:sp>
        <p:nvSpPr>
          <p:cNvPr id="22" name="CuadroTexto 21">
            <a:extLst>
              <a:ext uri="{FF2B5EF4-FFF2-40B4-BE49-F238E27FC236}">
                <a16:creationId xmlns:a16="http://schemas.microsoft.com/office/drawing/2014/main" id="{896468EE-692D-8A90-7C60-8A125F0989C9}"/>
              </a:ext>
            </a:extLst>
          </p:cNvPr>
          <p:cNvSpPr txBox="1"/>
          <p:nvPr/>
        </p:nvSpPr>
        <p:spPr>
          <a:xfrm>
            <a:off x="768753" y="4100811"/>
            <a:ext cx="4579999" cy="682238"/>
          </a:xfrm>
          <a:prstGeom prst="rect">
            <a:avLst/>
          </a:prstGeom>
          <a:noFill/>
        </p:spPr>
        <p:txBody>
          <a:bodyPr wrap="square">
            <a:spAutoFit/>
          </a:bodyPr>
          <a:lstStyle/>
          <a:p>
            <a:pPr marL="434975" marR="0" lvl="0" indent="-342900" algn="just" defTabSz="914400" rtl="0" eaLnBrk="1" fontAlgn="auto" latinLnBrk="0" hangingPunct="1">
              <a:lnSpc>
                <a:spcPts val="2300"/>
              </a:lnSpc>
              <a:spcBef>
                <a:spcPts val="0"/>
              </a:spcBef>
              <a:spcAft>
                <a:spcPts val="0"/>
              </a:spcAft>
              <a:buClr>
                <a:srgbClr val="6B1808"/>
              </a:buClr>
              <a:buSzTx/>
              <a:buFont typeface="Wingdings" panose="05000000000000000000" pitchFamily="2" charset="2"/>
              <a:buChar char="ü"/>
              <a:tabLst/>
              <a:defRPr/>
            </a:pPr>
            <a:r>
              <a:rPr kumimoji="0" lang="en-US" sz="2100" b="0" i="0" u="none" strike="noStrike" kern="1200" cap="none" spc="0" normalizeH="0" baseline="0" noProof="0" dirty="0">
                <a:ln>
                  <a:noFill/>
                </a:ln>
                <a:solidFill>
                  <a:srgbClr val="2F150E"/>
                </a:solidFill>
                <a:effectLst/>
                <a:uLnTx/>
                <a:uFillTx/>
                <a:latin typeface="Franklin Gothic Book" panose="020B0503020102020204"/>
                <a:ea typeface="+mn-ea"/>
                <a:cs typeface="+mn-cs"/>
              </a:rPr>
              <a:t>TT monitors and documents progress in the </a:t>
            </a:r>
            <a:r>
              <a:rPr kumimoji="0" lang="en-US" sz="2100" b="1" i="0" u="none" strike="noStrike" kern="1200" cap="none" spc="0" normalizeH="0" baseline="0" noProof="0" dirty="0">
                <a:ln>
                  <a:noFill/>
                </a:ln>
                <a:solidFill>
                  <a:srgbClr val="6B1808"/>
                </a:solidFill>
                <a:effectLst/>
                <a:uLnTx/>
                <a:uFillTx/>
                <a:latin typeface="Franklin Gothic Book" panose="020B0503020102020204"/>
                <a:ea typeface="+mn-ea"/>
                <a:cs typeface="+mn-cs"/>
              </a:rPr>
              <a:t>ISR</a:t>
            </a:r>
          </a:p>
        </p:txBody>
      </p:sp>
      <p:sp>
        <p:nvSpPr>
          <p:cNvPr id="25" name="CuadroTexto 24">
            <a:extLst>
              <a:ext uri="{FF2B5EF4-FFF2-40B4-BE49-F238E27FC236}">
                <a16:creationId xmlns:a16="http://schemas.microsoft.com/office/drawing/2014/main" id="{7EB844B4-68C9-317F-1490-9D67FA6156DC}"/>
              </a:ext>
            </a:extLst>
          </p:cNvPr>
          <p:cNvSpPr txBox="1"/>
          <p:nvPr/>
        </p:nvSpPr>
        <p:spPr>
          <a:xfrm>
            <a:off x="5849701" y="3149176"/>
            <a:ext cx="5396421" cy="3323987"/>
          </a:xfrm>
          <a:prstGeom prst="rect">
            <a:avLst/>
          </a:prstGeom>
          <a:noFill/>
        </p:spPr>
        <p:txBody>
          <a:bodyPr wrap="square">
            <a:spAutoFit/>
          </a:bodyPr>
          <a:lstStyle/>
          <a:p>
            <a:pPr marL="434975" marR="0" lvl="0" indent="-342900" algn="just" defTabSz="914400" rtl="0" eaLnBrk="1" fontAlgn="auto" latinLnBrk="0" hangingPunct="1">
              <a:lnSpc>
                <a:spcPts val="2100"/>
              </a:lnSpc>
              <a:spcBef>
                <a:spcPts val="0"/>
              </a:spcBef>
              <a:spcAft>
                <a:spcPts val="0"/>
              </a:spcAft>
              <a:buClr>
                <a:srgbClr val="6B1808"/>
              </a:buClr>
              <a:buSzTx/>
              <a:buFont typeface="Wingdings" panose="05000000000000000000" pitchFamily="2" charset="2"/>
              <a:buChar char="ü"/>
              <a:tabLst/>
              <a:defRPr/>
            </a:pPr>
            <a:r>
              <a:rPr kumimoji="0" lang="en-US" sz="2100" b="0" i="0" u="none" strike="noStrike" kern="1200" cap="none" spc="0" normalizeH="0" baseline="0" noProof="0" dirty="0">
                <a:ln>
                  <a:noFill/>
                </a:ln>
                <a:solidFill>
                  <a:srgbClr val="2F150E"/>
                </a:solidFill>
                <a:effectLst/>
                <a:uLnTx/>
                <a:uFillTx/>
                <a:latin typeface="Franklin Gothic Book" panose="020B0503020102020204"/>
                <a:ea typeface="+mn-ea"/>
                <a:cs typeface="+mn-cs"/>
              </a:rPr>
              <a:t>In </a:t>
            </a:r>
            <a:r>
              <a:rPr lang="en-US" sz="2100" dirty="0">
                <a:solidFill>
                  <a:srgbClr val="2F150E"/>
                </a:solidFill>
                <a:latin typeface="Franklin Gothic Book" panose="020B0503020102020204"/>
              </a:rPr>
              <a:t>h</a:t>
            </a:r>
            <a:r>
              <a:rPr kumimoji="0" lang="en-US" sz="2100" b="0" i="0" u="none" strike="noStrike" kern="1200" cap="none" spc="0" normalizeH="0" baseline="0" noProof="0" dirty="0" err="1">
                <a:ln>
                  <a:noFill/>
                </a:ln>
                <a:solidFill>
                  <a:srgbClr val="2F150E"/>
                </a:solidFill>
                <a:effectLst/>
                <a:uLnTx/>
                <a:uFillTx/>
                <a:latin typeface="Franklin Gothic Book" panose="020B0503020102020204"/>
                <a:ea typeface="+mn-ea"/>
                <a:cs typeface="+mn-cs"/>
              </a:rPr>
              <a:t>igh</a:t>
            </a:r>
            <a:r>
              <a:rPr kumimoji="0" lang="en-US" sz="2100" b="0" i="0" u="none" strike="noStrike" kern="1200" cap="none" spc="0" normalizeH="0" baseline="0" noProof="0" dirty="0">
                <a:ln>
                  <a:noFill/>
                </a:ln>
                <a:solidFill>
                  <a:srgbClr val="2F150E"/>
                </a:solidFill>
                <a:effectLst/>
                <a:uLnTx/>
                <a:uFillTx/>
                <a:latin typeface="Franklin Gothic Book" panose="020B0503020102020204"/>
                <a:ea typeface="+mn-ea"/>
                <a:cs typeface="+mn-cs"/>
              </a:rPr>
              <a:t>-risk projects with civil works </a:t>
            </a:r>
            <a:r>
              <a:rPr kumimoji="0" lang="en-US" sz="2100" b="1" i="0" u="none" strike="noStrike" kern="1200" cap="none" spc="0" normalizeH="0" baseline="0" noProof="0" dirty="0">
                <a:ln>
                  <a:noFill/>
                </a:ln>
                <a:solidFill>
                  <a:srgbClr val="6B1808"/>
                </a:solidFill>
                <a:effectLst/>
                <a:uLnTx/>
                <a:uFillTx/>
                <a:latin typeface="Franklin Gothic Book" panose="020B0503020102020204"/>
                <a:ea typeface="+mn-ea"/>
                <a:cs typeface="+mn-cs"/>
              </a:rPr>
              <a:t>Third Party Monitoring</a:t>
            </a:r>
            <a:r>
              <a:rPr kumimoji="0" lang="en-US" sz="2100" b="1" i="0" u="none" strike="noStrike" kern="1200" cap="none" spc="0" normalizeH="0" baseline="0" noProof="0" dirty="0">
                <a:ln>
                  <a:noFill/>
                </a:ln>
                <a:solidFill>
                  <a:srgbClr val="2F150E"/>
                </a:solidFill>
                <a:effectLst/>
                <a:uLnTx/>
                <a:uFillTx/>
                <a:latin typeface="Franklin Gothic Book" panose="020B0503020102020204"/>
                <a:ea typeface="+mn-ea"/>
                <a:cs typeface="+mn-cs"/>
              </a:rPr>
              <a:t> </a:t>
            </a:r>
            <a:r>
              <a:rPr kumimoji="0" lang="en-US" sz="2100" b="0" i="0" u="none" strike="noStrike" kern="1200" cap="none" spc="0" normalizeH="0" baseline="0" noProof="0" dirty="0">
                <a:ln>
                  <a:noFill/>
                </a:ln>
                <a:solidFill>
                  <a:srgbClr val="2F150E"/>
                </a:solidFill>
                <a:effectLst/>
                <a:uLnTx/>
                <a:uFillTx/>
                <a:latin typeface="Franklin Gothic Book" panose="020B0503020102020204"/>
                <a:ea typeface="+mn-ea"/>
                <a:cs typeface="+mn-cs"/>
              </a:rPr>
              <a:t>independently monitors and reports on </a:t>
            </a:r>
            <a:r>
              <a:rPr lang="en-US" sz="2100" dirty="0">
                <a:solidFill>
                  <a:srgbClr val="2F150E"/>
                </a:solidFill>
                <a:latin typeface="Franklin Gothic Book" panose="020B0503020102020204"/>
              </a:rPr>
              <a:t>compliance and</a:t>
            </a:r>
            <a:r>
              <a:rPr kumimoji="0" lang="en-US" sz="2100" b="0" i="0" u="none" strike="noStrike" kern="1200" cap="none" spc="0" normalizeH="0" baseline="0" noProof="0" dirty="0">
                <a:ln>
                  <a:noFill/>
                </a:ln>
                <a:solidFill>
                  <a:srgbClr val="2F150E"/>
                </a:solidFill>
                <a:effectLst/>
                <a:uLnTx/>
                <a:uFillTx/>
                <a:latin typeface="Franklin Gothic Book" panose="020B0503020102020204"/>
                <a:ea typeface="+mn-ea"/>
                <a:cs typeface="+mn-cs"/>
              </a:rPr>
              <a:t> effectiveness of the SEA/SH action plan implementation</a:t>
            </a:r>
          </a:p>
          <a:p>
            <a:pPr marL="892175" lvl="2" indent="-342900" algn="just">
              <a:lnSpc>
                <a:spcPts val="2100"/>
              </a:lnSpc>
              <a:buClr>
                <a:srgbClr val="6B1808"/>
              </a:buClr>
              <a:buFont typeface="Arial" panose="020B0604020202020204" pitchFamily="34" charset="0"/>
              <a:buChar char="•"/>
              <a:defRPr/>
            </a:pPr>
            <a:r>
              <a:rPr lang="en-US" sz="1850" dirty="0">
                <a:solidFill>
                  <a:srgbClr val="2F150E"/>
                </a:solidFill>
                <a:latin typeface="Franklin Gothic Book" panose="020B0503020102020204"/>
              </a:rPr>
              <a:t>The role is not to track, investigate, or follow up on individual cases</a:t>
            </a:r>
          </a:p>
          <a:p>
            <a:pPr marL="892175" lvl="2" indent="-342900" algn="just">
              <a:lnSpc>
                <a:spcPts val="2100"/>
              </a:lnSpc>
              <a:buClr>
                <a:srgbClr val="6B1808"/>
              </a:buClr>
              <a:buFont typeface="Arial" panose="020B0604020202020204" pitchFamily="34" charset="0"/>
              <a:buChar char="•"/>
              <a:defRPr/>
            </a:pPr>
            <a:r>
              <a:rPr kumimoji="0" lang="en-US" sz="1850" b="0" i="0" u="none" strike="noStrike" kern="1200" cap="none" spc="0" normalizeH="0" baseline="0" noProof="0" dirty="0">
                <a:ln>
                  <a:noFill/>
                </a:ln>
                <a:solidFill>
                  <a:srgbClr val="2F150E"/>
                </a:solidFill>
                <a:effectLst/>
                <a:uLnTx/>
                <a:uFillTx/>
                <a:latin typeface="Franklin Gothic Book" panose="020B0503020102020204"/>
                <a:ea typeface="+mn-ea"/>
                <a:cs typeface="+mn-cs"/>
              </a:rPr>
              <a:t>Reports to the IA</a:t>
            </a:r>
          </a:p>
          <a:p>
            <a:pPr marL="892175" marR="0" lvl="2" indent="-342900" algn="just" defTabSz="914400" rtl="0" eaLnBrk="1" fontAlgn="auto" latinLnBrk="0" hangingPunct="1">
              <a:lnSpc>
                <a:spcPts val="2100"/>
              </a:lnSpc>
              <a:spcBef>
                <a:spcPts val="0"/>
              </a:spcBef>
              <a:spcAft>
                <a:spcPts val="0"/>
              </a:spcAft>
              <a:buClr>
                <a:srgbClr val="6B1808"/>
              </a:buClr>
              <a:buSzTx/>
              <a:buFont typeface="Arial" panose="020B0604020202020204" pitchFamily="34" charset="0"/>
              <a:buChar char="•"/>
              <a:tabLst/>
              <a:defRPr/>
            </a:pPr>
            <a:r>
              <a:rPr kumimoji="0" lang="en-US" sz="1850" b="0" i="0" u="none" strike="noStrike" kern="1200" cap="none" spc="0" normalizeH="0" baseline="0" noProof="0" dirty="0">
                <a:ln>
                  <a:noFill/>
                </a:ln>
                <a:solidFill>
                  <a:srgbClr val="2F150E"/>
                </a:solidFill>
                <a:effectLst/>
                <a:uLnTx/>
                <a:uFillTx/>
                <a:latin typeface="Franklin Gothic Book" panose="020B0503020102020204"/>
                <a:ea typeface="+mn-ea"/>
                <a:cs typeface="+mn-cs"/>
              </a:rPr>
              <a:t>Required to have experience with monitoring of GBV or SEA/SH activities</a:t>
            </a:r>
          </a:p>
          <a:p>
            <a:pPr marL="892175" lvl="2" indent="-342900" algn="just">
              <a:lnSpc>
                <a:spcPts val="2100"/>
              </a:lnSpc>
              <a:buClr>
                <a:srgbClr val="6B1808"/>
              </a:buClr>
              <a:buFont typeface="Arial" panose="020B0604020202020204" pitchFamily="34" charset="0"/>
              <a:buChar char="•"/>
              <a:defRPr/>
            </a:pPr>
            <a:r>
              <a:rPr lang="en-US" sz="1850" dirty="0">
                <a:solidFill>
                  <a:srgbClr val="2F150E"/>
                </a:solidFill>
                <a:latin typeface="Franklin Gothic Book" panose="020B0503020102020204"/>
              </a:rPr>
              <a:t>Can provide early w</a:t>
            </a:r>
            <a:r>
              <a:rPr kumimoji="0" lang="en-US" sz="1850" b="0" i="0" u="none" strike="noStrike" kern="1200" cap="none" spc="0" normalizeH="0" baseline="0" noProof="0" dirty="0" err="1">
                <a:ln>
                  <a:noFill/>
                </a:ln>
                <a:solidFill>
                  <a:srgbClr val="2F150E"/>
                </a:solidFill>
                <a:effectLst/>
                <a:uLnTx/>
                <a:uFillTx/>
                <a:latin typeface="Franklin Gothic Book" panose="020B0503020102020204"/>
                <a:ea typeface="+mn-ea"/>
                <a:cs typeface="+mn-cs"/>
              </a:rPr>
              <a:t>arnings</a:t>
            </a:r>
            <a:r>
              <a:rPr kumimoji="0" lang="en-US" sz="1850" b="0" i="0" u="none" strike="noStrike" kern="1200" cap="none" spc="0" normalizeH="0" baseline="0" noProof="0" dirty="0">
                <a:ln>
                  <a:noFill/>
                </a:ln>
                <a:solidFill>
                  <a:srgbClr val="2F150E"/>
                </a:solidFill>
                <a:effectLst/>
                <a:uLnTx/>
                <a:uFillTx/>
                <a:latin typeface="Franklin Gothic Book" panose="020B0503020102020204"/>
                <a:ea typeface="+mn-ea"/>
                <a:cs typeface="+mn-cs"/>
              </a:rPr>
              <a:t> of problems that may surface</a:t>
            </a:r>
          </a:p>
        </p:txBody>
      </p:sp>
      <p:sp>
        <p:nvSpPr>
          <p:cNvPr id="5" name="Rectángulo 4">
            <a:extLst>
              <a:ext uri="{FF2B5EF4-FFF2-40B4-BE49-F238E27FC236}">
                <a16:creationId xmlns:a16="http://schemas.microsoft.com/office/drawing/2014/main" id="{16007276-0B93-5A0A-C8EC-62B8C5EE1E0A}"/>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0" name="CuadroTexto 9">
            <a:extLst>
              <a:ext uri="{FF2B5EF4-FFF2-40B4-BE49-F238E27FC236}">
                <a16:creationId xmlns:a16="http://schemas.microsoft.com/office/drawing/2014/main" id="{11E0BC17-8139-E50F-0A1A-CEE972230575}"/>
              </a:ext>
            </a:extLst>
          </p:cNvPr>
          <p:cNvSpPr txBox="1"/>
          <p:nvPr/>
        </p:nvSpPr>
        <p:spPr>
          <a:xfrm>
            <a:off x="715963" y="55880"/>
            <a:ext cx="1074737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Franklin Gothic Book" panose="020B0503020102020204"/>
              </a:rPr>
              <a:t>3</a:t>
            </a: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Key Proportional SEA/SH Mitigation Measures</a:t>
            </a:r>
          </a:p>
        </p:txBody>
      </p:sp>
      <p:sp>
        <p:nvSpPr>
          <p:cNvPr id="11" name="Rectángulo 10">
            <a:extLst>
              <a:ext uri="{FF2B5EF4-FFF2-40B4-BE49-F238E27FC236}">
                <a16:creationId xmlns:a16="http://schemas.microsoft.com/office/drawing/2014/main" id="{EB4AF654-A67E-F6FF-0B19-94F6AEBBF344}"/>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2" name="CuadroTexto 11">
            <a:extLst>
              <a:ext uri="{FF2B5EF4-FFF2-40B4-BE49-F238E27FC236}">
                <a16:creationId xmlns:a16="http://schemas.microsoft.com/office/drawing/2014/main" id="{12D01F30-DD0F-9A17-80C0-9E654DEC1F30}"/>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f.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Monitoring Mechanisms</a:t>
            </a:r>
          </a:p>
        </p:txBody>
      </p:sp>
    </p:spTree>
    <p:extLst>
      <p:ext uri="{BB962C8B-B14F-4D97-AF65-F5344CB8AC3E}">
        <p14:creationId xmlns:p14="http://schemas.microsoft.com/office/powerpoint/2010/main" val="704752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4E85E4C7-8C9D-C483-AAA5-069CACF12385}"/>
              </a:ext>
            </a:extLst>
          </p:cNvPr>
          <p:cNvSpPr txBox="1"/>
          <p:nvPr/>
        </p:nvSpPr>
        <p:spPr>
          <a:xfrm>
            <a:off x="709044" y="971427"/>
            <a:ext cx="10754294" cy="584775"/>
          </a:xfrm>
          <a:prstGeom prst="rect">
            <a:avLst/>
          </a:prstGeom>
          <a:noFill/>
        </p:spPr>
        <p:txBody>
          <a:bodyPr wrap="square" lIns="0" rIns="0" rtlCol="0" anchor="t">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F150E"/>
                </a:solidFill>
                <a:effectLst/>
                <a:uLnTx/>
                <a:uFillTx/>
                <a:latin typeface="Franklin Gothic Medium" panose="020B0603020102020204"/>
                <a:ea typeface="+mn-ea"/>
                <a:cs typeface="+mn-cs"/>
              </a:rPr>
              <a:t>Ongoing Consultations</a:t>
            </a:r>
          </a:p>
        </p:txBody>
      </p:sp>
      <p:sp>
        <p:nvSpPr>
          <p:cNvPr id="18" name="Rectángulo 17">
            <a:extLst>
              <a:ext uri="{FF2B5EF4-FFF2-40B4-BE49-F238E27FC236}">
                <a16:creationId xmlns:a16="http://schemas.microsoft.com/office/drawing/2014/main" id="{98E2EFEC-3FE7-7E27-EED6-F54C95D5EAF4}"/>
              </a:ext>
            </a:extLst>
          </p:cNvPr>
          <p:cNvSpPr/>
          <p:nvPr/>
        </p:nvSpPr>
        <p:spPr>
          <a:xfrm>
            <a:off x="728662" y="1299830"/>
            <a:ext cx="10734676" cy="5391162"/>
          </a:xfrm>
          <a:prstGeom prst="rect">
            <a:avLst/>
          </a:prstGeom>
          <a:noFill/>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2F150E"/>
              </a:solidFill>
              <a:effectLst/>
              <a:uLnTx/>
              <a:uFillTx/>
              <a:latin typeface="Calibri" panose="020F0502020204030204"/>
              <a:ea typeface="+mn-ea"/>
              <a:cs typeface="+mn-cs"/>
            </a:endParaRPr>
          </a:p>
        </p:txBody>
      </p:sp>
      <p:sp>
        <p:nvSpPr>
          <p:cNvPr id="4" name="Rectángulo redondeado 7">
            <a:extLst>
              <a:ext uri="{FF2B5EF4-FFF2-40B4-BE49-F238E27FC236}">
                <a16:creationId xmlns:a16="http://schemas.microsoft.com/office/drawing/2014/main" id="{9EFF7F26-B87B-8346-0DD0-4D7D6FB58D83}"/>
              </a:ext>
            </a:extLst>
          </p:cNvPr>
          <p:cNvSpPr/>
          <p:nvPr/>
        </p:nvSpPr>
        <p:spPr>
          <a:xfrm>
            <a:off x="995584" y="1693604"/>
            <a:ext cx="10181215" cy="4801302"/>
          </a:xfrm>
          <a:prstGeom prst="roundRect">
            <a:avLst>
              <a:gd name="adj" fmla="val 951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pic>
        <p:nvPicPr>
          <p:cNvPr id="6" name="Imagen 38">
            <a:extLst>
              <a:ext uri="{FF2B5EF4-FFF2-40B4-BE49-F238E27FC236}">
                <a16:creationId xmlns:a16="http://schemas.microsoft.com/office/drawing/2014/main" id="{057DC379-BFE5-4FC9-E8F7-0DB19F47B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646" y="5417079"/>
            <a:ext cx="5561984" cy="1371956"/>
          </a:xfrm>
          <a:prstGeom prst="rect">
            <a:avLst/>
          </a:prstGeom>
        </p:spPr>
      </p:pic>
      <p:sp>
        <p:nvSpPr>
          <p:cNvPr id="13" name="Content Placeholder 2">
            <a:extLst>
              <a:ext uri="{FF2B5EF4-FFF2-40B4-BE49-F238E27FC236}">
                <a16:creationId xmlns:a16="http://schemas.microsoft.com/office/drawing/2014/main" id="{486BB32B-6FF1-E5A4-3625-B7A4980E9340}"/>
              </a:ext>
            </a:extLst>
          </p:cNvPr>
          <p:cNvSpPr>
            <a:spLocks noGrp="1"/>
          </p:cNvSpPr>
          <p:nvPr>
            <p:ph idx="1"/>
          </p:nvPr>
        </p:nvSpPr>
        <p:spPr>
          <a:xfrm>
            <a:off x="1547984" y="2108623"/>
            <a:ext cx="9067466" cy="3308456"/>
          </a:xfrm>
        </p:spPr>
        <p:txBody>
          <a:bodyPr vert="horz" lIns="91440" tIns="45720" rIns="91440" bIns="45720" rtlCol="0" anchor="ctr">
            <a:noAutofit/>
          </a:bodyPr>
          <a:lstStyle/>
          <a:p>
            <a:pPr algn="just"/>
            <a:r>
              <a:rPr lang="en-US" sz="2400" dirty="0">
                <a:latin typeface="Franklin Gothic Book" panose="020B0503020102020204" pitchFamily="34" charset="0"/>
              </a:rPr>
              <a:t>Consultations on SEA/SH should </a:t>
            </a:r>
            <a:r>
              <a:rPr lang="en-US" sz="2400" b="1" dirty="0">
                <a:solidFill>
                  <a:schemeClr val="accent1"/>
                </a:solidFill>
                <a:latin typeface="Franklin Gothic Book" panose="020B0503020102020204" pitchFamily="34" charset="0"/>
              </a:rPr>
              <a:t>continue throughout the entire project cycle</a:t>
            </a:r>
            <a:r>
              <a:rPr lang="en-US" sz="2400" dirty="0">
                <a:latin typeface="Franklin Gothic Book" panose="020B0503020102020204" pitchFamily="34" charset="0"/>
              </a:rPr>
              <a:t> in safe and enabling spaces, relying on culturally appropriate and qualified same sex facilitators, etc. </a:t>
            </a:r>
            <a:r>
              <a:rPr lang="en-US" sz="2400" b="1" dirty="0">
                <a:solidFill>
                  <a:schemeClr val="accent1"/>
                </a:solidFill>
                <a:latin typeface="Franklin Gothic Book" panose="020B0503020102020204" pitchFamily="34" charset="0"/>
              </a:rPr>
              <a:t>as part of the Stakeholder Engagement</a:t>
            </a:r>
            <a:r>
              <a:rPr lang="en-US" sz="2400" dirty="0">
                <a:latin typeface="Franklin Gothic Book" panose="020B0503020102020204" pitchFamily="34" charset="0"/>
              </a:rPr>
              <a:t>.</a:t>
            </a:r>
          </a:p>
          <a:p>
            <a:pPr algn="just"/>
            <a:r>
              <a:rPr lang="en-US" sz="2400" dirty="0">
                <a:latin typeface="Franklin Gothic Book" panose="020B0503020102020204" pitchFamily="34" charset="0"/>
              </a:rPr>
              <a:t>They should target women and girls, and groups particularly at risks, and organizations advocating for their rights, and be carried out by the right expertise.</a:t>
            </a:r>
          </a:p>
          <a:p>
            <a:pPr algn="just"/>
            <a:r>
              <a:rPr lang="en-US" sz="2400" dirty="0">
                <a:latin typeface="Franklin Gothic Book" panose="020B0503020102020204" pitchFamily="34" charset="0"/>
                <a:cs typeface="Calibri"/>
              </a:rPr>
              <a:t>These consultations should facilitate </a:t>
            </a:r>
            <a:r>
              <a:rPr lang="en-US" sz="2400" b="1" dirty="0">
                <a:solidFill>
                  <a:schemeClr val="accent1"/>
                </a:solidFill>
                <a:latin typeface="Franklin Gothic Book" panose="020B0503020102020204" pitchFamily="34" charset="0"/>
                <a:cs typeface="Calibri"/>
              </a:rPr>
              <a:t>periodic reviews of the project's action plan</a:t>
            </a:r>
            <a:r>
              <a:rPr lang="en-US" sz="2400" dirty="0">
                <a:latin typeface="Franklin Gothic Book" panose="020B0503020102020204" pitchFamily="34" charset="0"/>
                <a:cs typeface="Calibri"/>
              </a:rPr>
              <a:t> and risk levels, ensuring that responses to SEA and SH remain relevant and effective throughout the project's lifecycle.</a:t>
            </a:r>
          </a:p>
        </p:txBody>
      </p:sp>
      <p:sp>
        <p:nvSpPr>
          <p:cNvPr id="7" name="Rectángulo 6">
            <a:extLst>
              <a:ext uri="{FF2B5EF4-FFF2-40B4-BE49-F238E27FC236}">
                <a16:creationId xmlns:a16="http://schemas.microsoft.com/office/drawing/2014/main" id="{2DB55444-193B-BD8A-9C12-B79D50B5B3F6}"/>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8" name="CuadroTexto 7">
            <a:extLst>
              <a:ext uri="{FF2B5EF4-FFF2-40B4-BE49-F238E27FC236}">
                <a16:creationId xmlns:a16="http://schemas.microsoft.com/office/drawing/2014/main" id="{6A40A549-25CE-D17A-39EA-4B4565B943B2}"/>
              </a:ext>
            </a:extLst>
          </p:cNvPr>
          <p:cNvSpPr txBox="1"/>
          <p:nvPr/>
        </p:nvSpPr>
        <p:spPr>
          <a:xfrm>
            <a:off x="715963" y="55880"/>
            <a:ext cx="1074737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Franklin Gothic Book" panose="020B0503020102020204"/>
              </a:rPr>
              <a:t>3</a:t>
            </a: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Key Proportional SEA/SH Mitigation Measures</a:t>
            </a:r>
          </a:p>
        </p:txBody>
      </p:sp>
      <p:sp>
        <p:nvSpPr>
          <p:cNvPr id="9" name="Rectángulo 8">
            <a:extLst>
              <a:ext uri="{FF2B5EF4-FFF2-40B4-BE49-F238E27FC236}">
                <a16:creationId xmlns:a16="http://schemas.microsoft.com/office/drawing/2014/main" id="{B4BAA7A1-4AD8-92AF-9A3A-B2342E373E86}"/>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0" name="CuadroTexto 9">
            <a:extLst>
              <a:ext uri="{FF2B5EF4-FFF2-40B4-BE49-F238E27FC236}">
                <a16:creationId xmlns:a16="http://schemas.microsoft.com/office/drawing/2014/main" id="{E54DC136-8DD3-69BE-427D-69411BF3E528}"/>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f.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Monitoring Mechanisms</a:t>
            </a:r>
          </a:p>
        </p:txBody>
      </p:sp>
    </p:spTree>
    <p:extLst>
      <p:ext uri="{BB962C8B-B14F-4D97-AF65-F5344CB8AC3E}">
        <p14:creationId xmlns:p14="http://schemas.microsoft.com/office/powerpoint/2010/main" val="3439719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2A30A39-3F9F-F9FD-CEFE-8BD975AC90D0}"/>
              </a:ext>
            </a:extLst>
          </p:cNvPr>
          <p:cNvPicPr>
            <a:picLocks noChangeAspect="1"/>
          </p:cNvPicPr>
          <p:nvPr/>
        </p:nvPicPr>
        <p:blipFill rotWithShape="1">
          <a:blip r:embed="rId3">
            <a:extLst>
              <a:ext uri="{28A0092B-C50C-407E-A947-70E740481C1C}">
                <a14:useLocalDpi xmlns:a14="http://schemas.microsoft.com/office/drawing/2010/main" val="0"/>
              </a:ext>
            </a:extLst>
          </a:blip>
          <a:srcRect b="3112"/>
          <a:stretch/>
        </p:blipFill>
        <p:spPr>
          <a:xfrm>
            <a:off x="149248" y="213360"/>
            <a:ext cx="11893504" cy="6644640"/>
          </a:xfrm>
          <a:prstGeom prst="rect">
            <a:avLst/>
          </a:prstGeom>
        </p:spPr>
      </p:pic>
      <p:sp>
        <p:nvSpPr>
          <p:cNvPr id="7" name="Rectángulo 6">
            <a:extLst>
              <a:ext uri="{FF2B5EF4-FFF2-40B4-BE49-F238E27FC236}">
                <a16:creationId xmlns:a16="http://schemas.microsoft.com/office/drawing/2014/main" id="{C2F8CC32-933F-E0C7-C28B-32C8788D2A21}"/>
              </a:ext>
            </a:extLst>
          </p:cNvPr>
          <p:cNvSpPr/>
          <p:nvPr/>
        </p:nvSpPr>
        <p:spPr>
          <a:xfrm>
            <a:off x="0" y="2050026"/>
            <a:ext cx="396240" cy="4807974"/>
          </a:xfrm>
          <a:prstGeom prst="rect">
            <a:avLst/>
          </a:prstGeom>
          <a:solidFill>
            <a:srgbClr val="C88B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9" name="Rectángulo 8">
            <a:extLst>
              <a:ext uri="{FF2B5EF4-FFF2-40B4-BE49-F238E27FC236}">
                <a16:creationId xmlns:a16="http://schemas.microsoft.com/office/drawing/2014/main" id="{9CA57A8E-A244-3987-1645-702CE96F3299}"/>
              </a:ext>
            </a:extLst>
          </p:cNvPr>
          <p:cNvSpPr/>
          <p:nvPr/>
        </p:nvSpPr>
        <p:spPr>
          <a:xfrm>
            <a:off x="11812733" y="2050026"/>
            <a:ext cx="396240" cy="4807974"/>
          </a:xfrm>
          <a:prstGeom prst="rect">
            <a:avLst/>
          </a:prstGeom>
          <a:solidFill>
            <a:srgbClr val="C88B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0" name="CuadroTexto 9">
            <a:extLst>
              <a:ext uri="{FF2B5EF4-FFF2-40B4-BE49-F238E27FC236}">
                <a16:creationId xmlns:a16="http://schemas.microsoft.com/office/drawing/2014/main" id="{905B7F06-0FA6-450B-6EB8-AC4FEB4C0EE9}"/>
              </a:ext>
            </a:extLst>
          </p:cNvPr>
          <p:cNvSpPr txBox="1"/>
          <p:nvPr/>
        </p:nvSpPr>
        <p:spPr>
          <a:xfrm>
            <a:off x="2975428" y="1957524"/>
            <a:ext cx="6023429"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a:solidFill>
                  <a:srgbClr val="6A1607"/>
                </a:solidFill>
                <a:effectLst>
                  <a:outerShdw blurRad="38100" dist="38100" dir="2700000" algn="tl">
                    <a:srgbClr val="000000">
                      <a:alpha val="43137"/>
                    </a:srgbClr>
                  </a:outerShdw>
                </a:effectLst>
                <a:latin typeface="Franklin Gothic Medium" panose="020B0603020102020204"/>
                <a:ea typeface="+mj-ea"/>
                <a:cs typeface="+mj-cs"/>
              </a:rPr>
              <a:t>Questions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a:solidFill>
                  <a:srgbClr val="6A1607"/>
                </a:solidFill>
                <a:effectLst>
                  <a:outerShdw blurRad="38100" dist="38100" dir="2700000" algn="tl">
                    <a:srgbClr val="000000">
                      <a:alpha val="43137"/>
                    </a:srgbClr>
                  </a:outerShdw>
                </a:effectLst>
                <a:latin typeface="Franklin Gothic Medium" panose="020B0603020102020204"/>
                <a:ea typeface="+mj-ea"/>
                <a:cs typeface="+mj-cs"/>
              </a:rPr>
              <a:t>&amp; Answers</a:t>
            </a:r>
          </a:p>
        </p:txBody>
      </p:sp>
    </p:spTree>
    <p:extLst>
      <p:ext uri="{BB962C8B-B14F-4D97-AF65-F5344CB8AC3E}">
        <p14:creationId xmlns:p14="http://schemas.microsoft.com/office/powerpoint/2010/main" val="276939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2895B2-D213-3898-D7E0-32B952E6E9D1}"/>
              </a:ext>
            </a:extLst>
          </p:cNvPr>
          <p:cNvPicPr>
            <a:picLocks noChangeAspect="1"/>
          </p:cNvPicPr>
          <p:nvPr/>
        </p:nvPicPr>
        <p:blipFill>
          <a:blip r:embed="rId3"/>
          <a:stretch>
            <a:fillRect/>
          </a:stretch>
        </p:blipFill>
        <p:spPr>
          <a:xfrm flipH="1">
            <a:off x="6328889" y="2212676"/>
            <a:ext cx="5863110" cy="4666343"/>
          </a:xfrm>
          <a:prstGeom prst="rect">
            <a:avLst/>
          </a:prstGeom>
        </p:spPr>
      </p:pic>
      <p:sp>
        <p:nvSpPr>
          <p:cNvPr id="3" name="CuadroTexto 2">
            <a:extLst>
              <a:ext uri="{FF2B5EF4-FFF2-40B4-BE49-F238E27FC236}">
                <a16:creationId xmlns:a16="http://schemas.microsoft.com/office/drawing/2014/main" id="{A54ABBFD-0430-6694-E1A6-FA9FE8CBB59B}"/>
              </a:ext>
            </a:extLst>
          </p:cNvPr>
          <p:cNvSpPr txBox="1"/>
          <p:nvPr/>
        </p:nvSpPr>
        <p:spPr>
          <a:xfrm>
            <a:off x="715963" y="575920"/>
            <a:ext cx="5750740" cy="1354217"/>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3200" b="1" dirty="0">
                <a:solidFill>
                  <a:srgbClr val="FD966A"/>
                </a:solidFill>
                <a:latin typeface="Franklin Gothic Medium" panose="020B0603020102020204"/>
              </a:rPr>
              <a:t>4</a:t>
            </a:r>
            <a:endParaRPr kumimoji="0" lang="en-US" sz="3200" b="1" i="0" u="none" strike="noStrike" kern="1200" cap="none" spc="0" normalizeH="0" baseline="0" noProof="0" dirty="0">
              <a:ln>
                <a:noFill/>
              </a:ln>
              <a:solidFill>
                <a:srgbClr val="FD966A"/>
              </a:solidFill>
              <a:effectLst/>
              <a:uLnTx/>
              <a:uFillTx/>
              <a:latin typeface="Franklin Gothic Medium" panose="020B0603020102020204"/>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4000" b="0" i="0" u="none" strike="noStrike" kern="1200" cap="none" spc="0" normalizeH="0" baseline="0" noProof="0" dirty="0">
                <a:ln>
                  <a:noFill/>
                </a:ln>
                <a:solidFill>
                  <a:srgbClr val="FDD8C2"/>
                </a:solidFill>
                <a:effectLst/>
                <a:uLnTx/>
                <a:uFillTx/>
                <a:latin typeface="Franklin Gothic Medium" panose="020B0603020102020204"/>
                <a:ea typeface="+mn-ea"/>
                <a:cs typeface="+mn-cs"/>
              </a:rPr>
              <a:t>Resources available</a:t>
            </a:r>
          </a:p>
        </p:txBody>
      </p:sp>
    </p:spTree>
    <p:extLst>
      <p:ext uri="{BB962C8B-B14F-4D97-AF65-F5344CB8AC3E}">
        <p14:creationId xmlns:p14="http://schemas.microsoft.com/office/powerpoint/2010/main" val="3417000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A person sitting on a rectangular sign&#10;&#10;Description automatically generated">
            <a:extLst>
              <a:ext uri="{FF2B5EF4-FFF2-40B4-BE49-F238E27FC236}">
                <a16:creationId xmlns:a16="http://schemas.microsoft.com/office/drawing/2014/main" id="{42A73D31-1BF7-790D-7A13-47E9CA3D9F62}"/>
              </a:ext>
            </a:extLst>
          </p:cNvPr>
          <p:cNvPicPr>
            <a:picLocks noChangeAspect="1"/>
          </p:cNvPicPr>
          <p:nvPr/>
        </p:nvPicPr>
        <p:blipFill>
          <a:blip r:embed="rId3"/>
          <a:stretch>
            <a:fillRect/>
          </a:stretch>
        </p:blipFill>
        <p:spPr>
          <a:xfrm>
            <a:off x="8945289" y="360259"/>
            <a:ext cx="2541917" cy="3157126"/>
          </a:xfrm>
          <a:prstGeom prst="rect">
            <a:avLst/>
          </a:prstGeom>
        </p:spPr>
      </p:pic>
      <p:sp>
        <p:nvSpPr>
          <p:cNvPr id="6" name="CuadroTexto 5">
            <a:extLst>
              <a:ext uri="{FF2B5EF4-FFF2-40B4-BE49-F238E27FC236}">
                <a16:creationId xmlns:a16="http://schemas.microsoft.com/office/drawing/2014/main" id="{674A50CA-B1C6-33FF-D803-828AD7A7B6AA}"/>
              </a:ext>
            </a:extLst>
          </p:cNvPr>
          <p:cNvSpPr txBox="1"/>
          <p:nvPr/>
        </p:nvSpPr>
        <p:spPr>
          <a:xfrm>
            <a:off x="953694" y="370014"/>
            <a:ext cx="6350916" cy="723275"/>
          </a:xfrm>
          <a:prstGeom prst="rect">
            <a:avLst/>
          </a:prstGeom>
          <a:noFill/>
        </p:spPr>
        <p:txBody>
          <a:bodyPr wrap="square" lIns="0" rIns="0" rtlCol="0" anchor="t">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lang="en-US" sz="4100">
                <a:solidFill>
                  <a:srgbClr val="A00F2E"/>
                </a:solidFill>
                <a:latin typeface="Franklin Gothic Medium" panose="020B0603020102020204" pitchFamily="34" charset="0"/>
                <a:ea typeface="+mj-ea"/>
                <a:cs typeface="+mj-cs"/>
              </a:rPr>
              <a:t>Available Resources</a:t>
            </a:r>
          </a:p>
        </p:txBody>
      </p:sp>
      <p:sp>
        <p:nvSpPr>
          <p:cNvPr id="29" name="Google Shape;1454;p36">
            <a:extLst>
              <a:ext uri="{FF2B5EF4-FFF2-40B4-BE49-F238E27FC236}">
                <a16:creationId xmlns:a16="http://schemas.microsoft.com/office/drawing/2014/main" id="{01F79A30-2C64-8B84-AC07-7006198C40B8}"/>
              </a:ext>
            </a:extLst>
          </p:cNvPr>
          <p:cNvSpPr txBox="1"/>
          <p:nvPr/>
        </p:nvSpPr>
        <p:spPr>
          <a:xfrm>
            <a:off x="1637357" y="1367575"/>
            <a:ext cx="5760000" cy="504000"/>
          </a:xfrm>
          <a:prstGeom prst="rect">
            <a:avLst/>
          </a:prstGeom>
          <a:noFill/>
          <a:ln>
            <a:noFill/>
          </a:ln>
        </p:spPr>
        <p:txBody>
          <a:bodyPr spcFirstLastPara="1" wrap="square" lIns="108000" tIns="36000" rIns="108000" bIns="360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 sz="1400">
                <a:solidFill>
                  <a:srgbClr val="2F150E"/>
                </a:solidFill>
                <a:latin typeface="Franklin Gothic Book" panose="020B0503020102020204"/>
                <a:sym typeface="Fira Sans Extra Condensed"/>
              </a:rPr>
              <a:t>Available </a:t>
            </a:r>
            <a:r>
              <a:rPr lang="en-US" sz="1400">
                <a:solidFill>
                  <a:srgbClr val="2F150E"/>
                </a:solidFill>
                <a:latin typeface="Franklin Gothic Book" panose="020B0503020102020204"/>
                <a:sym typeface="Fira Sans Extra Condensed"/>
              </a:rPr>
              <a:t>templates of SEA/SH Action Plans, TOR for PIU specialist, GBV service providers, workers inception training, etc.</a:t>
            </a:r>
          </a:p>
        </p:txBody>
      </p:sp>
      <p:sp>
        <p:nvSpPr>
          <p:cNvPr id="30" name="Google Shape;1455;p36">
            <a:extLst>
              <a:ext uri="{FF2B5EF4-FFF2-40B4-BE49-F238E27FC236}">
                <a16:creationId xmlns:a16="http://schemas.microsoft.com/office/drawing/2014/main" id="{E4FC9492-F968-A947-60AB-6D55111991DC}"/>
              </a:ext>
            </a:extLst>
          </p:cNvPr>
          <p:cNvSpPr txBox="1"/>
          <p:nvPr/>
        </p:nvSpPr>
        <p:spPr>
          <a:xfrm>
            <a:off x="1637357" y="1091228"/>
            <a:ext cx="5760000" cy="360000"/>
          </a:xfrm>
          <a:prstGeom prst="rect">
            <a:avLst/>
          </a:prstGeom>
          <a:noFill/>
          <a:ln>
            <a:noFill/>
          </a:ln>
        </p:spPr>
        <p:txBody>
          <a:bodyPr spcFirstLastPara="1" wrap="square" lIns="108000" tIns="108000" rIns="108000" bIns="1080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s-ES" sz="1600" b="1" i="0" u="none" strike="noStrike" kern="1200" cap="none" spc="0" normalizeH="0" baseline="0" noProof="0">
                <a:ln>
                  <a:noFill/>
                </a:ln>
                <a:solidFill>
                  <a:srgbClr val="6B1808"/>
                </a:solidFill>
                <a:effectLst/>
                <a:uLnTx/>
                <a:uFillTx/>
                <a:latin typeface="Franklin Gothic Medium" panose="020B0603020102020204"/>
                <a:ea typeface="+mn-ea"/>
                <a:cs typeface="+mn-cs"/>
                <a:sym typeface="Fira Sans Extra Condensed Medium"/>
              </a:rPr>
              <a:t>TEMPLATES</a:t>
            </a:r>
            <a:endParaRPr kumimoji="0" lang="es-PE" sz="1600" b="1" i="0" u="none" strike="noStrike" kern="0" cap="none" spc="0" normalizeH="0" baseline="0" noProof="0">
              <a:ln>
                <a:noFill/>
              </a:ln>
              <a:solidFill>
                <a:srgbClr val="6B1808"/>
              </a:solidFill>
              <a:effectLst/>
              <a:uLnTx/>
              <a:uFillTx/>
              <a:latin typeface="Franklin Gothic Medium" panose="020B0603020102020204"/>
              <a:ea typeface="Fira Sans Extra Condensed Medium"/>
              <a:cs typeface="Fira Sans Extra Condensed Medium"/>
              <a:sym typeface="Fira Sans Extra Condensed Medium"/>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sz="1400">
              <a:solidFill>
                <a:srgbClr val="2F150E"/>
              </a:solidFill>
              <a:latin typeface="Franklin Gothic Book" panose="020B0503020102020204"/>
              <a:sym typeface="Fira Sans Extra Condensed Medium"/>
            </a:endParaRPr>
          </a:p>
        </p:txBody>
      </p:sp>
      <p:sp>
        <p:nvSpPr>
          <p:cNvPr id="33" name="Google Shape;1458;p36">
            <a:extLst>
              <a:ext uri="{FF2B5EF4-FFF2-40B4-BE49-F238E27FC236}">
                <a16:creationId xmlns:a16="http://schemas.microsoft.com/office/drawing/2014/main" id="{03E53F9B-D73D-DB17-ADEE-0407380D8E8F}"/>
              </a:ext>
            </a:extLst>
          </p:cNvPr>
          <p:cNvSpPr txBox="1"/>
          <p:nvPr/>
        </p:nvSpPr>
        <p:spPr>
          <a:xfrm>
            <a:off x="1637357" y="2068753"/>
            <a:ext cx="5760000" cy="504000"/>
          </a:xfrm>
          <a:prstGeom prst="rect">
            <a:avLst/>
          </a:prstGeom>
          <a:noFill/>
          <a:ln>
            <a:noFill/>
          </a:ln>
        </p:spPr>
        <p:txBody>
          <a:bodyPr spcFirstLastPara="1" wrap="square" lIns="108000" tIns="36000" rIns="108000" bIns="360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a:ln>
                  <a:noFill/>
                </a:ln>
                <a:solidFill>
                  <a:srgbClr val="6B1808">
                    <a:lumMod val="60000"/>
                    <a:lumOff val="40000"/>
                  </a:srgbClr>
                </a:solidFill>
                <a:effectLst/>
                <a:uLnTx/>
                <a:uFillTx/>
                <a:latin typeface="Franklin Gothic Book" panose="020B0503020102020204"/>
                <a:ea typeface="+mn-ea"/>
                <a:cs typeface="+mn-cs"/>
                <a:sym typeface="Fira Sans Extra Condensed"/>
                <a:hlinkClick r:id="rId4">
                  <a:extLst>
                    <a:ext uri="{A12FA001-AC4F-418D-AE19-62706E023703}">
                      <ahyp:hlinkClr xmlns:ahyp="http://schemas.microsoft.com/office/drawing/2018/hyperlinkcolor" val="tx"/>
                    </a:ext>
                  </a:extLst>
                </a:hlinkClick>
              </a:rPr>
              <a:t>Addressing SEA/SH in Human Development Operations</a:t>
            </a:r>
            <a:r>
              <a:rPr kumimoji="0" lang="en-US" sz="1400" b="0" i="0" u="none" strike="noStrike" kern="1200" cap="none" spc="0" normalizeH="0" baseline="0" noProof="0">
                <a:ln>
                  <a:noFill/>
                </a:ln>
                <a:solidFill>
                  <a:srgbClr val="2F150E"/>
                </a:solidFill>
                <a:effectLst/>
                <a:uLnTx/>
                <a:uFillTx/>
                <a:latin typeface="Franklin Gothic Book" panose="020B0503020102020204"/>
                <a:ea typeface="+mn-ea"/>
                <a:cs typeface="+mn-cs"/>
                <a:sym typeface="Fira Sans Extra Condensed"/>
              </a:rPr>
              <a:t>, 2022</a:t>
            </a:r>
            <a:endParaRPr kumimoji="0" lang="en" sz="1400" b="0" i="0" u="none" strike="noStrike" kern="1200" cap="none" spc="0" normalizeH="0" baseline="0" noProof="0">
              <a:ln>
                <a:noFill/>
              </a:ln>
              <a:solidFill>
                <a:srgbClr val="2F150E"/>
              </a:solidFill>
              <a:effectLst/>
              <a:uLnTx/>
              <a:uFillTx/>
              <a:latin typeface="Franklin Gothic Book" panose="020B0503020102020204"/>
              <a:ea typeface="+mn-ea"/>
              <a:cs typeface="+mn-cs"/>
              <a:sym typeface="Fira Sans Extra Condensed"/>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400" b="0" i="0" u="none" strike="noStrike" kern="1200" cap="none" spc="0" normalizeH="0" baseline="0" noProof="0">
                <a:ln>
                  <a:noFill/>
                </a:ln>
                <a:solidFill>
                  <a:srgbClr val="6B1808">
                    <a:lumMod val="60000"/>
                    <a:lumOff val="40000"/>
                  </a:srgbClr>
                </a:solidFill>
                <a:effectLst/>
                <a:uLnTx/>
                <a:uFillTx/>
                <a:latin typeface="Franklin Gothic Book" panose="020B0503020102020204"/>
                <a:ea typeface="+mn-ea"/>
                <a:cs typeface="+mn-cs"/>
                <a:sym typeface="Fira Sans Extra Condensed"/>
                <a:hlinkClick r:id="rId5">
                  <a:extLst>
                    <a:ext uri="{A12FA001-AC4F-418D-AE19-62706E023703}">
                      <ahyp:hlinkClr xmlns:ahyp="http://schemas.microsoft.com/office/drawing/2018/hyperlinkcolor" val="tx"/>
                    </a:ext>
                  </a:extLst>
                </a:hlinkClick>
              </a:rPr>
              <a:t>Addressing SEA/SH in IPF involving Major Civil Work</a:t>
            </a:r>
            <a:r>
              <a:rPr kumimoji="0" lang="en" sz="1400" b="0" i="0" u="none" strike="noStrike" kern="1200" cap="none" spc="0" normalizeH="0" baseline="0" noProof="0">
                <a:ln>
                  <a:noFill/>
                </a:ln>
                <a:solidFill>
                  <a:srgbClr val="2F150E"/>
                </a:solidFill>
                <a:effectLst/>
                <a:uLnTx/>
                <a:uFillTx/>
                <a:latin typeface="Franklin Gothic Book" panose="020B0503020102020204"/>
                <a:ea typeface="+mn-ea"/>
                <a:cs typeface="+mn-cs"/>
                <a:sym typeface="Fira Sans Extra Condensed"/>
              </a:rPr>
              <a:t>, 2022</a:t>
            </a:r>
            <a:endParaRPr kumimoji="0" sz="1400" b="0" i="0" u="none" strike="noStrike" kern="1200" cap="none" spc="0" normalizeH="0" baseline="0" noProof="0">
              <a:ln>
                <a:noFill/>
              </a:ln>
              <a:solidFill>
                <a:srgbClr val="2F150E"/>
              </a:solidFill>
              <a:effectLst/>
              <a:uLnTx/>
              <a:uFillTx/>
              <a:latin typeface="Franklin Gothic Book" panose="020B0503020102020204"/>
              <a:ea typeface="+mn-ea"/>
              <a:cs typeface="+mn-cs"/>
              <a:sym typeface="Fira Sans Extra Condensed"/>
            </a:endParaRPr>
          </a:p>
        </p:txBody>
      </p:sp>
      <p:sp>
        <p:nvSpPr>
          <p:cNvPr id="34" name="Google Shape;1459;p36">
            <a:extLst>
              <a:ext uri="{FF2B5EF4-FFF2-40B4-BE49-F238E27FC236}">
                <a16:creationId xmlns:a16="http://schemas.microsoft.com/office/drawing/2014/main" id="{BF676254-82C0-D7F2-A2C7-85BA14D2DDC5}"/>
              </a:ext>
            </a:extLst>
          </p:cNvPr>
          <p:cNvSpPr txBox="1"/>
          <p:nvPr/>
        </p:nvSpPr>
        <p:spPr>
          <a:xfrm>
            <a:off x="1637357" y="1813665"/>
            <a:ext cx="5760000" cy="360000"/>
          </a:xfrm>
          <a:prstGeom prst="rect">
            <a:avLst/>
          </a:prstGeom>
          <a:noFill/>
          <a:ln>
            <a:noFill/>
          </a:ln>
        </p:spPr>
        <p:txBody>
          <a:bodyPr spcFirstLastPara="1" wrap="square" lIns="108000" tIns="108000" rIns="108000" bIns="1080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600" b="1" i="0" u="none" strike="noStrike" kern="0" cap="none" spc="0" normalizeH="0" baseline="0" noProof="0">
                <a:ln>
                  <a:noFill/>
                </a:ln>
                <a:solidFill>
                  <a:srgbClr val="6B1808"/>
                </a:solidFill>
                <a:effectLst/>
                <a:uLnTx/>
                <a:uFillTx/>
                <a:latin typeface="Franklin Gothic Medium" panose="020B0603020102020204"/>
                <a:ea typeface="Fira Sans Extra Condensed Medium"/>
                <a:cs typeface="Fira Sans Extra Condensed Medium"/>
                <a:sym typeface="Fira Sans Extra Condensed Medium"/>
              </a:rPr>
              <a:t>WORLD BANK ESF GOOD PRACTICE NOTES ON SEA/SH</a:t>
            </a:r>
            <a:endParaRPr kumimoji="0" sz="1600" b="1" i="0" u="none" strike="noStrike" kern="0" cap="none" spc="0" normalizeH="0" baseline="0" noProof="0">
              <a:ln>
                <a:noFill/>
              </a:ln>
              <a:solidFill>
                <a:srgbClr val="6B1808"/>
              </a:solidFill>
              <a:effectLst/>
              <a:uLnTx/>
              <a:uFillTx/>
              <a:latin typeface="Franklin Gothic Medium" panose="020B0603020102020204"/>
              <a:ea typeface="Fira Sans Extra Condensed Medium"/>
              <a:cs typeface="Fira Sans Extra Condensed Medium"/>
              <a:sym typeface="Fira Sans Extra Condensed Medium"/>
            </a:endParaRPr>
          </a:p>
        </p:txBody>
      </p:sp>
      <p:sp>
        <p:nvSpPr>
          <p:cNvPr id="35" name="Google Shape;1460;p36">
            <a:extLst>
              <a:ext uri="{FF2B5EF4-FFF2-40B4-BE49-F238E27FC236}">
                <a16:creationId xmlns:a16="http://schemas.microsoft.com/office/drawing/2014/main" id="{63A1A3D9-14D3-7214-BF46-39CE1454AF3F}"/>
              </a:ext>
            </a:extLst>
          </p:cNvPr>
          <p:cNvSpPr txBox="1"/>
          <p:nvPr/>
        </p:nvSpPr>
        <p:spPr>
          <a:xfrm>
            <a:off x="1637357" y="2856795"/>
            <a:ext cx="5760000" cy="360000"/>
          </a:xfrm>
          <a:prstGeom prst="rect">
            <a:avLst/>
          </a:prstGeom>
          <a:noFill/>
          <a:ln>
            <a:noFill/>
          </a:ln>
        </p:spPr>
        <p:txBody>
          <a:bodyPr spcFirstLastPara="1" wrap="square" lIns="108000" tIns="36000" rIns="108000" bIns="36000" anchor="t" anchorCtr="0">
            <a:noAutofit/>
          </a:bodyPr>
          <a:lstStyle/>
          <a:p>
            <a:pPr defTabSz="1219170">
              <a:buClr>
                <a:srgbClr val="000000"/>
              </a:buClr>
              <a:defRPr/>
            </a:pPr>
            <a:r>
              <a:rPr kumimoji="0" lang="en" sz="1400" b="0" i="0" u="none" strike="noStrike" kern="1200" cap="none" spc="0" normalizeH="0" baseline="0" noProof="0">
                <a:ln>
                  <a:noFill/>
                </a:ln>
                <a:solidFill>
                  <a:srgbClr val="2F150E"/>
                </a:solidFill>
                <a:effectLst/>
                <a:uLnTx/>
                <a:uFillTx/>
                <a:latin typeface="Franklin Gothic Book" panose="020B0503020102020204"/>
                <a:ea typeface="+mn-ea"/>
                <a:cs typeface="+mn-cs"/>
                <a:sym typeface="Fira Sans Extra Condensed"/>
              </a:rPr>
              <a:t>Available in </a:t>
            </a:r>
            <a:r>
              <a:rPr kumimoji="0" lang="en-US" sz="1400" b="0" i="0" u="none" strike="noStrike" kern="1200" cap="none" spc="0" normalizeH="0" baseline="0" noProof="0">
                <a:ln>
                  <a:noFill/>
                </a:ln>
                <a:solidFill>
                  <a:srgbClr val="EF4323"/>
                </a:solidFill>
                <a:effectLst/>
                <a:uLnTx/>
                <a:uFillTx/>
                <a:latin typeface="Franklin Gothic Book" panose="020B0503020102020204"/>
                <a:ea typeface="+mn-ea"/>
                <a:cs typeface="+mn-cs"/>
                <a:hlinkClick r:id="rId6">
                  <a:extLst>
                    <a:ext uri="{A12FA001-AC4F-418D-AE19-62706E023703}">
                      <ahyp:hlinkClr xmlns:ahyp="http://schemas.microsoft.com/office/drawing/2018/hyperlinkcolor" val="tx"/>
                    </a:ext>
                  </a:extLst>
                </a:hlinkClick>
              </a:rPr>
              <a:t>English</a:t>
            </a:r>
            <a:r>
              <a:rPr kumimoji="0" lang="en-US" sz="1400" b="0" i="0" u="none" strike="noStrike" kern="1200" cap="none" spc="0" normalizeH="0" baseline="0" noProof="0">
                <a:ln>
                  <a:noFill/>
                </a:ln>
                <a:solidFill>
                  <a:srgbClr val="EF4323"/>
                </a:solidFill>
                <a:effectLst/>
                <a:uLnTx/>
                <a:uFillTx/>
                <a:latin typeface="Franklin Gothic Book" panose="020B0503020102020204"/>
                <a:ea typeface="+mn-ea"/>
                <a:cs typeface="+mn-cs"/>
              </a:rPr>
              <a:t> </a:t>
            </a:r>
            <a:r>
              <a:rPr kumimoji="0" lang="en-US" sz="1400" b="0" i="0" u="none" strike="noStrike" kern="1200" cap="none" spc="0" normalizeH="0" baseline="0" noProof="0">
                <a:ln>
                  <a:noFill/>
                </a:ln>
                <a:solidFill>
                  <a:srgbClr val="EF4323"/>
                </a:solidFill>
                <a:effectLst/>
                <a:uLnTx/>
                <a:uFillTx/>
                <a:latin typeface="Franklin Gothic Book" panose="020B0503020102020204"/>
                <a:ea typeface="+mn-ea"/>
                <a:cs typeface="+mn-cs"/>
                <a:hlinkClick r:id="rId7">
                  <a:extLst>
                    <a:ext uri="{A12FA001-AC4F-418D-AE19-62706E023703}">
                      <ahyp:hlinkClr xmlns:ahyp="http://schemas.microsoft.com/office/drawing/2018/hyperlinkcolor" val="tx"/>
                    </a:ext>
                  </a:extLst>
                </a:hlinkClick>
              </a:rPr>
              <a:t>Arabic</a:t>
            </a:r>
            <a:r>
              <a:rPr kumimoji="0" lang="en-US" sz="1400" b="0" i="0" u="none" strike="noStrike" kern="1200" cap="none" spc="0" normalizeH="0" baseline="0" noProof="0">
                <a:ln>
                  <a:noFill/>
                </a:ln>
                <a:solidFill>
                  <a:srgbClr val="EF4323"/>
                </a:solidFill>
                <a:effectLst/>
                <a:uLnTx/>
                <a:uFillTx/>
                <a:latin typeface="Franklin Gothic Book" panose="020B0503020102020204"/>
                <a:ea typeface="+mn-ea"/>
                <a:cs typeface="+mn-cs"/>
              </a:rPr>
              <a:t> </a:t>
            </a:r>
            <a:r>
              <a:rPr kumimoji="0" lang="en-US" sz="1400" b="0" i="0" u="none" strike="noStrike" kern="1200" cap="none" spc="0" normalizeH="0" baseline="0" noProof="0">
                <a:ln>
                  <a:noFill/>
                </a:ln>
                <a:solidFill>
                  <a:srgbClr val="EF4323"/>
                </a:solidFill>
                <a:effectLst/>
                <a:uLnTx/>
                <a:uFillTx/>
                <a:latin typeface="Franklin Gothic Book" panose="020B0503020102020204"/>
                <a:ea typeface="+mn-ea"/>
                <a:cs typeface="+mn-cs"/>
                <a:hlinkClick r:id="rId8">
                  <a:extLst>
                    <a:ext uri="{A12FA001-AC4F-418D-AE19-62706E023703}">
                      <ahyp:hlinkClr xmlns:ahyp="http://schemas.microsoft.com/office/drawing/2018/hyperlinkcolor" val="tx"/>
                    </a:ext>
                  </a:extLst>
                </a:hlinkClick>
              </a:rPr>
              <a:t>French</a:t>
            </a:r>
            <a:r>
              <a:rPr kumimoji="0" lang="en-US" sz="1400" b="0" i="0" u="none" strike="noStrike" kern="1200" cap="none" spc="0" normalizeH="0" baseline="0" noProof="0">
                <a:ln>
                  <a:noFill/>
                </a:ln>
                <a:solidFill>
                  <a:srgbClr val="EF4323"/>
                </a:solidFill>
                <a:effectLst/>
                <a:uLnTx/>
                <a:uFillTx/>
                <a:latin typeface="Franklin Gothic Book" panose="020B0503020102020204"/>
                <a:ea typeface="+mn-ea"/>
                <a:cs typeface="+mn-cs"/>
              </a:rPr>
              <a:t> </a:t>
            </a:r>
            <a:r>
              <a:rPr kumimoji="0" lang="en-US" sz="1400" b="0" i="0" u="none" strike="noStrike" kern="1200" cap="none" spc="0" normalizeH="0" baseline="0" noProof="0">
                <a:ln>
                  <a:noFill/>
                </a:ln>
                <a:solidFill>
                  <a:srgbClr val="EF4323"/>
                </a:solidFill>
                <a:effectLst/>
                <a:uLnTx/>
                <a:uFillTx/>
                <a:latin typeface="Franklin Gothic Book" panose="020B0503020102020204"/>
                <a:ea typeface="+mn-ea"/>
                <a:cs typeface="+mn-cs"/>
                <a:hlinkClick r:id="rId9">
                  <a:extLst>
                    <a:ext uri="{A12FA001-AC4F-418D-AE19-62706E023703}">
                      <ahyp:hlinkClr xmlns:ahyp="http://schemas.microsoft.com/office/drawing/2018/hyperlinkcolor" val="tx"/>
                    </a:ext>
                  </a:extLst>
                </a:hlinkClick>
              </a:rPr>
              <a:t>Chinese</a:t>
            </a:r>
            <a:r>
              <a:rPr kumimoji="0" lang="en-US" sz="1400" b="0" i="0" u="none" strike="noStrike" kern="1200" cap="none" spc="0" normalizeH="0" baseline="0" noProof="0">
                <a:ln>
                  <a:noFill/>
                </a:ln>
                <a:solidFill>
                  <a:srgbClr val="EF4323"/>
                </a:solidFill>
                <a:effectLst/>
                <a:uLnTx/>
                <a:uFillTx/>
                <a:latin typeface="Franklin Gothic Book" panose="020B0503020102020204"/>
                <a:ea typeface="+mn-ea"/>
                <a:cs typeface="+mn-cs"/>
                <a:hlinkClick r:id="rId10">
                  <a:extLst>
                    <a:ext uri="{A12FA001-AC4F-418D-AE19-62706E023703}">
                      <ahyp:hlinkClr xmlns:ahyp="http://schemas.microsoft.com/office/drawing/2018/hyperlinkcolor" val="tx"/>
                    </a:ext>
                  </a:extLst>
                </a:hlinkClick>
              </a:rPr>
              <a:t> Portuguese</a:t>
            </a:r>
            <a:r>
              <a:rPr kumimoji="0" lang="en-US" sz="1400" b="0" i="0" u="none" strike="noStrike" kern="1200" cap="none" spc="0" normalizeH="0" baseline="0" noProof="0">
                <a:ln>
                  <a:noFill/>
                </a:ln>
                <a:solidFill>
                  <a:srgbClr val="EF4323"/>
                </a:solidFill>
                <a:effectLst/>
                <a:uLnTx/>
                <a:uFillTx/>
                <a:latin typeface="Franklin Gothic Book" panose="020B0503020102020204"/>
                <a:ea typeface="+mn-ea"/>
                <a:cs typeface="+mn-cs"/>
              </a:rPr>
              <a:t> </a:t>
            </a:r>
            <a:r>
              <a:rPr kumimoji="0" lang="en-US" sz="1400" b="0" i="0" u="none" strike="noStrike" kern="1200" cap="none" spc="0" normalizeH="0" baseline="0" noProof="0">
                <a:ln>
                  <a:noFill/>
                </a:ln>
                <a:solidFill>
                  <a:srgbClr val="EF4323"/>
                </a:solidFill>
                <a:effectLst/>
                <a:uLnTx/>
                <a:uFillTx/>
                <a:latin typeface="Franklin Gothic Book" panose="020B0503020102020204"/>
                <a:ea typeface="+mn-ea"/>
                <a:cs typeface="+mn-cs"/>
                <a:hlinkClick r:id="rId11">
                  <a:extLst>
                    <a:ext uri="{A12FA001-AC4F-418D-AE19-62706E023703}">
                      <ahyp:hlinkClr xmlns:ahyp="http://schemas.microsoft.com/office/drawing/2018/hyperlinkcolor" val="tx"/>
                    </a:ext>
                  </a:extLst>
                </a:hlinkClick>
              </a:rPr>
              <a:t>Russian</a:t>
            </a:r>
            <a:r>
              <a:rPr kumimoji="0" lang="en-US" sz="1400" b="0" i="0" u="none" strike="noStrike" kern="1200" cap="none" spc="0" normalizeH="0" baseline="0" noProof="0">
                <a:ln>
                  <a:noFill/>
                </a:ln>
                <a:solidFill>
                  <a:srgbClr val="EF4323"/>
                </a:solidFill>
                <a:effectLst/>
                <a:uLnTx/>
                <a:uFillTx/>
                <a:latin typeface="Franklin Gothic Book" panose="020B0503020102020204"/>
                <a:ea typeface="+mn-ea"/>
                <a:cs typeface="+mn-cs"/>
              </a:rPr>
              <a:t> </a:t>
            </a:r>
            <a:r>
              <a:rPr kumimoji="0" lang="en-US" sz="1400" b="0" i="0" u="none" strike="noStrike" kern="1200" cap="none" spc="0" normalizeH="0" baseline="0" noProof="0">
                <a:ln>
                  <a:noFill/>
                </a:ln>
                <a:solidFill>
                  <a:srgbClr val="EF4323"/>
                </a:solidFill>
                <a:effectLst/>
                <a:uLnTx/>
                <a:uFillTx/>
                <a:latin typeface="Franklin Gothic Book" panose="020B0503020102020204"/>
                <a:ea typeface="+mn-ea"/>
                <a:cs typeface="+mn-cs"/>
                <a:hlinkClick r:id="rId12">
                  <a:extLst>
                    <a:ext uri="{A12FA001-AC4F-418D-AE19-62706E023703}">
                      <ahyp:hlinkClr xmlns:ahyp="http://schemas.microsoft.com/office/drawing/2018/hyperlinkcolor" val="tx"/>
                    </a:ext>
                  </a:extLst>
                </a:hlinkClick>
              </a:rPr>
              <a:t>Spanish</a:t>
            </a:r>
            <a:endParaRPr kumimoji="0" lang="en-US" sz="1400" b="0" i="0" u="none" strike="noStrike" kern="1200" cap="none" spc="0" normalizeH="0" baseline="0" noProof="0">
              <a:ln>
                <a:noFill/>
              </a:ln>
              <a:solidFill>
                <a:srgbClr val="EF4323"/>
              </a:solidFill>
              <a:effectLst/>
              <a:uLnTx/>
              <a:uFillTx/>
              <a:latin typeface="Franklin Gothic Book" panose="020B0503020102020204"/>
              <a:ea typeface="+mn-ea"/>
              <a:cs typeface="+mn-cs"/>
            </a:endParaRPr>
          </a:p>
        </p:txBody>
      </p:sp>
      <p:sp>
        <p:nvSpPr>
          <p:cNvPr id="36" name="Google Shape;1461;p36">
            <a:extLst>
              <a:ext uri="{FF2B5EF4-FFF2-40B4-BE49-F238E27FC236}">
                <a16:creationId xmlns:a16="http://schemas.microsoft.com/office/drawing/2014/main" id="{93241793-4F6B-579D-A42F-F802300A3F63}"/>
              </a:ext>
            </a:extLst>
          </p:cNvPr>
          <p:cNvSpPr txBox="1"/>
          <p:nvPr/>
        </p:nvSpPr>
        <p:spPr>
          <a:xfrm>
            <a:off x="1637357" y="2569193"/>
            <a:ext cx="5760000" cy="360000"/>
          </a:xfrm>
          <a:prstGeom prst="rect">
            <a:avLst/>
          </a:prstGeom>
          <a:noFill/>
          <a:ln>
            <a:noFill/>
          </a:ln>
        </p:spPr>
        <p:txBody>
          <a:bodyPr spcFirstLastPara="1" wrap="square" lIns="108000" tIns="108000" rIns="108000" bIns="1080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s-PE" sz="1600" b="1" i="0" u="none" strike="noStrike" kern="0" cap="none" spc="0" normalizeH="0" baseline="0" noProof="0">
                <a:ln>
                  <a:noFill/>
                </a:ln>
                <a:solidFill>
                  <a:srgbClr val="6B1808"/>
                </a:solidFill>
                <a:effectLst/>
                <a:uLnTx/>
                <a:uFillTx/>
                <a:latin typeface="Franklin Gothic Medium" panose="020B0603020102020204"/>
                <a:ea typeface="Fira Sans Extra Condensed Medium"/>
                <a:cs typeface="Fira Sans Extra Condensed Medium"/>
                <a:sym typeface="Fira Sans Extra Condensed Medium"/>
              </a:rPr>
              <a:t>NON-DISCRIMINATION AND DISABILITY </a:t>
            </a:r>
          </a:p>
        </p:txBody>
      </p:sp>
      <p:sp>
        <p:nvSpPr>
          <p:cNvPr id="19" name="Google Shape;1460;p36">
            <a:extLst>
              <a:ext uri="{FF2B5EF4-FFF2-40B4-BE49-F238E27FC236}">
                <a16:creationId xmlns:a16="http://schemas.microsoft.com/office/drawing/2014/main" id="{DCF4DB1F-20CB-0568-5C2F-0FD56F58F5B8}"/>
              </a:ext>
            </a:extLst>
          </p:cNvPr>
          <p:cNvSpPr txBox="1"/>
          <p:nvPr/>
        </p:nvSpPr>
        <p:spPr>
          <a:xfrm>
            <a:off x="1637357" y="4321612"/>
            <a:ext cx="5760000" cy="360000"/>
          </a:xfrm>
          <a:prstGeom prst="rect">
            <a:avLst/>
          </a:prstGeom>
          <a:noFill/>
          <a:ln>
            <a:noFill/>
          </a:ln>
        </p:spPr>
        <p:txBody>
          <a:bodyPr spcFirstLastPara="1" wrap="square" lIns="108000" tIns="36000" rIns="108000" bIns="360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1200" cap="none" spc="0" normalizeH="0" baseline="0" noProof="0">
              <a:ln>
                <a:noFill/>
              </a:ln>
              <a:solidFill>
                <a:srgbClr val="EF4323"/>
              </a:solidFill>
              <a:effectLst/>
              <a:uLnTx/>
              <a:uFillTx/>
              <a:latin typeface="Franklin Gothic Book" panose="020B0503020102020204"/>
              <a:ea typeface="+mn-ea"/>
              <a:cs typeface="+mn-cs"/>
              <a:sym typeface="Fira Sans Extra Condensed"/>
            </a:endParaRPr>
          </a:p>
        </p:txBody>
      </p:sp>
      <p:cxnSp>
        <p:nvCxnSpPr>
          <p:cNvPr id="4" name="Google Shape;1432;p36">
            <a:extLst>
              <a:ext uri="{FF2B5EF4-FFF2-40B4-BE49-F238E27FC236}">
                <a16:creationId xmlns:a16="http://schemas.microsoft.com/office/drawing/2014/main" id="{01CD99F7-D9FF-D75D-05B9-43B9154BE9BB}"/>
              </a:ext>
            </a:extLst>
          </p:cNvPr>
          <p:cNvCxnSpPr>
            <a:cxnSpLocks/>
          </p:cNvCxnSpPr>
          <p:nvPr/>
        </p:nvCxnSpPr>
        <p:spPr>
          <a:xfrm>
            <a:off x="961413" y="1537642"/>
            <a:ext cx="0" cy="4716000"/>
          </a:xfrm>
          <a:prstGeom prst="straightConnector1">
            <a:avLst/>
          </a:prstGeom>
          <a:noFill/>
          <a:ln w="19050" cap="flat" cmpd="sng">
            <a:solidFill>
              <a:schemeClr val="dk1"/>
            </a:solidFill>
            <a:prstDash val="solid"/>
            <a:round/>
            <a:headEnd type="none" w="med" len="med"/>
            <a:tailEnd type="none" w="med" len="med"/>
          </a:ln>
        </p:spPr>
      </p:cxnSp>
      <p:grpSp>
        <p:nvGrpSpPr>
          <p:cNvPr id="58" name="Grupo 57">
            <a:extLst>
              <a:ext uri="{FF2B5EF4-FFF2-40B4-BE49-F238E27FC236}">
                <a16:creationId xmlns:a16="http://schemas.microsoft.com/office/drawing/2014/main" id="{AEB5F40A-9655-EEDC-CE33-F5612F9D371B}"/>
              </a:ext>
            </a:extLst>
          </p:cNvPr>
          <p:cNvGrpSpPr/>
          <p:nvPr/>
        </p:nvGrpSpPr>
        <p:grpSpPr>
          <a:xfrm>
            <a:off x="915396" y="1345085"/>
            <a:ext cx="612000" cy="396000"/>
            <a:chOff x="917733" y="1345085"/>
            <a:chExt cx="738879" cy="502844"/>
          </a:xfrm>
        </p:grpSpPr>
        <p:sp>
          <p:nvSpPr>
            <p:cNvPr id="5" name="Google Shape;1434;p36">
              <a:extLst>
                <a:ext uri="{FF2B5EF4-FFF2-40B4-BE49-F238E27FC236}">
                  <a16:creationId xmlns:a16="http://schemas.microsoft.com/office/drawing/2014/main" id="{43586010-CD65-8FF7-262B-849DE865686D}"/>
                </a:ext>
              </a:extLst>
            </p:cNvPr>
            <p:cNvSpPr/>
            <p:nvPr/>
          </p:nvSpPr>
          <p:spPr>
            <a:xfrm>
              <a:off x="993311" y="1345085"/>
              <a:ext cx="663301" cy="502844"/>
            </a:xfrm>
            <a:custGeom>
              <a:avLst/>
              <a:gdLst/>
              <a:ahLst/>
              <a:cxnLst/>
              <a:rect l="l" t="t" r="r" b="b"/>
              <a:pathLst>
                <a:path w="33868" h="24965" extrusionOk="0">
                  <a:moveTo>
                    <a:pt x="20556" y="0"/>
                  </a:moveTo>
                  <a:cubicBezTo>
                    <a:pt x="19792" y="0"/>
                    <a:pt x="19022" y="70"/>
                    <a:pt x="18254" y="212"/>
                  </a:cubicBezTo>
                  <a:cubicBezTo>
                    <a:pt x="13618" y="1099"/>
                    <a:pt x="9848" y="4537"/>
                    <a:pt x="8584" y="9106"/>
                  </a:cubicBezTo>
                  <a:lnTo>
                    <a:pt x="0" y="12477"/>
                  </a:lnTo>
                  <a:lnTo>
                    <a:pt x="8584" y="15849"/>
                  </a:lnTo>
                  <a:cubicBezTo>
                    <a:pt x="10114" y="21238"/>
                    <a:pt x="15016" y="24942"/>
                    <a:pt x="20605" y="24964"/>
                  </a:cubicBezTo>
                  <a:cubicBezTo>
                    <a:pt x="25329" y="24942"/>
                    <a:pt x="29654" y="22259"/>
                    <a:pt x="31761" y="18022"/>
                  </a:cubicBezTo>
                  <a:cubicBezTo>
                    <a:pt x="33868" y="13786"/>
                    <a:pt x="33380" y="8707"/>
                    <a:pt x="30519" y="4936"/>
                  </a:cubicBezTo>
                  <a:cubicBezTo>
                    <a:pt x="28129" y="1788"/>
                    <a:pt x="24425" y="0"/>
                    <a:pt x="2055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439;p36">
              <a:extLst>
                <a:ext uri="{FF2B5EF4-FFF2-40B4-BE49-F238E27FC236}">
                  <a16:creationId xmlns:a16="http://schemas.microsoft.com/office/drawing/2014/main" id="{47614EF4-9C35-FF49-E637-17D7214EF760}"/>
                </a:ext>
              </a:extLst>
            </p:cNvPr>
            <p:cNvSpPr/>
            <p:nvPr/>
          </p:nvSpPr>
          <p:spPr>
            <a:xfrm>
              <a:off x="917733" y="1546364"/>
              <a:ext cx="114258" cy="100368"/>
            </a:xfrm>
            <a:custGeom>
              <a:avLst/>
              <a:gdLst/>
              <a:ahLst/>
              <a:cxnLst/>
              <a:rect l="l" t="t" r="r" b="b"/>
              <a:pathLst>
                <a:path w="5834" h="4983" extrusionOk="0">
                  <a:moveTo>
                    <a:pt x="3327" y="0"/>
                  </a:moveTo>
                  <a:cubicBezTo>
                    <a:pt x="1109" y="0"/>
                    <a:pt x="0" y="2684"/>
                    <a:pt x="1575" y="4259"/>
                  </a:cubicBezTo>
                  <a:cubicBezTo>
                    <a:pt x="2082" y="4759"/>
                    <a:pt x="2704" y="4983"/>
                    <a:pt x="3314" y="4983"/>
                  </a:cubicBezTo>
                  <a:cubicBezTo>
                    <a:pt x="4599" y="4983"/>
                    <a:pt x="5833" y="3988"/>
                    <a:pt x="5833" y="2484"/>
                  </a:cubicBezTo>
                  <a:cubicBezTo>
                    <a:pt x="5833" y="1109"/>
                    <a:pt x="4702" y="0"/>
                    <a:pt x="33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8" name="Gráfico 37" descr="Documento con relleno sólido">
              <a:extLst>
                <a:ext uri="{FF2B5EF4-FFF2-40B4-BE49-F238E27FC236}">
                  <a16:creationId xmlns:a16="http://schemas.microsoft.com/office/drawing/2014/main" id="{C9B4DB2E-39E3-19E1-A771-1E024C90DCA4}"/>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236930" y="1411219"/>
              <a:ext cx="356752" cy="356752"/>
            </a:xfrm>
            <a:prstGeom prst="rect">
              <a:avLst/>
            </a:prstGeom>
          </p:spPr>
        </p:pic>
      </p:grpSp>
      <p:grpSp>
        <p:nvGrpSpPr>
          <p:cNvPr id="59" name="Grupo 58">
            <a:extLst>
              <a:ext uri="{FF2B5EF4-FFF2-40B4-BE49-F238E27FC236}">
                <a16:creationId xmlns:a16="http://schemas.microsoft.com/office/drawing/2014/main" id="{54734FA9-0C2A-0122-97AC-75914C3A4C79}"/>
              </a:ext>
            </a:extLst>
          </p:cNvPr>
          <p:cNvGrpSpPr/>
          <p:nvPr/>
        </p:nvGrpSpPr>
        <p:grpSpPr>
          <a:xfrm>
            <a:off x="915396" y="2016604"/>
            <a:ext cx="612000" cy="396000"/>
            <a:chOff x="917733" y="2275781"/>
            <a:chExt cx="738861" cy="499817"/>
          </a:xfrm>
        </p:grpSpPr>
        <p:sp>
          <p:nvSpPr>
            <p:cNvPr id="17" name="Google Shape;1445;p36">
              <a:extLst>
                <a:ext uri="{FF2B5EF4-FFF2-40B4-BE49-F238E27FC236}">
                  <a16:creationId xmlns:a16="http://schemas.microsoft.com/office/drawing/2014/main" id="{89EAC8AE-896B-1C40-899D-9A3904223603}"/>
                </a:ext>
              </a:extLst>
            </p:cNvPr>
            <p:cNvSpPr/>
            <p:nvPr/>
          </p:nvSpPr>
          <p:spPr>
            <a:xfrm>
              <a:off x="999860" y="2275781"/>
              <a:ext cx="656734" cy="499817"/>
            </a:xfrm>
            <a:custGeom>
              <a:avLst/>
              <a:gdLst/>
              <a:ahLst/>
              <a:cxnLst/>
              <a:rect l="l" t="t" r="r" b="b"/>
              <a:pathLst>
                <a:path w="33869" h="24951" extrusionOk="0">
                  <a:moveTo>
                    <a:pt x="20594" y="1"/>
                  </a:moveTo>
                  <a:cubicBezTo>
                    <a:pt x="19825" y="1"/>
                    <a:pt x="19049" y="73"/>
                    <a:pt x="18277" y="221"/>
                  </a:cubicBezTo>
                  <a:cubicBezTo>
                    <a:pt x="13619" y="1086"/>
                    <a:pt x="9871" y="4523"/>
                    <a:pt x="8584" y="9092"/>
                  </a:cubicBezTo>
                  <a:lnTo>
                    <a:pt x="1" y="12464"/>
                  </a:lnTo>
                  <a:lnTo>
                    <a:pt x="8584" y="15835"/>
                  </a:lnTo>
                  <a:cubicBezTo>
                    <a:pt x="10092" y="21224"/>
                    <a:pt x="14994" y="24950"/>
                    <a:pt x="20605" y="24950"/>
                  </a:cubicBezTo>
                  <a:cubicBezTo>
                    <a:pt x="25330" y="24950"/>
                    <a:pt x="29654" y="22267"/>
                    <a:pt x="31761" y="18008"/>
                  </a:cubicBezTo>
                  <a:cubicBezTo>
                    <a:pt x="33869" y="13772"/>
                    <a:pt x="33381" y="8715"/>
                    <a:pt x="30519" y="4945"/>
                  </a:cubicBezTo>
                  <a:cubicBezTo>
                    <a:pt x="28135" y="1803"/>
                    <a:pt x="24442" y="1"/>
                    <a:pt x="2059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448;p36">
              <a:extLst>
                <a:ext uri="{FF2B5EF4-FFF2-40B4-BE49-F238E27FC236}">
                  <a16:creationId xmlns:a16="http://schemas.microsoft.com/office/drawing/2014/main" id="{2FAA4A9F-B7E9-118F-1AA7-BCAC1F8A93B5}"/>
                </a:ext>
              </a:extLst>
            </p:cNvPr>
            <p:cNvSpPr/>
            <p:nvPr/>
          </p:nvSpPr>
          <p:spPr>
            <a:xfrm>
              <a:off x="917733" y="2475675"/>
              <a:ext cx="113125" cy="99819"/>
            </a:xfrm>
            <a:custGeom>
              <a:avLst/>
              <a:gdLst/>
              <a:ahLst/>
              <a:cxnLst/>
              <a:rect l="l" t="t" r="r" b="b"/>
              <a:pathLst>
                <a:path w="5834" h="4983" extrusionOk="0">
                  <a:moveTo>
                    <a:pt x="3350" y="0"/>
                  </a:moveTo>
                  <a:cubicBezTo>
                    <a:pt x="1110" y="0"/>
                    <a:pt x="1" y="2684"/>
                    <a:pt x="1575" y="4259"/>
                  </a:cubicBezTo>
                  <a:cubicBezTo>
                    <a:pt x="2082" y="4759"/>
                    <a:pt x="2704" y="4983"/>
                    <a:pt x="3314" y="4983"/>
                  </a:cubicBezTo>
                  <a:cubicBezTo>
                    <a:pt x="4600" y="4983"/>
                    <a:pt x="5834" y="3989"/>
                    <a:pt x="5834" y="2485"/>
                  </a:cubicBezTo>
                  <a:cubicBezTo>
                    <a:pt x="5834" y="1109"/>
                    <a:pt x="4725" y="0"/>
                    <a:pt x="335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2" name="Gráfico 41" descr="Señal de pulgar hacia arriba  con relleno sólido">
              <a:extLst>
                <a:ext uri="{FF2B5EF4-FFF2-40B4-BE49-F238E27FC236}">
                  <a16:creationId xmlns:a16="http://schemas.microsoft.com/office/drawing/2014/main" id="{E414464D-AB1C-1134-2FCF-4E094E3ACB6C}"/>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251129" y="2358188"/>
              <a:ext cx="324000" cy="324000"/>
            </a:xfrm>
            <a:prstGeom prst="rect">
              <a:avLst/>
            </a:prstGeom>
          </p:spPr>
        </p:pic>
      </p:grpSp>
      <p:grpSp>
        <p:nvGrpSpPr>
          <p:cNvPr id="60" name="Grupo 59">
            <a:extLst>
              <a:ext uri="{FF2B5EF4-FFF2-40B4-BE49-F238E27FC236}">
                <a16:creationId xmlns:a16="http://schemas.microsoft.com/office/drawing/2014/main" id="{907B8E46-2333-42D6-38F3-775F3D9647A8}"/>
              </a:ext>
            </a:extLst>
          </p:cNvPr>
          <p:cNvGrpSpPr/>
          <p:nvPr/>
        </p:nvGrpSpPr>
        <p:grpSpPr>
          <a:xfrm>
            <a:off x="915396" y="2688123"/>
            <a:ext cx="612000" cy="396000"/>
            <a:chOff x="917733" y="3138573"/>
            <a:chExt cx="738894" cy="499844"/>
          </a:xfrm>
        </p:grpSpPr>
        <p:sp>
          <p:nvSpPr>
            <p:cNvPr id="25" name="Google Shape;1450;p36">
              <a:extLst>
                <a:ext uri="{FF2B5EF4-FFF2-40B4-BE49-F238E27FC236}">
                  <a16:creationId xmlns:a16="http://schemas.microsoft.com/office/drawing/2014/main" id="{DF54EAF2-DE44-2900-DB33-5BA8DF2DBFB6}"/>
                </a:ext>
              </a:extLst>
            </p:cNvPr>
            <p:cNvSpPr/>
            <p:nvPr/>
          </p:nvSpPr>
          <p:spPr>
            <a:xfrm>
              <a:off x="999448" y="3138573"/>
              <a:ext cx="657179" cy="499844"/>
            </a:xfrm>
            <a:custGeom>
              <a:avLst/>
              <a:gdLst/>
              <a:ahLst/>
              <a:cxnLst/>
              <a:rect l="l" t="t" r="r" b="b"/>
              <a:pathLst>
                <a:path w="33890" h="24965" extrusionOk="0">
                  <a:moveTo>
                    <a:pt x="20578" y="0"/>
                  </a:moveTo>
                  <a:cubicBezTo>
                    <a:pt x="19814" y="0"/>
                    <a:pt x="19044" y="70"/>
                    <a:pt x="18276" y="212"/>
                  </a:cubicBezTo>
                  <a:cubicBezTo>
                    <a:pt x="13618" y="1099"/>
                    <a:pt x="9870" y="4537"/>
                    <a:pt x="8606" y="9106"/>
                  </a:cubicBezTo>
                  <a:lnTo>
                    <a:pt x="0" y="12477"/>
                  </a:lnTo>
                  <a:lnTo>
                    <a:pt x="8606" y="15849"/>
                  </a:lnTo>
                  <a:cubicBezTo>
                    <a:pt x="10114" y="21238"/>
                    <a:pt x="15015" y="24942"/>
                    <a:pt x="20605" y="24964"/>
                  </a:cubicBezTo>
                  <a:cubicBezTo>
                    <a:pt x="25351" y="24964"/>
                    <a:pt x="29676" y="22281"/>
                    <a:pt x="31783" y="18022"/>
                  </a:cubicBezTo>
                  <a:cubicBezTo>
                    <a:pt x="33890" y="13786"/>
                    <a:pt x="33402" y="8729"/>
                    <a:pt x="30541" y="4936"/>
                  </a:cubicBezTo>
                  <a:cubicBezTo>
                    <a:pt x="28151" y="1788"/>
                    <a:pt x="24447" y="0"/>
                    <a:pt x="2057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453;p36">
              <a:extLst>
                <a:ext uri="{FF2B5EF4-FFF2-40B4-BE49-F238E27FC236}">
                  <a16:creationId xmlns:a16="http://schemas.microsoft.com/office/drawing/2014/main" id="{1E28B460-FD3A-5D63-D395-7AAF7DC73DE9}"/>
                </a:ext>
              </a:extLst>
            </p:cNvPr>
            <p:cNvSpPr/>
            <p:nvPr/>
          </p:nvSpPr>
          <p:spPr>
            <a:xfrm>
              <a:off x="917733" y="3338212"/>
              <a:ext cx="113131" cy="100068"/>
            </a:xfrm>
            <a:custGeom>
              <a:avLst/>
              <a:gdLst/>
              <a:ahLst/>
              <a:cxnLst/>
              <a:rect l="l" t="t" r="r" b="b"/>
              <a:pathLst>
                <a:path w="5834" h="4998" extrusionOk="0">
                  <a:moveTo>
                    <a:pt x="3327" y="0"/>
                  </a:moveTo>
                  <a:cubicBezTo>
                    <a:pt x="1109" y="0"/>
                    <a:pt x="0" y="2684"/>
                    <a:pt x="1575" y="4259"/>
                  </a:cubicBezTo>
                  <a:cubicBezTo>
                    <a:pt x="2078" y="4769"/>
                    <a:pt x="2703" y="4998"/>
                    <a:pt x="3317" y="4998"/>
                  </a:cubicBezTo>
                  <a:cubicBezTo>
                    <a:pt x="4598" y="4998"/>
                    <a:pt x="5833" y="4005"/>
                    <a:pt x="5833" y="2506"/>
                  </a:cubicBezTo>
                  <a:cubicBezTo>
                    <a:pt x="5833" y="1109"/>
                    <a:pt x="4702" y="0"/>
                    <a:pt x="33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4" name="Gráfico 43" descr="Apretón de manos con relleno sólido">
              <a:extLst>
                <a:ext uri="{FF2B5EF4-FFF2-40B4-BE49-F238E27FC236}">
                  <a16:creationId xmlns:a16="http://schemas.microsoft.com/office/drawing/2014/main" id="{D182F108-3196-2E9F-DDAC-F1639A89F6CD}"/>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1218560" y="3230019"/>
              <a:ext cx="356752" cy="356752"/>
            </a:xfrm>
            <a:prstGeom prst="rect">
              <a:avLst/>
            </a:prstGeom>
          </p:spPr>
        </p:pic>
      </p:grpSp>
      <p:sp>
        <p:nvSpPr>
          <p:cNvPr id="9" name="Rectangle: Rounded Corners 8">
            <a:extLst>
              <a:ext uri="{FF2B5EF4-FFF2-40B4-BE49-F238E27FC236}">
                <a16:creationId xmlns:a16="http://schemas.microsoft.com/office/drawing/2014/main" id="{9F515B57-18EF-244B-A559-9E4D391CF73E}"/>
              </a:ext>
            </a:extLst>
          </p:cNvPr>
          <p:cNvSpPr/>
          <p:nvPr/>
        </p:nvSpPr>
        <p:spPr>
          <a:xfrm>
            <a:off x="7699045" y="1740238"/>
            <a:ext cx="3492795" cy="443597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a:ln>
                <a:noFill/>
              </a:ln>
              <a:solidFill>
                <a:srgbClr val="A00F2E"/>
              </a:solidFill>
              <a:effectLst/>
              <a:uLnTx/>
              <a:uFillTx/>
              <a:latin typeface="Franklin Gothic Book" panose="020B05030201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a:ln>
                <a:noFill/>
              </a:ln>
              <a:solidFill>
                <a:srgbClr val="A00F2E"/>
              </a:solidFill>
              <a:effectLst/>
              <a:uLnTx/>
              <a:uFillTx/>
              <a:latin typeface="Franklin Gothic Book" panose="020B05030201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a:ln>
                <a:noFill/>
              </a:ln>
              <a:solidFill>
                <a:srgbClr val="A00F2E"/>
              </a:solidFill>
              <a:effectLst/>
              <a:uLnTx/>
              <a:uFillTx/>
              <a:latin typeface="Franklin Gothic Book" panose="020B05030201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a:ln>
                <a:noFill/>
              </a:ln>
              <a:solidFill>
                <a:srgbClr val="A00F2E"/>
              </a:solidFill>
              <a:effectLst/>
              <a:uLnTx/>
              <a:uFillTx/>
              <a:latin typeface="Franklin Gothic Book" panose="020B05030201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A00F2E"/>
                </a:solidFill>
                <a:effectLst/>
                <a:uLnTx/>
                <a:uFillTx/>
                <a:latin typeface="Franklin Gothic Book" panose="020B0503020102020204"/>
                <a:ea typeface="+mn-ea"/>
                <a:cs typeface="+mn-cs"/>
              </a:rPr>
              <a:t>AFW: </a:t>
            </a:r>
            <a:r>
              <a:rPr kumimoji="0" lang="en-US" sz="1600" b="0" i="0" u="none" strike="noStrike" kern="1200" cap="none" spc="0" normalizeH="0" baseline="0" noProof="0">
                <a:ln>
                  <a:noFill/>
                </a:ln>
                <a:solidFill>
                  <a:srgbClr val="A00F2E"/>
                </a:solidFill>
                <a:effectLst/>
                <a:uLnTx/>
                <a:uFillTx/>
                <a:latin typeface="Franklin Gothic Book" panose="020B0503020102020204"/>
                <a:ea typeface="+mn-ea"/>
                <a:cs typeface="+mn-cs"/>
              </a:rPr>
              <a:t>Aida Diop Keenan and Pamela </a:t>
            </a:r>
            <a:r>
              <a:rPr kumimoji="0" lang="en-US" sz="1600" b="0" i="0" u="none" strike="noStrike" kern="1200" cap="none" spc="0" normalizeH="0" baseline="0" noProof="0" err="1">
                <a:ln>
                  <a:noFill/>
                </a:ln>
                <a:solidFill>
                  <a:srgbClr val="A00F2E"/>
                </a:solidFill>
                <a:effectLst/>
                <a:uLnTx/>
                <a:uFillTx/>
                <a:latin typeface="Franklin Gothic Book" panose="020B0503020102020204"/>
                <a:ea typeface="+mn-ea"/>
                <a:cs typeface="+mn-cs"/>
              </a:rPr>
              <a:t>Tuiyott</a:t>
            </a:r>
            <a:r>
              <a:rPr kumimoji="0" lang="en-US" sz="1600" b="0" i="0" u="none" strike="noStrike" kern="1200" cap="none" spc="0" normalizeH="0" baseline="0" noProof="0">
                <a:ln>
                  <a:noFill/>
                </a:ln>
                <a:solidFill>
                  <a:srgbClr val="A00F2E"/>
                </a:solidFill>
                <a:effectLst/>
                <a:uLnTx/>
                <a:uFillTx/>
                <a:latin typeface="Franklin Gothic Book" panose="020B0503020102020204"/>
                <a:ea typeface="+mn-ea"/>
                <a:cs typeface="+mn-cs"/>
              </a:rPr>
              <a:t> </a:t>
            </a:r>
            <a:r>
              <a:rPr kumimoji="0" lang="en-US" sz="1600" b="0" i="0" u="none" strike="noStrike" kern="1200" cap="none" spc="0" normalizeH="0" baseline="0" noProof="0" err="1">
                <a:ln>
                  <a:noFill/>
                </a:ln>
                <a:solidFill>
                  <a:srgbClr val="A00F2E"/>
                </a:solidFill>
                <a:effectLst/>
                <a:uLnTx/>
                <a:uFillTx/>
                <a:latin typeface="Franklin Gothic Book" panose="020B0503020102020204"/>
                <a:ea typeface="+mn-ea"/>
                <a:cs typeface="+mn-cs"/>
              </a:rPr>
              <a:t>Chebiwott</a:t>
            </a:r>
            <a:endParaRPr kumimoji="0" lang="en-US" sz="1600" b="0" i="0" u="none" strike="noStrike" kern="1200" cap="none" spc="0" normalizeH="0" baseline="0" noProof="0">
              <a:ln>
                <a:noFill/>
              </a:ln>
              <a:solidFill>
                <a:srgbClr val="A00F2E"/>
              </a:solidFill>
              <a:effectLst/>
              <a:uLnTx/>
              <a:uFillTx/>
              <a:latin typeface="Franklin Gothic Book" panose="020B05030201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A00F2E"/>
                </a:solidFill>
                <a:effectLst/>
                <a:uLnTx/>
                <a:uFillTx/>
                <a:latin typeface="Franklin Gothic Book" panose="020B0503020102020204"/>
                <a:ea typeface="+mn-ea"/>
                <a:cs typeface="+mn-cs"/>
              </a:rPr>
              <a:t>AFE: </a:t>
            </a:r>
            <a:r>
              <a:rPr kumimoji="0" lang="en-US" sz="1600" b="0" i="0" u="none" strike="noStrike" kern="1200" cap="none" spc="0" normalizeH="0" baseline="0" noProof="0">
                <a:ln>
                  <a:noFill/>
                </a:ln>
                <a:solidFill>
                  <a:srgbClr val="A00F2E"/>
                </a:solidFill>
                <a:effectLst/>
                <a:uLnTx/>
                <a:uFillTx/>
                <a:latin typeface="Franklin Gothic Book" panose="020B0503020102020204"/>
                <a:ea typeface="+mn-ea"/>
                <a:cs typeface="+mn-cs"/>
              </a:rPr>
              <a:t>Elizabeth Graybill and Michael Mahrt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A00F2E"/>
                </a:solidFill>
                <a:effectLst/>
                <a:uLnTx/>
                <a:uFillTx/>
                <a:latin typeface="Franklin Gothic Book" panose="020B0503020102020204"/>
                <a:ea typeface="+mn-ea"/>
                <a:cs typeface="+mn-cs"/>
              </a:rPr>
              <a:t>SAR: </a:t>
            </a:r>
            <a:r>
              <a:rPr kumimoji="0" lang="en-US" sz="1600" b="0" i="0" u="none" strike="noStrike" kern="1200" cap="none" spc="0" normalizeH="0" baseline="0" noProof="0" err="1">
                <a:ln>
                  <a:noFill/>
                </a:ln>
                <a:solidFill>
                  <a:srgbClr val="A00F2E"/>
                </a:solidFill>
                <a:effectLst/>
                <a:uLnTx/>
                <a:uFillTx/>
                <a:latin typeface="Franklin Gothic Book" panose="020B0503020102020204"/>
                <a:ea typeface="+mn-ea"/>
                <a:cs typeface="+mn-cs"/>
              </a:rPr>
              <a:t>Erisha</a:t>
            </a:r>
            <a:r>
              <a:rPr kumimoji="0" lang="en-US" sz="1600" b="0" i="0" u="none" strike="noStrike" kern="1200" cap="none" spc="0" normalizeH="0" baseline="0" noProof="0">
                <a:ln>
                  <a:noFill/>
                </a:ln>
                <a:solidFill>
                  <a:srgbClr val="A00F2E"/>
                </a:solidFill>
                <a:effectLst/>
                <a:uLnTx/>
                <a:uFillTx/>
                <a:latin typeface="Franklin Gothic Book" panose="020B0503020102020204"/>
                <a:ea typeface="+mn-ea"/>
                <a:cs typeface="+mn-cs"/>
              </a:rPr>
              <a:t> Singh </a:t>
            </a:r>
            <a:r>
              <a:rPr kumimoji="0" lang="en-US" sz="1600" b="0" i="0" u="none" strike="noStrike" kern="1200" cap="none" spc="0" normalizeH="0" baseline="0" noProof="0" err="1">
                <a:ln>
                  <a:noFill/>
                </a:ln>
                <a:solidFill>
                  <a:srgbClr val="A00F2E"/>
                </a:solidFill>
                <a:effectLst/>
                <a:uLnTx/>
                <a:uFillTx/>
                <a:latin typeface="Franklin Gothic Book" panose="020B0503020102020204"/>
                <a:ea typeface="+mn-ea"/>
                <a:cs typeface="+mn-cs"/>
              </a:rPr>
              <a:t>Suwal</a:t>
            </a:r>
            <a:r>
              <a:rPr kumimoji="0" lang="en-US" sz="1600" b="0" i="0" u="none" strike="noStrike" kern="1200" cap="none" spc="0" normalizeH="0" baseline="0" noProof="0">
                <a:ln>
                  <a:noFill/>
                </a:ln>
                <a:solidFill>
                  <a:srgbClr val="A00F2E"/>
                </a:solidFill>
                <a:effectLst/>
                <a:uLnTx/>
                <a:uFillTx/>
                <a:latin typeface="Franklin Gothic Book" panose="020B050302010202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A00F2E"/>
                </a:solidFill>
                <a:effectLst/>
                <a:uLnTx/>
                <a:uFillTx/>
                <a:latin typeface="Franklin Gothic Book" panose="020B0503020102020204"/>
                <a:ea typeface="+mn-ea"/>
                <a:cs typeface="+mn-cs"/>
              </a:rPr>
              <a:t>MENA: </a:t>
            </a:r>
            <a:r>
              <a:rPr kumimoji="0" lang="en-US" sz="1600" b="0" i="0" u="none" strike="noStrike" kern="1200" cap="none" spc="0" normalizeH="0" baseline="0" noProof="0">
                <a:ln>
                  <a:noFill/>
                </a:ln>
                <a:solidFill>
                  <a:srgbClr val="A00F2E"/>
                </a:solidFill>
                <a:effectLst/>
                <a:uLnTx/>
                <a:uFillTx/>
                <a:latin typeface="Franklin Gothic Book" panose="020B0503020102020204"/>
                <a:ea typeface="+mn-ea"/>
                <a:cs typeface="+mn-cs"/>
              </a:rPr>
              <a:t>Niyati Shah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A00F2E"/>
                </a:solidFill>
                <a:effectLst/>
                <a:uLnTx/>
                <a:uFillTx/>
                <a:latin typeface="Franklin Gothic Book" panose="020B0503020102020204"/>
                <a:ea typeface="+mn-ea"/>
                <a:cs typeface="+mn-cs"/>
              </a:rPr>
              <a:t>EAP: </a:t>
            </a:r>
            <a:r>
              <a:rPr kumimoji="0" lang="en-US" sz="1600" b="0" i="0" u="none" strike="noStrike" kern="1200" cap="none" spc="0" normalizeH="0" baseline="0" noProof="0">
                <a:ln>
                  <a:noFill/>
                </a:ln>
                <a:solidFill>
                  <a:srgbClr val="A00F2E"/>
                </a:solidFill>
                <a:effectLst/>
                <a:uLnTx/>
                <a:uFillTx/>
                <a:latin typeface="Franklin Gothic Book" panose="020B0503020102020204"/>
                <a:ea typeface="+mn-ea"/>
                <a:cs typeface="+mn-cs"/>
              </a:rPr>
              <a:t>Sama Khan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A00F2E"/>
                </a:solidFill>
                <a:effectLst/>
                <a:uLnTx/>
                <a:uFillTx/>
                <a:latin typeface="Franklin Gothic Book" panose="020B0503020102020204"/>
                <a:ea typeface="+mn-ea"/>
                <a:cs typeface="+mn-cs"/>
              </a:rPr>
              <a:t>LCR: </a:t>
            </a:r>
            <a:r>
              <a:rPr kumimoji="0" lang="en-US" sz="1600" b="0" i="0" u="none" strike="noStrike" kern="1200" cap="none" spc="0" normalizeH="0" baseline="0" noProof="0">
                <a:ln>
                  <a:noFill/>
                </a:ln>
                <a:solidFill>
                  <a:srgbClr val="A00F2E"/>
                </a:solidFill>
                <a:effectLst/>
                <a:uLnTx/>
                <a:uFillTx/>
                <a:latin typeface="Franklin Gothic Book" panose="020B0503020102020204"/>
                <a:ea typeface="+mn-ea"/>
                <a:cs typeface="+mn-cs"/>
              </a:rPr>
              <a:t>Diana Jimena Arango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A00F2E"/>
                </a:solidFill>
                <a:effectLst/>
                <a:uLnTx/>
                <a:uFillTx/>
                <a:latin typeface="Franklin Gothic Book" panose="020B0503020102020204"/>
                <a:ea typeface="+mn-ea"/>
                <a:cs typeface="+mn-cs"/>
              </a:rPr>
              <a:t>ECA: </a:t>
            </a:r>
            <a:r>
              <a:rPr kumimoji="0" lang="en-US" sz="1600" b="0" i="0" u="none" strike="noStrike" kern="1200" cap="none" spc="0" normalizeH="0" baseline="0" noProof="0">
                <a:ln>
                  <a:noFill/>
                </a:ln>
                <a:solidFill>
                  <a:srgbClr val="A00F2E"/>
                </a:solidFill>
                <a:effectLst/>
                <a:uLnTx/>
                <a:uFillTx/>
                <a:latin typeface="Franklin Gothic Book" panose="020B0503020102020204"/>
                <a:ea typeface="+mn-ea"/>
                <a:cs typeface="+mn-cs"/>
              </a:rPr>
              <a:t>Ferdous Jahan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A00F2E"/>
                </a:solidFill>
                <a:effectLst/>
                <a:uLnTx/>
                <a:uFillTx/>
                <a:latin typeface="Franklin Gothic Book" panose="020B0503020102020204"/>
                <a:ea typeface="+mn-ea"/>
                <a:cs typeface="+mn-cs"/>
              </a:rPr>
              <a:t>GLOBAL: </a:t>
            </a:r>
            <a:r>
              <a:rPr kumimoji="0" lang="en-US" sz="1600" b="0" i="0" u="none" strike="noStrike" kern="1200" cap="none" spc="0" normalizeH="0" baseline="0" noProof="0">
                <a:ln>
                  <a:noFill/>
                </a:ln>
                <a:solidFill>
                  <a:srgbClr val="A00F2E"/>
                </a:solidFill>
                <a:effectLst/>
                <a:uLnTx/>
                <a:uFillTx/>
                <a:latin typeface="Franklin Gothic Book" panose="020B0503020102020204"/>
                <a:ea typeface="+mn-ea"/>
                <a:cs typeface="+mn-cs"/>
              </a:rPr>
              <a:t>Manuel Contreras Urbina (Gender) and Daniela Greco (OPCS)</a:t>
            </a:r>
          </a:p>
        </p:txBody>
      </p:sp>
      <p:sp>
        <p:nvSpPr>
          <p:cNvPr id="21" name="Google Shape;1461;p36">
            <a:extLst>
              <a:ext uri="{FF2B5EF4-FFF2-40B4-BE49-F238E27FC236}">
                <a16:creationId xmlns:a16="http://schemas.microsoft.com/office/drawing/2014/main" id="{BA922751-53B0-3337-7F08-18C98A22C55B}"/>
              </a:ext>
            </a:extLst>
          </p:cNvPr>
          <p:cNvSpPr txBox="1"/>
          <p:nvPr/>
        </p:nvSpPr>
        <p:spPr>
          <a:xfrm>
            <a:off x="7903029" y="2530693"/>
            <a:ext cx="3163821" cy="540000"/>
          </a:xfrm>
          <a:prstGeom prst="rect">
            <a:avLst/>
          </a:prstGeom>
          <a:noFill/>
          <a:ln>
            <a:noFill/>
          </a:ln>
        </p:spPr>
        <p:txBody>
          <a:bodyPr spcFirstLastPara="1" wrap="square" lIns="108000" tIns="108000" rIns="108000" bIns="1080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s-PE" sz="1600" b="1" i="0" u="none" strike="noStrike" kern="0" cap="none" spc="0" normalizeH="0" baseline="0" noProof="0">
                <a:ln>
                  <a:noFill/>
                </a:ln>
                <a:solidFill>
                  <a:schemeClr val="accent3"/>
                </a:solidFill>
                <a:effectLst/>
                <a:uLnTx/>
                <a:uFillTx/>
                <a:latin typeface="Franklin Gothic Medium" panose="020B0603020102020204"/>
                <a:ea typeface="Fira Sans Extra Condensed Medium"/>
                <a:cs typeface="Fira Sans Extra Condensed Medium"/>
                <a:sym typeface="Fira Sans Extra Condensed Medium"/>
              </a:rPr>
              <a:t>REGIONAL GBV FOCAL POINTS</a:t>
            </a:r>
          </a:p>
        </p:txBody>
      </p:sp>
      <p:sp>
        <p:nvSpPr>
          <p:cNvPr id="50" name="Oval 49">
            <a:extLst>
              <a:ext uri="{FF2B5EF4-FFF2-40B4-BE49-F238E27FC236}">
                <a16:creationId xmlns:a16="http://schemas.microsoft.com/office/drawing/2014/main" id="{E7C97884-A1B9-311B-154E-1933D4E2B19E}"/>
              </a:ext>
            </a:extLst>
          </p:cNvPr>
          <p:cNvSpPr/>
          <p:nvPr/>
        </p:nvSpPr>
        <p:spPr>
          <a:xfrm>
            <a:off x="9182602" y="1891214"/>
            <a:ext cx="621134" cy="6183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pic>
        <p:nvPicPr>
          <p:cNvPr id="51" name="Gráfico 25" descr="Usuarios con relleno sólido">
            <a:extLst>
              <a:ext uri="{FF2B5EF4-FFF2-40B4-BE49-F238E27FC236}">
                <a16:creationId xmlns:a16="http://schemas.microsoft.com/office/drawing/2014/main" id="{E45A2543-D5B1-938D-6485-6605C789EAFB}"/>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9255475" y="1967725"/>
            <a:ext cx="493509" cy="493509"/>
          </a:xfrm>
          <a:prstGeom prst="rect">
            <a:avLst/>
          </a:prstGeom>
        </p:spPr>
      </p:pic>
      <p:grpSp>
        <p:nvGrpSpPr>
          <p:cNvPr id="61" name="Grupo 60">
            <a:extLst>
              <a:ext uri="{FF2B5EF4-FFF2-40B4-BE49-F238E27FC236}">
                <a16:creationId xmlns:a16="http://schemas.microsoft.com/office/drawing/2014/main" id="{3827536F-5ECD-9DBF-2966-B58FCC1E4C6F}"/>
              </a:ext>
            </a:extLst>
          </p:cNvPr>
          <p:cNvGrpSpPr/>
          <p:nvPr/>
        </p:nvGrpSpPr>
        <p:grpSpPr>
          <a:xfrm>
            <a:off x="915396" y="3359642"/>
            <a:ext cx="612000" cy="396000"/>
            <a:chOff x="920845" y="3940924"/>
            <a:chExt cx="752282" cy="499844"/>
          </a:xfrm>
        </p:grpSpPr>
        <p:sp>
          <p:nvSpPr>
            <p:cNvPr id="8" name="Google Shape;1453;p36">
              <a:extLst>
                <a:ext uri="{FF2B5EF4-FFF2-40B4-BE49-F238E27FC236}">
                  <a16:creationId xmlns:a16="http://schemas.microsoft.com/office/drawing/2014/main" id="{E2E85488-F13E-ACFB-A224-B75269918809}"/>
                </a:ext>
              </a:extLst>
            </p:cNvPr>
            <p:cNvSpPr/>
            <p:nvPr/>
          </p:nvSpPr>
          <p:spPr>
            <a:xfrm>
              <a:off x="920845" y="4132471"/>
              <a:ext cx="113131" cy="100068"/>
            </a:xfrm>
            <a:custGeom>
              <a:avLst/>
              <a:gdLst/>
              <a:ahLst/>
              <a:cxnLst/>
              <a:rect l="l" t="t" r="r" b="b"/>
              <a:pathLst>
                <a:path w="5834" h="4998" extrusionOk="0">
                  <a:moveTo>
                    <a:pt x="3327" y="0"/>
                  </a:moveTo>
                  <a:cubicBezTo>
                    <a:pt x="1109" y="0"/>
                    <a:pt x="0" y="2684"/>
                    <a:pt x="1575" y="4259"/>
                  </a:cubicBezTo>
                  <a:cubicBezTo>
                    <a:pt x="2078" y="4769"/>
                    <a:pt x="2703" y="4998"/>
                    <a:pt x="3317" y="4998"/>
                  </a:cubicBezTo>
                  <a:cubicBezTo>
                    <a:pt x="4598" y="4998"/>
                    <a:pt x="5833" y="4005"/>
                    <a:pt x="5833" y="2506"/>
                  </a:cubicBezTo>
                  <a:cubicBezTo>
                    <a:pt x="5833" y="1109"/>
                    <a:pt x="4702" y="0"/>
                    <a:pt x="33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450;p36">
              <a:extLst>
                <a:ext uri="{FF2B5EF4-FFF2-40B4-BE49-F238E27FC236}">
                  <a16:creationId xmlns:a16="http://schemas.microsoft.com/office/drawing/2014/main" id="{D848B21C-77E9-C545-E9CC-AF11FEC91552}"/>
                </a:ext>
              </a:extLst>
            </p:cNvPr>
            <p:cNvSpPr/>
            <p:nvPr/>
          </p:nvSpPr>
          <p:spPr>
            <a:xfrm>
              <a:off x="1015948" y="3940924"/>
              <a:ext cx="657179" cy="499844"/>
            </a:xfrm>
            <a:custGeom>
              <a:avLst/>
              <a:gdLst/>
              <a:ahLst/>
              <a:cxnLst/>
              <a:rect l="l" t="t" r="r" b="b"/>
              <a:pathLst>
                <a:path w="33890" h="24965" extrusionOk="0">
                  <a:moveTo>
                    <a:pt x="20578" y="0"/>
                  </a:moveTo>
                  <a:cubicBezTo>
                    <a:pt x="19814" y="0"/>
                    <a:pt x="19044" y="70"/>
                    <a:pt x="18276" y="212"/>
                  </a:cubicBezTo>
                  <a:cubicBezTo>
                    <a:pt x="13618" y="1099"/>
                    <a:pt x="9870" y="4537"/>
                    <a:pt x="8606" y="9106"/>
                  </a:cubicBezTo>
                  <a:lnTo>
                    <a:pt x="0" y="12477"/>
                  </a:lnTo>
                  <a:lnTo>
                    <a:pt x="8606" y="15849"/>
                  </a:lnTo>
                  <a:cubicBezTo>
                    <a:pt x="10114" y="21238"/>
                    <a:pt x="15015" y="24942"/>
                    <a:pt x="20605" y="24964"/>
                  </a:cubicBezTo>
                  <a:cubicBezTo>
                    <a:pt x="25351" y="24964"/>
                    <a:pt x="29676" y="22281"/>
                    <a:pt x="31783" y="18022"/>
                  </a:cubicBezTo>
                  <a:cubicBezTo>
                    <a:pt x="33890" y="13786"/>
                    <a:pt x="33402" y="8729"/>
                    <a:pt x="30541" y="4936"/>
                  </a:cubicBezTo>
                  <a:cubicBezTo>
                    <a:pt x="28151" y="1788"/>
                    <a:pt x="24447" y="0"/>
                    <a:pt x="2057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8" name="Gráfico 17" descr="Casilla marcada con relleno sólido">
              <a:extLst>
                <a:ext uri="{FF2B5EF4-FFF2-40B4-BE49-F238E27FC236}">
                  <a16:creationId xmlns:a16="http://schemas.microsoft.com/office/drawing/2014/main" id="{7D135BA1-36EB-1775-AF48-2E60A1FEC0FB}"/>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1217245" y="3981567"/>
              <a:ext cx="396000" cy="396000"/>
            </a:xfrm>
            <a:prstGeom prst="rect">
              <a:avLst/>
            </a:prstGeom>
          </p:spPr>
        </p:pic>
      </p:grpSp>
      <p:sp>
        <p:nvSpPr>
          <p:cNvPr id="20" name="Google Shape;1455;p36">
            <a:extLst>
              <a:ext uri="{FF2B5EF4-FFF2-40B4-BE49-F238E27FC236}">
                <a16:creationId xmlns:a16="http://schemas.microsoft.com/office/drawing/2014/main" id="{D3C6025F-77B7-D4A4-5E78-AAE84682ABC7}"/>
              </a:ext>
            </a:extLst>
          </p:cNvPr>
          <p:cNvSpPr txBox="1"/>
          <p:nvPr/>
        </p:nvSpPr>
        <p:spPr>
          <a:xfrm>
            <a:off x="1637357" y="3233665"/>
            <a:ext cx="5760000" cy="360000"/>
          </a:xfrm>
          <a:prstGeom prst="rect">
            <a:avLst/>
          </a:prstGeom>
          <a:noFill/>
          <a:ln>
            <a:noFill/>
          </a:ln>
        </p:spPr>
        <p:txBody>
          <a:bodyPr spcFirstLastPara="1" wrap="square" lIns="108000" tIns="108000" rIns="108000" bIns="1080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1200" cap="none" spc="0" normalizeH="0" baseline="0" noProof="0">
                <a:ln>
                  <a:noFill/>
                </a:ln>
                <a:solidFill>
                  <a:srgbClr val="6B1808"/>
                </a:solidFill>
                <a:effectLst/>
                <a:uLnTx/>
                <a:uFillTx/>
                <a:latin typeface="Franklin Gothic Medium" panose="020B0603020102020204"/>
                <a:ea typeface="+mn-ea"/>
                <a:cs typeface="+mn-cs"/>
                <a:sym typeface="Fira Sans Extra Condensed Medium"/>
              </a:rPr>
              <a:t>SEA/SH SCREENING TOOLS</a:t>
            </a:r>
          </a:p>
        </p:txBody>
      </p:sp>
      <p:sp>
        <p:nvSpPr>
          <p:cNvPr id="22" name="Google Shape;1460;p36">
            <a:extLst>
              <a:ext uri="{FF2B5EF4-FFF2-40B4-BE49-F238E27FC236}">
                <a16:creationId xmlns:a16="http://schemas.microsoft.com/office/drawing/2014/main" id="{BA7FB804-122F-0F3B-67E3-DAFBBD215EF1}"/>
              </a:ext>
            </a:extLst>
          </p:cNvPr>
          <p:cNvSpPr txBox="1"/>
          <p:nvPr/>
        </p:nvSpPr>
        <p:spPr>
          <a:xfrm>
            <a:off x="1637357" y="3503894"/>
            <a:ext cx="5760000" cy="360000"/>
          </a:xfrm>
          <a:prstGeom prst="rect">
            <a:avLst/>
          </a:prstGeom>
          <a:noFill/>
          <a:ln>
            <a:noFill/>
          </a:ln>
        </p:spPr>
        <p:txBody>
          <a:bodyPr spcFirstLastPara="1" wrap="square" lIns="108000" tIns="36000" rIns="108000" bIns="360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a:ln>
                  <a:noFill/>
                </a:ln>
                <a:solidFill>
                  <a:srgbClr val="2F150E"/>
                </a:solidFill>
                <a:effectLst/>
                <a:uLnTx/>
                <a:uFillTx/>
                <a:latin typeface="Franklin Gothic Book" panose="020B0503020102020204"/>
                <a:ea typeface="+mn-ea"/>
                <a:cs typeface="+mn-cs"/>
                <a:sym typeface="Fira Sans Extra Condensed"/>
              </a:rPr>
              <a:t>Available</a:t>
            </a:r>
            <a:r>
              <a:rPr kumimoji="0" lang="en-US" sz="1400" b="0" i="0" u="none" strike="noStrike" kern="1200" cap="none" spc="0" normalizeH="0" baseline="0" noProof="0">
                <a:ln>
                  <a:noFill/>
                </a:ln>
                <a:solidFill>
                  <a:srgbClr val="6B1808">
                    <a:lumMod val="60000"/>
                    <a:lumOff val="40000"/>
                  </a:srgbClr>
                </a:solidFill>
                <a:effectLst/>
                <a:uLnTx/>
                <a:uFillTx/>
                <a:latin typeface="Franklin Gothic Book" panose="020B0503020102020204"/>
                <a:ea typeface="+mn-ea"/>
                <a:cs typeface="+mn-cs"/>
                <a:sym typeface="Fira Sans Extra Condensed"/>
              </a:rPr>
              <a:t> </a:t>
            </a:r>
            <a:r>
              <a:rPr kumimoji="0" lang="en-US" sz="1400" b="0" i="0" u="none" strike="noStrike" kern="1200" cap="none" spc="0" normalizeH="0" baseline="0" noProof="0">
                <a:ln>
                  <a:noFill/>
                </a:ln>
                <a:solidFill>
                  <a:srgbClr val="EF4323"/>
                </a:solidFill>
                <a:effectLst/>
                <a:uLnTx/>
                <a:uFillTx/>
                <a:latin typeface="Franklin Gothic Book" panose="020B0503020102020204"/>
                <a:ea typeface="+mn-ea"/>
                <a:cs typeface="+mn-cs"/>
                <a:sym typeface="Fira Sans Extra Condensed"/>
                <a:hlinkClick r:id="rId23">
                  <a:extLst>
                    <a:ext uri="{A12FA001-AC4F-418D-AE19-62706E023703}">
                      <ahyp:hlinkClr xmlns:ahyp="http://schemas.microsoft.com/office/drawing/2018/hyperlinkcolor" val="tx"/>
                    </a:ext>
                  </a:extLst>
                </a:hlinkClick>
              </a:rPr>
              <a:t>here</a:t>
            </a:r>
            <a:endParaRPr kumimoji="0" lang="en-US" sz="1400" b="0" i="0" u="none" strike="noStrike" kern="1200" cap="none" spc="0" normalizeH="0" baseline="0" noProof="0">
              <a:ln>
                <a:noFill/>
              </a:ln>
              <a:solidFill>
                <a:srgbClr val="EF4323"/>
              </a:solidFill>
              <a:effectLst/>
              <a:uLnTx/>
              <a:uFillTx/>
              <a:latin typeface="Franklin Gothic Book" panose="020B0503020102020204"/>
              <a:ea typeface="+mn-ea"/>
              <a:cs typeface="+mn-cs"/>
              <a:sym typeface="Fira Sans Extra Condensed"/>
            </a:endParaRPr>
          </a:p>
        </p:txBody>
      </p:sp>
      <p:sp>
        <p:nvSpPr>
          <p:cNvPr id="26" name="Google Shape;1455;p36">
            <a:extLst>
              <a:ext uri="{FF2B5EF4-FFF2-40B4-BE49-F238E27FC236}">
                <a16:creationId xmlns:a16="http://schemas.microsoft.com/office/drawing/2014/main" id="{D70EB35B-86EF-310E-4335-39A9F3EADA14}"/>
              </a:ext>
            </a:extLst>
          </p:cNvPr>
          <p:cNvSpPr txBox="1"/>
          <p:nvPr/>
        </p:nvSpPr>
        <p:spPr>
          <a:xfrm>
            <a:off x="1637357" y="3892343"/>
            <a:ext cx="5760000" cy="360000"/>
          </a:xfrm>
          <a:prstGeom prst="rect">
            <a:avLst/>
          </a:prstGeom>
          <a:noFill/>
          <a:ln>
            <a:noFill/>
          </a:ln>
        </p:spPr>
        <p:txBody>
          <a:bodyPr spcFirstLastPara="1" wrap="square" lIns="108000" tIns="108000" rIns="108000" bIns="1080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1200" cap="none" spc="0" normalizeH="0" baseline="0" noProof="0">
                <a:ln>
                  <a:noFill/>
                </a:ln>
                <a:solidFill>
                  <a:srgbClr val="6B1808"/>
                </a:solidFill>
                <a:effectLst/>
                <a:uLnTx/>
                <a:uFillTx/>
                <a:latin typeface="Franklin Gothic Medium" panose="020B0603020102020204"/>
                <a:ea typeface="+mn-ea"/>
                <a:cs typeface="+mn-cs"/>
                <a:sym typeface="Fira Sans Extra Condensed Medium"/>
              </a:rPr>
              <a:t>TECHNICAL NOTE ON SEA/SH SENSITIVE GM</a:t>
            </a:r>
          </a:p>
        </p:txBody>
      </p:sp>
      <p:sp>
        <p:nvSpPr>
          <p:cNvPr id="27" name="Google Shape;1460;p36">
            <a:extLst>
              <a:ext uri="{FF2B5EF4-FFF2-40B4-BE49-F238E27FC236}">
                <a16:creationId xmlns:a16="http://schemas.microsoft.com/office/drawing/2014/main" id="{7EA5AD02-F8B9-AEBB-BC90-DBD7D218298E}"/>
              </a:ext>
            </a:extLst>
          </p:cNvPr>
          <p:cNvSpPr txBox="1"/>
          <p:nvPr/>
        </p:nvSpPr>
        <p:spPr>
          <a:xfrm>
            <a:off x="1637357" y="4195134"/>
            <a:ext cx="5760000" cy="360000"/>
          </a:xfrm>
          <a:prstGeom prst="rect">
            <a:avLst/>
          </a:prstGeom>
          <a:noFill/>
          <a:ln>
            <a:noFill/>
          </a:ln>
        </p:spPr>
        <p:txBody>
          <a:bodyPr spcFirstLastPara="1" wrap="square" lIns="108000" tIns="36000" rIns="108000" bIns="360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a:solidFill>
                  <a:srgbClr val="2F150E"/>
                </a:solidFill>
                <a:latin typeface="Franklin Gothic Book" panose="020B0503020102020204"/>
                <a:sym typeface="Fira Sans Extra Condensed"/>
              </a:rPr>
              <a:t>Available </a:t>
            </a:r>
            <a:r>
              <a:rPr lang="en-US" sz="1400">
                <a:solidFill>
                  <a:srgbClr val="EF4323"/>
                </a:solidFill>
                <a:latin typeface="Franklin Gothic Book" panose="020B0503020102020204"/>
                <a:sym typeface="Fira Sans Extra Condensed"/>
                <a:hlinkClick r:id="rId24">
                  <a:extLst>
                    <a:ext uri="{A12FA001-AC4F-418D-AE19-62706E023703}">
                      <ahyp:hlinkClr xmlns:ahyp="http://schemas.microsoft.com/office/drawing/2018/hyperlinkcolor" val="tx"/>
                    </a:ext>
                  </a:extLst>
                </a:hlinkClick>
              </a:rPr>
              <a:t>here</a:t>
            </a:r>
            <a:endParaRPr lang="en-US" sz="1400">
              <a:solidFill>
                <a:srgbClr val="EF4323"/>
              </a:solidFill>
              <a:latin typeface="Franklin Gothic Book" panose="020B0503020102020204"/>
              <a:sym typeface="Fira Sans Extra Condensed"/>
            </a:endParaRPr>
          </a:p>
        </p:txBody>
      </p:sp>
      <p:sp>
        <p:nvSpPr>
          <p:cNvPr id="40" name="Google Shape;1455;p36">
            <a:extLst>
              <a:ext uri="{FF2B5EF4-FFF2-40B4-BE49-F238E27FC236}">
                <a16:creationId xmlns:a16="http://schemas.microsoft.com/office/drawing/2014/main" id="{1718F38E-0424-7526-4665-853924F98FF1}"/>
              </a:ext>
            </a:extLst>
          </p:cNvPr>
          <p:cNvSpPr txBox="1"/>
          <p:nvPr/>
        </p:nvSpPr>
        <p:spPr>
          <a:xfrm>
            <a:off x="1637357" y="5938861"/>
            <a:ext cx="5760000" cy="360000"/>
          </a:xfrm>
          <a:prstGeom prst="rect">
            <a:avLst/>
          </a:prstGeom>
          <a:noFill/>
          <a:ln>
            <a:noFill/>
          </a:ln>
        </p:spPr>
        <p:txBody>
          <a:bodyPr spcFirstLastPara="1" wrap="square" lIns="108000" tIns="108000" rIns="108000" bIns="1080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1200" cap="none" spc="0" normalizeH="0" baseline="0" noProof="0">
                <a:ln>
                  <a:noFill/>
                </a:ln>
                <a:solidFill>
                  <a:srgbClr val="6B1808"/>
                </a:solidFill>
                <a:effectLst/>
                <a:uLnTx/>
                <a:uFillTx/>
                <a:latin typeface="Franklin Gothic Medium" panose="020B0603020102020204"/>
                <a:ea typeface="+mn-ea"/>
                <a:cs typeface="+mn-cs"/>
                <a:sym typeface="Fira Sans Extra Condensed Medium"/>
              </a:rPr>
              <a:t>OTHER RELEVANT RESOURCES</a:t>
            </a:r>
          </a:p>
        </p:txBody>
      </p:sp>
      <p:sp>
        <p:nvSpPr>
          <p:cNvPr id="41" name="Google Shape;1460;p36">
            <a:extLst>
              <a:ext uri="{FF2B5EF4-FFF2-40B4-BE49-F238E27FC236}">
                <a16:creationId xmlns:a16="http://schemas.microsoft.com/office/drawing/2014/main" id="{6FEE1FF3-BC77-5027-3972-E5303A45E930}"/>
              </a:ext>
            </a:extLst>
          </p:cNvPr>
          <p:cNvSpPr txBox="1"/>
          <p:nvPr/>
        </p:nvSpPr>
        <p:spPr>
          <a:xfrm>
            <a:off x="1637357" y="6206099"/>
            <a:ext cx="5760000" cy="360000"/>
          </a:xfrm>
          <a:prstGeom prst="rect">
            <a:avLst/>
          </a:prstGeom>
          <a:noFill/>
          <a:ln>
            <a:noFill/>
          </a:ln>
        </p:spPr>
        <p:txBody>
          <a:bodyPr spcFirstLastPara="1" wrap="square" lIns="108000" tIns="36000" rIns="108000" bIns="360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a:solidFill>
                  <a:srgbClr val="EF4323"/>
                </a:solidFill>
                <a:latin typeface="Franklin Gothic Book" panose="020B0503020102020204"/>
                <a:sym typeface="Fira Sans Extra Condensed"/>
                <a:hlinkClick r:id="rId25">
                  <a:extLst>
                    <a:ext uri="{A12FA001-AC4F-418D-AE19-62706E023703}">
                      <ahyp:hlinkClr xmlns:ahyp="http://schemas.microsoft.com/office/drawing/2018/hyperlinkcolor" val="tx"/>
                    </a:ext>
                  </a:extLst>
                </a:hlinkClick>
              </a:rPr>
              <a:t>GBV Experts roster</a:t>
            </a:r>
            <a:r>
              <a:rPr lang="en-US" sz="1400">
                <a:solidFill>
                  <a:srgbClr val="EF4323"/>
                </a:solidFill>
                <a:latin typeface="Franklin Gothic Book" panose="020B0503020102020204"/>
                <a:sym typeface="Fira Sans Extra Condensed"/>
              </a:rPr>
              <a:t> </a:t>
            </a:r>
            <a:r>
              <a:rPr lang="en-US" sz="1400">
                <a:solidFill>
                  <a:srgbClr val="2F150E"/>
                </a:solidFill>
                <a:latin typeface="Franklin Gothic Book" panose="020B0503020102020204"/>
                <a:sym typeface="Fira Sans Extra Condensed"/>
              </a:rPr>
              <a:t>and </a:t>
            </a:r>
            <a:r>
              <a:rPr lang="en-US" sz="1400">
                <a:solidFill>
                  <a:srgbClr val="EF4323"/>
                </a:solidFill>
                <a:latin typeface="Franklin Gothic Book" panose="020B0503020102020204"/>
                <a:sym typeface="Fira Sans Extra Condensed"/>
                <a:hlinkClick r:id="rId26">
                  <a:extLst>
                    <a:ext uri="{A12FA001-AC4F-418D-AE19-62706E023703}">
                      <ahyp:hlinkClr xmlns:ahyp="http://schemas.microsoft.com/office/drawing/2018/hyperlinkcolor" val="tx"/>
                    </a:ext>
                  </a:extLst>
                </a:hlinkClick>
              </a:rPr>
              <a:t>VAWG Resource Guide &amp; Sector Briefs</a:t>
            </a:r>
            <a:endParaRPr lang="en-US" sz="1400">
              <a:solidFill>
                <a:srgbClr val="EF4323"/>
              </a:solidFill>
              <a:latin typeface="Franklin Gothic Book" panose="020B0503020102020204"/>
              <a:sym typeface="Fira Sans Extra Condensed"/>
            </a:endParaRPr>
          </a:p>
        </p:txBody>
      </p:sp>
      <p:sp>
        <p:nvSpPr>
          <p:cNvPr id="56" name="Google Shape;1455;p36">
            <a:extLst>
              <a:ext uri="{FF2B5EF4-FFF2-40B4-BE49-F238E27FC236}">
                <a16:creationId xmlns:a16="http://schemas.microsoft.com/office/drawing/2014/main" id="{99612ABB-F616-161D-1681-FA3935CAFA1A}"/>
              </a:ext>
            </a:extLst>
          </p:cNvPr>
          <p:cNvSpPr txBox="1"/>
          <p:nvPr/>
        </p:nvSpPr>
        <p:spPr>
          <a:xfrm>
            <a:off x="1637357" y="4567239"/>
            <a:ext cx="5760000" cy="360000"/>
          </a:xfrm>
          <a:prstGeom prst="rect">
            <a:avLst/>
          </a:prstGeom>
          <a:noFill/>
          <a:ln>
            <a:noFill/>
          </a:ln>
        </p:spPr>
        <p:txBody>
          <a:bodyPr spcFirstLastPara="1" wrap="square" lIns="108000" tIns="108000" rIns="108000" bIns="1080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1200" cap="none" spc="0" normalizeH="0" baseline="0" noProof="0">
                <a:ln>
                  <a:noFill/>
                </a:ln>
                <a:solidFill>
                  <a:srgbClr val="6B1808"/>
                </a:solidFill>
                <a:effectLst/>
                <a:uLnTx/>
                <a:uFillTx/>
                <a:latin typeface="Franklin Gothic Medium" panose="020B0603020102020204"/>
                <a:ea typeface="+mn-ea"/>
                <a:cs typeface="+mn-cs"/>
                <a:sym typeface="Fira Sans Extra Condensed Medium"/>
              </a:rPr>
              <a:t>REVISED ESIRT TOOLKIT </a:t>
            </a:r>
          </a:p>
        </p:txBody>
      </p:sp>
      <p:sp>
        <p:nvSpPr>
          <p:cNvPr id="57" name="Google Shape;1460;p36">
            <a:extLst>
              <a:ext uri="{FF2B5EF4-FFF2-40B4-BE49-F238E27FC236}">
                <a16:creationId xmlns:a16="http://schemas.microsoft.com/office/drawing/2014/main" id="{D3214E0E-CAA8-87A5-59AA-B11D5C49EB35}"/>
              </a:ext>
            </a:extLst>
          </p:cNvPr>
          <p:cNvSpPr txBox="1"/>
          <p:nvPr/>
        </p:nvSpPr>
        <p:spPr>
          <a:xfrm>
            <a:off x="1637357" y="4870053"/>
            <a:ext cx="5760000" cy="360000"/>
          </a:xfrm>
          <a:prstGeom prst="rect">
            <a:avLst/>
          </a:prstGeom>
          <a:noFill/>
          <a:ln>
            <a:noFill/>
          </a:ln>
        </p:spPr>
        <p:txBody>
          <a:bodyPr spcFirstLastPara="1" wrap="square" lIns="108000" tIns="36000" rIns="108000" bIns="360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a:solidFill>
                  <a:srgbClr val="2F150E"/>
                </a:solidFill>
                <a:latin typeface="Franklin Gothic Book" panose="020B0503020102020204"/>
                <a:sym typeface="Fira Sans Extra Condensed"/>
              </a:rPr>
              <a:t>Available </a:t>
            </a:r>
            <a:r>
              <a:rPr lang="en-US" sz="1400">
                <a:solidFill>
                  <a:srgbClr val="EF4323"/>
                </a:solidFill>
                <a:latin typeface="Franklin Gothic Book" panose="020B0503020102020204"/>
                <a:sym typeface="Fira Sans Extra Condensed"/>
                <a:hlinkClick r:id="rId27">
                  <a:extLst>
                    <a:ext uri="{A12FA001-AC4F-418D-AE19-62706E023703}">
                      <ahyp:hlinkClr xmlns:ahyp="http://schemas.microsoft.com/office/drawing/2018/hyperlinkcolor" val="tx"/>
                    </a:ext>
                  </a:extLst>
                </a:hlinkClick>
              </a:rPr>
              <a:t>here</a:t>
            </a:r>
            <a:endParaRPr lang="en-US" sz="1400">
              <a:solidFill>
                <a:srgbClr val="EF4323"/>
              </a:solidFill>
              <a:latin typeface="Franklin Gothic Book" panose="020B0503020102020204"/>
              <a:sym typeface="Fira Sans Extra Condensed"/>
            </a:endParaRPr>
          </a:p>
        </p:txBody>
      </p:sp>
      <p:sp>
        <p:nvSpPr>
          <p:cNvPr id="63" name="Google Shape;1453;p36">
            <a:extLst>
              <a:ext uri="{FF2B5EF4-FFF2-40B4-BE49-F238E27FC236}">
                <a16:creationId xmlns:a16="http://schemas.microsoft.com/office/drawing/2014/main" id="{6149EDC6-B4DF-9578-2961-81DDBEF8903D}"/>
              </a:ext>
            </a:extLst>
          </p:cNvPr>
          <p:cNvSpPr/>
          <p:nvPr/>
        </p:nvSpPr>
        <p:spPr>
          <a:xfrm>
            <a:off x="915396" y="4182914"/>
            <a:ext cx="92035" cy="79279"/>
          </a:xfrm>
          <a:custGeom>
            <a:avLst/>
            <a:gdLst/>
            <a:ahLst/>
            <a:cxnLst/>
            <a:rect l="l" t="t" r="r" b="b"/>
            <a:pathLst>
              <a:path w="5834" h="4998" extrusionOk="0">
                <a:moveTo>
                  <a:pt x="3327" y="0"/>
                </a:moveTo>
                <a:cubicBezTo>
                  <a:pt x="1109" y="0"/>
                  <a:pt x="0" y="2684"/>
                  <a:pt x="1575" y="4259"/>
                </a:cubicBezTo>
                <a:cubicBezTo>
                  <a:pt x="2078" y="4769"/>
                  <a:pt x="2703" y="4998"/>
                  <a:pt x="3317" y="4998"/>
                </a:cubicBezTo>
                <a:cubicBezTo>
                  <a:pt x="4598" y="4998"/>
                  <a:pt x="5833" y="4005"/>
                  <a:pt x="5833" y="2506"/>
                </a:cubicBezTo>
                <a:cubicBezTo>
                  <a:pt x="5833" y="1109"/>
                  <a:pt x="4702" y="0"/>
                  <a:pt x="33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1450;p36">
            <a:extLst>
              <a:ext uri="{FF2B5EF4-FFF2-40B4-BE49-F238E27FC236}">
                <a16:creationId xmlns:a16="http://schemas.microsoft.com/office/drawing/2014/main" id="{531D8600-1E31-DFB2-0DD1-416A6E2F11C7}"/>
              </a:ext>
            </a:extLst>
          </p:cNvPr>
          <p:cNvSpPr/>
          <p:nvPr/>
        </p:nvSpPr>
        <p:spPr>
          <a:xfrm>
            <a:off x="992765" y="4031161"/>
            <a:ext cx="534631" cy="396000"/>
          </a:xfrm>
          <a:custGeom>
            <a:avLst/>
            <a:gdLst/>
            <a:ahLst/>
            <a:cxnLst/>
            <a:rect l="l" t="t" r="r" b="b"/>
            <a:pathLst>
              <a:path w="33890" h="24965" extrusionOk="0">
                <a:moveTo>
                  <a:pt x="20578" y="0"/>
                </a:moveTo>
                <a:cubicBezTo>
                  <a:pt x="19814" y="0"/>
                  <a:pt x="19044" y="70"/>
                  <a:pt x="18276" y="212"/>
                </a:cubicBezTo>
                <a:cubicBezTo>
                  <a:pt x="13618" y="1099"/>
                  <a:pt x="9870" y="4537"/>
                  <a:pt x="8606" y="9106"/>
                </a:cubicBezTo>
                <a:lnTo>
                  <a:pt x="0" y="12477"/>
                </a:lnTo>
                <a:lnTo>
                  <a:pt x="8606" y="15849"/>
                </a:lnTo>
                <a:cubicBezTo>
                  <a:pt x="10114" y="21238"/>
                  <a:pt x="15015" y="24942"/>
                  <a:pt x="20605" y="24964"/>
                </a:cubicBezTo>
                <a:cubicBezTo>
                  <a:pt x="25351" y="24964"/>
                  <a:pt x="29676" y="22281"/>
                  <a:pt x="31783" y="18022"/>
                </a:cubicBezTo>
                <a:cubicBezTo>
                  <a:pt x="33890" y="13786"/>
                  <a:pt x="33402" y="8729"/>
                  <a:pt x="30541" y="4936"/>
                </a:cubicBezTo>
                <a:cubicBezTo>
                  <a:pt x="28151" y="1788"/>
                  <a:pt x="24447" y="0"/>
                  <a:pt x="2057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65" name="Gráfico 64" descr="Comentario importante contorno">
            <a:extLst>
              <a:ext uri="{FF2B5EF4-FFF2-40B4-BE49-F238E27FC236}">
                <a16:creationId xmlns:a16="http://schemas.microsoft.com/office/drawing/2014/main" id="{28206393-3333-1D5C-A61B-B88391398FF3}"/>
              </a:ext>
            </a:extLst>
          </p:cNvPr>
          <p:cNvPicPr>
            <a:picLocks noChangeAspect="1"/>
          </p:cNvPicPr>
          <p:nvPr/>
        </p:nvPicPr>
        <p:blipFill>
          <a:blip r:embed="rId28">
            <a:extLst>
              <a:ext uri="{96DAC541-7B7A-43D3-8B79-37D633B846F1}">
                <asvg:svgBlip xmlns:asvg="http://schemas.microsoft.com/office/drawing/2016/SVG/main" r:embed="rId29"/>
              </a:ext>
            </a:extLst>
          </a:blip>
          <a:srcRect/>
          <a:stretch/>
        </p:blipFill>
        <p:spPr>
          <a:xfrm>
            <a:off x="1160738" y="4078350"/>
            <a:ext cx="313730" cy="313730"/>
          </a:xfrm>
          <a:prstGeom prst="rect">
            <a:avLst/>
          </a:prstGeom>
        </p:spPr>
      </p:pic>
      <p:sp>
        <p:nvSpPr>
          <p:cNvPr id="67" name="Google Shape;1453;p36">
            <a:extLst>
              <a:ext uri="{FF2B5EF4-FFF2-40B4-BE49-F238E27FC236}">
                <a16:creationId xmlns:a16="http://schemas.microsoft.com/office/drawing/2014/main" id="{F4A91070-D3A2-31B5-B82F-E9078938DE56}"/>
              </a:ext>
            </a:extLst>
          </p:cNvPr>
          <p:cNvSpPr/>
          <p:nvPr/>
        </p:nvSpPr>
        <p:spPr>
          <a:xfrm>
            <a:off x="915396" y="4854433"/>
            <a:ext cx="92035" cy="79279"/>
          </a:xfrm>
          <a:custGeom>
            <a:avLst/>
            <a:gdLst/>
            <a:ahLst/>
            <a:cxnLst/>
            <a:rect l="l" t="t" r="r" b="b"/>
            <a:pathLst>
              <a:path w="5834" h="4998" extrusionOk="0">
                <a:moveTo>
                  <a:pt x="3327" y="0"/>
                </a:moveTo>
                <a:cubicBezTo>
                  <a:pt x="1109" y="0"/>
                  <a:pt x="0" y="2684"/>
                  <a:pt x="1575" y="4259"/>
                </a:cubicBezTo>
                <a:cubicBezTo>
                  <a:pt x="2078" y="4769"/>
                  <a:pt x="2703" y="4998"/>
                  <a:pt x="3317" y="4998"/>
                </a:cubicBezTo>
                <a:cubicBezTo>
                  <a:pt x="4598" y="4998"/>
                  <a:pt x="5833" y="4005"/>
                  <a:pt x="5833" y="2506"/>
                </a:cubicBezTo>
                <a:cubicBezTo>
                  <a:pt x="5833" y="1109"/>
                  <a:pt x="4702" y="0"/>
                  <a:pt x="33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1450;p36">
            <a:extLst>
              <a:ext uri="{FF2B5EF4-FFF2-40B4-BE49-F238E27FC236}">
                <a16:creationId xmlns:a16="http://schemas.microsoft.com/office/drawing/2014/main" id="{1F2DDB5C-CD03-385A-AC5E-194A9D96C0F8}"/>
              </a:ext>
            </a:extLst>
          </p:cNvPr>
          <p:cNvSpPr/>
          <p:nvPr/>
        </p:nvSpPr>
        <p:spPr>
          <a:xfrm>
            <a:off x="992765" y="4702679"/>
            <a:ext cx="534631" cy="396000"/>
          </a:xfrm>
          <a:custGeom>
            <a:avLst/>
            <a:gdLst/>
            <a:ahLst/>
            <a:cxnLst/>
            <a:rect l="l" t="t" r="r" b="b"/>
            <a:pathLst>
              <a:path w="33890" h="24965" extrusionOk="0">
                <a:moveTo>
                  <a:pt x="20578" y="0"/>
                </a:moveTo>
                <a:cubicBezTo>
                  <a:pt x="19814" y="0"/>
                  <a:pt x="19044" y="70"/>
                  <a:pt x="18276" y="212"/>
                </a:cubicBezTo>
                <a:cubicBezTo>
                  <a:pt x="13618" y="1099"/>
                  <a:pt x="9870" y="4537"/>
                  <a:pt x="8606" y="9106"/>
                </a:cubicBezTo>
                <a:lnTo>
                  <a:pt x="0" y="12477"/>
                </a:lnTo>
                <a:lnTo>
                  <a:pt x="8606" y="15849"/>
                </a:lnTo>
                <a:cubicBezTo>
                  <a:pt x="10114" y="21238"/>
                  <a:pt x="15015" y="24942"/>
                  <a:pt x="20605" y="24964"/>
                </a:cubicBezTo>
                <a:cubicBezTo>
                  <a:pt x="25351" y="24964"/>
                  <a:pt x="29676" y="22281"/>
                  <a:pt x="31783" y="18022"/>
                </a:cubicBezTo>
                <a:cubicBezTo>
                  <a:pt x="33890" y="13786"/>
                  <a:pt x="33402" y="8729"/>
                  <a:pt x="30541" y="4936"/>
                </a:cubicBezTo>
                <a:cubicBezTo>
                  <a:pt x="28151" y="1788"/>
                  <a:pt x="24447" y="0"/>
                  <a:pt x="2057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69" name="Gráfico 68" descr="Flujo de trabajo con relleno sólido">
            <a:extLst>
              <a:ext uri="{FF2B5EF4-FFF2-40B4-BE49-F238E27FC236}">
                <a16:creationId xmlns:a16="http://schemas.microsoft.com/office/drawing/2014/main" id="{B7F8EA7B-4656-E341-6608-979D8FC0F045}"/>
              </a:ext>
            </a:extLst>
          </p:cNvPr>
          <p:cNvPicPr>
            <a:picLocks noChangeAspect="1"/>
          </p:cNvPicPr>
          <p:nvPr/>
        </p:nvPicPr>
        <p:blipFill>
          <a:blip r:embed="rId30">
            <a:extLst>
              <a:ext uri="{96DAC541-7B7A-43D3-8B79-37D633B846F1}">
                <asvg:svgBlip xmlns:asvg="http://schemas.microsoft.com/office/drawing/2016/SVG/main" r:embed="rId31"/>
              </a:ext>
            </a:extLst>
          </a:blip>
          <a:srcRect/>
          <a:stretch/>
        </p:blipFill>
        <p:spPr>
          <a:xfrm>
            <a:off x="1160738" y="4734879"/>
            <a:ext cx="313730" cy="313730"/>
          </a:xfrm>
          <a:prstGeom prst="rect">
            <a:avLst/>
          </a:prstGeom>
        </p:spPr>
      </p:pic>
      <p:sp>
        <p:nvSpPr>
          <p:cNvPr id="71" name="Google Shape;1453;p36">
            <a:extLst>
              <a:ext uri="{FF2B5EF4-FFF2-40B4-BE49-F238E27FC236}">
                <a16:creationId xmlns:a16="http://schemas.microsoft.com/office/drawing/2014/main" id="{5FBB7957-C8FA-7373-4463-303D5D21803F}"/>
              </a:ext>
            </a:extLst>
          </p:cNvPr>
          <p:cNvSpPr/>
          <p:nvPr/>
        </p:nvSpPr>
        <p:spPr>
          <a:xfrm>
            <a:off x="915396" y="5525952"/>
            <a:ext cx="92035" cy="79279"/>
          </a:xfrm>
          <a:custGeom>
            <a:avLst/>
            <a:gdLst/>
            <a:ahLst/>
            <a:cxnLst/>
            <a:rect l="l" t="t" r="r" b="b"/>
            <a:pathLst>
              <a:path w="5834" h="4998" extrusionOk="0">
                <a:moveTo>
                  <a:pt x="3327" y="0"/>
                </a:moveTo>
                <a:cubicBezTo>
                  <a:pt x="1109" y="0"/>
                  <a:pt x="0" y="2684"/>
                  <a:pt x="1575" y="4259"/>
                </a:cubicBezTo>
                <a:cubicBezTo>
                  <a:pt x="2078" y="4769"/>
                  <a:pt x="2703" y="4998"/>
                  <a:pt x="3317" y="4998"/>
                </a:cubicBezTo>
                <a:cubicBezTo>
                  <a:pt x="4598" y="4998"/>
                  <a:pt x="5833" y="4005"/>
                  <a:pt x="5833" y="2506"/>
                </a:cubicBezTo>
                <a:cubicBezTo>
                  <a:pt x="5833" y="1109"/>
                  <a:pt x="4702" y="0"/>
                  <a:pt x="33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1450;p36">
            <a:extLst>
              <a:ext uri="{FF2B5EF4-FFF2-40B4-BE49-F238E27FC236}">
                <a16:creationId xmlns:a16="http://schemas.microsoft.com/office/drawing/2014/main" id="{FF463566-5010-EB3E-A08E-545F5DBCE728}"/>
              </a:ext>
            </a:extLst>
          </p:cNvPr>
          <p:cNvSpPr/>
          <p:nvPr/>
        </p:nvSpPr>
        <p:spPr>
          <a:xfrm>
            <a:off x="992765" y="5374199"/>
            <a:ext cx="534631" cy="396000"/>
          </a:xfrm>
          <a:custGeom>
            <a:avLst/>
            <a:gdLst/>
            <a:ahLst/>
            <a:cxnLst/>
            <a:rect l="l" t="t" r="r" b="b"/>
            <a:pathLst>
              <a:path w="33890" h="24965" extrusionOk="0">
                <a:moveTo>
                  <a:pt x="20578" y="0"/>
                </a:moveTo>
                <a:cubicBezTo>
                  <a:pt x="19814" y="0"/>
                  <a:pt x="19044" y="70"/>
                  <a:pt x="18276" y="212"/>
                </a:cubicBezTo>
                <a:cubicBezTo>
                  <a:pt x="13618" y="1099"/>
                  <a:pt x="9870" y="4537"/>
                  <a:pt x="8606" y="9106"/>
                </a:cubicBezTo>
                <a:lnTo>
                  <a:pt x="0" y="12477"/>
                </a:lnTo>
                <a:lnTo>
                  <a:pt x="8606" y="15849"/>
                </a:lnTo>
                <a:cubicBezTo>
                  <a:pt x="10114" y="21238"/>
                  <a:pt x="15015" y="24942"/>
                  <a:pt x="20605" y="24964"/>
                </a:cubicBezTo>
                <a:cubicBezTo>
                  <a:pt x="25351" y="24964"/>
                  <a:pt x="29676" y="22281"/>
                  <a:pt x="31783" y="18022"/>
                </a:cubicBezTo>
                <a:cubicBezTo>
                  <a:pt x="33890" y="13786"/>
                  <a:pt x="33402" y="8729"/>
                  <a:pt x="30541" y="4936"/>
                </a:cubicBezTo>
                <a:cubicBezTo>
                  <a:pt x="28151" y="1788"/>
                  <a:pt x="24447" y="0"/>
                  <a:pt x="2057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73" name="Gráfico 72" descr="Maestro con relleno sólido">
            <a:extLst>
              <a:ext uri="{FF2B5EF4-FFF2-40B4-BE49-F238E27FC236}">
                <a16:creationId xmlns:a16="http://schemas.microsoft.com/office/drawing/2014/main" id="{CB976361-D95E-EEC2-C860-3D2221F7C828}"/>
              </a:ext>
            </a:extLst>
          </p:cNvPr>
          <p:cNvPicPr>
            <a:picLocks noChangeAspect="1"/>
          </p:cNvPicPr>
          <p:nvPr/>
        </p:nvPicPr>
        <p:blipFill>
          <a:blip r:embed="rId32">
            <a:extLst>
              <a:ext uri="{96DAC541-7B7A-43D3-8B79-37D633B846F1}">
                <asvg:svgBlip xmlns:asvg="http://schemas.microsoft.com/office/drawing/2016/SVG/main" r:embed="rId33"/>
              </a:ext>
            </a:extLst>
          </a:blip>
          <a:srcRect/>
          <a:stretch/>
        </p:blipFill>
        <p:spPr>
          <a:xfrm>
            <a:off x="1160738" y="5405848"/>
            <a:ext cx="313730" cy="313730"/>
          </a:xfrm>
          <a:prstGeom prst="rect">
            <a:avLst/>
          </a:prstGeom>
        </p:spPr>
      </p:pic>
      <p:sp>
        <p:nvSpPr>
          <p:cNvPr id="75" name="Google Shape;1453;p36">
            <a:extLst>
              <a:ext uri="{FF2B5EF4-FFF2-40B4-BE49-F238E27FC236}">
                <a16:creationId xmlns:a16="http://schemas.microsoft.com/office/drawing/2014/main" id="{38B8C27B-60DB-1834-43B5-D7B3B9A9501B}"/>
              </a:ext>
            </a:extLst>
          </p:cNvPr>
          <p:cNvSpPr/>
          <p:nvPr/>
        </p:nvSpPr>
        <p:spPr>
          <a:xfrm>
            <a:off x="915396" y="6197470"/>
            <a:ext cx="92035" cy="79279"/>
          </a:xfrm>
          <a:custGeom>
            <a:avLst/>
            <a:gdLst/>
            <a:ahLst/>
            <a:cxnLst/>
            <a:rect l="l" t="t" r="r" b="b"/>
            <a:pathLst>
              <a:path w="5834" h="4998" extrusionOk="0">
                <a:moveTo>
                  <a:pt x="3327" y="0"/>
                </a:moveTo>
                <a:cubicBezTo>
                  <a:pt x="1109" y="0"/>
                  <a:pt x="0" y="2684"/>
                  <a:pt x="1575" y="4259"/>
                </a:cubicBezTo>
                <a:cubicBezTo>
                  <a:pt x="2078" y="4769"/>
                  <a:pt x="2703" y="4998"/>
                  <a:pt x="3317" y="4998"/>
                </a:cubicBezTo>
                <a:cubicBezTo>
                  <a:pt x="4598" y="4998"/>
                  <a:pt x="5833" y="4005"/>
                  <a:pt x="5833" y="2506"/>
                </a:cubicBezTo>
                <a:cubicBezTo>
                  <a:pt x="5833" y="1109"/>
                  <a:pt x="4702" y="0"/>
                  <a:pt x="33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1450;p36">
            <a:extLst>
              <a:ext uri="{FF2B5EF4-FFF2-40B4-BE49-F238E27FC236}">
                <a16:creationId xmlns:a16="http://schemas.microsoft.com/office/drawing/2014/main" id="{288F8136-CADC-0F31-D408-6069FFDDCB1D}"/>
              </a:ext>
            </a:extLst>
          </p:cNvPr>
          <p:cNvSpPr/>
          <p:nvPr/>
        </p:nvSpPr>
        <p:spPr>
          <a:xfrm>
            <a:off x="992765" y="6045717"/>
            <a:ext cx="534631" cy="396000"/>
          </a:xfrm>
          <a:custGeom>
            <a:avLst/>
            <a:gdLst/>
            <a:ahLst/>
            <a:cxnLst/>
            <a:rect l="l" t="t" r="r" b="b"/>
            <a:pathLst>
              <a:path w="33890" h="24965" extrusionOk="0">
                <a:moveTo>
                  <a:pt x="20578" y="0"/>
                </a:moveTo>
                <a:cubicBezTo>
                  <a:pt x="19814" y="0"/>
                  <a:pt x="19044" y="70"/>
                  <a:pt x="18276" y="212"/>
                </a:cubicBezTo>
                <a:cubicBezTo>
                  <a:pt x="13618" y="1099"/>
                  <a:pt x="9870" y="4537"/>
                  <a:pt x="8606" y="9106"/>
                </a:cubicBezTo>
                <a:lnTo>
                  <a:pt x="0" y="12477"/>
                </a:lnTo>
                <a:lnTo>
                  <a:pt x="8606" y="15849"/>
                </a:lnTo>
                <a:cubicBezTo>
                  <a:pt x="10114" y="21238"/>
                  <a:pt x="15015" y="24942"/>
                  <a:pt x="20605" y="24964"/>
                </a:cubicBezTo>
                <a:cubicBezTo>
                  <a:pt x="25351" y="24964"/>
                  <a:pt x="29676" y="22281"/>
                  <a:pt x="31783" y="18022"/>
                </a:cubicBezTo>
                <a:cubicBezTo>
                  <a:pt x="33890" y="13786"/>
                  <a:pt x="33402" y="8729"/>
                  <a:pt x="30541" y="4936"/>
                </a:cubicBezTo>
                <a:cubicBezTo>
                  <a:pt x="28151" y="1788"/>
                  <a:pt x="24447" y="0"/>
                  <a:pt x="2057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77" name="Gráfico 76" descr="Descargar con relleno sólido">
            <a:extLst>
              <a:ext uri="{FF2B5EF4-FFF2-40B4-BE49-F238E27FC236}">
                <a16:creationId xmlns:a16="http://schemas.microsoft.com/office/drawing/2014/main" id="{47911264-2AE8-2622-F2D0-C9C076315D4B}"/>
              </a:ext>
            </a:extLst>
          </p:cNvPr>
          <p:cNvPicPr>
            <a:picLocks noChangeAspect="1"/>
          </p:cNvPicPr>
          <p:nvPr/>
        </p:nvPicPr>
        <p:blipFill>
          <a:blip r:embed="rId34">
            <a:extLst>
              <a:ext uri="{96DAC541-7B7A-43D3-8B79-37D633B846F1}">
                <asvg:svgBlip xmlns:asvg="http://schemas.microsoft.com/office/drawing/2016/SVG/main" r:embed="rId35"/>
              </a:ext>
            </a:extLst>
          </a:blip>
          <a:srcRect/>
          <a:stretch/>
        </p:blipFill>
        <p:spPr>
          <a:xfrm>
            <a:off x="1160738" y="6077916"/>
            <a:ext cx="313730" cy="313730"/>
          </a:xfrm>
          <a:prstGeom prst="rect">
            <a:avLst/>
          </a:prstGeom>
        </p:spPr>
      </p:pic>
      <p:sp>
        <p:nvSpPr>
          <p:cNvPr id="80" name="Google Shape;1455;p36">
            <a:extLst>
              <a:ext uri="{FF2B5EF4-FFF2-40B4-BE49-F238E27FC236}">
                <a16:creationId xmlns:a16="http://schemas.microsoft.com/office/drawing/2014/main" id="{A666EC89-82EA-9B5B-6C88-1A06D90E64E5}"/>
              </a:ext>
            </a:extLst>
          </p:cNvPr>
          <p:cNvSpPr txBox="1"/>
          <p:nvPr/>
        </p:nvSpPr>
        <p:spPr>
          <a:xfrm>
            <a:off x="1637357" y="5225848"/>
            <a:ext cx="5760000" cy="360000"/>
          </a:xfrm>
          <a:prstGeom prst="rect">
            <a:avLst/>
          </a:prstGeom>
          <a:noFill/>
          <a:ln>
            <a:noFill/>
          </a:ln>
        </p:spPr>
        <p:txBody>
          <a:bodyPr spcFirstLastPara="1" wrap="square" lIns="108000" tIns="108000" rIns="108000" bIns="1080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1200" cap="none" spc="0" normalizeH="0" baseline="0" noProof="0">
                <a:ln>
                  <a:noFill/>
                </a:ln>
                <a:solidFill>
                  <a:srgbClr val="6B1808"/>
                </a:solidFill>
                <a:effectLst/>
                <a:uLnTx/>
                <a:uFillTx/>
                <a:latin typeface="Franklin Gothic Medium" panose="020B0603020102020204"/>
                <a:ea typeface="+mn-ea"/>
                <a:cs typeface="+mn-cs"/>
                <a:sym typeface="Fira Sans Extra Condensed Medium"/>
              </a:rPr>
              <a:t>RELEVANT TRAININGS</a:t>
            </a:r>
          </a:p>
        </p:txBody>
      </p:sp>
      <p:sp>
        <p:nvSpPr>
          <p:cNvPr id="81" name="Google Shape;1460;p36">
            <a:extLst>
              <a:ext uri="{FF2B5EF4-FFF2-40B4-BE49-F238E27FC236}">
                <a16:creationId xmlns:a16="http://schemas.microsoft.com/office/drawing/2014/main" id="{5FD4C988-477B-5625-01A9-17AA56F391AF}"/>
              </a:ext>
            </a:extLst>
          </p:cNvPr>
          <p:cNvSpPr txBox="1"/>
          <p:nvPr/>
        </p:nvSpPr>
        <p:spPr>
          <a:xfrm>
            <a:off x="1637357" y="5501753"/>
            <a:ext cx="5760000" cy="543964"/>
          </a:xfrm>
          <a:prstGeom prst="rect">
            <a:avLst/>
          </a:prstGeom>
          <a:noFill/>
          <a:ln>
            <a:noFill/>
          </a:ln>
        </p:spPr>
        <p:txBody>
          <a:bodyPr spcFirstLastPara="1" wrap="square" lIns="108000" tIns="36000" rIns="108000" bIns="360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a:solidFill>
                  <a:srgbClr val="2F150E"/>
                </a:solidFill>
                <a:latin typeface="Franklin Gothic Book" panose="020B0503020102020204"/>
                <a:sym typeface="Fira Sans Extra Condensed"/>
              </a:rPr>
              <a:t>Training on </a:t>
            </a:r>
            <a:r>
              <a:rPr lang="en-US" sz="1400">
                <a:solidFill>
                  <a:srgbClr val="EF4323"/>
                </a:solidFill>
                <a:latin typeface="Franklin Gothic Book" panose="020B0503020102020204"/>
                <a:sym typeface="Fira Sans Extra Condensed"/>
                <a:hlinkClick r:id="rId36">
                  <a:extLst>
                    <a:ext uri="{A12FA001-AC4F-418D-AE19-62706E023703}">
                      <ahyp:hlinkClr xmlns:ahyp="http://schemas.microsoft.com/office/drawing/2018/hyperlinkcolor" val="tx"/>
                    </a:ext>
                  </a:extLst>
                </a:hlinkClick>
              </a:rPr>
              <a:t>ESIRT and SEA/SH incident response</a:t>
            </a:r>
            <a:r>
              <a:rPr lang="en-US" sz="1400">
                <a:solidFill>
                  <a:srgbClr val="EF4323"/>
                </a:solidFill>
                <a:latin typeface="Franklin Gothic Book" panose="020B0503020102020204"/>
                <a:sym typeface="Fira Sans Extra Condensed"/>
              </a:rPr>
              <a:t>, </a:t>
            </a:r>
            <a:r>
              <a:rPr lang="en-US" sz="1400">
                <a:solidFill>
                  <a:srgbClr val="EF4323"/>
                </a:solidFill>
                <a:latin typeface="Franklin Gothic Book" panose="020B0503020102020204"/>
                <a:sym typeface="Fira Sans Extra Condensed"/>
                <a:hlinkClick r:id="rId37">
                  <a:extLst>
                    <a:ext uri="{A12FA001-AC4F-418D-AE19-62706E023703}">
                      <ahyp:hlinkClr xmlns:ahyp="http://schemas.microsoft.com/office/drawing/2018/hyperlinkcolor" val="tx"/>
                    </a:ext>
                  </a:extLst>
                </a:hlinkClick>
              </a:rPr>
              <a:t>HD GPN for TTLs</a:t>
            </a:r>
            <a:r>
              <a:rPr lang="en-US" sz="1400">
                <a:solidFill>
                  <a:srgbClr val="2F150E"/>
                </a:solidFill>
                <a:latin typeface="Franklin Gothic Book" panose="020B0503020102020204"/>
                <a:sym typeface="Fira Sans Extra Condensed"/>
              </a:rPr>
              <a:t>, and </a:t>
            </a:r>
            <a:r>
              <a:rPr lang="en-US" sz="1400">
                <a:solidFill>
                  <a:srgbClr val="EF4323"/>
                </a:solidFill>
                <a:latin typeface="Franklin Gothic Book" panose="020B0503020102020204"/>
                <a:sym typeface="Fira Sans Extra Condensed"/>
                <a:hlinkClick r:id="rId38">
                  <a:extLst>
                    <a:ext uri="{A12FA001-AC4F-418D-AE19-62706E023703}">
                      <ahyp:hlinkClr xmlns:ahyp="http://schemas.microsoft.com/office/drawing/2018/hyperlinkcolor" val="tx"/>
                    </a:ext>
                  </a:extLst>
                </a:hlinkClick>
              </a:rPr>
              <a:t>HD GPN for SDSs </a:t>
            </a:r>
            <a:endParaRPr kumimoji="0" lang="en-US" sz="1400" b="0" i="0" u="none" strike="noStrike" kern="1200" cap="none" spc="0" normalizeH="0" baseline="0" noProof="0">
              <a:ln>
                <a:noFill/>
              </a:ln>
              <a:solidFill>
                <a:srgbClr val="EF4323"/>
              </a:solidFill>
              <a:effectLst/>
              <a:uLnTx/>
              <a:uFillTx/>
              <a:latin typeface="Franklin Gothic Book" panose="020B0503020102020204"/>
              <a:ea typeface="+mn-ea"/>
              <a:cs typeface="+mn-cs"/>
              <a:sym typeface="Fira Sans Extra Condensed"/>
            </a:endParaRPr>
          </a:p>
        </p:txBody>
      </p:sp>
    </p:spTree>
    <p:extLst>
      <p:ext uri="{BB962C8B-B14F-4D97-AF65-F5344CB8AC3E}">
        <p14:creationId xmlns:p14="http://schemas.microsoft.com/office/powerpoint/2010/main" val="1351319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BF0260F-684D-A644-B925-548079F49BBF}"/>
              </a:ext>
            </a:extLst>
          </p:cNvPr>
          <p:cNvSpPr txBox="1">
            <a:spLocks/>
          </p:cNvSpPr>
          <p:nvPr/>
        </p:nvSpPr>
        <p:spPr>
          <a:xfrm>
            <a:off x="559507" y="1186226"/>
            <a:ext cx="11064458" cy="1719944"/>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200" b="1" i="0" u="none" strike="noStrike" kern="1200" cap="none" spc="0" normalizeH="0" baseline="0" noProof="0">
                <a:ln>
                  <a:noFill/>
                </a:ln>
                <a:solidFill>
                  <a:srgbClr val="6A1607"/>
                </a:solidFill>
                <a:effectLst/>
                <a:uLnTx/>
                <a:uFillTx/>
                <a:latin typeface="Franklin Gothic Medium" panose="020B0603020102020204"/>
                <a:ea typeface="+mj-ea"/>
                <a:cs typeface="+mj-cs"/>
              </a:rPr>
              <a:t>Thank You!</a:t>
            </a:r>
          </a:p>
        </p:txBody>
      </p:sp>
    </p:spTree>
    <p:extLst>
      <p:ext uri="{BB962C8B-B14F-4D97-AF65-F5344CB8AC3E}">
        <p14:creationId xmlns:p14="http://schemas.microsoft.com/office/powerpoint/2010/main" val="110757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74A50CA-B1C6-33FF-D803-828AD7A7B6AA}"/>
              </a:ext>
            </a:extLst>
          </p:cNvPr>
          <p:cNvSpPr txBox="1"/>
          <p:nvPr/>
        </p:nvSpPr>
        <p:spPr>
          <a:xfrm>
            <a:off x="603672" y="955666"/>
            <a:ext cx="4189528" cy="769441"/>
          </a:xfrm>
          <a:prstGeom prst="rect">
            <a:avLst/>
          </a:prstGeom>
          <a:noFill/>
        </p:spPr>
        <p:txBody>
          <a:bodyPr wrap="square" lIns="0" rIns="0" rtlCol="0" anchor="t">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419" sz="4400" b="0" i="0" u="none" strike="noStrike" kern="1200" cap="none" spc="0" normalizeH="0" baseline="0" noProof="0">
                <a:ln>
                  <a:noFill/>
                </a:ln>
                <a:solidFill>
                  <a:srgbClr val="2F150E"/>
                </a:solidFill>
                <a:effectLst/>
                <a:uLnTx/>
                <a:uFillTx/>
                <a:latin typeface="Franklin Gothic Medium" panose="020B0603020102020204"/>
                <a:ea typeface="+mn-ea"/>
                <a:cs typeface="+mn-cs"/>
              </a:rPr>
              <a:t>What is SEA/SH?</a:t>
            </a:r>
          </a:p>
        </p:txBody>
      </p:sp>
      <p:sp>
        <p:nvSpPr>
          <p:cNvPr id="13" name="Rectángulo redondeado 12">
            <a:extLst>
              <a:ext uri="{FF2B5EF4-FFF2-40B4-BE49-F238E27FC236}">
                <a16:creationId xmlns:a16="http://schemas.microsoft.com/office/drawing/2014/main" id="{8EDD3FBB-87DB-D8C6-961D-52BF4EB88E47}"/>
              </a:ext>
            </a:extLst>
          </p:cNvPr>
          <p:cNvSpPr/>
          <p:nvPr/>
        </p:nvSpPr>
        <p:spPr>
          <a:xfrm>
            <a:off x="354568" y="2105718"/>
            <a:ext cx="4687736" cy="4394300"/>
          </a:xfrm>
          <a:prstGeom prst="roundRect">
            <a:avLst>
              <a:gd name="adj" fmla="val 15506"/>
            </a:avLst>
          </a:prstGeom>
          <a:solidFill>
            <a:srgbClr val="FFFFFF">
              <a:alpha val="60000"/>
            </a:srgb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CA5B33"/>
                </a:solidFill>
                <a:effectLst/>
                <a:uLnTx/>
                <a:uFillTx/>
                <a:latin typeface="Franklin Gothic Medium" panose="020B0603020102020204"/>
                <a:ea typeface="+mn-ea"/>
                <a:cs typeface="+mn-cs"/>
              </a:rPr>
              <a:t>SEXUAL EXPLOITATION</a:t>
            </a:r>
            <a:endParaRPr kumimoji="0" lang="en-US" sz="2600" b="0" i="0" u="none" strike="noStrike" kern="1200" cap="none" spc="0" normalizeH="0" baseline="0" noProof="0" dirty="0">
              <a:ln>
                <a:noFill/>
              </a:ln>
              <a:solidFill>
                <a:srgbClr val="F4AD00"/>
              </a:solidFill>
              <a:effectLst/>
              <a:uLnTx/>
              <a:uFillTx/>
              <a:latin typeface="Franklin Gothic Medium" panose="020B0603020102020204"/>
              <a:ea typeface="+mn-ea"/>
              <a:cs typeface="+mn-cs"/>
            </a:endParaRPr>
          </a:p>
          <a:p>
            <a:pPr marL="0" marR="0" lvl="0" indent="0" algn="l" defTabSz="914400" rtl="0" eaLnBrk="1" fontAlgn="auto" latinLnBrk="0" hangingPunct="1">
              <a:lnSpc>
                <a:spcPts val="26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mn-cs"/>
              </a:rPr>
              <a:t>Any actual or attempted </a:t>
            </a:r>
            <a:r>
              <a:rPr kumimoji="0" lang="en-US" sz="2400" b="0" i="0" u="none" strike="noStrike" kern="1200" cap="none" spc="0" normalizeH="0" baseline="0" noProof="0" dirty="0">
                <a:ln>
                  <a:noFill/>
                </a:ln>
                <a:solidFill>
                  <a:srgbClr val="2F150E"/>
                </a:solidFill>
                <a:effectLst/>
                <a:uLnTx/>
                <a:uFillTx/>
                <a:latin typeface="Franklin Gothic Medium" panose="020B0603020102020204"/>
                <a:ea typeface="+mn-ea"/>
                <a:cs typeface="+mn-cs"/>
              </a:rPr>
              <a:t>abuse of a position of vulnerability</a:t>
            </a: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mn-cs"/>
              </a:rPr>
              <a:t>, differential power, or trust, for sexual purposes</a:t>
            </a:r>
          </a:p>
          <a:p>
            <a:pPr marL="0" marR="0" lvl="0" indent="0" algn="l" defTabSz="914400" rtl="0" eaLnBrk="1" fontAlgn="auto" latinLnBrk="0" hangingPunct="1">
              <a:lnSpc>
                <a:spcPts val="2600"/>
              </a:lnSpc>
              <a:spcBef>
                <a:spcPts val="0"/>
              </a:spcBef>
              <a:spcAft>
                <a:spcPts val="600"/>
              </a:spcAft>
              <a:buClrTx/>
              <a:buSzTx/>
              <a:buFontTx/>
              <a:buNone/>
              <a:tabLst/>
              <a:defRPr/>
            </a:pPr>
            <a:endPar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mn-cs"/>
            </a:endParaRPr>
          </a:p>
          <a:p>
            <a:pPr>
              <a:lnSpc>
                <a:spcPts val="2600"/>
              </a:lnSpc>
              <a:spcAft>
                <a:spcPts val="600"/>
              </a:spcAft>
              <a:defRPr/>
            </a:pPr>
            <a:r>
              <a:rPr lang="en-US" sz="2600" i="1" dirty="0">
                <a:solidFill>
                  <a:srgbClr val="CA5B33"/>
                </a:solidFill>
                <a:latin typeface="Franklin Gothic Medium" panose="020B0603020102020204"/>
              </a:rPr>
              <a:t>Occurs when </a:t>
            </a:r>
            <a:r>
              <a:rPr lang="en-US" sz="2400" dirty="0">
                <a:solidFill>
                  <a:srgbClr val="2F150E"/>
                </a:solidFill>
                <a:latin typeface="Franklin Gothic Book" panose="020B0503020102020204"/>
              </a:rPr>
              <a:t>access to or benefit from Bank-financed goods, works, or services is used to extract sexual gain</a:t>
            </a:r>
          </a:p>
          <a:p>
            <a:pPr marL="0" marR="0" lvl="0" indent="0" algn="l" defTabSz="914400" rtl="0" eaLnBrk="1" fontAlgn="auto" latinLnBrk="0" hangingPunct="1">
              <a:lnSpc>
                <a:spcPts val="2600"/>
              </a:lnSpc>
              <a:spcBef>
                <a:spcPts val="0"/>
              </a:spcBef>
              <a:spcAft>
                <a:spcPts val="600"/>
              </a:spcAft>
              <a:buClrTx/>
              <a:buSzTx/>
              <a:buFontTx/>
              <a:buNone/>
              <a:tabLst/>
              <a:defRPr/>
            </a:pPr>
            <a:endPar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mn-cs"/>
            </a:endParaRPr>
          </a:p>
        </p:txBody>
      </p:sp>
      <p:sp>
        <p:nvSpPr>
          <p:cNvPr id="8" name="Rectángulo redondeado 6">
            <a:extLst>
              <a:ext uri="{FF2B5EF4-FFF2-40B4-BE49-F238E27FC236}">
                <a16:creationId xmlns:a16="http://schemas.microsoft.com/office/drawing/2014/main" id="{92F9D314-0D2B-34E3-95F5-E51F3B81B250}"/>
              </a:ext>
            </a:extLst>
          </p:cNvPr>
          <p:cNvSpPr/>
          <p:nvPr/>
        </p:nvSpPr>
        <p:spPr>
          <a:xfrm>
            <a:off x="7147249" y="2105718"/>
            <a:ext cx="4687737" cy="4394300"/>
          </a:xfrm>
          <a:prstGeom prst="roundRect">
            <a:avLst>
              <a:gd name="adj" fmla="val 15506"/>
            </a:avLst>
          </a:prstGeom>
          <a:solidFill>
            <a:srgbClr val="FEF0E7"/>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CA5B33"/>
                </a:solidFill>
                <a:effectLst/>
                <a:uLnTx/>
                <a:uFillTx/>
                <a:latin typeface="Franklin Gothic Medium" panose="020B0603020102020204"/>
                <a:ea typeface="+mn-ea"/>
                <a:cs typeface="+mn-cs"/>
              </a:rPr>
              <a:t>SEXUAL EXPLOITATON</a:t>
            </a:r>
            <a:endParaRPr kumimoji="0" lang="en-US" sz="2600" b="0" i="0" u="none" strike="noStrike" kern="1200" cap="none" spc="0" normalizeH="0" baseline="0" noProof="0" dirty="0">
              <a:ln>
                <a:noFill/>
              </a:ln>
              <a:solidFill>
                <a:srgbClr val="F4AD00"/>
              </a:solidFill>
              <a:effectLst/>
              <a:uLnTx/>
              <a:uFillTx/>
              <a:latin typeface="Franklin Gothic Medium" panose="020B0603020102020204"/>
              <a:ea typeface="+mn-ea"/>
              <a:cs typeface="+mn-cs"/>
            </a:endParaRPr>
          </a:p>
          <a:p>
            <a:pPr marL="179388" marR="0" lvl="0" indent="-179388" algn="l" defTabSz="914400" rtl="0" eaLnBrk="1" fontAlgn="auto" latinLnBrk="0" hangingPunct="1">
              <a:lnSpc>
                <a:spcPts val="2600"/>
              </a:lnSpc>
              <a:spcBef>
                <a:spcPts val="0"/>
              </a:spcBef>
              <a:spcAft>
                <a:spcPts val="600"/>
              </a:spcAft>
              <a:buClr>
                <a:srgbClr val="CA5B33"/>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mn-cs"/>
              </a:rPr>
              <a:t>A project </a:t>
            </a:r>
            <a:r>
              <a:rPr lang="en-US" sz="2400" dirty="0">
                <a:solidFill>
                  <a:srgbClr val="2F150E"/>
                </a:solidFill>
                <a:latin typeface="Franklin Gothic Book" panose="020B0503020102020204"/>
              </a:rPr>
              <a:t>actor</a:t>
            </a: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mn-cs"/>
              </a:rPr>
              <a:t> demands sexual favors in order provide cash to a beneficiary</a:t>
            </a:r>
          </a:p>
          <a:p>
            <a:pPr marL="179388" indent="-179388">
              <a:lnSpc>
                <a:spcPts val="2600"/>
              </a:lnSpc>
              <a:spcAft>
                <a:spcPts val="600"/>
              </a:spcAft>
              <a:buClr>
                <a:srgbClr val="CA5B33"/>
              </a:buClr>
              <a:buFont typeface="Arial" panose="020B0604020202020204" pitchFamily="34" charset="0"/>
              <a:buChar char="•"/>
              <a:defRPr/>
            </a:pPr>
            <a:r>
              <a:rPr lang="en-US" sz="2400" dirty="0">
                <a:solidFill>
                  <a:srgbClr val="2F150E"/>
                </a:solidFill>
              </a:rPr>
              <a:t>A healthcare worker refuses to provide services to an LGBTI+ person unless they perform a sexual act</a:t>
            </a:r>
            <a:endPar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mn-cs"/>
            </a:endParaRPr>
          </a:p>
          <a:p>
            <a:pPr marL="179388" marR="0" lvl="0" indent="-179388" algn="l" defTabSz="914400" rtl="0" eaLnBrk="1" fontAlgn="auto" latinLnBrk="0" hangingPunct="1">
              <a:lnSpc>
                <a:spcPts val="2600"/>
              </a:lnSpc>
              <a:spcBef>
                <a:spcPts val="0"/>
              </a:spcBef>
              <a:spcAft>
                <a:spcPts val="600"/>
              </a:spcAft>
              <a:buClr>
                <a:srgbClr val="CA5B33"/>
              </a:buClr>
              <a:buSzTx/>
              <a:buFont typeface="Arial" panose="020B0604020202020204" pitchFamily="34" charset="0"/>
              <a:buChar char="•"/>
              <a:tabLst/>
              <a:defRPr/>
            </a:pPr>
            <a:r>
              <a:rPr lang="en-US" sz="2400" dirty="0">
                <a:solidFill>
                  <a:srgbClr val="2F150E"/>
                </a:solidFill>
                <a:latin typeface="Franklin Gothic Book" panose="020B0503020102020204"/>
              </a:rPr>
              <a:t>A community member is promised employment in exchange for sex</a:t>
            </a:r>
            <a:endPar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mn-cs"/>
            </a:endParaRPr>
          </a:p>
        </p:txBody>
      </p:sp>
      <p:sp>
        <p:nvSpPr>
          <p:cNvPr id="10" name="Flecha: a la derecha 9">
            <a:extLst>
              <a:ext uri="{FF2B5EF4-FFF2-40B4-BE49-F238E27FC236}">
                <a16:creationId xmlns:a16="http://schemas.microsoft.com/office/drawing/2014/main" id="{97BCEB0B-B602-FF68-EAE3-3CB37FA04E1C}"/>
              </a:ext>
            </a:extLst>
          </p:cNvPr>
          <p:cNvSpPr/>
          <p:nvPr/>
        </p:nvSpPr>
        <p:spPr>
          <a:xfrm>
            <a:off x="5471629" y="3324864"/>
            <a:ext cx="1236041" cy="1222310"/>
          </a:xfrm>
          <a:prstGeom prst="rightArrow">
            <a:avLst>
              <a:gd name="adj1" fmla="val 62214"/>
              <a:gd name="adj2"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7" name="CuadroTexto 6">
            <a:extLst>
              <a:ext uri="{FF2B5EF4-FFF2-40B4-BE49-F238E27FC236}">
                <a16:creationId xmlns:a16="http://schemas.microsoft.com/office/drawing/2014/main" id="{D6738717-5389-0465-5657-8183DB51AC45}"/>
              </a:ext>
            </a:extLst>
          </p:cNvPr>
          <p:cNvSpPr txBox="1"/>
          <p:nvPr/>
        </p:nvSpPr>
        <p:spPr>
          <a:xfrm>
            <a:off x="7686875" y="955666"/>
            <a:ext cx="3608484" cy="769441"/>
          </a:xfrm>
          <a:prstGeom prst="rect">
            <a:avLst/>
          </a:prstGeom>
          <a:solidFill>
            <a:srgbClr val="FAD9C3"/>
          </a:solidFill>
        </p:spPr>
        <p:txBody>
          <a:bodyPr wrap="square" lIns="0" rIns="0" rtlCol="0" anchor="t">
            <a:spAutoFit/>
          </a:bodyPr>
          <a:lstStyle/>
          <a:p>
            <a:pPr marL="12700" marR="0" lvl="0" indent="0" algn="r" defTabSz="914400" rtl="0" eaLnBrk="1" fontAlgn="auto" latinLnBrk="0" hangingPunct="1">
              <a:lnSpc>
                <a:spcPct val="100000"/>
              </a:lnSpc>
              <a:spcBef>
                <a:spcPts val="105"/>
              </a:spcBef>
              <a:spcAft>
                <a:spcPts val="0"/>
              </a:spcAft>
              <a:buClrTx/>
              <a:buSzTx/>
              <a:buFontTx/>
              <a:buNone/>
              <a:tabLst/>
              <a:defRPr/>
            </a:pPr>
            <a:r>
              <a:rPr kumimoji="0" lang="en-US" sz="4400" b="0" i="0" u="none" strike="noStrike" kern="1200" cap="none" spc="0" normalizeH="0" baseline="0" noProof="0">
                <a:ln>
                  <a:noFill/>
                </a:ln>
                <a:solidFill>
                  <a:srgbClr val="2F150E"/>
                </a:solidFill>
                <a:effectLst/>
                <a:uLnTx/>
                <a:uFillTx/>
                <a:latin typeface="Franklin Gothic Medium" panose="020B0603020102020204"/>
                <a:ea typeface="+mn-ea"/>
                <a:cs typeface="+mn-cs"/>
              </a:rPr>
              <a:t>Example forms</a:t>
            </a:r>
          </a:p>
        </p:txBody>
      </p:sp>
      <p:sp>
        <p:nvSpPr>
          <p:cNvPr id="9" name="Rectángulo 8">
            <a:extLst>
              <a:ext uri="{FF2B5EF4-FFF2-40B4-BE49-F238E27FC236}">
                <a16:creationId xmlns:a16="http://schemas.microsoft.com/office/drawing/2014/main" id="{EFB30FC7-0C3D-28A0-BCC8-5217BABDAAF0}"/>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1" name="CuadroTexto 10">
            <a:extLst>
              <a:ext uri="{FF2B5EF4-FFF2-40B4-BE49-F238E27FC236}">
                <a16:creationId xmlns:a16="http://schemas.microsoft.com/office/drawing/2014/main" id="{590940F2-A437-1694-1291-00C24A0060C2}"/>
              </a:ext>
            </a:extLst>
          </p:cNvPr>
          <p:cNvSpPr txBox="1"/>
          <p:nvPr/>
        </p:nvSpPr>
        <p:spPr>
          <a:xfrm>
            <a:off x="715963" y="55880"/>
            <a:ext cx="10747375"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1.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SEA/SH Risk Management with a Survivor-Centered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
        <p:nvSpPr>
          <p:cNvPr id="12" name="Rectángulo 11">
            <a:extLst>
              <a:ext uri="{FF2B5EF4-FFF2-40B4-BE49-F238E27FC236}">
                <a16:creationId xmlns:a16="http://schemas.microsoft.com/office/drawing/2014/main" id="{D687CA09-CDEB-7E94-1BB8-1D17C8144363}"/>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4" name="CuadroTexto 13">
            <a:extLst>
              <a:ext uri="{FF2B5EF4-FFF2-40B4-BE49-F238E27FC236}">
                <a16:creationId xmlns:a16="http://schemas.microsoft.com/office/drawing/2014/main" id="{EE55DCBE-864F-72DA-BE23-8DEA111229C8}"/>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a.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Definitions and Basic Concepts</a:t>
            </a:r>
          </a:p>
        </p:txBody>
      </p:sp>
    </p:spTree>
    <p:extLst>
      <p:ext uri="{BB962C8B-B14F-4D97-AF65-F5344CB8AC3E}">
        <p14:creationId xmlns:p14="http://schemas.microsoft.com/office/powerpoint/2010/main" val="217741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74A50CA-B1C6-33FF-D803-828AD7A7B6AA}"/>
              </a:ext>
            </a:extLst>
          </p:cNvPr>
          <p:cNvSpPr txBox="1"/>
          <p:nvPr/>
        </p:nvSpPr>
        <p:spPr>
          <a:xfrm>
            <a:off x="603672" y="955666"/>
            <a:ext cx="4189528" cy="769441"/>
          </a:xfrm>
          <a:prstGeom prst="rect">
            <a:avLst/>
          </a:prstGeom>
          <a:noFill/>
        </p:spPr>
        <p:txBody>
          <a:bodyPr wrap="square" lIns="0" rIns="0" rtlCol="0" anchor="t">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419" sz="4400" b="0" i="0" u="none" strike="noStrike" kern="1200" cap="none" spc="0" normalizeH="0" baseline="0" noProof="0">
                <a:ln>
                  <a:noFill/>
                </a:ln>
                <a:solidFill>
                  <a:srgbClr val="2F150E"/>
                </a:solidFill>
                <a:effectLst/>
                <a:uLnTx/>
                <a:uFillTx/>
                <a:latin typeface="Franklin Gothic Medium" panose="020B0603020102020204"/>
                <a:ea typeface="+mn-ea"/>
                <a:cs typeface="+mn-cs"/>
              </a:rPr>
              <a:t>What is SEA/SH?</a:t>
            </a:r>
          </a:p>
        </p:txBody>
      </p:sp>
      <p:sp>
        <p:nvSpPr>
          <p:cNvPr id="9" name="CuadroTexto 8">
            <a:extLst>
              <a:ext uri="{FF2B5EF4-FFF2-40B4-BE49-F238E27FC236}">
                <a16:creationId xmlns:a16="http://schemas.microsoft.com/office/drawing/2014/main" id="{FA30927D-51FB-D268-D2BC-F84F8B4EE2B5}"/>
              </a:ext>
            </a:extLst>
          </p:cNvPr>
          <p:cNvSpPr txBox="1"/>
          <p:nvPr/>
        </p:nvSpPr>
        <p:spPr>
          <a:xfrm>
            <a:off x="7686875" y="955666"/>
            <a:ext cx="3608484" cy="769441"/>
          </a:xfrm>
          <a:prstGeom prst="rect">
            <a:avLst/>
          </a:prstGeom>
          <a:solidFill>
            <a:srgbClr val="FAD9C3"/>
          </a:solidFill>
        </p:spPr>
        <p:txBody>
          <a:bodyPr wrap="square" lIns="0" rIns="0" rtlCol="0" anchor="t">
            <a:spAutoFit/>
          </a:bodyPr>
          <a:lstStyle/>
          <a:p>
            <a:pPr marL="12700" marR="0" lvl="0" indent="0" algn="r" defTabSz="914400" rtl="0" eaLnBrk="1" fontAlgn="auto" latinLnBrk="0" hangingPunct="1">
              <a:lnSpc>
                <a:spcPct val="100000"/>
              </a:lnSpc>
              <a:spcBef>
                <a:spcPts val="105"/>
              </a:spcBef>
              <a:spcAft>
                <a:spcPts val="0"/>
              </a:spcAft>
              <a:buClrTx/>
              <a:buSzTx/>
              <a:buFontTx/>
              <a:buNone/>
              <a:tabLst/>
              <a:defRPr/>
            </a:pPr>
            <a:r>
              <a:rPr kumimoji="0" lang="en-US" sz="4400" b="0" i="0" u="none" strike="noStrike" kern="1200" cap="none" spc="0" normalizeH="0" baseline="0" noProof="0">
                <a:ln>
                  <a:noFill/>
                </a:ln>
                <a:solidFill>
                  <a:srgbClr val="2F150E"/>
                </a:solidFill>
                <a:effectLst/>
                <a:uLnTx/>
                <a:uFillTx/>
                <a:latin typeface="Franklin Gothic Medium" panose="020B0603020102020204"/>
                <a:ea typeface="+mn-ea"/>
                <a:cs typeface="+mn-cs"/>
              </a:rPr>
              <a:t>Example forms</a:t>
            </a:r>
          </a:p>
        </p:txBody>
      </p:sp>
      <p:sp>
        <p:nvSpPr>
          <p:cNvPr id="10" name="Flecha: a la derecha 9">
            <a:extLst>
              <a:ext uri="{FF2B5EF4-FFF2-40B4-BE49-F238E27FC236}">
                <a16:creationId xmlns:a16="http://schemas.microsoft.com/office/drawing/2014/main" id="{97BCEB0B-B602-FF68-EAE3-3CB37FA04E1C}"/>
              </a:ext>
            </a:extLst>
          </p:cNvPr>
          <p:cNvSpPr/>
          <p:nvPr/>
        </p:nvSpPr>
        <p:spPr>
          <a:xfrm>
            <a:off x="5471629" y="3324864"/>
            <a:ext cx="1236041" cy="1222310"/>
          </a:xfrm>
          <a:prstGeom prst="rightArrow">
            <a:avLst>
              <a:gd name="adj1" fmla="val 62214"/>
              <a:gd name="adj2"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2" name="Rectángulo redondeado 13">
            <a:extLst>
              <a:ext uri="{FF2B5EF4-FFF2-40B4-BE49-F238E27FC236}">
                <a16:creationId xmlns:a16="http://schemas.microsoft.com/office/drawing/2014/main" id="{4A951751-5500-72E5-737D-F0BF3D402619}"/>
              </a:ext>
            </a:extLst>
          </p:cNvPr>
          <p:cNvSpPr/>
          <p:nvPr/>
        </p:nvSpPr>
        <p:spPr>
          <a:xfrm>
            <a:off x="358736" y="2105716"/>
            <a:ext cx="4673313" cy="4696403"/>
          </a:xfrm>
          <a:prstGeom prst="roundRect">
            <a:avLst>
              <a:gd name="adj" fmla="val 15506"/>
            </a:avLst>
          </a:prstGeom>
          <a:solidFill>
            <a:srgbClr val="FFFFFF">
              <a:alpha val="60000"/>
            </a:srgb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6B1808"/>
                </a:solidFill>
                <a:effectLst/>
                <a:uLnTx/>
                <a:uFillTx/>
                <a:latin typeface="Franklin Gothic Medium" panose="020B0603020102020204"/>
                <a:ea typeface="+mn-ea"/>
                <a:cs typeface="+mn-cs"/>
              </a:rPr>
              <a:t>SEXUAL ABUSE</a:t>
            </a:r>
          </a:p>
          <a:p>
            <a:pPr marL="0" marR="0" lvl="0" indent="0" algn="l" defTabSz="914400" rtl="0" eaLnBrk="1" fontAlgn="auto" latinLnBrk="0" hangingPunct="1">
              <a:lnSpc>
                <a:spcPts val="26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mn-cs"/>
              </a:rPr>
              <a:t>Actual or threatened physical intrusion of a sexual nature, whether </a:t>
            </a:r>
            <a:r>
              <a:rPr kumimoji="0" lang="en-US" sz="2400" b="0" i="0" u="none" strike="noStrike" kern="1200" cap="none" spc="0" normalizeH="0" baseline="0" noProof="0" dirty="0">
                <a:ln>
                  <a:noFill/>
                </a:ln>
                <a:solidFill>
                  <a:srgbClr val="2F150E"/>
                </a:solidFill>
                <a:effectLst/>
                <a:uLnTx/>
                <a:uFillTx/>
                <a:latin typeface="Franklin Gothic Medium" panose="020B0603020102020204"/>
                <a:ea typeface="+mn-ea"/>
                <a:cs typeface="+mn-cs"/>
              </a:rPr>
              <a:t>by force or under unequal or coercive conditions</a:t>
            </a:r>
          </a:p>
          <a:p>
            <a:pPr marL="0" marR="0" lvl="0" indent="0" algn="l" defTabSz="914400" rtl="0" eaLnBrk="1" fontAlgn="auto" latinLnBrk="0" hangingPunct="1">
              <a:lnSpc>
                <a:spcPts val="26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2F150E"/>
              </a:solidFill>
              <a:effectLst/>
              <a:uLnTx/>
              <a:uFillTx/>
              <a:latin typeface="Franklin Gothic Book" panose="020B0503020102020204"/>
              <a:ea typeface="+mn-ea"/>
              <a:cs typeface="+mn-cs"/>
            </a:endParaRPr>
          </a:p>
          <a:p>
            <a:pPr>
              <a:lnSpc>
                <a:spcPts val="2600"/>
              </a:lnSpc>
              <a:spcAft>
                <a:spcPts val="600"/>
              </a:spcAft>
              <a:defRPr/>
            </a:pPr>
            <a:r>
              <a:rPr lang="en-US" sz="2400" i="1" dirty="0">
                <a:solidFill>
                  <a:srgbClr val="CA5B33"/>
                </a:solidFill>
                <a:latin typeface="Franklin Gothic Medium" panose="020B0603020102020204"/>
              </a:rPr>
              <a:t>Occurs when</a:t>
            </a:r>
            <a:r>
              <a:rPr lang="en-US" sz="2200" i="1" dirty="0">
                <a:solidFill>
                  <a:srgbClr val="CA5B33"/>
                </a:solidFill>
                <a:latin typeface="Franklin Gothic Medium" panose="020B0603020102020204"/>
              </a:rPr>
              <a:t> </a:t>
            </a:r>
            <a:r>
              <a:rPr lang="en-US" sz="2200" dirty="0">
                <a:solidFill>
                  <a:srgbClr val="2F150E"/>
                </a:solidFill>
                <a:latin typeface="Franklin Gothic Book" panose="020B0503020102020204"/>
              </a:rPr>
              <a:t>a project actor uses force, or unequal power, to perpetrate or threaten to perpetrate an unwanted sexual act.</a:t>
            </a:r>
          </a:p>
          <a:p>
            <a:pPr>
              <a:lnSpc>
                <a:spcPts val="2600"/>
              </a:lnSpc>
              <a:spcAft>
                <a:spcPts val="600"/>
              </a:spcAft>
              <a:defRPr/>
            </a:pPr>
            <a:endParaRPr kumimoji="0" lang="en-US" sz="2400" b="0" i="0" u="none" strike="noStrike" kern="1200" cap="none" spc="0" normalizeH="0" baseline="0" noProof="0" dirty="0">
              <a:ln>
                <a:noFill/>
              </a:ln>
              <a:solidFill>
                <a:srgbClr val="2F150E"/>
              </a:solidFill>
              <a:effectLst/>
              <a:uLnTx/>
              <a:uFillTx/>
              <a:latin typeface="Franklin Gothic Medium" panose="020B0603020102020204"/>
              <a:ea typeface="+mn-ea"/>
              <a:cs typeface="+mn-cs"/>
            </a:endParaRPr>
          </a:p>
        </p:txBody>
      </p:sp>
      <p:sp>
        <p:nvSpPr>
          <p:cNvPr id="14" name="Rectángulo redondeado 7">
            <a:extLst>
              <a:ext uri="{FF2B5EF4-FFF2-40B4-BE49-F238E27FC236}">
                <a16:creationId xmlns:a16="http://schemas.microsoft.com/office/drawing/2014/main" id="{8AD7C85B-52CB-4F78-4836-1D1FAADF6B00}"/>
              </a:ext>
            </a:extLst>
          </p:cNvPr>
          <p:cNvSpPr/>
          <p:nvPr/>
        </p:nvSpPr>
        <p:spPr>
          <a:xfrm>
            <a:off x="7147249" y="2105719"/>
            <a:ext cx="4687737" cy="4696400"/>
          </a:xfrm>
          <a:prstGeom prst="roundRect">
            <a:avLst>
              <a:gd name="adj" fmla="val 15506"/>
            </a:avLst>
          </a:prstGeom>
          <a:solidFill>
            <a:srgbClr val="FEF0E7"/>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6B1808"/>
                </a:solidFill>
                <a:effectLst/>
                <a:uLnTx/>
                <a:uFillTx/>
                <a:latin typeface="Franklin Gothic Medium" panose="020B0603020102020204"/>
                <a:ea typeface="+mn-ea"/>
                <a:cs typeface="+mn-cs"/>
              </a:rPr>
              <a:t>SEXUAL ABUSE</a:t>
            </a:r>
          </a:p>
          <a:p>
            <a:pPr marL="179388" marR="0" lvl="0" indent="-179388" algn="l" defTabSz="914400" rtl="0" eaLnBrk="1" fontAlgn="auto" latinLnBrk="0" hangingPunct="1">
              <a:lnSpc>
                <a:spcPts val="2600"/>
              </a:lnSpc>
              <a:spcBef>
                <a:spcPts val="0"/>
              </a:spcBef>
              <a:spcAft>
                <a:spcPts val="600"/>
              </a:spcAft>
              <a:buClr>
                <a:srgbClr val="6B1808"/>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mn-cs"/>
              </a:rPr>
              <a:t>A community worker sexually assaults a beneficiary</a:t>
            </a:r>
          </a:p>
          <a:p>
            <a:pPr marL="179388" indent="-179388">
              <a:lnSpc>
                <a:spcPts val="2600"/>
              </a:lnSpc>
              <a:spcAft>
                <a:spcPts val="600"/>
              </a:spcAft>
              <a:buClr>
                <a:srgbClr val="6B1808"/>
              </a:buClr>
              <a:buFont typeface="Arial" panose="020B0604020202020204" pitchFamily="34" charset="0"/>
              <a:buChar char="•"/>
              <a:defRPr/>
            </a:pPr>
            <a:r>
              <a:rPr lang="en-US" sz="2400" dirty="0">
                <a:solidFill>
                  <a:srgbClr val="2F150E"/>
                </a:solidFill>
              </a:rPr>
              <a:t>A project worker has a sexual relationship with an underage child</a:t>
            </a:r>
          </a:p>
          <a:p>
            <a:pPr marL="179388" indent="-179388">
              <a:lnSpc>
                <a:spcPts val="2600"/>
              </a:lnSpc>
              <a:spcAft>
                <a:spcPts val="600"/>
              </a:spcAft>
              <a:buClr>
                <a:srgbClr val="6B1808"/>
              </a:buClr>
              <a:buFont typeface="Arial" panose="020B0604020202020204" pitchFamily="34" charset="0"/>
              <a:buChar char="•"/>
              <a:defRPr/>
            </a:pPr>
            <a:r>
              <a:rPr lang="en-US" sz="2400" dirty="0">
                <a:solidFill>
                  <a:srgbClr val="2F150E"/>
                </a:solidFill>
              </a:rPr>
              <a:t>A teacher threatens to disclose a sexual or gender minority student’s identity to their family or school community unless they perform sexual favors</a:t>
            </a:r>
            <a:endPar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mn-cs"/>
            </a:endParaRPr>
          </a:p>
        </p:txBody>
      </p:sp>
      <p:sp>
        <p:nvSpPr>
          <p:cNvPr id="7" name="Rectángulo 6">
            <a:extLst>
              <a:ext uri="{FF2B5EF4-FFF2-40B4-BE49-F238E27FC236}">
                <a16:creationId xmlns:a16="http://schemas.microsoft.com/office/drawing/2014/main" id="{F6356978-78BB-580B-3F12-911C090192B7}"/>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8" name="CuadroTexto 7">
            <a:extLst>
              <a:ext uri="{FF2B5EF4-FFF2-40B4-BE49-F238E27FC236}">
                <a16:creationId xmlns:a16="http://schemas.microsoft.com/office/drawing/2014/main" id="{5D3C4A73-7A0E-D1FD-13D3-28B4A44D814F}"/>
              </a:ext>
            </a:extLst>
          </p:cNvPr>
          <p:cNvSpPr txBox="1"/>
          <p:nvPr/>
        </p:nvSpPr>
        <p:spPr>
          <a:xfrm>
            <a:off x="715963" y="55880"/>
            <a:ext cx="10747375"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1.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SEA/SH Risk Management with a Survivor-Centered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
        <p:nvSpPr>
          <p:cNvPr id="11" name="Rectángulo 10">
            <a:extLst>
              <a:ext uri="{FF2B5EF4-FFF2-40B4-BE49-F238E27FC236}">
                <a16:creationId xmlns:a16="http://schemas.microsoft.com/office/drawing/2014/main" id="{6D183749-0E36-487D-10DA-25488B8015D2}"/>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3" name="CuadroTexto 12">
            <a:extLst>
              <a:ext uri="{FF2B5EF4-FFF2-40B4-BE49-F238E27FC236}">
                <a16:creationId xmlns:a16="http://schemas.microsoft.com/office/drawing/2014/main" id="{36F11D89-314C-D182-8F7F-12C8BCE705EC}"/>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a.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Definitions and Basic Concepts</a:t>
            </a:r>
          </a:p>
        </p:txBody>
      </p:sp>
    </p:spTree>
    <p:extLst>
      <p:ext uri="{BB962C8B-B14F-4D97-AF65-F5344CB8AC3E}">
        <p14:creationId xmlns:p14="http://schemas.microsoft.com/office/powerpoint/2010/main" val="379253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74A50CA-B1C6-33FF-D803-828AD7A7B6AA}"/>
              </a:ext>
            </a:extLst>
          </p:cNvPr>
          <p:cNvSpPr txBox="1"/>
          <p:nvPr/>
        </p:nvSpPr>
        <p:spPr>
          <a:xfrm>
            <a:off x="603672" y="955666"/>
            <a:ext cx="4189528" cy="769441"/>
          </a:xfrm>
          <a:prstGeom prst="rect">
            <a:avLst/>
          </a:prstGeom>
          <a:noFill/>
        </p:spPr>
        <p:txBody>
          <a:bodyPr wrap="square" lIns="0" rIns="0" rtlCol="0" anchor="t">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419" sz="4400" b="0" i="0" u="none" strike="noStrike" kern="1200" cap="none" spc="0" normalizeH="0" baseline="0" noProof="0">
                <a:ln>
                  <a:noFill/>
                </a:ln>
                <a:solidFill>
                  <a:srgbClr val="2F150E"/>
                </a:solidFill>
                <a:effectLst/>
                <a:uLnTx/>
                <a:uFillTx/>
                <a:latin typeface="Franklin Gothic Medium" panose="020B0603020102020204"/>
                <a:ea typeface="+mn-ea"/>
                <a:cs typeface="+mn-cs"/>
              </a:rPr>
              <a:t>What is SEA/SH?</a:t>
            </a:r>
          </a:p>
        </p:txBody>
      </p:sp>
      <p:sp>
        <p:nvSpPr>
          <p:cNvPr id="10" name="Flecha: a la derecha 9">
            <a:extLst>
              <a:ext uri="{FF2B5EF4-FFF2-40B4-BE49-F238E27FC236}">
                <a16:creationId xmlns:a16="http://schemas.microsoft.com/office/drawing/2014/main" id="{97BCEB0B-B602-FF68-EAE3-3CB37FA04E1C}"/>
              </a:ext>
            </a:extLst>
          </p:cNvPr>
          <p:cNvSpPr/>
          <p:nvPr/>
        </p:nvSpPr>
        <p:spPr>
          <a:xfrm>
            <a:off x="5471629" y="3324864"/>
            <a:ext cx="1236041" cy="1222310"/>
          </a:xfrm>
          <a:prstGeom prst="rightArrow">
            <a:avLst>
              <a:gd name="adj1" fmla="val 62214"/>
              <a:gd name="adj2"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5" name="Rectángulo redondeado 14">
            <a:extLst>
              <a:ext uri="{FF2B5EF4-FFF2-40B4-BE49-F238E27FC236}">
                <a16:creationId xmlns:a16="http://schemas.microsoft.com/office/drawing/2014/main" id="{619BBC7A-2772-4DFC-2584-DE0E39E009C7}"/>
              </a:ext>
            </a:extLst>
          </p:cNvPr>
          <p:cNvSpPr/>
          <p:nvPr/>
        </p:nvSpPr>
        <p:spPr>
          <a:xfrm>
            <a:off x="362360" y="1853792"/>
            <a:ext cx="4669689" cy="4646227"/>
          </a:xfrm>
          <a:prstGeom prst="roundRect">
            <a:avLst>
              <a:gd name="adj" fmla="val 15506"/>
            </a:avLst>
          </a:prstGeom>
          <a:solidFill>
            <a:srgbClr val="FFFFFF">
              <a:alpha val="60000"/>
            </a:srgb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A00F2E"/>
                </a:solidFill>
                <a:effectLst/>
                <a:uLnTx/>
                <a:uFillTx/>
                <a:latin typeface="Franklin Gothic Medium" panose="020B0603020102020204"/>
                <a:ea typeface="+mn-ea"/>
                <a:cs typeface="+mn-cs"/>
              </a:rPr>
              <a:t>SEXUAL HARASSMENT</a:t>
            </a:r>
          </a:p>
          <a:p>
            <a:pPr marL="0" marR="0" lvl="0" indent="0" algn="l" defTabSz="914400" rtl="0" eaLnBrk="1" fontAlgn="auto" latinLnBrk="0" hangingPunct="1">
              <a:lnSpc>
                <a:spcPts val="26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2F150E"/>
                </a:solidFill>
                <a:effectLst/>
                <a:uLnTx/>
                <a:uFillTx/>
                <a:latin typeface="Franklin Gothic Medium" panose="020B0603020102020204"/>
                <a:ea typeface="+mn-ea"/>
                <a:cs typeface="+mn-cs"/>
              </a:rPr>
              <a:t>Sexual advances, requests for sexual favors</a:t>
            </a: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mn-cs"/>
              </a:rPr>
              <a:t>, or any other behavior of a sexual </a:t>
            </a:r>
            <a:r>
              <a:rPr kumimoji="0" lang="en-US" sz="2400" b="0" i="0" u="none" strike="noStrike" kern="1200" cap="none" spc="0" normalizeH="0" baseline="0" noProof="0" dirty="0">
                <a:ln>
                  <a:noFill/>
                </a:ln>
                <a:solidFill>
                  <a:srgbClr val="2F150E"/>
                </a:solidFill>
                <a:effectLst/>
                <a:uLnTx/>
                <a:uFillTx/>
                <a:latin typeface="Franklin Gothic Medium" panose="020B0603020102020204"/>
                <a:ea typeface="+mn-ea"/>
                <a:cs typeface="+mn-cs"/>
              </a:rPr>
              <a:t>nature</a:t>
            </a:r>
            <a:r>
              <a:rPr kumimoji="0" lang="en-US" sz="2400" b="0" i="0" u="none" strike="noStrike" kern="1200" cap="none" spc="0" normalizeH="0" baseline="0" noProof="0" dirty="0">
                <a:ln>
                  <a:noFill/>
                </a:ln>
                <a:solidFill>
                  <a:srgbClr val="2F150E"/>
                </a:solidFill>
                <a:effectLst/>
                <a:uLnTx/>
                <a:uFillTx/>
                <a:latin typeface="Franklin Gothic Book" panose="020B0503020102020204"/>
                <a:ea typeface="+mn-ea"/>
                <a:cs typeface="+mn-cs"/>
              </a:rPr>
              <a:t> that might reasonably be perceived as offensive or humiliating to another, when such conduct </a:t>
            </a:r>
            <a:r>
              <a:rPr kumimoji="0" lang="en-US" sz="2400" b="0" i="0" u="none" strike="noStrike" kern="1200" cap="none" spc="0" normalizeH="0" baseline="0" noProof="0" dirty="0">
                <a:ln>
                  <a:noFill/>
                </a:ln>
                <a:solidFill>
                  <a:srgbClr val="2F150E"/>
                </a:solidFill>
                <a:effectLst/>
                <a:uLnTx/>
                <a:uFillTx/>
                <a:latin typeface="Franklin Gothic Medium" panose="020B0603020102020204"/>
                <a:ea typeface="+mn-ea"/>
                <a:cs typeface="+mn-cs"/>
              </a:rPr>
              <a:t>interferes with work, is made a condition of employment or creates a hostile work environment</a:t>
            </a:r>
          </a:p>
        </p:txBody>
      </p:sp>
      <p:sp>
        <p:nvSpPr>
          <p:cNvPr id="16" name="Rectángulo redondeado 8">
            <a:extLst>
              <a:ext uri="{FF2B5EF4-FFF2-40B4-BE49-F238E27FC236}">
                <a16:creationId xmlns:a16="http://schemas.microsoft.com/office/drawing/2014/main" id="{EAD0B550-C1BC-B510-460E-6D1FBE2EA18D}"/>
              </a:ext>
            </a:extLst>
          </p:cNvPr>
          <p:cNvSpPr/>
          <p:nvPr/>
        </p:nvSpPr>
        <p:spPr>
          <a:xfrm>
            <a:off x="7141903" y="1853792"/>
            <a:ext cx="4687737" cy="4646226"/>
          </a:xfrm>
          <a:prstGeom prst="roundRect">
            <a:avLst>
              <a:gd name="adj" fmla="val 15506"/>
            </a:avLst>
          </a:prstGeom>
          <a:solidFill>
            <a:srgbClr val="FEF0E7"/>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600" b="0" i="0" u="none" strike="noStrike" kern="1200" cap="none" spc="0" normalizeH="0" baseline="0" noProof="0">
                <a:ln>
                  <a:noFill/>
                </a:ln>
                <a:solidFill>
                  <a:srgbClr val="A00F2E"/>
                </a:solidFill>
                <a:effectLst/>
                <a:uLnTx/>
                <a:uFillTx/>
                <a:latin typeface="Franklin Gothic Medium" panose="020B0603020102020204"/>
                <a:ea typeface="+mn-ea"/>
                <a:cs typeface="+mn-cs"/>
              </a:rPr>
              <a:t>SEXUAL HARASSMENT</a:t>
            </a:r>
          </a:p>
          <a:p>
            <a:pPr marL="179388" marR="0" lvl="0" indent="-179388" algn="l" defTabSz="914400" rtl="0" eaLnBrk="1" fontAlgn="auto" latinLnBrk="0" hangingPunct="1">
              <a:lnSpc>
                <a:spcPts val="2600"/>
              </a:lnSpc>
              <a:spcBef>
                <a:spcPts val="0"/>
              </a:spcBef>
              <a:spcAft>
                <a:spcPts val="600"/>
              </a:spcAft>
              <a:buClr>
                <a:srgbClr val="A00F2E"/>
              </a:buClr>
              <a:buSzTx/>
              <a:buFont typeface="Arial" panose="020B0604020202020204" pitchFamily="34" charset="0"/>
              <a:buChar char="•"/>
              <a:tabLst/>
              <a:defRPr/>
            </a:pPr>
            <a:r>
              <a:rPr kumimoji="0" lang="en-US" sz="2400" b="0" i="0" u="none" strike="noStrike" kern="1200" cap="none" spc="0" normalizeH="0" baseline="0" noProof="0">
                <a:ln>
                  <a:noFill/>
                </a:ln>
                <a:solidFill>
                  <a:srgbClr val="2F150E"/>
                </a:solidFill>
                <a:effectLst/>
                <a:uLnTx/>
                <a:uFillTx/>
                <a:latin typeface="Franklin Gothic Book" panose="020B0503020102020204"/>
                <a:ea typeface="+mn-ea"/>
                <a:cs typeface="+mn-cs"/>
              </a:rPr>
              <a:t>A project worker leaves an offensive picture that is sexually explicit on a co-worker’s desk</a:t>
            </a:r>
          </a:p>
          <a:p>
            <a:pPr marL="179388" marR="0" lvl="0" indent="-179388" algn="l" defTabSz="914400" rtl="0" eaLnBrk="1" fontAlgn="auto" latinLnBrk="0" hangingPunct="1">
              <a:lnSpc>
                <a:spcPts val="2600"/>
              </a:lnSpc>
              <a:spcBef>
                <a:spcPts val="0"/>
              </a:spcBef>
              <a:spcAft>
                <a:spcPts val="600"/>
              </a:spcAft>
              <a:buClr>
                <a:srgbClr val="A00F2E"/>
              </a:buClr>
              <a:buSzTx/>
              <a:buFont typeface="Arial" panose="020B0604020202020204" pitchFamily="34" charset="0"/>
              <a:buChar char="•"/>
              <a:tabLst/>
              <a:defRPr/>
            </a:pPr>
            <a:r>
              <a:rPr kumimoji="0" lang="en-US" sz="2400" b="0" i="0" u="none" strike="noStrike" kern="1200" cap="none" spc="0" normalizeH="0" baseline="0" noProof="0">
                <a:ln>
                  <a:noFill/>
                </a:ln>
                <a:solidFill>
                  <a:srgbClr val="2F150E"/>
                </a:solidFill>
                <a:effectLst/>
                <a:uLnTx/>
                <a:uFillTx/>
                <a:latin typeface="Franklin Gothic Book" panose="020B0503020102020204"/>
                <a:ea typeface="+mn-ea"/>
                <a:cs typeface="+mn-cs"/>
              </a:rPr>
              <a:t>A </a:t>
            </a:r>
            <a:r>
              <a:rPr lang="en-US" sz="2400">
                <a:solidFill>
                  <a:srgbClr val="2F150E"/>
                </a:solidFill>
                <a:latin typeface="Franklin Gothic Book" panose="020B0503020102020204"/>
              </a:rPr>
              <a:t>teacher asks all students of a specific gender to greet them with a kiss on the cheek everyday</a:t>
            </a:r>
          </a:p>
        </p:txBody>
      </p:sp>
      <p:sp>
        <p:nvSpPr>
          <p:cNvPr id="7" name="CuadroTexto 6">
            <a:extLst>
              <a:ext uri="{FF2B5EF4-FFF2-40B4-BE49-F238E27FC236}">
                <a16:creationId xmlns:a16="http://schemas.microsoft.com/office/drawing/2014/main" id="{9CBC74B3-1A07-769B-B4A7-CC50425180A8}"/>
              </a:ext>
            </a:extLst>
          </p:cNvPr>
          <p:cNvSpPr txBox="1"/>
          <p:nvPr/>
        </p:nvSpPr>
        <p:spPr>
          <a:xfrm>
            <a:off x="7681529" y="955666"/>
            <a:ext cx="3608484" cy="769441"/>
          </a:xfrm>
          <a:prstGeom prst="rect">
            <a:avLst/>
          </a:prstGeom>
          <a:solidFill>
            <a:srgbClr val="FAD9C3"/>
          </a:solidFill>
        </p:spPr>
        <p:txBody>
          <a:bodyPr wrap="square" lIns="0" rIns="0" rtlCol="0" anchor="t">
            <a:spAutoFit/>
          </a:bodyPr>
          <a:lstStyle/>
          <a:p>
            <a:pPr marL="12700" marR="0" lvl="0" indent="0" algn="r" defTabSz="914400" rtl="0" eaLnBrk="1" fontAlgn="auto" latinLnBrk="0" hangingPunct="1">
              <a:lnSpc>
                <a:spcPct val="100000"/>
              </a:lnSpc>
              <a:spcBef>
                <a:spcPts val="105"/>
              </a:spcBef>
              <a:spcAft>
                <a:spcPts val="0"/>
              </a:spcAft>
              <a:buClrTx/>
              <a:buSzTx/>
              <a:buFontTx/>
              <a:buNone/>
              <a:tabLst/>
              <a:defRPr/>
            </a:pPr>
            <a:r>
              <a:rPr kumimoji="0" lang="en-US" sz="4400" b="0" i="0" u="none" strike="noStrike" kern="1200" cap="none" spc="0" normalizeH="0" baseline="0" noProof="0">
                <a:ln>
                  <a:noFill/>
                </a:ln>
                <a:solidFill>
                  <a:srgbClr val="2F150E"/>
                </a:solidFill>
                <a:effectLst/>
                <a:uLnTx/>
                <a:uFillTx/>
                <a:latin typeface="Franklin Gothic Medium" panose="020B0603020102020204"/>
                <a:ea typeface="+mn-ea"/>
                <a:cs typeface="+mn-cs"/>
              </a:rPr>
              <a:t>Example forms</a:t>
            </a:r>
          </a:p>
        </p:txBody>
      </p:sp>
      <p:sp>
        <p:nvSpPr>
          <p:cNvPr id="8" name="Rectángulo 7">
            <a:extLst>
              <a:ext uri="{FF2B5EF4-FFF2-40B4-BE49-F238E27FC236}">
                <a16:creationId xmlns:a16="http://schemas.microsoft.com/office/drawing/2014/main" id="{85B97136-139B-C7E3-8918-803DFAC8CB56}"/>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9" name="CuadroTexto 8">
            <a:extLst>
              <a:ext uri="{FF2B5EF4-FFF2-40B4-BE49-F238E27FC236}">
                <a16:creationId xmlns:a16="http://schemas.microsoft.com/office/drawing/2014/main" id="{8BCCFE38-233D-FC79-13A1-2B159FCA9AFE}"/>
              </a:ext>
            </a:extLst>
          </p:cNvPr>
          <p:cNvSpPr txBox="1"/>
          <p:nvPr/>
        </p:nvSpPr>
        <p:spPr>
          <a:xfrm>
            <a:off x="715963" y="55880"/>
            <a:ext cx="10747375"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1.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SEA/SH Risk Management with a Survivor-Centered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
        <p:nvSpPr>
          <p:cNvPr id="11" name="Rectángulo 10">
            <a:extLst>
              <a:ext uri="{FF2B5EF4-FFF2-40B4-BE49-F238E27FC236}">
                <a16:creationId xmlns:a16="http://schemas.microsoft.com/office/drawing/2014/main" id="{869AFC48-98D9-9F4A-1436-C80709129780}"/>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2" name="CuadroTexto 11">
            <a:extLst>
              <a:ext uri="{FF2B5EF4-FFF2-40B4-BE49-F238E27FC236}">
                <a16:creationId xmlns:a16="http://schemas.microsoft.com/office/drawing/2014/main" id="{4C978BC0-C80A-D37B-C831-208F3F35734D}"/>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a.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Definitions and Basic Concepts</a:t>
            </a:r>
          </a:p>
        </p:txBody>
      </p:sp>
    </p:spTree>
    <p:extLst>
      <p:ext uri="{BB962C8B-B14F-4D97-AF65-F5344CB8AC3E}">
        <p14:creationId xmlns:p14="http://schemas.microsoft.com/office/powerpoint/2010/main" val="345644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AD9C3"/>
        </a:solidFill>
        <a:effectLst/>
      </p:bgPr>
    </p:bg>
    <p:spTree>
      <p:nvGrpSpPr>
        <p:cNvPr id="1" name=""/>
        <p:cNvGrpSpPr/>
        <p:nvPr/>
      </p:nvGrpSpPr>
      <p:grpSpPr>
        <a:xfrm>
          <a:off x="0" y="0"/>
          <a:ext cx="0" cy="0"/>
          <a:chOff x="0" y="0"/>
          <a:chExt cx="0" cy="0"/>
        </a:xfrm>
      </p:grpSpPr>
      <p:graphicFrame>
        <p:nvGraphicFramePr>
          <p:cNvPr id="6" name="Diagram 2">
            <a:extLst>
              <a:ext uri="{FF2B5EF4-FFF2-40B4-BE49-F238E27FC236}">
                <a16:creationId xmlns:a16="http://schemas.microsoft.com/office/drawing/2014/main" id="{AA471191-A57B-0650-1EDA-D3EDC7F25C3D}"/>
              </a:ext>
            </a:extLst>
          </p:cNvPr>
          <p:cNvGraphicFramePr/>
          <p:nvPr>
            <p:extLst>
              <p:ext uri="{D42A27DB-BD31-4B8C-83A1-F6EECF244321}">
                <p14:modId xmlns:p14="http://schemas.microsoft.com/office/powerpoint/2010/main" val="1142600109"/>
              </p:ext>
            </p:extLst>
          </p:nvPr>
        </p:nvGraphicFramePr>
        <p:xfrm>
          <a:off x="439257" y="1133551"/>
          <a:ext cx="4343899" cy="5350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4" name="Grupo 23">
            <a:extLst>
              <a:ext uri="{FF2B5EF4-FFF2-40B4-BE49-F238E27FC236}">
                <a16:creationId xmlns:a16="http://schemas.microsoft.com/office/drawing/2014/main" id="{DEC0B581-A020-99F9-3E08-42338B6C7188}"/>
              </a:ext>
            </a:extLst>
          </p:cNvPr>
          <p:cNvGrpSpPr/>
          <p:nvPr/>
        </p:nvGrpSpPr>
        <p:grpSpPr>
          <a:xfrm>
            <a:off x="5306259" y="1271618"/>
            <a:ext cx="6552731" cy="5074493"/>
            <a:chOff x="5234075" y="1603185"/>
            <a:chExt cx="6359036" cy="4924493"/>
          </a:xfrm>
        </p:grpSpPr>
        <p:sp>
          <p:nvSpPr>
            <p:cNvPr id="5" name="TextBox 23">
              <a:extLst>
                <a:ext uri="{FF2B5EF4-FFF2-40B4-BE49-F238E27FC236}">
                  <a16:creationId xmlns:a16="http://schemas.microsoft.com/office/drawing/2014/main" id="{88D6F0FF-AB74-65EE-5D58-B91774665C9D}"/>
                </a:ext>
              </a:extLst>
            </p:cNvPr>
            <p:cNvSpPr txBox="1"/>
            <p:nvPr/>
          </p:nvSpPr>
          <p:spPr>
            <a:xfrm>
              <a:off x="5234075" y="4666124"/>
              <a:ext cx="6359036" cy="1861554"/>
            </a:xfrm>
            <a:prstGeom prst="roundRect">
              <a:avLst/>
            </a:prstGeom>
            <a:ln>
              <a:solidFill>
                <a:srgbClr val="CA5B33"/>
              </a:solidFill>
            </a:ln>
          </p:spPr>
          <p:style>
            <a:lnRef idx="3">
              <a:schemeClr val="lt1"/>
            </a:lnRef>
            <a:fillRef idx="1">
              <a:schemeClr val="accent2"/>
            </a:fillRef>
            <a:effectRef idx="1">
              <a:schemeClr val="accent2"/>
            </a:effectRef>
            <a:fontRef idx="minor">
              <a:schemeClr val="lt1"/>
            </a:fontRef>
          </p:style>
          <p:txBody>
            <a:bodyPr wrap="square">
              <a:spAutoFit/>
            </a:bodyPr>
            <a:lstStyle/>
            <a:p>
              <a:pPr marL="0" marR="0" lvl="0" indent="0" algn="ctr" defTabSz="914400" rtl="0" eaLnBrk="1" fontAlgn="auto" latinLnBrk="0" hangingPunct="1">
                <a:lnSpc>
                  <a:spcPts val="2400"/>
                </a:lnSpc>
                <a:spcBef>
                  <a:spcPts val="0"/>
                </a:spcBef>
                <a:spcAft>
                  <a:spcPts val="800"/>
                </a:spcAft>
                <a:buClrTx/>
                <a:buSzTx/>
                <a:buFontTx/>
                <a:buNone/>
                <a:tabLst/>
                <a:defRPr/>
              </a:pPr>
              <a:r>
                <a:rPr kumimoji="0" lang="en-US" sz="2400" b="1" i="0" strike="noStrike" kern="1200" cap="none" spc="0" normalizeH="0" baseline="0" noProof="0" dirty="0">
                  <a:ln>
                    <a:noFill/>
                  </a:ln>
                  <a:solidFill>
                    <a:srgbClr val="FFFFFF"/>
                  </a:solidFill>
                  <a:effectLst/>
                  <a:uLnTx/>
                  <a:uFillTx/>
                  <a:latin typeface="Franklin Gothic Book" panose="020B0503020102020204"/>
                  <a:ea typeface="Calibri" panose="020F0502020204030204" pitchFamily="34" charset="0"/>
                  <a:cs typeface="Times New Roman"/>
                </a:rPr>
                <a:t>As part of the ESF, we have the duty to actively work to identify, reduce, mitigate and </a:t>
              </a:r>
              <a:r>
                <a:rPr kumimoji="0" lang="en-US" sz="2400" b="1" i="0" strike="noStrike" kern="1200" cap="none" spc="0" normalizeH="0" baseline="0" noProof="0" dirty="0">
                  <a:ln>
                    <a:noFill/>
                  </a:ln>
                  <a:solidFill>
                    <a:srgbClr val="FFFFFF"/>
                  </a:solidFill>
                  <a:effectLst/>
                  <a:uLnTx/>
                  <a:uFillTx/>
                  <a:latin typeface="Franklin Gothic Book" panose="020B0503020102020204"/>
                  <a:ea typeface="+mn-ea"/>
                  <a:cs typeface="Times New Roman"/>
                </a:rPr>
                <a:t>respond to GBV risks, including SEA/SH</a:t>
              </a:r>
            </a:p>
            <a:p>
              <a:pPr marL="0" marR="0" lvl="0" indent="0" algn="ctr" defTabSz="914400" rtl="0" eaLnBrk="1" fontAlgn="auto" latinLnBrk="0" hangingPunct="1">
                <a:lnSpc>
                  <a:spcPts val="2400"/>
                </a:lnSpc>
                <a:spcBef>
                  <a:spcPts val="0"/>
                </a:spcBef>
                <a:spcAft>
                  <a:spcPts val="800"/>
                </a:spcAft>
                <a:buClrTx/>
                <a:buSzTx/>
                <a:buFontTx/>
                <a:buNone/>
                <a:tabLst/>
                <a:defRPr/>
              </a:pPr>
              <a:r>
                <a:rPr lang="en-US" sz="2000" dirty="0">
                  <a:solidFill>
                    <a:srgbClr val="FAD9C3"/>
                  </a:solidFill>
                  <a:latin typeface="Franklin Gothic Book" panose="020B0503020102020204"/>
                  <a:ea typeface="Calibri" panose="020F0502020204030204" pitchFamily="34" charset="0"/>
                  <a:cs typeface="Times New Roman"/>
                </a:rPr>
                <a:t>T</a:t>
              </a:r>
              <a:r>
                <a:rPr kumimoji="0" lang="en-US" sz="2000" b="0" i="0" u="none" strike="noStrike" kern="1200" cap="none" spc="0" normalizeH="0" baseline="0" noProof="0" dirty="0">
                  <a:ln>
                    <a:noFill/>
                  </a:ln>
                  <a:solidFill>
                    <a:srgbClr val="FAD9C3"/>
                  </a:solidFill>
                  <a:effectLst/>
                  <a:uLnTx/>
                  <a:uFillTx/>
                  <a:latin typeface="Franklin Gothic Book" panose="020B0503020102020204"/>
                  <a:ea typeface="Calibri" panose="020F0502020204030204" pitchFamily="34" charset="0"/>
                  <a:cs typeface="Times New Roman"/>
                </a:rPr>
                <a:t>hat are likely to be created or exacerbated by features of project implementation</a:t>
              </a:r>
              <a:endParaRPr kumimoji="0" lang="es-PE" sz="2000" b="0" i="0" u="none" strike="noStrike" kern="1200" cap="none" spc="0" normalizeH="0" baseline="0" noProof="0" dirty="0">
                <a:ln>
                  <a:noFill/>
                </a:ln>
                <a:solidFill>
                  <a:srgbClr val="FAD9C3"/>
                </a:solidFill>
                <a:effectLst/>
                <a:uLnTx/>
                <a:uFillTx/>
                <a:latin typeface="Franklin Gothic Book" panose="020B0503020102020204"/>
                <a:ea typeface="Calibri" panose="020F0502020204030204" pitchFamily="34" charset="0"/>
                <a:cs typeface="Times New Roman"/>
              </a:endParaRPr>
            </a:p>
          </p:txBody>
        </p:sp>
        <p:sp>
          <p:nvSpPr>
            <p:cNvPr id="2" name="TextBox 23">
              <a:extLst>
                <a:ext uri="{FF2B5EF4-FFF2-40B4-BE49-F238E27FC236}">
                  <a16:creationId xmlns:a16="http://schemas.microsoft.com/office/drawing/2014/main" id="{A2947F1A-5E29-E730-15EF-F10CA570DC2F}"/>
                </a:ext>
              </a:extLst>
            </p:cNvPr>
            <p:cNvSpPr txBox="1"/>
            <p:nvPr/>
          </p:nvSpPr>
          <p:spPr>
            <a:xfrm>
              <a:off x="5234075" y="1603185"/>
              <a:ext cx="6359036" cy="2632610"/>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rtl="0" eaLnBrk="1" fontAlgn="auto" latinLnBrk="0" hangingPunct="1">
                <a:lnSpc>
                  <a:spcPts val="2400"/>
                </a:lnSpc>
                <a:spcBef>
                  <a:spcPts val="0"/>
                </a:spcBef>
                <a:spcAft>
                  <a:spcPts val="800"/>
                </a:spcAft>
                <a:buClrTx/>
                <a:buSzTx/>
                <a:buFontTx/>
                <a:buNone/>
                <a:tabLst/>
                <a:defRPr/>
              </a:pPr>
              <a:r>
                <a:rPr kumimoji="0" lang="en-US" sz="2400" b="1" i="0" u="sng" strike="noStrike" kern="1200" cap="none" spc="0" normalizeH="0" baseline="0" noProof="0">
                  <a:ln>
                    <a:noFill/>
                  </a:ln>
                  <a:solidFill>
                    <a:srgbClr val="FFFFFF"/>
                  </a:solidFill>
                  <a:effectLst/>
                  <a:uLnTx/>
                  <a:uFillTx/>
                  <a:latin typeface="Franklin Gothic Book" panose="020B0503020102020204"/>
                  <a:ea typeface="Calibri" panose="020F0502020204030204" pitchFamily="34" charset="0"/>
                  <a:cs typeface="Times New Roman"/>
                </a:rPr>
                <a:t>Absence of cases doesn't mean that the problem doesn't exist. </a:t>
              </a:r>
            </a:p>
            <a:p>
              <a:pPr marL="0" marR="0" lvl="0" indent="0" algn="ctr" defTabSz="914400" rtl="0" eaLnBrk="1" fontAlgn="auto" latinLnBrk="0" hangingPunct="1">
                <a:lnSpc>
                  <a:spcPts val="2400"/>
                </a:lnSpc>
                <a:spcBef>
                  <a:spcPts val="0"/>
                </a:spcBef>
                <a:spcAft>
                  <a:spcPts val="800"/>
                </a:spcAft>
                <a:buClrTx/>
                <a:buSzTx/>
                <a:buFontTx/>
                <a:buNone/>
                <a:tabLst/>
                <a:defRPr/>
              </a:pPr>
              <a:r>
                <a:rPr kumimoji="0" lang="en-US" sz="2000" b="0" i="0" u="none" strike="noStrike" kern="1200" cap="none" spc="0" normalizeH="0" baseline="0" noProof="0">
                  <a:ln>
                    <a:noFill/>
                  </a:ln>
                  <a:solidFill>
                    <a:srgbClr val="FAD9C3"/>
                  </a:solidFill>
                  <a:effectLst/>
                  <a:uLnTx/>
                  <a:uFillTx/>
                  <a:latin typeface="Franklin Gothic Book" panose="020B0503020102020204"/>
                  <a:ea typeface="+mn-ea"/>
                  <a:cs typeface="+mn-cs"/>
                </a:rPr>
                <a:t>GBV is underreported due to many barriers. </a:t>
              </a:r>
            </a:p>
            <a:p>
              <a:pPr marL="0" marR="0" lvl="0" indent="0" algn="ctr" defTabSz="914400" rtl="0" eaLnBrk="1" fontAlgn="auto" latinLnBrk="0" hangingPunct="1">
                <a:lnSpc>
                  <a:spcPts val="2400"/>
                </a:lnSpc>
                <a:spcBef>
                  <a:spcPts val="0"/>
                </a:spcBef>
                <a:spcAft>
                  <a:spcPts val="800"/>
                </a:spcAft>
                <a:buClrTx/>
                <a:buSzTx/>
                <a:buFontTx/>
                <a:buNone/>
                <a:tabLst/>
                <a:defRPr/>
              </a:pPr>
              <a:r>
                <a:rPr kumimoji="0" lang="en-US" sz="2000" b="0" i="0" u="none" strike="noStrike" kern="1200" cap="none" spc="0" normalizeH="0" baseline="0" noProof="0">
                  <a:ln>
                    <a:noFill/>
                  </a:ln>
                  <a:solidFill>
                    <a:srgbClr val="FAD9C3"/>
                  </a:solidFill>
                  <a:effectLst/>
                  <a:uLnTx/>
                  <a:uFillTx/>
                  <a:latin typeface="Franklin Gothic Book" panose="020B0503020102020204"/>
                  <a:ea typeface="+mn-ea"/>
                  <a:cs typeface="+mn-cs"/>
                </a:rPr>
                <a:t>By implementing enabling reporting mechanisms and informing communities of their rights, we empower survivors to come forward, look for support and hold perpetrators accountable, breaking the cycle of violence.</a:t>
              </a:r>
              <a:endParaRPr kumimoji="0" lang="es-PE" sz="2000" b="0" i="0" u="none" strike="noStrike" kern="1200" cap="none" spc="0" normalizeH="0" baseline="0" noProof="0">
                <a:ln>
                  <a:noFill/>
                </a:ln>
                <a:solidFill>
                  <a:srgbClr val="FAD9C3"/>
                </a:solidFill>
                <a:effectLst/>
                <a:uLnTx/>
                <a:uFillTx/>
                <a:latin typeface="Franklin Gothic Book" panose="020B0503020102020204"/>
                <a:ea typeface="Calibri" panose="020F0502020204030204" pitchFamily="34" charset="0"/>
                <a:cs typeface="Times New Roman"/>
              </a:endParaRPr>
            </a:p>
          </p:txBody>
        </p:sp>
      </p:grpSp>
      <p:pic>
        <p:nvPicPr>
          <p:cNvPr id="19" name="Imagen 18">
            <a:extLst>
              <a:ext uri="{FF2B5EF4-FFF2-40B4-BE49-F238E27FC236}">
                <a16:creationId xmlns:a16="http://schemas.microsoft.com/office/drawing/2014/main" id="{1E714078-67BB-5E1B-A978-65ACBF9656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5556" y="1955173"/>
            <a:ext cx="798208" cy="798208"/>
          </a:xfrm>
          <a:prstGeom prst="rect">
            <a:avLst/>
          </a:prstGeom>
        </p:spPr>
      </p:pic>
      <p:pic>
        <p:nvPicPr>
          <p:cNvPr id="21" name="Imagen 20">
            <a:extLst>
              <a:ext uri="{FF2B5EF4-FFF2-40B4-BE49-F238E27FC236}">
                <a16:creationId xmlns:a16="http://schemas.microsoft.com/office/drawing/2014/main" id="{DF54249F-36BA-0714-22A2-5F890E296D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2826" y="4709053"/>
            <a:ext cx="798208" cy="798208"/>
          </a:xfrm>
          <a:prstGeom prst="rect">
            <a:avLst/>
          </a:prstGeom>
        </p:spPr>
      </p:pic>
      <p:sp>
        <p:nvSpPr>
          <p:cNvPr id="3" name="Rectángulo 2">
            <a:extLst>
              <a:ext uri="{FF2B5EF4-FFF2-40B4-BE49-F238E27FC236}">
                <a16:creationId xmlns:a16="http://schemas.microsoft.com/office/drawing/2014/main" id="{27483752-665E-2830-FFC7-DCBDF859F78E}"/>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4" name="CuadroTexto 3">
            <a:extLst>
              <a:ext uri="{FF2B5EF4-FFF2-40B4-BE49-F238E27FC236}">
                <a16:creationId xmlns:a16="http://schemas.microsoft.com/office/drawing/2014/main" id="{A6650387-CBCB-DDA8-A029-B09059D7101D}"/>
              </a:ext>
            </a:extLst>
          </p:cNvPr>
          <p:cNvSpPr txBox="1"/>
          <p:nvPr/>
        </p:nvSpPr>
        <p:spPr>
          <a:xfrm>
            <a:off x="715963" y="55880"/>
            <a:ext cx="10747375"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1.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SEA/SH Risk Management with a Survivor-Centered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
        <p:nvSpPr>
          <p:cNvPr id="11" name="Rectángulo 10">
            <a:extLst>
              <a:ext uri="{FF2B5EF4-FFF2-40B4-BE49-F238E27FC236}">
                <a16:creationId xmlns:a16="http://schemas.microsoft.com/office/drawing/2014/main" id="{9FF31D05-24B2-CD4D-A25B-60EC9353A718}"/>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2" name="CuadroTexto 11">
            <a:extLst>
              <a:ext uri="{FF2B5EF4-FFF2-40B4-BE49-F238E27FC236}">
                <a16:creationId xmlns:a16="http://schemas.microsoft.com/office/drawing/2014/main" id="{83484FD8-50E8-0981-F7B0-C54EB220B9B8}"/>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a.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Definitions and Basic Concepts</a:t>
            </a:r>
          </a:p>
        </p:txBody>
      </p:sp>
    </p:spTree>
    <p:extLst>
      <p:ext uri="{BB962C8B-B14F-4D97-AF65-F5344CB8AC3E}">
        <p14:creationId xmlns:p14="http://schemas.microsoft.com/office/powerpoint/2010/main" val="667997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AD9C3"/>
        </a:solidFill>
        <a:effectLst/>
      </p:bgPr>
    </p:bg>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DED937E5-F2E4-0AD5-5045-C803782C0AB4}"/>
              </a:ext>
            </a:extLst>
          </p:cNvPr>
          <p:cNvSpPr/>
          <p:nvPr/>
        </p:nvSpPr>
        <p:spPr>
          <a:xfrm>
            <a:off x="4383167" y="3637770"/>
            <a:ext cx="7639499" cy="3121543"/>
          </a:xfrm>
          <a:prstGeom prst="roundRect">
            <a:avLst>
              <a:gd name="adj" fmla="val 8753"/>
            </a:avLst>
          </a:prstGeom>
          <a:solidFill>
            <a:srgbClr val="FCE8DB"/>
          </a:solidFill>
          <a:ln>
            <a:noFill/>
          </a:ln>
          <a:effectLst>
            <a:outerShdw blurRad="63500" sx="102000" sy="102000" algn="ctr" rotWithShape="0">
              <a:prstClr val="black">
                <a:alpha val="24000"/>
              </a:prstClr>
            </a:outerShdw>
          </a:effectLst>
        </p:spPr>
        <p:style>
          <a:lnRef idx="3">
            <a:scrgbClr r="0" g="0" b="0"/>
          </a:lnRef>
          <a:fillRef idx="1">
            <a:schemeClr val="lt1">
              <a:hueOff val="0"/>
              <a:satOff val="0"/>
              <a:lumOff val="0"/>
              <a:alphaOff val="0"/>
            </a:schemeClr>
          </a:fillRef>
          <a:effectRef idx="1">
            <a:scrgbClr r="0" g="0" b="0"/>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2F150E">
                  <a:hueOff val="0"/>
                  <a:satOff val="0"/>
                  <a:lumOff val="0"/>
                  <a:alphaOff val="0"/>
                </a:srgb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BCCE87A-67C6-4DD5-A01F-DFCB3DA8E6B2}"/>
              </a:ext>
            </a:extLst>
          </p:cNvPr>
          <p:cNvPicPr>
            <a:picLocks noChangeAspect="1"/>
          </p:cNvPicPr>
          <p:nvPr/>
        </p:nvPicPr>
        <p:blipFill rotWithShape="1">
          <a:blip r:embed="rId3">
            <a:duotone>
              <a:schemeClr val="accent1">
                <a:shade val="45000"/>
                <a:satMod val="135000"/>
              </a:schemeClr>
              <a:prstClr val="white"/>
            </a:duotone>
          </a:blip>
          <a:srcRect l="6249" r="6252"/>
          <a:stretch/>
        </p:blipFill>
        <p:spPr>
          <a:xfrm>
            <a:off x="0" y="667968"/>
            <a:ext cx="4184073" cy="6190031"/>
          </a:xfrm>
          <a:prstGeom prst="rect">
            <a:avLst/>
          </a:prstGeom>
          <a:effectLst/>
        </p:spPr>
      </p:pic>
      <p:sp>
        <p:nvSpPr>
          <p:cNvPr id="5" name="Rectangle 4">
            <a:extLst>
              <a:ext uri="{FF2B5EF4-FFF2-40B4-BE49-F238E27FC236}">
                <a16:creationId xmlns:a16="http://schemas.microsoft.com/office/drawing/2014/main" id="{E3395D31-4456-424D-806B-BF68DC04C752}"/>
              </a:ext>
            </a:extLst>
          </p:cNvPr>
          <p:cNvSpPr/>
          <p:nvPr/>
        </p:nvSpPr>
        <p:spPr>
          <a:xfrm>
            <a:off x="4383167" y="1828662"/>
            <a:ext cx="7451055" cy="1554272"/>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rPr>
              <a:t>In 2016, following a first </a:t>
            </a:r>
            <a:r>
              <a:rPr kumimoji="0" lang="en-US" sz="1800" b="0" i="0" u="none" strike="noStrike" kern="1200" cap="none" spc="0" normalizeH="0" baseline="0" noProof="0">
                <a:ln>
                  <a:noFill/>
                </a:ln>
                <a:solidFill>
                  <a:srgbClr val="0070C0"/>
                </a:solidFill>
                <a:effectLst/>
                <a:uLnTx/>
                <a:uFillTx/>
                <a:latin typeface="Franklin Gothic Book" panose="020B0503020102020204"/>
                <a:ea typeface="+mn-ea"/>
                <a:cs typeface="+mn-cs"/>
                <a:hlinkClick r:id="rId4">
                  <a:extLst>
                    <a:ext uri="{A12FA001-AC4F-418D-AE19-62706E023703}">
                      <ahyp:hlinkClr xmlns:ahyp="http://schemas.microsoft.com/office/drawing/2018/hyperlinkcolor" val="tx"/>
                    </a:ext>
                  </a:extLst>
                </a:hlinkClick>
              </a:rPr>
              <a:t>Inspection Panel Case</a:t>
            </a:r>
            <a:r>
              <a:rPr kumimoji="0" lang="en-US" sz="1800" b="0" i="0" u="none" strike="noStrike" kern="1200" cap="none" spc="0" normalizeH="0" baseline="0" noProof="0">
                <a:ln>
                  <a:noFill/>
                </a:ln>
                <a:solidFill>
                  <a:srgbClr val="0070C0"/>
                </a:solidFill>
                <a:effectLst/>
                <a:uLnTx/>
                <a:uFillTx/>
                <a:latin typeface="Franklin Gothic Book" panose="020B0503020102020204"/>
                <a:ea typeface="+mn-ea"/>
                <a:cs typeface="+mn-cs"/>
              </a:rPr>
              <a:t> </a:t>
            </a:r>
            <a:r>
              <a:rPr kumimoji="0" lang="en-US" sz="1800" b="0"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rPr>
              <a:t>in Uganda with SEA/SH allegations, the Bank established a </a:t>
            </a:r>
            <a:r>
              <a:rPr kumimoji="0" lang="en-US" sz="1800" b="1"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rPr>
              <a:t>Global Gender-Based Violence Task Force</a:t>
            </a:r>
            <a:r>
              <a:rPr kumimoji="0" lang="en-US" sz="1800" b="0"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rPr>
              <a:t> to improve the institution’s response to these issues. </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hlinkClick r:id="rId5">
                  <a:extLst>
                    <a:ext uri="{A12FA001-AC4F-418D-AE19-62706E023703}">
                      <ahyp:hlinkClr xmlns:ahyp="http://schemas.microsoft.com/office/drawing/2018/hyperlinkcolor" val="tx"/>
                    </a:ext>
                  </a:extLst>
                </a:hlinkClick>
              </a:rPr>
              <a:t>A </a:t>
            </a:r>
            <a:r>
              <a:rPr kumimoji="0" lang="en-US" sz="1800" b="1" i="0" u="none" strike="noStrike" kern="1200" cap="none" spc="0" normalizeH="0" baseline="0" noProof="0">
                <a:ln>
                  <a:noFill/>
                </a:ln>
                <a:solidFill>
                  <a:srgbClr val="0070C0"/>
                </a:solidFill>
                <a:effectLst/>
                <a:uLnTx/>
                <a:uFillTx/>
                <a:latin typeface="Franklin Gothic Book" panose="020B0503020102020204"/>
                <a:ea typeface="+mn-ea"/>
                <a:cs typeface="+mn-cs"/>
                <a:hlinkClick r:id="rId5">
                  <a:extLst>
                    <a:ext uri="{A12FA001-AC4F-418D-AE19-62706E023703}">
                      <ahyp:hlinkClr xmlns:ahyp="http://schemas.microsoft.com/office/drawing/2018/hyperlinkcolor" val="tx"/>
                    </a:ext>
                  </a:extLst>
                </a:hlinkClick>
              </a:rPr>
              <a:t>GBV Action Plan</a:t>
            </a:r>
            <a:r>
              <a:rPr kumimoji="0" lang="en-US" sz="1800" b="1" i="0" u="none" strike="noStrike" kern="1200" cap="none" spc="0" normalizeH="0" baseline="0" noProof="0">
                <a:ln>
                  <a:noFill/>
                </a:ln>
                <a:solidFill>
                  <a:srgbClr val="0070C0"/>
                </a:solidFill>
                <a:effectLst/>
                <a:uLnTx/>
                <a:uFillTx/>
                <a:latin typeface="Franklin Gothic Book" panose="020B0503020102020204"/>
                <a:ea typeface="+mn-ea"/>
                <a:cs typeface="+mn-cs"/>
              </a:rPr>
              <a:t> </a:t>
            </a:r>
            <a:r>
              <a:rPr kumimoji="0" lang="en-US" sz="1800" b="0"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rPr>
              <a:t>was written in 2017 with recommendations for protecting women, children, and other populations at risk where Bank projects occur. </a:t>
            </a:r>
            <a:endParaRPr kumimoji="0" lang="fr-FR" sz="1800" b="0"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endParaRPr>
          </a:p>
        </p:txBody>
      </p:sp>
      <p:sp>
        <p:nvSpPr>
          <p:cNvPr id="6" name="Rectangle 5">
            <a:extLst>
              <a:ext uri="{FF2B5EF4-FFF2-40B4-BE49-F238E27FC236}">
                <a16:creationId xmlns:a16="http://schemas.microsoft.com/office/drawing/2014/main" id="{BD184B37-79D9-4027-B197-06BE3F206F89}"/>
              </a:ext>
            </a:extLst>
          </p:cNvPr>
          <p:cNvSpPr/>
          <p:nvPr/>
        </p:nvSpPr>
        <p:spPr>
          <a:xfrm>
            <a:off x="4607308" y="3799311"/>
            <a:ext cx="7191217" cy="2798461"/>
          </a:xfrm>
          <a:prstGeom prst="rect">
            <a:avLst/>
          </a:prstGeom>
        </p:spPr>
        <p:txBody>
          <a:bodyPr vert="horz" lIns="91440" tIns="45720" rIns="91440" bIns="45720" rtlCol="0" anchor="t">
            <a:noAutofit/>
          </a:bodyPr>
          <a:lstStyle/>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rPr>
              <a:t>Following the recommendations of the GBV Task Force, </a:t>
            </a:r>
            <a:r>
              <a:rPr kumimoji="0" lang="en-US" sz="1800" b="1"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rPr>
              <a:t>all World Bank-financed IPF involving major civil works and other projects that can cause SEA/SH should:</a:t>
            </a:r>
          </a:p>
          <a:p>
            <a:pPr marL="400050" marR="0" lvl="0" indent="-342900" algn="just" defTabSz="914400" rtl="0" eaLnBrk="1" fontAlgn="auto" latinLnBrk="0" hangingPunct="1">
              <a:lnSpc>
                <a:spcPct val="90000"/>
              </a:lnSpc>
              <a:spcBef>
                <a:spcPts val="0"/>
              </a:spcBef>
              <a:spcAft>
                <a:spcPts val="600"/>
              </a:spcAft>
              <a:buClr>
                <a:srgbClr val="6B1808"/>
              </a:buClr>
              <a:buSzTx/>
              <a:buFont typeface="Wingdings" panose="05000000000000000000" pitchFamily="2" charset="2"/>
              <a:buChar char="ü"/>
              <a:tabLst/>
              <a:defRPr/>
            </a:pPr>
            <a:r>
              <a:rPr kumimoji="0" lang="en-US" sz="1800" b="1"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rPr>
              <a:t>Identify and assess </a:t>
            </a:r>
            <a:r>
              <a:rPr kumimoji="0" lang="en-US" sz="1800" b="0"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rPr>
              <a:t>the </a:t>
            </a:r>
            <a:r>
              <a:rPr kumimoji="0" lang="en-US" sz="1800" b="1"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rPr>
              <a:t>risk of exacerbation/introduction of SEA/SH</a:t>
            </a:r>
            <a:r>
              <a:rPr kumimoji="0" lang="en-US" sz="1800" b="0"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rPr>
              <a:t> at the community level and assess the </a:t>
            </a:r>
            <a:r>
              <a:rPr kumimoji="0" lang="en-US" sz="1800" b="1"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rPr>
              <a:t>local capacity </a:t>
            </a:r>
            <a:r>
              <a:rPr kumimoji="0" lang="en-US" sz="1800" b="0"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rPr>
              <a:t>to prevent and respond to GBV,</a:t>
            </a:r>
            <a:endParaRPr kumimoji="0" lang="en-US" sz="1800" b="0" i="0" u="none" strike="noStrike" kern="1200" cap="none" spc="0" normalizeH="0" baseline="0" noProof="0">
              <a:ln>
                <a:noFill/>
              </a:ln>
              <a:solidFill>
                <a:srgbClr val="2F150E"/>
              </a:solidFill>
              <a:effectLst/>
              <a:uLnTx/>
              <a:uFillTx/>
              <a:latin typeface="Franklin Gothic Book" panose="020B0503020102020204" pitchFamily="34" charset="0"/>
              <a:ea typeface="+mn-ea"/>
              <a:cs typeface="Calibri"/>
            </a:endParaRPr>
          </a:p>
          <a:p>
            <a:pPr marL="400050" marR="0" lvl="0" indent="-342900" algn="just" defTabSz="914400" rtl="0" eaLnBrk="1" fontAlgn="auto" latinLnBrk="0" hangingPunct="1">
              <a:lnSpc>
                <a:spcPct val="90000"/>
              </a:lnSpc>
              <a:spcBef>
                <a:spcPts val="0"/>
              </a:spcBef>
              <a:spcAft>
                <a:spcPts val="600"/>
              </a:spcAft>
              <a:buClr>
                <a:srgbClr val="6B1808"/>
              </a:buClr>
              <a:buSzTx/>
              <a:buFont typeface="Wingdings" panose="05000000000000000000" pitchFamily="2" charset="2"/>
              <a:buChar char="ü"/>
              <a:tabLst/>
              <a:defRPr/>
            </a:pPr>
            <a:r>
              <a:rPr kumimoji="0" lang="en-US" sz="1800" b="1"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rPr>
              <a:t>Mitigate</a:t>
            </a:r>
            <a:r>
              <a:rPr kumimoji="0" lang="en-US" sz="1800" b="0"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rPr>
              <a:t> the risks by identifying and implementing appropriate SEA/ SH  risk mitigation measures,</a:t>
            </a:r>
            <a:endParaRPr kumimoji="0" lang="en-US" sz="1800" b="0" i="0" u="none" strike="noStrike" kern="1200" cap="none" spc="0" normalizeH="0" baseline="0" noProof="0">
              <a:ln>
                <a:noFill/>
              </a:ln>
              <a:solidFill>
                <a:srgbClr val="2F150E"/>
              </a:solidFill>
              <a:effectLst/>
              <a:uLnTx/>
              <a:uFillTx/>
              <a:latin typeface="Franklin Gothic Book" panose="020B0503020102020204" pitchFamily="34" charset="0"/>
              <a:ea typeface="+mn-ea"/>
              <a:cs typeface="Calibri"/>
            </a:endParaRPr>
          </a:p>
          <a:p>
            <a:pPr marL="400050" marR="0" lvl="0" indent="-342900" algn="just" defTabSz="914400" rtl="0" eaLnBrk="1" fontAlgn="auto" latinLnBrk="0" hangingPunct="1">
              <a:lnSpc>
                <a:spcPct val="90000"/>
              </a:lnSpc>
              <a:spcBef>
                <a:spcPts val="0"/>
              </a:spcBef>
              <a:spcAft>
                <a:spcPts val="600"/>
              </a:spcAft>
              <a:buClr>
                <a:srgbClr val="6B1808"/>
              </a:buClr>
              <a:buSzTx/>
              <a:buFont typeface="Wingdings" panose="05000000000000000000" pitchFamily="2" charset="2"/>
              <a:buChar char="ü"/>
              <a:tabLst/>
              <a:defRPr/>
            </a:pPr>
            <a:r>
              <a:rPr kumimoji="0" lang="en-US" sz="1800" b="1"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rPr>
              <a:t>Respond</a:t>
            </a:r>
            <a:r>
              <a:rPr kumimoji="0" lang="en-US" sz="1800" b="0"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rPr>
              <a:t> to any reported GBV allegations, whether related to the project or not. </a:t>
            </a:r>
            <a:endParaRPr kumimoji="0" lang="en-US" sz="1800" b="0" i="0" u="none" strike="noStrike" kern="1200" cap="none" spc="0" normalizeH="0" baseline="0" noProof="0">
              <a:ln>
                <a:noFill/>
              </a:ln>
              <a:solidFill>
                <a:srgbClr val="2F150E"/>
              </a:solidFill>
              <a:effectLst/>
              <a:uLnTx/>
              <a:uFillTx/>
              <a:latin typeface="Franklin Gothic Book" panose="020B0503020102020204" pitchFamily="34" charset="0"/>
              <a:ea typeface="+mn-ea"/>
              <a:cs typeface="Calibri"/>
            </a:endParaRPr>
          </a:p>
          <a:p>
            <a:pPr marL="285750" marR="0" lvl="0"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2F150E"/>
              </a:solidFill>
              <a:effectLst/>
              <a:uLnTx/>
              <a:uFillTx/>
              <a:latin typeface="Franklin Gothic Book" panose="020B0503020102020204" pitchFamily="34" charset="0"/>
              <a:ea typeface="+mn-ea"/>
              <a:cs typeface="+mn-cs"/>
            </a:endParaRPr>
          </a:p>
        </p:txBody>
      </p:sp>
      <p:sp>
        <p:nvSpPr>
          <p:cNvPr id="7" name="Title 1">
            <a:extLst>
              <a:ext uri="{FF2B5EF4-FFF2-40B4-BE49-F238E27FC236}">
                <a16:creationId xmlns:a16="http://schemas.microsoft.com/office/drawing/2014/main" id="{3A67EF96-0EFA-BF6B-0E8E-B5DF0113C64B}"/>
              </a:ext>
            </a:extLst>
          </p:cNvPr>
          <p:cNvSpPr>
            <a:spLocks noGrp="1"/>
          </p:cNvSpPr>
          <p:nvPr>
            <p:ph type="title"/>
          </p:nvPr>
        </p:nvSpPr>
        <p:spPr>
          <a:xfrm>
            <a:off x="4405745" y="847828"/>
            <a:ext cx="7451055" cy="1325563"/>
          </a:xfrm>
        </p:spPr>
        <p:txBody>
          <a:bodyPr>
            <a:noAutofit/>
          </a:bodyPr>
          <a:lstStyle/>
          <a:p>
            <a:pPr algn="ctr"/>
            <a:r>
              <a:rPr lang="en-US">
                <a:solidFill>
                  <a:schemeClr val="tx1"/>
                </a:solidFill>
                <a:latin typeface="Franklin Gothic Medium" panose="020B0603020102020204" pitchFamily="34" charset="0"/>
              </a:rPr>
              <a:t>Quick history of the SEA/SH agenda at the World Bank</a:t>
            </a:r>
          </a:p>
        </p:txBody>
      </p:sp>
      <p:sp>
        <p:nvSpPr>
          <p:cNvPr id="2" name="Rectángulo 1">
            <a:extLst>
              <a:ext uri="{FF2B5EF4-FFF2-40B4-BE49-F238E27FC236}">
                <a16:creationId xmlns:a16="http://schemas.microsoft.com/office/drawing/2014/main" id="{59BD3013-4C1D-C65E-364B-772758EA9231}"/>
              </a:ext>
            </a:extLst>
          </p:cNvPr>
          <p:cNvSpPr/>
          <p:nvPr/>
        </p:nvSpPr>
        <p:spPr>
          <a:xfrm>
            <a:off x="0" y="0"/>
            <a:ext cx="12192000" cy="357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3" name="CuadroTexto 2">
            <a:extLst>
              <a:ext uri="{FF2B5EF4-FFF2-40B4-BE49-F238E27FC236}">
                <a16:creationId xmlns:a16="http://schemas.microsoft.com/office/drawing/2014/main" id="{4E4F5F13-3E6A-FE6D-198C-69E13A4A9B66}"/>
              </a:ext>
            </a:extLst>
          </p:cNvPr>
          <p:cNvSpPr txBox="1"/>
          <p:nvPr/>
        </p:nvSpPr>
        <p:spPr>
          <a:xfrm>
            <a:off x="715963" y="55880"/>
            <a:ext cx="10747375"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ranklin Gothic Book" panose="020B0503020102020204"/>
                <a:ea typeface="+mn-ea"/>
                <a:cs typeface="+mn-cs"/>
              </a:rPr>
              <a:t>1. </a:t>
            </a:r>
            <a:r>
              <a:rPr kumimoji="0" lang="en-US" sz="1600" b="0" i="0" u="none" strike="noStrike" kern="1200" cap="none" spc="0" normalizeH="0" baseline="0" noProof="0" dirty="0">
                <a:ln>
                  <a:noFill/>
                </a:ln>
                <a:solidFill>
                  <a:srgbClr val="FFFFFF"/>
                </a:solidFill>
                <a:effectLst/>
                <a:uLnTx/>
                <a:uFillTx/>
                <a:latin typeface="Franklin Gothic Medium" panose="020B0603020102020204"/>
                <a:ea typeface="+mn-ea"/>
                <a:cs typeface="+mn-cs"/>
              </a:rPr>
              <a:t>SEA/SH Risk Management with a Survivor-Centered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11" name="Rectángulo 10">
            <a:extLst>
              <a:ext uri="{FF2B5EF4-FFF2-40B4-BE49-F238E27FC236}">
                <a16:creationId xmlns:a16="http://schemas.microsoft.com/office/drawing/2014/main" id="{729973B6-A464-8CF4-B871-434F8479630E}"/>
              </a:ext>
            </a:extLst>
          </p:cNvPr>
          <p:cNvSpPr/>
          <p:nvPr/>
        </p:nvSpPr>
        <p:spPr>
          <a:xfrm>
            <a:off x="0" y="357982"/>
            <a:ext cx="12192000" cy="357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9C3"/>
              </a:solidFill>
              <a:effectLst/>
              <a:uLnTx/>
              <a:uFillTx/>
              <a:latin typeface="Franklin Gothic Book" panose="020B0503020102020204"/>
              <a:ea typeface="+mn-ea"/>
              <a:cs typeface="+mn-cs"/>
            </a:endParaRPr>
          </a:p>
        </p:txBody>
      </p:sp>
      <p:sp>
        <p:nvSpPr>
          <p:cNvPr id="12" name="CuadroTexto 11">
            <a:extLst>
              <a:ext uri="{FF2B5EF4-FFF2-40B4-BE49-F238E27FC236}">
                <a16:creationId xmlns:a16="http://schemas.microsoft.com/office/drawing/2014/main" id="{EF861DCE-CDA9-6640-6476-72818EDECB87}"/>
              </a:ext>
            </a:extLst>
          </p:cNvPr>
          <p:cNvSpPr txBox="1"/>
          <p:nvPr/>
        </p:nvSpPr>
        <p:spPr>
          <a:xfrm>
            <a:off x="1547984" y="405624"/>
            <a:ext cx="601439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rPr>
              <a:t>a. </a:t>
            </a:r>
            <a:r>
              <a:rPr kumimoji="0" lang="en-US" sz="1600" b="0" i="0" u="none" strike="noStrike" kern="1200" cap="none" spc="0" normalizeH="0" baseline="0" noProof="0">
                <a:ln>
                  <a:noFill/>
                </a:ln>
                <a:solidFill>
                  <a:srgbClr val="FFFFFF"/>
                </a:solidFill>
                <a:effectLst/>
                <a:uLnTx/>
                <a:uFillTx/>
                <a:latin typeface="Franklin Gothic Medium" panose="020B0603020102020204"/>
                <a:ea typeface="+mn-ea"/>
                <a:cs typeface="+mn-cs"/>
              </a:rPr>
              <a:t>Definitions and Basic Concepts</a:t>
            </a:r>
          </a:p>
        </p:txBody>
      </p:sp>
    </p:spTree>
    <p:extLst>
      <p:ext uri="{BB962C8B-B14F-4D97-AF65-F5344CB8AC3E}">
        <p14:creationId xmlns:p14="http://schemas.microsoft.com/office/powerpoint/2010/main" val="1100652134"/>
      </p:ext>
    </p:extLst>
  </p:cSld>
  <p:clrMapOvr>
    <a:masterClrMapping/>
  </p:clrMapOvr>
</p:sld>
</file>

<file path=ppt/theme/theme1.xml><?xml version="1.0" encoding="utf-8"?>
<a:theme xmlns:a="http://schemas.openxmlformats.org/drawingml/2006/main" name="5_WBG Slide">
  <a:themeElements>
    <a:clrScheme name="GBR">
      <a:dk1>
        <a:sysClr val="windowText" lastClr="000000"/>
      </a:dk1>
      <a:lt1>
        <a:sysClr val="window" lastClr="FFFFFF"/>
      </a:lt1>
      <a:dk2>
        <a:srgbClr val="002345"/>
      </a:dk2>
      <a:lt2>
        <a:srgbClr val="FFFFFF"/>
      </a:lt2>
      <a:accent1>
        <a:srgbClr val="002345"/>
      </a:accent1>
      <a:accent2>
        <a:srgbClr val="00ADE4"/>
      </a:accent2>
      <a:accent3>
        <a:srgbClr val="F2EFDC"/>
      </a:accent3>
      <a:accent4>
        <a:srgbClr val="F24C27"/>
      </a:accent4>
      <a:accent5>
        <a:srgbClr val="E5682D"/>
      </a:accent5>
      <a:accent6>
        <a:srgbClr val="000000"/>
      </a:accent6>
      <a:hlink>
        <a:srgbClr val="00ADE4"/>
      </a:hlink>
      <a:folHlink>
        <a:srgbClr val="F24C27"/>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Personalizados 124">
      <a:dk1>
        <a:srgbClr val="2F150E"/>
      </a:dk1>
      <a:lt1>
        <a:srgbClr val="FAD9C3"/>
      </a:lt1>
      <a:dk2>
        <a:srgbClr val="2F150E"/>
      </a:dk2>
      <a:lt2>
        <a:srgbClr val="FAD9C3"/>
      </a:lt2>
      <a:accent1>
        <a:srgbClr val="6B1808"/>
      </a:accent1>
      <a:accent2>
        <a:srgbClr val="CA5B33"/>
      </a:accent2>
      <a:accent3>
        <a:srgbClr val="A00F2E"/>
      </a:accent3>
      <a:accent4>
        <a:srgbClr val="FD966A"/>
      </a:accent4>
      <a:accent5>
        <a:srgbClr val="D48D78"/>
      </a:accent5>
      <a:accent6>
        <a:srgbClr val="6B1808"/>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9">
      <a:dk1>
        <a:srgbClr val="2F150E"/>
      </a:dk1>
      <a:lt1>
        <a:srgbClr val="FAD9C3"/>
      </a:lt1>
      <a:dk2>
        <a:srgbClr val="2F150E"/>
      </a:dk2>
      <a:lt2>
        <a:srgbClr val="FAD9C3"/>
      </a:lt2>
      <a:accent1>
        <a:srgbClr val="6B1808"/>
      </a:accent1>
      <a:accent2>
        <a:srgbClr val="CA5B33"/>
      </a:accent2>
      <a:accent3>
        <a:srgbClr val="A00F2E"/>
      </a:accent3>
      <a:accent4>
        <a:srgbClr val="FD966A"/>
      </a:accent4>
      <a:accent5>
        <a:srgbClr val="D48D78"/>
      </a:accent5>
      <a:accent6>
        <a:srgbClr val="6B180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Custom 9">
      <a:dk1>
        <a:srgbClr val="2F150E"/>
      </a:dk1>
      <a:lt1>
        <a:srgbClr val="FAD9C3"/>
      </a:lt1>
      <a:dk2>
        <a:srgbClr val="2F150E"/>
      </a:dk2>
      <a:lt2>
        <a:srgbClr val="FAD9C3"/>
      </a:lt2>
      <a:accent1>
        <a:srgbClr val="6B1808"/>
      </a:accent1>
      <a:accent2>
        <a:srgbClr val="CA5B33"/>
      </a:accent2>
      <a:accent3>
        <a:srgbClr val="A00F2E"/>
      </a:accent3>
      <a:accent4>
        <a:srgbClr val="FD966A"/>
      </a:accent4>
      <a:accent5>
        <a:srgbClr val="D48D78"/>
      </a:accent5>
      <a:accent6>
        <a:srgbClr val="6B180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9FCE9BF927064F98C42DD76ED49955" ma:contentTypeVersion="17" ma:contentTypeDescription="Create a new document." ma:contentTypeScope="" ma:versionID="821203b5a2c1108ef73cc7c8fe8b5e42">
  <xsd:schema xmlns:xsd="http://www.w3.org/2001/XMLSchema" xmlns:xs="http://www.w3.org/2001/XMLSchema" xmlns:p="http://schemas.microsoft.com/office/2006/metadata/properties" xmlns:ns2="0ed46340-9958-4cdf-94eb-2e05d6c6637f" xmlns:ns3="d3398ae2-713c-4198-a379-dac4c3dee16e" xmlns:ns4="3e02667f-0271-471b-bd6e-11a2e16def1d" targetNamespace="http://schemas.microsoft.com/office/2006/metadata/properties" ma:root="true" ma:fieldsID="187a8486dcf18589f17aad2a4b9fe1e7" ns2:_="" ns3:_="" ns4:_="">
    <xsd:import namespace="0ed46340-9958-4cdf-94eb-2e05d6c6637f"/>
    <xsd:import namespace="d3398ae2-713c-4198-a379-dac4c3dee16e"/>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46340-9958-4cdf-94eb-2e05d6c663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398ae2-713c-4198-a379-dac4c3dee16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1cea393-cc03-460b-a050-890144b27938}" ma:internalName="TaxCatchAll" ma:showField="CatchAllData" ma:web="d3398ae2-713c-4198-a379-dac4c3dee1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d46340-9958-4cdf-94eb-2e05d6c6637f">
      <Terms xmlns="http://schemas.microsoft.com/office/infopath/2007/PartnerControls"/>
    </lcf76f155ced4ddcb4097134ff3c332f>
    <TaxCatchAll xmlns="3e02667f-0271-471b-bd6e-11a2e16def1d" xsi:nil="true"/>
  </documentManagement>
</p:properties>
</file>

<file path=customXml/itemProps1.xml><?xml version="1.0" encoding="utf-8"?>
<ds:datastoreItem xmlns:ds="http://schemas.openxmlformats.org/officeDocument/2006/customXml" ds:itemID="{7557B81A-35B9-4C2D-ABA8-282B935C6922}"/>
</file>

<file path=customXml/itemProps2.xml><?xml version="1.0" encoding="utf-8"?>
<ds:datastoreItem xmlns:ds="http://schemas.openxmlformats.org/officeDocument/2006/customXml" ds:itemID="{142431B8-02E7-44B1-AB35-001301F04BC3}"/>
</file>

<file path=customXml/itemProps3.xml><?xml version="1.0" encoding="utf-8"?>
<ds:datastoreItem xmlns:ds="http://schemas.openxmlformats.org/officeDocument/2006/customXml" ds:itemID="{F70828DD-A995-4F7C-96B9-9A7E0FF27FB6}"/>
</file>

<file path=docProps/app.xml><?xml version="1.0" encoding="utf-8"?>
<Properties xmlns="http://schemas.openxmlformats.org/officeDocument/2006/extended-properties" xmlns:vt="http://schemas.openxmlformats.org/officeDocument/2006/docPropsVTypes">
  <TotalTime>22</TotalTime>
  <Words>12320</Words>
  <Application>Microsoft Office PowerPoint</Application>
  <PresentationFormat>Widescreen</PresentationFormat>
  <Paragraphs>836</Paragraphs>
  <Slides>46</Slides>
  <Notes>46</Notes>
  <HiddenSlides>1</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46</vt:i4>
      </vt:variant>
    </vt:vector>
  </HeadingPairs>
  <TitlesOfParts>
    <vt:vector size="63" baseType="lpstr">
      <vt:lpstr>Andes</vt:lpstr>
      <vt:lpstr>Andes ExtraLight</vt:lpstr>
      <vt:lpstr>Arial</vt:lpstr>
      <vt:lpstr>Calibri</vt:lpstr>
      <vt:lpstr>Calibri Light</vt:lpstr>
      <vt:lpstr>Courier New</vt:lpstr>
      <vt:lpstr>Fira Sans Extra Condensed</vt:lpstr>
      <vt:lpstr>Franklin Gothic Book</vt:lpstr>
      <vt:lpstr>Franklin Gothic Medium</vt:lpstr>
      <vt:lpstr>Gotham Book</vt:lpstr>
      <vt:lpstr>Times New Roman</vt:lpstr>
      <vt:lpstr>Trebuchet MS</vt:lpstr>
      <vt:lpstr>Wingdings</vt:lpstr>
      <vt:lpstr>5_WBG Slide</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Quick history of the SEA/SH agenda at the World Bank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SEA/SH in ESF instruments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Aida Diop Keenan</dc:creator>
  <cp:lastModifiedBy>Aida Diop Keenan</cp:lastModifiedBy>
  <cp:revision>1</cp:revision>
  <dcterms:modified xsi:type="dcterms:W3CDTF">2024-04-17T00:16:06Z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0x010100D29FCE9BF927064F98C42DD76ED49955</vt:lpwstr>
  </property>
</Properties>
</file>