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8" r:id="rId7"/>
    <p:sldId id="267" r:id="rId8"/>
    <p:sldId id="262" r:id="rId9"/>
    <p:sldId id="269" r:id="rId10"/>
    <p:sldId id="264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14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A4483D-CB21-4EF9-ADC1-C0119E6AF24E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4E8B468-8392-4BF2-8276-58B4B76BE47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Adopted </a:t>
          </a:r>
          <a:r>
            <a:rPr lang="en-GB" dirty="0"/>
            <a:t>the </a:t>
          </a:r>
          <a:r>
            <a:rPr lang="en-GB" dirty="0">
              <a:latin typeface="Calibri"/>
            </a:rPr>
            <a:t>Paris</a:t>
          </a:r>
          <a:r>
            <a:rPr lang="en-GB" dirty="0"/>
            <a:t> declaration</a:t>
          </a:r>
          <a:r>
            <a:rPr lang="en-US" dirty="0"/>
            <a:t> (2005</a:t>
          </a:r>
          <a:r>
            <a:rPr lang="en-GB" dirty="0"/>
            <a:t>),Health harmonization manual (2007), </a:t>
          </a:r>
          <a:r>
            <a:rPr lang="en-US" dirty="0"/>
            <a:t>signed IHP+ Compact (2008).</a:t>
          </a:r>
        </a:p>
      </dgm:t>
    </dgm:pt>
    <dgm:pt modelId="{DBB39C86-D557-42EA-BBFB-C908B70D97CC}" type="parTrans" cxnId="{03363425-836D-487F-A27D-41208F9A2DEC}">
      <dgm:prSet/>
      <dgm:spPr/>
      <dgm:t>
        <a:bodyPr/>
        <a:lstStyle/>
        <a:p>
          <a:endParaRPr lang="en-US"/>
        </a:p>
      </dgm:t>
    </dgm:pt>
    <dgm:pt modelId="{FEEB1EA7-8107-4042-974E-7B698E0B2AF3}" type="sibTrans" cxnId="{03363425-836D-487F-A27D-41208F9A2DEC}">
      <dgm:prSet/>
      <dgm:spPr/>
      <dgm:t>
        <a:bodyPr/>
        <a:lstStyle/>
        <a:p>
          <a:endParaRPr lang="en-US"/>
        </a:p>
      </dgm:t>
    </dgm:pt>
    <dgm:pt modelId="{5AA4AACF-F49C-48EE-B446-32CC870D665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Implemented Joint Financing Arrangement (2009), JANS </a:t>
          </a:r>
          <a:r>
            <a:rPr lang="en-GB" dirty="0"/>
            <a:t>(Joint assessment for national strategies)(20</a:t>
          </a:r>
          <a:r>
            <a:rPr lang="en-US" dirty="0"/>
            <a:t>10).</a:t>
          </a:r>
        </a:p>
      </dgm:t>
    </dgm:pt>
    <dgm:pt modelId="{F608A6E4-AFAF-447E-BA0D-0812C27DC28C}" type="parTrans" cxnId="{72AFCB51-976E-4C6E-B1FE-73F5A815DCC0}">
      <dgm:prSet/>
      <dgm:spPr/>
      <dgm:t>
        <a:bodyPr/>
        <a:lstStyle/>
        <a:p>
          <a:endParaRPr lang="en-US"/>
        </a:p>
      </dgm:t>
    </dgm:pt>
    <dgm:pt modelId="{C08359BF-38C9-41AC-86FE-1BC61C9F73C0}" type="sibTrans" cxnId="{72AFCB51-976E-4C6E-B1FE-73F5A815DCC0}">
      <dgm:prSet/>
      <dgm:spPr/>
      <dgm:t>
        <a:bodyPr/>
        <a:lstStyle/>
        <a:p>
          <a:endParaRPr lang="en-US"/>
        </a:p>
      </dgm:t>
    </dgm:pt>
    <dgm:pt modelId="{98FC1F01-9BAB-4482-8185-65192778361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O</a:t>
          </a:r>
          <a:r>
            <a:rPr lang="en-GB" dirty="0"/>
            <a:t>ne </a:t>
          </a:r>
          <a:r>
            <a:rPr lang="en-US" dirty="0"/>
            <a:t>P</a:t>
          </a:r>
          <a:r>
            <a:rPr lang="en-GB" dirty="0" err="1"/>
            <a:t>lan</a:t>
          </a:r>
          <a:r>
            <a:rPr lang="en-GB" dirty="0"/>
            <a:t> </a:t>
          </a:r>
          <a:r>
            <a:rPr lang="en-US" dirty="0"/>
            <a:t>O</a:t>
          </a:r>
          <a:r>
            <a:rPr lang="en-GB" dirty="0"/>
            <a:t>ne </a:t>
          </a:r>
          <a:r>
            <a:rPr lang="en-US" dirty="0"/>
            <a:t>B</a:t>
          </a:r>
          <a:r>
            <a:rPr lang="en-GB" dirty="0" err="1">
              <a:latin typeface="Calibri"/>
            </a:rPr>
            <a:t>udget</a:t>
          </a:r>
          <a:r>
            <a:rPr lang="en-GB" dirty="0">
              <a:latin typeface="Calibri"/>
            </a:rPr>
            <a:t> </a:t>
          </a:r>
          <a:r>
            <a:rPr lang="en-US" dirty="0"/>
            <a:t>O</a:t>
          </a:r>
          <a:r>
            <a:rPr lang="en-GB" dirty="0"/>
            <a:t>ne </a:t>
          </a:r>
          <a:r>
            <a:rPr lang="en-US" dirty="0"/>
            <a:t>R</a:t>
          </a:r>
          <a:r>
            <a:rPr lang="en-GB" dirty="0" err="1"/>
            <a:t>eport</a:t>
          </a:r>
          <a:r>
            <a:rPr lang="en-US" dirty="0"/>
            <a:t> approach institutionalize</a:t>
          </a:r>
          <a:r>
            <a:rPr lang="en-GB" dirty="0"/>
            <a:t>d.</a:t>
          </a:r>
          <a:endParaRPr lang="en-US" dirty="0"/>
        </a:p>
      </dgm:t>
    </dgm:pt>
    <dgm:pt modelId="{6AE3497C-B060-49CD-A6D3-0D97113892F4}" type="parTrans" cxnId="{7B2AB0F7-3338-41BF-8629-472C6995A6DC}">
      <dgm:prSet/>
      <dgm:spPr/>
      <dgm:t>
        <a:bodyPr/>
        <a:lstStyle/>
        <a:p>
          <a:endParaRPr lang="en-US"/>
        </a:p>
      </dgm:t>
    </dgm:pt>
    <dgm:pt modelId="{E7443D70-DECC-478C-94AB-E48C5266EA4A}" type="sibTrans" cxnId="{7B2AB0F7-3338-41BF-8629-472C6995A6DC}">
      <dgm:prSet/>
      <dgm:spPr/>
      <dgm:t>
        <a:bodyPr/>
        <a:lstStyle/>
        <a:p>
          <a:endParaRPr lang="en-US"/>
        </a:p>
      </dgm:t>
    </dgm:pt>
    <dgm:pt modelId="{4673AFB5-C4D2-41F2-98B6-2D98A0509CE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Calibri"/>
            </a:rPr>
            <a:t>pooled</a:t>
          </a:r>
          <a:r>
            <a:rPr lang="en-US" dirty="0"/>
            <a:t> </a:t>
          </a:r>
          <a:r>
            <a:rPr lang="en-US" dirty="0">
              <a:latin typeface="Calibri"/>
            </a:rPr>
            <a:t>funding</a:t>
          </a:r>
          <a:r>
            <a:rPr lang="en-GB" dirty="0"/>
            <a:t>( </a:t>
          </a:r>
          <a:r>
            <a:rPr lang="en-GB" dirty="0">
              <a:latin typeface="Calibri"/>
            </a:rPr>
            <a:t>2005</a:t>
          </a:r>
          <a:r>
            <a:rPr lang="en-GB" dirty="0"/>
            <a:t>).</a:t>
          </a:r>
        </a:p>
      </dgm:t>
    </dgm:pt>
    <dgm:pt modelId="{064357BE-F634-4FAE-8ED9-AD5D122C42A2}" type="parTrans" cxnId="{52C3B444-B044-450F-A2CD-5BA7B875DEBF}">
      <dgm:prSet/>
      <dgm:spPr/>
      <dgm:t>
        <a:bodyPr/>
        <a:lstStyle/>
        <a:p>
          <a:endParaRPr lang="en-US"/>
        </a:p>
      </dgm:t>
    </dgm:pt>
    <dgm:pt modelId="{AD18C2EC-55FC-406C-B0BB-D5E10E47E84D}" type="sibTrans" cxnId="{52C3B444-B044-450F-A2CD-5BA7B875DEBF}">
      <dgm:prSet/>
      <dgm:spPr/>
      <dgm:t>
        <a:bodyPr/>
        <a:lstStyle/>
        <a:p>
          <a:endParaRPr lang="en-US"/>
        </a:p>
      </dgm:t>
    </dgm:pt>
    <dgm:pt modelId="{2A44916F-4FD9-41D0-A200-1E97B1C4EEC0}" type="pres">
      <dgm:prSet presAssocID="{77A4483D-CB21-4EF9-ADC1-C0119E6AF24E}" presName="root" presStyleCnt="0">
        <dgm:presLayoutVars>
          <dgm:dir/>
          <dgm:resizeHandles val="exact"/>
        </dgm:presLayoutVars>
      </dgm:prSet>
      <dgm:spPr/>
    </dgm:pt>
    <dgm:pt modelId="{C7CCD148-25A4-49D2-9656-620873B2F954}" type="pres">
      <dgm:prSet presAssocID="{24E8B468-8392-4BF2-8276-58B4B76BE47F}" presName="compNode" presStyleCnt="0"/>
      <dgm:spPr/>
    </dgm:pt>
    <dgm:pt modelId="{1114770F-F12C-46C6-A33F-2655A02D4C34}" type="pres">
      <dgm:prSet presAssocID="{24E8B468-8392-4BF2-8276-58B4B76BE47F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F2418A8-2C8F-4621-A58A-698CF2788798}" type="pres">
      <dgm:prSet presAssocID="{24E8B468-8392-4BF2-8276-58B4B76BE47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637AA70D-0280-45FB-8083-CDAF70E3B989}" type="pres">
      <dgm:prSet presAssocID="{24E8B468-8392-4BF2-8276-58B4B76BE47F}" presName="spaceRect" presStyleCnt="0"/>
      <dgm:spPr/>
    </dgm:pt>
    <dgm:pt modelId="{36145157-D9AA-4F6E-81AD-CF790A51569A}" type="pres">
      <dgm:prSet presAssocID="{24E8B468-8392-4BF2-8276-58B4B76BE47F}" presName="textRect" presStyleLbl="revTx" presStyleIdx="0" presStyleCnt="4">
        <dgm:presLayoutVars>
          <dgm:chMax val="1"/>
          <dgm:chPref val="1"/>
        </dgm:presLayoutVars>
      </dgm:prSet>
      <dgm:spPr/>
    </dgm:pt>
    <dgm:pt modelId="{1F003464-4774-472B-BEAA-D3F8D3F29370}" type="pres">
      <dgm:prSet presAssocID="{FEEB1EA7-8107-4042-974E-7B698E0B2AF3}" presName="sibTrans" presStyleCnt="0"/>
      <dgm:spPr/>
    </dgm:pt>
    <dgm:pt modelId="{A264C7E5-92F1-444C-B157-68F5A154E822}" type="pres">
      <dgm:prSet presAssocID="{5AA4AACF-F49C-48EE-B446-32CC870D6656}" presName="compNode" presStyleCnt="0"/>
      <dgm:spPr/>
    </dgm:pt>
    <dgm:pt modelId="{37C19204-98A4-4F28-8827-D36FE8B2490A}" type="pres">
      <dgm:prSet presAssocID="{5AA4AACF-F49C-48EE-B446-32CC870D6656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A40D0F5-4F1D-4F90-89DA-B26949471557}" type="pres">
      <dgm:prSet presAssocID="{5AA4AACF-F49C-48EE-B446-32CC870D665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047D8AEB-2624-497F-8F2B-51B7CAB5C9D1}" type="pres">
      <dgm:prSet presAssocID="{5AA4AACF-F49C-48EE-B446-32CC870D6656}" presName="spaceRect" presStyleCnt="0"/>
      <dgm:spPr/>
    </dgm:pt>
    <dgm:pt modelId="{794B83E9-9EB0-4B30-A6C8-80DCA27CF792}" type="pres">
      <dgm:prSet presAssocID="{5AA4AACF-F49C-48EE-B446-32CC870D6656}" presName="textRect" presStyleLbl="revTx" presStyleIdx="1" presStyleCnt="4">
        <dgm:presLayoutVars>
          <dgm:chMax val="1"/>
          <dgm:chPref val="1"/>
        </dgm:presLayoutVars>
      </dgm:prSet>
      <dgm:spPr/>
    </dgm:pt>
    <dgm:pt modelId="{1CDC4A09-68DB-44D7-B074-F7385FAFB5A9}" type="pres">
      <dgm:prSet presAssocID="{C08359BF-38C9-41AC-86FE-1BC61C9F73C0}" presName="sibTrans" presStyleCnt="0"/>
      <dgm:spPr/>
    </dgm:pt>
    <dgm:pt modelId="{8C41C4A0-8C48-4716-93BF-A3AEC8A21E3F}" type="pres">
      <dgm:prSet presAssocID="{98FC1F01-9BAB-4482-8185-651927783617}" presName="compNode" presStyleCnt="0"/>
      <dgm:spPr/>
    </dgm:pt>
    <dgm:pt modelId="{F143730C-F1C5-4A91-A7B0-0EE819949691}" type="pres">
      <dgm:prSet presAssocID="{98FC1F01-9BAB-4482-8185-651927783617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A4C5B160-6ECF-4CAD-B8D8-0047D208B9B5}" type="pres">
      <dgm:prSet presAssocID="{98FC1F01-9BAB-4482-8185-65192778361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1167C8E2-BA0C-4290-8849-099CCEE061FA}" type="pres">
      <dgm:prSet presAssocID="{98FC1F01-9BAB-4482-8185-651927783617}" presName="spaceRect" presStyleCnt="0"/>
      <dgm:spPr/>
    </dgm:pt>
    <dgm:pt modelId="{736BE446-6B4A-49E3-B2DB-971134F43AAD}" type="pres">
      <dgm:prSet presAssocID="{98FC1F01-9BAB-4482-8185-651927783617}" presName="textRect" presStyleLbl="revTx" presStyleIdx="2" presStyleCnt="4">
        <dgm:presLayoutVars>
          <dgm:chMax val="1"/>
          <dgm:chPref val="1"/>
        </dgm:presLayoutVars>
      </dgm:prSet>
      <dgm:spPr/>
    </dgm:pt>
    <dgm:pt modelId="{67953208-100B-40C2-B889-F63B473B0DC9}" type="pres">
      <dgm:prSet presAssocID="{E7443D70-DECC-478C-94AB-E48C5266EA4A}" presName="sibTrans" presStyleCnt="0"/>
      <dgm:spPr/>
    </dgm:pt>
    <dgm:pt modelId="{8DA7EA66-8B55-4313-A7F6-7B87F8A29209}" type="pres">
      <dgm:prSet presAssocID="{4673AFB5-C4D2-41F2-98B6-2D98A0509CEC}" presName="compNode" presStyleCnt="0"/>
      <dgm:spPr/>
    </dgm:pt>
    <dgm:pt modelId="{2DF42004-968C-4C55-AF7A-3DB96214D5BF}" type="pres">
      <dgm:prSet presAssocID="{4673AFB5-C4D2-41F2-98B6-2D98A0509CEC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67667F18-7E8F-4734-8266-0FE60EB3213B}" type="pres">
      <dgm:prSet presAssocID="{4673AFB5-C4D2-41F2-98B6-2D98A0509CE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21AF1BBF-F07A-445E-821F-D6C75B0BE744}" type="pres">
      <dgm:prSet presAssocID="{4673AFB5-C4D2-41F2-98B6-2D98A0509CEC}" presName="spaceRect" presStyleCnt="0"/>
      <dgm:spPr/>
    </dgm:pt>
    <dgm:pt modelId="{A4E1FDB4-1365-41FA-92F9-D9315DCE3163}" type="pres">
      <dgm:prSet presAssocID="{4673AFB5-C4D2-41F2-98B6-2D98A0509CE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D53D20A-6C97-489A-A25E-6EE90A7E182B}" type="presOf" srcId="{98FC1F01-9BAB-4482-8185-651927783617}" destId="{736BE446-6B4A-49E3-B2DB-971134F43AAD}" srcOrd="0" destOrd="0" presId="urn:microsoft.com/office/officeart/2018/5/layout/IconLeafLabelList"/>
    <dgm:cxn modelId="{03363425-836D-487F-A27D-41208F9A2DEC}" srcId="{77A4483D-CB21-4EF9-ADC1-C0119E6AF24E}" destId="{24E8B468-8392-4BF2-8276-58B4B76BE47F}" srcOrd="0" destOrd="0" parTransId="{DBB39C86-D557-42EA-BBFB-C908B70D97CC}" sibTransId="{FEEB1EA7-8107-4042-974E-7B698E0B2AF3}"/>
    <dgm:cxn modelId="{9553D940-006E-4E3E-9752-82072993DCE2}" type="presOf" srcId="{4673AFB5-C4D2-41F2-98B6-2D98A0509CEC}" destId="{A4E1FDB4-1365-41FA-92F9-D9315DCE3163}" srcOrd="0" destOrd="0" presId="urn:microsoft.com/office/officeart/2018/5/layout/IconLeafLabelList"/>
    <dgm:cxn modelId="{52C3B444-B044-450F-A2CD-5BA7B875DEBF}" srcId="{77A4483D-CB21-4EF9-ADC1-C0119E6AF24E}" destId="{4673AFB5-C4D2-41F2-98B6-2D98A0509CEC}" srcOrd="3" destOrd="0" parTransId="{064357BE-F634-4FAE-8ED9-AD5D122C42A2}" sibTransId="{AD18C2EC-55FC-406C-B0BB-D5E10E47E84D}"/>
    <dgm:cxn modelId="{72AFCB51-976E-4C6E-B1FE-73F5A815DCC0}" srcId="{77A4483D-CB21-4EF9-ADC1-C0119E6AF24E}" destId="{5AA4AACF-F49C-48EE-B446-32CC870D6656}" srcOrd="1" destOrd="0" parTransId="{F608A6E4-AFAF-447E-BA0D-0812C27DC28C}" sibTransId="{C08359BF-38C9-41AC-86FE-1BC61C9F73C0}"/>
    <dgm:cxn modelId="{CD3E7CA0-7BFD-4744-B5A9-18DF354A4B19}" type="presOf" srcId="{5AA4AACF-F49C-48EE-B446-32CC870D6656}" destId="{794B83E9-9EB0-4B30-A6C8-80DCA27CF792}" srcOrd="0" destOrd="0" presId="urn:microsoft.com/office/officeart/2018/5/layout/IconLeafLabelList"/>
    <dgm:cxn modelId="{1BC2FEF4-1009-4A8A-B89E-5D73900BE57E}" type="presOf" srcId="{77A4483D-CB21-4EF9-ADC1-C0119E6AF24E}" destId="{2A44916F-4FD9-41D0-A200-1E97B1C4EEC0}" srcOrd="0" destOrd="0" presId="urn:microsoft.com/office/officeart/2018/5/layout/IconLeafLabelList"/>
    <dgm:cxn modelId="{7B2AB0F7-3338-41BF-8629-472C6995A6DC}" srcId="{77A4483D-CB21-4EF9-ADC1-C0119E6AF24E}" destId="{98FC1F01-9BAB-4482-8185-651927783617}" srcOrd="2" destOrd="0" parTransId="{6AE3497C-B060-49CD-A6D3-0D97113892F4}" sibTransId="{E7443D70-DECC-478C-94AB-E48C5266EA4A}"/>
    <dgm:cxn modelId="{7708CAF8-3A8B-4F64-A740-325A7CA28239}" type="presOf" srcId="{24E8B468-8392-4BF2-8276-58B4B76BE47F}" destId="{36145157-D9AA-4F6E-81AD-CF790A51569A}" srcOrd="0" destOrd="0" presId="urn:microsoft.com/office/officeart/2018/5/layout/IconLeafLabelList"/>
    <dgm:cxn modelId="{EA6897B1-80AE-4DA5-AABB-3C6A0247EBB9}" type="presParOf" srcId="{2A44916F-4FD9-41D0-A200-1E97B1C4EEC0}" destId="{C7CCD148-25A4-49D2-9656-620873B2F954}" srcOrd="0" destOrd="0" presId="urn:microsoft.com/office/officeart/2018/5/layout/IconLeafLabelList"/>
    <dgm:cxn modelId="{C65A0D3E-DD54-4659-B40C-FFE0AA824C1F}" type="presParOf" srcId="{C7CCD148-25A4-49D2-9656-620873B2F954}" destId="{1114770F-F12C-46C6-A33F-2655A02D4C34}" srcOrd="0" destOrd="0" presId="urn:microsoft.com/office/officeart/2018/5/layout/IconLeafLabelList"/>
    <dgm:cxn modelId="{C1EC78B7-150A-46A2-9028-E36A0F30420B}" type="presParOf" srcId="{C7CCD148-25A4-49D2-9656-620873B2F954}" destId="{3F2418A8-2C8F-4621-A58A-698CF2788798}" srcOrd="1" destOrd="0" presId="urn:microsoft.com/office/officeart/2018/5/layout/IconLeafLabelList"/>
    <dgm:cxn modelId="{12837E12-BCFC-4B33-AEEA-66C3F9D60574}" type="presParOf" srcId="{C7CCD148-25A4-49D2-9656-620873B2F954}" destId="{637AA70D-0280-45FB-8083-CDAF70E3B989}" srcOrd="2" destOrd="0" presId="urn:microsoft.com/office/officeart/2018/5/layout/IconLeafLabelList"/>
    <dgm:cxn modelId="{CEF0E86D-2A45-4535-9BEF-596B32B1825E}" type="presParOf" srcId="{C7CCD148-25A4-49D2-9656-620873B2F954}" destId="{36145157-D9AA-4F6E-81AD-CF790A51569A}" srcOrd="3" destOrd="0" presId="urn:microsoft.com/office/officeart/2018/5/layout/IconLeafLabelList"/>
    <dgm:cxn modelId="{3B3D07A2-5A6C-4098-AFE2-EDA9EB6E7978}" type="presParOf" srcId="{2A44916F-4FD9-41D0-A200-1E97B1C4EEC0}" destId="{1F003464-4774-472B-BEAA-D3F8D3F29370}" srcOrd="1" destOrd="0" presId="urn:microsoft.com/office/officeart/2018/5/layout/IconLeafLabelList"/>
    <dgm:cxn modelId="{14F172DE-9DC1-4BB4-82DF-95A82ECBACDB}" type="presParOf" srcId="{2A44916F-4FD9-41D0-A200-1E97B1C4EEC0}" destId="{A264C7E5-92F1-444C-B157-68F5A154E822}" srcOrd="2" destOrd="0" presId="urn:microsoft.com/office/officeart/2018/5/layout/IconLeafLabelList"/>
    <dgm:cxn modelId="{CF2C2264-555A-4D1C-B2B3-259043C54A9A}" type="presParOf" srcId="{A264C7E5-92F1-444C-B157-68F5A154E822}" destId="{37C19204-98A4-4F28-8827-D36FE8B2490A}" srcOrd="0" destOrd="0" presId="urn:microsoft.com/office/officeart/2018/5/layout/IconLeafLabelList"/>
    <dgm:cxn modelId="{6999FB61-AAB9-4B2C-97A1-710741B957D6}" type="presParOf" srcId="{A264C7E5-92F1-444C-B157-68F5A154E822}" destId="{8A40D0F5-4F1D-4F90-89DA-B26949471557}" srcOrd="1" destOrd="0" presId="urn:microsoft.com/office/officeart/2018/5/layout/IconLeafLabelList"/>
    <dgm:cxn modelId="{2EFDEAF2-8763-4BD5-8FF6-75E50896FF15}" type="presParOf" srcId="{A264C7E5-92F1-444C-B157-68F5A154E822}" destId="{047D8AEB-2624-497F-8F2B-51B7CAB5C9D1}" srcOrd="2" destOrd="0" presId="urn:microsoft.com/office/officeart/2018/5/layout/IconLeafLabelList"/>
    <dgm:cxn modelId="{03ABC49B-6BA0-423F-93AA-A70F89B2403F}" type="presParOf" srcId="{A264C7E5-92F1-444C-B157-68F5A154E822}" destId="{794B83E9-9EB0-4B30-A6C8-80DCA27CF792}" srcOrd="3" destOrd="0" presId="urn:microsoft.com/office/officeart/2018/5/layout/IconLeafLabelList"/>
    <dgm:cxn modelId="{FFB28D20-76D9-4F61-BEB8-682962348A1E}" type="presParOf" srcId="{2A44916F-4FD9-41D0-A200-1E97B1C4EEC0}" destId="{1CDC4A09-68DB-44D7-B074-F7385FAFB5A9}" srcOrd="3" destOrd="0" presId="urn:microsoft.com/office/officeart/2018/5/layout/IconLeafLabelList"/>
    <dgm:cxn modelId="{A3B66F42-69F9-405A-8C5E-9CAEECC4B1EF}" type="presParOf" srcId="{2A44916F-4FD9-41D0-A200-1E97B1C4EEC0}" destId="{8C41C4A0-8C48-4716-93BF-A3AEC8A21E3F}" srcOrd="4" destOrd="0" presId="urn:microsoft.com/office/officeart/2018/5/layout/IconLeafLabelList"/>
    <dgm:cxn modelId="{BA19948D-72CB-4840-B402-75937DC35B1B}" type="presParOf" srcId="{8C41C4A0-8C48-4716-93BF-A3AEC8A21E3F}" destId="{F143730C-F1C5-4A91-A7B0-0EE819949691}" srcOrd="0" destOrd="0" presId="urn:microsoft.com/office/officeart/2018/5/layout/IconLeafLabelList"/>
    <dgm:cxn modelId="{7BA44A82-89D8-42EA-92E9-A4B2C96F63E7}" type="presParOf" srcId="{8C41C4A0-8C48-4716-93BF-A3AEC8A21E3F}" destId="{A4C5B160-6ECF-4CAD-B8D8-0047D208B9B5}" srcOrd="1" destOrd="0" presId="urn:microsoft.com/office/officeart/2018/5/layout/IconLeafLabelList"/>
    <dgm:cxn modelId="{E8D2EC9B-EB71-4CD2-957C-3D1D867AD896}" type="presParOf" srcId="{8C41C4A0-8C48-4716-93BF-A3AEC8A21E3F}" destId="{1167C8E2-BA0C-4290-8849-099CCEE061FA}" srcOrd="2" destOrd="0" presId="urn:microsoft.com/office/officeart/2018/5/layout/IconLeafLabelList"/>
    <dgm:cxn modelId="{BE607320-8D2E-4F78-902E-B629EA294082}" type="presParOf" srcId="{8C41C4A0-8C48-4716-93BF-A3AEC8A21E3F}" destId="{736BE446-6B4A-49E3-B2DB-971134F43AAD}" srcOrd="3" destOrd="0" presId="urn:microsoft.com/office/officeart/2018/5/layout/IconLeafLabelList"/>
    <dgm:cxn modelId="{6EE1ABC7-A049-4C3A-A4FE-0AC25704B956}" type="presParOf" srcId="{2A44916F-4FD9-41D0-A200-1E97B1C4EEC0}" destId="{67953208-100B-40C2-B889-F63B473B0DC9}" srcOrd="5" destOrd="0" presId="urn:microsoft.com/office/officeart/2018/5/layout/IconLeafLabelList"/>
    <dgm:cxn modelId="{E52442F3-2AE1-4B87-87B4-C51592C32CA7}" type="presParOf" srcId="{2A44916F-4FD9-41D0-A200-1E97B1C4EEC0}" destId="{8DA7EA66-8B55-4313-A7F6-7B87F8A29209}" srcOrd="6" destOrd="0" presId="urn:microsoft.com/office/officeart/2018/5/layout/IconLeafLabelList"/>
    <dgm:cxn modelId="{A5EF8670-85A2-4291-811E-DBE8BC30F5E4}" type="presParOf" srcId="{8DA7EA66-8B55-4313-A7F6-7B87F8A29209}" destId="{2DF42004-968C-4C55-AF7A-3DB96214D5BF}" srcOrd="0" destOrd="0" presId="urn:microsoft.com/office/officeart/2018/5/layout/IconLeafLabelList"/>
    <dgm:cxn modelId="{8CCD10C2-7DFB-4B7E-AE87-EA31B925F5E9}" type="presParOf" srcId="{8DA7EA66-8B55-4313-A7F6-7B87F8A29209}" destId="{67667F18-7E8F-4734-8266-0FE60EB3213B}" srcOrd="1" destOrd="0" presId="urn:microsoft.com/office/officeart/2018/5/layout/IconLeafLabelList"/>
    <dgm:cxn modelId="{B7D478EB-F6A9-440A-AAFC-EF0AC6CA6446}" type="presParOf" srcId="{8DA7EA66-8B55-4313-A7F6-7B87F8A29209}" destId="{21AF1BBF-F07A-445E-821F-D6C75B0BE744}" srcOrd="2" destOrd="0" presId="urn:microsoft.com/office/officeart/2018/5/layout/IconLeafLabelList"/>
    <dgm:cxn modelId="{85D788AE-7EAA-4AE8-9CE8-CC32AF734CA2}" type="presParOf" srcId="{8DA7EA66-8B55-4313-A7F6-7B87F8A29209}" destId="{A4E1FDB4-1365-41FA-92F9-D9315DCE316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4770F-F12C-46C6-A33F-2655A02D4C34}">
      <dsp:nvSpPr>
        <dsp:cNvPr id="0" name=""/>
        <dsp:cNvSpPr/>
      </dsp:nvSpPr>
      <dsp:spPr>
        <a:xfrm>
          <a:off x="341781" y="1068241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418A8-2C8F-4621-A58A-698CF2788798}">
      <dsp:nvSpPr>
        <dsp:cNvPr id="0" name=""/>
        <dsp:cNvSpPr/>
      </dsp:nvSpPr>
      <dsp:spPr>
        <a:xfrm>
          <a:off x="568240" y="1294700"/>
          <a:ext cx="609697" cy="6096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145157-D9AA-4F6E-81AD-CF790A51569A}">
      <dsp:nvSpPr>
        <dsp:cNvPr id="0" name=""/>
        <dsp:cNvSpPr/>
      </dsp:nvSpPr>
      <dsp:spPr>
        <a:xfrm>
          <a:off x="2092" y="2461835"/>
          <a:ext cx="1741992" cy="827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Adopted </a:t>
          </a:r>
          <a:r>
            <a:rPr lang="en-GB" sz="1100" kern="1200" dirty="0"/>
            <a:t>the </a:t>
          </a:r>
          <a:r>
            <a:rPr lang="en-GB" sz="1100" kern="1200" dirty="0">
              <a:latin typeface="Calibri"/>
            </a:rPr>
            <a:t>Paris</a:t>
          </a:r>
          <a:r>
            <a:rPr lang="en-GB" sz="1100" kern="1200" dirty="0"/>
            <a:t> declaration</a:t>
          </a:r>
          <a:r>
            <a:rPr lang="en-US" sz="1100" kern="1200" dirty="0"/>
            <a:t> (2005</a:t>
          </a:r>
          <a:r>
            <a:rPr lang="en-GB" sz="1100" kern="1200" dirty="0"/>
            <a:t>),Health harmonization manual (2007), </a:t>
          </a:r>
          <a:r>
            <a:rPr lang="en-US" sz="1100" kern="1200" dirty="0"/>
            <a:t>signed IHP+ Compact (2008).</a:t>
          </a:r>
        </a:p>
      </dsp:txBody>
      <dsp:txXfrm>
        <a:off x="2092" y="2461835"/>
        <a:ext cx="1741992" cy="827446"/>
      </dsp:txXfrm>
    </dsp:sp>
    <dsp:sp modelId="{37C19204-98A4-4F28-8827-D36FE8B2490A}">
      <dsp:nvSpPr>
        <dsp:cNvPr id="0" name=""/>
        <dsp:cNvSpPr/>
      </dsp:nvSpPr>
      <dsp:spPr>
        <a:xfrm>
          <a:off x="2388621" y="1068241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40D0F5-4F1D-4F90-89DA-B26949471557}">
      <dsp:nvSpPr>
        <dsp:cNvPr id="0" name=""/>
        <dsp:cNvSpPr/>
      </dsp:nvSpPr>
      <dsp:spPr>
        <a:xfrm>
          <a:off x="2615080" y="1294700"/>
          <a:ext cx="609697" cy="6096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B83E9-9EB0-4B30-A6C8-80DCA27CF792}">
      <dsp:nvSpPr>
        <dsp:cNvPr id="0" name=""/>
        <dsp:cNvSpPr/>
      </dsp:nvSpPr>
      <dsp:spPr>
        <a:xfrm>
          <a:off x="2048933" y="2461835"/>
          <a:ext cx="1741992" cy="827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Implemented Joint Financing Arrangement (2009), JANS </a:t>
          </a:r>
          <a:r>
            <a:rPr lang="en-GB" sz="1100" kern="1200" dirty="0"/>
            <a:t>(Joint assessment for national strategies)(20</a:t>
          </a:r>
          <a:r>
            <a:rPr lang="en-US" sz="1100" kern="1200" dirty="0"/>
            <a:t>10).</a:t>
          </a:r>
        </a:p>
      </dsp:txBody>
      <dsp:txXfrm>
        <a:off x="2048933" y="2461835"/>
        <a:ext cx="1741992" cy="827446"/>
      </dsp:txXfrm>
    </dsp:sp>
    <dsp:sp modelId="{F143730C-F1C5-4A91-A7B0-0EE819949691}">
      <dsp:nvSpPr>
        <dsp:cNvPr id="0" name=""/>
        <dsp:cNvSpPr/>
      </dsp:nvSpPr>
      <dsp:spPr>
        <a:xfrm>
          <a:off x="4435462" y="1068241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C5B160-6ECF-4CAD-B8D8-0047D208B9B5}">
      <dsp:nvSpPr>
        <dsp:cNvPr id="0" name=""/>
        <dsp:cNvSpPr/>
      </dsp:nvSpPr>
      <dsp:spPr>
        <a:xfrm>
          <a:off x="4661921" y="1294700"/>
          <a:ext cx="609697" cy="6096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BE446-6B4A-49E3-B2DB-971134F43AAD}">
      <dsp:nvSpPr>
        <dsp:cNvPr id="0" name=""/>
        <dsp:cNvSpPr/>
      </dsp:nvSpPr>
      <dsp:spPr>
        <a:xfrm>
          <a:off x="4095774" y="2461835"/>
          <a:ext cx="1741992" cy="827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O</a:t>
          </a:r>
          <a:r>
            <a:rPr lang="en-GB" sz="1100" kern="1200" dirty="0"/>
            <a:t>ne </a:t>
          </a:r>
          <a:r>
            <a:rPr lang="en-US" sz="1100" kern="1200" dirty="0"/>
            <a:t>P</a:t>
          </a:r>
          <a:r>
            <a:rPr lang="en-GB" sz="1100" kern="1200" dirty="0" err="1"/>
            <a:t>lan</a:t>
          </a:r>
          <a:r>
            <a:rPr lang="en-GB" sz="1100" kern="1200" dirty="0"/>
            <a:t> </a:t>
          </a:r>
          <a:r>
            <a:rPr lang="en-US" sz="1100" kern="1200" dirty="0"/>
            <a:t>O</a:t>
          </a:r>
          <a:r>
            <a:rPr lang="en-GB" sz="1100" kern="1200" dirty="0"/>
            <a:t>ne </a:t>
          </a:r>
          <a:r>
            <a:rPr lang="en-US" sz="1100" kern="1200" dirty="0"/>
            <a:t>B</a:t>
          </a:r>
          <a:r>
            <a:rPr lang="en-GB" sz="1100" kern="1200" dirty="0" err="1">
              <a:latin typeface="Calibri"/>
            </a:rPr>
            <a:t>udget</a:t>
          </a:r>
          <a:r>
            <a:rPr lang="en-GB" sz="1100" kern="1200" dirty="0">
              <a:latin typeface="Calibri"/>
            </a:rPr>
            <a:t> </a:t>
          </a:r>
          <a:r>
            <a:rPr lang="en-US" sz="1100" kern="1200" dirty="0"/>
            <a:t>O</a:t>
          </a:r>
          <a:r>
            <a:rPr lang="en-GB" sz="1100" kern="1200" dirty="0"/>
            <a:t>ne </a:t>
          </a:r>
          <a:r>
            <a:rPr lang="en-US" sz="1100" kern="1200" dirty="0"/>
            <a:t>R</a:t>
          </a:r>
          <a:r>
            <a:rPr lang="en-GB" sz="1100" kern="1200" dirty="0" err="1"/>
            <a:t>eport</a:t>
          </a:r>
          <a:r>
            <a:rPr lang="en-US" sz="1100" kern="1200" dirty="0"/>
            <a:t> approach institutionalize</a:t>
          </a:r>
          <a:r>
            <a:rPr lang="en-GB" sz="1100" kern="1200" dirty="0"/>
            <a:t>d.</a:t>
          </a:r>
          <a:endParaRPr lang="en-US" sz="1100" kern="1200" dirty="0"/>
        </a:p>
      </dsp:txBody>
      <dsp:txXfrm>
        <a:off x="4095774" y="2461835"/>
        <a:ext cx="1741992" cy="827446"/>
      </dsp:txXfrm>
    </dsp:sp>
    <dsp:sp modelId="{2DF42004-968C-4C55-AF7A-3DB96214D5BF}">
      <dsp:nvSpPr>
        <dsp:cNvPr id="0" name=""/>
        <dsp:cNvSpPr/>
      </dsp:nvSpPr>
      <dsp:spPr>
        <a:xfrm>
          <a:off x="6482303" y="1068241"/>
          <a:ext cx="1062615" cy="1062615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667F18-7E8F-4734-8266-0FE60EB3213B}">
      <dsp:nvSpPr>
        <dsp:cNvPr id="0" name=""/>
        <dsp:cNvSpPr/>
      </dsp:nvSpPr>
      <dsp:spPr>
        <a:xfrm>
          <a:off x="6708762" y="1294700"/>
          <a:ext cx="609697" cy="6096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E1FDB4-1365-41FA-92F9-D9315DCE3163}">
      <dsp:nvSpPr>
        <dsp:cNvPr id="0" name=""/>
        <dsp:cNvSpPr/>
      </dsp:nvSpPr>
      <dsp:spPr>
        <a:xfrm>
          <a:off x="6142615" y="2461835"/>
          <a:ext cx="1741992" cy="827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>
              <a:latin typeface="Calibri"/>
            </a:rPr>
            <a:t>pooled</a:t>
          </a:r>
          <a:r>
            <a:rPr lang="en-US" sz="1100" kern="1200" dirty="0"/>
            <a:t> </a:t>
          </a:r>
          <a:r>
            <a:rPr lang="en-US" sz="1100" kern="1200" dirty="0">
              <a:latin typeface="Calibri"/>
            </a:rPr>
            <a:t>funding</a:t>
          </a:r>
          <a:r>
            <a:rPr lang="en-GB" sz="1100" kern="1200" dirty="0"/>
            <a:t>( </a:t>
          </a:r>
          <a:r>
            <a:rPr lang="en-GB" sz="1100" kern="1200" dirty="0">
              <a:latin typeface="Calibri"/>
            </a:rPr>
            <a:t>2005</a:t>
          </a:r>
          <a:r>
            <a:rPr lang="en-GB" sz="1100" kern="1200" dirty="0"/>
            <a:t>).</a:t>
          </a:r>
        </a:p>
      </dsp:txBody>
      <dsp:txXfrm>
        <a:off x="6142615" y="2461835"/>
        <a:ext cx="1741992" cy="827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5700"/>
              <a:t>Health Sector Alignment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AA5DE20-CD76-243B-1524-57E356AED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GB" dirty="0">
                <a:ea typeface="Calibri"/>
                <a:cs typeface="Calibri"/>
              </a:rPr>
              <a:t>Experience from Ethiopia </a:t>
            </a:r>
            <a:endParaRPr lang="en-GB">
              <a:ea typeface="Calibri"/>
              <a:cs typeface="Calibri"/>
            </a:endParaRPr>
          </a:p>
          <a:p>
            <a:pPr algn="l"/>
            <a:endParaRPr lang="en-GB">
              <a:ea typeface="Calibri"/>
              <a:cs typeface="Calibri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100">
                <a:solidFill>
                  <a:srgbClr val="FFFFFF"/>
                </a:solidFill>
              </a:rPr>
              <a:t>Key Recommendations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sz="1800" dirty="0"/>
              <a:t>Revise HHM to dynamic HHAG with accountability tools.</a:t>
            </a:r>
            <a:endParaRPr lang="en-US"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800" dirty="0"/>
              <a:t>Revitalize and strengthen</a:t>
            </a:r>
            <a:r>
              <a:rPr sz="1800" dirty="0"/>
              <a:t> </a:t>
            </a:r>
            <a:r>
              <a:rPr lang="en-US" sz="1800" dirty="0"/>
              <a:t>the coordination platforms.</a:t>
            </a:r>
            <a:endParaRPr lang="en-US"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ea typeface="+mn-lt"/>
                <a:cs typeface="+mn-lt"/>
              </a:rPr>
              <a:t>Enhance predictability, disbursement and expenditure tracking of funds. 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ea typeface="+mn-lt"/>
                <a:cs typeface="+mn-lt"/>
              </a:rPr>
              <a:t>Develop mechanisms for joint decision-making process in budget allocation.</a:t>
            </a:r>
          </a:p>
          <a:p>
            <a:pPr>
              <a:lnSpc>
                <a:spcPct val="90000"/>
              </a:lnSpc>
            </a:pPr>
            <a:r>
              <a:rPr sz="1800" dirty="0"/>
              <a:t>Improve PFM and link budgeting with MoF.</a:t>
            </a:r>
            <a:endParaRPr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sz="1800" dirty="0"/>
              <a:t>Enforce systematic resource mapping.</a:t>
            </a:r>
            <a:endParaRPr sz="1800" dirty="0">
              <a:ea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ea typeface="+mn-lt"/>
                <a:cs typeface="+mn-lt"/>
              </a:rPr>
              <a:t>Strengthen mechanisms to enhance data quality and use of information for decision making.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ea typeface="+mn-lt"/>
                <a:cs typeface="+mn-lt"/>
              </a:rPr>
              <a:t>Develop mechanisms of enforcing private facilities fully report through the DHIS2 system.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ea typeface="+mn-lt"/>
                <a:cs typeface="+mn-lt"/>
              </a:rPr>
              <a:t>Develop and implement systematic mechanisms of tracking implementation of the recommendations of sector review reports and enhance the follow up.</a:t>
            </a:r>
            <a:endParaRPr lang="en-US" sz="18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8F17A9-A8B4-EFFD-5338-0FF2899D9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Opportunities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DE674-39D8-56DF-8B53-04190E3B5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The changes in the global health funding landscape demands efficiency more than any time.</a:t>
            </a:r>
          </a:p>
          <a:p>
            <a:r>
              <a:rPr lang="en-US" dirty="0"/>
              <a:t>Lusaka agenda introduced five shifts </a:t>
            </a:r>
          </a:p>
          <a:p>
            <a:r>
              <a:rPr lang="en-US" dirty="0"/>
              <a:t>Ethiopia has been part of the Lusaka agenda </a:t>
            </a:r>
            <a:r>
              <a:rPr lang="en-US"/>
              <a:t>development process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6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dirty="0"/>
              <a:t>Background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22D0F73-B1E4-74D1-A239-003A3CB0CB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6247781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0" name="Rectangle 119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" y="991443"/>
            <a:ext cx="7326491" cy="1087819"/>
          </a:xfrm>
        </p:spPr>
        <p:txBody>
          <a:bodyPr anchor="b">
            <a:normAutofit/>
          </a:bodyPr>
          <a:lstStyle/>
          <a:p>
            <a:r>
              <a:rPr lang="en-US" sz="3000" dirty="0"/>
              <a:t>One Plan –Overview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77773" y="456519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610" y="2285541"/>
            <a:ext cx="32918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Content Placeholder 2"/>
          <p:cNvSpPr>
            <a:spLocks noGrp="1"/>
          </p:cNvSpPr>
          <p:nvPr>
            <p:ph idx="1"/>
          </p:nvPr>
        </p:nvSpPr>
        <p:spPr>
          <a:xfrm>
            <a:off x="308610" y="2684095"/>
            <a:ext cx="3332365" cy="34928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1600" dirty="0"/>
              <a:t>One costed and monitored plan at all levels.</a:t>
            </a:r>
            <a:endParaRPr lang="en-GB" sz="1600">
              <a:ea typeface="Calibri"/>
              <a:cs typeface="Calibri"/>
            </a:endParaRPr>
          </a:p>
          <a:p>
            <a:r>
              <a:rPr lang="en-GB" sz="1600" dirty="0"/>
              <a:t>Strategic plan and Annual operational plan- development engages all stakeholders, bottom-up and top-down approach.</a:t>
            </a:r>
            <a:endParaRPr lang="en-GB" sz="1600" dirty="0">
              <a:ea typeface="Calibri"/>
              <a:cs typeface="Calibri"/>
            </a:endParaRPr>
          </a:p>
          <a:p>
            <a:r>
              <a:rPr lang="en-GB" sz="1600" dirty="0"/>
              <a:t>National strategy cascades into annual plans.</a:t>
            </a:r>
            <a:endParaRPr lang="en-GB" sz="160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0D7FB8D6-3A51-7EB4-AC43-3010BB31A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362" y="2912253"/>
            <a:ext cx="4830318" cy="9781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 dirty="0"/>
              <a:t>One Budget – Overview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GB" sz="1900" dirty="0"/>
              <a:t>All funding sources included in one document/account</a:t>
            </a:r>
            <a:endParaRPr lang="en-GB" sz="1900" dirty="0">
              <a:ea typeface="Calibri"/>
              <a:cs typeface="Calibri"/>
            </a:endParaRPr>
          </a:p>
          <a:p>
            <a:r>
              <a:rPr lang="en-GB" sz="1900" dirty="0"/>
              <a:t>Budget harmonized with national fiscal year and chart of accounts</a:t>
            </a:r>
          </a:p>
          <a:p>
            <a:r>
              <a:rPr lang="en-GB" sz="1900" dirty="0"/>
              <a:t>Different Channels - 1,2,3</a:t>
            </a:r>
          </a:p>
          <a:p>
            <a:r>
              <a:rPr lang="en-GB" sz="1900" dirty="0"/>
              <a:t>Pooled funding mechanism ( SDG-PF)</a:t>
            </a:r>
          </a:p>
          <a:p>
            <a:r>
              <a:rPr lang="en-GB" sz="1900" dirty="0"/>
              <a:t>Resource mapping and expenditure tracking – led by the Ministry of Health </a:t>
            </a:r>
          </a:p>
          <a:p>
            <a:endParaRPr lang="en-GB" sz="1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en-US" sz="5200" dirty="0"/>
              <a:t>One Report – 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/>
              <a:t>Unified M&amp;E framework with defined indicators.</a:t>
            </a:r>
            <a:endParaRPr lang="en-US" sz="1900">
              <a:ea typeface="Calibri"/>
              <a:cs typeface="Calibri"/>
            </a:endParaRPr>
          </a:p>
          <a:p>
            <a:r>
              <a:rPr lang="en-US" sz="1900"/>
              <a:t>Streamlined reporting to reduce duplication.</a:t>
            </a:r>
          </a:p>
          <a:p>
            <a:r>
              <a:rPr lang="en-US" sz="1900"/>
              <a:t>Supports Mutual accountability and decision making. </a:t>
            </a:r>
          </a:p>
          <a:p>
            <a:r>
              <a:rPr lang="en-US" sz="1900"/>
              <a:t>District health information system ( DHIS), Quarterly and annual report evaluation,JRMs and ARMs held regularly.</a:t>
            </a:r>
          </a:p>
          <a:p>
            <a:pPr marL="0" indent="0">
              <a:buNone/>
            </a:pPr>
            <a:endParaRPr lang="en-US" sz="190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6646FC9-C66D-4EC7-8310-0DD4ACC49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7711" y="221673"/>
            <a:ext cx="6288577" cy="1332634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4D3310-8370-0A5B-677F-8EE4486F7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7340" y="310343"/>
            <a:ext cx="5989320" cy="8688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/>
              <a:t>Coordination platforms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62332" y="1211407"/>
            <a:ext cx="5419335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pic>
        <p:nvPicPr>
          <p:cNvPr id="4" name="Content Placeholder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AA8FF61-4B19-D5FF-9BAE-2B11B6F49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880" y="2217654"/>
            <a:ext cx="3882770" cy="4197348"/>
          </a:xfrm>
          <a:prstGeom prst="rect">
            <a:avLst/>
          </a:prstGeom>
        </p:spPr>
      </p:pic>
      <p:pic>
        <p:nvPicPr>
          <p:cNvPr id="5" name="Picture 4" descr="A diagram of a group of individuals&#10;&#10;AI-generated content may be incorrect.">
            <a:extLst>
              <a:ext uri="{FF2B5EF4-FFF2-40B4-BE49-F238E27FC236}">
                <a16:creationId xmlns:a16="http://schemas.microsoft.com/office/drawing/2014/main" id="{09754655-F2AE-509F-8B7C-1BB49658DB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7651" y="2216363"/>
            <a:ext cx="4982908" cy="411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76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80432-FCE3-C120-2EE6-4D6E4E0E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 sz="3700" dirty="0">
                <a:solidFill>
                  <a:srgbClr val="FFFFFF"/>
                </a:solidFill>
              </a:rPr>
              <a:t>Observed challenges over time </a:t>
            </a:r>
            <a:endParaRPr lang="en-GB" sz="370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3D725-79A5-0427-CBE3-0F793737D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935" y="336399"/>
            <a:ext cx="5179868" cy="5585619"/>
          </a:xfr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>
              <a:ea typeface="Calibri"/>
              <a:cs typeface="Calibri"/>
            </a:endParaRPr>
          </a:p>
          <a:p>
            <a:endParaRPr lang="en-GB" dirty="0"/>
          </a:p>
          <a:p>
            <a:r>
              <a:rPr lang="en-GB" dirty="0"/>
              <a:t>Fragmentation due to vertical sub-sector strategies.</a:t>
            </a:r>
            <a:endParaRPr lang="en-GB">
              <a:ea typeface="Calibri"/>
              <a:cs typeface="Calibri"/>
            </a:endParaRPr>
          </a:p>
          <a:p>
            <a:r>
              <a:rPr lang="en-GB" dirty="0"/>
              <a:t>Fragmented resource data, low predictability, weak accountability.</a:t>
            </a:r>
          </a:p>
          <a:p>
            <a:r>
              <a:rPr lang="en-GB" dirty="0"/>
              <a:t>Data quality, private sector reporting gaps, parallel donor tools.</a:t>
            </a:r>
          </a:p>
          <a:p>
            <a:r>
              <a:rPr lang="en-GB" dirty="0">
                <a:ea typeface="Calibri"/>
                <a:cs typeface="Calibri"/>
              </a:rPr>
              <a:t>Decreased engagement in the coordination platforms.</a:t>
            </a:r>
          </a:p>
          <a:p>
            <a:r>
              <a:rPr lang="en-GB" dirty="0">
                <a:ea typeface="Calibri"/>
                <a:cs typeface="Calibri"/>
              </a:rPr>
              <a:t>Inconsistency in conducting the different coordination mechanisms.</a:t>
            </a:r>
          </a:p>
          <a:p>
            <a:r>
              <a:rPr lang="en-GB" dirty="0">
                <a:ea typeface="Calibri"/>
                <a:cs typeface="Calibri"/>
              </a:rPr>
              <a:t>Decreased financial commitment to pooled funds </a:t>
            </a: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843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/>
              <a:t>Alignment Diagnostic Assessment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900">
                <a:ea typeface="Calibri"/>
                <a:cs typeface="Calibri"/>
              </a:rPr>
              <a:t>In recognition of the challenges, to create a better understanding of where we are after several years of implementation of the alignment principles, </a:t>
            </a:r>
          </a:p>
          <a:p>
            <a:r>
              <a:rPr lang="en-US" sz="1900"/>
              <a:t>Conducted in 2022 with all sector stakeholders,</a:t>
            </a:r>
            <a:endParaRPr lang="en-US" sz="1900">
              <a:ea typeface="Calibri"/>
              <a:cs typeface="Calibri"/>
            </a:endParaRPr>
          </a:p>
          <a:p>
            <a:r>
              <a:rPr lang="en-US" sz="1900"/>
              <a:t>Average score: 3.41/5 | One Plan: 3.91 | One Budget: 3.29 | One Report: 3.16.</a:t>
            </a:r>
            <a:endParaRPr lang="en-US" sz="1900">
              <a:ea typeface="Calibri"/>
              <a:cs typeface="Calibri"/>
            </a:endParaRPr>
          </a:p>
          <a:p>
            <a:pPr marL="0" indent="0">
              <a:buNone/>
            </a:pPr>
            <a:endParaRPr lang="en-US" sz="190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05C85-5EAC-233D-912A-3E9CB82F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700">
                <a:ea typeface="Calibri"/>
                <a:cs typeface="Calibri"/>
              </a:rPr>
              <a:t>Key Gaps </a:t>
            </a:r>
            <a:endParaRPr lang="en-US" sz="470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8E0E0B1-502B-52AA-3E2D-402A05759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102938"/>
              </p:ext>
            </p:extLst>
          </p:nvPr>
        </p:nvGraphicFramePr>
        <p:xfrm>
          <a:off x="628650" y="2374919"/>
          <a:ext cx="7886701" cy="3664221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486062">
                  <a:extLst>
                    <a:ext uri="{9D8B030D-6E8A-4147-A177-3AD203B41FA5}">
                      <a16:colId xmlns:a16="http://schemas.microsoft.com/office/drawing/2014/main" val="3883586321"/>
                    </a:ext>
                  </a:extLst>
                </a:gridCol>
                <a:gridCol w="2963695">
                  <a:extLst>
                    <a:ext uri="{9D8B030D-6E8A-4147-A177-3AD203B41FA5}">
                      <a16:colId xmlns:a16="http://schemas.microsoft.com/office/drawing/2014/main" val="3197464376"/>
                    </a:ext>
                  </a:extLst>
                </a:gridCol>
                <a:gridCol w="2436944">
                  <a:extLst>
                    <a:ext uri="{9D8B030D-6E8A-4147-A177-3AD203B41FA5}">
                      <a16:colId xmlns:a16="http://schemas.microsoft.com/office/drawing/2014/main" val="2745154261"/>
                    </a:ext>
                  </a:extLst>
                </a:gridCol>
              </a:tblGrid>
              <a:tr h="396741">
                <a:tc>
                  <a:txBody>
                    <a:bodyPr/>
                    <a:lstStyle/>
                    <a:p>
                      <a:r>
                        <a:rPr lang="en-US" sz="1700" b="1" cap="none" spc="30" dirty="0">
                          <a:solidFill>
                            <a:schemeClr val="tx1"/>
                          </a:solidFill>
                        </a:rPr>
                        <a:t>One Plan </a:t>
                      </a:r>
                    </a:p>
                  </a:txBody>
                  <a:tcPr marL="0" marR="9756" marT="48780" marB="4878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1" cap="none" spc="30" dirty="0">
                          <a:solidFill>
                            <a:schemeClr val="tx1"/>
                          </a:solidFill>
                        </a:rPr>
                        <a:t>One Budget </a:t>
                      </a:r>
                    </a:p>
                  </a:txBody>
                  <a:tcPr marL="0" marR="9756" marT="48780" marB="4878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1" cap="none" spc="30" dirty="0">
                          <a:solidFill>
                            <a:schemeClr val="tx1"/>
                          </a:solidFill>
                        </a:rPr>
                        <a:t>One Report </a:t>
                      </a:r>
                    </a:p>
                  </a:txBody>
                  <a:tcPr marL="0" marR="9756" marT="48780" marB="4878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3763403"/>
                  </a:ext>
                </a:extLst>
              </a:tr>
              <a:tr h="3258472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The  participation of the NGOs and CSOs is low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The effectiveness of  the Multi-Stakeholders forums (JCCC and JCF)  has declined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The engagement of sub-national bodies in the planning becoming weak  (woreda plan)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Arial"/>
                        </a:rPr>
                        <a:t>•</a:t>
                      </a: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Increasing Number of sub-sectors strategies and plans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7559" marT="48780" marB="487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•Fragmented and  Lack of comprehensive health financial data  including weakness in systematic tracking of funding's of development partners.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</a:rPr>
                        <a:t>•Less predictability of development partners funding and inflexibility of channel 3 partners in supporting government  priorities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</a:rPr>
                        <a:t>•Declining trend of external resources including funding going through government  systems   aggravated by Weak PFM.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7559" marT="48780" marB="487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•Data quality and completeness  still remain  a concern.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</a:rPr>
                        <a:t>•Some development partners adhere poorly to the countries reporting  system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•Data from  Private Sector health services providers not fully captured .  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0" i="0" u="none" strike="noStrike" cap="none" spc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•There are no joint accountability mechanisms to track the behaviors of stakeholders.</a:t>
                      </a:r>
                      <a:endParaRPr lang="en-US" sz="13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>
                        <a:solidFill>
                          <a:schemeClr val="tx1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300" b="0" i="0" u="none" strike="noStrike" cap="none" spc="0" noProof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US" sz="13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97559" marT="48780" marB="487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224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560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9FCE9BF927064F98C42DD76ED49955" ma:contentTypeVersion="17" ma:contentTypeDescription="Create a new document." ma:contentTypeScope="" ma:versionID="821203b5a2c1108ef73cc7c8fe8b5e42">
  <xsd:schema xmlns:xsd="http://www.w3.org/2001/XMLSchema" xmlns:xs="http://www.w3.org/2001/XMLSchema" xmlns:p="http://schemas.microsoft.com/office/2006/metadata/properties" xmlns:ns2="0ed46340-9958-4cdf-94eb-2e05d6c6637f" xmlns:ns3="d3398ae2-713c-4198-a379-dac4c3dee16e" xmlns:ns4="3e02667f-0271-471b-bd6e-11a2e16def1d" targetNamespace="http://schemas.microsoft.com/office/2006/metadata/properties" ma:root="true" ma:fieldsID="187a8486dcf18589f17aad2a4b9fe1e7" ns2:_="" ns3:_="" ns4:_="">
    <xsd:import namespace="0ed46340-9958-4cdf-94eb-2e05d6c6637f"/>
    <xsd:import namespace="d3398ae2-713c-4198-a379-dac4c3dee16e"/>
    <xsd:import namespace="3e02667f-0271-471b-bd6e-11a2e16d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46340-9958-4cdf-94eb-2e05d6c663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a6c10d7-b926-4fc0-945e-3cbf5049f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98ae2-713c-4198-a379-dac4c3dee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2667f-0271-471b-bd6e-11a2e16def1d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01cea393-cc03-460b-a050-890144b27938}" ma:internalName="TaxCatchAll" ma:showField="CatchAllData" ma:web="d3398ae2-713c-4198-a379-dac4c3dee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d46340-9958-4cdf-94eb-2e05d6c6637f">
      <Terms xmlns="http://schemas.microsoft.com/office/infopath/2007/PartnerControls"/>
    </lcf76f155ced4ddcb4097134ff3c332f>
    <TaxCatchAll xmlns="3e02667f-0271-471b-bd6e-11a2e16def1d" xsi:nil="true"/>
  </documentManagement>
</p:properties>
</file>

<file path=customXml/itemProps1.xml><?xml version="1.0" encoding="utf-8"?>
<ds:datastoreItem xmlns:ds="http://schemas.openxmlformats.org/officeDocument/2006/customXml" ds:itemID="{4EE5F700-C4FC-4591-BB7C-662327D8F1DE}"/>
</file>

<file path=customXml/itemProps2.xml><?xml version="1.0" encoding="utf-8"?>
<ds:datastoreItem xmlns:ds="http://schemas.openxmlformats.org/officeDocument/2006/customXml" ds:itemID="{BA4CCD2C-ED8D-4BD8-A991-8E80A672AD5E}"/>
</file>

<file path=customXml/itemProps3.xml><?xml version="1.0" encoding="utf-8"?>
<ds:datastoreItem xmlns:ds="http://schemas.openxmlformats.org/officeDocument/2006/customXml" ds:itemID="{FE534907-624D-4EE0-8A2B-7E46F143B8CD}"/>
</file>

<file path=docProps/app.xml><?xml version="1.0" encoding="utf-8"?>
<Properties xmlns="http://schemas.openxmlformats.org/officeDocument/2006/extended-properties" xmlns:vt="http://schemas.openxmlformats.org/officeDocument/2006/docPropsVTypes">
  <TotalTime>7115</TotalTime>
  <Words>590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Avenir Next LT Pro</vt:lpstr>
      <vt:lpstr>Calibri</vt:lpstr>
      <vt:lpstr>Office Theme</vt:lpstr>
      <vt:lpstr>Health Sector Alignment</vt:lpstr>
      <vt:lpstr>Background </vt:lpstr>
      <vt:lpstr>One Plan –Overview</vt:lpstr>
      <vt:lpstr>One Budget – Overview</vt:lpstr>
      <vt:lpstr>One Report – Overview</vt:lpstr>
      <vt:lpstr>Coordination platforms </vt:lpstr>
      <vt:lpstr>Observed challenges over time </vt:lpstr>
      <vt:lpstr>Alignment Diagnostic Assessment </vt:lpstr>
      <vt:lpstr>Key Gaps </vt:lpstr>
      <vt:lpstr>Key Recommendations</vt:lpstr>
      <vt:lpstr>Opportunities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Sector Alignment</dc:title>
  <dc:subject/>
  <dc:creator>Alison Morgan</dc:creator>
  <cp:keywords/>
  <dc:description>generated using python-pptx</dc:description>
  <cp:lastModifiedBy>Alison Morgan</cp:lastModifiedBy>
  <cp:revision>334</cp:revision>
  <dcterms:created xsi:type="dcterms:W3CDTF">2013-01-27T09:14:16Z</dcterms:created>
  <dcterms:modified xsi:type="dcterms:W3CDTF">2025-05-01T18:50:07Z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0x010100D29FCE9BF927064F98C42DD76ED49955</vt:lpwstr>
  </property>
</Properties>
</file>