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42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F5408-2819-46A4-9E4F-45B5785C3FE9}" v="3" dt="2025-05-14T14:30:51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karugu_1\Documents\World%20bank:GFF\Health%20Financing\RMET\Country_%20Afghanistan\Afghanistan%20RMET\Masterfile-tool\Afghnistan%20Sub-national%20Resource%20Mapping%20-Masterfile-2024_ALLdata-v7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karugu_1\Documents\World%20bank:GFF\Health%20Financing\RMET\Country_%20Afghanistan\Afghanistan%20RMET\Masterfile-tool\Afghnistan%20Sub-national%20Resource%20Mapping%20-Masterfile-2024_ALLdata-v7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r>
              <a:rPr lang="en-US" sz="1800"/>
              <a:t>Trends in total health resources by source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'Summary - Donor + Public'!$B$6</c:f>
              <c:strCache>
                <c:ptCount val="1"/>
                <c:pt idx="0">
                  <c:v>Public funding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- Donor + Public'!$C$4:$F$4</c:f>
              <c:strCache>
                <c:ptCount val="3"/>
                <c:pt idx="0">
                  <c:v>FY ending 2023</c:v>
                </c:pt>
                <c:pt idx="1">
                  <c:v>FY ending 2024</c:v>
                </c:pt>
                <c:pt idx="2">
                  <c:v>FY ending 2025</c:v>
                </c:pt>
              </c:strCache>
            </c:strRef>
          </c:cat>
          <c:val>
            <c:numRef>
              <c:f>'Summary - Donor + Public'!$C$6:$F$6</c:f>
              <c:numCache>
                <c:formatCode>_-* #,##0_-;\-* #,##0_-;_-* "-"??_-;_-@_-</c:formatCode>
                <c:ptCount val="3"/>
                <c:pt idx="0">
                  <c:v>77877968.158227935</c:v>
                </c:pt>
                <c:pt idx="1">
                  <c:v>155145621.9179545</c:v>
                </c:pt>
                <c:pt idx="2">
                  <c:v>174072458.53950566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8-6B40-8C23-5DFBA673C730}"/>
            </c:ext>
          </c:extLst>
        </c:ser>
        <c:ser>
          <c:idx val="0"/>
          <c:order val="0"/>
          <c:tx>
            <c:strRef>
              <c:f>'Summary - Donor + Public'!$B$5</c:f>
              <c:strCache>
                <c:ptCount val="1"/>
                <c:pt idx="0">
                  <c:v>External Funding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- Donor + Public'!$C$4:$F$4</c:f>
              <c:strCache>
                <c:ptCount val="3"/>
                <c:pt idx="0">
                  <c:v>FY ending 2023</c:v>
                </c:pt>
                <c:pt idx="1">
                  <c:v>FY ending 2024</c:v>
                </c:pt>
                <c:pt idx="2">
                  <c:v>FY ending 2025</c:v>
                </c:pt>
              </c:strCache>
            </c:strRef>
          </c:cat>
          <c:val>
            <c:numRef>
              <c:f>'Summary - Donor + Public'!$C$5:$F$5</c:f>
              <c:numCache>
                <c:formatCode>_-* #,##0_-;\-* #,##0_-;_-* "-"??_-;_-@_-</c:formatCode>
                <c:ptCount val="3"/>
                <c:pt idx="0">
                  <c:v>629315890.3917073</c:v>
                </c:pt>
                <c:pt idx="1">
                  <c:v>1268680968.8439071</c:v>
                </c:pt>
                <c:pt idx="2">
                  <c:v>365068622.60167229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E8-6B40-8C23-5DFBA673C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0656000"/>
        <c:axId val="1682310800"/>
      </c:barChart>
      <c:catAx>
        <c:axId val="16706560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endParaRPr lang="en-US"/>
          </a:p>
        </c:txPr>
        <c:crossAx val="1682310800"/>
        <c:crosses val="autoZero"/>
        <c:auto val="1"/>
        <c:lblAlgn val="ctr"/>
        <c:lblOffset val="100"/>
        <c:noMultiLvlLbl val="0"/>
      </c:catAx>
      <c:valAx>
        <c:axId val="1682310800"/>
        <c:scaling>
          <c:orientation val="minMax"/>
        </c:scaling>
        <c:delete val="0"/>
        <c:axPos val="l"/>
        <c:numFmt formatCode="[$$-409]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endParaRPr lang="en-US"/>
          </a:p>
        </c:txPr>
        <c:crossAx val="16706560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731494904638531E-2"/>
                <c:y val="0.3132268966320941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Baskerville" panose="02020502070401020303" pitchFamily="18" charset="0"/>
          <a:ea typeface="Baskerville" panose="0202050207040102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r>
              <a:rPr lang="en-US"/>
              <a:t>Total Funding by SoF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skerville" panose="02020502070401020303" pitchFamily="18" charset="0"/>
              <a:ea typeface="Baskerville" panose="02020502070401020303" pitchFamily="18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B0-4097-8AA5-FDF2F20ECB19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B0-4097-8AA5-FDF2F20ECB19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B0-4097-8AA5-FDF2F20ECB1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E7B4462-9C92-664A-A775-CD336F34636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</a:t>
                    </a:r>
                    <a:fld id="{F998E279-0278-B04E-81C4-F8ADFEAE4232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2A1E9269-C650-2347-853E-C4C86E2FA10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B0-4097-8AA5-FDF2F20ECB19}"/>
                </c:ext>
              </c:extLst>
            </c:dLbl>
            <c:dLbl>
              <c:idx val="1"/>
              <c:layout>
                <c:manualLayout>
                  <c:x val="-3.2507723709491503E-2"/>
                  <c:y val="-1.3859927285000292E-2"/>
                </c:manualLayout>
              </c:layout>
              <c:tx>
                <c:rich>
                  <a:bodyPr/>
                  <a:lstStyle/>
                  <a:p>
                    <a:fld id="{FF6F1DA3-CE2A-6841-994B-DF7C9192981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</a:t>
                    </a:r>
                    <a:fld id="{EEB705F7-9474-EF47-AC75-BB4247CB346F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E9B50B1E-10BF-C14A-95B3-D14A8C2D23B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B0-4097-8AA5-FDF2F20EC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BB5005-2C06-B24F-ADCC-C5B8452310A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r>
                      <a:rPr lang="en-US" baseline="0"/>
                      <a:t>$</a:t>
                    </a:r>
                    <a:fld id="{8DEA364A-8D0A-C34A-9217-E7DE34E86017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,</a:t>
                    </a:r>
                    <a:fld id="{4B32469C-6BE3-3948-B1DD-0479045B437D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B0-4097-8AA5-FDF2F20EC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'Humanitarian Aid'!$A$31:$A$33</c:f>
              <c:strCache>
                <c:ptCount val="3"/>
                <c:pt idx="0">
                  <c:v> Development Aid </c:v>
                </c:pt>
                <c:pt idx="1">
                  <c:v> Humanitarian AID </c:v>
                </c:pt>
                <c:pt idx="2">
                  <c:v> Government </c:v>
                </c:pt>
              </c:strCache>
            </c:strRef>
          </c:cat>
          <c:val>
            <c:numRef>
              <c:f>'Humanitarian Aid'!$B$31:$B$33</c:f>
              <c:numCache>
                <c:formatCode>_(* #,##0_);_(* \(#,##0\);_(* "-"_);_(@_)</c:formatCode>
                <c:ptCount val="3"/>
                <c:pt idx="0">
                  <c:v>2002981255.4119551</c:v>
                </c:pt>
                <c:pt idx="1">
                  <c:v>260084226.42533177</c:v>
                </c:pt>
                <c:pt idx="2">
                  <c:v>407096049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B0-4097-8AA5-FDF2F20E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skerville" panose="02020502070401020303" pitchFamily="18" charset="0"/>
              <a:ea typeface="Baskerville" panose="02020502070401020303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Baskerville" panose="02020502070401020303" pitchFamily="18" charset="0"/>
          <a:ea typeface="Baskerville" panose="02020502070401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41F0-C410-44F3-ACD1-08A581E83C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036C8-69EC-4EAD-8EB0-287CB59F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2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Message: </a:t>
            </a:r>
            <a:r>
              <a:rPr lang="en-US"/>
              <a:t>Only 16% of Total funding is going through pooling mechanism, one way to improve donor coordination and reduce duplication could be through an increase use of pooling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82183-98BD-C64A-9FDC-5444E5174365}" type="slidenum">
              <a:rPr lang="en-RW" smtClean="0"/>
              <a:t>8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75570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17F8-4AD6-4161-8239-772AD453AD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EA9D-590E-6437-E173-C492B5705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B0A17-668D-10A5-44A9-9E50D25F8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B0D-5E44-F042-41A9-89BFF05C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47EEA-A125-9F38-C2D8-7C453783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042AD-A56D-6802-941E-378B11C9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C40D-9A89-F0B2-641C-6B975602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ABEA7-DFE3-269B-0325-93076E882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91197-FB9F-A980-41BE-E9E586D7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C26D-1AF2-48C9-86D9-8060E1D1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AD97D-55C4-0ABA-4CAF-657E904F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0391C-D329-01D5-DB77-7BB5A3DB1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CE528-5DEA-6F5B-83AF-A8D9F7D51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50604-1C32-4DBD-8045-1220E69E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F0A7-842E-107E-13A8-E07B8D10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307F-E876-BCE9-6F60-2752485F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3FEE-9F0F-438A-CCF0-9C70FF88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12D0-05F6-F4D8-0E1E-19481465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47BB6-9446-6C95-F830-BA1274A4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9E9A1-4AC8-3EAF-7A15-FF22A16E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F3FA-F34C-4C2A-5027-9539E7B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18A6-5282-66E4-1C29-F74FE632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E906A-9C32-364A-CCC8-6181EEF5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AE3C1-F53F-2E8C-8192-95814F04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4EBA1-5075-664C-3E5F-93B02900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FD6DE-C97E-62EA-BE21-A2E5912A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79C5-EA8E-01B3-D956-175E3AE4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5270-86A4-BA8B-C06B-B4B415039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748ED-B18B-02B7-68C1-0F2223EDB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628B8-061A-97FB-186E-A80CC575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B0771-C6D7-7E99-39DE-E1E83809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4277A-8966-346F-87EF-12B0110E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126F-9E03-4C9C-09FB-34E2FB4A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AC76-9108-9D1A-6F37-92F4B491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53F6D-AA71-487D-BEBE-51CDE559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CB1D4-FD77-6710-93F9-A89293673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46A82-E451-FE16-205B-E26DBA949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A6EB0-D53D-CAD9-4C36-D7E6E0DC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4A41C-ABA5-7F6B-BA35-165E7032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55BC4-4A20-437F-CE4D-0B0E413D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F24D-2BE3-9A91-DF73-874EB513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6EDA0-7176-8B1E-1795-AF45C1BA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43F33-E66E-2440-B109-94FE7954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2EE4E-2EB6-DC94-BD19-293C4186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B951D-26AA-DCB0-D2CF-20221A66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59D11-2966-C1E4-0BBB-A60B1C9F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4CD5C-2551-A561-9ED9-15F85154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C8B1-0C4F-5C27-5A41-D87C8025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8785-DEB4-3AFD-1295-42A18B22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B47CE-4D96-81C9-2DF3-B6B0D3C3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E7B7-BB36-52BF-9E2A-A18E8A61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9D56B-2088-F477-E040-1A90DE11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56E2B-21E5-C94A-7595-EDD98CF5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CFFC-B846-1E41-EA36-85C32933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5F35D-BE0E-9889-BA75-74487DD99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EF5C7-0ED1-4A1C-1546-7A004650F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7DB-AB2D-5670-0CAB-6C19E22F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2AFA5-CEFE-9BC9-CCB8-64C7FEC8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2F7B-8162-7AB0-AD3D-FB26694A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D9F1E-18A2-E49F-C904-2412E575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819E-250C-358B-C12A-A8431AC23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082CF-A6AD-5DED-A4E6-4A340C4B2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996B1-9604-45C3-98C3-8D9845379D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8900-E3EB-FDE2-2AD6-16964D958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0E2C-0F84-3F8E-5078-850E5C5A9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D2934-BDE6-4106-90FF-B9948E08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at a table with a flag behind him&#10;&#10;AI-generated content may be incorrect.">
            <a:extLst>
              <a:ext uri="{FF2B5EF4-FFF2-40B4-BE49-F238E27FC236}">
                <a16:creationId xmlns:a16="http://schemas.microsoft.com/office/drawing/2014/main" id="{175FA9A0-8A09-D83A-7951-379DD16FD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10433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1A72-0238-8375-E956-9161E906BB16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  <a:latin typeface="Garamond" panose="02020404030301010803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Garamond" panose="02020404030301010803" pitchFamily="18" charset="0"/>
              </a:rPr>
              <a:t>Afghanistan:  A country that, half a decade ago, had an internationally recognized government.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graduation gowns&#10;&#10;AI-generated content may be incorrect.">
            <a:extLst>
              <a:ext uri="{FF2B5EF4-FFF2-40B4-BE49-F238E27FC236}">
                <a16:creationId xmlns:a16="http://schemas.microsoft.com/office/drawing/2014/main" id="{2D21B67C-E427-0007-0390-3F131085A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13537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02E5-C381-258C-C968-24B7BD30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Girls had the opportunity to pursue their dreams and become a physician, nurse, midwife, </a:t>
            </a:r>
            <a:r>
              <a:rPr lang="en-US" sz="2000" b="0" i="0" dirty="0" err="1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etc</a:t>
            </a:r>
            <a:endParaRPr lang="en-US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in a meeting room&#10;&#10;AI-generated content may be incorrect.">
            <a:extLst>
              <a:ext uri="{FF2B5EF4-FFF2-40B4-BE49-F238E27FC236}">
                <a16:creationId xmlns:a16="http://schemas.microsoft.com/office/drawing/2014/main" id="{01603BA8-A925-25A5-5DA0-DD8B81011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4761-2538-2BC9-22CC-B1C220B3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A health sector with a strong 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ountry 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20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latform led by the Deputy Minister of Health</a:t>
            </a:r>
            <a:endParaRPr lang="en-US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women wearing masks and holding a baby&#10;&#10;AI-generated content may be incorrect.">
            <a:extLst>
              <a:ext uri="{FF2B5EF4-FFF2-40B4-BE49-F238E27FC236}">
                <a16:creationId xmlns:a16="http://schemas.microsoft.com/office/drawing/2014/main" id="{73C17366-8026-CC87-27B2-BA473B9A0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628" b="-1"/>
          <a:stretch/>
        </p:blipFill>
        <p:spPr>
          <a:xfrm>
            <a:off x="1" y="10"/>
            <a:ext cx="8146543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55818-49DB-C17B-4126-DF2D0AFC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590" y="856860"/>
            <a:ext cx="3398519" cy="43437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The health sector was financed by the Government and donors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0" i="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health sector leaders strongly believed in the GFF resource mobilization and alignment agenda.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5F14BE5E-C3F5-39C3-CF2B-F429E7B91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8056" y="-10286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C45C-F8A8-D7DB-32F3-9BA98A5A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31406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August 15, 2021, the Afghan government collapsed, and the Taliban took control.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current government is not recognized internationally.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1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43ACDD-B0C2-CBE9-F568-0B60CBECE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88" y="621542"/>
            <a:ext cx="4417166" cy="5489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58E30-B8A2-401F-DD2A-DD5044C65CF8}"/>
              </a:ext>
            </a:extLst>
          </p:cNvPr>
          <p:cNvSpPr txBox="1"/>
          <p:nvPr/>
        </p:nvSpPr>
        <p:spPr>
          <a:xfrm>
            <a:off x="898546" y="941582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In January 2022, donors agreed to establish a joint framework or strategy to support and finance the health system of Afghanistan.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GFF took the lead as a penholder and collaborated closely with technical donors and UN agencies on the ground assisting them to draft the Afghanistan Investment Case or Health Sector Transition Strategy (HSTS) 2023-2025.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8BC2F-186A-9522-D283-AD04297F241A}"/>
              </a:ext>
            </a:extLst>
          </p:cNvPr>
          <p:cNvSpPr txBox="1"/>
          <p:nvPr/>
        </p:nvSpPr>
        <p:spPr>
          <a:xfrm>
            <a:off x="1394460" y="12458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D2015-69AD-FF80-9ABA-DE7253E68115}"/>
              </a:ext>
            </a:extLst>
          </p:cNvPr>
          <p:cNvSpPr txBox="1"/>
          <p:nvPr/>
        </p:nvSpPr>
        <p:spPr>
          <a:xfrm>
            <a:off x="800100" y="4000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Garamond" panose="02020404030301010803" pitchFamily="18" charset="0"/>
              </a:rPr>
              <a:t>Country Investment Case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9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39D2-A9AB-A36E-F775-F0D59A3E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234440"/>
            <a:ext cx="5715762" cy="52395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The H-STWG holds regular meetings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Members are development and humanitarian donors, UN agencies, and NGOs.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GFF plays the role of the secretariat.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The CP has successfully brought together donors and key actors on the ground to understand who is doing what and how to align resources to enhance allocative efficiency. </a:t>
            </a:r>
          </a:p>
          <a:p>
            <a:endParaRPr lang="en-US" dirty="0"/>
          </a:p>
        </p:txBody>
      </p:sp>
      <p:pic>
        <p:nvPicPr>
          <p:cNvPr id="5" name="Picture 4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D89366CD-1D9E-32DE-F2B6-F29AC8A1C2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234440"/>
            <a:ext cx="4860987" cy="4848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C5C9E-A7F6-96F5-05D7-4A148D3D87F8}"/>
              </a:ext>
            </a:extLst>
          </p:cNvPr>
          <p:cNvSpPr txBox="1"/>
          <p:nvPr/>
        </p:nvSpPr>
        <p:spPr>
          <a:xfrm>
            <a:off x="537210" y="368046"/>
            <a:ext cx="726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Country Platform </a:t>
            </a:r>
          </a:p>
        </p:txBody>
      </p:sp>
    </p:spTree>
    <p:extLst>
      <p:ext uri="{BB962C8B-B14F-4D97-AF65-F5344CB8AC3E}">
        <p14:creationId xmlns:p14="http://schemas.microsoft.com/office/powerpoint/2010/main" val="303203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B869-99BD-0B86-0832-435A60E8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77" y="229980"/>
            <a:ext cx="11311244" cy="627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Total available funding for the 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1B87D-3139-5169-4F96-AE02B4612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412" y="998085"/>
            <a:ext cx="8605048" cy="1292748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Garamond" panose="02020404030301010803" pitchFamily="18" charset="0"/>
                <a:cs typeface="Arial"/>
              </a:rPr>
              <a:t>Funding (donors + government)</a:t>
            </a:r>
          </a:p>
          <a:p>
            <a:pPr lvl="1"/>
            <a:r>
              <a:rPr lang="en-US" sz="2600" dirty="0">
                <a:latin typeface="Garamond" panose="02020404030301010803" pitchFamily="18" charset="0"/>
                <a:cs typeface="Arial"/>
              </a:rPr>
              <a:t>Total:  $2.67 billion (85% donor; 15%: government)</a:t>
            </a:r>
          </a:p>
          <a:p>
            <a:pPr lvl="1"/>
            <a:r>
              <a:rPr lang="en-US" sz="2600" dirty="0">
                <a:latin typeface="Garamond" panose="02020404030301010803" pitchFamily="18" charset="0"/>
                <a:cs typeface="Arial"/>
              </a:rPr>
              <a:t>Per capita per year: $21.07 ($17.86 donor; $3.21 government)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Garamond" panose="02020404030301010803" pitchFamily="18" charset="0"/>
                <a:cs typeface="Arial"/>
              </a:rPr>
              <a:t>Humanitarian Aid represents 10% of total resources</a:t>
            </a:r>
            <a:r>
              <a:rPr lang="en-US" sz="3400" dirty="0">
                <a:latin typeface="Garamond" panose="02020404030301010803" pitchFamily="18" charset="0"/>
                <a:cs typeface="Arial"/>
              </a:rPr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FAFC16-FA6D-A840-A69F-B458B2400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43904"/>
              </p:ext>
            </p:extLst>
          </p:nvPr>
        </p:nvGraphicFramePr>
        <p:xfrm>
          <a:off x="5797052" y="2192504"/>
          <a:ext cx="6292654" cy="464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DAE743-06C2-C15A-08AC-2CC80DD29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52540"/>
              </p:ext>
            </p:extLst>
          </p:nvPr>
        </p:nvGraphicFramePr>
        <p:xfrm>
          <a:off x="169251" y="2431209"/>
          <a:ext cx="5627801" cy="397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844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oung child wrapped in a blue blanket&#10;&#10;AI-generated content may be incorrect.">
            <a:extLst>
              <a:ext uri="{FF2B5EF4-FFF2-40B4-BE49-F238E27FC236}">
                <a16:creationId xmlns:a16="http://schemas.microsoft.com/office/drawing/2014/main" id="{A771BECB-9A56-31DA-306C-64B03548ED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9029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1F545-D629-1904-C3D6-1959B5AF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84" y="2055151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Garamond" panose="02020404030301010803" pitchFamily="18" charset="0"/>
              </a:rPr>
              <a:t>Thank you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E5A8B-0AC9-EBF1-B9D2-89855C51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6E3454F-79D4-4603-B82A-CA8DE1A972E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199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46340-9958-4cdf-94eb-2e05d6c6637f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FCE9BF927064F98C42DD76ED49955" ma:contentTypeVersion="17" ma:contentTypeDescription="Create a new document." ma:contentTypeScope="" ma:versionID="821203b5a2c1108ef73cc7c8fe8b5e42">
  <xsd:schema xmlns:xsd="http://www.w3.org/2001/XMLSchema" xmlns:xs="http://www.w3.org/2001/XMLSchema" xmlns:p="http://schemas.microsoft.com/office/2006/metadata/properties" xmlns:ns2="0ed46340-9958-4cdf-94eb-2e05d6c6637f" xmlns:ns3="d3398ae2-713c-4198-a379-dac4c3dee16e" xmlns:ns4="3e02667f-0271-471b-bd6e-11a2e16def1d" targetNamespace="http://schemas.microsoft.com/office/2006/metadata/properties" ma:root="true" ma:fieldsID="187a8486dcf18589f17aad2a4b9fe1e7" ns2:_="" ns3:_="" ns4:_="">
    <xsd:import namespace="0ed46340-9958-4cdf-94eb-2e05d6c6637f"/>
    <xsd:import namespace="d3398ae2-713c-4198-a379-dac4c3dee16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6340-9958-4cdf-94eb-2e05d6c66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8ae2-713c-4198-a379-dac4c3dee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cea393-cc03-460b-a050-890144b27938}" ma:internalName="TaxCatchAll" ma:showField="CatchAllData" ma:web="d3398ae2-713c-4198-a379-dac4c3dee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2BC8C-EFA2-4308-AE85-7B475381B4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D23C7-876E-41A9-A2B8-FB2577F2ED96}">
  <ds:schemaRefs>
    <ds:schemaRef ds:uri="http://schemas.microsoft.com/office/2006/metadata/properties"/>
    <ds:schemaRef ds:uri="http://schemas.microsoft.com/office/infopath/2007/PartnerControls"/>
    <ds:schemaRef ds:uri="0ed46340-9958-4cdf-94eb-2e05d6c6637f"/>
    <ds:schemaRef ds:uri="3e02667f-0271-471b-bd6e-11a2e16def1d"/>
  </ds:schemaRefs>
</ds:datastoreItem>
</file>

<file path=customXml/itemProps3.xml><?xml version="1.0" encoding="utf-8"?>
<ds:datastoreItem xmlns:ds="http://schemas.openxmlformats.org/officeDocument/2006/customXml" ds:itemID="{EDB4DAC0-461A-43BF-BC84-07FFFD497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46340-9958-4cdf-94eb-2e05d6c6637f"/>
    <ds:schemaRef ds:uri="d3398ae2-713c-4198-a379-dac4c3dee16e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340</Words>
  <Application>Microsoft Office PowerPoint</Application>
  <PresentationFormat>Widescreen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available funding for the IC</vt:lpstr>
      <vt:lpstr>Thank you 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Husnia Sadat</dc:creator>
  <cp:lastModifiedBy>Pascal Franck Hildebert</cp:lastModifiedBy>
  <cp:revision>5</cp:revision>
  <dcterms:created xsi:type="dcterms:W3CDTF">2025-05-05T03:52:08Z</dcterms:created>
  <dcterms:modified xsi:type="dcterms:W3CDTF">2025-05-14T14:30:53Z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0x010100D29FCE9BF927064F98C42DD76ED49955</vt:lpwstr>
  </property>
  <property fmtid="{D5CDD505-2E9C-101B-9397-08002B2CF9AE}" pid="3" name="MediaServiceImageTags">
    <vt:lpwstr/>
  </property>
</Properties>
</file>