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6.xml" ContentType="application/vnd.openxmlformats-officedocument.presentationml.slideLayout+xml"/>
  <Override PartName="/ppt/notesSlides/notesSlide4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4130" r:id="rId1"/>
  </p:sldMasterIdLst>
  <p:notesMasterIdLst>
    <p:notesMasterId r:id="rId8"/>
  </p:notesMasterIdLst>
  <p:handoutMasterIdLst>
    <p:handoutMasterId r:id="rId9"/>
  </p:handoutMasterIdLst>
  <p:sldIdLst>
    <p:sldId id="2134806334" r:id="rId2"/>
    <p:sldId id="2147377395" r:id="rId3"/>
    <p:sldId id="2147377396" r:id="rId4"/>
    <p:sldId id="256" r:id="rId5"/>
    <p:sldId id="2147377398" r:id="rId6"/>
    <p:sldId id="214737739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FASTR overview" id="{AD79C449-D886-497C-B88D-8CC10FE76B13}">
          <p14:sldIdLst>
            <p14:sldId id="2134806334"/>
            <p14:sldId id="2147377395"/>
            <p14:sldId id="2147377396"/>
            <p14:sldId id="256"/>
            <p14:sldId id="2147377398"/>
            <p14:sldId id="214737739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96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orient="horz" pos="9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E7B5406-DC56-BC96-83B9-00FA433AEA22}" name="Shane Mohammed Khan" initials="SK" userId="S::skhan55@worldbank.org::5363809c-65a0-4fe8-9291-fa678f0b77de" providerId="AD"/>
  <p188:author id="{A66BFE1D-6074-984E-B036-3B6EDA06E41D}" name="Ashley Lauren Sheffel" initials="AS" userId="S::asheffel@worldbank.org::fe08462c-5d18-4250-9eea-7c6b26f9f89f" providerId="AD"/>
  <p188:author id="{6172B337-6289-B735-5A48-C11AC49B64BB}" name="Harim Jung" initials="HJ" userId="S::hjung1@worldbank.org::ffcb81c1-fbee-4b38-a3ff-a31d5741839e" providerId="AD"/>
  <p188:author id="{1E960968-AB73-178D-DB4E-52F830912CA5}" name="Salome Henriette Paulette Drouard" initials="SD" userId="S::sdrouard@worldbank.org::1d6fc2d9-9697-4648-b0d1-fee8247eacde" providerId="AD"/>
  <p188:author id="{6A677E7B-CFA9-FFD6-8A62-42EE6CB0D477}" name="Peter Meredith Hansen" initials="PMH" userId="S::phansen2@worldbank.org::27b19d5b-e33b-4b79-9d81-b22c68ee2585" providerId="AD"/>
  <p188:author id="{7381D57E-F6F9-ABED-C7C8-FCAB03954551}" name="Tashrik Ahmed" initials="TA" userId="S::tahmed13@worldbank.org::09d509f8-5bac-4f6b-a88b-cbd1f672d045" providerId="AD"/>
  <p188:author id="{861B1C90-179C-E397-7B96-B0C91DF2170B}" name="Rachel Vernee Neill" initials="RN" userId="S::rneill@worldbank.org::899fb478-53c3-4997-aa6c-8c0d3510b547" providerId="AD"/>
  <p188:author id="{2A9994BD-92D1-748E-C244-C982D1FC1DB7}" name="Rachel Neill" initials="RN" userId="S::rneill3_jhu.edu#ext#@worldbankgroup.onmicrosoft.com::d6cdb8c6-ef9f-4073-a305-86c46dfa61f5" providerId="AD"/>
  <p188:author id="{83CAD1E0-4991-0772-354C-A9ED2619B2AE}" name="Rachel Vernee Neill" initials="RN" userId="S::rneill@worldbank.org::956da6b3-373c-40a5-8772-83868954ae2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ael Alexander Peters" initials="MAP" lastIdx="28" clrIdx="0">
    <p:extLst>
      <p:ext uri="{19B8F6BF-5375-455C-9EA6-DF929625EA0E}">
        <p15:presenceInfo xmlns:p15="http://schemas.microsoft.com/office/powerpoint/2012/main" userId="S::mpeters1@worldbank.org::5909869f-06c2-468c-b238-2bbdc2eae96d" providerId="AD"/>
      </p:ext>
    </p:extLst>
  </p:cmAuthor>
  <p:cmAuthor id="2" name="Tashrik Ahmed" initials="TA" lastIdx="16" clrIdx="1">
    <p:extLst>
      <p:ext uri="{19B8F6BF-5375-455C-9EA6-DF929625EA0E}">
        <p15:presenceInfo xmlns:p15="http://schemas.microsoft.com/office/powerpoint/2012/main" userId="S::tahmed13@worldbank.org::09d509f8-5bac-4f6b-a88b-cbd1f672d045" providerId="AD"/>
      </p:ext>
    </p:extLst>
  </p:cmAuthor>
  <p:cmAuthor id="3" name="Peter Meredith Hansen" initials="PMH" lastIdx="51" clrIdx="2">
    <p:extLst>
      <p:ext uri="{19B8F6BF-5375-455C-9EA6-DF929625EA0E}">
        <p15:presenceInfo xmlns:p15="http://schemas.microsoft.com/office/powerpoint/2012/main" userId="S::phansen2@worldbank.org::27b19d5b-e33b-4b79-9d81-b22c68ee2585" providerId="AD"/>
      </p:ext>
    </p:extLst>
  </p:cmAuthor>
  <p:cmAuthor id="4" name="Anju Malhotra" initials="AM" lastIdx="17" clrIdx="3">
    <p:extLst>
      <p:ext uri="{19B8F6BF-5375-455C-9EA6-DF929625EA0E}">
        <p15:presenceInfo xmlns:p15="http://schemas.microsoft.com/office/powerpoint/2012/main" userId="S::amalhotra7@worldbank.org::806d5493-77b3-448e-abf6-e98cb314bee6" providerId="AD"/>
      </p:ext>
    </p:extLst>
  </p:cmAuthor>
  <p:cmAuthor id="5" name="Pablo Amor Fernandez" initials="PAF" lastIdx="1" clrIdx="4">
    <p:extLst>
      <p:ext uri="{19B8F6BF-5375-455C-9EA6-DF929625EA0E}">
        <p15:presenceInfo xmlns:p15="http://schemas.microsoft.com/office/powerpoint/2012/main" userId="S::pamorfernandez@worldbank.org::ab910559-8692-41e4-94ee-d8b2764a9f6d" providerId="AD"/>
      </p:ext>
    </p:extLst>
  </p:cmAuthor>
  <p:cmAuthor id="6" name="Rachel Neill" initials="RN" lastIdx="5" clrIdx="5">
    <p:extLst>
      <p:ext uri="{19B8F6BF-5375-455C-9EA6-DF929625EA0E}">
        <p15:presenceInfo xmlns:p15="http://schemas.microsoft.com/office/powerpoint/2012/main" userId="S::rneill3_jhu.edu#ext#@worldbankgroup.onmicrosoft.com::d6cdb8c6-ef9f-4073-a305-86c46dfa61f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E7E8"/>
    <a:srgbClr val="08716C"/>
    <a:srgbClr val="3F292B"/>
    <a:srgbClr val="F49D37"/>
    <a:srgbClr val="0D1F2D"/>
    <a:srgbClr val="F4A261"/>
    <a:srgbClr val="7BDBD0"/>
    <a:srgbClr val="F88C8C"/>
    <a:srgbClr val="2A9D8F"/>
    <a:srgbClr val="2646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7" d="100"/>
          <a:sy n="67" d="100"/>
        </p:scale>
        <p:origin x="558" y="51"/>
      </p:cViewPr>
      <p:guideLst>
        <p:guide orient="horz" pos="2160"/>
        <p:guide pos="96"/>
        <p:guide pos="3840"/>
        <p:guide orient="horz" pos="9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8/10/relationships/authors" Target="authors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020D225-78EE-419F-8DC9-73D263E30F5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0036EA-6CA4-4865-9CC1-29886B02568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57EC1-D476-4336-BB47-749897937ADC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9EEFF-80D2-423B-BEC8-A427B29AC6A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AF4249-67D3-4FB2-842B-D68CD647550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60ECA-17D3-4D2B-BEDE-DB95FA40D7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7134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088916-764F-4861-801C-E5DFB6C34CDC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F8168-3295-45FC-A5C5-B045A61B0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379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E926BB-34CC-A547-ABEE-D4DE354B6DC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4836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E926BB-34CC-A547-ABEE-D4DE354B6DC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220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E926BB-34CC-A547-ABEE-D4DE354B6DC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1317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fr-FR" b="1" dirty="0"/>
              <a:t>Objectifs </a:t>
            </a:r>
            <a:r>
              <a:rPr lang="fr-FR" b="1" dirty="0" err="1"/>
              <a:t>specifiques</a:t>
            </a:r>
            <a:endParaRPr lang="fr-FR" b="1" dirty="0"/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Permettre l’évaluation et le suivi continu des capacités opérationnelles des CSB.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Identifier les difficultés principales auxquelles les CSB font face dans la prestation des services.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Évaluer l’impact de chocs externes éventuels sur l’offre de services et la capacité de réponse des CSB, afin d’identifier les mesures nécessaires pour accroître leur résilience.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Développer des recommandations pour la prise de décision par les programmeurs et décideurs basées sur l’évidence fournie par les données de l’enquête téléphonique.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Décrire la mise en </a:t>
            </a:r>
            <a:r>
              <a:rPr lang="fr-FR" dirty="0" err="1"/>
              <a:t>oeuvre</a:t>
            </a:r>
            <a:r>
              <a:rPr lang="fr-FR" dirty="0"/>
              <a:t>/les progrès des réformes et les ressources mobilisées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Suivre la réalisation des recommandations émises lors des cycles d’enquête antérieurs.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9F8168-3295-45FC-A5C5-B045A61B07A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464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D99C1-720E-4090-9764-00AB6F811C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05E1AB-28CF-4C9A-96BC-BCAC29B95E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50DD92-975C-474E-8D73-5DD95363D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AEF6-912C-42AB-999A-E1E6DD5B8CC5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50D0B-2D08-4C57-ADBC-DC5860E81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704EFC-455A-4399-BEE7-0A58FADF3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7B2BA-4F9D-4301-ACF6-B389BB4AC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083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568DF-CCDD-4D42-AEDB-B6A69E47C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A2C8FD-39B3-4AEE-8853-2B56DED2DF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94A63-371D-45C9-8A0B-73B71DA82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AEF6-912C-42AB-999A-E1E6DD5B8CC5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74D788-161C-4FFC-A0EF-EF0EADC12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DA9B3-B027-44D8-820C-5C40C6C9D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7B2BA-4F9D-4301-ACF6-B389BB4AC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621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AF521F-ED1E-47C5-8D74-6660B57DD4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8AFFFA-4470-49BA-9311-20A2A80BB2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D9B2C8-FF7B-433A-A467-48A40BA01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AEF6-912C-42AB-999A-E1E6DD5B8CC5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A6A47B-2330-4CB0-913F-00A7B84CE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07BE8D-AA53-4049-AD1A-4463A5959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7B2BA-4F9D-4301-ACF6-B389BB4AC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274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ody Slide_Text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E4DE4C73-F3D5-CF42-B1CA-623B5EF1A3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441811"/>
            <a:ext cx="10502721" cy="10271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800" b="1" i="0">
                <a:solidFill>
                  <a:srgbClr val="1FA29C"/>
                </a:solidFill>
                <a:latin typeface="Poppins" pitchFamily="2" charset="77"/>
                <a:ea typeface="Verdana" panose="020B0604030504040204" pitchFamily="34" charset="0"/>
                <a:cs typeface="Poppins" pitchFamily="2" charset="77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H1 Header Text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A07D63-0A7A-B04A-A32E-8A93E25C768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1825624"/>
            <a:ext cx="7431741" cy="337596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US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Body copy goes here</a:t>
            </a:r>
          </a:p>
        </p:txBody>
      </p:sp>
      <p:sp>
        <p:nvSpPr>
          <p:cNvPr id="8" name="Slide Number Placeholder 10">
            <a:extLst>
              <a:ext uri="{FF2B5EF4-FFF2-40B4-BE49-F238E27FC236}">
                <a16:creationId xmlns:a16="http://schemas.microsoft.com/office/drawing/2014/main" id="{498120F8-CB04-D147-AAF8-7A22E8353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48534" y="6299475"/>
            <a:ext cx="474133" cy="365125"/>
          </a:xfrm>
        </p:spPr>
        <p:txBody>
          <a:bodyPr/>
          <a:lstStyle>
            <a:lvl1pPr>
              <a:defRPr sz="1400"/>
            </a:lvl1pPr>
          </a:lstStyle>
          <a:p>
            <a:fld id="{B1C535E9-3087-854E-9C8F-55CBE03068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2658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">
  <p:cSld name="Title and Content 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oogle Shape;90;p28"/>
          <p:cNvGrpSpPr/>
          <p:nvPr/>
        </p:nvGrpSpPr>
        <p:grpSpPr>
          <a:xfrm rot="3186376">
            <a:off x="9266505" y="702603"/>
            <a:ext cx="5623058" cy="2811529"/>
            <a:chOff x="6919912" y="3216683"/>
            <a:chExt cx="2628900" cy="1314450"/>
          </a:xfrm>
        </p:grpSpPr>
        <p:sp>
          <p:nvSpPr>
            <p:cNvPr id="91" name="Google Shape;91;p28"/>
            <p:cNvSpPr/>
            <p:nvPr/>
          </p:nvSpPr>
          <p:spPr>
            <a:xfrm>
              <a:off x="6919912" y="3216683"/>
              <a:ext cx="2628900" cy="1314450"/>
            </a:xfrm>
            <a:custGeom>
              <a:avLst/>
              <a:gdLst/>
              <a:ahLst/>
              <a:cxnLst/>
              <a:rect l="l" t="t" r="r" b="b"/>
              <a:pathLst>
                <a:path w="2628900" h="1314450" extrusionOk="0">
                  <a:moveTo>
                    <a:pt x="0" y="0"/>
                  </a:moveTo>
                  <a:cubicBezTo>
                    <a:pt x="0" y="725996"/>
                    <a:pt x="588455" y="1314450"/>
                    <a:pt x="1314450" y="1314450"/>
                  </a:cubicBezTo>
                  <a:cubicBezTo>
                    <a:pt x="2040445" y="1314450"/>
                    <a:pt x="2628900" y="725996"/>
                    <a:pt x="2628900" y="0"/>
                  </a:cubicBezTo>
                </a:path>
              </a:pathLst>
            </a:custGeom>
            <a:noFill/>
            <a:ln w="12700" cap="flat" cmpd="sng">
              <a:solidFill>
                <a:srgbClr val="D0CB17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Poppins Light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endParaRPr>
            </a:p>
          </p:txBody>
        </p:sp>
        <p:sp>
          <p:nvSpPr>
            <p:cNvPr id="92" name="Google Shape;92;p28"/>
            <p:cNvSpPr/>
            <p:nvPr/>
          </p:nvSpPr>
          <p:spPr>
            <a:xfrm>
              <a:off x="7018115" y="3216683"/>
              <a:ext cx="2432494" cy="1216247"/>
            </a:xfrm>
            <a:custGeom>
              <a:avLst/>
              <a:gdLst/>
              <a:ahLst/>
              <a:cxnLst/>
              <a:rect l="l" t="t" r="r" b="b"/>
              <a:pathLst>
                <a:path w="2432494" h="1216247" extrusionOk="0">
                  <a:moveTo>
                    <a:pt x="0" y="0"/>
                  </a:moveTo>
                  <a:cubicBezTo>
                    <a:pt x="0" y="671703"/>
                    <a:pt x="544544" y="1216247"/>
                    <a:pt x="1216247" y="1216247"/>
                  </a:cubicBezTo>
                  <a:cubicBezTo>
                    <a:pt x="1887951" y="1216247"/>
                    <a:pt x="2432495" y="671703"/>
                    <a:pt x="2432495" y="0"/>
                  </a:cubicBezTo>
                </a:path>
              </a:pathLst>
            </a:custGeom>
            <a:noFill/>
            <a:ln w="12700" cap="flat" cmpd="sng">
              <a:solidFill>
                <a:srgbClr val="D0CB17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Poppins Light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endParaRPr>
            </a:p>
          </p:txBody>
        </p:sp>
        <p:sp>
          <p:nvSpPr>
            <p:cNvPr id="93" name="Google Shape;93;p28"/>
            <p:cNvSpPr/>
            <p:nvPr/>
          </p:nvSpPr>
          <p:spPr>
            <a:xfrm>
              <a:off x="7116317" y="3216683"/>
              <a:ext cx="2236089" cy="1118044"/>
            </a:xfrm>
            <a:custGeom>
              <a:avLst/>
              <a:gdLst/>
              <a:ahLst/>
              <a:cxnLst/>
              <a:rect l="l" t="t" r="r" b="b"/>
              <a:pathLst>
                <a:path w="2236089" h="1118044" extrusionOk="0">
                  <a:moveTo>
                    <a:pt x="0" y="0"/>
                  </a:moveTo>
                  <a:cubicBezTo>
                    <a:pt x="0" y="617506"/>
                    <a:pt x="500539" y="1118045"/>
                    <a:pt x="1118045" y="1118045"/>
                  </a:cubicBezTo>
                  <a:cubicBezTo>
                    <a:pt x="1735551" y="1118045"/>
                    <a:pt x="2236089" y="617506"/>
                    <a:pt x="2236089" y="0"/>
                  </a:cubicBezTo>
                </a:path>
              </a:pathLst>
            </a:custGeom>
            <a:noFill/>
            <a:ln w="12700" cap="flat" cmpd="sng">
              <a:solidFill>
                <a:srgbClr val="D0CB17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Poppins Light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endParaRPr>
            </a:p>
          </p:txBody>
        </p:sp>
        <p:sp>
          <p:nvSpPr>
            <p:cNvPr id="94" name="Google Shape;94;p28"/>
            <p:cNvSpPr/>
            <p:nvPr/>
          </p:nvSpPr>
          <p:spPr>
            <a:xfrm>
              <a:off x="7214520" y="3216683"/>
              <a:ext cx="2039683" cy="1019841"/>
            </a:xfrm>
            <a:custGeom>
              <a:avLst/>
              <a:gdLst/>
              <a:ahLst/>
              <a:cxnLst/>
              <a:rect l="l" t="t" r="r" b="b"/>
              <a:pathLst>
                <a:path w="2039683" h="1019841" extrusionOk="0">
                  <a:moveTo>
                    <a:pt x="0" y="0"/>
                  </a:moveTo>
                  <a:cubicBezTo>
                    <a:pt x="0" y="563309"/>
                    <a:pt x="456629" y="1019842"/>
                    <a:pt x="1019842" y="1019842"/>
                  </a:cubicBezTo>
                  <a:cubicBezTo>
                    <a:pt x="1583055" y="1019842"/>
                    <a:pt x="2039684" y="563309"/>
                    <a:pt x="2039684" y="0"/>
                  </a:cubicBezTo>
                </a:path>
              </a:pathLst>
            </a:custGeom>
            <a:noFill/>
            <a:ln w="12700" cap="flat" cmpd="sng">
              <a:solidFill>
                <a:srgbClr val="D0CB17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Poppins Light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endParaRPr>
            </a:p>
          </p:txBody>
        </p:sp>
        <p:sp>
          <p:nvSpPr>
            <p:cNvPr id="95" name="Google Shape;95;p28"/>
            <p:cNvSpPr/>
            <p:nvPr/>
          </p:nvSpPr>
          <p:spPr>
            <a:xfrm>
              <a:off x="7312723" y="3216683"/>
              <a:ext cx="1843278" cy="921639"/>
            </a:xfrm>
            <a:custGeom>
              <a:avLst/>
              <a:gdLst/>
              <a:ahLst/>
              <a:cxnLst/>
              <a:rect l="l" t="t" r="r" b="b"/>
              <a:pathLst>
                <a:path w="1843278" h="921639" extrusionOk="0">
                  <a:moveTo>
                    <a:pt x="0" y="0"/>
                  </a:moveTo>
                  <a:cubicBezTo>
                    <a:pt x="0" y="509016"/>
                    <a:pt x="412623" y="921639"/>
                    <a:pt x="921639" y="921639"/>
                  </a:cubicBezTo>
                  <a:cubicBezTo>
                    <a:pt x="1430655" y="921639"/>
                    <a:pt x="1843278" y="509016"/>
                    <a:pt x="1843278" y="0"/>
                  </a:cubicBezTo>
                </a:path>
              </a:pathLst>
            </a:custGeom>
            <a:noFill/>
            <a:ln w="12700" cap="flat" cmpd="sng">
              <a:solidFill>
                <a:srgbClr val="D0CB17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Poppins Light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endParaRPr>
            </a:p>
          </p:txBody>
        </p:sp>
        <p:sp>
          <p:nvSpPr>
            <p:cNvPr id="96" name="Google Shape;96;p28"/>
            <p:cNvSpPr/>
            <p:nvPr/>
          </p:nvSpPr>
          <p:spPr>
            <a:xfrm>
              <a:off x="7410831" y="3216683"/>
              <a:ext cx="1647063" cy="823531"/>
            </a:xfrm>
            <a:custGeom>
              <a:avLst/>
              <a:gdLst/>
              <a:ahLst/>
              <a:cxnLst/>
              <a:rect l="l" t="t" r="r" b="b"/>
              <a:pathLst>
                <a:path w="1647063" h="823531" extrusionOk="0">
                  <a:moveTo>
                    <a:pt x="0" y="0"/>
                  </a:moveTo>
                  <a:cubicBezTo>
                    <a:pt x="0" y="454819"/>
                    <a:pt x="368713" y="823532"/>
                    <a:pt x="823531" y="823532"/>
                  </a:cubicBezTo>
                  <a:cubicBezTo>
                    <a:pt x="1278350" y="823532"/>
                    <a:pt x="1647063" y="454819"/>
                    <a:pt x="1647063" y="0"/>
                  </a:cubicBezTo>
                </a:path>
              </a:pathLst>
            </a:custGeom>
            <a:noFill/>
            <a:ln w="12700" cap="flat" cmpd="sng">
              <a:solidFill>
                <a:srgbClr val="D0CB17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Poppins Light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endParaRPr>
            </a:p>
          </p:txBody>
        </p:sp>
        <p:sp>
          <p:nvSpPr>
            <p:cNvPr id="97" name="Google Shape;97;p28"/>
            <p:cNvSpPr/>
            <p:nvPr/>
          </p:nvSpPr>
          <p:spPr>
            <a:xfrm>
              <a:off x="7509033" y="3216683"/>
              <a:ext cx="1450657" cy="725328"/>
            </a:xfrm>
            <a:custGeom>
              <a:avLst/>
              <a:gdLst/>
              <a:ahLst/>
              <a:cxnLst/>
              <a:rect l="l" t="t" r="r" b="b"/>
              <a:pathLst>
                <a:path w="1450657" h="725328" extrusionOk="0">
                  <a:moveTo>
                    <a:pt x="0" y="0"/>
                  </a:moveTo>
                  <a:cubicBezTo>
                    <a:pt x="0" y="400526"/>
                    <a:pt x="324707" y="725329"/>
                    <a:pt x="725329" y="725329"/>
                  </a:cubicBezTo>
                  <a:cubicBezTo>
                    <a:pt x="1125950" y="725329"/>
                    <a:pt x="1450658" y="400526"/>
                    <a:pt x="1450658" y="0"/>
                  </a:cubicBezTo>
                </a:path>
              </a:pathLst>
            </a:custGeom>
            <a:noFill/>
            <a:ln w="12700" cap="flat" cmpd="sng">
              <a:solidFill>
                <a:srgbClr val="D0CB17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Poppins Light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endParaRPr>
            </a:p>
          </p:txBody>
        </p:sp>
        <p:sp>
          <p:nvSpPr>
            <p:cNvPr id="98" name="Google Shape;98;p28"/>
            <p:cNvSpPr/>
            <p:nvPr/>
          </p:nvSpPr>
          <p:spPr>
            <a:xfrm>
              <a:off x="7607236" y="3216683"/>
              <a:ext cx="1254252" cy="627125"/>
            </a:xfrm>
            <a:custGeom>
              <a:avLst/>
              <a:gdLst/>
              <a:ahLst/>
              <a:cxnLst/>
              <a:rect l="l" t="t" r="r" b="b"/>
              <a:pathLst>
                <a:path w="1254252" h="627125" extrusionOk="0">
                  <a:moveTo>
                    <a:pt x="0" y="0"/>
                  </a:moveTo>
                  <a:cubicBezTo>
                    <a:pt x="0" y="346329"/>
                    <a:pt x="280797" y="627126"/>
                    <a:pt x="627126" y="627126"/>
                  </a:cubicBezTo>
                  <a:cubicBezTo>
                    <a:pt x="973455" y="627126"/>
                    <a:pt x="1254252" y="346329"/>
                    <a:pt x="1254252" y="0"/>
                  </a:cubicBezTo>
                </a:path>
              </a:pathLst>
            </a:custGeom>
            <a:noFill/>
            <a:ln w="12700" cap="flat" cmpd="sng">
              <a:solidFill>
                <a:srgbClr val="D0CB17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Poppins Light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endParaRPr>
            </a:p>
          </p:txBody>
        </p:sp>
        <p:sp>
          <p:nvSpPr>
            <p:cNvPr id="99" name="Google Shape;99;p28"/>
            <p:cNvSpPr/>
            <p:nvPr/>
          </p:nvSpPr>
          <p:spPr>
            <a:xfrm>
              <a:off x="7705439" y="3216683"/>
              <a:ext cx="1057846" cy="528923"/>
            </a:xfrm>
            <a:custGeom>
              <a:avLst/>
              <a:gdLst/>
              <a:ahLst/>
              <a:cxnLst/>
              <a:rect l="l" t="t" r="r" b="b"/>
              <a:pathLst>
                <a:path w="1057846" h="528923" extrusionOk="0">
                  <a:moveTo>
                    <a:pt x="0" y="0"/>
                  </a:moveTo>
                  <a:cubicBezTo>
                    <a:pt x="0" y="292132"/>
                    <a:pt x="236791" y="528923"/>
                    <a:pt x="528923" y="528923"/>
                  </a:cubicBezTo>
                  <a:cubicBezTo>
                    <a:pt x="821055" y="528923"/>
                    <a:pt x="1057847" y="292132"/>
                    <a:pt x="1057847" y="0"/>
                  </a:cubicBezTo>
                </a:path>
              </a:pathLst>
            </a:custGeom>
            <a:noFill/>
            <a:ln w="12700" cap="flat" cmpd="sng">
              <a:solidFill>
                <a:srgbClr val="D0CB17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Poppins Light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endParaRPr>
            </a:p>
          </p:txBody>
        </p:sp>
        <p:sp>
          <p:nvSpPr>
            <p:cNvPr id="100" name="Google Shape;100;p28"/>
            <p:cNvSpPr/>
            <p:nvPr/>
          </p:nvSpPr>
          <p:spPr>
            <a:xfrm>
              <a:off x="7803641" y="3216683"/>
              <a:ext cx="861441" cy="430720"/>
            </a:xfrm>
            <a:custGeom>
              <a:avLst/>
              <a:gdLst/>
              <a:ahLst/>
              <a:cxnLst/>
              <a:rect l="l" t="t" r="r" b="b"/>
              <a:pathLst>
                <a:path w="861441" h="430720" extrusionOk="0">
                  <a:moveTo>
                    <a:pt x="0" y="0"/>
                  </a:moveTo>
                  <a:cubicBezTo>
                    <a:pt x="0" y="237839"/>
                    <a:pt x="192881" y="430721"/>
                    <a:pt x="430721" y="430721"/>
                  </a:cubicBezTo>
                  <a:cubicBezTo>
                    <a:pt x="668560" y="430721"/>
                    <a:pt x="861441" y="237839"/>
                    <a:pt x="861441" y="0"/>
                  </a:cubicBezTo>
                </a:path>
              </a:pathLst>
            </a:custGeom>
            <a:noFill/>
            <a:ln w="12700" cap="flat" cmpd="sng">
              <a:solidFill>
                <a:srgbClr val="D0CB17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Poppins Light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endParaRPr>
            </a:p>
          </p:txBody>
        </p:sp>
        <p:sp>
          <p:nvSpPr>
            <p:cNvPr id="101" name="Google Shape;101;p28"/>
            <p:cNvSpPr/>
            <p:nvPr/>
          </p:nvSpPr>
          <p:spPr>
            <a:xfrm>
              <a:off x="7901844" y="3216683"/>
              <a:ext cx="665035" cy="332517"/>
            </a:xfrm>
            <a:custGeom>
              <a:avLst/>
              <a:gdLst/>
              <a:ahLst/>
              <a:cxnLst/>
              <a:rect l="l" t="t" r="r" b="b"/>
              <a:pathLst>
                <a:path w="665035" h="332517" extrusionOk="0">
                  <a:moveTo>
                    <a:pt x="0" y="0"/>
                  </a:moveTo>
                  <a:cubicBezTo>
                    <a:pt x="0" y="183642"/>
                    <a:pt x="148876" y="332518"/>
                    <a:pt x="332518" y="332518"/>
                  </a:cubicBezTo>
                  <a:cubicBezTo>
                    <a:pt x="516160" y="332518"/>
                    <a:pt x="665036" y="183642"/>
                    <a:pt x="665036" y="0"/>
                  </a:cubicBezTo>
                </a:path>
              </a:pathLst>
            </a:custGeom>
            <a:noFill/>
            <a:ln w="12700" cap="flat" cmpd="sng">
              <a:solidFill>
                <a:srgbClr val="D0CB17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Poppins Light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endParaRPr>
            </a:p>
          </p:txBody>
        </p:sp>
        <p:sp>
          <p:nvSpPr>
            <p:cNvPr id="102" name="Google Shape;102;p28"/>
            <p:cNvSpPr/>
            <p:nvPr/>
          </p:nvSpPr>
          <p:spPr>
            <a:xfrm>
              <a:off x="8000047" y="3216683"/>
              <a:ext cx="468630" cy="234315"/>
            </a:xfrm>
            <a:custGeom>
              <a:avLst/>
              <a:gdLst/>
              <a:ahLst/>
              <a:cxnLst/>
              <a:rect l="l" t="t" r="r" b="b"/>
              <a:pathLst>
                <a:path w="468630" h="234315" extrusionOk="0">
                  <a:moveTo>
                    <a:pt x="0" y="0"/>
                  </a:moveTo>
                  <a:cubicBezTo>
                    <a:pt x="0" y="129445"/>
                    <a:pt x="104966" y="234315"/>
                    <a:pt x="234315" y="234315"/>
                  </a:cubicBezTo>
                  <a:cubicBezTo>
                    <a:pt x="363664" y="234315"/>
                    <a:pt x="468630" y="129350"/>
                    <a:pt x="468630" y="0"/>
                  </a:cubicBezTo>
                </a:path>
              </a:pathLst>
            </a:custGeom>
            <a:noFill/>
            <a:ln w="12700" cap="flat" cmpd="sng">
              <a:solidFill>
                <a:srgbClr val="D0CB17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Poppins Light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endParaRPr>
            </a:p>
          </p:txBody>
        </p:sp>
        <p:sp>
          <p:nvSpPr>
            <p:cNvPr id="103" name="Google Shape;103;p28"/>
            <p:cNvSpPr/>
            <p:nvPr/>
          </p:nvSpPr>
          <p:spPr>
            <a:xfrm>
              <a:off x="8098250" y="3216683"/>
              <a:ext cx="272224" cy="136112"/>
            </a:xfrm>
            <a:custGeom>
              <a:avLst/>
              <a:gdLst/>
              <a:ahLst/>
              <a:cxnLst/>
              <a:rect l="l" t="t" r="r" b="b"/>
              <a:pathLst>
                <a:path w="272224" h="136112" extrusionOk="0">
                  <a:moveTo>
                    <a:pt x="0" y="0"/>
                  </a:moveTo>
                  <a:cubicBezTo>
                    <a:pt x="0" y="75152"/>
                    <a:pt x="60960" y="136112"/>
                    <a:pt x="136112" y="136112"/>
                  </a:cubicBezTo>
                  <a:cubicBezTo>
                    <a:pt x="211265" y="136112"/>
                    <a:pt x="272225" y="75152"/>
                    <a:pt x="272225" y="0"/>
                  </a:cubicBezTo>
                </a:path>
              </a:pathLst>
            </a:custGeom>
            <a:noFill/>
            <a:ln w="12700" cap="flat" cmpd="sng">
              <a:solidFill>
                <a:srgbClr val="D0CB17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Poppins Light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endParaRPr>
            </a:p>
          </p:txBody>
        </p:sp>
        <p:sp>
          <p:nvSpPr>
            <p:cNvPr id="104" name="Google Shape;104;p28"/>
            <p:cNvSpPr/>
            <p:nvPr/>
          </p:nvSpPr>
          <p:spPr>
            <a:xfrm>
              <a:off x="8196357" y="3216683"/>
              <a:ext cx="76009" cy="38004"/>
            </a:xfrm>
            <a:custGeom>
              <a:avLst/>
              <a:gdLst/>
              <a:ahLst/>
              <a:cxnLst/>
              <a:rect l="l" t="t" r="r" b="b"/>
              <a:pathLst>
                <a:path w="76009" h="38004" extrusionOk="0">
                  <a:moveTo>
                    <a:pt x="0" y="0"/>
                  </a:moveTo>
                  <a:cubicBezTo>
                    <a:pt x="0" y="20955"/>
                    <a:pt x="16954" y="38005"/>
                    <a:pt x="38005" y="38005"/>
                  </a:cubicBezTo>
                  <a:cubicBezTo>
                    <a:pt x="59055" y="38005"/>
                    <a:pt x="76009" y="21050"/>
                    <a:pt x="76009" y="0"/>
                  </a:cubicBezTo>
                </a:path>
              </a:pathLst>
            </a:custGeom>
            <a:noFill/>
            <a:ln w="12700" cap="flat" cmpd="sng">
              <a:solidFill>
                <a:srgbClr val="D0CB17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Poppins Light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Poppins Light"/>
                <a:ea typeface="Poppins Light"/>
                <a:cs typeface="Poppins Light"/>
                <a:sym typeface="Poppins Light"/>
              </a:endParaRPr>
            </a:p>
          </p:txBody>
        </p:sp>
      </p:grpSp>
      <p:sp>
        <p:nvSpPr>
          <p:cNvPr id="105" name="Google Shape;105;p28"/>
          <p:cNvSpPr txBox="1">
            <a:spLocks noGrp="1"/>
          </p:cNvSpPr>
          <p:nvPr>
            <p:ph type="body" idx="1"/>
          </p:nvPr>
        </p:nvSpPr>
        <p:spPr>
          <a:xfrm>
            <a:off x="685799" y="6115361"/>
            <a:ext cx="6698325" cy="592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800"/>
              <a:buFont typeface="Poppins Light"/>
              <a:buNone/>
              <a:defRPr sz="8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o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6" name="Google Shape;106;p28"/>
          <p:cNvSpPr txBox="1">
            <a:spLocks noGrp="1"/>
          </p:cNvSpPr>
          <p:nvPr>
            <p:ph type="dt" idx="10"/>
          </p:nvPr>
        </p:nvSpPr>
        <p:spPr>
          <a:xfrm>
            <a:off x="11308723" y="6345710"/>
            <a:ext cx="75448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8"/>
          <p:cNvSpPr txBox="1">
            <a:spLocks noGrp="1"/>
          </p:cNvSpPr>
          <p:nvPr>
            <p:ph type="ftr" idx="11"/>
          </p:nvPr>
        </p:nvSpPr>
        <p:spPr>
          <a:xfrm>
            <a:off x="7909878" y="6345710"/>
            <a:ext cx="325241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28"/>
          <p:cNvSpPr txBox="1">
            <a:spLocks noGrp="1"/>
          </p:cNvSpPr>
          <p:nvPr>
            <p:ph type="sldNum" idx="12"/>
          </p:nvPr>
        </p:nvSpPr>
        <p:spPr>
          <a:xfrm>
            <a:off x="228600" y="634571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09544F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09544F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09544F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09544F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09544F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09544F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09544F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09544F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09544F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9" name="Google Shape;109;p28"/>
          <p:cNvSpPr txBox="1">
            <a:spLocks noGrp="1"/>
          </p:cNvSpPr>
          <p:nvPr>
            <p:ph type="title"/>
          </p:nvPr>
        </p:nvSpPr>
        <p:spPr>
          <a:xfrm>
            <a:off x="588431" y="632654"/>
            <a:ext cx="9139563" cy="8985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7500"/>
              </a:lnSpc>
              <a:spcBef>
                <a:spcPts val="0"/>
              </a:spcBef>
              <a:spcAft>
                <a:spcPts val="0"/>
              </a:spcAft>
              <a:buClr>
                <a:srgbClr val="09544F"/>
              </a:buClr>
              <a:buSzPts val="3200"/>
              <a:buFont typeface="Poppins SemiBold"/>
              <a:buNone/>
              <a:defRPr sz="32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76184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72C84-670B-4951-872E-9ED4A5174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4BFEA-4D7F-48A2-9A63-0FCD0FF241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3298FC-2759-4C5F-B56A-974F116EA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AEF6-912C-42AB-999A-E1E6DD5B8CC5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041045-8005-4124-AC11-F47F7A0F4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700F7-A5CC-4194-A2AC-11C71A767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7B2BA-4F9D-4301-ACF6-B389BB4AC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568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F6661-A7FA-409C-B337-2C55C1150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7EBDDC-D60A-4512-B40A-95025A8B18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534049-7F3F-4CEA-AE56-AE97C769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AEF6-912C-42AB-999A-E1E6DD5B8CC5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F8B6F-DECE-443B-8A53-82DE0B38A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80360D-663B-4063-8557-C0C24EEAB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7B2BA-4F9D-4301-ACF6-B389BB4AC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975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17DF2-9B6B-421A-8624-8728AC0A3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C9846-DC10-4313-A762-2EFFE9A27D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1B0052-C5A7-4EE2-B766-FDC4CECC39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08AD9E-8857-4B84-921B-575064483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AEF6-912C-42AB-999A-E1E6DD5B8CC5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13F577-9547-4D5D-A676-CA58F61E9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55BC9E-739B-42DE-9FF6-4B364D7BD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7B2BA-4F9D-4301-ACF6-B389BB4AC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489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50F62-A560-4AA3-8260-1023A37EB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52D730-CF02-472C-9FAD-8C2F7D6FA2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0A9B7D-C6F8-4D31-B8C2-977504B84C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24BF1F-C511-4C97-9EF0-B9F418418C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B07141-4516-452C-A4C0-20A03627BC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C28722-9E67-460E-9108-70C6535C2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AEF6-912C-42AB-999A-E1E6DD5B8CC5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22DD61-4DA4-4718-9C0B-C26112FD6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08DF91-43D0-483C-B0F0-31E9A7568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7B2BA-4F9D-4301-ACF6-B389BB4AC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258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2D10B-39EC-42A6-BDD7-15D6268C7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9FB4FB-543B-44D9-9C4F-AB84DEEFA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AEF6-912C-42AB-999A-E1E6DD5B8CC5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A87BD2-9229-4785-8683-A7E55C843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556199-3AD4-454B-9D19-D5E3517D9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7B2BA-4F9D-4301-ACF6-B389BB4AC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024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D775FD-2F6C-41F2-AFB7-408BDE074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AEF6-912C-42AB-999A-E1E6DD5B8CC5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265E91-7FD5-4E41-AE4F-AE50DF85B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5689D8-8E91-47FD-8CB9-52F6685BB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7B2BA-4F9D-4301-ACF6-B389BB4AC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963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6573E-E065-4274-A13C-0A66C0410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AE118C-DB1C-417C-8F8E-55633C362C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D4EE4C-591D-4008-B602-7E14C75096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C6C31D-1487-4A35-9A5E-AAD0E6C01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AEF6-912C-42AB-999A-E1E6DD5B8CC5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DF03AE-93A6-4E1A-9BBD-6392B0DF8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936679-F78F-4585-917B-2F1F2E94A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7B2BA-4F9D-4301-ACF6-B389BB4AC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625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07F77-66EB-4A1F-B98F-D7AD3C353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F0D135-6C97-4A2C-9A11-56EF857C53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2F0031-D1A1-4D9B-94DC-1583D231A0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A84396-0F6F-4BBA-B039-94B38B2CD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AEF6-912C-42AB-999A-E1E6DD5B8CC5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344599-7174-4C65-AE79-2BBE73B47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416875-8D25-4C9B-BF8F-0997BCEF5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7B2BA-4F9D-4301-ACF6-B389BB4AC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948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1D1521-6468-4ABE-BA46-1612BF757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23E079-D2EC-4933-A62A-895FD34C1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EB21B3-ECED-4DA3-AFB4-C5D52616FB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DAEF6-912C-42AB-999A-E1E6DD5B8CC5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627DCE-CEC5-4D54-AEEC-B05B3FE1E8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94FFCD-657A-4963-BD9A-385BF595B7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7B2BA-4F9D-4301-ACF6-B389BB4AC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14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1" r:id="rId1"/>
    <p:sldLayoutId id="2147484135" r:id="rId2"/>
    <p:sldLayoutId id="2147484144" r:id="rId3"/>
    <p:sldLayoutId id="2147484143" r:id="rId4"/>
    <p:sldLayoutId id="2147484145" r:id="rId5"/>
    <p:sldLayoutId id="2147483654" r:id="rId6"/>
    <p:sldLayoutId id="2147484146" r:id="rId7"/>
    <p:sldLayoutId id="2147483656" r:id="rId8"/>
    <p:sldLayoutId id="2147483657" r:id="rId9"/>
    <p:sldLayoutId id="2147483658" r:id="rId10"/>
    <p:sldLayoutId id="2147483659" r:id="rId11"/>
    <p:sldLayoutId id="2147484132" r:id="rId12"/>
    <p:sldLayoutId id="214748414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52D0472F-799C-4D41-841F-BD7504DF9BD1}"/>
              </a:ext>
            </a:extLst>
          </p:cNvPr>
          <p:cNvSpPr/>
          <p:nvPr/>
        </p:nvSpPr>
        <p:spPr>
          <a:xfrm>
            <a:off x="0" y="-1"/>
            <a:ext cx="12192000" cy="1571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457200"/>
            <a:r>
              <a:rPr lang="en-US" sz="2400" b="1" dirty="0">
                <a:solidFill>
                  <a:srgbClr val="7BDBD0"/>
                </a:solidFill>
                <a:latin typeface="Poppins SemiBold" panose="00000700000000000000" pitchFamily="2" charset="0"/>
                <a:cs typeface="Poppins SemiBold" panose="00000700000000000000" pitchFamily="2" charset="0"/>
              </a:rPr>
              <a:t>Goal? </a:t>
            </a:r>
            <a:r>
              <a:rPr lang="en-US" sz="2400" dirty="0">
                <a:solidFill>
                  <a:srgbClr val="08716C"/>
                </a:solidFill>
                <a:latin typeface="Andes" panose="02000000000000000000" pitchFamily="50" charset="0"/>
                <a:cs typeface="Poppins SemiBold"/>
              </a:rPr>
              <a:t>Rapid cycle analytics accelerates improvements in RMNCAH-N outcomes by increasing the systematic and timely use of data for decision making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14D42F6-AECC-A000-E079-295CE5C4E69B}"/>
              </a:ext>
            </a:extLst>
          </p:cNvPr>
          <p:cNvGrpSpPr/>
          <p:nvPr/>
        </p:nvGrpSpPr>
        <p:grpSpPr>
          <a:xfrm>
            <a:off x="972729" y="1585173"/>
            <a:ext cx="5442653" cy="4525888"/>
            <a:chOff x="972729" y="1585173"/>
            <a:chExt cx="5442653" cy="4525888"/>
          </a:xfrm>
        </p:grpSpPr>
        <p:sp>
          <p:nvSpPr>
            <p:cNvPr id="8" name="Arrow: Circular 7">
              <a:extLst>
                <a:ext uri="{FF2B5EF4-FFF2-40B4-BE49-F238E27FC236}">
                  <a16:creationId xmlns:a16="http://schemas.microsoft.com/office/drawing/2014/main" id="{A4C7D7BA-77C7-7AAE-122B-59C8FB7C51E4}"/>
                </a:ext>
              </a:extLst>
            </p:cNvPr>
            <p:cNvSpPr/>
            <p:nvPr/>
          </p:nvSpPr>
          <p:spPr>
            <a:xfrm rot="10800000">
              <a:off x="972729" y="2214249"/>
              <a:ext cx="3896812" cy="3896812"/>
            </a:xfrm>
            <a:prstGeom prst="circularArrow">
              <a:avLst>
                <a:gd name="adj1" fmla="val 7280"/>
                <a:gd name="adj2" fmla="val 1142319"/>
                <a:gd name="adj3" fmla="val 20482628"/>
                <a:gd name="adj4" fmla="val 10800000"/>
                <a:gd name="adj5" fmla="val 7538"/>
              </a:avLst>
            </a:prstGeom>
            <a:solidFill>
              <a:schemeClr val="bg1">
                <a:lumMod val="65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1FBADFC-1558-5EF0-B5C6-18E0CAA3E1BC}"/>
                </a:ext>
              </a:extLst>
            </p:cNvPr>
            <p:cNvSpPr/>
            <p:nvPr/>
          </p:nvSpPr>
          <p:spPr>
            <a:xfrm>
              <a:off x="1052258" y="3843566"/>
              <a:ext cx="3737751" cy="14681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BCF3657C-8819-4346-CCD7-12E2946CD539}"/>
                </a:ext>
              </a:extLst>
            </p:cNvPr>
            <p:cNvGrpSpPr/>
            <p:nvPr/>
          </p:nvGrpSpPr>
          <p:grpSpPr>
            <a:xfrm>
              <a:off x="972730" y="1585173"/>
              <a:ext cx="5442652" cy="4028997"/>
              <a:chOff x="972730" y="1585173"/>
              <a:chExt cx="5442652" cy="4028997"/>
            </a:xfrm>
          </p:grpSpPr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2BBDD1FA-60EE-359F-CF2E-934AA1DD6866}"/>
                  </a:ext>
                </a:extLst>
              </p:cNvPr>
              <p:cNvGrpSpPr/>
              <p:nvPr/>
            </p:nvGrpSpPr>
            <p:grpSpPr>
              <a:xfrm>
                <a:off x="972730" y="1585173"/>
                <a:ext cx="3896812" cy="4028997"/>
                <a:chOff x="972730" y="1585173"/>
                <a:chExt cx="3896812" cy="4028997"/>
              </a:xfrm>
            </p:grpSpPr>
            <p:sp>
              <p:nvSpPr>
                <p:cNvPr id="38" name="Arrow: Circular 37">
                  <a:extLst>
                    <a:ext uri="{FF2B5EF4-FFF2-40B4-BE49-F238E27FC236}">
                      <a16:creationId xmlns:a16="http://schemas.microsoft.com/office/drawing/2014/main" id="{70E8923B-2DEE-9BEF-D490-6D6464C28876}"/>
                    </a:ext>
                  </a:extLst>
                </p:cNvPr>
                <p:cNvSpPr/>
                <p:nvPr/>
              </p:nvSpPr>
              <p:spPr>
                <a:xfrm>
                  <a:off x="972730" y="1717358"/>
                  <a:ext cx="3896812" cy="3896812"/>
                </a:xfrm>
                <a:prstGeom prst="circularArrow">
                  <a:avLst>
                    <a:gd name="adj1" fmla="val 7280"/>
                    <a:gd name="adj2" fmla="val 1142319"/>
                    <a:gd name="adj3" fmla="val 20482628"/>
                    <a:gd name="adj4" fmla="val 10800000"/>
                    <a:gd name="adj5" fmla="val 7538"/>
                  </a:avLst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  <a:latin typeface="Roboto" panose="02000000000000000000" pitchFamily="2" charset="0"/>
                    <a:ea typeface="Roboto" panose="02000000000000000000" pitchFamily="2" charset="0"/>
                  </a:endParaRPr>
                </a:p>
              </p:txBody>
            </p:sp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2CF9F645-4031-C8C1-CEF3-368158F770DE}"/>
                    </a:ext>
                  </a:extLst>
                </p:cNvPr>
                <p:cNvSpPr txBox="1"/>
                <p:nvPr/>
              </p:nvSpPr>
              <p:spPr>
                <a:xfrm>
                  <a:off x="1699156" y="1585173"/>
                  <a:ext cx="2443954" cy="307777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400" b="1">
                      <a:latin typeface="Roboto" panose="02000000000000000000" pitchFamily="2" charset="0"/>
                      <a:ea typeface="Roboto" panose="02000000000000000000" pitchFamily="2" charset="0"/>
                      <a:cs typeface="Poppins SemiBold"/>
                    </a:rPr>
                    <a:t>In person surveys</a:t>
                  </a:r>
                  <a:endParaRPr lang="en-US" sz="1400" b="1">
                    <a:latin typeface="Roboto" panose="02000000000000000000" pitchFamily="2" charset="0"/>
                    <a:ea typeface="Roboto" panose="02000000000000000000" pitchFamily="2" charset="0"/>
                  </a:endParaRPr>
                </a:p>
              </p:txBody>
            </p:sp>
          </p:grp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BACE8925-F766-4B1E-BB3F-3F502E7918AF}"/>
                  </a:ext>
                </a:extLst>
              </p:cNvPr>
              <p:cNvSpPr txBox="1"/>
              <p:nvPr/>
            </p:nvSpPr>
            <p:spPr>
              <a:xfrm>
                <a:off x="3971428" y="3732309"/>
                <a:ext cx="244395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800" b="1">
                    <a:solidFill>
                      <a:sysClr val="windowText" lastClr="000000"/>
                    </a:solidFill>
                    <a:latin typeface="Roboto" panose="02000000000000000000" pitchFamily="2" charset="0"/>
                    <a:ea typeface="Roboto" panose="02000000000000000000" pitchFamily="2" charset="0"/>
                    <a:cs typeface="Poppins SemiBold"/>
                  </a:rPr>
                  <a:t>Year 5</a:t>
                </a:r>
                <a:endParaRPr lang="en-US">
                  <a:solidFill>
                    <a:sysClr val="windowText" lastClr="000000"/>
                  </a:solidFill>
                  <a:latin typeface="Roboto" panose="02000000000000000000" pitchFamily="2" charset="0"/>
                  <a:ea typeface="Roboto" panose="02000000000000000000" pitchFamily="2" charset="0"/>
                </a:endParaRPr>
              </a:p>
            </p:txBody>
          </p:sp>
        </p:grpSp>
        <p:pic>
          <p:nvPicPr>
            <p:cNvPr id="35" name="Graphic 34" descr="Question Mark with solid fill">
              <a:extLst>
                <a:ext uri="{FF2B5EF4-FFF2-40B4-BE49-F238E27FC236}">
                  <a16:creationId xmlns:a16="http://schemas.microsoft.com/office/drawing/2014/main" id="{E74A6AB5-4389-B6F0-F9B0-273DDBF9967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437928" y="2821233"/>
              <a:ext cx="1022333" cy="1022333"/>
            </a:xfrm>
            <a:prstGeom prst="rect">
              <a:avLst/>
            </a:prstGeom>
          </p:spPr>
        </p:pic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AFE4AC21-8A64-4426-CC17-BD6904E5067F}"/>
              </a:ext>
            </a:extLst>
          </p:cNvPr>
          <p:cNvGrpSpPr/>
          <p:nvPr/>
        </p:nvGrpSpPr>
        <p:grpSpPr>
          <a:xfrm>
            <a:off x="5630507" y="1542090"/>
            <a:ext cx="6675962" cy="4575626"/>
            <a:chOff x="5630507" y="1542090"/>
            <a:chExt cx="6675962" cy="4575626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62AFC769-E49D-CD5A-01CB-A0A88D7AFC13}"/>
                </a:ext>
              </a:extLst>
            </p:cNvPr>
            <p:cNvSpPr/>
            <p:nvPr/>
          </p:nvSpPr>
          <p:spPr>
            <a:xfrm>
              <a:off x="6952315" y="3849494"/>
              <a:ext cx="3737751" cy="146818"/>
            </a:xfrm>
            <a:prstGeom prst="rect">
              <a:avLst/>
            </a:prstGeom>
            <a:solidFill>
              <a:srgbClr val="08716C"/>
            </a:solidFill>
            <a:ln>
              <a:solidFill>
                <a:srgbClr val="0871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  <p:sp>
          <p:nvSpPr>
            <p:cNvPr id="43" name="Arrow: Curved Down 42">
              <a:extLst>
                <a:ext uri="{FF2B5EF4-FFF2-40B4-BE49-F238E27FC236}">
                  <a16:creationId xmlns:a16="http://schemas.microsoft.com/office/drawing/2014/main" id="{6754B63C-D7C1-5C97-8B52-783F2B5B16F1}"/>
                </a:ext>
              </a:extLst>
            </p:cNvPr>
            <p:cNvSpPr/>
            <p:nvPr/>
          </p:nvSpPr>
          <p:spPr>
            <a:xfrm>
              <a:off x="7133326" y="3387525"/>
              <a:ext cx="625792" cy="409575"/>
            </a:xfrm>
            <a:prstGeom prst="curvedDownArrow">
              <a:avLst>
                <a:gd name="adj1" fmla="val 29332"/>
                <a:gd name="adj2" fmla="val 50000"/>
                <a:gd name="adj3" fmla="val 25000"/>
              </a:avLst>
            </a:prstGeom>
            <a:solidFill>
              <a:srgbClr val="08716C"/>
            </a:solidFill>
            <a:ln>
              <a:solidFill>
                <a:srgbClr val="0871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  <p:sp>
          <p:nvSpPr>
            <p:cNvPr id="44" name="Arrow: Curved Down 43">
              <a:extLst>
                <a:ext uri="{FF2B5EF4-FFF2-40B4-BE49-F238E27FC236}">
                  <a16:creationId xmlns:a16="http://schemas.microsoft.com/office/drawing/2014/main" id="{687D67A4-A093-ACC7-DC58-40E1013D1829}"/>
                </a:ext>
              </a:extLst>
            </p:cNvPr>
            <p:cNvSpPr/>
            <p:nvPr/>
          </p:nvSpPr>
          <p:spPr>
            <a:xfrm rot="10800000">
              <a:off x="7133326" y="4055461"/>
              <a:ext cx="625792" cy="409575"/>
            </a:xfrm>
            <a:prstGeom prst="curvedDownArrow">
              <a:avLst>
                <a:gd name="adj1" fmla="val 29332"/>
                <a:gd name="adj2" fmla="val 50000"/>
                <a:gd name="adj3" fmla="val 25000"/>
              </a:avLst>
            </a:prstGeom>
            <a:solidFill>
              <a:srgbClr val="08716C"/>
            </a:solidFill>
            <a:ln>
              <a:solidFill>
                <a:srgbClr val="0871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  <p:sp>
          <p:nvSpPr>
            <p:cNvPr id="45" name="Arrow: Curved Down 44">
              <a:extLst>
                <a:ext uri="{FF2B5EF4-FFF2-40B4-BE49-F238E27FC236}">
                  <a16:creationId xmlns:a16="http://schemas.microsoft.com/office/drawing/2014/main" id="{094503A4-1AD4-01F8-569A-3779AD28F709}"/>
                </a:ext>
              </a:extLst>
            </p:cNvPr>
            <p:cNvSpPr/>
            <p:nvPr/>
          </p:nvSpPr>
          <p:spPr>
            <a:xfrm>
              <a:off x="7839153" y="3387525"/>
              <a:ext cx="625792" cy="409575"/>
            </a:xfrm>
            <a:prstGeom prst="curvedDownArrow">
              <a:avLst>
                <a:gd name="adj1" fmla="val 29332"/>
                <a:gd name="adj2" fmla="val 50000"/>
                <a:gd name="adj3" fmla="val 25000"/>
              </a:avLst>
            </a:prstGeom>
            <a:solidFill>
              <a:srgbClr val="08716C"/>
            </a:solidFill>
            <a:ln>
              <a:solidFill>
                <a:srgbClr val="0871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  <p:sp>
          <p:nvSpPr>
            <p:cNvPr id="46" name="Arrow: Curved Down 45">
              <a:extLst>
                <a:ext uri="{FF2B5EF4-FFF2-40B4-BE49-F238E27FC236}">
                  <a16:creationId xmlns:a16="http://schemas.microsoft.com/office/drawing/2014/main" id="{48F5F7AE-7293-A97F-08BA-5D8462F8C772}"/>
                </a:ext>
              </a:extLst>
            </p:cNvPr>
            <p:cNvSpPr/>
            <p:nvPr/>
          </p:nvSpPr>
          <p:spPr>
            <a:xfrm rot="10800000">
              <a:off x="7839153" y="4055461"/>
              <a:ext cx="625792" cy="409575"/>
            </a:xfrm>
            <a:prstGeom prst="curvedDownArrow">
              <a:avLst>
                <a:gd name="adj1" fmla="val 29332"/>
                <a:gd name="adj2" fmla="val 50000"/>
                <a:gd name="adj3" fmla="val 25000"/>
              </a:avLst>
            </a:prstGeom>
            <a:solidFill>
              <a:srgbClr val="08716C"/>
            </a:solidFill>
            <a:ln>
              <a:solidFill>
                <a:srgbClr val="0871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  <p:sp>
          <p:nvSpPr>
            <p:cNvPr id="47" name="Arrow: Curved Down 46">
              <a:extLst>
                <a:ext uri="{FF2B5EF4-FFF2-40B4-BE49-F238E27FC236}">
                  <a16:creationId xmlns:a16="http://schemas.microsoft.com/office/drawing/2014/main" id="{61BA802F-1239-692A-9B48-9CC5D5E01CA2}"/>
                </a:ext>
              </a:extLst>
            </p:cNvPr>
            <p:cNvSpPr/>
            <p:nvPr/>
          </p:nvSpPr>
          <p:spPr>
            <a:xfrm>
              <a:off x="8537938" y="3387525"/>
              <a:ext cx="625792" cy="409575"/>
            </a:xfrm>
            <a:prstGeom prst="curvedDownArrow">
              <a:avLst>
                <a:gd name="adj1" fmla="val 29332"/>
                <a:gd name="adj2" fmla="val 50000"/>
                <a:gd name="adj3" fmla="val 25000"/>
              </a:avLst>
            </a:prstGeom>
            <a:solidFill>
              <a:srgbClr val="08716C"/>
            </a:solidFill>
            <a:ln>
              <a:solidFill>
                <a:srgbClr val="0871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  <p:sp>
          <p:nvSpPr>
            <p:cNvPr id="48" name="Arrow: Curved Down 47">
              <a:extLst>
                <a:ext uri="{FF2B5EF4-FFF2-40B4-BE49-F238E27FC236}">
                  <a16:creationId xmlns:a16="http://schemas.microsoft.com/office/drawing/2014/main" id="{7B30C64E-3DE1-CEF6-6021-62E80720CFA9}"/>
                </a:ext>
              </a:extLst>
            </p:cNvPr>
            <p:cNvSpPr/>
            <p:nvPr/>
          </p:nvSpPr>
          <p:spPr>
            <a:xfrm rot="10800000">
              <a:off x="8537938" y="4055461"/>
              <a:ext cx="625792" cy="409575"/>
            </a:xfrm>
            <a:prstGeom prst="curvedDownArrow">
              <a:avLst>
                <a:gd name="adj1" fmla="val 29332"/>
                <a:gd name="adj2" fmla="val 50000"/>
                <a:gd name="adj3" fmla="val 25000"/>
              </a:avLst>
            </a:prstGeom>
            <a:solidFill>
              <a:srgbClr val="08716C"/>
            </a:solidFill>
            <a:ln>
              <a:solidFill>
                <a:srgbClr val="0871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  <p:sp>
          <p:nvSpPr>
            <p:cNvPr id="49" name="Arrow: Curved Down 48">
              <a:extLst>
                <a:ext uri="{FF2B5EF4-FFF2-40B4-BE49-F238E27FC236}">
                  <a16:creationId xmlns:a16="http://schemas.microsoft.com/office/drawing/2014/main" id="{3E796C37-7214-0AD2-2710-7775CBFECA3E}"/>
                </a:ext>
              </a:extLst>
            </p:cNvPr>
            <p:cNvSpPr/>
            <p:nvPr/>
          </p:nvSpPr>
          <p:spPr>
            <a:xfrm>
              <a:off x="9236723" y="3387525"/>
              <a:ext cx="625792" cy="409575"/>
            </a:xfrm>
            <a:prstGeom prst="curvedDownArrow">
              <a:avLst>
                <a:gd name="adj1" fmla="val 29332"/>
                <a:gd name="adj2" fmla="val 50000"/>
                <a:gd name="adj3" fmla="val 25000"/>
              </a:avLst>
            </a:prstGeom>
            <a:solidFill>
              <a:srgbClr val="08716C"/>
            </a:solidFill>
            <a:ln>
              <a:solidFill>
                <a:srgbClr val="0871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  <p:sp>
          <p:nvSpPr>
            <p:cNvPr id="50" name="Arrow: Curved Down 49">
              <a:extLst>
                <a:ext uri="{FF2B5EF4-FFF2-40B4-BE49-F238E27FC236}">
                  <a16:creationId xmlns:a16="http://schemas.microsoft.com/office/drawing/2014/main" id="{A55BDD4F-814C-15D8-6769-6984BC5CA95F}"/>
                </a:ext>
              </a:extLst>
            </p:cNvPr>
            <p:cNvSpPr/>
            <p:nvPr/>
          </p:nvSpPr>
          <p:spPr>
            <a:xfrm rot="10800000">
              <a:off x="9236723" y="4055461"/>
              <a:ext cx="625792" cy="409575"/>
            </a:xfrm>
            <a:prstGeom prst="curvedDownArrow">
              <a:avLst>
                <a:gd name="adj1" fmla="val 29332"/>
                <a:gd name="adj2" fmla="val 50000"/>
                <a:gd name="adj3" fmla="val 25000"/>
              </a:avLst>
            </a:prstGeom>
            <a:solidFill>
              <a:srgbClr val="08716C"/>
            </a:solidFill>
            <a:ln>
              <a:solidFill>
                <a:srgbClr val="0871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46989ED4-26EB-BB2A-5FA9-5CB8A5105C32}"/>
                </a:ext>
              </a:extLst>
            </p:cNvPr>
            <p:cNvSpPr txBox="1"/>
            <p:nvPr/>
          </p:nvSpPr>
          <p:spPr>
            <a:xfrm>
              <a:off x="7588463" y="3039691"/>
              <a:ext cx="2443954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ctr">
                <a:defRPr sz="1400" b="1">
                  <a:latin typeface="Roboto" panose="02000000000000000000" pitchFamily="2" charset="0"/>
                  <a:ea typeface="Roboto" panose="02000000000000000000" pitchFamily="2" charset="0"/>
                  <a:cs typeface="Poppins SemiBold"/>
                </a:defRPr>
              </a:lvl1pPr>
            </a:lstStyle>
            <a:p>
              <a:r>
                <a:rPr lang="en-US"/>
                <a:t>Timely, rapid-cycle data 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37E0C7A9-DF5C-6777-7BE4-6531D660FE37}"/>
                </a:ext>
              </a:extLst>
            </p:cNvPr>
            <p:cNvSpPr txBox="1"/>
            <p:nvPr/>
          </p:nvSpPr>
          <p:spPr>
            <a:xfrm>
              <a:off x="7656321" y="4439549"/>
              <a:ext cx="2443954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ctr">
                <a:defRPr sz="1400" b="1">
                  <a:latin typeface="Roboto" panose="02000000000000000000" pitchFamily="2" charset="0"/>
                  <a:ea typeface="Roboto" panose="02000000000000000000" pitchFamily="2" charset="0"/>
                  <a:cs typeface="Poppins SemiBold"/>
                </a:defRPr>
              </a:lvl1pPr>
            </a:lstStyle>
            <a:p>
              <a:r>
                <a:rPr lang="en-US"/>
                <a:t>Continuous data use </a:t>
              </a:r>
            </a:p>
          </p:txBody>
        </p:sp>
        <p:sp>
          <p:nvSpPr>
            <p:cNvPr id="53" name="Arrow: Curved Down 52">
              <a:extLst>
                <a:ext uri="{FF2B5EF4-FFF2-40B4-BE49-F238E27FC236}">
                  <a16:creationId xmlns:a16="http://schemas.microsoft.com/office/drawing/2014/main" id="{8F058C76-937A-7C03-6977-33A828885F78}"/>
                </a:ext>
              </a:extLst>
            </p:cNvPr>
            <p:cNvSpPr/>
            <p:nvPr/>
          </p:nvSpPr>
          <p:spPr>
            <a:xfrm>
              <a:off x="9931841" y="3383983"/>
              <a:ext cx="625792" cy="409575"/>
            </a:xfrm>
            <a:prstGeom prst="curvedDownArrow">
              <a:avLst>
                <a:gd name="adj1" fmla="val 29332"/>
                <a:gd name="adj2" fmla="val 50000"/>
                <a:gd name="adj3" fmla="val 25000"/>
              </a:avLst>
            </a:prstGeom>
            <a:solidFill>
              <a:srgbClr val="08716C"/>
            </a:solidFill>
            <a:ln>
              <a:solidFill>
                <a:srgbClr val="0871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  <p:sp>
          <p:nvSpPr>
            <p:cNvPr id="54" name="Arrow: Curved Down 53">
              <a:extLst>
                <a:ext uri="{FF2B5EF4-FFF2-40B4-BE49-F238E27FC236}">
                  <a16:creationId xmlns:a16="http://schemas.microsoft.com/office/drawing/2014/main" id="{71B9E4CF-AF0F-11D0-6032-8646B72D1EAB}"/>
                </a:ext>
              </a:extLst>
            </p:cNvPr>
            <p:cNvSpPr/>
            <p:nvPr/>
          </p:nvSpPr>
          <p:spPr>
            <a:xfrm rot="10800000">
              <a:off x="9931841" y="4051919"/>
              <a:ext cx="625792" cy="409575"/>
            </a:xfrm>
            <a:prstGeom prst="curvedDownArrow">
              <a:avLst>
                <a:gd name="adj1" fmla="val 29332"/>
                <a:gd name="adj2" fmla="val 50000"/>
                <a:gd name="adj3" fmla="val 25000"/>
              </a:avLst>
            </a:prstGeom>
            <a:solidFill>
              <a:srgbClr val="08716C"/>
            </a:solidFill>
            <a:ln>
              <a:solidFill>
                <a:srgbClr val="0871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D12A2855-300D-D242-EDFB-A1E46E3E508E}"/>
                </a:ext>
              </a:extLst>
            </p:cNvPr>
            <p:cNvGrpSpPr/>
            <p:nvPr/>
          </p:nvGrpSpPr>
          <p:grpSpPr>
            <a:xfrm>
              <a:off x="5630507" y="1542090"/>
              <a:ext cx="6675962" cy="4575626"/>
              <a:chOff x="5630507" y="1542090"/>
              <a:chExt cx="6675962" cy="4575626"/>
            </a:xfrm>
          </p:grpSpPr>
          <p:sp>
            <p:nvSpPr>
              <p:cNvPr id="56" name="Arrow: Circular 55">
                <a:extLst>
                  <a:ext uri="{FF2B5EF4-FFF2-40B4-BE49-F238E27FC236}">
                    <a16:creationId xmlns:a16="http://schemas.microsoft.com/office/drawing/2014/main" id="{9ED0D258-3723-0CCB-0954-7F3A2F96400E}"/>
                  </a:ext>
                </a:extLst>
              </p:cNvPr>
              <p:cNvSpPr/>
              <p:nvPr/>
            </p:nvSpPr>
            <p:spPr>
              <a:xfrm>
                <a:off x="6872787" y="1724013"/>
                <a:ext cx="3896812" cy="3155871"/>
              </a:xfrm>
              <a:prstGeom prst="circularArrow">
                <a:avLst>
                  <a:gd name="adj1" fmla="val 7280"/>
                  <a:gd name="adj2" fmla="val 1142319"/>
                  <a:gd name="adj3" fmla="val 20482628"/>
                  <a:gd name="adj4" fmla="val 10800000"/>
                  <a:gd name="adj5" fmla="val 7538"/>
                </a:avLst>
              </a:prstGeom>
              <a:solidFill>
                <a:srgbClr val="08716C">
                  <a:alpha val="7843"/>
                </a:srgbClr>
              </a:solidFill>
              <a:ln>
                <a:solidFill>
                  <a:srgbClr val="08716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  <a:latin typeface="Roboto" panose="02000000000000000000" pitchFamily="2" charset="0"/>
                  <a:ea typeface="Roboto" panose="02000000000000000000" pitchFamily="2" charset="0"/>
                </a:endParaRPr>
              </a:p>
            </p:txBody>
          </p:sp>
          <p:sp>
            <p:nvSpPr>
              <p:cNvPr id="57" name="Arrow: Circular 56">
                <a:extLst>
                  <a:ext uri="{FF2B5EF4-FFF2-40B4-BE49-F238E27FC236}">
                    <a16:creationId xmlns:a16="http://schemas.microsoft.com/office/drawing/2014/main" id="{203A8BC2-9BC8-6F54-20D3-E200ABBB4B52}"/>
                  </a:ext>
                </a:extLst>
              </p:cNvPr>
              <p:cNvSpPr/>
              <p:nvPr/>
            </p:nvSpPr>
            <p:spPr>
              <a:xfrm rot="10800000">
                <a:off x="6872786" y="2903764"/>
                <a:ext cx="3896812" cy="3213952"/>
              </a:xfrm>
              <a:prstGeom prst="circularArrow">
                <a:avLst>
                  <a:gd name="adj1" fmla="val 7280"/>
                  <a:gd name="adj2" fmla="val 1142319"/>
                  <a:gd name="adj3" fmla="val 20482628"/>
                  <a:gd name="adj4" fmla="val 10800000"/>
                  <a:gd name="adj5" fmla="val 7538"/>
                </a:avLst>
              </a:prstGeom>
              <a:solidFill>
                <a:srgbClr val="08716C">
                  <a:alpha val="7843"/>
                </a:srgbClr>
              </a:solidFill>
              <a:ln>
                <a:solidFill>
                  <a:srgbClr val="08716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  <a:latin typeface="Roboto" panose="02000000000000000000" pitchFamily="2" charset="0"/>
                  <a:ea typeface="Roboto" panose="02000000000000000000" pitchFamily="2" charset="0"/>
                </a:endParaRPr>
              </a:p>
            </p:txBody>
          </p:sp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6E41BF68-D957-3675-1845-28F7E23CA4B5}"/>
                  </a:ext>
                </a:extLst>
              </p:cNvPr>
              <p:cNvSpPr txBox="1"/>
              <p:nvPr/>
            </p:nvSpPr>
            <p:spPr>
              <a:xfrm>
                <a:off x="7599213" y="1542090"/>
                <a:ext cx="2443954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400" b="1">
                    <a:latin typeface="Roboto" panose="02000000000000000000" pitchFamily="2" charset="0"/>
                    <a:ea typeface="Roboto" panose="02000000000000000000" pitchFamily="2" charset="0"/>
                    <a:cs typeface="Poppins SemiBold"/>
                  </a:rPr>
                  <a:t>In person surveys</a:t>
                </a:r>
                <a:endParaRPr lang="en-US" sz="1400" b="1">
                  <a:latin typeface="Roboto" panose="02000000000000000000" pitchFamily="2" charset="0"/>
                  <a:ea typeface="Roboto" panose="02000000000000000000" pitchFamily="2" charset="0"/>
                </a:endParaRPr>
              </a:p>
            </p:txBody>
          </p:sp>
          <p:sp>
            <p:nvSpPr>
              <p:cNvPr id="59" name="Isosceles Triangle 58">
                <a:extLst>
                  <a:ext uri="{FF2B5EF4-FFF2-40B4-BE49-F238E27FC236}">
                    <a16:creationId xmlns:a16="http://schemas.microsoft.com/office/drawing/2014/main" id="{E6CB6B58-B53C-C2DF-3E5A-3D837FAC9373}"/>
                  </a:ext>
                </a:extLst>
              </p:cNvPr>
              <p:cNvSpPr/>
              <p:nvPr/>
            </p:nvSpPr>
            <p:spPr>
              <a:xfrm rot="5400000">
                <a:off x="4039676" y="3483781"/>
                <a:ext cx="4096817" cy="915156"/>
              </a:xfrm>
              <a:prstGeom prst="triangle">
                <a:avLst/>
              </a:prstGeom>
              <a:solidFill>
                <a:srgbClr val="E7E6E6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Roboto" panose="02000000000000000000" pitchFamily="2" charset="0"/>
                  <a:ea typeface="Roboto" panose="02000000000000000000" pitchFamily="2" charset="0"/>
                </a:endParaRPr>
              </a:p>
            </p:txBody>
          </p:sp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FF97B393-0453-3C6E-E3CA-3438A6C4E8F7}"/>
                  </a:ext>
                </a:extLst>
              </p:cNvPr>
              <p:cNvSpPr txBox="1"/>
              <p:nvPr/>
            </p:nvSpPr>
            <p:spPr>
              <a:xfrm>
                <a:off x="9862515" y="3727935"/>
                <a:ext cx="244395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800" b="1">
                    <a:solidFill>
                      <a:sysClr val="windowText" lastClr="000000"/>
                    </a:solidFill>
                    <a:latin typeface="Roboto" panose="02000000000000000000" pitchFamily="2" charset="0"/>
                    <a:ea typeface="Roboto" panose="02000000000000000000" pitchFamily="2" charset="0"/>
                    <a:cs typeface="Poppins SemiBold"/>
                  </a:rPr>
                  <a:t>Year 5</a:t>
                </a:r>
                <a:endParaRPr lang="en-US">
                  <a:solidFill>
                    <a:sysClr val="windowText" lastClr="000000"/>
                  </a:solidFill>
                  <a:latin typeface="Roboto" panose="02000000000000000000" pitchFamily="2" charset="0"/>
                  <a:ea typeface="Roboto" panose="02000000000000000000" pitchFamily="2" charset="0"/>
                </a:endParaRPr>
              </a:p>
            </p:txBody>
          </p:sp>
        </p:grp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F317098F-CCF8-95C3-4B5D-64392316B143}"/>
              </a:ext>
            </a:extLst>
          </p:cNvPr>
          <p:cNvSpPr/>
          <p:nvPr/>
        </p:nvSpPr>
        <p:spPr>
          <a:xfrm>
            <a:off x="369845" y="333886"/>
            <a:ext cx="54209" cy="640080"/>
          </a:xfrm>
          <a:prstGeom prst="rect">
            <a:avLst/>
          </a:prstGeom>
          <a:solidFill>
            <a:srgbClr val="08716C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005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52D0472F-799C-4D41-841F-BD7504DF9BD1}"/>
              </a:ext>
            </a:extLst>
          </p:cNvPr>
          <p:cNvSpPr/>
          <p:nvPr/>
        </p:nvSpPr>
        <p:spPr>
          <a:xfrm>
            <a:off x="0" y="-1"/>
            <a:ext cx="12192000" cy="1571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457200"/>
            <a:r>
              <a:rPr lang="en-US" sz="2800">
                <a:solidFill>
                  <a:srgbClr val="0EC8BF"/>
                </a:solidFill>
                <a:latin typeface="Poppins SemiBold"/>
                <a:cs typeface="Poppins SemiBold"/>
              </a:rPr>
              <a:t>What is </a:t>
            </a:r>
          </a:p>
          <a:p>
            <a:pPr marL="457200"/>
            <a:r>
              <a:rPr lang="en-US" sz="2800">
                <a:solidFill>
                  <a:srgbClr val="0EC8BF"/>
                </a:solidFill>
                <a:latin typeface="Poppins SemiBold"/>
                <a:cs typeface="Poppins SemiBold"/>
              </a:rPr>
              <a:t>FASTR? </a:t>
            </a:r>
            <a:endParaRPr lang="en-US" sz="2800">
              <a:solidFill>
                <a:srgbClr val="08716C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2214133-F0E1-A982-B1A9-5C2EC121CE3E}"/>
              </a:ext>
            </a:extLst>
          </p:cNvPr>
          <p:cNvSpPr/>
          <p:nvPr/>
        </p:nvSpPr>
        <p:spPr>
          <a:xfrm>
            <a:off x="361053" y="465771"/>
            <a:ext cx="54209" cy="640080"/>
          </a:xfrm>
          <a:prstGeom prst="rect">
            <a:avLst/>
          </a:prstGeom>
          <a:solidFill>
            <a:srgbClr val="08716C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6C97316-2E88-B74F-48B0-70745C08DC43}"/>
              </a:ext>
            </a:extLst>
          </p:cNvPr>
          <p:cNvGrpSpPr/>
          <p:nvPr/>
        </p:nvGrpSpPr>
        <p:grpSpPr>
          <a:xfrm>
            <a:off x="504043" y="175441"/>
            <a:ext cx="11588584" cy="6340502"/>
            <a:chOff x="504043" y="175441"/>
            <a:chExt cx="11588584" cy="6340502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C9BEA568-F586-3461-3B68-8EFABE8790B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9950" t="8766" r="13853" b="3110"/>
            <a:stretch/>
          </p:blipFill>
          <p:spPr>
            <a:xfrm>
              <a:off x="2811559" y="1375770"/>
              <a:ext cx="6497811" cy="5091846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52C22F8A-409D-F652-8D19-BA6DA859BEE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11223" t="6769" r="11351"/>
            <a:stretch/>
          </p:blipFill>
          <p:spPr>
            <a:xfrm>
              <a:off x="504043" y="4712677"/>
              <a:ext cx="2344311" cy="1803266"/>
            </a:xfrm>
            <a:prstGeom prst="rect">
              <a:avLst/>
            </a:prstGeom>
          </p:spPr>
        </p:pic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CD800910-E42C-3863-F517-0FA09CD93DB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90346" y="3739453"/>
              <a:ext cx="921213" cy="850132"/>
            </a:xfrm>
            <a:prstGeom prst="line">
              <a:avLst/>
            </a:prstGeom>
            <a:ln w="38100">
              <a:solidFill>
                <a:srgbClr val="08716C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67EE611-7F2D-A15F-1DEC-67BE1162C546}"/>
                </a:ext>
              </a:extLst>
            </p:cNvPr>
            <p:cNvSpPr txBox="1"/>
            <p:nvPr/>
          </p:nvSpPr>
          <p:spPr>
            <a:xfrm>
              <a:off x="2159540" y="175441"/>
              <a:ext cx="9933087" cy="12003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dirty="0">
                  <a:solidFill>
                    <a:srgbClr val="08716C"/>
                  </a:solidFill>
                  <a:latin typeface="Andes" panose="02000000000000000000" pitchFamily="50" charset="0"/>
                  <a:cs typeface="Poppins" panose="00000500000000000000" pitchFamily="2" charset="0"/>
                </a:rPr>
                <a:t>An </a:t>
              </a:r>
              <a:r>
                <a:rPr lang="en-US" sz="2400" b="1" dirty="0">
                  <a:solidFill>
                    <a:srgbClr val="08716C"/>
                  </a:solidFill>
                  <a:latin typeface="Andes" panose="02000000000000000000" pitchFamily="50" charset="0"/>
                  <a:cs typeface="Poppins" panose="00000500000000000000" pitchFamily="2" charset="0"/>
                </a:rPr>
                <a:t>approach</a:t>
              </a:r>
              <a:r>
                <a:rPr lang="en-US" sz="2400" dirty="0">
                  <a:solidFill>
                    <a:srgbClr val="08716C"/>
                  </a:solidFill>
                  <a:latin typeface="Andes" panose="02000000000000000000" pitchFamily="50" charset="0"/>
                  <a:cs typeface="Poppins" panose="00000500000000000000" pitchFamily="2" charset="0"/>
                </a:rPr>
                <a:t> to catalyzing continuous ‘</a:t>
              </a:r>
              <a:r>
                <a:rPr lang="en-US" sz="2400" i="1" dirty="0">
                  <a:solidFill>
                    <a:srgbClr val="08716C"/>
                  </a:solidFill>
                  <a:latin typeface="Andes" panose="02000000000000000000" pitchFamily="50" charset="0"/>
                  <a:cs typeface="Poppins" panose="00000500000000000000" pitchFamily="2" charset="0"/>
                </a:rPr>
                <a:t>analyze, learn, strengthen, act</a:t>
              </a:r>
              <a:r>
                <a:rPr lang="en-US" sz="2400" dirty="0">
                  <a:solidFill>
                    <a:srgbClr val="08716C"/>
                  </a:solidFill>
                  <a:latin typeface="Andes" panose="02000000000000000000" pitchFamily="50" charset="0"/>
                  <a:cs typeface="Poppins" panose="00000500000000000000" pitchFamily="2" charset="0"/>
                </a:rPr>
                <a:t>’ cycles to drive the systematic use of timely data for decision making which can inform ongoing </a:t>
              </a:r>
              <a:r>
                <a:rPr lang="en-US" sz="2400">
                  <a:solidFill>
                    <a:srgbClr val="08716C"/>
                  </a:solidFill>
                  <a:latin typeface="Andes" panose="02000000000000000000" pitchFamily="50" charset="0"/>
                  <a:cs typeface="Poppins" panose="00000500000000000000" pitchFamily="2" charset="0"/>
                </a:rPr>
                <a:t>prioritization efforts </a:t>
              </a:r>
              <a:endParaRPr lang="en-US" sz="2400" dirty="0">
                <a:latin typeface="Andes" panose="02000000000000000000" pitchFamily="50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0683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0F23372-B557-4BA7-BDB7-7B608BF71C44}"/>
              </a:ext>
            </a:extLst>
          </p:cNvPr>
          <p:cNvSpPr/>
          <p:nvPr/>
        </p:nvSpPr>
        <p:spPr>
          <a:xfrm>
            <a:off x="0" y="0"/>
            <a:ext cx="12192000" cy="1027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/>
            <a:endParaRPr lang="en-US" sz="2800" b="1">
              <a:solidFill>
                <a:srgbClr val="08716C"/>
              </a:solidFill>
              <a:latin typeface="Poppins SemiBold" panose="00000700000000000000" pitchFamily="2" charset="0"/>
              <a:cs typeface="Poppins SemiBold" panose="00000700000000000000" pitchFamily="2" charset="0"/>
            </a:endParaRPr>
          </a:p>
        </p:txBody>
      </p:sp>
      <p:pic>
        <p:nvPicPr>
          <p:cNvPr id="58" name="Picture 2" descr="neighborhood Icon 2802491">
            <a:extLst>
              <a:ext uri="{FF2B5EF4-FFF2-40B4-BE49-F238E27FC236}">
                <a16:creationId xmlns:a16="http://schemas.microsoft.com/office/drawing/2014/main" id="{2C88D2BC-E13D-4CF3-9BF0-AD620A76EB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1029" t="9729" r="10331" b="10332"/>
          <a:stretch/>
        </p:blipFill>
        <p:spPr bwMode="auto">
          <a:xfrm>
            <a:off x="9067358" y="2656798"/>
            <a:ext cx="914400" cy="929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Rectangle 40">
            <a:extLst>
              <a:ext uri="{FF2B5EF4-FFF2-40B4-BE49-F238E27FC236}">
                <a16:creationId xmlns:a16="http://schemas.microsoft.com/office/drawing/2014/main" id="{4FE84B8E-6CBD-432B-8D2E-F1F04092CAE0}"/>
              </a:ext>
            </a:extLst>
          </p:cNvPr>
          <p:cNvSpPr/>
          <p:nvPr/>
        </p:nvSpPr>
        <p:spPr>
          <a:xfrm>
            <a:off x="-102945" y="-222814"/>
            <a:ext cx="12192000" cy="1911123"/>
          </a:xfrm>
          <a:prstGeom prst="rect">
            <a:avLst/>
          </a:prstGeom>
        </p:spPr>
        <p:txBody>
          <a:bodyPr spcFirstLastPara="1" wrap="square" lIns="457200" tIns="457200" rIns="457200" bIns="0" anchor="t" anchorCtr="0">
            <a:noAutofit/>
          </a:bodyPr>
          <a:lstStyle/>
          <a:p>
            <a:pPr>
              <a:buClr>
                <a:srgbClr val="000000"/>
              </a:buClr>
              <a:buFont typeface="Arial"/>
            </a:pPr>
            <a:r>
              <a:rPr lang="en-US" sz="2400" b="1" dirty="0">
                <a:solidFill>
                  <a:srgbClr val="0EC8BF"/>
                </a:solidFill>
                <a:latin typeface="Andes Bold" panose="02000000000000000000" pitchFamily="50" charset="0"/>
                <a:ea typeface="Roboto"/>
                <a:cs typeface="Poppins SemiBold" panose="00000700000000000000" pitchFamily="2" charset="0"/>
              </a:rPr>
              <a:t>How do we do it? </a:t>
            </a:r>
            <a:r>
              <a:rPr lang="en-US" sz="2400" dirty="0">
                <a:solidFill>
                  <a:srgbClr val="08716C"/>
                </a:solidFill>
                <a:latin typeface="Andes" panose="02000000000000000000" pitchFamily="50" charset="0"/>
                <a:ea typeface="Roboto"/>
                <a:cs typeface="Poppins" panose="00000500000000000000" pitchFamily="2" charset="0"/>
              </a:rPr>
              <a:t>Supporting countries with timely, rigorous, and low-cost approaches to monitoring PHC systems. Results and learnings feed into ongoing prioritization discussions </a:t>
            </a:r>
            <a:br>
              <a:rPr lang="en-US" sz="2800" b="1" dirty="0">
                <a:latin typeface="Andes Bold" panose="02000000000000000000" pitchFamily="50" charset="0"/>
                <a:ea typeface="Roboto"/>
                <a:cs typeface="Poppins"/>
              </a:rPr>
            </a:br>
            <a:endParaRPr lang="en-US" sz="2800" b="1" dirty="0">
              <a:solidFill>
                <a:srgbClr val="08716C"/>
              </a:solidFill>
              <a:latin typeface="Andes Bold" panose="02000000000000000000" pitchFamily="50" charset="0"/>
              <a:ea typeface="Roboto"/>
              <a:cs typeface="Poppins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DCB7610-C948-3F28-AE32-C2359319594B}"/>
              </a:ext>
            </a:extLst>
          </p:cNvPr>
          <p:cNvGrpSpPr/>
          <p:nvPr/>
        </p:nvGrpSpPr>
        <p:grpSpPr>
          <a:xfrm>
            <a:off x="895265" y="1599644"/>
            <a:ext cx="10401469" cy="4889240"/>
            <a:chOff x="794099" y="1520986"/>
            <a:chExt cx="10817935" cy="5267762"/>
          </a:xfrm>
        </p:grpSpPr>
        <p:sp>
          <p:nvSpPr>
            <p:cNvPr id="75" name="Rectangle: Rounded Corners 74">
              <a:extLst>
                <a:ext uri="{FF2B5EF4-FFF2-40B4-BE49-F238E27FC236}">
                  <a16:creationId xmlns:a16="http://schemas.microsoft.com/office/drawing/2014/main" id="{5F46617A-E5B6-4D75-9DD0-2B4EA5D57697}"/>
                </a:ext>
              </a:extLst>
            </p:cNvPr>
            <p:cNvSpPr/>
            <p:nvPr/>
          </p:nvSpPr>
          <p:spPr>
            <a:xfrm>
              <a:off x="960444" y="5676000"/>
              <a:ext cx="10651590" cy="950090"/>
            </a:xfrm>
            <a:prstGeom prst="roundRect">
              <a:avLst/>
            </a:prstGeom>
            <a:noFill/>
            <a:ln w="57150">
              <a:solidFill>
                <a:srgbClr val="08716C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1524"/>
                </a:solidFill>
              </a:endParaRPr>
            </a:p>
          </p:txBody>
        </p: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925F1CA2-7726-491C-93FC-7A82B8CEF901}"/>
                </a:ext>
              </a:extLst>
            </p:cNvPr>
            <p:cNvGrpSpPr/>
            <p:nvPr/>
          </p:nvGrpSpPr>
          <p:grpSpPr>
            <a:xfrm>
              <a:off x="1876358" y="1529446"/>
              <a:ext cx="2077654" cy="4366656"/>
              <a:chOff x="839757" y="1900634"/>
              <a:chExt cx="2264646" cy="4366656"/>
            </a:xfrm>
            <a:solidFill>
              <a:srgbClr val="08716C"/>
            </a:solidFill>
          </p:grpSpPr>
          <p:sp>
            <p:nvSpPr>
              <p:cNvPr id="55" name="Rectangle: Rounded Corners 54">
                <a:extLst>
                  <a:ext uri="{FF2B5EF4-FFF2-40B4-BE49-F238E27FC236}">
                    <a16:creationId xmlns:a16="http://schemas.microsoft.com/office/drawing/2014/main" id="{CDEEFC07-0C47-4B29-AE06-4A5003125B28}"/>
                  </a:ext>
                </a:extLst>
              </p:cNvPr>
              <p:cNvSpPr/>
              <p:nvPr/>
            </p:nvSpPr>
            <p:spPr>
              <a:xfrm>
                <a:off x="849520" y="2698125"/>
                <a:ext cx="2254883" cy="3569165"/>
              </a:xfrm>
              <a:prstGeom prst="roundRect">
                <a:avLst/>
              </a:prstGeom>
              <a:solidFill>
                <a:srgbClr val="F49D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C659C41F-2FD2-48BF-BF8B-12234E5186CA}"/>
                  </a:ext>
                </a:extLst>
              </p:cNvPr>
              <p:cNvSpPr/>
              <p:nvPr/>
            </p:nvSpPr>
            <p:spPr>
              <a:xfrm>
                <a:off x="839757" y="1900634"/>
                <a:ext cx="2254883" cy="2254883"/>
              </a:xfrm>
              <a:prstGeom prst="ellipse">
                <a:avLst/>
              </a:prstGeom>
              <a:solidFill>
                <a:srgbClr val="F49D37"/>
              </a:solidFill>
              <a:ln>
                <a:solidFill>
                  <a:srgbClr val="F49D3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1030" name="Picture 6" descr="data report Icon 1800748">
              <a:extLst>
                <a:ext uri="{FF2B5EF4-FFF2-40B4-BE49-F238E27FC236}">
                  <a16:creationId xmlns:a16="http://schemas.microsoft.com/office/drawing/2014/main" id="{7FD9C718-0CBC-47E5-BE85-BB2BCE95D3E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53506" y="2684916"/>
              <a:ext cx="914400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47DC0A88-35FB-48C3-A8EB-5FA2859EC7CC}"/>
                </a:ext>
              </a:extLst>
            </p:cNvPr>
            <p:cNvSpPr txBox="1"/>
            <p:nvPr/>
          </p:nvSpPr>
          <p:spPr>
            <a:xfrm>
              <a:off x="1876353" y="3732028"/>
              <a:ext cx="2059739" cy="1419455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noAutofit/>
            </a:bodyPr>
            <a:lstStyle/>
            <a:p>
              <a:pPr algn="ctr"/>
              <a:r>
                <a:rPr lang="en-US" sz="1600" b="1">
                  <a:solidFill>
                    <a:schemeClr val="bg1"/>
                  </a:solidFill>
                  <a:latin typeface="Poppins"/>
                  <a:cs typeface="Poppins"/>
                </a:rPr>
                <a:t>RMNCAH-N Service Use</a:t>
              </a:r>
            </a:p>
            <a:p>
              <a:pPr algn="ctr"/>
              <a:br>
                <a:rPr lang="en-US" sz="1000">
                  <a:latin typeface="Poppins" panose="00000500000000000000" pitchFamily="2" charset="0"/>
                  <a:cs typeface="Poppins" panose="00000500000000000000" pitchFamily="2" charset="0"/>
                </a:rPr>
              </a:br>
              <a:r>
                <a:rPr lang="en-US" sz="1000">
                  <a:solidFill>
                    <a:schemeClr val="bg1"/>
                  </a:solidFill>
                  <a:latin typeface="Poppins"/>
                  <a:cs typeface="Poppins"/>
                </a:rPr>
                <a:t>Leverage HMIS data to routinely monitor changes in the coverage of health services during reforms, shocks, or within vulnerable populations, while identifying and addressing data quality challenges.</a:t>
              </a:r>
            </a:p>
          </p:txBody>
        </p: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C00A8383-6FAE-4581-96BE-391962AC413A}"/>
                </a:ext>
              </a:extLst>
            </p:cNvPr>
            <p:cNvGrpSpPr/>
            <p:nvPr/>
          </p:nvGrpSpPr>
          <p:grpSpPr>
            <a:xfrm>
              <a:off x="4081300" y="1529446"/>
              <a:ext cx="2068697" cy="4366656"/>
              <a:chOff x="839757" y="1900634"/>
              <a:chExt cx="2254883" cy="4366656"/>
            </a:xfrm>
            <a:solidFill>
              <a:srgbClr val="08716C"/>
            </a:solidFill>
          </p:grpSpPr>
          <p:sp>
            <p:nvSpPr>
              <p:cNvPr id="66" name="Rectangle: Rounded Corners 65">
                <a:extLst>
                  <a:ext uri="{FF2B5EF4-FFF2-40B4-BE49-F238E27FC236}">
                    <a16:creationId xmlns:a16="http://schemas.microsoft.com/office/drawing/2014/main" id="{B61D3146-E359-4739-BF81-F2CAEC630D6B}"/>
                  </a:ext>
                </a:extLst>
              </p:cNvPr>
              <p:cNvSpPr/>
              <p:nvPr/>
            </p:nvSpPr>
            <p:spPr>
              <a:xfrm>
                <a:off x="839757" y="2698125"/>
                <a:ext cx="2254883" cy="3569165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ECD1"/>
                  </a:solidFill>
                </a:endParaRPr>
              </a:p>
            </p:txBody>
          </p:sp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4F66CF09-758F-4769-9667-EC4533DAD376}"/>
                  </a:ext>
                </a:extLst>
              </p:cNvPr>
              <p:cNvSpPr/>
              <p:nvPr/>
            </p:nvSpPr>
            <p:spPr>
              <a:xfrm>
                <a:off x="839757" y="1900634"/>
                <a:ext cx="2254883" cy="225488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ECD1"/>
                  </a:solidFill>
                </a:endParaRPr>
              </a:p>
            </p:txBody>
          </p:sp>
        </p:grpSp>
        <p:pic>
          <p:nvPicPr>
            <p:cNvPr id="1028" name="Picture 4" descr="hospital Icon 4974446">
              <a:extLst>
                <a:ext uri="{FF2B5EF4-FFF2-40B4-BE49-F238E27FC236}">
                  <a16:creationId xmlns:a16="http://schemas.microsoft.com/office/drawing/2014/main" id="{671DC2A0-DAF0-4EC1-8680-3C3F55F81C6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rightnessContrast brigh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58448" y="2682345"/>
              <a:ext cx="914400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CEF5BDC9-3D20-4FF7-9A60-85878E085383}"/>
                </a:ext>
              </a:extLst>
            </p:cNvPr>
            <p:cNvSpPr txBox="1"/>
            <p:nvPr/>
          </p:nvSpPr>
          <p:spPr>
            <a:xfrm>
              <a:off x="4081298" y="3899139"/>
              <a:ext cx="2068698" cy="677108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noAutofit/>
            </a:bodyPr>
            <a:lstStyle/>
            <a:p>
              <a:pPr algn="ctr"/>
              <a:r>
                <a:rPr lang="en-US" sz="1600" b="1">
                  <a:solidFill>
                    <a:schemeClr val="bg1"/>
                  </a:solidFill>
                  <a:latin typeface="Poppins"/>
                  <a:cs typeface="Poppins"/>
                </a:rPr>
                <a:t>Health Facility Surveys</a:t>
              </a:r>
            </a:p>
            <a:p>
              <a:pPr algn="ctr"/>
              <a:endParaRPr lang="en-US" sz="100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algn="ctr"/>
              <a:r>
                <a:rPr lang="en-US" sz="1000">
                  <a:solidFill>
                    <a:schemeClr val="bg1"/>
                  </a:solidFill>
                  <a:latin typeface="Poppins"/>
                  <a:cs typeface="Poppins"/>
                </a:rPr>
                <a:t> Assess gaps in primary health care service delivery; understand the impact of health reforms or shocks on PHC performance.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F9B8F7C9-A850-44FD-AD51-2E546202B9D0}"/>
                </a:ext>
              </a:extLst>
            </p:cNvPr>
            <p:cNvSpPr txBox="1"/>
            <p:nvPr/>
          </p:nvSpPr>
          <p:spPr>
            <a:xfrm>
              <a:off x="794099" y="5894561"/>
              <a:ext cx="10603801" cy="89418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noAutofit/>
            </a:bodyPr>
            <a:lstStyle/>
            <a:p>
              <a:pPr algn="ctr"/>
              <a:r>
                <a:rPr lang="en-US" sz="1600" b="1">
                  <a:latin typeface="Poppins"/>
                  <a:cs typeface="Poppins"/>
                </a:rPr>
                <a:t>Build capacity + data use support </a:t>
              </a:r>
              <a:br>
                <a:rPr lang="en-US" sz="1600" b="1">
                  <a:latin typeface="Poppins" panose="00000500000000000000" pitchFamily="2" charset="0"/>
                  <a:cs typeface="Poppins" panose="00000500000000000000" pitchFamily="2" charset="0"/>
                </a:rPr>
              </a:br>
              <a:r>
                <a:rPr lang="en-US" sz="1000">
                  <a:latin typeface="Poppins"/>
                  <a:cs typeface="Poppins"/>
                </a:rPr>
                <a:t>Building within-country capacity for data collection, analysis, and use, with focus on Ministry of Health leadership and partner alignment.</a:t>
              </a: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68A0E69A-70A1-BE7D-BE05-3A52894E029F}"/>
                </a:ext>
              </a:extLst>
            </p:cNvPr>
            <p:cNvGrpSpPr/>
            <p:nvPr/>
          </p:nvGrpSpPr>
          <p:grpSpPr>
            <a:xfrm>
              <a:off x="8605589" y="1540263"/>
              <a:ext cx="2068700" cy="4366656"/>
              <a:chOff x="10886721" y="1566028"/>
              <a:chExt cx="2068700" cy="4366656"/>
            </a:xfrm>
          </p:grpSpPr>
          <p:grpSp>
            <p:nvGrpSpPr>
              <p:cNvPr id="68" name="Group 67">
                <a:extLst>
                  <a:ext uri="{FF2B5EF4-FFF2-40B4-BE49-F238E27FC236}">
                    <a16:creationId xmlns:a16="http://schemas.microsoft.com/office/drawing/2014/main" id="{F6340EFB-7898-4D7C-B582-2E6C3FA90541}"/>
                  </a:ext>
                </a:extLst>
              </p:cNvPr>
              <p:cNvGrpSpPr/>
              <p:nvPr/>
            </p:nvGrpSpPr>
            <p:grpSpPr>
              <a:xfrm>
                <a:off x="10886724" y="1566028"/>
                <a:ext cx="2068697" cy="4366656"/>
                <a:chOff x="839757" y="1900634"/>
                <a:chExt cx="2254883" cy="4366656"/>
              </a:xfrm>
              <a:solidFill>
                <a:srgbClr val="08716C"/>
              </a:solidFill>
            </p:grpSpPr>
            <p:sp>
              <p:nvSpPr>
                <p:cNvPr id="69" name="Rectangle: Rounded Corners 68">
                  <a:extLst>
                    <a:ext uri="{FF2B5EF4-FFF2-40B4-BE49-F238E27FC236}">
                      <a16:creationId xmlns:a16="http://schemas.microsoft.com/office/drawing/2014/main" id="{D5FD93AC-3C62-4668-AB67-3405DF76171D}"/>
                    </a:ext>
                  </a:extLst>
                </p:cNvPr>
                <p:cNvSpPr/>
                <p:nvPr/>
              </p:nvSpPr>
              <p:spPr>
                <a:xfrm>
                  <a:off x="839757" y="2698125"/>
                  <a:ext cx="2254883" cy="3569165"/>
                </a:xfrm>
                <a:prstGeom prst="roundRect">
                  <a:avLst/>
                </a:prstGeom>
                <a:solidFill>
                  <a:srgbClr val="3F292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" name="Oval 69">
                  <a:extLst>
                    <a:ext uri="{FF2B5EF4-FFF2-40B4-BE49-F238E27FC236}">
                      <a16:creationId xmlns:a16="http://schemas.microsoft.com/office/drawing/2014/main" id="{B4252A6F-5BF5-4790-9466-82743A97267C}"/>
                    </a:ext>
                  </a:extLst>
                </p:cNvPr>
                <p:cNvSpPr/>
                <p:nvPr/>
              </p:nvSpPr>
              <p:spPr>
                <a:xfrm>
                  <a:off x="839757" y="1900634"/>
                  <a:ext cx="2254883" cy="2254883"/>
                </a:xfrm>
                <a:prstGeom prst="ellipse">
                  <a:avLst/>
                </a:prstGeom>
                <a:solidFill>
                  <a:srgbClr val="3F292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A89D62A0-524A-4E2B-BF5D-99C36FA891C7}"/>
                  </a:ext>
                </a:extLst>
              </p:cNvPr>
              <p:cNvSpPr txBox="1"/>
              <p:nvPr/>
            </p:nvSpPr>
            <p:spPr>
              <a:xfrm>
                <a:off x="10886721" y="3935721"/>
                <a:ext cx="2068699" cy="677108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>
                <a:noAutofit/>
              </a:bodyPr>
              <a:lstStyle/>
              <a:p>
                <a:pPr algn="ctr"/>
                <a:r>
                  <a:rPr lang="en-US" sz="1600" b="1">
                    <a:solidFill>
                      <a:schemeClr val="bg1"/>
                    </a:solidFill>
                    <a:latin typeface="Poppins"/>
                    <a:cs typeface="Poppins"/>
                  </a:rPr>
                  <a:t>Digging Deeper with follow-on analysis</a:t>
                </a:r>
              </a:p>
              <a:p>
                <a:pPr algn="ctr"/>
                <a:endParaRPr lang="en-US" sz="1000">
                  <a:solidFill>
                    <a:schemeClr val="bg1"/>
                  </a:solidFill>
                  <a:latin typeface="Poppins" panose="00000500000000000000" pitchFamily="2" charset="0"/>
                  <a:cs typeface="Poppins" panose="00000500000000000000" pitchFamily="2" charset="0"/>
                </a:endParaRPr>
              </a:p>
              <a:p>
                <a:pPr algn="ctr"/>
                <a:r>
                  <a:rPr lang="en-US" sz="1000">
                    <a:solidFill>
                      <a:schemeClr val="bg1"/>
                    </a:solidFill>
                    <a:latin typeface="Poppins"/>
                    <a:cs typeface="Poppins"/>
                  </a:rPr>
                  <a:t>Gain a richer understanding of emerging health systems issues through rapid and adaptable mixed-methods approaches.</a:t>
                </a:r>
                <a:endParaRPr lang="en-US" sz="1000">
                  <a:solidFill>
                    <a:schemeClr val="bg1"/>
                  </a:solidFill>
                  <a:latin typeface="Poppins" panose="00000500000000000000" pitchFamily="2" charset="0"/>
                  <a:cs typeface="Poppins" panose="00000500000000000000" pitchFamily="2" charset="0"/>
                </a:endParaRPr>
              </a:p>
            </p:txBody>
          </p:sp>
          <p:pic>
            <p:nvPicPr>
              <p:cNvPr id="39" name="Picture 38" descr="Shape&#10;&#10;Description automatically generated with low confidence">
                <a:extLst>
                  <a:ext uri="{FF2B5EF4-FFF2-40B4-BE49-F238E27FC236}">
                    <a16:creationId xmlns:a16="http://schemas.microsoft.com/office/drawing/2014/main" id="{339B559A-ADD1-4FE5-A8C0-E3E246C3704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9">
                <a:extLst>
                  <a:ext uri="{BEBA8EAE-BF5A-486C-A8C5-ECC9F3942E4B}">
                    <a14:imgProps xmlns:a14="http://schemas.microsoft.com/office/drawing/2010/main">
                      <a14:imgLayer r:embed="rId10">
                        <a14:imgEffect>
                          <a14:brightnessContrast bright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524"/>
              <a:stretch/>
            </p:blipFill>
            <p:spPr>
              <a:xfrm>
                <a:off x="11404323" y="2779740"/>
                <a:ext cx="1033498" cy="914400"/>
              </a:xfrm>
              <a:prstGeom prst="rect">
                <a:avLst/>
              </a:prstGeom>
            </p:spPr>
          </p:pic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0565373F-3FF9-35CE-A685-968B6C57B47C}"/>
                </a:ext>
              </a:extLst>
            </p:cNvPr>
            <p:cNvGrpSpPr/>
            <p:nvPr/>
          </p:nvGrpSpPr>
          <p:grpSpPr>
            <a:xfrm>
              <a:off x="6339311" y="1520986"/>
              <a:ext cx="2076961" cy="4366656"/>
              <a:chOff x="9467056" y="1864893"/>
              <a:chExt cx="2076961" cy="4366656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6A52A226-2259-08B1-020A-F31F6890F066}"/>
                  </a:ext>
                </a:extLst>
              </p:cNvPr>
              <p:cNvGrpSpPr/>
              <p:nvPr/>
            </p:nvGrpSpPr>
            <p:grpSpPr>
              <a:xfrm>
                <a:off x="9467056" y="1864893"/>
                <a:ext cx="2068697" cy="4366656"/>
                <a:chOff x="839757" y="1900634"/>
                <a:chExt cx="2254883" cy="4366656"/>
              </a:xfrm>
              <a:solidFill>
                <a:srgbClr val="0D1F2D"/>
              </a:solidFill>
            </p:grpSpPr>
            <p:sp>
              <p:nvSpPr>
                <p:cNvPr id="10" name="Rectangle: Rounded Corners 9">
                  <a:extLst>
                    <a:ext uri="{FF2B5EF4-FFF2-40B4-BE49-F238E27FC236}">
                      <a16:creationId xmlns:a16="http://schemas.microsoft.com/office/drawing/2014/main" id="{0CEE6805-F85E-C0B1-FD49-84360D644410}"/>
                    </a:ext>
                  </a:extLst>
                </p:cNvPr>
                <p:cNvSpPr/>
                <p:nvPr/>
              </p:nvSpPr>
              <p:spPr>
                <a:xfrm>
                  <a:off x="839757" y="2698125"/>
                  <a:ext cx="2254883" cy="3569165"/>
                </a:xfrm>
                <a:prstGeom prst="roundRect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Oval 10">
                  <a:extLst>
                    <a:ext uri="{FF2B5EF4-FFF2-40B4-BE49-F238E27FC236}">
                      <a16:creationId xmlns:a16="http://schemas.microsoft.com/office/drawing/2014/main" id="{102938CA-AF77-83A0-7250-BE225AF28362}"/>
                    </a:ext>
                  </a:extLst>
                </p:cNvPr>
                <p:cNvSpPr/>
                <p:nvPr/>
              </p:nvSpPr>
              <p:spPr>
                <a:xfrm>
                  <a:off x="839757" y="1900634"/>
                  <a:ext cx="2254883" cy="2254883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BB97028-CDC7-6563-D441-EA50B4AD0D60}"/>
                  </a:ext>
                </a:extLst>
              </p:cNvPr>
              <p:cNvSpPr txBox="1"/>
              <p:nvPr/>
            </p:nvSpPr>
            <p:spPr>
              <a:xfrm>
                <a:off x="9467056" y="2336818"/>
                <a:ext cx="2068696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endParaRPr lang="en-US">
                  <a:solidFill>
                    <a:schemeClr val="bg1"/>
                  </a:solidFill>
                  <a:latin typeface="Poppins Black" panose="00000A00000000000000" pitchFamily="2" charset="0"/>
                  <a:cs typeface="Poppins Black" panose="00000A00000000000000" pitchFamily="2" charset="0"/>
                </a:endParaRPr>
              </a:p>
            </p:txBody>
          </p:sp>
          <p:pic>
            <p:nvPicPr>
              <p:cNvPr id="8" name="Picture 2" descr="neighborhood Icon 2802491">
                <a:extLst>
                  <a:ext uri="{FF2B5EF4-FFF2-40B4-BE49-F238E27FC236}">
                    <a16:creationId xmlns:a16="http://schemas.microsoft.com/office/drawing/2014/main" id="{EAA799ED-E9C4-1AD1-4B7F-C5B0FABD4C3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rightnessContrast bright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1029" t="9729" r="10331" b="10332"/>
              <a:stretch/>
            </p:blipFill>
            <p:spPr bwMode="auto">
              <a:xfrm>
                <a:off x="10043231" y="2992245"/>
                <a:ext cx="914400" cy="92951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FD7F217-81FD-EE27-B1A2-2152E8B0D9FC}"/>
                  </a:ext>
                </a:extLst>
              </p:cNvPr>
              <p:cNvSpPr txBox="1"/>
              <p:nvPr/>
            </p:nvSpPr>
            <p:spPr>
              <a:xfrm>
                <a:off x="9475321" y="4285167"/>
                <a:ext cx="2068696" cy="677107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</p:spPr>
            <p:txBody>
              <a:bodyPr wrap="square" lIns="91440" tIns="45720" rIns="91440" bIns="45720" anchor="t">
                <a:noAutofit/>
              </a:bodyPr>
              <a:lstStyle/>
              <a:p>
                <a:pPr algn="ctr"/>
                <a:r>
                  <a:rPr lang="en-US" sz="1600" b="1">
                    <a:solidFill>
                      <a:schemeClr val="bg1"/>
                    </a:solidFill>
                    <a:latin typeface="Poppins"/>
                    <a:cs typeface="Poppins"/>
                  </a:rPr>
                  <a:t>HH &amp; Client  surveys</a:t>
                </a:r>
              </a:p>
              <a:p>
                <a:pPr algn="ctr"/>
                <a:endParaRPr lang="en-US" sz="1000">
                  <a:solidFill>
                    <a:schemeClr val="bg1"/>
                  </a:solidFill>
                  <a:latin typeface="Poppins" panose="00000500000000000000" pitchFamily="2" charset="0"/>
                  <a:cs typeface="Poppins" panose="00000500000000000000" pitchFamily="2" charset="0"/>
                </a:endParaRPr>
              </a:p>
              <a:p>
                <a:pPr algn="ctr"/>
                <a:r>
                  <a:rPr lang="en-US" sz="1000">
                    <a:solidFill>
                      <a:schemeClr val="bg1"/>
                    </a:solidFill>
                    <a:latin typeface="Poppins"/>
                    <a:cs typeface="Poppins"/>
                  </a:rPr>
                  <a:t>Provide snapshots of health service utilization, foregone care, and community perceptions of service quality</a:t>
                </a:r>
              </a:p>
            </p:txBody>
          </p:sp>
        </p:grp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4D40DA8D-9844-B717-FAF7-E298ED76EC4F}"/>
              </a:ext>
            </a:extLst>
          </p:cNvPr>
          <p:cNvSpPr/>
          <p:nvPr/>
        </p:nvSpPr>
        <p:spPr>
          <a:xfrm>
            <a:off x="217618" y="412707"/>
            <a:ext cx="54209" cy="640080"/>
          </a:xfrm>
          <a:prstGeom prst="rect">
            <a:avLst/>
          </a:prstGeom>
          <a:solidFill>
            <a:srgbClr val="08716C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A1ABF63-AF6F-69A3-8E25-F104C79D836B}"/>
              </a:ext>
            </a:extLst>
          </p:cNvPr>
          <p:cNvGrpSpPr/>
          <p:nvPr/>
        </p:nvGrpSpPr>
        <p:grpSpPr>
          <a:xfrm>
            <a:off x="3674155" y="3050929"/>
            <a:ext cx="4933667" cy="0"/>
            <a:chOff x="3674155" y="3050929"/>
            <a:chExt cx="4933667" cy="0"/>
          </a:xfrm>
        </p:grpSpPr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C5CDA704-ADE7-DFAA-D89C-AF82C6EB4318}"/>
                </a:ext>
              </a:extLst>
            </p:cNvPr>
            <p:cNvCxnSpPr>
              <a:cxnSpLocks/>
            </p:cNvCxnSpPr>
            <p:nvPr/>
          </p:nvCxnSpPr>
          <p:spPr>
            <a:xfrm>
              <a:off x="3674155" y="3050929"/>
              <a:ext cx="625283" cy="0"/>
            </a:xfrm>
            <a:prstGeom prst="straightConnector1">
              <a:avLst/>
            </a:prstGeom>
            <a:ln w="38100">
              <a:solidFill>
                <a:schemeClr val="bg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033A3C69-77BB-033B-D173-511D7B531282}"/>
                </a:ext>
              </a:extLst>
            </p:cNvPr>
            <p:cNvCxnSpPr>
              <a:cxnSpLocks/>
            </p:cNvCxnSpPr>
            <p:nvPr/>
          </p:nvCxnSpPr>
          <p:spPr>
            <a:xfrm>
              <a:off x="5834134" y="3050929"/>
              <a:ext cx="625283" cy="0"/>
            </a:xfrm>
            <a:prstGeom prst="straightConnector1">
              <a:avLst/>
            </a:prstGeom>
            <a:ln w="38100">
              <a:solidFill>
                <a:schemeClr val="bg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38BB244A-6583-EC6E-1883-9F8DA375197D}"/>
                </a:ext>
              </a:extLst>
            </p:cNvPr>
            <p:cNvCxnSpPr>
              <a:cxnSpLocks/>
            </p:cNvCxnSpPr>
            <p:nvPr/>
          </p:nvCxnSpPr>
          <p:spPr>
            <a:xfrm>
              <a:off x="7982539" y="3050929"/>
              <a:ext cx="625283" cy="0"/>
            </a:xfrm>
            <a:prstGeom prst="straightConnector1">
              <a:avLst/>
            </a:prstGeom>
            <a:ln w="38100">
              <a:solidFill>
                <a:schemeClr val="bg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01574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60004" y="1556792"/>
            <a:ext cx="9144000" cy="1470025"/>
          </a:xfrm>
        </p:spPr>
        <p:txBody>
          <a:bodyPr>
            <a:noAutofit/>
          </a:bodyPr>
          <a:lstStyle/>
          <a:p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RAPID PHONE SURVEY ON THE OPERATIONAL CAPACITIES AND RESILIENCE OF BASIC HEALTH CENTERS (CSB) IN MADAGASCAR</a:t>
            </a:r>
            <a:br>
              <a:rPr lang="fr-FR" sz="2400" b="1" dirty="0">
                <a:latin typeface="Century Gothic" panose="020B0502020202020204" pitchFamily="34" charset="0"/>
                <a:cs typeface="Times New Roman" panose="02020603050405020304" pitchFamily="18" charset="0"/>
              </a:rPr>
            </a:b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10456" y="3230687"/>
            <a:ext cx="10044100" cy="1787589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1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r-FR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ea typeface="Times New Roman" panose="02020603050405020304" pitchFamily="18" charset="0"/>
              <a:cs typeface="Century Gothic" panose="020B0502020202020204" pitchFamily="34" charset="0"/>
            </a:endParaRPr>
          </a:p>
          <a:p>
            <a:pPr marL="342900" indent="-342900" algn="l">
              <a:lnSpc>
                <a:spcPct val="11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Times New Roman" panose="02020603050405020304" pitchFamily="18" charset="0"/>
                <a:cs typeface="Century Gothic" panose="020B0502020202020204" pitchFamily="34" charset="0"/>
              </a:rPr>
              <a:t>Round (April 2024) and  Round 2 (</a:t>
            </a:r>
            <a:r>
              <a:rPr lang="fr-FR" sz="1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Times New Roman" panose="02020603050405020304" pitchFamily="18" charset="0"/>
                <a:cs typeface="Century Gothic" panose="020B0502020202020204" pitchFamily="34" charset="0"/>
              </a:rPr>
              <a:t>Nov</a:t>
            </a:r>
            <a:r>
              <a:rPr lang="fr-FR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Times New Roman" panose="02020603050405020304" pitchFamily="18" charset="0"/>
                <a:cs typeface="Century Gothic" panose="020B0502020202020204" pitchFamily="34" charset="0"/>
              </a:rPr>
              <a:t> 2024)</a:t>
            </a:r>
          </a:p>
          <a:p>
            <a:pPr marL="342900" indent="-342900" algn="l">
              <a:lnSpc>
                <a:spcPct val="11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Times New Roman" panose="02020603050405020304" pitchFamily="18" charset="0"/>
                <a:cs typeface="Century Gothic" panose="020B0502020202020204" pitchFamily="34" charset="0"/>
              </a:rPr>
              <a:t>Round 3 in </a:t>
            </a:r>
            <a:r>
              <a:rPr lang="fr-FR" sz="1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Times New Roman" panose="02020603050405020304" pitchFamily="18" charset="0"/>
                <a:cs typeface="Century Gothic" panose="020B0502020202020204" pitchFamily="34" charset="0"/>
              </a:rPr>
              <a:t>preparation</a:t>
            </a:r>
            <a:r>
              <a:rPr lang="fr-FR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Times New Roman" panose="02020603050405020304" pitchFamily="18" charset="0"/>
                <a:cs typeface="Century Gothic" panose="020B0502020202020204" pitchFamily="34" charset="0"/>
              </a:rPr>
              <a:t>, to </a:t>
            </a:r>
            <a:r>
              <a:rPr lang="fr-FR" sz="1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Times New Roman" panose="02020603050405020304" pitchFamily="18" charset="0"/>
                <a:cs typeface="Century Gothic" panose="020B0502020202020204" pitchFamily="34" charset="0"/>
              </a:rPr>
              <a:t>begin</a:t>
            </a:r>
            <a:r>
              <a:rPr lang="fr-FR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Times New Roman" panose="02020603050405020304" pitchFamily="18" charset="0"/>
                <a:cs typeface="Century Gothic" panose="020B0502020202020204" pitchFamily="34" charset="0"/>
              </a:rPr>
              <a:t> on June 2025</a:t>
            </a:r>
          </a:p>
          <a:p>
            <a:pPr marL="342900" indent="-342900" algn="l">
              <a:lnSpc>
                <a:spcPct val="11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sz="1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Times New Roman" panose="02020603050405020304" pitchFamily="18" charset="0"/>
                <a:cs typeface="Century Gothic" panose="020B0502020202020204" pitchFamily="34" charset="0"/>
              </a:rPr>
              <a:t>Sample</a:t>
            </a:r>
            <a:r>
              <a:rPr lang="fr-FR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Times New Roman" panose="02020603050405020304" pitchFamily="18" charset="0"/>
                <a:cs typeface="Century Gothic" panose="020B0502020202020204" pitchFamily="34" charset="0"/>
              </a:rPr>
              <a:t> of650 CSB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sz="1400" dirty="0"/>
          </a:p>
        </p:txBody>
      </p:sp>
      <p:pic>
        <p:nvPicPr>
          <p:cNvPr id="1026" name="Picture 2" descr="D:\SUPPORT MEDIA\VISUEL MSANP\Drapeau et Logo 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032" y="1"/>
            <a:ext cx="2771800" cy="1484783"/>
          </a:xfrm>
          <a:prstGeom prst="rect">
            <a:avLst/>
          </a:prstGeom>
          <a:noFill/>
        </p:spPr>
      </p:pic>
      <p:pic>
        <p:nvPicPr>
          <p:cNvPr id="1027" name="Picture 3" descr="D:\SUPPORT MEDIA\EMBLEM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31904" y="0"/>
            <a:ext cx="1804432" cy="980728"/>
          </a:xfrm>
          <a:prstGeom prst="rect">
            <a:avLst/>
          </a:prstGeom>
          <a:noFill/>
        </p:spPr>
      </p:pic>
      <p:pic>
        <p:nvPicPr>
          <p:cNvPr id="1030" name="Picture 6" descr="D:\SUPPORT MEDIA\ruban\20ème\inspc 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8772" y="5661250"/>
            <a:ext cx="2160240" cy="1215501"/>
          </a:xfrm>
          <a:prstGeom prst="rect">
            <a:avLst/>
          </a:prstGeom>
          <a:noFill/>
        </p:spPr>
      </p:pic>
      <p:sp>
        <p:nvSpPr>
          <p:cNvPr id="9" name="Sous-titre 2"/>
          <p:cNvSpPr txBox="1">
            <a:spLocks/>
          </p:cNvSpPr>
          <p:nvPr/>
        </p:nvSpPr>
        <p:spPr>
          <a:xfrm>
            <a:off x="3503712" y="1052736"/>
            <a:ext cx="5256584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fr-FR" b="1" i="1" dirty="0">
                <a:solidFill>
                  <a:schemeClr val="bg2">
                    <a:lumMod val="50000"/>
                  </a:schemeClr>
                </a:solidFill>
              </a:rPr>
              <a:t>MINISTÈRE DE LA SANTÉ PUBLIQUE</a:t>
            </a:r>
          </a:p>
          <a:p>
            <a:pPr algn="ctr">
              <a:spcBef>
                <a:spcPct val="20000"/>
              </a:spcBef>
              <a:defRPr/>
            </a:pPr>
            <a:endParaRPr lang="fr-FR" dirty="0">
              <a:solidFill>
                <a:schemeClr val="tx1">
                  <a:tint val="75000"/>
                </a:schemeClr>
              </a:solidFill>
            </a:endParaRPr>
          </a:p>
        </p:txBody>
      </p:sp>
      <p:cxnSp>
        <p:nvCxnSpPr>
          <p:cNvPr id="11" name="Connecteur droit 10"/>
          <p:cNvCxnSpPr/>
          <p:nvPr/>
        </p:nvCxnSpPr>
        <p:spPr>
          <a:xfrm>
            <a:off x="1487488" y="5517232"/>
            <a:ext cx="9144000" cy="0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98B19BDF-A61E-BC4C-A8EE-872C0F594D8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4518" y="5615604"/>
            <a:ext cx="1791444" cy="11501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840FBCF-FC41-945C-88E5-4139E9F3485D}"/>
              </a:ext>
            </a:extLst>
          </p:cNvPr>
          <p:cNvSpPr txBox="1"/>
          <p:nvPr/>
        </p:nvSpPr>
        <p:spPr>
          <a:xfrm>
            <a:off x="310456" y="5049529"/>
            <a:ext cx="1539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Investigateur</a:t>
            </a:r>
            <a:r>
              <a:rPr lang="en-US" dirty="0"/>
              <a:t> :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12CD4D-D90A-0C8A-7E03-4B0C3392DE5D}"/>
              </a:ext>
            </a:extLst>
          </p:cNvPr>
          <p:cNvSpPr txBox="1"/>
          <p:nvPr/>
        </p:nvSpPr>
        <p:spPr>
          <a:xfrm>
            <a:off x="4226501" y="5035244"/>
            <a:ext cx="3665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Partenariat</a:t>
            </a:r>
            <a:r>
              <a:rPr lang="en-US" dirty="0"/>
              <a:t> technique et financier </a:t>
            </a:r>
          </a:p>
        </p:txBody>
      </p:sp>
      <p:pic>
        <p:nvPicPr>
          <p:cNvPr id="10" name="Picture 2" descr="Gavi, the Vaccine Alliance - The Community of Practice for Climate  Resilient and Low Carbon Sustainable Health Systems">
            <a:extLst>
              <a:ext uri="{FF2B5EF4-FFF2-40B4-BE49-F238E27FC236}">
                <a16:creationId xmlns:a16="http://schemas.microsoft.com/office/drawing/2014/main" id="{ECE433E1-DAED-DFA1-7EC3-E93AE13CE7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579738"/>
            <a:ext cx="1907639" cy="990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ACDC73F6-843A-7EF1-592B-50B5F2B394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50513"/>
            <a:ext cx="65" cy="26097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7935" rIns="0" bIns="-7935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90C95-B72E-5BFD-4334-B7C0E4F19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6406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Overview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DABE60E-2A0E-2E3C-F999-9DFB023923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4946" y="2800866"/>
            <a:ext cx="7059827" cy="392121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5AA6B26-F845-C9EE-DDFA-0001FF2E00BB}"/>
              </a:ext>
            </a:extLst>
          </p:cNvPr>
          <p:cNvSpPr txBox="1"/>
          <p:nvPr/>
        </p:nvSpPr>
        <p:spPr>
          <a:xfrm>
            <a:off x="694038" y="6152498"/>
            <a:ext cx="49179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Figure : Comparaison des </a:t>
            </a:r>
            <a:r>
              <a:rPr lang="en-US" i="1" dirty="0" err="1"/>
              <a:t>resultats</a:t>
            </a:r>
            <a:r>
              <a:rPr lang="en-US" i="1" dirty="0"/>
              <a:t> sur la </a:t>
            </a:r>
            <a:r>
              <a:rPr lang="en-US" i="1" dirty="0" err="1"/>
              <a:t>disponibilite</a:t>
            </a:r>
            <a:r>
              <a:rPr lang="en-US" i="1" dirty="0"/>
              <a:t> des </a:t>
            </a:r>
            <a:r>
              <a:rPr lang="en-US" i="1" dirty="0" err="1"/>
              <a:t>vaccins</a:t>
            </a:r>
            <a:r>
              <a:rPr lang="en-US" i="1" dirty="0"/>
              <a:t> dans les CSB </a:t>
            </a:r>
            <a:r>
              <a:rPr lang="en-US" i="1" dirty="0" err="1"/>
              <a:t>en</a:t>
            </a:r>
            <a:r>
              <a:rPr lang="en-US" i="1" dirty="0"/>
              <a:t> 2024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E81D960-F151-F8B6-999C-0118A58CD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044" y="978694"/>
            <a:ext cx="11003756" cy="5879306"/>
          </a:xfrm>
        </p:spPr>
        <p:txBody>
          <a:bodyPr/>
          <a:lstStyle/>
          <a:p>
            <a:pPr algn="just"/>
            <a:r>
              <a:rPr lang="en-US" b="1" dirty="0"/>
              <a:t>Main objective</a:t>
            </a:r>
            <a:r>
              <a:rPr lang="en-US" dirty="0"/>
              <a:t>: To provide essential evidence on the availability, accessibility and use of primary health services, with a view to improving resilience and the quality of care on the front line: Essential services, Major obstacles, Available resources, Leadership and management, Services for vulnerable populations</a:t>
            </a:r>
          </a:p>
        </p:txBody>
      </p:sp>
    </p:spTree>
    <p:extLst>
      <p:ext uri="{BB962C8B-B14F-4D97-AF65-F5344CB8AC3E}">
        <p14:creationId xmlns:p14="http://schemas.microsoft.com/office/powerpoint/2010/main" val="787375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55676E6-857E-78E5-26D2-94612187D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/>
              <a:t>Leçons tirées et perspectives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DDF584D-1AE7-11A4-5D6C-F0AD1362C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0432"/>
            <a:ext cx="10515600" cy="5156887"/>
          </a:xfrm>
        </p:spPr>
        <p:txBody>
          <a:bodyPr>
            <a:normAutofit lnSpcReduction="10000"/>
          </a:bodyPr>
          <a:lstStyle/>
          <a:p>
            <a:pPr marL="342900" marR="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Collaboration, exchange, and learning from FASTr achievements: MSANP - GFF – WB – GAVI integration of data to be collected 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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Further exploitation and triangulation of information: DHIS2 – FASTr – Service Delivery</a:t>
            </a:r>
          </a:p>
          <a:p>
            <a:pPr marL="342900" marR="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Maintain two cycles per year to allow for corrective action between cycles</a:t>
            </a:r>
          </a:p>
          <a:p>
            <a:pPr marL="342900" marR="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Need to change the CSBs in the sample to avoid data collection bias</a:t>
            </a:r>
          </a:p>
          <a:p>
            <a:pPr marL="342900" marR="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Adoption and Institutionalization of FASTr:</a:t>
            </a:r>
          </a:p>
          <a:p>
            <a:pPr marL="742950" marR="0" lvl="1" indent="-285750" algn="just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FASTr CSB: Use of the telephone survey for specific program monitoring and evaluation: PARN project, decentralized financing.</a:t>
            </a:r>
          </a:p>
          <a:p>
            <a:pPr marL="742950" marR="0" lvl="1" indent="-285750" algn="just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FASTr Root Cause Analysis – Analysis of the Supply Chain of RMNCAH-N inputs</a:t>
            </a:r>
          </a:p>
          <a:p>
            <a:pPr marL="742950" marR="0" lvl="1" indent="-285750" algn="just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ACCESS PDC: complements DHIS2 information</a:t>
            </a:r>
          </a:p>
          <a:p>
            <a:pPr marL="342900" marR="0" lvl="0" indent="-342900" algn="just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Countdown 2030 and Progress Review: joint progress monitoring, SIS Subcommittee, single coordination by MSANP.</a:t>
            </a:r>
          </a:p>
          <a:p>
            <a:pPr algn="just" defTabSz="457200">
              <a:lnSpc>
                <a:spcPct val="100000"/>
              </a:lnSpc>
              <a:spcBef>
                <a:spcPts val="0"/>
              </a:spcBef>
              <a:defRPr/>
            </a:pPr>
            <a:endParaRPr lang="en-US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429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29FCE9BF927064F98C42DD76ED49955" ma:contentTypeVersion="17" ma:contentTypeDescription="Crée un document." ma:contentTypeScope="" ma:versionID="32a82bde2fae90d352f64184d78658b0">
  <xsd:schema xmlns:xsd="http://www.w3.org/2001/XMLSchema" xmlns:xs="http://www.w3.org/2001/XMLSchema" xmlns:p="http://schemas.microsoft.com/office/2006/metadata/properties" xmlns:ns2="0ed46340-9958-4cdf-94eb-2e05d6c6637f" xmlns:ns3="d3398ae2-713c-4198-a379-dac4c3dee16e" xmlns:ns4="3e02667f-0271-471b-bd6e-11a2e16def1d" targetNamespace="http://schemas.microsoft.com/office/2006/metadata/properties" ma:root="true" ma:fieldsID="2aeab4986a10f9eec4cbef0d27711692" ns2:_="" ns3:_="" ns4:_="">
    <xsd:import namespace="0ed46340-9958-4cdf-94eb-2e05d6c6637f"/>
    <xsd:import namespace="d3398ae2-713c-4198-a379-dac4c3dee16e"/>
    <xsd:import namespace="3e02667f-0271-471b-bd6e-11a2e16def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d46340-9958-4cdf-94eb-2e05d6c663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alises d’images" ma:readOnly="false" ma:fieldId="{5cf76f15-5ced-4ddc-b409-7134ff3c332f}" ma:taxonomyMulti="true" ma:sspId="2a6c10d7-b926-4fc0-945e-3cbf5049f6b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398ae2-713c-4198-a379-dac4c3dee16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02667f-0271-471b-bd6e-11a2e16def1d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01cea393-cc03-460b-a050-890144b27938}" ma:internalName="TaxCatchAll" ma:showField="CatchAllData" ma:web="d3398ae2-713c-4198-a379-dac4c3dee1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d46340-9958-4cdf-94eb-2e05d6c6637f">
      <Terms xmlns="http://schemas.microsoft.com/office/infopath/2007/PartnerControls"/>
    </lcf76f155ced4ddcb4097134ff3c332f>
    <TaxCatchAll xmlns="3e02667f-0271-471b-bd6e-11a2e16def1d" xsi:nil="true"/>
  </documentManagement>
</p:properties>
</file>

<file path=customXml/itemProps1.xml><?xml version="1.0" encoding="utf-8"?>
<ds:datastoreItem xmlns:ds="http://schemas.openxmlformats.org/officeDocument/2006/customXml" ds:itemID="{9D569261-DAC4-4F93-A770-D828420E3AAE}"/>
</file>

<file path=customXml/itemProps2.xml><?xml version="1.0" encoding="utf-8"?>
<ds:datastoreItem xmlns:ds="http://schemas.openxmlformats.org/officeDocument/2006/customXml" ds:itemID="{8E877BB7-ED9A-41E0-B6EF-4359114D3994}"/>
</file>

<file path=customXml/itemProps3.xml><?xml version="1.0" encoding="utf-8"?>
<ds:datastoreItem xmlns:ds="http://schemas.openxmlformats.org/officeDocument/2006/customXml" ds:itemID="{463B969C-306E-41F8-ADAB-2F65F9309C7C}"/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600</Words>
  <Application>Microsoft Office PowerPoint</Application>
  <PresentationFormat>Widescreen</PresentationFormat>
  <Paragraphs>55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23" baseType="lpstr">
      <vt:lpstr>Andes</vt:lpstr>
      <vt:lpstr>Andes Bold</vt:lpstr>
      <vt:lpstr>Aptos</vt:lpstr>
      <vt:lpstr>Arial</vt:lpstr>
      <vt:lpstr>Calibri</vt:lpstr>
      <vt:lpstr>Calibri Light</vt:lpstr>
      <vt:lpstr>Century Gothic</vt:lpstr>
      <vt:lpstr>Courier New</vt:lpstr>
      <vt:lpstr>inherit</vt:lpstr>
      <vt:lpstr>Poppins</vt:lpstr>
      <vt:lpstr>Poppins Black</vt:lpstr>
      <vt:lpstr>Poppins Light</vt:lpstr>
      <vt:lpstr>Poppins SemiBold</vt:lpstr>
      <vt:lpstr>Roboto</vt:lpstr>
      <vt:lpstr>Symbol</vt:lpstr>
      <vt:lpstr>Verdana</vt:lpstr>
      <vt:lpstr>Office Theme</vt:lpstr>
      <vt:lpstr>PowerPoint Presentation</vt:lpstr>
      <vt:lpstr>PowerPoint Presentation</vt:lpstr>
      <vt:lpstr>PowerPoint Presentation</vt:lpstr>
      <vt:lpstr>RAPID PHONE SURVEY ON THE OPERATIONAL CAPACITIES AND RESILIENCE OF BASIC HEALTH CENTERS (CSB) IN MADAGASCAR </vt:lpstr>
      <vt:lpstr>Overview</vt:lpstr>
      <vt:lpstr>Leçons tirées et perspectives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Tashrik Ahmed</dc:creator>
  <cp:lastModifiedBy>Andrimbazotiana Harilaza Rakotomanana</cp:lastModifiedBy>
  <cp:revision>4</cp:revision>
  <dcterms:created xsi:type="dcterms:W3CDTF">2022-04-29T18:28:59Z</dcterms:created>
  <dcterms:modified xsi:type="dcterms:W3CDTF">2025-05-05T12:42:35Z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0x010100D29FCE9BF927064F98C42DD76ED49955</vt:lpwstr>
  </property>
</Properties>
</file>