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130" r:id="rId1"/>
  </p:sldMasterIdLst>
  <p:notesMasterIdLst>
    <p:notesMasterId r:id="rId8"/>
  </p:notesMasterIdLst>
  <p:handoutMasterIdLst>
    <p:handoutMasterId r:id="rId9"/>
  </p:handoutMasterIdLst>
  <p:sldIdLst>
    <p:sldId id="2134806334" r:id="rId2"/>
    <p:sldId id="2147377395" r:id="rId3"/>
    <p:sldId id="2147377396" r:id="rId4"/>
    <p:sldId id="256" r:id="rId5"/>
    <p:sldId id="2147377398" r:id="rId6"/>
    <p:sldId id="214737739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ASTR overview" id="{AD79C449-D886-497C-B88D-8CC10FE76B13}">
          <p14:sldIdLst>
            <p14:sldId id="2134806334"/>
            <p14:sldId id="2147377395"/>
            <p14:sldId id="2147377396"/>
            <p14:sldId id="256"/>
            <p14:sldId id="2147377398"/>
            <p14:sldId id="2147377397"/>
          </p14:sldIdLst>
        </p14:section>
      </p14:sectionLst>
    </p:ext>
    <p:ext uri="{EFAFB233-063F-42B5-8137-9DF3F51BA10A}">
      <p15:sldGuideLst xmlns:p15="http://schemas.microsoft.com/office/powerpoint/2012/main">
        <p15:guide id="1" orient="horz" pos="2160" userDrawn="1">
          <p15:clr>
            <a:srgbClr val="A4A3A4"/>
          </p15:clr>
        </p15:guide>
        <p15:guide id="2" pos="96" userDrawn="1">
          <p15:clr>
            <a:srgbClr val="A4A3A4"/>
          </p15:clr>
        </p15:guide>
        <p15:guide id="3" pos="3840" userDrawn="1">
          <p15:clr>
            <a:srgbClr val="A4A3A4"/>
          </p15:clr>
        </p15:guide>
        <p15:guide id="4" orient="horz" pos="9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E7B5406-DC56-BC96-83B9-00FA433AEA22}" name="Shane Mohammed Khan" initials="SK" userId="S::skhan55@worldbank.org::5363809c-65a0-4fe8-9291-fa678f0b77de" providerId="AD"/>
  <p188:author id="{A66BFE1D-6074-984E-B036-3B6EDA06E41D}" name="Ashley Lauren Sheffel" initials="AS" userId="S::asheffel@worldbank.org::fe08462c-5d18-4250-9eea-7c6b26f9f89f" providerId="AD"/>
  <p188:author id="{6172B337-6289-B735-5A48-C11AC49B64BB}" name="Harim Jung" initials="HJ" userId="S::hjung1@worldbank.org::ffcb81c1-fbee-4b38-a3ff-a31d5741839e" providerId="AD"/>
  <p188:author id="{1E960968-AB73-178D-DB4E-52F830912CA5}" name="Salome Henriette Paulette Drouard" initials="SD" userId="S::sdrouard@worldbank.org::1d6fc2d9-9697-4648-b0d1-fee8247eacde" providerId="AD"/>
  <p188:author id="{6A677E7B-CFA9-FFD6-8A62-42EE6CB0D477}" name="Peter Meredith Hansen" initials="PMH" userId="S::phansen2@worldbank.org::27b19d5b-e33b-4b79-9d81-b22c68ee2585" providerId="AD"/>
  <p188:author id="{7381D57E-F6F9-ABED-C7C8-FCAB03954551}" name="Tashrik Ahmed" initials="TA" userId="S::tahmed13@worldbank.org::09d509f8-5bac-4f6b-a88b-cbd1f672d045" providerId="AD"/>
  <p188:author id="{861B1C90-179C-E397-7B96-B0C91DF2170B}" name="Rachel Vernee Neill" initials="RN" userId="S::rneill@worldbank.org::899fb478-53c3-4997-aa6c-8c0d3510b547" providerId="AD"/>
  <p188:author id="{2A9994BD-92D1-748E-C244-C982D1FC1DB7}" name="Rachel Neill" initials="RN" userId="S::rneill3_jhu.edu#ext#@worldbankgroup.onmicrosoft.com::d6cdb8c6-ef9f-4073-a305-86c46dfa61f5" providerId="AD"/>
  <p188:author id="{83CAD1E0-4991-0772-354C-A9ED2619B2AE}" name="Rachel Vernee Neill" initials="RN" userId="S::rneill@worldbank.org::956da6b3-373c-40a5-8772-83868954ae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chael Alexander Peters" initials="MAP" lastIdx="28" clrIdx="0">
    <p:extLst>
      <p:ext uri="{19B8F6BF-5375-455C-9EA6-DF929625EA0E}">
        <p15:presenceInfo xmlns:p15="http://schemas.microsoft.com/office/powerpoint/2012/main" userId="S::mpeters1@worldbank.org::5909869f-06c2-468c-b238-2bbdc2eae96d" providerId="AD"/>
      </p:ext>
    </p:extLst>
  </p:cmAuthor>
  <p:cmAuthor id="2" name="Tashrik Ahmed" initials="TA" lastIdx="16" clrIdx="1">
    <p:extLst>
      <p:ext uri="{19B8F6BF-5375-455C-9EA6-DF929625EA0E}">
        <p15:presenceInfo xmlns:p15="http://schemas.microsoft.com/office/powerpoint/2012/main" userId="S::tahmed13@worldbank.org::09d509f8-5bac-4f6b-a88b-cbd1f672d045" providerId="AD"/>
      </p:ext>
    </p:extLst>
  </p:cmAuthor>
  <p:cmAuthor id="3" name="Peter Meredith Hansen" initials="PMH" lastIdx="51" clrIdx="2">
    <p:extLst>
      <p:ext uri="{19B8F6BF-5375-455C-9EA6-DF929625EA0E}">
        <p15:presenceInfo xmlns:p15="http://schemas.microsoft.com/office/powerpoint/2012/main" userId="S::phansen2@worldbank.org::27b19d5b-e33b-4b79-9d81-b22c68ee2585" providerId="AD"/>
      </p:ext>
    </p:extLst>
  </p:cmAuthor>
  <p:cmAuthor id="4" name="Anju Malhotra" initials="AM" lastIdx="17" clrIdx="3">
    <p:extLst>
      <p:ext uri="{19B8F6BF-5375-455C-9EA6-DF929625EA0E}">
        <p15:presenceInfo xmlns:p15="http://schemas.microsoft.com/office/powerpoint/2012/main" userId="S::amalhotra7@worldbank.org::806d5493-77b3-448e-abf6-e98cb314bee6" providerId="AD"/>
      </p:ext>
    </p:extLst>
  </p:cmAuthor>
  <p:cmAuthor id="5" name="Pablo Amor Fernandez" initials="PAF" lastIdx="1" clrIdx="4">
    <p:extLst>
      <p:ext uri="{19B8F6BF-5375-455C-9EA6-DF929625EA0E}">
        <p15:presenceInfo xmlns:p15="http://schemas.microsoft.com/office/powerpoint/2012/main" userId="S::pamorfernandez@worldbank.org::ab910559-8692-41e4-94ee-d8b2764a9f6d" providerId="AD"/>
      </p:ext>
    </p:extLst>
  </p:cmAuthor>
  <p:cmAuthor id="6" name="Rachel Neill" initials="RN" lastIdx="5" clrIdx="5">
    <p:extLst>
      <p:ext uri="{19B8F6BF-5375-455C-9EA6-DF929625EA0E}">
        <p15:presenceInfo xmlns:p15="http://schemas.microsoft.com/office/powerpoint/2012/main" userId="S::rneill3_jhu.edu#ext#@worldbankgroup.onmicrosoft.com::d6cdb8c6-ef9f-4073-a305-86c46dfa61f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C8BF"/>
    <a:srgbClr val="DFE7E8"/>
    <a:srgbClr val="08716C"/>
    <a:srgbClr val="3F292B"/>
    <a:srgbClr val="F49D37"/>
    <a:srgbClr val="0D1F2D"/>
    <a:srgbClr val="F4A261"/>
    <a:srgbClr val="7BDBD0"/>
    <a:srgbClr val="F88C8C"/>
    <a:srgbClr val="2A9D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9FBB94-FB92-4B38-9637-9352DE90C53D}" v="2" dt="2025-05-05T12:33:30.6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36" y="240"/>
      </p:cViewPr>
      <p:guideLst>
        <p:guide orient="horz" pos="2160"/>
        <p:guide pos="96"/>
        <p:guide pos="3840"/>
        <p:guide orient="horz" pos="9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imbazotiana Harilaza Rakotomanana" userId="9ab17120-8aa4-43de-83fe-95270377a90c" providerId="ADAL" clId="{B49FBB94-FB92-4B38-9637-9352DE90C53D}"/>
    <pc:docChg chg="custSel delSld modSld modSection">
      <pc:chgData name="Andrimbazotiana Harilaza Rakotomanana" userId="9ab17120-8aa4-43de-83fe-95270377a90c" providerId="ADAL" clId="{B49FBB94-FB92-4B38-9637-9352DE90C53D}" dt="2025-05-05T12:36:01.065" v="239" actId="123"/>
      <pc:docMkLst>
        <pc:docMk/>
      </pc:docMkLst>
      <pc:sldChg chg="modSp mod">
        <pc:chgData name="Andrimbazotiana Harilaza Rakotomanana" userId="9ab17120-8aa4-43de-83fe-95270377a90c" providerId="ADAL" clId="{B49FBB94-FB92-4B38-9637-9352DE90C53D}" dt="2025-05-05T12:35:17.559" v="127" actId="313"/>
        <pc:sldMkLst>
          <pc:docMk/>
          <pc:sldMk cId="0" sldId="256"/>
        </pc:sldMkLst>
        <pc:spChg chg="mod">
          <ac:chgData name="Andrimbazotiana Harilaza Rakotomanana" userId="9ab17120-8aa4-43de-83fe-95270377a90c" providerId="ADAL" clId="{B49FBB94-FB92-4B38-9637-9352DE90C53D}" dt="2025-05-05T12:35:17.559" v="127" actId="313"/>
          <ac:spMkLst>
            <pc:docMk/>
            <pc:sldMk cId="0" sldId="256"/>
            <ac:spMk id="3" creationId="{00000000-0000-0000-0000-000000000000}"/>
          </ac:spMkLst>
        </pc:spChg>
      </pc:sldChg>
      <pc:sldChg chg="delSp del mod">
        <pc:chgData name="Andrimbazotiana Harilaza Rakotomanana" userId="9ab17120-8aa4-43de-83fe-95270377a90c" providerId="ADAL" clId="{B49FBB94-FB92-4B38-9637-9352DE90C53D}" dt="2025-05-05T12:33:22.909" v="10" actId="47"/>
        <pc:sldMkLst>
          <pc:docMk/>
          <pc:sldMk cId="1004070221" sldId="344"/>
        </pc:sldMkLst>
        <pc:picChg chg="del">
          <ac:chgData name="Andrimbazotiana Harilaza Rakotomanana" userId="9ab17120-8aa4-43de-83fe-95270377a90c" providerId="ADAL" clId="{B49FBB94-FB92-4B38-9637-9352DE90C53D}" dt="2025-05-05T12:33:05.269" v="5" actId="21"/>
          <ac:picMkLst>
            <pc:docMk/>
            <pc:sldMk cId="1004070221" sldId="344"/>
            <ac:picMk id="4" creationId="{106CBF50-DE21-7913-93AA-242EE9D0E509}"/>
          </ac:picMkLst>
        </pc:picChg>
      </pc:sldChg>
      <pc:sldChg chg="modSp mod">
        <pc:chgData name="Andrimbazotiana Harilaza Rakotomanana" userId="9ab17120-8aa4-43de-83fe-95270377a90c" providerId="ADAL" clId="{B49FBB94-FB92-4B38-9637-9352DE90C53D}" dt="2025-05-05T12:36:01.065" v="239" actId="123"/>
        <pc:sldMkLst>
          <pc:docMk/>
          <pc:sldMk cId="1381429439" sldId="2147377397"/>
        </pc:sldMkLst>
        <pc:spChg chg="mod">
          <ac:chgData name="Andrimbazotiana Harilaza Rakotomanana" userId="9ab17120-8aa4-43de-83fe-95270377a90c" providerId="ADAL" clId="{B49FBB94-FB92-4B38-9637-9352DE90C53D}" dt="2025-05-05T12:36:01.065" v="239" actId="123"/>
          <ac:spMkLst>
            <pc:docMk/>
            <pc:sldMk cId="1381429439" sldId="2147377397"/>
            <ac:spMk id="5" creationId="{DDDF584D-1AE7-11A4-5D6C-F0AD1362CD90}"/>
          </ac:spMkLst>
        </pc:spChg>
      </pc:sldChg>
      <pc:sldChg chg="addSp delSp modSp mod modNotesTx">
        <pc:chgData name="Andrimbazotiana Harilaza Rakotomanana" userId="9ab17120-8aa4-43de-83fe-95270377a90c" providerId="ADAL" clId="{B49FBB94-FB92-4B38-9637-9352DE90C53D}" dt="2025-05-05T12:34:49.197" v="120" actId="14100"/>
        <pc:sldMkLst>
          <pc:docMk/>
          <pc:sldMk cId="787375061" sldId="2147377398"/>
        </pc:sldMkLst>
        <pc:spChg chg="mod">
          <ac:chgData name="Andrimbazotiana Harilaza Rakotomanana" userId="9ab17120-8aa4-43de-83fe-95270377a90c" providerId="ADAL" clId="{B49FBB94-FB92-4B38-9637-9352DE90C53D}" dt="2025-05-05T12:34:17.372" v="116" actId="6549"/>
          <ac:spMkLst>
            <pc:docMk/>
            <pc:sldMk cId="787375061" sldId="2147377398"/>
            <ac:spMk id="3" creationId="{0BC50536-7BCB-528D-10E0-8676D92DC39C}"/>
          </ac:spMkLst>
        </pc:spChg>
        <pc:spChg chg="add mod">
          <ac:chgData name="Andrimbazotiana Harilaza Rakotomanana" userId="9ab17120-8aa4-43de-83fe-95270377a90c" providerId="ADAL" clId="{B49FBB94-FB92-4B38-9637-9352DE90C53D}" dt="2025-05-05T12:34:03.985" v="114" actId="114"/>
          <ac:spMkLst>
            <pc:docMk/>
            <pc:sldMk cId="787375061" sldId="2147377398"/>
            <ac:spMk id="7" creationId="{95AA6B26-F845-C9EE-DDFA-0001FF2E00BB}"/>
          </ac:spMkLst>
        </pc:spChg>
        <pc:picChg chg="add del">
          <ac:chgData name="Andrimbazotiana Harilaza Rakotomanana" userId="9ab17120-8aa4-43de-83fe-95270377a90c" providerId="ADAL" clId="{B49FBB94-FB92-4B38-9637-9352DE90C53D}" dt="2025-05-05T12:32:58.153" v="4" actId="478"/>
          <ac:picMkLst>
            <pc:docMk/>
            <pc:sldMk cId="787375061" sldId="2147377398"/>
            <ac:picMk id="5" creationId="{D8FA6237-1DEE-2763-AA3E-B5F7AF909911}"/>
          </ac:picMkLst>
        </pc:picChg>
        <pc:picChg chg="add mod">
          <ac:chgData name="Andrimbazotiana Harilaza Rakotomanana" userId="9ab17120-8aa4-43de-83fe-95270377a90c" providerId="ADAL" clId="{B49FBB94-FB92-4B38-9637-9352DE90C53D}" dt="2025-05-05T12:34:49.197" v="120" actId="14100"/>
          <ac:picMkLst>
            <pc:docMk/>
            <pc:sldMk cId="787375061" sldId="2147377398"/>
            <ac:picMk id="6" creationId="{9DABE60E-2A0E-2E3C-F999-9DFB0239239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020D225-78EE-419F-8DC9-73D263E30F5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10036EA-6CA4-4865-9CC1-29886B02568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2E57EC1-D476-4336-BB47-749897937ADC}" type="datetimeFigureOut">
              <a:rPr lang="en-US" smtClean="0"/>
              <a:t>5/5/2025</a:t>
            </a:fld>
            <a:endParaRPr lang="en-US"/>
          </a:p>
        </p:txBody>
      </p:sp>
      <p:sp>
        <p:nvSpPr>
          <p:cNvPr id="4" name="Footer Placeholder 3">
            <a:extLst>
              <a:ext uri="{FF2B5EF4-FFF2-40B4-BE49-F238E27FC236}">
                <a16:creationId xmlns:a16="http://schemas.microsoft.com/office/drawing/2014/main" id="{9F59EEFF-80D2-423B-BEC8-A427B29AC6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1AF4249-67D3-4FB2-842B-D68CD647550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760ECA-17D3-4D2B-BEDE-DB95FA40D7BA}" type="slidenum">
              <a:rPr lang="en-US" smtClean="0"/>
              <a:t>‹#›</a:t>
            </a:fld>
            <a:endParaRPr lang="en-US"/>
          </a:p>
        </p:txBody>
      </p:sp>
    </p:spTree>
    <p:extLst>
      <p:ext uri="{BB962C8B-B14F-4D97-AF65-F5344CB8AC3E}">
        <p14:creationId xmlns:p14="http://schemas.microsoft.com/office/powerpoint/2010/main" val="5637134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88916-764F-4861-801C-E5DFB6C34CDC}" type="datetimeFigureOut">
              <a:rPr lang="en-US" smtClean="0"/>
              <a:t>5/5/2025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9F8168-3295-45FC-A5C5-B045A61B07AC}" type="slidenum">
              <a:rPr lang="en-US" smtClean="0"/>
              <a:t>‹#›</a:t>
            </a:fld>
            <a:endParaRPr lang="en-US"/>
          </a:p>
        </p:txBody>
      </p:sp>
    </p:spTree>
    <p:extLst>
      <p:ext uri="{BB962C8B-B14F-4D97-AF65-F5344CB8AC3E}">
        <p14:creationId xmlns:p14="http://schemas.microsoft.com/office/powerpoint/2010/main" val="3165379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E926BB-34CC-A547-ABEE-D4DE354B6DC3}" type="slidenum">
              <a:rPr lang="en-US" smtClean="0"/>
              <a:t>1</a:t>
            </a:fld>
            <a:endParaRPr lang="en-US"/>
          </a:p>
        </p:txBody>
      </p:sp>
    </p:spTree>
    <p:extLst>
      <p:ext uri="{BB962C8B-B14F-4D97-AF65-F5344CB8AC3E}">
        <p14:creationId xmlns:p14="http://schemas.microsoft.com/office/powerpoint/2010/main" val="1033483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E926BB-34CC-A547-ABEE-D4DE354B6DC3}" type="slidenum">
              <a:rPr lang="en-US" smtClean="0"/>
              <a:t>2</a:t>
            </a:fld>
            <a:endParaRPr lang="en-US"/>
          </a:p>
        </p:txBody>
      </p:sp>
    </p:spTree>
    <p:extLst>
      <p:ext uri="{BB962C8B-B14F-4D97-AF65-F5344CB8AC3E}">
        <p14:creationId xmlns:p14="http://schemas.microsoft.com/office/powerpoint/2010/main" val="2418220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C2E926BB-34CC-A547-ABEE-D4DE354B6DC3}" type="slidenum">
              <a:rPr lang="en-US" smtClean="0"/>
              <a:t>3</a:t>
            </a:fld>
            <a:endParaRPr lang="en-US"/>
          </a:p>
        </p:txBody>
      </p:sp>
    </p:spTree>
    <p:extLst>
      <p:ext uri="{BB962C8B-B14F-4D97-AF65-F5344CB8AC3E}">
        <p14:creationId xmlns:p14="http://schemas.microsoft.com/office/powerpoint/2010/main" val="3348131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fr-FR" b="1" dirty="0"/>
              <a:t>Objectifs </a:t>
            </a:r>
            <a:r>
              <a:rPr lang="fr-FR" b="1" dirty="0" err="1"/>
              <a:t>specifiques</a:t>
            </a:r>
            <a:endParaRPr lang="fr-FR" b="1" dirty="0"/>
          </a:p>
          <a:p>
            <a:pPr marL="514350" indent="-514350">
              <a:buFont typeface="+mj-lt"/>
              <a:buAutoNum type="arabicPeriod"/>
            </a:pPr>
            <a:r>
              <a:rPr lang="fr-FR" dirty="0"/>
              <a:t>Permettre l’évaluation et le suivi continu des capacités opérationnelles des CSB.</a:t>
            </a:r>
          </a:p>
          <a:p>
            <a:pPr marL="514350" indent="-514350">
              <a:buFont typeface="+mj-lt"/>
              <a:buAutoNum type="arabicPeriod"/>
            </a:pPr>
            <a:r>
              <a:rPr lang="fr-FR" dirty="0"/>
              <a:t>Identifier les difficultés principales auxquelles les CSB font face dans la prestation des services.</a:t>
            </a:r>
          </a:p>
          <a:p>
            <a:pPr marL="514350" indent="-514350">
              <a:buFont typeface="+mj-lt"/>
              <a:buAutoNum type="arabicPeriod"/>
            </a:pPr>
            <a:r>
              <a:rPr lang="fr-FR" dirty="0"/>
              <a:t>Évaluer l’impact de chocs externes éventuels sur l’offre de services et la capacité de réponse des CSB, afin d’identifier les mesures nécessaires pour accroître leur résilience.</a:t>
            </a:r>
          </a:p>
          <a:p>
            <a:pPr marL="514350" indent="-514350">
              <a:buFont typeface="+mj-lt"/>
              <a:buAutoNum type="arabicPeriod"/>
            </a:pPr>
            <a:r>
              <a:rPr lang="fr-FR" dirty="0"/>
              <a:t>Développer des recommandations pour la prise de décision par les programmeurs et décideurs basées sur l’évidence fournie par les données de l’enquête téléphonique.</a:t>
            </a:r>
          </a:p>
          <a:p>
            <a:pPr marL="514350" indent="-514350">
              <a:buFont typeface="+mj-lt"/>
              <a:buAutoNum type="arabicPeriod"/>
            </a:pPr>
            <a:r>
              <a:rPr lang="fr-FR" dirty="0"/>
              <a:t>Décrire la mise en </a:t>
            </a:r>
            <a:r>
              <a:rPr lang="fr-FR" dirty="0" err="1"/>
              <a:t>oeuvre</a:t>
            </a:r>
            <a:r>
              <a:rPr lang="fr-FR" dirty="0"/>
              <a:t>/les progrès des réformes et les ressources mobilisées</a:t>
            </a:r>
          </a:p>
          <a:p>
            <a:pPr marL="514350" indent="-514350">
              <a:buFont typeface="+mj-lt"/>
              <a:buAutoNum type="arabicPeriod"/>
            </a:pPr>
            <a:r>
              <a:rPr lang="fr-FR" dirty="0"/>
              <a:t>Suivre la réalisation des recommandations émises lors des cycles d’enquête antérieurs.</a:t>
            </a:r>
          </a:p>
          <a:p>
            <a:endParaRPr lang="en-US" dirty="0"/>
          </a:p>
        </p:txBody>
      </p:sp>
      <p:sp>
        <p:nvSpPr>
          <p:cNvPr id="4" name="Slide Number Placeholder 3"/>
          <p:cNvSpPr>
            <a:spLocks noGrp="1"/>
          </p:cNvSpPr>
          <p:nvPr>
            <p:ph type="sldNum" sz="quarter" idx="5"/>
          </p:nvPr>
        </p:nvSpPr>
        <p:spPr/>
        <p:txBody>
          <a:bodyPr/>
          <a:lstStyle/>
          <a:p>
            <a:fld id="{949F8168-3295-45FC-A5C5-B045A61B07AC}" type="slidenum">
              <a:rPr lang="en-US" smtClean="0"/>
              <a:t>5</a:t>
            </a:fld>
            <a:endParaRPr lang="en-US"/>
          </a:p>
        </p:txBody>
      </p:sp>
    </p:spTree>
    <p:extLst>
      <p:ext uri="{BB962C8B-B14F-4D97-AF65-F5344CB8AC3E}">
        <p14:creationId xmlns:p14="http://schemas.microsoft.com/office/powerpoint/2010/main" val="2850464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D99C1-720E-4090-9764-00AB6F811C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5E1AB-28CF-4C9A-96BC-BCAC29B95E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50DD92-975C-474E-8D73-5DD95363D13A}"/>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F4050D0B-2D08-4C57-ADBC-DC5860E810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704EFC-455A-4399-BEE7-0A58FADF3BB1}"/>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1658083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568DF-CCDD-4D42-AEDB-B6A69E47C9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A2C8FD-39B3-4AEE-8853-2B56DED2DF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94A63-371D-45C9-8A0B-73B71DA824A4}"/>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3B74D788-161C-4FFC-A0EF-EF0EADC12E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DA9B3-B027-44D8-820C-5C40C6C9DE9C}"/>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2832621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AF521F-ED1E-47C5-8D74-6660B57DD4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8AFFFA-4470-49BA-9311-20A2A80BB2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D9B2C8-FF7B-433A-A467-48A40BA01D07}"/>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AEA6A47B-2330-4CB0-913F-00A7B84CE1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07BE8D-AA53-4049-AD1A-4463A59596F3}"/>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977274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ody Slide_Textonly">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E4DE4C73-F3D5-CF42-B1CA-623B5EF1A374}"/>
              </a:ext>
            </a:extLst>
          </p:cNvPr>
          <p:cNvSpPr>
            <a:spLocks noGrp="1"/>
          </p:cNvSpPr>
          <p:nvPr>
            <p:ph type="body" sz="quarter" idx="10" hasCustomPrompt="1"/>
          </p:nvPr>
        </p:nvSpPr>
        <p:spPr>
          <a:xfrm>
            <a:off x="457200" y="441811"/>
            <a:ext cx="10502721" cy="1027113"/>
          </a:xfrm>
          <a:prstGeom prst="rect">
            <a:avLst/>
          </a:prstGeom>
        </p:spPr>
        <p:txBody>
          <a:bodyPr/>
          <a:lstStyle>
            <a:lvl1pPr marL="0" indent="0">
              <a:buNone/>
              <a:defRPr sz="4800" b="1" i="0">
                <a:solidFill>
                  <a:srgbClr val="1FA29C"/>
                </a:solidFill>
                <a:latin typeface="Poppins" pitchFamily="2" charset="77"/>
                <a:ea typeface="Verdana" panose="020B0604030504040204" pitchFamily="34" charset="0"/>
                <a:cs typeface="Poppins" pitchFamily="2" charset="77"/>
              </a:defRPr>
            </a:lvl1pPr>
            <a:lvl2pPr marL="457200" indent="0">
              <a:buNone/>
              <a:defRPr/>
            </a:lvl2pPr>
          </a:lstStyle>
          <a:p>
            <a:pPr lvl="0"/>
            <a:r>
              <a:rPr lang="en-US"/>
              <a:t>H1 Header Text Goes Here</a:t>
            </a:r>
          </a:p>
        </p:txBody>
      </p:sp>
      <p:sp>
        <p:nvSpPr>
          <p:cNvPr id="3" name="Text Placeholder 2">
            <a:extLst>
              <a:ext uri="{FF2B5EF4-FFF2-40B4-BE49-F238E27FC236}">
                <a16:creationId xmlns:a16="http://schemas.microsoft.com/office/drawing/2014/main" id="{93A07D63-0A7A-B04A-A32E-8A93E25C7683}"/>
              </a:ext>
            </a:extLst>
          </p:cNvPr>
          <p:cNvSpPr>
            <a:spLocks noGrp="1"/>
          </p:cNvSpPr>
          <p:nvPr>
            <p:ph type="body" sz="quarter" idx="11" hasCustomPrompt="1"/>
          </p:nvPr>
        </p:nvSpPr>
        <p:spPr>
          <a:xfrm>
            <a:off x="457200" y="1825624"/>
            <a:ext cx="7431741" cy="3375963"/>
          </a:xfrm>
          <a:prstGeom prst="rect">
            <a:avLst/>
          </a:prstGeom>
        </p:spPr>
        <p:txBody>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lang="en-US" smtClean="0">
                <a:solidFill>
                  <a:schemeClr val="tx1">
                    <a:lumMod val="75000"/>
                    <a:lumOff val="25000"/>
                  </a:schemeClr>
                </a:solidFill>
                <a:effectLst/>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sz="1400">
                <a:latin typeface="Verdana" panose="020B0604030504040204" pitchFamily="34" charset="0"/>
                <a:ea typeface="Verdana" panose="020B0604030504040204" pitchFamily="34" charset="0"/>
                <a:cs typeface="Verdana" panose="020B0604030504040204" pitchFamily="34" charset="0"/>
              </a:rPr>
              <a:t>Body copy goes here</a:t>
            </a:r>
          </a:p>
        </p:txBody>
      </p:sp>
      <p:sp>
        <p:nvSpPr>
          <p:cNvPr id="8" name="Slide Number Placeholder 10">
            <a:extLst>
              <a:ext uri="{FF2B5EF4-FFF2-40B4-BE49-F238E27FC236}">
                <a16:creationId xmlns:a16="http://schemas.microsoft.com/office/drawing/2014/main" id="{498120F8-CB04-D147-AAF8-7A22E835372E}"/>
              </a:ext>
            </a:extLst>
          </p:cNvPr>
          <p:cNvSpPr>
            <a:spLocks noGrp="1"/>
          </p:cNvSpPr>
          <p:nvPr>
            <p:ph type="sldNum" sz="quarter" idx="12"/>
          </p:nvPr>
        </p:nvSpPr>
        <p:spPr>
          <a:xfrm>
            <a:off x="11548534" y="6299475"/>
            <a:ext cx="474133" cy="365125"/>
          </a:xfrm>
        </p:spPr>
        <p:txBody>
          <a:bodyPr/>
          <a:lstStyle>
            <a:lvl1pPr>
              <a:defRPr sz="1400"/>
            </a:lvl1pPr>
          </a:lstStyle>
          <a:p>
            <a:fld id="{B1C535E9-3087-854E-9C8F-55CBE0306812}" type="slidenum">
              <a:rPr lang="en-US" smtClean="0"/>
              <a:pPr/>
              <a:t>‹#›</a:t>
            </a:fld>
            <a:endParaRPr lang="en-US"/>
          </a:p>
        </p:txBody>
      </p:sp>
    </p:spTree>
    <p:extLst>
      <p:ext uri="{BB962C8B-B14F-4D97-AF65-F5344CB8AC3E}">
        <p14:creationId xmlns:p14="http://schemas.microsoft.com/office/powerpoint/2010/main" val="3288265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
  <p:cSld name="Title and Content ">
    <p:spTree>
      <p:nvGrpSpPr>
        <p:cNvPr id="1" name="Shape 89"/>
        <p:cNvGrpSpPr/>
        <p:nvPr/>
      </p:nvGrpSpPr>
      <p:grpSpPr>
        <a:xfrm>
          <a:off x="0" y="0"/>
          <a:ext cx="0" cy="0"/>
          <a:chOff x="0" y="0"/>
          <a:chExt cx="0" cy="0"/>
        </a:xfrm>
      </p:grpSpPr>
      <p:grpSp>
        <p:nvGrpSpPr>
          <p:cNvPr id="90" name="Google Shape;90;p28"/>
          <p:cNvGrpSpPr/>
          <p:nvPr/>
        </p:nvGrpSpPr>
        <p:grpSpPr>
          <a:xfrm rot="3186376">
            <a:off x="9266505" y="702603"/>
            <a:ext cx="5623058" cy="2811529"/>
            <a:chOff x="6919912" y="3216683"/>
            <a:chExt cx="2628900" cy="1314450"/>
          </a:xfrm>
        </p:grpSpPr>
        <p:sp>
          <p:nvSpPr>
            <p:cNvPr id="91" name="Google Shape;91;p28"/>
            <p:cNvSpPr/>
            <p:nvPr/>
          </p:nvSpPr>
          <p:spPr>
            <a:xfrm>
              <a:off x="6919912" y="3216683"/>
              <a:ext cx="2628900" cy="1314450"/>
            </a:xfrm>
            <a:custGeom>
              <a:avLst/>
              <a:gdLst/>
              <a:ahLst/>
              <a:cxnLst/>
              <a:rect l="l" t="t" r="r" b="b"/>
              <a:pathLst>
                <a:path w="2628900" h="1314450" extrusionOk="0">
                  <a:moveTo>
                    <a:pt x="0" y="0"/>
                  </a:moveTo>
                  <a:cubicBezTo>
                    <a:pt x="0" y="725996"/>
                    <a:pt x="588455" y="1314450"/>
                    <a:pt x="1314450" y="1314450"/>
                  </a:cubicBezTo>
                  <a:cubicBezTo>
                    <a:pt x="2040445" y="1314450"/>
                    <a:pt x="2628900" y="725996"/>
                    <a:pt x="2628900"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2" name="Google Shape;92;p28"/>
            <p:cNvSpPr/>
            <p:nvPr/>
          </p:nvSpPr>
          <p:spPr>
            <a:xfrm>
              <a:off x="7018115" y="3216683"/>
              <a:ext cx="2432494" cy="1216247"/>
            </a:xfrm>
            <a:custGeom>
              <a:avLst/>
              <a:gdLst/>
              <a:ahLst/>
              <a:cxnLst/>
              <a:rect l="l" t="t" r="r" b="b"/>
              <a:pathLst>
                <a:path w="2432494" h="1216247" extrusionOk="0">
                  <a:moveTo>
                    <a:pt x="0" y="0"/>
                  </a:moveTo>
                  <a:cubicBezTo>
                    <a:pt x="0" y="671703"/>
                    <a:pt x="544544" y="1216247"/>
                    <a:pt x="1216247" y="1216247"/>
                  </a:cubicBezTo>
                  <a:cubicBezTo>
                    <a:pt x="1887951" y="1216247"/>
                    <a:pt x="2432495" y="671703"/>
                    <a:pt x="2432495"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3" name="Google Shape;93;p28"/>
            <p:cNvSpPr/>
            <p:nvPr/>
          </p:nvSpPr>
          <p:spPr>
            <a:xfrm>
              <a:off x="7116317" y="3216683"/>
              <a:ext cx="2236089" cy="1118044"/>
            </a:xfrm>
            <a:custGeom>
              <a:avLst/>
              <a:gdLst/>
              <a:ahLst/>
              <a:cxnLst/>
              <a:rect l="l" t="t" r="r" b="b"/>
              <a:pathLst>
                <a:path w="2236089" h="1118044" extrusionOk="0">
                  <a:moveTo>
                    <a:pt x="0" y="0"/>
                  </a:moveTo>
                  <a:cubicBezTo>
                    <a:pt x="0" y="617506"/>
                    <a:pt x="500539" y="1118045"/>
                    <a:pt x="1118045" y="1118045"/>
                  </a:cubicBezTo>
                  <a:cubicBezTo>
                    <a:pt x="1735551" y="1118045"/>
                    <a:pt x="2236089" y="617506"/>
                    <a:pt x="2236089"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4" name="Google Shape;94;p28"/>
            <p:cNvSpPr/>
            <p:nvPr/>
          </p:nvSpPr>
          <p:spPr>
            <a:xfrm>
              <a:off x="7214520" y="3216683"/>
              <a:ext cx="2039683" cy="1019841"/>
            </a:xfrm>
            <a:custGeom>
              <a:avLst/>
              <a:gdLst/>
              <a:ahLst/>
              <a:cxnLst/>
              <a:rect l="l" t="t" r="r" b="b"/>
              <a:pathLst>
                <a:path w="2039683" h="1019841" extrusionOk="0">
                  <a:moveTo>
                    <a:pt x="0" y="0"/>
                  </a:moveTo>
                  <a:cubicBezTo>
                    <a:pt x="0" y="563309"/>
                    <a:pt x="456629" y="1019842"/>
                    <a:pt x="1019842" y="1019842"/>
                  </a:cubicBezTo>
                  <a:cubicBezTo>
                    <a:pt x="1583055" y="1019842"/>
                    <a:pt x="2039684" y="563309"/>
                    <a:pt x="2039684"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5" name="Google Shape;95;p28"/>
            <p:cNvSpPr/>
            <p:nvPr/>
          </p:nvSpPr>
          <p:spPr>
            <a:xfrm>
              <a:off x="7312723" y="3216683"/>
              <a:ext cx="1843278" cy="921639"/>
            </a:xfrm>
            <a:custGeom>
              <a:avLst/>
              <a:gdLst/>
              <a:ahLst/>
              <a:cxnLst/>
              <a:rect l="l" t="t" r="r" b="b"/>
              <a:pathLst>
                <a:path w="1843278" h="921639" extrusionOk="0">
                  <a:moveTo>
                    <a:pt x="0" y="0"/>
                  </a:moveTo>
                  <a:cubicBezTo>
                    <a:pt x="0" y="509016"/>
                    <a:pt x="412623" y="921639"/>
                    <a:pt x="921639" y="921639"/>
                  </a:cubicBezTo>
                  <a:cubicBezTo>
                    <a:pt x="1430655" y="921639"/>
                    <a:pt x="1843278" y="509016"/>
                    <a:pt x="1843278"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6" name="Google Shape;96;p28"/>
            <p:cNvSpPr/>
            <p:nvPr/>
          </p:nvSpPr>
          <p:spPr>
            <a:xfrm>
              <a:off x="7410831" y="3216683"/>
              <a:ext cx="1647063" cy="823531"/>
            </a:xfrm>
            <a:custGeom>
              <a:avLst/>
              <a:gdLst/>
              <a:ahLst/>
              <a:cxnLst/>
              <a:rect l="l" t="t" r="r" b="b"/>
              <a:pathLst>
                <a:path w="1647063" h="823531" extrusionOk="0">
                  <a:moveTo>
                    <a:pt x="0" y="0"/>
                  </a:moveTo>
                  <a:cubicBezTo>
                    <a:pt x="0" y="454819"/>
                    <a:pt x="368713" y="823532"/>
                    <a:pt x="823531" y="823532"/>
                  </a:cubicBezTo>
                  <a:cubicBezTo>
                    <a:pt x="1278350" y="823532"/>
                    <a:pt x="1647063" y="454819"/>
                    <a:pt x="1647063"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7" name="Google Shape;97;p28"/>
            <p:cNvSpPr/>
            <p:nvPr/>
          </p:nvSpPr>
          <p:spPr>
            <a:xfrm>
              <a:off x="7509033" y="3216683"/>
              <a:ext cx="1450657" cy="725328"/>
            </a:xfrm>
            <a:custGeom>
              <a:avLst/>
              <a:gdLst/>
              <a:ahLst/>
              <a:cxnLst/>
              <a:rect l="l" t="t" r="r" b="b"/>
              <a:pathLst>
                <a:path w="1450657" h="725328" extrusionOk="0">
                  <a:moveTo>
                    <a:pt x="0" y="0"/>
                  </a:moveTo>
                  <a:cubicBezTo>
                    <a:pt x="0" y="400526"/>
                    <a:pt x="324707" y="725329"/>
                    <a:pt x="725329" y="725329"/>
                  </a:cubicBezTo>
                  <a:cubicBezTo>
                    <a:pt x="1125950" y="725329"/>
                    <a:pt x="1450658" y="400526"/>
                    <a:pt x="1450658"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8" name="Google Shape;98;p28"/>
            <p:cNvSpPr/>
            <p:nvPr/>
          </p:nvSpPr>
          <p:spPr>
            <a:xfrm>
              <a:off x="7607236" y="3216683"/>
              <a:ext cx="1254252" cy="627125"/>
            </a:xfrm>
            <a:custGeom>
              <a:avLst/>
              <a:gdLst/>
              <a:ahLst/>
              <a:cxnLst/>
              <a:rect l="l" t="t" r="r" b="b"/>
              <a:pathLst>
                <a:path w="1254252" h="627125" extrusionOk="0">
                  <a:moveTo>
                    <a:pt x="0" y="0"/>
                  </a:moveTo>
                  <a:cubicBezTo>
                    <a:pt x="0" y="346329"/>
                    <a:pt x="280797" y="627126"/>
                    <a:pt x="627126" y="627126"/>
                  </a:cubicBezTo>
                  <a:cubicBezTo>
                    <a:pt x="973455" y="627126"/>
                    <a:pt x="1254252" y="346329"/>
                    <a:pt x="1254252"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99" name="Google Shape;99;p28"/>
            <p:cNvSpPr/>
            <p:nvPr/>
          </p:nvSpPr>
          <p:spPr>
            <a:xfrm>
              <a:off x="7705439" y="3216683"/>
              <a:ext cx="1057846" cy="528923"/>
            </a:xfrm>
            <a:custGeom>
              <a:avLst/>
              <a:gdLst/>
              <a:ahLst/>
              <a:cxnLst/>
              <a:rect l="l" t="t" r="r" b="b"/>
              <a:pathLst>
                <a:path w="1057846" h="528923" extrusionOk="0">
                  <a:moveTo>
                    <a:pt x="0" y="0"/>
                  </a:moveTo>
                  <a:cubicBezTo>
                    <a:pt x="0" y="292132"/>
                    <a:pt x="236791" y="528923"/>
                    <a:pt x="528923" y="528923"/>
                  </a:cubicBezTo>
                  <a:cubicBezTo>
                    <a:pt x="821055" y="528923"/>
                    <a:pt x="1057847" y="292132"/>
                    <a:pt x="1057847"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100" name="Google Shape;100;p28"/>
            <p:cNvSpPr/>
            <p:nvPr/>
          </p:nvSpPr>
          <p:spPr>
            <a:xfrm>
              <a:off x="7803641" y="3216683"/>
              <a:ext cx="861441" cy="430720"/>
            </a:xfrm>
            <a:custGeom>
              <a:avLst/>
              <a:gdLst/>
              <a:ahLst/>
              <a:cxnLst/>
              <a:rect l="l" t="t" r="r" b="b"/>
              <a:pathLst>
                <a:path w="861441" h="430720" extrusionOk="0">
                  <a:moveTo>
                    <a:pt x="0" y="0"/>
                  </a:moveTo>
                  <a:cubicBezTo>
                    <a:pt x="0" y="237839"/>
                    <a:pt x="192881" y="430721"/>
                    <a:pt x="430721" y="430721"/>
                  </a:cubicBezTo>
                  <a:cubicBezTo>
                    <a:pt x="668560" y="430721"/>
                    <a:pt x="861441" y="237839"/>
                    <a:pt x="861441"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101" name="Google Shape;101;p28"/>
            <p:cNvSpPr/>
            <p:nvPr/>
          </p:nvSpPr>
          <p:spPr>
            <a:xfrm>
              <a:off x="7901844" y="3216683"/>
              <a:ext cx="665035" cy="332517"/>
            </a:xfrm>
            <a:custGeom>
              <a:avLst/>
              <a:gdLst/>
              <a:ahLst/>
              <a:cxnLst/>
              <a:rect l="l" t="t" r="r" b="b"/>
              <a:pathLst>
                <a:path w="665035" h="332517" extrusionOk="0">
                  <a:moveTo>
                    <a:pt x="0" y="0"/>
                  </a:moveTo>
                  <a:cubicBezTo>
                    <a:pt x="0" y="183642"/>
                    <a:pt x="148876" y="332518"/>
                    <a:pt x="332518" y="332518"/>
                  </a:cubicBezTo>
                  <a:cubicBezTo>
                    <a:pt x="516160" y="332518"/>
                    <a:pt x="665036" y="183642"/>
                    <a:pt x="665036"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102" name="Google Shape;102;p28"/>
            <p:cNvSpPr/>
            <p:nvPr/>
          </p:nvSpPr>
          <p:spPr>
            <a:xfrm>
              <a:off x="8000047" y="3216683"/>
              <a:ext cx="468630" cy="234315"/>
            </a:xfrm>
            <a:custGeom>
              <a:avLst/>
              <a:gdLst/>
              <a:ahLst/>
              <a:cxnLst/>
              <a:rect l="l" t="t" r="r" b="b"/>
              <a:pathLst>
                <a:path w="468630" h="234315" extrusionOk="0">
                  <a:moveTo>
                    <a:pt x="0" y="0"/>
                  </a:moveTo>
                  <a:cubicBezTo>
                    <a:pt x="0" y="129445"/>
                    <a:pt x="104966" y="234315"/>
                    <a:pt x="234315" y="234315"/>
                  </a:cubicBezTo>
                  <a:cubicBezTo>
                    <a:pt x="363664" y="234315"/>
                    <a:pt x="468630" y="129350"/>
                    <a:pt x="468630"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103" name="Google Shape;103;p28"/>
            <p:cNvSpPr/>
            <p:nvPr/>
          </p:nvSpPr>
          <p:spPr>
            <a:xfrm>
              <a:off x="8098250" y="3216683"/>
              <a:ext cx="272224" cy="136112"/>
            </a:xfrm>
            <a:custGeom>
              <a:avLst/>
              <a:gdLst/>
              <a:ahLst/>
              <a:cxnLst/>
              <a:rect l="l" t="t" r="r" b="b"/>
              <a:pathLst>
                <a:path w="272224" h="136112" extrusionOk="0">
                  <a:moveTo>
                    <a:pt x="0" y="0"/>
                  </a:moveTo>
                  <a:cubicBezTo>
                    <a:pt x="0" y="75152"/>
                    <a:pt x="60960" y="136112"/>
                    <a:pt x="136112" y="136112"/>
                  </a:cubicBezTo>
                  <a:cubicBezTo>
                    <a:pt x="211265" y="136112"/>
                    <a:pt x="272225" y="75152"/>
                    <a:pt x="272225"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sp>
          <p:nvSpPr>
            <p:cNvPr id="104" name="Google Shape;104;p28"/>
            <p:cNvSpPr/>
            <p:nvPr/>
          </p:nvSpPr>
          <p:spPr>
            <a:xfrm>
              <a:off x="8196357" y="3216683"/>
              <a:ext cx="76009" cy="38004"/>
            </a:xfrm>
            <a:custGeom>
              <a:avLst/>
              <a:gdLst/>
              <a:ahLst/>
              <a:cxnLst/>
              <a:rect l="l" t="t" r="r" b="b"/>
              <a:pathLst>
                <a:path w="76009" h="38004" extrusionOk="0">
                  <a:moveTo>
                    <a:pt x="0" y="0"/>
                  </a:moveTo>
                  <a:cubicBezTo>
                    <a:pt x="0" y="20955"/>
                    <a:pt x="16954" y="38005"/>
                    <a:pt x="38005" y="38005"/>
                  </a:cubicBezTo>
                  <a:cubicBezTo>
                    <a:pt x="59055" y="38005"/>
                    <a:pt x="76009" y="21050"/>
                    <a:pt x="76009" y="0"/>
                  </a:cubicBezTo>
                </a:path>
              </a:pathLst>
            </a:custGeom>
            <a:noFill/>
            <a:ln w="12700" cap="flat" cmpd="sng">
              <a:solidFill>
                <a:srgbClr val="D0CB17"/>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Poppins Light"/>
                <a:buNone/>
              </a:pPr>
              <a:endParaRPr sz="1800" b="0" i="0" u="none" strike="noStrike" cap="none">
                <a:solidFill>
                  <a:srgbClr val="000000"/>
                </a:solidFill>
                <a:latin typeface="Poppins Light"/>
                <a:ea typeface="Poppins Light"/>
                <a:cs typeface="Poppins Light"/>
                <a:sym typeface="Poppins Light"/>
              </a:endParaRPr>
            </a:p>
          </p:txBody>
        </p:sp>
      </p:grpSp>
      <p:sp>
        <p:nvSpPr>
          <p:cNvPr id="105" name="Google Shape;105;p28"/>
          <p:cNvSpPr txBox="1">
            <a:spLocks noGrp="1"/>
          </p:cNvSpPr>
          <p:nvPr>
            <p:ph type="body" idx="1"/>
          </p:nvPr>
        </p:nvSpPr>
        <p:spPr>
          <a:xfrm>
            <a:off x="685799" y="6115361"/>
            <a:ext cx="6698325" cy="59215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SzPts val="800"/>
              <a:buFont typeface="Poppins Light"/>
              <a:buNone/>
              <a:defRPr sz="800"/>
            </a:lvl1pPr>
            <a:lvl2pPr marL="914400" lvl="1" indent="-342900" algn="l">
              <a:lnSpc>
                <a:spcPct val="90000"/>
              </a:lnSpc>
              <a:spcBef>
                <a:spcPts val="500"/>
              </a:spcBef>
              <a:spcAft>
                <a:spcPts val="0"/>
              </a:spcAft>
              <a:buSzPts val="1800"/>
              <a:buChar char="o"/>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6" name="Google Shape;106;p28"/>
          <p:cNvSpPr txBox="1">
            <a:spLocks noGrp="1"/>
          </p:cNvSpPr>
          <p:nvPr>
            <p:ph type="dt" idx="10"/>
          </p:nvPr>
        </p:nvSpPr>
        <p:spPr>
          <a:xfrm>
            <a:off x="11308723" y="6345710"/>
            <a:ext cx="754487" cy="365125"/>
          </a:xfrm>
          <a:prstGeom prst="rect">
            <a:avLst/>
          </a:prstGeom>
          <a:noFill/>
          <a:ln>
            <a:noFill/>
          </a:ln>
        </p:spPr>
        <p:txBody>
          <a:bodyPr spcFirstLastPara="1" wrap="square" lIns="91425" tIns="45700" rIns="91425" bIns="45700" anchor="b"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7" name="Google Shape;107;p28"/>
          <p:cNvSpPr txBox="1">
            <a:spLocks noGrp="1"/>
          </p:cNvSpPr>
          <p:nvPr>
            <p:ph type="ftr" idx="11"/>
          </p:nvPr>
        </p:nvSpPr>
        <p:spPr>
          <a:xfrm>
            <a:off x="7909878" y="6345710"/>
            <a:ext cx="3252415" cy="365125"/>
          </a:xfrm>
          <a:prstGeom prst="rect">
            <a:avLst/>
          </a:prstGeom>
          <a:noFill/>
          <a:ln>
            <a:noFill/>
          </a:ln>
        </p:spPr>
        <p:txBody>
          <a:bodyPr spcFirstLastPara="1" wrap="square" lIns="91425" tIns="45700" rIns="91425" bIns="45700" anchor="b"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28"/>
          <p:cNvSpPr txBox="1">
            <a:spLocks noGrp="1"/>
          </p:cNvSpPr>
          <p:nvPr>
            <p:ph type="sldNum" idx="12"/>
          </p:nvPr>
        </p:nvSpPr>
        <p:spPr>
          <a:xfrm>
            <a:off x="228600" y="6345710"/>
            <a:ext cx="457200" cy="365125"/>
          </a:xfrm>
          <a:prstGeom prst="rect">
            <a:avLst/>
          </a:prstGeom>
          <a:noFill/>
          <a:ln>
            <a:noFill/>
          </a:ln>
        </p:spPr>
        <p:txBody>
          <a:bodyPr spcFirstLastPara="1" wrap="square" lIns="91425" tIns="45700" rIns="91425" bIns="45700" anchor="b" anchorCtr="0">
            <a:noAutofit/>
          </a:bodyPr>
          <a:lstStyle>
            <a:lvl1pPr marL="0" marR="0" lvl="0"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1pPr>
            <a:lvl2pPr marL="0" marR="0" lvl="1"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2pPr>
            <a:lvl3pPr marL="0" marR="0" lvl="2"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3pPr>
            <a:lvl4pPr marL="0" marR="0" lvl="3"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4pPr>
            <a:lvl5pPr marL="0" marR="0" lvl="4"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5pPr>
            <a:lvl6pPr marL="0" marR="0" lvl="5"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6pPr>
            <a:lvl7pPr marL="0" marR="0" lvl="6"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7pPr>
            <a:lvl8pPr marL="0" marR="0" lvl="7"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8pPr>
            <a:lvl9pPr marL="0" marR="0" lvl="8" indent="0" algn="l">
              <a:lnSpc>
                <a:spcPct val="100000"/>
              </a:lnSpc>
              <a:spcBef>
                <a:spcPts val="0"/>
              </a:spcBef>
              <a:spcAft>
                <a:spcPts val="0"/>
              </a:spcAft>
              <a:buClr>
                <a:srgbClr val="000000"/>
              </a:buClr>
              <a:buSzPts val="900"/>
              <a:buFont typeface="Arial"/>
              <a:buNone/>
              <a:defRPr sz="900" b="0" i="0" u="none" strike="noStrike" cap="none">
                <a:solidFill>
                  <a:srgbClr val="09544F"/>
                </a:solidFill>
                <a:latin typeface="Poppins Light"/>
                <a:ea typeface="Poppins Light"/>
                <a:cs typeface="Poppins Light"/>
                <a:sym typeface="Poppins Light"/>
              </a:defRPr>
            </a:lvl9pPr>
          </a:lstStyle>
          <a:p>
            <a:pPr marL="0" lvl="0" indent="0" algn="l" rtl="0">
              <a:spcBef>
                <a:spcPts val="0"/>
              </a:spcBef>
              <a:spcAft>
                <a:spcPts val="0"/>
              </a:spcAft>
              <a:buNone/>
            </a:pPr>
            <a:fld id="{00000000-1234-1234-1234-123412341234}" type="slidenum">
              <a:rPr lang="en-US"/>
              <a:t>‹#›</a:t>
            </a:fld>
            <a:endParaRPr/>
          </a:p>
        </p:txBody>
      </p:sp>
      <p:sp>
        <p:nvSpPr>
          <p:cNvPr id="109" name="Google Shape;109;p28"/>
          <p:cNvSpPr txBox="1">
            <a:spLocks noGrp="1"/>
          </p:cNvSpPr>
          <p:nvPr>
            <p:ph type="title"/>
          </p:nvPr>
        </p:nvSpPr>
        <p:spPr>
          <a:xfrm>
            <a:off x="588431" y="632654"/>
            <a:ext cx="9139563" cy="898582"/>
          </a:xfrm>
          <a:prstGeom prst="rect">
            <a:avLst/>
          </a:prstGeom>
          <a:noFill/>
          <a:ln>
            <a:noFill/>
          </a:ln>
        </p:spPr>
        <p:txBody>
          <a:bodyPr spcFirstLastPara="1" wrap="square" lIns="91425" tIns="45700" rIns="91425" bIns="45700" anchor="t" anchorCtr="0">
            <a:noAutofit/>
          </a:bodyPr>
          <a:lstStyle>
            <a:lvl1pPr lvl="0" algn="l">
              <a:lnSpc>
                <a:spcPct val="87500"/>
              </a:lnSpc>
              <a:spcBef>
                <a:spcPts val="0"/>
              </a:spcBef>
              <a:spcAft>
                <a:spcPts val="0"/>
              </a:spcAft>
              <a:buClr>
                <a:srgbClr val="09544F"/>
              </a:buClr>
              <a:buSzPts val="3200"/>
              <a:buFont typeface="Poppins SemiBold"/>
              <a:buNone/>
              <a:defRPr sz="32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37618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2C84-670B-4951-872E-9ED4A51748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14BFEA-4D7F-48A2-9A63-0FCD0FF241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3298FC-2759-4C5F-B56A-974F116EA344}"/>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E1041045-8005-4124-AC11-F47F7A0F4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700F7-A5CC-4194-A2AC-11C71A767FCA}"/>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2636568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F6661-A7FA-409C-B337-2C55C1150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7EBDDC-D60A-4512-B40A-95025A8B18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534049-7F3F-4CEA-AE56-AE97C769EE81}"/>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54FF8B6F-DECE-443B-8A53-82DE0B38A8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80360D-663B-4063-8557-C0C24EEABC69}"/>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854975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17DF2-9B6B-421A-8624-8728AC0A3D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2C9846-DC10-4313-A762-2EFFE9A27D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1B0052-C5A7-4EE2-B766-FDC4CECC39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08AD9E-8857-4B84-921B-5750644831F1}"/>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6" name="Footer Placeholder 5">
            <a:extLst>
              <a:ext uri="{FF2B5EF4-FFF2-40B4-BE49-F238E27FC236}">
                <a16:creationId xmlns:a16="http://schemas.microsoft.com/office/drawing/2014/main" id="{EF13F577-9547-4D5D-A676-CA58F61E92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55BC9E-739B-42DE-9FF6-4B364D7BD113}"/>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1087489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50F62-A560-4AA3-8260-1023A37EB1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52D730-CF02-472C-9FAD-8C2F7D6FA2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0A9B7D-C6F8-4D31-B8C2-977504B84C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24BF1F-C511-4C97-9EF0-B9F418418C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B07141-4516-452C-A4C0-20A03627BC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C28722-9E67-460E-9108-70C6535C2F22}"/>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8" name="Footer Placeholder 7">
            <a:extLst>
              <a:ext uri="{FF2B5EF4-FFF2-40B4-BE49-F238E27FC236}">
                <a16:creationId xmlns:a16="http://schemas.microsoft.com/office/drawing/2014/main" id="{CE22DD61-4DA4-4718-9C0B-C26112FD679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08DF91-43D0-483C-B0F0-31E9A75688A2}"/>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4220258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2D10B-39EC-42A6-BDD7-15D6268C7C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9FB4FB-543B-44D9-9C4F-AB84DEEFAE2F}"/>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4" name="Footer Placeholder 3">
            <a:extLst>
              <a:ext uri="{FF2B5EF4-FFF2-40B4-BE49-F238E27FC236}">
                <a16:creationId xmlns:a16="http://schemas.microsoft.com/office/drawing/2014/main" id="{E1A87BD2-9229-4785-8683-A7E55C8438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556199-3AD4-454B-9D19-D5E3517D9F20}"/>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210202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D775FD-2F6C-41F2-AFB7-408BDE074942}"/>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3" name="Footer Placeholder 2">
            <a:extLst>
              <a:ext uri="{FF2B5EF4-FFF2-40B4-BE49-F238E27FC236}">
                <a16:creationId xmlns:a16="http://schemas.microsoft.com/office/drawing/2014/main" id="{F5265E91-7FD5-4E41-AE4F-AE50DF85B2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5689D8-8E91-47FD-8CB9-52F6685BB473}"/>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251796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6573E-E065-4274-A13C-0A66C0410A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AE118C-DB1C-417C-8F8E-55633C362C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D4EE4C-591D-4008-B602-7E14C75096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C6C31D-1487-4A35-9A5E-AAD0E6C016B1}"/>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6" name="Footer Placeholder 5">
            <a:extLst>
              <a:ext uri="{FF2B5EF4-FFF2-40B4-BE49-F238E27FC236}">
                <a16:creationId xmlns:a16="http://schemas.microsoft.com/office/drawing/2014/main" id="{5BDF03AE-93A6-4E1A-9BBD-6392B0DF8B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936679-F78F-4585-917B-2F1F2E94A181}"/>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4193625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07F77-66EB-4A1F-B98F-D7AD3C3531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F0D135-6C97-4A2C-9A11-56EF857C53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2F0031-D1A1-4D9B-94DC-1583D231A0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A84396-0F6F-4BBA-B039-94B38B2CD49F}"/>
              </a:ext>
            </a:extLst>
          </p:cNvPr>
          <p:cNvSpPr>
            <a:spLocks noGrp="1"/>
          </p:cNvSpPr>
          <p:nvPr>
            <p:ph type="dt" sz="half" idx="10"/>
          </p:nvPr>
        </p:nvSpPr>
        <p:spPr/>
        <p:txBody>
          <a:bodyPr/>
          <a:lstStyle/>
          <a:p>
            <a:fld id="{B45DAEF6-912C-42AB-999A-E1E6DD5B8CC5}" type="datetimeFigureOut">
              <a:rPr lang="en-US" smtClean="0"/>
              <a:t>5/5/2025</a:t>
            </a:fld>
            <a:endParaRPr lang="en-US"/>
          </a:p>
        </p:txBody>
      </p:sp>
      <p:sp>
        <p:nvSpPr>
          <p:cNvPr id="6" name="Footer Placeholder 5">
            <a:extLst>
              <a:ext uri="{FF2B5EF4-FFF2-40B4-BE49-F238E27FC236}">
                <a16:creationId xmlns:a16="http://schemas.microsoft.com/office/drawing/2014/main" id="{84344599-7174-4C65-AE79-2BBE73B476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416875-8D25-4C9B-BF8F-0997BCEF5C58}"/>
              </a:ext>
            </a:extLst>
          </p:cNvPr>
          <p:cNvSpPr>
            <a:spLocks noGrp="1"/>
          </p:cNvSpPr>
          <p:nvPr>
            <p:ph type="sldNum" sz="quarter" idx="12"/>
          </p:nvPr>
        </p:nvSpPr>
        <p:spPr/>
        <p:txBody>
          <a:bodyPr/>
          <a:lstStyle/>
          <a:p>
            <a:fld id="{1D37B2BA-4F9D-4301-ACF6-B389BB4ACAC2}" type="slidenum">
              <a:rPr lang="en-US" smtClean="0"/>
              <a:t>‹#›</a:t>
            </a:fld>
            <a:endParaRPr lang="en-US"/>
          </a:p>
        </p:txBody>
      </p:sp>
    </p:spTree>
    <p:extLst>
      <p:ext uri="{BB962C8B-B14F-4D97-AF65-F5344CB8AC3E}">
        <p14:creationId xmlns:p14="http://schemas.microsoft.com/office/powerpoint/2010/main" val="928948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1D1521-6468-4ABE-BA46-1612BF757E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23E079-D2EC-4933-A62A-895FD34C1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EB21B3-ECED-4DA3-AFB4-C5D52616FB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DAEF6-912C-42AB-999A-E1E6DD5B8CC5}" type="datetimeFigureOut">
              <a:rPr lang="en-US" smtClean="0"/>
              <a:t>5/5/2025</a:t>
            </a:fld>
            <a:endParaRPr lang="en-US"/>
          </a:p>
        </p:txBody>
      </p:sp>
      <p:sp>
        <p:nvSpPr>
          <p:cNvPr id="5" name="Footer Placeholder 4">
            <a:extLst>
              <a:ext uri="{FF2B5EF4-FFF2-40B4-BE49-F238E27FC236}">
                <a16:creationId xmlns:a16="http://schemas.microsoft.com/office/drawing/2014/main" id="{8A627DCE-CEC5-4D54-AEEC-B05B3FE1E8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94FFCD-657A-4963-BD9A-385BF595B7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37B2BA-4F9D-4301-ACF6-B389BB4ACAC2}" type="slidenum">
              <a:rPr lang="en-US" smtClean="0"/>
              <a:t>‹#›</a:t>
            </a:fld>
            <a:endParaRPr lang="en-US"/>
          </a:p>
        </p:txBody>
      </p:sp>
    </p:spTree>
    <p:extLst>
      <p:ext uri="{BB962C8B-B14F-4D97-AF65-F5344CB8AC3E}">
        <p14:creationId xmlns:p14="http://schemas.microsoft.com/office/powerpoint/2010/main" val="775148844"/>
      </p:ext>
    </p:extLst>
  </p:cSld>
  <p:clrMap bg1="lt1" tx1="dk1" bg2="lt2" tx2="dk2" accent1="accent1" accent2="accent2" accent3="accent3" accent4="accent4" accent5="accent5" accent6="accent6" hlink="hlink" folHlink="folHlink"/>
  <p:sldLayoutIdLst>
    <p:sldLayoutId id="2147484131" r:id="rId1"/>
    <p:sldLayoutId id="2147484135" r:id="rId2"/>
    <p:sldLayoutId id="2147484144" r:id="rId3"/>
    <p:sldLayoutId id="2147484143" r:id="rId4"/>
    <p:sldLayoutId id="2147484145" r:id="rId5"/>
    <p:sldLayoutId id="2147483654" r:id="rId6"/>
    <p:sldLayoutId id="2147484146" r:id="rId7"/>
    <p:sldLayoutId id="2147483656" r:id="rId8"/>
    <p:sldLayoutId id="2147483657" r:id="rId9"/>
    <p:sldLayoutId id="2147483658" r:id="rId10"/>
    <p:sldLayoutId id="2147483659" r:id="rId11"/>
    <p:sldLayoutId id="2147484132" r:id="rId12"/>
    <p:sldLayoutId id="214748414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microsoft.com/office/2007/relationships/hdphoto" Target="../media/hdphoto2.wdp"/><Relationship Id="rId5" Type="http://schemas.openxmlformats.org/officeDocument/2006/relationships/image" Target="../media/image6.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2D0472F-799C-4D41-841F-BD7504DF9BD1}"/>
              </a:ext>
            </a:extLst>
          </p:cNvPr>
          <p:cNvSpPr/>
          <p:nvPr/>
        </p:nvSpPr>
        <p:spPr>
          <a:xfrm>
            <a:off x="-218369" y="-216729"/>
            <a:ext cx="12412639" cy="1571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457200"/>
            <a:r>
              <a:rPr lang="fr-BE" sz="2800" b="1" dirty="0">
                <a:solidFill>
                  <a:srgbClr val="0EC8BF"/>
                </a:solidFill>
                <a:latin typeface="Poppins SemiBold" panose="00000700000000000000" pitchFamily="2" charset="0"/>
                <a:cs typeface="Poppins SemiBold" panose="00000700000000000000" pitchFamily="2" charset="0"/>
              </a:rPr>
              <a:t>Objectif? </a:t>
            </a:r>
            <a:r>
              <a:rPr lang="fr-FR" sz="2400" dirty="0">
                <a:solidFill>
                  <a:srgbClr val="08716C"/>
                </a:solidFill>
                <a:latin typeface="Andes" panose="02000000000000000000" pitchFamily="50" charset="0"/>
                <a:cs typeface="Poppins SemiBold"/>
              </a:rPr>
              <a:t>Les analyses à cycle rapide accélèrent les progrès de la SRMNIA-N en renforçant l’utilisation systématique et opportune des données pour la prise de décision</a:t>
            </a:r>
            <a:endParaRPr lang="fr-BE" sz="2400" dirty="0">
              <a:solidFill>
                <a:srgbClr val="08716C"/>
              </a:solidFill>
              <a:latin typeface="Andes" panose="02000000000000000000" pitchFamily="50" charset="0"/>
              <a:cs typeface="Poppins SemiBold"/>
            </a:endParaRPr>
          </a:p>
        </p:txBody>
      </p:sp>
      <p:grpSp>
        <p:nvGrpSpPr>
          <p:cNvPr id="41" name="Group 40">
            <a:extLst>
              <a:ext uri="{FF2B5EF4-FFF2-40B4-BE49-F238E27FC236}">
                <a16:creationId xmlns:a16="http://schemas.microsoft.com/office/drawing/2014/main" id="{AFE4AC21-8A64-4426-CC17-BD6904E5067F}"/>
              </a:ext>
            </a:extLst>
          </p:cNvPr>
          <p:cNvGrpSpPr/>
          <p:nvPr/>
        </p:nvGrpSpPr>
        <p:grpSpPr>
          <a:xfrm>
            <a:off x="6129611" y="1542090"/>
            <a:ext cx="5275566" cy="4575626"/>
            <a:chOff x="5896643" y="1542090"/>
            <a:chExt cx="5275566" cy="4575626"/>
          </a:xfrm>
        </p:grpSpPr>
        <p:sp>
          <p:nvSpPr>
            <p:cNvPr id="42" name="Rectangle 41">
              <a:extLst>
                <a:ext uri="{FF2B5EF4-FFF2-40B4-BE49-F238E27FC236}">
                  <a16:creationId xmlns:a16="http://schemas.microsoft.com/office/drawing/2014/main" id="{62AFC769-E49D-CD5A-01CB-A0A88D7AFC13}"/>
                </a:ext>
              </a:extLst>
            </p:cNvPr>
            <p:cNvSpPr/>
            <p:nvPr/>
          </p:nvSpPr>
          <p:spPr>
            <a:xfrm>
              <a:off x="7354925" y="3849494"/>
              <a:ext cx="3737751" cy="146818"/>
            </a:xfrm>
            <a:prstGeom prst="rect">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Roboto" panose="02000000000000000000" pitchFamily="2" charset="0"/>
                <a:ea typeface="Roboto" panose="02000000000000000000" pitchFamily="2" charset="0"/>
              </a:endParaRPr>
            </a:p>
          </p:txBody>
        </p:sp>
        <p:sp>
          <p:nvSpPr>
            <p:cNvPr id="43" name="Arrow: Curved Down 42">
              <a:extLst>
                <a:ext uri="{FF2B5EF4-FFF2-40B4-BE49-F238E27FC236}">
                  <a16:creationId xmlns:a16="http://schemas.microsoft.com/office/drawing/2014/main" id="{6754B63C-D7C1-5C97-8B52-783F2B5B16F1}"/>
                </a:ext>
              </a:extLst>
            </p:cNvPr>
            <p:cNvSpPr/>
            <p:nvPr/>
          </p:nvSpPr>
          <p:spPr>
            <a:xfrm>
              <a:off x="7535936" y="3387525"/>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4" name="Arrow: Curved Down 43">
              <a:extLst>
                <a:ext uri="{FF2B5EF4-FFF2-40B4-BE49-F238E27FC236}">
                  <a16:creationId xmlns:a16="http://schemas.microsoft.com/office/drawing/2014/main" id="{687D67A4-A093-ACC7-DC58-40E1013D1829}"/>
                </a:ext>
              </a:extLst>
            </p:cNvPr>
            <p:cNvSpPr/>
            <p:nvPr/>
          </p:nvSpPr>
          <p:spPr>
            <a:xfrm rot="10800000">
              <a:off x="7535936" y="4055461"/>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5" name="Arrow: Curved Down 44">
              <a:extLst>
                <a:ext uri="{FF2B5EF4-FFF2-40B4-BE49-F238E27FC236}">
                  <a16:creationId xmlns:a16="http://schemas.microsoft.com/office/drawing/2014/main" id="{094503A4-1AD4-01F8-569A-3779AD28F709}"/>
                </a:ext>
              </a:extLst>
            </p:cNvPr>
            <p:cNvSpPr/>
            <p:nvPr/>
          </p:nvSpPr>
          <p:spPr>
            <a:xfrm>
              <a:off x="8241763" y="3387525"/>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6" name="Arrow: Curved Down 45">
              <a:extLst>
                <a:ext uri="{FF2B5EF4-FFF2-40B4-BE49-F238E27FC236}">
                  <a16:creationId xmlns:a16="http://schemas.microsoft.com/office/drawing/2014/main" id="{48F5F7AE-7293-A97F-08BA-5D8462F8C772}"/>
                </a:ext>
              </a:extLst>
            </p:cNvPr>
            <p:cNvSpPr/>
            <p:nvPr/>
          </p:nvSpPr>
          <p:spPr>
            <a:xfrm rot="10800000">
              <a:off x="8241763" y="4055461"/>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7" name="Arrow: Curved Down 46">
              <a:extLst>
                <a:ext uri="{FF2B5EF4-FFF2-40B4-BE49-F238E27FC236}">
                  <a16:creationId xmlns:a16="http://schemas.microsoft.com/office/drawing/2014/main" id="{61BA802F-1239-692A-9B48-9CC5D5E01CA2}"/>
                </a:ext>
              </a:extLst>
            </p:cNvPr>
            <p:cNvSpPr/>
            <p:nvPr/>
          </p:nvSpPr>
          <p:spPr>
            <a:xfrm>
              <a:off x="8940548" y="3387525"/>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8" name="Arrow: Curved Down 47">
              <a:extLst>
                <a:ext uri="{FF2B5EF4-FFF2-40B4-BE49-F238E27FC236}">
                  <a16:creationId xmlns:a16="http://schemas.microsoft.com/office/drawing/2014/main" id="{7B30C64E-3DE1-CEF6-6021-62E80720CFA9}"/>
                </a:ext>
              </a:extLst>
            </p:cNvPr>
            <p:cNvSpPr/>
            <p:nvPr/>
          </p:nvSpPr>
          <p:spPr>
            <a:xfrm rot="10800000">
              <a:off x="8940548" y="4055461"/>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49" name="Arrow: Curved Down 48">
              <a:extLst>
                <a:ext uri="{FF2B5EF4-FFF2-40B4-BE49-F238E27FC236}">
                  <a16:creationId xmlns:a16="http://schemas.microsoft.com/office/drawing/2014/main" id="{3E796C37-7214-0AD2-2710-7775CBFECA3E}"/>
                </a:ext>
              </a:extLst>
            </p:cNvPr>
            <p:cNvSpPr/>
            <p:nvPr/>
          </p:nvSpPr>
          <p:spPr>
            <a:xfrm>
              <a:off x="9639333" y="3387525"/>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50" name="Arrow: Curved Down 49">
              <a:extLst>
                <a:ext uri="{FF2B5EF4-FFF2-40B4-BE49-F238E27FC236}">
                  <a16:creationId xmlns:a16="http://schemas.microsoft.com/office/drawing/2014/main" id="{A55BDD4F-814C-15D8-6769-6984BC5CA95F}"/>
                </a:ext>
              </a:extLst>
            </p:cNvPr>
            <p:cNvSpPr/>
            <p:nvPr/>
          </p:nvSpPr>
          <p:spPr>
            <a:xfrm rot="10800000">
              <a:off x="9639333" y="4055461"/>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51" name="TextBox 50">
              <a:extLst>
                <a:ext uri="{FF2B5EF4-FFF2-40B4-BE49-F238E27FC236}">
                  <a16:creationId xmlns:a16="http://schemas.microsoft.com/office/drawing/2014/main" id="{46989ED4-26EB-BB2A-5FA9-5CB8A5105C32}"/>
                </a:ext>
              </a:extLst>
            </p:cNvPr>
            <p:cNvSpPr txBox="1"/>
            <p:nvPr/>
          </p:nvSpPr>
          <p:spPr>
            <a:xfrm>
              <a:off x="7991073" y="2807675"/>
              <a:ext cx="2443954" cy="523220"/>
            </a:xfrm>
            <a:prstGeom prst="rect">
              <a:avLst/>
            </a:prstGeom>
            <a:noFill/>
          </p:spPr>
          <p:txBody>
            <a:bodyPr wrap="square">
              <a:spAutoFit/>
            </a:bodyPr>
            <a:lstStyle>
              <a:defPPr>
                <a:defRPr lang="en-US"/>
              </a:defPPr>
              <a:lvl1pPr algn="ctr">
                <a:defRPr sz="1400" b="1">
                  <a:latin typeface="Roboto" panose="02000000000000000000" pitchFamily="2" charset="0"/>
                  <a:ea typeface="Roboto" panose="02000000000000000000" pitchFamily="2" charset="0"/>
                  <a:cs typeface="Poppins SemiBold"/>
                </a:defRPr>
              </a:lvl1pPr>
            </a:lstStyle>
            <a:p>
              <a:r>
                <a:rPr lang="fr-FR" dirty="0"/>
                <a:t>Données rapides disponibles en temps réel</a:t>
              </a:r>
            </a:p>
          </p:txBody>
        </p:sp>
        <p:sp>
          <p:nvSpPr>
            <p:cNvPr id="52" name="TextBox 51">
              <a:extLst>
                <a:ext uri="{FF2B5EF4-FFF2-40B4-BE49-F238E27FC236}">
                  <a16:creationId xmlns:a16="http://schemas.microsoft.com/office/drawing/2014/main" id="{37E0C7A9-DF5C-6777-7BE4-6531D660FE37}"/>
                </a:ext>
              </a:extLst>
            </p:cNvPr>
            <p:cNvSpPr txBox="1"/>
            <p:nvPr/>
          </p:nvSpPr>
          <p:spPr>
            <a:xfrm>
              <a:off x="8058931" y="4541909"/>
              <a:ext cx="2443954" cy="523220"/>
            </a:xfrm>
            <a:prstGeom prst="rect">
              <a:avLst/>
            </a:prstGeom>
            <a:noFill/>
          </p:spPr>
          <p:txBody>
            <a:bodyPr wrap="square">
              <a:spAutoFit/>
            </a:bodyPr>
            <a:lstStyle>
              <a:defPPr>
                <a:defRPr lang="en-US"/>
              </a:defPPr>
              <a:lvl1pPr algn="ctr">
                <a:defRPr sz="1400" b="1">
                  <a:latin typeface="Roboto" panose="02000000000000000000" pitchFamily="2" charset="0"/>
                  <a:ea typeface="Roboto" panose="02000000000000000000" pitchFamily="2" charset="0"/>
                  <a:cs typeface="Poppins SemiBold"/>
                </a:defRPr>
              </a:lvl1pPr>
            </a:lstStyle>
            <a:p>
              <a:r>
                <a:rPr lang="fr-BE" dirty="0"/>
                <a:t>Utilisation continue des données</a:t>
              </a:r>
            </a:p>
          </p:txBody>
        </p:sp>
        <p:sp>
          <p:nvSpPr>
            <p:cNvPr id="53" name="Arrow: Curved Down 52">
              <a:extLst>
                <a:ext uri="{FF2B5EF4-FFF2-40B4-BE49-F238E27FC236}">
                  <a16:creationId xmlns:a16="http://schemas.microsoft.com/office/drawing/2014/main" id="{8F058C76-937A-7C03-6977-33A828885F78}"/>
                </a:ext>
              </a:extLst>
            </p:cNvPr>
            <p:cNvSpPr/>
            <p:nvPr/>
          </p:nvSpPr>
          <p:spPr>
            <a:xfrm>
              <a:off x="10334451" y="3383983"/>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54" name="Arrow: Curved Down 53">
              <a:extLst>
                <a:ext uri="{FF2B5EF4-FFF2-40B4-BE49-F238E27FC236}">
                  <a16:creationId xmlns:a16="http://schemas.microsoft.com/office/drawing/2014/main" id="{71B9E4CF-AF0F-11D0-6032-8646B72D1EAB}"/>
                </a:ext>
              </a:extLst>
            </p:cNvPr>
            <p:cNvSpPr/>
            <p:nvPr/>
          </p:nvSpPr>
          <p:spPr>
            <a:xfrm rot="10800000">
              <a:off x="10334451" y="4051919"/>
              <a:ext cx="625792" cy="409575"/>
            </a:xfrm>
            <a:prstGeom prst="curvedDownArrow">
              <a:avLst>
                <a:gd name="adj1" fmla="val 29332"/>
                <a:gd name="adj2" fmla="val 50000"/>
                <a:gd name="adj3" fmla="val 25000"/>
              </a:avLst>
            </a:prstGeom>
            <a:solidFill>
              <a:srgbClr val="08716C"/>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grpSp>
          <p:nvGrpSpPr>
            <p:cNvPr id="55" name="Group 54">
              <a:extLst>
                <a:ext uri="{FF2B5EF4-FFF2-40B4-BE49-F238E27FC236}">
                  <a16:creationId xmlns:a16="http://schemas.microsoft.com/office/drawing/2014/main" id="{D12A2855-300D-D242-EDFB-A1E46E3E508E}"/>
                </a:ext>
              </a:extLst>
            </p:cNvPr>
            <p:cNvGrpSpPr/>
            <p:nvPr/>
          </p:nvGrpSpPr>
          <p:grpSpPr>
            <a:xfrm>
              <a:off x="5896643" y="1542090"/>
              <a:ext cx="5275566" cy="4575626"/>
              <a:chOff x="5896643" y="1542090"/>
              <a:chExt cx="5275566" cy="4575626"/>
            </a:xfrm>
          </p:grpSpPr>
          <p:sp>
            <p:nvSpPr>
              <p:cNvPr id="56" name="Arrow: Circular 55">
                <a:extLst>
                  <a:ext uri="{FF2B5EF4-FFF2-40B4-BE49-F238E27FC236}">
                    <a16:creationId xmlns:a16="http://schemas.microsoft.com/office/drawing/2014/main" id="{9ED0D258-3723-0CCB-0954-7F3A2F96400E}"/>
                  </a:ext>
                </a:extLst>
              </p:cNvPr>
              <p:cNvSpPr/>
              <p:nvPr/>
            </p:nvSpPr>
            <p:spPr>
              <a:xfrm>
                <a:off x="7275397" y="1724013"/>
                <a:ext cx="3896812" cy="3155871"/>
              </a:xfrm>
              <a:prstGeom prst="circularArrow">
                <a:avLst>
                  <a:gd name="adj1" fmla="val 7280"/>
                  <a:gd name="adj2" fmla="val 1142319"/>
                  <a:gd name="adj3" fmla="val 20482628"/>
                  <a:gd name="adj4" fmla="val 10800000"/>
                  <a:gd name="adj5" fmla="val 7538"/>
                </a:avLst>
              </a:prstGeom>
              <a:solidFill>
                <a:srgbClr val="08716C">
                  <a:alpha val="7843"/>
                </a:srgbClr>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57" name="Arrow: Circular 56">
                <a:extLst>
                  <a:ext uri="{FF2B5EF4-FFF2-40B4-BE49-F238E27FC236}">
                    <a16:creationId xmlns:a16="http://schemas.microsoft.com/office/drawing/2014/main" id="{203A8BC2-9BC8-6F54-20D3-E200ABBB4B52}"/>
                  </a:ext>
                </a:extLst>
              </p:cNvPr>
              <p:cNvSpPr/>
              <p:nvPr/>
            </p:nvSpPr>
            <p:spPr>
              <a:xfrm rot="10800000">
                <a:off x="7275396" y="2903764"/>
                <a:ext cx="3896812" cy="3213952"/>
              </a:xfrm>
              <a:prstGeom prst="circularArrow">
                <a:avLst>
                  <a:gd name="adj1" fmla="val 7280"/>
                  <a:gd name="adj2" fmla="val 1142319"/>
                  <a:gd name="adj3" fmla="val 20482628"/>
                  <a:gd name="adj4" fmla="val 10800000"/>
                  <a:gd name="adj5" fmla="val 7538"/>
                </a:avLst>
              </a:prstGeom>
              <a:solidFill>
                <a:srgbClr val="08716C">
                  <a:alpha val="7843"/>
                </a:srgbClr>
              </a:solidFill>
              <a:ln>
                <a:solidFill>
                  <a:srgbClr val="0871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58" name="TextBox 57">
                <a:extLst>
                  <a:ext uri="{FF2B5EF4-FFF2-40B4-BE49-F238E27FC236}">
                    <a16:creationId xmlns:a16="http://schemas.microsoft.com/office/drawing/2014/main" id="{6E41BF68-D957-3675-1845-28F7E23CA4B5}"/>
                  </a:ext>
                </a:extLst>
              </p:cNvPr>
              <p:cNvSpPr txBox="1"/>
              <p:nvPr/>
            </p:nvSpPr>
            <p:spPr>
              <a:xfrm>
                <a:off x="8001823" y="1542090"/>
                <a:ext cx="2443954" cy="307777"/>
              </a:xfrm>
              <a:prstGeom prst="rect">
                <a:avLst/>
              </a:prstGeom>
              <a:noFill/>
            </p:spPr>
            <p:txBody>
              <a:bodyPr wrap="square">
                <a:spAutoFit/>
              </a:bodyPr>
              <a:lstStyle/>
              <a:p>
                <a:pPr algn="ctr"/>
                <a:r>
                  <a:rPr lang="fr-BE" sz="1400" b="1" dirty="0">
                    <a:latin typeface="Roboto" panose="02000000000000000000" pitchFamily="2" charset="0"/>
                    <a:ea typeface="Roboto" panose="02000000000000000000" pitchFamily="2" charset="0"/>
                    <a:cs typeface="Poppins SemiBold"/>
                  </a:rPr>
                  <a:t>Enquêtes en personne</a:t>
                </a:r>
                <a:endParaRPr lang="fr-BE" sz="1400" b="1" dirty="0">
                  <a:latin typeface="Roboto" panose="02000000000000000000" pitchFamily="2" charset="0"/>
                  <a:ea typeface="Roboto" panose="02000000000000000000" pitchFamily="2" charset="0"/>
                </a:endParaRPr>
              </a:p>
            </p:txBody>
          </p:sp>
          <p:sp>
            <p:nvSpPr>
              <p:cNvPr id="59" name="Isosceles Triangle 58">
                <a:extLst>
                  <a:ext uri="{FF2B5EF4-FFF2-40B4-BE49-F238E27FC236}">
                    <a16:creationId xmlns:a16="http://schemas.microsoft.com/office/drawing/2014/main" id="{E6CB6B58-B53C-C2DF-3E5A-3D837FAC9373}"/>
                  </a:ext>
                </a:extLst>
              </p:cNvPr>
              <p:cNvSpPr/>
              <p:nvPr/>
            </p:nvSpPr>
            <p:spPr>
              <a:xfrm rot="5400000">
                <a:off x="4305812" y="3483781"/>
                <a:ext cx="4096817" cy="915156"/>
              </a:xfrm>
              <a:prstGeom prst="triangle">
                <a:avLst/>
              </a:prstGeom>
              <a:solidFill>
                <a:srgbClr val="E7E6E6">
                  <a:alpha val="4117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Roboto" panose="02000000000000000000" pitchFamily="2" charset="0"/>
                  <a:ea typeface="Roboto" panose="02000000000000000000" pitchFamily="2" charset="0"/>
                </a:endParaRPr>
              </a:p>
            </p:txBody>
          </p:sp>
        </p:grpSp>
      </p:grpSp>
      <p:sp>
        <p:nvSpPr>
          <p:cNvPr id="61" name="Rectangle 60">
            <a:extLst>
              <a:ext uri="{FF2B5EF4-FFF2-40B4-BE49-F238E27FC236}">
                <a16:creationId xmlns:a16="http://schemas.microsoft.com/office/drawing/2014/main" id="{F317098F-CCF8-95C3-4B5D-64392316B143}"/>
              </a:ext>
            </a:extLst>
          </p:cNvPr>
          <p:cNvSpPr/>
          <p:nvPr/>
        </p:nvSpPr>
        <p:spPr>
          <a:xfrm>
            <a:off x="151477" y="245174"/>
            <a:ext cx="54209" cy="640080"/>
          </a:xfrm>
          <a:prstGeom prst="rect">
            <a:avLst/>
          </a:prstGeom>
          <a:solidFill>
            <a:srgbClr val="08716C">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30DBC4FD-20F9-E2E0-039D-7657361DE8DA}"/>
              </a:ext>
            </a:extLst>
          </p:cNvPr>
          <p:cNvGrpSpPr/>
          <p:nvPr/>
        </p:nvGrpSpPr>
        <p:grpSpPr>
          <a:xfrm>
            <a:off x="-450142" y="1537405"/>
            <a:ext cx="7187476" cy="4573656"/>
            <a:chOff x="-697030" y="1537405"/>
            <a:chExt cx="7187476" cy="4573656"/>
          </a:xfrm>
        </p:grpSpPr>
        <p:grpSp>
          <p:nvGrpSpPr>
            <p:cNvPr id="7" name="Group 6">
              <a:extLst>
                <a:ext uri="{FF2B5EF4-FFF2-40B4-BE49-F238E27FC236}">
                  <a16:creationId xmlns:a16="http://schemas.microsoft.com/office/drawing/2014/main" id="{D14D42F6-AECC-A000-E079-295CE5C4E69B}"/>
                </a:ext>
              </a:extLst>
            </p:cNvPr>
            <p:cNvGrpSpPr/>
            <p:nvPr/>
          </p:nvGrpSpPr>
          <p:grpSpPr>
            <a:xfrm>
              <a:off x="972729" y="1537405"/>
              <a:ext cx="5517717" cy="4573656"/>
              <a:chOff x="972729" y="1537405"/>
              <a:chExt cx="5517717" cy="4573656"/>
            </a:xfrm>
          </p:grpSpPr>
          <p:sp>
            <p:nvSpPr>
              <p:cNvPr id="8" name="Arrow: Circular 7">
                <a:extLst>
                  <a:ext uri="{FF2B5EF4-FFF2-40B4-BE49-F238E27FC236}">
                    <a16:creationId xmlns:a16="http://schemas.microsoft.com/office/drawing/2014/main" id="{A4C7D7BA-77C7-7AAE-122B-59C8FB7C51E4}"/>
                  </a:ext>
                </a:extLst>
              </p:cNvPr>
              <p:cNvSpPr/>
              <p:nvPr/>
            </p:nvSpPr>
            <p:spPr>
              <a:xfrm rot="10800000">
                <a:off x="972729" y="2214249"/>
                <a:ext cx="3896812" cy="3896812"/>
              </a:xfrm>
              <a:prstGeom prst="circularArrow">
                <a:avLst>
                  <a:gd name="adj1" fmla="val 7280"/>
                  <a:gd name="adj2" fmla="val 1142319"/>
                  <a:gd name="adj3" fmla="val 20482628"/>
                  <a:gd name="adj4" fmla="val 10800000"/>
                  <a:gd name="adj5" fmla="val 7538"/>
                </a:avLst>
              </a:prstGeom>
              <a:solidFill>
                <a:schemeClr val="bg1">
                  <a:lumMod val="6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9" name="Rectangle 8">
                <a:extLst>
                  <a:ext uri="{FF2B5EF4-FFF2-40B4-BE49-F238E27FC236}">
                    <a16:creationId xmlns:a16="http://schemas.microsoft.com/office/drawing/2014/main" id="{71FBADFC-1558-5EF0-B5C6-18E0CAA3E1BC}"/>
                  </a:ext>
                </a:extLst>
              </p:cNvPr>
              <p:cNvSpPr/>
              <p:nvPr/>
            </p:nvSpPr>
            <p:spPr>
              <a:xfrm>
                <a:off x="1052258" y="3843566"/>
                <a:ext cx="3737751" cy="146818"/>
              </a:xfrm>
              <a:prstGeom prst="rect">
                <a:avLst/>
              </a:prstGeom>
              <a:solidFill>
                <a:schemeClr val="bg1">
                  <a:lumMod val="6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grpSp>
            <p:nvGrpSpPr>
              <p:cNvPr id="10" name="Group 9">
                <a:extLst>
                  <a:ext uri="{FF2B5EF4-FFF2-40B4-BE49-F238E27FC236}">
                    <a16:creationId xmlns:a16="http://schemas.microsoft.com/office/drawing/2014/main" id="{BCF3657C-8819-4346-CCD7-12E2946CD539}"/>
                  </a:ext>
                </a:extLst>
              </p:cNvPr>
              <p:cNvGrpSpPr/>
              <p:nvPr/>
            </p:nvGrpSpPr>
            <p:grpSpPr>
              <a:xfrm>
                <a:off x="972730" y="1537405"/>
                <a:ext cx="5517716" cy="4076765"/>
                <a:chOff x="972730" y="1537405"/>
                <a:chExt cx="5517716" cy="4076765"/>
              </a:xfrm>
            </p:grpSpPr>
            <p:grpSp>
              <p:nvGrpSpPr>
                <p:cNvPr id="36" name="Group 35">
                  <a:extLst>
                    <a:ext uri="{FF2B5EF4-FFF2-40B4-BE49-F238E27FC236}">
                      <a16:creationId xmlns:a16="http://schemas.microsoft.com/office/drawing/2014/main" id="{2BBDD1FA-60EE-359F-CF2E-934AA1DD6866}"/>
                    </a:ext>
                  </a:extLst>
                </p:cNvPr>
                <p:cNvGrpSpPr/>
                <p:nvPr/>
              </p:nvGrpSpPr>
              <p:grpSpPr>
                <a:xfrm>
                  <a:off x="972730" y="1537405"/>
                  <a:ext cx="3896812" cy="4076765"/>
                  <a:chOff x="972730" y="1537405"/>
                  <a:chExt cx="3896812" cy="4076765"/>
                </a:xfrm>
              </p:grpSpPr>
              <p:sp>
                <p:nvSpPr>
                  <p:cNvPr id="38" name="Arrow: Circular 37">
                    <a:extLst>
                      <a:ext uri="{FF2B5EF4-FFF2-40B4-BE49-F238E27FC236}">
                        <a16:creationId xmlns:a16="http://schemas.microsoft.com/office/drawing/2014/main" id="{70E8923B-2DEE-9BEF-D490-6D6464C28876}"/>
                      </a:ext>
                    </a:extLst>
                  </p:cNvPr>
                  <p:cNvSpPr/>
                  <p:nvPr/>
                </p:nvSpPr>
                <p:spPr>
                  <a:xfrm>
                    <a:off x="972730" y="1717358"/>
                    <a:ext cx="3896812" cy="3896812"/>
                  </a:xfrm>
                  <a:prstGeom prst="circularArrow">
                    <a:avLst>
                      <a:gd name="adj1" fmla="val 7280"/>
                      <a:gd name="adj2" fmla="val 1142319"/>
                      <a:gd name="adj3" fmla="val 20482628"/>
                      <a:gd name="adj4" fmla="val 10800000"/>
                      <a:gd name="adj5" fmla="val 7538"/>
                    </a:avLst>
                  </a:prstGeom>
                  <a:solidFill>
                    <a:schemeClr val="bg1">
                      <a:lumMod val="6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Roboto" panose="02000000000000000000" pitchFamily="2" charset="0"/>
                      <a:ea typeface="Roboto" panose="02000000000000000000" pitchFamily="2" charset="0"/>
                    </a:endParaRPr>
                  </a:p>
                </p:txBody>
              </p:sp>
              <p:sp>
                <p:nvSpPr>
                  <p:cNvPr id="39" name="TextBox 38">
                    <a:extLst>
                      <a:ext uri="{FF2B5EF4-FFF2-40B4-BE49-F238E27FC236}">
                        <a16:creationId xmlns:a16="http://schemas.microsoft.com/office/drawing/2014/main" id="{2CF9F645-4031-C8C1-CEF3-368158F770DE}"/>
                      </a:ext>
                    </a:extLst>
                  </p:cNvPr>
                  <p:cNvSpPr txBox="1"/>
                  <p:nvPr/>
                </p:nvSpPr>
                <p:spPr>
                  <a:xfrm>
                    <a:off x="1746924" y="1537405"/>
                    <a:ext cx="2443954" cy="307777"/>
                  </a:xfrm>
                  <a:prstGeom prst="rect">
                    <a:avLst/>
                  </a:prstGeom>
                  <a:noFill/>
                </p:spPr>
                <p:txBody>
                  <a:bodyPr wrap="square">
                    <a:spAutoFit/>
                  </a:bodyPr>
                  <a:lstStyle/>
                  <a:p>
                    <a:pPr algn="ctr"/>
                    <a:r>
                      <a:rPr lang="fr-BE" sz="1400" b="1" dirty="0">
                        <a:latin typeface="Roboto" panose="02000000000000000000" pitchFamily="2" charset="0"/>
                        <a:ea typeface="Roboto" panose="02000000000000000000" pitchFamily="2" charset="0"/>
                        <a:cs typeface="Poppins SemiBold"/>
                      </a:rPr>
                      <a:t>Enquêtes en personne</a:t>
                    </a:r>
                    <a:endParaRPr lang="fr-BE" sz="1400" b="1" dirty="0">
                      <a:latin typeface="Roboto" panose="02000000000000000000" pitchFamily="2" charset="0"/>
                      <a:ea typeface="Roboto" panose="02000000000000000000" pitchFamily="2" charset="0"/>
                    </a:endParaRPr>
                  </a:p>
                </p:txBody>
              </p:sp>
            </p:grpSp>
            <p:sp>
              <p:nvSpPr>
                <p:cNvPr id="37" name="TextBox 36">
                  <a:extLst>
                    <a:ext uri="{FF2B5EF4-FFF2-40B4-BE49-F238E27FC236}">
                      <a16:creationId xmlns:a16="http://schemas.microsoft.com/office/drawing/2014/main" id="{BACE8925-F766-4B1E-BB3F-3F502E7918AF}"/>
                    </a:ext>
                  </a:extLst>
                </p:cNvPr>
                <p:cNvSpPr txBox="1"/>
                <p:nvPr/>
              </p:nvSpPr>
              <p:spPr>
                <a:xfrm>
                  <a:off x="4046492" y="3732309"/>
                  <a:ext cx="2443954" cy="369332"/>
                </a:xfrm>
                <a:prstGeom prst="rect">
                  <a:avLst/>
                </a:prstGeom>
                <a:noFill/>
              </p:spPr>
              <p:txBody>
                <a:bodyPr wrap="square">
                  <a:spAutoFit/>
                </a:bodyPr>
                <a:lstStyle/>
                <a:p>
                  <a:pPr algn="ctr"/>
                  <a:r>
                    <a:rPr lang="fr-BE" sz="1800" b="1" dirty="0">
                      <a:solidFill>
                        <a:sysClr val="windowText" lastClr="000000"/>
                      </a:solidFill>
                      <a:latin typeface="Roboto" panose="02000000000000000000" pitchFamily="2" charset="0"/>
                      <a:ea typeface="Roboto" panose="02000000000000000000" pitchFamily="2" charset="0"/>
                      <a:cs typeface="Poppins SemiBold"/>
                    </a:rPr>
                    <a:t>Année 5</a:t>
                  </a:r>
                  <a:endParaRPr lang="fr-BE" dirty="0">
                    <a:solidFill>
                      <a:sysClr val="windowText" lastClr="000000"/>
                    </a:solidFill>
                    <a:latin typeface="Roboto" panose="02000000000000000000" pitchFamily="2" charset="0"/>
                    <a:ea typeface="Roboto" panose="02000000000000000000" pitchFamily="2" charset="0"/>
                  </a:endParaRPr>
                </a:p>
              </p:txBody>
            </p:sp>
          </p:grpSp>
          <p:pic>
            <p:nvPicPr>
              <p:cNvPr id="35" name="Graphic 34" descr="Question Mark with solid fill">
                <a:extLst>
                  <a:ext uri="{FF2B5EF4-FFF2-40B4-BE49-F238E27FC236}">
                    <a16:creationId xmlns:a16="http://schemas.microsoft.com/office/drawing/2014/main" id="{E74A6AB5-4389-B6F0-F9B0-273DDBF996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37928" y="2821233"/>
                <a:ext cx="1022333" cy="1022333"/>
              </a:xfrm>
              <a:prstGeom prst="rect">
                <a:avLst/>
              </a:prstGeom>
            </p:spPr>
          </p:pic>
        </p:grpSp>
        <p:sp>
          <p:nvSpPr>
            <p:cNvPr id="2" name="TextBox 1">
              <a:extLst>
                <a:ext uri="{FF2B5EF4-FFF2-40B4-BE49-F238E27FC236}">
                  <a16:creationId xmlns:a16="http://schemas.microsoft.com/office/drawing/2014/main" id="{D97F9375-930E-9A51-10D3-EE6399453B93}"/>
                </a:ext>
              </a:extLst>
            </p:cNvPr>
            <p:cNvSpPr txBox="1"/>
            <p:nvPr/>
          </p:nvSpPr>
          <p:spPr>
            <a:xfrm>
              <a:off x="-697030" y="3682587"/>
              <a:ext cx="2443954" cy="369332"/>
            </a:xfrm>
            <a:prstGeom prst="rect">
              <a:avLst/>
            </a:prstGeom>
            <a:noFill/>
          </p:spPr>
          <p:txBody>
            <a:bodyPr wrap="square">
              <a:spAutoFit/>
            </a:bodyPr>
            <a:lstStyle/>
            <a:p>
              <a:pPr algn="ctr"/>
              <a:r>
                <a:rPr lang="fr-BE" sz="1800" b="1" dirty="0">
                  <a:solidFill>
                    <a:sysClr val="windowText" lastClr="000000"/>
                  </a:solidFill>
                  <a:latin typeface="Roboto" panose="02000000000000000000" pitchFamily="2" charset="0"/>
                  <a:ea typeface="Roboto" panose="02000000000000000000" pitchFamily="2" charset="0"/>
                  <a:cs typeface="Poppins SemiBold"/>
                </a:rPr>
                <a:t>Année 1</a:t>
              </a:r>
              <a:endParaRPr lang="fr-BE" dirty="0">
                <a:solidFill>
                  <a:sysClr val="windowText" lastClr="000000"/>
                </a:solidFill>
                <a:latin typeface="Roboto" panose="02000000000000000000" pitchFamily="2" charset="0"/>
                <a:ea typeface="Roboto" panose="02000000000000000000" pitchFamily="2" charset="0"/>
              </a:endParaRPr>
            </a:p>
          </p:txBody>
        </p:sp>
      </p:grpSp>
      <p:sp>
        <p:nvSpPr>
          <p:cNvPr id="4" name="TextBox 3">
            <a:extLst>
              <a:ext uri="{FF2B5EF4-FFF2-40B4-BE49-F238E27FC236}">
                <a16:creationId xmlns:a16="http://schemas.microsoft.com/office/drawing/2014/main" id="{B89A1A34-B331-8FFF-47A1-C75CFCF4FA72}"/>
              </a:ext>
            </a:extLst>
          </p:cNvPr>
          <p:cNvSpPr txBox="1"/>
          <p:nvPr/>
        </p:nvSpPr>
        <p:spPr>
          <a:xfrm>
            <a:off x="7864224" y="6027003"/>
            <a:ext cx="3328987" cy="830997"/>
          </a:xfrm>
          <a:prstGeom prst="rect">
            <a:avLst/>
          </a:prstGeom>
          <a:noFill/>
        </p:spPr>
        <p:txBody>
          <a:bodyPr wrap="square" rtlCol="0">
            <a:spAutoFit/>
          </a:bodyPr>
          <a:lstStyle/>
          <a:p>
            <a:pPr algn="ctr"/>
            <a:r>
              <a:rPr lang="en-US" sz="1600" b="0" i="0" dirty="0">
                <a:solidFill>
                  <a:srgbClr val="FF0000"/>
                </a:solidFill>
                <a:effectLst/>
                <a:latin typeface="Poppins" panose="00000500000000000000" pitchFamily="2" charset="0"/>
              </a:rPr>
              <a:t>Frequent Assessments and System Tools for Resilience (</a:t>
            </a:r>
            <a:r>
              <a:rPr lang="en-US" sz="1600" b="1" i="0" dirty="0">
                <a:solidFill>
                  <a:srgbClr val="FF0000"/>
                </a:solidFill>
                <a:effectLst/>
                <a:latin typeface="Poppins" panose="00000500000000000000" pitchFamily="2" charset="0"/>
              </a:rPr>
              <a:t>FASTR</a:t>
            </a:r>
            <a:r>
              <a:rPr lang="en-US" sz="1600" b="0" i="0" dirty="0">
                <a:solidFill>
                  <a:srgbClr val="FF0000"/>
                </a:solidFill>
                <a:effectLst/>
                <a:latin typeface="Poppins" panose="00000500000000000000" pitchFamily="2" charset="0"/>
              </a:rPr>
              <a:t>).</a:t>
            </a:r>
            <a:endParaRPr lang="en-US" sz="1600" dirty="0">
              <a:solidFill>
                <a:srgbClr val="FF0000"/>
              </a:solidFill>
            </a:endParaRPr>
          </a:p>
        </p:txBody>
      </p:sp>
    </p:spTree>
    <p:extLst>
      <p:ext uri="{BB962C8B-B14F-4D97-AF65-F5344CB8AC3E}">
        <p14:creationId xmlns:p14="http://schemas.microsoft.com/office/powerpoint/2010/main" val="51000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2D0472F-799C-4D41-841F-BD7504DF9BD1}"/>
              </a:ext>
            </a:extLst>
          </p:cNvPr>
          <p:cNvSpPr/>
          <p:nvPr/>
        </p:nvSpPr>
        <p:spPr>
          <a:xfrm>
            <a:off x="0" y="-1"/>
            <a:ext cx="2344311" cy="1571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457200"/>
            <a:r>
              <a:rPr lang="fr-BE" sz="2800" dirty="0">
                <a:solidFill>
                  <a:srgbClr val="0EC8BF"/>
                </a:solidFill>
                <a:latin typeface="Poppins SemiBold"/>
                <a:cs typeface="Poppins SemiBold"/>
              </a:rPr>
              <a:t>Qu’est-ce que FASTR ?</a:t>
            </a:r>
            <a:endParaRPr lang="fr-BE" sz="2800" dirty="0">
              <a:solidFill>
                <a:srgbClr val="08716C"/>
              </a:solidFill>
              <a:latin typeface="Poppins" panose="00000500000000000000" pitchFamily="2" charset="0"/>
              <a:cs typeface="Poppins" panose="00000500000000000000" pitchFamily="2" charset="0"/>
            </a:endParaRPr>
          </a:p>
        </p:txBody>
      </p:sp>
      <p:sp>
        <p:nvSpPr>
          <p:cNvPr id="32" name="Rectangle 31">
            <a:extLst>
              <a:ext uri="{FF2B5EF4-FFF2-40B4-BE49-F238E27FC236}">
                <a16:creationId xmlns:a16="http://schemas.microsoft.com/office/drawing/2014/main" id="{72214133-F0E1-A982-B1A9-5C2EC121CE3E}"/>
              </a:ext>
            </a:extLst>
          </p:cNvPr>
          <p:cNvSpPr/>
          <p:nvPr/>
        </p:nvSpPr>
        <p:spPr>
          <a:xfrm>
            <a:off x="361053" y="465771"/>
            <a:ext cx="54209" cy="640080"/>
          </a:xfrm>
          <a:prstGeom prst="rect">
            <a:avLst/>
          </a:prstGeom>
          <a:solidFill>
            <a:srgbClr val="08716C">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A6C97316-2E88-B74F-48B0-70745C08DC43}"/>
              </a:ext>
            </a:extLst>
          </p:cNvPr>
          <p:cNvGrpSpPr/>
          <p:nvPr/>
        </p:nvGrpSpPr>
        <p:grpSpPr>
          <a:xfrm>
            <a:off x="1890346" y="175441"/>
            <a:ext cx="10202281" cy="6292175"/>
            <a:chOff x="1890346" y="175441"/>
            <a:chExt cx="10202281" cy="6292175"/>
          </a:xfrm>
        </p:grpSpPr>
        <p:pic>
          <p:nvPicPr>
            <p:cNvPr id="4" name="Picture 3">
              <a:extLst>
                <a:ext uri="{FF2B5EF4-FFF2-40B4-BE49-F238E27FC236}">
                  <a16:creationId xmlns:a16="http://schemas.microsoft.com/office/drawing/2014/main" id="{C9BEA568-F586-3461-3B68-8EFABE8790B1}"/>
                </a:ext>
              </a:extLst>
            </p:cNvPr>
            <p:cNvPicPr>
              <a:picLocks noChangeAspect="1"/>
            </p:cNvPicPr>
            <p:nvPr/>
          </p:nvPicPr>
          <p:blipFill rotWithShape="1">
            <a:blip r:embed="rId3"/>
            <a:srcRect l="9950" t="8766" r="13853" b="3110"/>
            <a:stretch/>
          </p:blipFill>
          <p:spPr>
            <a:xfrm>
              <a:off x="2811559" y="1375770"/>
              <a:ext cx="6497811" cy="5091846"/>
            </a:xfrm>
            <a:prstGeom prst="rect">
              <a:avLst/>
            </a:prstGeom>
          </p:spPr>
        </p:pic>
        <p:cxnSp>
          <p:nvCxnSpPr>
            <p:cNvPr id="24" name="Straight Connector 23">
              <a:extLst>
                <a:ext uri="{FF2B5EF4-FFF2-40B4-BE49-F238E27FC236}">
                  <a16:creationId xmlns:a16="http://schemas.microsoft.com/office/drawing/2014/main" id="{CD800910-E42C-3863-F517-0FA09CD93DBB}"/>
                </a:ext>
              </a:extLst>
            </p:cNvPr>
            <p:cNvCxnSpPr>
              <a:cxnSpLocks/>
            </p:cNvCxnSpPr>
            <p:nvPr/>
          </p:nvCxnSpPr>
          <p:spPr>
            <a:xfrm flipH="1">
              <a:off x="1890346" y="3739453"/>
              <a:ext cx="921213" cy="850132"/>
            </a:xfrm>
            <a:prstGeom prst="line">
              <a:avLst/>
            </a:prstGeom>
            <a:ln w="38100">
              <a:solidFill>
                <a:srgbClr val="08716C"/>
              </a:solidFill>
              <a:prstDash val="dash"/>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A67EE611-7F2D-A15F-1DEC-67BE1162C546}"/>
                </a:ext>
              </a:extLst>
            </p:cNvPr>
            <p:cNvSpPr txBox="1"/>
            <p:nvPr/>
          </p:nvSpPr>
          <p:spPr>
            <a:xfrm>
              <a:off x="2159540" y="175441"/>
              <a:ext cx="9933087" cy="1107996"/>
            </a:xfrm>
            <a:prstGeom prst="rect">
              <a:avLst/>
            </a:prstGeom>
            <a:noFill/>
          </p:spPr>
          <p:txBody>
            <a:bodyPr wrap="square">
              <a:spAutoFit/>
            </a:bodyPr>
            <a:lstStyle/>
            <a:p>
              <a:r>
                <a:rPr lang="fr-FR" sz="2200" dirty="0">
                  <a:solidFill>
                    <a:srgbClr val="08716C"/>
                  </a:solidFill>
                  <a:latin typeface="Andes" panose="02000000000000000000" pitchFamily="50" charset="0"/>
                  <a:cs typeface="Poppins" panose="00000500000000000000" pitchFamily="2" charset="0"/>
                </a:rPr>
                <a:t>Une approche visant à catalyser des cycles continus d’« </a:t>
              </a:r>
              <a:r>
                <a:rPr lang="fr-FR" sz="2200" i="1" dirty="0">
                  <a:solidFill>
                    <a:srgbClr val="08716C"/>
                  </a:solidFill>
                  <a:latin typeface="Andes" panose="02000000000000000000" pitchFamily="50" charset="0"/>
                  <a:cs typeface="Poppins" panose="00000500000000000000" pitchFamily="2" charset="0"/>
                </a:rPr>
                <a:t>analyse, apprentissage, renforcement et action</a:t>
              </a:r>
              <a:r>
                <a:rPr lang="fr-FR" sz="2200" dirty="0">
                  <a:solidFill>
                    <a:srgbClr val="08716C"/>
                  </a:solidFill>
                  <a:latin typeface="Andes" panose="02000000000000000000" pitchFamily="50" charset="0"/>
                  <a:cs typeface="Poppins" panose="00000500000000000000" pitchFamily="2" charset="0"/>
                </a:rPr>
                <a:t> » pour encourager l’utilisation systématique des données dans la prise de décision, et orienter les efforts de priorisation en cours</a:t>
              </a:r>
              <a:endParaRPr lang="en-US" sz="2200" dirty="0">
                <a:latin typeface="Andes" panose="02000000000000000000" pitchFamily="50" charset="0"/>
              </a:endParaRPr>
            </a:p>
          </p:txBody>
        </p:sp>
      </p:grpSp>
      <p:pic>
        <p:nvPicPr>
          <p:cNvPr id="3" name="Picture 2">
            <a:extLst>
              <a:ext uri="{FF2B5EF4-FFF2-40B4-BE49-F238E27FC236}">
                <a16:creationId xmlns:a16="http://schemas.microsoft.com/office/drawing/2014/main" id="{9A976AA1-5CD4-946B-22AB-C3F92E6EB6EB}"/>
              </a:ext>
            </a:extLst>
          </p:cNvPr>
          <p:cNvPicPr>
            <a:picLocks noChangeAspect="1"/>
          </p:cNvPicPr>
          <p:nvPr/>
        </p:nvPicPr>
        <p:blipFill>
          <a:blip r:embed="rId4"/>
          <a:stretch>
            <a:fillRect/>
          </a:stretch>
        </p:blipFill>
        <p:spPr>
          <a:xfrm>
            <a:off x="453073" y="4589585"/>
            <a:ext cx="1706467" cy="1809397"/>
          </a:xfrm>
          <a:prstGeom prst="rect">
            <a:avLst/>
          </a:prstGeom>
        </p:spPr>
      </p:pic>
      <p:sp>
        <p:nvSpPr>
          <p:cNvPr id="7" name="TextBox 6">
            <a:extLst>
              <a:ext uri="{FF2B5EF4-FFF2-40B4-BE49-F238E27FC236}">
                <a16:creationId xmlns:a16="http://schemas.microsoft.com/office/drawing/2014/main" id="{715419D2-3AE9-71DE-BC75-B05CCEBFE361}"/>
              </a:ext>
            </a:extLst>
          </p:cNvPr>
          <p:cNvSpPr txBox="1"/>
          <p:nvPr/>
        </p:nvSpPr>
        <p:spPr>
          <a:xfrm>
            <a:off x="5359020" y="1797433"/>
            <a:ext cx="2085834" cy="1046440"/>
          </a:xfrm>
          <a:prstGeom prst="rect">
            <a:avLst/>
          </a:prstGeom>
          <a:solidFill>
            <a:schemeClr val="bg1"/>
          </a:solidFill>
        </p:spPr>
        <p:txBody>
          <a:bodyPr wrap="square" rtlCol="0">
            <a:spAutoFit/>
          </a:bodyPr>
          <a:lstStyle/>
          <a:p>
            <a:r>
              <a:rPr lang="fr-BE" sz="1400" b="1" dirty="0">
                <a:latin typeface="Poppins" panose="00000500000000000000" pitchFamily="2" charset="0"/>
                <a:cs typeface="Poppins" panose="00000500000000000000" pitchFamily="2" charset="0"/>
              </a:rPr>
              <a:t>Analyser</a:t>
            </a:r>
          </a:p>
          <a:p>
            <a:r>
              <a:rPr lang="fr-BE" sz="1200" dirty="0">
                <a:latin typeface="Poppins" panose="00000500000000000000" pitchFamily="2" charset="0"/>
                <a:cs typeface="Poppins" panose="00000500000000000000" pitchFamily="2" charset="0"/>
              </a:rPr>
              <a:t>Examiner en temps utile les données sur les soins de santé primaires et la SRMNIA-N</a:t>
            </a:r>
            <a:endParaRPr lang="fr-BE" sz="1600" b="1" dirty="0">
              <a:latin typeface="Poppins" panose="00000500000000000000" pitchFamily="2" charset="0"/>
              <a:cs typeface="Poppins" panose="00000500000000000000" pitchFamily="2" charset="0"/>
            </a:endParaRPr>
          </a:p>
        </p:txBody>
      </p:sp>
      <p:sp>
        <p:nvSpPr>
          <p:cNvPr id="8" name="TextBox 7">
            <a:extLst>
              <a:ext uri="{FF2B5EF4-FFF2-40B4-BE49-F238E27FC236}">
                <a16:creationId xmlns:a16="http://schemas.microsoft.com/office/drawing/2014/main" id="{5A814338-A801-5E82-6C2C-D1CB308D1BF1}"/>
              </a:ext>
            </a:extLst>
          </p:cNvPr>
          <p:cNvSpPr txBox="1"/>
          <p:nvPr/>
        </p:nvSpPr>
        <p:spPr>
          <a:xfrm>
            <a:off x="3732772" y="3306140"/>
            <a:ext cx="2085834" cy="1231106"/>
          </a:xfrm>
          <a:prstGeom prst="rect">
            <a:avLst/>
          </a:prstGeom>
          <a:solidFill>
            <a:schemeClr val="bg1"/>
          </a:solidFill>
        </p:spPr>
        <p:txBody>
          <a:bodyPr wrap="square" rtlCol="0">
            <a:spAutoFit/>
          </a:bodyPr>
          <a:lstStyle/>
          <a:p>
            <a:r>
              <a:rPr lang="fr-BE" sz="1400" b="1" dirty="0">
                <a:latin typeface="Poppins" panose="00000500000000000000" pitchFamily="2" charset="0"/>
                <a:cs typeface="Poppins" panose="00000500000000000000" pitchFamily="2" charset="0"/>
              </a:rPr>
              <a:t>Agir </a:t>
            </a:r>
          </a:p>
          <a:p>
            <a:r>
              <a:rPr lang="fr-BE" sz="1200" dirty="0">
                <a:latin typeface="Poppins" panose="00000500000000000000" pitchFamily="2" charset="0"/>
                <a:cs typeface="Poppins" panose="00000500000000000000" pitchFamily="2" charset="0"/>
              </a:rPr>
              <a:t>Transformer les données en actions pour renforcer les soins de sante primaires et la SRMNIA-N</a:t>
            </a:r>
            <a:endParaRPr lang="fr-BE" sz="1600" b="1" dirty="0">
              <a:latin typeface="Poppins" panose="00000500000000000000" pitchFamily="2" charset="0"/>
              <a:cs typeface="Poppins" panose="00000500000000000000" pitchFamily="2" charset="0"/>
            </a:endParaRPr>
          </a:p>
        </p:txBody>
      </p:sp>
      <p:sp>
        <p:nvSpPr>
          <p:cNvPr id="9" name="TextBox 8">
            <a:extLst>
              <a:ext uri="{FF2B5EF4-FFF2-40B4-BE49-F238E27FC236}">
                <a16:creationId xmlns:a16="http://schemas.microsoft.com/office/drawing/2014/main" id="{35FDC3F5-EBAF-A4FE-A45B-7343AA4AF87B}"/>
              </a:ext>
            </a:extLst>
          </p:cNvPr>
          <p:cNvSpPr txBox="1"/>
          <p:nvPr/>
        </p:nvSpPr>
        <p:spPr>
          <a:xfrm>
            <a:off x="7066851" y="3234530"/>
            <a:ext cx="2017918" cy="1415772"/>
          </a:xfrm>
          <a:prstGeom prst="rect">
            <a:avLst/>
          </a:prstGeom>
          <a:solidFill>
            <a:schemeClr val="bg1"/>
          </a:solidFill>
        </p:spPr>
        <p:txBody>
          <a:bodyPr wrap="square" rtlCol="0">
            <a:spAutoFit/>
          </a:bodyPr>
          <a:lstStyle/>
          <a:p>
            <a:r>
              <a:rPr lang="fr-BE" sz="1400" b="1" dirty="0">
                <a:latin typeface="Poppins" panose="00000500000000000000" pitchFamily="2" charset="0"/>
                <a:cs typeface="Poppins" panose="00000500000000000000" pitchFamily="2" charset="0"/>
              </a:rPr>
              <a:t>Apprendre</a:t>
            </a:r>
          </a:p>
          <a:p>
            <a:r>
              <a:rPr lang="fr-FR" sz="1200" dirty="0">
                <a:latin typeface="Poppins" panose="00000500000000000000" pitchFamily="2" charset="0"/>
                <a:cs typeface="Poppins" panose="00000500000000000000" pitchFamily="2" charset="0"/>
              </a:rPr>
              <a:t>Tirer des enseignements des données pour orienter les actions visant à relever les défis des systèmes de santé</a:t>
            </a:r>
            <a:endParaRPr lang="fr-BE" sz="1600" b="1" dirty="0">
              <a:latin typeface="Poppins" panose="00000500000000000000" pitchFamily="2" charset="0"/>
              <a:cs typeface="Poppins" panose="00000500000000000000" pitchFamily="2" charset="0"/>
            </a:endParaRPr>
          </a:p>
        </p:txBody>
      </p:sp>
      <p:sp>
        <p:nvSpPr>
          <p:cNvPr id="10" name="TextBox 9">
            <a:extLst>
              <a:ext uri="{FF2B5EF4-FFF2-40B4-BE49-F238E27FC236}">
                <a16:creationId xmlns:a16="http://schemas.microsoft.com/office/drawing/2014/main" id="{6487D7B7-12FB-FBA5-215D-F1A3104BEC0B}"/>
              </a:ext>
            </a:extLst>
          </p:cNvPr>
          <p:cNvSpPr txBox="1"/>
          <p:nvPr/>
        </p:nvSpPr>
        <p:spPr>
          <a:xfrm>
            <a:off x="5574715" y="4952775"/>
            <a:ext cx="1851851" cy="1231106"/>
          </a:xfrm>
          <a:prstGeom prst="rect">
            <a:avLst/>
          </a:prstGeom>
          <a:solidFill>
            <a:schemeClr val="bg1"/>
          </a:solidFill>
        </p:spPr>
        <p:txBody>
          <a:bodyPr wrap="square" rtlCol="0">
            <a:spAutoFit/>
          </a:bodyPr>
          <a:lstStyle/>
          <a:p>
            <a:r>
              <a:rPr lang="fr-BE" sz="1400" b="1" dirty="0">
                <a:latin typeface="Poppins" panose="00000500000000000000" pitchFamily="2" charset="0"/>
                <a:cs typeface="Poppins" panose="00000500000000000000" pitchFamily="2" charset="0"/>
              </a:rPr>
              <a:t>Renforcer</a:t>
            </a:r>
          </a:p>
          <a:p>
            <a:r>
              <a:rPr lang="fr-FR" sz="1200" dirty="0">
                <a:latin typeface="Poppins" panose="00000500000000000000" pitchFamily="2" charset="0"/>
                <a:cs typeface="Poppins" panose="00000500000000000000" pitchFamily="2" charset="0"/>
              </a:rPr>
              <a:t>Renforcer la capacité nationale en matière de suivi et évaluation (S&amp;E) et la qualité des données.</a:t>
            </a:r>
            <a:endParaRPr lang="fr-BE" sz="1600" b="1"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09068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F23372-B557-4BA7-BDB7-7B608BF71C44}"/>
              </a:ext>
            </a:extLst>
          </p:cNvPr>
          <p:cNvSpPr/>
          <p:nvPr/>
        </p:nvSpPr>
        <p:spPr>
          <a:xfrm>
            <a:off x="0" y="0"/>
            <a:ext cx="12192000" cy="1027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endParaRPr lang="en-US" sz="2800" b="1">
              <a:solidFill>
                <a:srgbClr val="08716C"/>
              </a:solidFill>
              <a:latin typeface="Poppins SemiBold" panose="00000700000000000000" pitchFamily="2" charset="0"/>
              <a:cs typeface="Poppins SemiBold" panose="00000700000000000000" pitchFamily="2" charset="0"/>
            </a:endParaRPr>
          </a:p>
        </p:txBody>
      </p:sp>
      <p:pic>
        <p:nvPicPr>
          <p:cNvPr id="58" name="Picture 2" descr="neighborhood Icon 2802491">
            <a:extLst>
              <a:ext uri="{FF2B5EF4-FFF2-40B4-BE49-F238E27FC236}">
                <a16:creationId xmlns:a16="http://schemas.microsoft.com/office/drawing/2014/main" id="{2C88D2BC-E13D-4CF3-9BF0-AD620A76EBBA}"/>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rcRect l="11029" t="9729" r="10331" b="10332"/>
          <a:stretch/>
        </p:blipFill>
        <p:spPr bwMode="auto">
          <a:xfrm>
            <a:off x="9067358" y="2656798"/>
            <a:ext cx="914400" cy="929514"/>
          </a:xfrm>
          <a:prstGeom prst="rect">
            <a:avLst/>
          </a:prstGeom>
          <a:noFill/>
          <a:extLst>
            <a:ext uri="{909E8E84-426E-40DD-AFC4-6F175D3DCCD1}">
              <a14:hiddenFill xmlns:a14="http://schemas.microsoft.com/office/drawing/2010/main">
                <a:solidFill>
                  <a:srgbClr val="FFFFFF"/>
                </a:solidFill>
              </a14:hiddenFill>
            </a:ext>
          </a:extLst>
        </p:spPr>
      </p:pic>
      <p:sp>
        <p:nvSpPr>
          <p:cNvPr id="41" name="Rectangle 40">
            <a:extLst>
              <a:ext uri="{FF2B5EF4-FFF2-40B4-BE49-F238E27FC236}">
                <a16:creationId xmlns:a16="http://schemas.microsoft.com/office/drawing/2014/main" id="{4FE84B8E-6CBD-432B-8D2E-F1F04092CAE0}"/>
              </a:ext>
            </a:extLst>
          </p:cNvPr>
          <p:cNvSpPr/>
          <p:nvPr/>
        </p:nvSpPr>
        <p:spPr>
          <a:xfrm>
            <a:off x="-102946" y="-222814"/>
            <a:ext cx="12392481" cy="1911123"/>
          </a:xfrm>
          <a:prstGeom prst="rect">
            <a:avLst/>
          </a:prstGeom>
        </p:spPr>
        <p:txBody>
          <a:bodyPr spcFirstLastPara="1" wrap="square" lIns="457200" tIns="457200" rIns="457200" bIns="0" anchor="t" anchorCtr="0">
            <a:noAutofit/>
          </a:bodyPr>
          <a:lstStyle/>
          <a:p>
            <a:pPr>
              <a:lnSpc>
                <a:spcPts val="2700"/>
              </a:lnSpc>
              <a:buClr>
                <a:srgbClr val="000000"/>
              </a:buClr>
              <a:buFont typeface="Arial"/>
            </a:pPr>
            <a:r>
              <a:rPr lang="fr-BE" sz="2800" b="1" dirty="0">
                <a:solidFill>
                  <a:srgbClr val="0EC8BF"/>
                </a:solidFill>
                <a:latin typeface="Andes Bold" panose="02000000000000000000" pitchFamily="50" charset="0"/>
                <a:ea typeface="Roboto"/>
                <a:cs typeface="Poppins SemiBold" panose="00000700000000000000" pitchFamily="2" charset="0"/>
              </a:rPr>
              <a:t>Quelle est l’approche? </a:t>
            </a:r>
            <a:r>
              <a:rPr lang="fr-BE" sz="2200" dirty="0">
                <a:solidFill>
                  <a:srgbClr val="08716C"/>
                </a:solidFill>
                <a:latin typeface="Andes" panose="02000000000000000000" pitchFamily="50" charset="0"/>
                <a:ea typeface="Roboto"/>
                <a:cs typeface="Poppins" panose="00000500000000000000" pitchFamily="2" charset="0"/>
              </a:rPr>
              <a:t>Nous soutenons les pays en mettant en œuvre des approches rigoureuses, rapides et peu coûteuses pour le suivi des soins de santé primaires. </a:t>
            </a:r>
            <a:r>
              <a:rPr lang="fr-FR" sz="2200" dirty="0">
                <a:solidFill>
                  <a:srgbClr val="08716C"/>
                </a:solidFill>
                <a:latin typeface="Andes" panose="02000000000000000000" pitchFamily="50" charset="0"/>
                <a:ea typeface="Roboto"/>
                <a:cs typeface="Poppins" panose="00000500000000000000" pitchFamily="2" charset="0"/>
              </a:rPr>
              <a:t>Les résultats et les enseignements tirés viennent éclairer la priorisation des activités et investissements.</a:t>
            </a:r>
            <a:endParaRPr lang="fr-BE" sz="2200" b="1" dirty="0">
              <a:solidFill>
                <a:srgbClr val="08716C"/>
              </a:solidFill>
              <a:latin typeface="Andes Bold" panose="02000000000000000000" pitchFamily="50" charset="0"/>
              <a:ea typeface="Roboto"/>
              <a:cs typeface="Poppins"/>
            </a:endParaRPr>
          </a:p>
        </p:txBody>
      </p:sp>
      <p:grpSp>
        <p:nvGrpSpPr>
          <p:cNvPr id="13" name="Group 12">
            <a:extLst>
              <a:ext uri="{FF2B5EF4-FFF2-40B4-BE49-F238E27FC236}">
                <a16:creationId xmlns:a16="http://schemas.microsoft.com/office/drawing/2014/main" id="{9DCB7610-C948-3F28-AE32-C2359319594B}"/>
              </a:ext>
            </a:extLst>
          </p:cNvPr>
          <p:cNvGrpSpPr/>
          <p:nvPr/>
        </p:nvGrpSpPr>
        <p:grpSpPr>
          <a:xfrm>
            <a:off x="1055208" y="1599644"/>
            <a:ext cx="10241526" cy="4989824"/>
            <a:chOff x="960444" y="1520986"/>
            <a:chExt cx="10651590" cy="5376134"/>
          </a:xfrm>
        </p:grpSpPr>
        <p:sp>
          <p:nvSpPr>
            <p:cNvPr id="75" name="Rectangle: Rounded Corners 74">
              <a:extLst>
                <a:ext uri="{FF2B5EF4-FFF2-40B4-BE49-F238E27FC236}">
                  <a16:creationId xmlns:a16="http://schemas.microsoft.com/office/drawing/2014/main" id="{5F46617A-E5B6-4D75-9DD0-2B4EA5D57697}"/>
                </a:ext>
              </a:extLst>
            </p:cNvPr>
            <p:cNvSpPr/>
            <p:nvPr/>
          </p:nvSpPr>
          <p:spPr>
            <a:xfrm>
              <a:off x="960444" y="5823780"/>
              <a:ext cx="10651590" cy="950090"/>
            </a:xfrm>
            <a:prstGeom prst="roundRect">
              <a:avLst/>
            </a:prstGeom>
            <a:noFill/>
            <a:ln w="57150">
              <a:solidFill>
                <a:srgbClr val="08716C"/>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1524"/>
                </a:solidFill>
              </a:endParaRPr>
            </a:p>
          </p:txBody>
        </p:sp>
        <p:grpSp>
          <p:nvGrpSpPr>
            <p:cNvPr id="54" name="Group 53">
              <a:extLst>
                <a:ext uri="{FF2B5EF4-FFF2-40B4-BE49-F238E27FC236}">
                  <a16:creationId xmlns:a16="http://schemas.microsoft.com/office/drawing/2014/main" id="{925F1CA2-7726-491C-93FC-7A82B8CEF901}"/>
                </a:ext>
              </a:extLst>
            </p:cNvPr>
            <p:cNvGrpSpPr/>
            <p:nvPr/>
          </p:nvGrpSpPr>
          <p:grpSpPr>
            <a:xfrm>
              <a:off x="1876358" y="1529446"/>
              <a:ext cx="2077654" cy="4366656"/>
              <a:chOff x="839757" y="1900634"/>
              <a:chExt cx="2264646" cy="4366656"/>
            </a:xfrm>
            <a:solidFill>
              <a:srgbClr val="08716C"/>
            </a:solidFill>
          </p:grpSpPr>
          <p:sp>
            <p:nvSpPr>
              <p:cNvPr id="55" name="Rectangle: Rounded Corners 54">
                <a:extLst>
                  <a:ext uri="{FF2B5EF4-FFF2-40B4-BE49-F238E27FC236}">
                    <a16:creationId xmlns:a16="http://schemas.microsoft.com/office/drawing/2014/main" id="{CDEEFC07-0C47-4B29-AE06-4A5003125B28}"/>
                  </a:ext>
                </a:extLst>
              </p:cNvPr>
              <p:cNvSpPr/>
              <p:nvPr/>
            </p:nvSpPr>
            <p:spPr>
              <a:xfrm>
                <a:off x="849520" y="2698125"/>
                <a:ext cx="2254883" cy="3569165"/>
              </a:xfrm>
              <a:prstGeom prst="roundRect">
                <a:avLst/>
              </a:prstGeom>
              <a:solidFill>
                <a:srgbClr val="F4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C659C41F-2FD2-48BF-BF8B-12234E5186CA}"/>
                  </a:ext>
                </a:extLst>
              </p:cNvPr>
              <p:cNvSpPr/>
              <p:nvPr/>
            </p:nvSpPr>
            <p:spPr>
              <a:xfrm>
                <a:off x="839757" y="1900634"/>
                <a:ext cx="2254883" cy="2254883"/>
              </a:xfrm>
              <a:prstGeom prst="ellipse">
                <a:avLst/>
              </a:prstGeom>
              <a:solidFill>
                <a:srgbClr val="F49D37"/>
              </a:solidFill>
              <a:ln>
                <a:solidFill>
                  <a:srgbClr val="F49D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30" name="Picture 6" descr="data report Icon 1800748">
              <a:extLst>
                <a:ext uri="{FF2B5EF4-FFF2-40B4-BE49-F238E27FC236}">
                  <a16:creationId xmlns:a16="http://schemas.microsoft.com/office/drawing/2014/main" id="{7FD9C718-0CBC-47E5-BE85-BB2BCE95D3EF}"/>
                </a:ext>
              </a:extLst>
            </p:cNvPr>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2453506" y="1748983"/>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83" name="TextBox 82">
              <a:extLst>
                <a:ext uri="{FF2B5EF4-FFF2-40B4-BE49-F238E27FC236}">
                  <a16:creationId xmlns:a16="http://schemas.microsoft.com/office/drawing/2014/main" id="{47DC0A88-35FB-48C3-A8EB-5FA2859EC7CC}"/>
                </a:ext>
              </a:extLst>
            </p:cNvPr>
            <p:cNvSpPr txBox="1"/>
            <p:nvPr/>
          </p:nvSpPr>
          <p:spPr>
            <a:xfrm>
              <a:off x="1898455" y="2806722"/>
              <a:ext cx="2059739" cy="1419455"/>
            </a:xfrm>
            <a:prstGeom prst="rect">
              <a:avLst/>
            </a:prstGeom>
            <a:noFill/>
          </p:spPr>
          <p:txBody>
            <a:bodyPr wrap="square" lIns="91440" tIns="45720" rIns="91440" bIns="45720" anchor="t">
              <a:noAutofit/>
            </a:bodyPr>
            <a:lstStyle/>
            <a:p>
              <a:pPr algn="ctr">
                <a:spcAft>
                  <a:spcPts val="600"/>
                </a:spcAft>
              </a:pPr>
              <a:r>
                <a:rPr lang="fr-FR" sz="1600" b="1" dirty="0">
                  <a:solidFill>
                    <a:schemeClr val="bg1"/>
                  </a:solidFill>
                  <a:latin typeface="Poppins"/>
                  <a:cs typeface="Poppins"/>
                </a:rPr>
                <a:t>Utilisation des services de santé SRMNIA-N</a:t>
              </a:r>
              <a:endParaRPr lang="en-US" sz="1000" b="1" dirty="0">
                <a:solidFill>
                  <a:schemeClr val="bg1"/>
                </a:solidFill>
                <a:latin typeface="Poppins" panose="00000500000000000000" pitchFamily="2" charset="0"/>
                <a:cs typeface="Poppins" panose="00000500000000000000" pitchFamily="2" charset="0"/>
              </a:endParaRPr>
            </a:p>
            <a:p>
              <a:pPr algn="ctr">
                <a:spcAft>
                  <a:spcPts val="1200"/>
                </a:spcAft>
              </a:pPr>
              <a:r>
                <a:rPr lang="fr-FR" sz="1000" dirty="0">
                  <a:solidFill>
                    <a:schemeClr val="bg1"/>
                  </a:solidFill>
                  <a:latin typeface="Poppins"/>
                  <a:cs typeface="Poppins"/>
                </a:rPr>
                <a:t>Exploiter les données du système d'information sanitaire (DHIS2/HMIS) pour suivre régulièrement l’évolution de la couverture des services de santé, en période de réforme, de choc ou au sein des populations vulnérables, tout en identifiant et en corrigeant les problèmes de qualité des données.</a:t>
              </a:r>
              <a:endParaRPr lang="en-US" sz="1000" dirty="0">
                <a:solidFill>
                  <a:schemeClr val="bg1"/>
                </a:solidFill>
                <a:latin typeface="Poppins"/>
                <a:cs typeface="Poppins"/>
              </a:endParaRPr>
            </a:p>
          </p:txBody>
        </p:sp>
        <p:grpSp>
          <p:nvGrpSpPr>
            <p:cNvPr id="65" name="Group 64">
              <a:extLst>
                <a:ext uri="{FF2B5EF4-FFF2-40B4-BE49-F238E27FC236}">
                  <a16:creationId xmlns:a16="http://schemas.microsoft.com/office/drawing/2014/main" id="{C00A8383-6FAE-4581-96BE-391962AC413A}"/>
                </a:ext>
              </a:extLst>
            </p:cNvPr>
            <p:cNvGrpSpPr/>
            <p:nvPr/>
          </p:nvGrpSpPr>
          <p:grpSpPr>
            <a:xfrm>
              <a:off x="4081300" y="1529446"/>
              <a:ext cx="2068697" cy="4366656"/>
              <a:chOff x="839757" y="1900634"/>
              <a:chExt cx="2254883" cy="4366656"/>
            </a:xfrm>
            <a:solidFill>
              <a:srgbClr val="08716C"/>
            </a:solidFill>
          </p:grpSpPr>
          <p:sp>
            <p:nvSpPr>
              <p:cNvPr id="66" name="Rectangle: Rounded Corners 65">
                <a:extLst>
                  <a:ext uri="{FF2B5EF4-FFF2-40B4-BE49-F238E27FC236}">
                    <a16:creationId xmlns:a16="http://schemas.microsoft.com/office/drawing/2014/main" id="{B61D3146-E359-4739-BF81-F2CAEC630D6B}"/>
                  </a:ext>
                </a:extLst>
              </p:cNvPr>
              <p:cNvSpPr/>
              <p:nvPr/>
            </p:nvSpPr>
            <p:spPr>
              <a:xfrm>
                <a:off x="839757" y="2698125"/>
                <a:ext cx="2254883" cy="3569165"/>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ECD1"/>
                  </a:solidFill>
                </a:endParaRPr>
              </a:p>
            </p:txBody>
          </p:sp>
          <p:sp>
            <p:nvSpPr>
              <p:cNvPr id="67" name="Oval 66">
                <a:extLst>
                  <a:ext uri="{FF2B5EF4-FFF2-40B4-BE49-F238E27FC236}">
                    <a16:creationId xmlns:a16="http://schemas.microsoft.com/office/drawing/2014/main" id="{4F66CF09-758F-4769-9667-EC4533DAD376}"/>
                  </a:ext>
                </a:extLst>
              </p:cNvPr>
              <p:cNvSpPr/>
              <p:nvPr/>
            </p:nvSpPr>
            <p:spPr>
              <a:xfrm>
                <a:off x="839757" y="1900634"/>
                <a:ext cx="2254883" cy="225488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ECD1"/>
                  </a:solidFill>
                </a:endParaRPr>
              </a:p>
            </p:txBody>
          </p:sp>
        </p:grpSp>
        <p:pic>
          <p:nvPicPr>
            <p:cNvPr id="1028" name="Picture 4" descr="hospital Icon 4974446">
              <a:extLst>
                <a:ext uri="{FF2B5EF4-FFF2-40B4-BE49-F238E27FC236}">
                  <a16:creationId xmlns:a16="http://schemas.microsoft.com/office/drawing/2014/main" id="{671DC2A0-DAF0-4EC1-8680-3C3F55F81C62}"/>
                </a:ext>
              </a:extLst>
            </p:cNvPr>
            <p:cNvPicPr>
              <a:picLocks noChangeAspect="1" noChangeArrowheads="1"/>
            </p:cNvPicPr>
            <p:nvPr/>
          </p:nvPicPr>
          <p:blipFill>
            <a:blip r:embed="rId7">
              <a:extLst>
                <a:ext uri="{BEBA8EAE-BF5A-486C-A8C5-ECC9F3942E4B}">
                  <a14:imgProps xmlns:a14="http://schemas.microsoft.com/office/drawing/2010/main">
                    <a14:imgLayer r:embed="rId8">
                      <a14:imgEffect>
                        <a14:brightnessContrast bright="100000"/>
                      </a14:imgEffect>
                    </a14:imgLayer>
                  </a14:imgProps>
                </a:ext>
                <a:ext uri="{28A0092B-C50C-407E-A947-70E740481C1C}">
                  <a14:useLocalDpi xmlns:a14="http://schemas.microsoft.com/office/drawing/2010/main" val="0"/>
                </a:ext>
              </a:extLst>
            </a:blip>
            <a:srcRect/>
            <a:stretch>
              <a:fillRect/>
            </a:stretch>
          </p:blipFill>
          <p:spPr bwMode="auto">
            <a:xfrm>
              <a:off x="4658448" y="1746412"/>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84" name="TextBox 83">
              <a:extLst>
                <a:ext uri="{FF2B5EF4-FFF2-40B4-BE49-F238E27FC236}">
                  <a16:creationId xmlns:a16="http://schemas.microsoft.com/office/drawing/2014/main" id="{CEF5BDC9-3D20-4FF7-9A60-85878E085383}"/>
                </a:ext>
              </a:extLst>
            </p:cNvPr>
            <p:cNvSpPr txBox="1"/>
            <p:nvPr/>
          </p:nvSpPr>
          <p:spPr>
            <a:xfrm>
              <a:off x="4081298" y="2806722"/>
              <a:ext cx="2068698" cy="677109"/>
            </a:xfrm>
            <a:prstGeom prst="rect">
              <a:avLst/>
            </a:prstGeom>
            <a:noFill/>
          </p:spPr>
          <p:txBody>
            <a:bodyPr wrap="square" lIns="91440" tIns="45720" rIns="91440" bIns="45720" anchor="t">
              <a:noAutofit/>
            </a:bodyPr>
            <a:lstStyle/>
            <a:p>
              <a:pPr algn="ctr">
                <a:spcAft>
                  <a:spcPts val="600"/>
                </a:spcAft>
              </a:pPr>
              <a:r>
                <a:rPr lang="fr-FR" sz="1600" b="1" dirty="0">
                  <a:solidFill>
                    <a:schemeClr val="bg1"/>
                  </a:solidFill>
                  <a:latin typeface="Poppins"/>
                  <a:cs typeface="Poppins"/>
                </a:rPr>
                <a:t>Enquêtes auprès des formations sanitaires </a:t>
              </a:r>
            </a:p>
            <a:p>
              <a:pPr algn="ctr"/>
              <a:r>
                <a:rPr lang="fr-FR" sz="1000" dirty="0">
                  <a:solidFill>
                    <a:schemeClr val="bg1"/>
                  </a:solidFill>
                  <a:latin typeface="Poppins"/>
                  <a:cs typeface="Poppins"/>
                </a:rPr>
                <a:t>Évaluer les lacunes dans la prestation des services de soins de santé primaires et comprendre l’impact des réformes ou des chocs sur la performance des systèmes de santé</a:t>
              </a:r>
              <a:endParaRPr lang="en-US" sz="1000" dirty="0">
                <a:solidFill>
                  <a:schemeClr val="bg1"/>
                </a:solidFill>
                <a:latin typeface="Poppins"/>
                <a:cs typeface="Poppins"/>
              </a:endParaRPr>
            </a:p>
          </p:txBody>
        </p:sp>
        <p:sp>
          <p:nvSpPr>
            <p:cNvPr id="53" name="TextBox 52">
              <a:extLst>
                <a:ext uri="{FF2B5EF4-FFF2-40B4-BE49-F238E27FC236}">
                  <a16:creationId xmlns:a16="http://schemas.microsoft.com/office/drawing/2014/main" id="{F9B8F7C9-A850-44FD-AD51-2E546202B9D0}"/>
                </a:ext>
              </a:extLst>
            </p:cNvPr>
            <p:cNvSpPr txBox="1"/>
            <p:nvPr/>
          </p:nvSpPr>
          <p:spPr>
            <a:xfrm>
              <a:off x="965279" y="6002933"/>
              <a:ext cx="10603801" cy="894187"/>
            </a:xfrm>
            <a:prstGeom prst="rect">
              <a:avLst/>
            </a:prstGeom>
            <a:noFill/>
          </p:spPr>
          <p:txBody>
            <a:bodyPr wrap="square" lIns="91440" tIns="45720" rIns="91440" bIns="45720" anchor="t">
              <a:noAutofit/>
            </a:bodyPr>
            <a:lstStyle/>
            <a:p>
              <a:pPr algn="ctr"/>
              <a:r>
                <a:rPr lang="fr-FR" sz="1600" b="1" dirty="0">
                  <a:latin typeface="Poppins"/>
                  <a:cs typeface="Poppins"/>
                </a:rPr>
                <a:t>Renforcement des capacités et soutien à l’utilisation des données</a:t>
              </a:r>
              <a:br>
                <a:rPr lang="en-US" sz="1600" b="1" dirty="0">
                  <a:latin typeface="Poppins" panose="00000500000000000000" pitchFamily="2" charset="0"/>
                  <a:cs typeface="Poppins" panose="00000500000000000000" pitchFamily="2" charset="0"/>
                </a:rPr>
              </a:br>
              <a:r>
                <a:rPr lang="fr-FR" sz="1000" dirty="0">
                  <a:latin typeface="Poppins"/>
                  <a:cs typeface="Poppins"/>
                </a:rPr>
                <a:t>Renforcer les capacités nationales en matière de collecte, d’analyse et d’utilisation des données, en mettant l’accent sur le leadership du ministère de la Santé et l’alignement des partenaires.</a:t>
              </a:r>
              <a:endParaRPr lang="en-US" sz="1000" dirty="0">
                <a:latin typeface="Poppins"/>
                <a:cs typeface="Poppins"/>
              </a:endParaRPr>
            </a:p>
          </p:txBody>
        </p:sp>
        <p:grpSp>
          <p:nvGrpSpPr>
            <p:cNvPr id="12" name="Group 11">
              <a:extLst>
                <a:ext uri="{FF2B5EF4-FFF2-40B4-BE49-F238E27FC236}">
                  <a16:creationId xmlns:a16="http://schemas.microsoft.com/office/drawing/2014/main" id="{68A0E69A-70A1-BE7D-BE05-3A52894E029F}"/>
                </a:ext>
              </a:extLst>
            </p:cNvPr>
            <p:cNvGrpSpPr/>
            <p:nvPr/>
          </p:nvGrpSpPr>
          <p:grpSpPr>
            <a:xfrm>
              <a:off x="8605589" y="1540263"/>
              <a:ext cx="2068700" cy="4366656"/>
              <a:chOff x="10886721" y="1566028"/>
              <a:chExt cx="2068700" cy="4366656"/>
            </a:xfrm>
          </p:grpSpPr>
          <p:grpSp>
            <p:nvGrpSpPr>
              <p:cNvPr id="68" name="Group 67">
                <a:extLst>
                  <a:ext uri="{FF2B5EF4-FFF2-40B4-BE49-F238E27FC236}">
                    <a16:creationId xmlns:a16="http://schemas.microsoft.com/office/drawing/2014/main" id="{F6340EFB-7898-4D7C-B582-2E6C3FA90541}"/>
                  </a:ext>
                </a:extLst>
              </p:cNvPr>
              <p:cNvGrpSpPr/>
              <p:nvPr/>
            </p:nvGrpSpPr>
            <p:grpSpPr>
              <a:xfrm>
                <a:off x="10886724" y="1566028"/>
                <a:ext cx="2068697" cy="4366656"/>
                <a:chOff x="839757" y="1900634"/>
                <a:chExt cx="2254883" cy="4366656"/>
              </a:xfrm>
              <a:solidFill>
                <a:srgbClr val="08716C"/>
              </a:solidFill>
            </p:grpSpPr>
            <p:sp>
              <p:nvSpPr>
                <p:cNvPr id="69" name="Rectangle: Rounded Corners 68">
                  <a:extLst>
                    <a:ext uri="{FF2B5EF4-FFF2-40B4-BE49-F238E27FC236}">
                      <a16:creationId xmlns:a16="http://schemas.microsoft.com/office/drawing/2014/main" id="{D5FD93AC-3C62-4668-AB67-3405DF76171D}"/>
                    </a:ext>
                  </a:extLst>
                </p:cNvPr>
                <p:cNvSpPr/>
                <p:nvPr/>
              </p:nvSpPr>
              <p:spPr>
                <a:xfrm>
                  <a:off x="839757" y="2698125"/>
                  <a:ext cx="2254883" cy="3569165"/>
                </a:xfrm>
                <a:prstGeom prst="roundRect">
                  <a:avLst/>
                </a:prstGeom>
                <a:solidFill>
                  <a:srgbClr val="3F29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B4252A6F-5BF5-4790-9466-82743A97267C}"/>
                    </a:ext>
                  </a:extLst>
                </p:cNvPr>
                <p:cNvSpPr/>
                <p:nvPr/>
              </p:nvSpPr>
              <p:spPr>
                <a:xfrm>
                  <a:off x="839757" y="1900634"/>
                  <a:ext cx="2254883" cy="2254883"/>
                </a:xfrm>
                <a:prstGeom prst="ellipse">
                  <a:avLst/>
                </a:prstGeom>
                <a:solidFill>
                  <a:srgbClr val="3F29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5" name="TextBox 84">
                <a:extLst>
                  <a:ext uri="{FF2B5EF4-FFF2-40B4-BE49-F238E27FC236}">
                    <a16:creationId xmlns:a16="http://schemas.microsoft.com/office/drawing/2014/main" id="{A89D62A0-524A-4E2B-BF5D-99C36FA891C7}"/>
                  </a:ext>
                </a:extLst>
              </p:cNvPr>
              <p:cNvSpPr txBox="1"/>
              <p:nvPr/>
            </p:nvSpPr>
            <p:spPr>
              <a:xfrm>
                <a:off x="10886721" y="2832487"/>
                <a:ext cx="2068699" cy="677107"/>
              </a:xfrm>
              <a:prstGeom prst="rect">
                <a:avLst/>
              </a:prstGeom>
              <a:noFill/>
            </p:spPr>
            <p:txBody>
              <a:bodyPr wrap="square" lIns="91440" tIns="45720" rIns="91440" bIns="45720" anchor="t">
                <a:noAutofit/>
              </a:bodyPr>
              <a:lstStyle/>
              <a:p>
                <a:pPr algn="ctr">
                  <a:spcAft>
                    <a:spcPts val="600"/>
                  </a:spcAft>
                </a:pPr>
                <a:r>
                  <a:rPr lang="fr-BE" sz="1600" b="1" dirty="0">
                    <a:solidFill>
                      <a:schemeClr val="bg1"/>
                    </a:solidFill>
                    <a:latin typeface="Poppins"/>
                    <a:cs typeface="Poppins"/>
                  </a:rPr>
                  <a:t>Analyses approfondies de suivi</a:t>
                </a:r>
              </a:p>
              <a:p>
                <a:pPr algn="ctr"/>
                <a:r>
                  <a:rPr lang="fr-FR" sz="1000" dirty="0">
                    <a:solidFill>
                      <a:schemeClr val="bg1"/>
                    </a:solidFill>
                    <a:latin typeface="Poppins"/>
                    <a:cs typeface="Poppins"/>
                  </a:rPr>
                  <a:t>Mieux comprendre les enjeux émergents des systèmes de santé à travers des approches mixtes, rapides et flexibles.</a:t>
                </a:r>
                <a:endParaRPr lang="fr-BE" sz="1000" dirty="0">
                  <a:solidFill>
                    <a:schemeClr val="bg1"/>
                  </a:solidFill>
                  <a:latin typeface="Poppins" panose="00000500000000000000" pitchFamily="2" charset="0"/>
                  <a:cs typeface="Poppins" panose="00000500000000000000" pitchFamily="2" charset="0"/>
                </a:endParaRPr>
              </a:p>
            </p:txBody>
          </p:sp>
          <p:pic>
            <p:nvPicPr>
              <p:cNvPr id="39" name="Picture 38" descr="Shape&#10;&#10;Description automatically generated with low confidence">
                <a:extLst>
                  <a:ext uri="{FF2B5EF4-FFF2-40B4-BE49-F238E27FC236}">
                    <a16:creationId xmlns:a16="http://schemas.microsoft.com/office/drawing/2014/main" id="{339B559A-ADD1-4FE5-A8C0-E3E246C3704E}"/>
                  </a:ext>
                </a:extLst>
              </p:cNvPr>
              <p:cNvPicPr>
                <a:picLocks noChangeAspect="1"/>
              </p:cNvPicPr>
              <p:nvPr/>
            </p:nvPicPr>
            <p:blipFill rotWithShape="1">
              <a:blip r:embed="rId9">
                <a:extLst>
                  <a:ext uri="{BEBA8EAE-BF5A-486C-A8C5-ECC9F3942E4B}">
                    <a14:imgProps xmlns:a14="http://schemas.microsoft.com/office/drawing/2010/main">
                      <a14:imgLayer r:embed="rId10">
                        <a14:imgEffect>
                          <a14:brightnessContrast bright="100000"/>
                        </a14:imgEffect>
                      </a14:imgLayer>
                    </a14:imgProps>
                  </a:ext>
                  <a:ext uri="{28A0092B-C50C-407E-A947-70E740481C1C}">
                    <a14:useLocalDpi xmlns:a14="http://schemas.microsoft.com/office/drawing/2010/main" val="0"/>
                  </a:ext>
                </a:extLst>
              </a:blip>
              <a:srcRect b="11524"/>
              <a:stretch/>
            </p:blipFill>
            <p:spPr>
              <a:xfrm>
                <a:off x="11404323" y="1843807"/>
                <a:ext cx="1033498" cy="914400"/>
              </a:xfrm>
              <a:prstGeom prst="rect">
                <a:avLst/>
              </a:prstGeom>
            </p:spPr>
          </p:pic>
        </p:grpSp>
        <p:grpSp>
          <p:nvGrpSpPr>
            <p:cNvPr id="3" name="Group 2">
              <a:extLst>
                <a:ext uri="{FF2B5EF4-FFF2-40B4-BE49-F238E27FC236}">
                  <a16:creationId xmlns:a16="http://schemas.microsoft.com/office/drawing/2014/main" id="{0565373F-3FF9-35CE-A685-968B6C57B47C}"/>
                </a:ext>
              </a:extLst>
            </p:cNvPr>
            <p:cNvGrpSpPr/>
            <p:nvPr/>
          </p:nvGrpSpPr>
          <p:grpSpPr>
            <a:xfrm>
              <a:off x="6339311" y="1520986"/>
              <a:ext cx="2076961" cy="4366656"/>
              <a:chOff x="9467056" y="1864893"/>
              <a:chExt cx="2076961" cy="4366656"/>
            </a:xfrm>
          </p:grpSpPr>
          <p:grpSp>
            <p:nvGrpSpPr>
              <p:cNvPr id="4" name="Group 3">
                <a:extLst>
                  <a:ext uri="{FF2B5EF4-FFF2-40B4-BE49-F238E27FC236}">
                    <a16:creationId xmlns:a16="http://schemas.microsoft.com/office/drawing/2014/main" id="{6A52A226-2259-08B1-020A-F31F6890F066}"/>
                  </a:ext>
                </a:extLst>
              </p:cNvPr>
              <p:cNvGrpSpPr/>
              <p:nvPr/>
            </p:nvGrpSpPr>
            <p:grpSpPr>
              <a:xfrm>
                <a:off x="9467056" y="1864893"/>
                <a:ext cx="2068697" cy="4366656"/>
                <a:chOff x="839757" y="1900634"/>
                <a:chExt cx="2254883" cy="4366656"/>
              </a:xfrm>
              <a:solidFill>
                <a:srgbClr val="0D1F2D"/>
              </a:solidFill>
            </p:grpSpPr>
            <p:sp>
              <p:nvSpPr>
                <p:cNvPr id="10" name="Rectangle: Rounded Corners 9">
                  <a:extLst>
                    <a:ext uri="{FF2B5EF4-FFF2-40B4-BE49-F238E27FC236}">
                      <a16:creationId xmlns:a16="http://schemas.microsoft.com/office/drawing/2014/main" id="{0CEE6805-F85E-C0B1-FD49-84360D644410}"/>
                    </a:ext>
                  </a:extLst>
                </p:cNvPr>
                <p:cNvSpPr/>
                <p:nvPr/>
              </p:nvSpPr>
              <p:spPr>
                <a:xfrm>
                  <a:off x="839757" y="2698125"/>
                  <a:ext cx="2254883" cy="356916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02938CA-AF77-83A0-7250-BE225AF28362}"/>
                    </a:ext>
                  </a:extLst>
                </p:cNvPr>
                <p:cNvSpPr/>
                <p:nvPr/>
              </p:nvSpPr>
              <p:spPr>
                <a:xfrm>
                  <a:off x="839757" y="1900634"/>
                  <a:ext cx="2254883" cy="2254883"/>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TextBox 4">
                <a:extLst>
                  <a:ext uri="{FF2B5EF4-FFF2-40B4-BE49-F238E27FC236}">
                    <a16:creationId xmlns:a16="http://schemas.microsoft.com/office/drawing/2014/main" id="{CBB97028-CDC7-6563-D441-EA50B4AD0D60}"/>
                  </a:ext>
                </a:extLst>
              </p:cNvPr>
              <p:cNvSpPr txBox="1"/>
              <p:nvPr/>
            </p:nvSpPr>
            <p:spPr>
              <a:xfrm>
                <a:off x="9467056" y="2336818"/>
                <a:ext cx="2068696" cy="369332"/>
              </a:xfrm>
              <a:prstGeom prst="rect">
                <a:avLst/>
              </a:prstGeom>
              <a:noFill/>
            </p:spPr>
            <p:txBody>
              <a:bodyPr wrap="square">
                <a:spAutoFit/>
              </a:bodyPr>
              <a:lstStyle/>
              <a:p>
                <a:pPr algn="ctr"/>
                <a:endParaRPr lang="en-US">
                  <a:solidFill>
                    <a:schemeClr val="bg1"/>
                  </a:solidFill>
                  <a:latin typeface="Poppins Black" panose="00000A00000000000000" pitchFamily="2" charset="0"/>
                  <a:cs typeface="Poppins Black" panose="00000A00000000000000" pitchFamily="2" charset="0"/>
                </a:endParaRPr>
              </a:p>
            </p:txBody>
          </p:sp>
          <p:pic>
            <p:nvPicPr>
              <p:cNvPr id="8" name="Picture 2" descr="neighborhood Icon 2802491">
                <a:extLst>
                  <a:ext uri="{FF2B5EF4-FFF2-40B4-BE49-F238E27FC236}">
                    <a16:creationId xmlns:a16="http://schemas.microsoft.com/office/drawing/2014/main" id="{EAA799ED-E9C4-1AD1-4B7F-C5B0FABD4C3E}"/>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rcRect l="11029" t="9729" r="10331" b="10332"/>
              <a:stretch/>
            </p:blipFill>
            <p:spPr bwMode="auto">
              <a:xfrm>
                <a:off x="10043231" y="2056313"/>
                <a:ext cx="914400" cy="92951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4FD7F217-81FD-EE27-B1A2-2152E8B0D9FC}"/>
                  </a:ext>
                </a:extLst>
              </p:cNvPr>
              <p:cNvSpPr txBox="1"/>
              <p:nvPr/>
            </p:nvSpPr>
            <p:spPr>
              <a:xfrm>
                <a:off x="9475321" y="3150629"/>
                <a:ext cx="2068696" cy="677107"/>
              </a:xfrm>
              <a:prstGeom prst="rect">
                <a:avLst/>
              </a:prstGeom>
              <a:solidFill>
                <a:schemeClr val="bg1">
                  <a:lumMod val="50000"/>
                </a:schemeClr>
              </a:solidFill>
            </p:spPr>
            <p:txBody>
              <a:bodyPr wrap="square" lIns="91440" tIns="45720" rIns="91440" bIns="45720" anchor="t">
                <a:noAutofit/>
              </a:bodyPr>
              <a:lstStyle/>
              <a:p>
                <a:pPr algn="ctr">
                  <a:spcAft>
                    <a:spcPts val="600"/>
                  </a:spcAft>
                </a:pPr>
                <a:r>
                  <a:rPr lang="fr-BE" sz="1600" b="1" dirty="0">
                    <a:solidFill>
                      <a:schemeClr val="bg1"/>
                    </a:solidFill>
                    <a:latin typeface="Poppins"/>
                    <a:cs typeface="Poppins"/>
                  </a:rPr>
                  <a:t>Enquêtes auprès des ménages et des usagers</a:t>
                </a:r>
                <a:endParaRPr lang="fr-BE" sz="1000" dirty="0">
                  <a:solidFill>
                    <a:schemeClr val="bg1"/>
                  </a:solidFill>
                  <a:latin typeface="Poppins" panose="00000500000000000000" pitchFamily="2" charset="0"/>
                  <a:cs typeface="Poppins" panose="00000500000000000000" pitchFamily="2" charset="0"/>
                </a:endParaRPr>
              </a:p>
              <a:p>
                <a:pPr algn="ctr"/>
                <a:r>
                  <a:rPr lang="fr-FR" sz="1000" dirty="0">
                    <a:solidFill>
                      <a:schemeClr val="bg1"/>
                    </a:solidFill>
                    <a:latin typeface="Poppins"/>
                    <a:cs typeface="Poppins"/>
                  </a:rPr>
                  <a:t>Fournir un aperçu de l’utilisation des services de santé, du renoncement aux soins, et des perceptions communautaires de la qualité des services.</a:t>
                </a:r>
                <a:endParaRPr lang="fr-BE" sz="1000" dirty="0">
                  <a:solidFill>
                    <a:schemeClr val="bg1"/>
                  </a:solidFill>
                  <a:latin typeface="Poppins"/>
                  <a:cs typeface="Poppins"/>
                </a:endParaRPr>
              </a:p>
            </p:txBody>
          </p:sp>
        </p:grpSp>
      </p:grpSp>
      <p:sp>
        <p:nvSpPr>
          <p:cNvPr id="2" name="Rectangle 1">
            <a:extLst>
              <a:ext uri="{FF2B5EF4-FFF2-40B4-BE49-F238E27FC236}">
                <a16:creationId xmlns:a16="http://schemas.microsoft.com/office/drawing/2014/main" id="{4D40DA8D-9844-B717-FAF7-E298ED76EC4F}"/>
              </a:ext>
            </a:extLst>
          </p:cNvPr>
          <p:cNvSpPr/>
          <p:nvPr/>
        </p:nvSpPr>
        <p:spPr>
          <a:xfrm>
            <a:off x="217618" y="412707"/>
            <a:ext cx="54209" cy="640080"/>
          </a:xfrm>
          <a:prstGeom prst="rect">
            <a:avLst/>
          </a:prstGeom>
          <a:solidFill>
            <a:srgbClr val="08716C">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5A1ABF63-AF6F-69A3-8E25-F104C79D836B}"/>
              </a:ext>
            </a:extLst>
          </p:cNvPr>
          <p:cNvGrpSpPr/>
          <p:nvPr/>
        </p:nvGrpSpPr>
        <p:grpSpPr>
          <a:xfrm>
            <a:off x="3674155" y="2401705"/>
            <a:ext cx="4933667" cy="0"/>
            <a:chOff x="3674155" y="3050929"/>
            <a:chExt cx="4933667" cy="0"/>
          </a:xfrm>
        </p:grpSpPr>
        <p:cxnSp>
          <p:nvCxnSpPr>
            <p:cNvPr id="15" name="Straight Arrow Connector 14">
              <a:extLst>
                <a:ext uri="{FF2B5EF4-FFF2-40B4-BE49-F238E27FC236}">
                  <a16:creationId xmlns:a16="http://schemas.microsoft.com/office/drawing/2014/main" id="{C5CDA704-ADE7-DFAA-D89C-AF82C6EB4318}"/>
                </a:ext>
              </a:extLst>
            </p:cNvPr>
            <p:cNvCxnSpPr>
              <a:cxnSpLocks/>
            </p:cNvCxnSpPr>
            <p:nvPr/>
          </p:nvCxnSpPr>
          <p:spPr>
            <a:xfrm>
              <a:off x="3674155" y="3050929"/>
              <a:ext cx="625283" cy="0"/>
            </a:xfrm>
            <a:prstGeom prst="straightConnector1">
              <a:avLst/>
            </a:prstGeom>
            <a:ln w="381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33A3C69-77BB-033B-D173-511D7B531282}"/>
                </a:ext>
              </a:extLst>
            </p:cNvPr>
            <p:cNvCxnSpPr>
              <a:cxnSpLocks/>
            </p:cNvCxnSpPr>
            <p:nvPr/>
          </p:nvCxnSpPr>
          <p:spPr>
            <a:xfrm>
              <a:off x="5834134" y="3050929"/>
              <a:ext cx="625283" cy="0"/>
            </a:xfrm>
            <a:prstGeom prst="straightConnector1">
              <a:avLst/>
            </a:prstGeom>
            <a:ln w="381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8BB244A-6583-EC6E-1883-9F8DA375197D}"/>
                </a:ext>
              </a:extLst>
            </p:cNvPr>
            <p:cNvCxnSpPr>
              <a:cxnSpLocks/>
            </p:cNvCxnSpPr>
            <p:nvPr/>
          </p:nvCxnSpPr>
          <p:spPr>
            <a:xfrm>
              <a:off x="7982539" y="3050929"/>
              <a:ext cx="625283" cy="0"/>
            </a:xfrm>
            <a:prstGeom prst="straightConnector1">
              <a:avLst/>
            </a:prstGeom>
            <a:ln w="381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14" name="Arrow: Down 13">
            <a:extLst>
              <a:ext uri="{FF2B5EF4-FFF2-40B4-BE49-F238E27FC236}">
                <a16:creationId xmlns:a16="http://schemas.microsoft.com/office/drawing/2014/main" id="{48A39937-64F8-2A61-6D4A-20E49C3A57DB}"/>
              </a:ext>
            </a:extLst>
          </p:cNvPr>
          <p:cNvSpPr/>
          <p:nvPr/>
        </p:nvSpPr>
        <p:spPr>
          <a:xfrm rot="3241170">
            <a:off x="5853133" y="1331620"/>
            <a:ext cx="431220" cy="862722"/>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30C140C6-0AF8-7668-24C8-5EC5818C1A75}"/>
              </a:ext>
            </a:extLst>
          </p:cNvPr>
          <p:cNvSpPr/>
          <p:nvPr/>
        </p:nvSpPr>
        <p:spPr>
          <a:xfrm>
            <a:off x="5834134" y="842963"/>
            <a:ext cx="1989056" cy="845232"/>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Experience de Madagascar</a:t>
            </a:r>
          </a:p>
        </p:txBody>
      </p:sp>
    </p:spTree>
    <p:extLst>
      <p:ext uri="{BB962C8B-B14F-4D97-AF65-F5344CB8AC3E}">
        <p14:creationId xmlns:p14="http://schemas.microsoft.com/office/powerpoint/2010/main" val="230157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60004" y="1556792"/>
            <a:ext cx="9144000" cy="1470025"/>
          </a:xfrm>
        </p:spPr>
        <p:txBody>
          <a:bodyPr>
            <a:noAutofit/>
          </a:bodyPr>
          <a:lstStyle/>
          <a:p>
            <a:r>
              <a:rPr lang="fr-FR" sz="2400" b="1" dirty="0">
                <a:latin typeface="Century Gothic" panose="020B0502020202020204" pitchFamily="34" charset="0"/>
                <a:cs typeface="Times New Roman" panose="02020603050405020304" pitchFamily="18" charset="0"/>
              </a:rPr>
              <a:t>ENQUÊTE TÉLÉPHONIQUE RAPIDE SUR LES CAPACITÉS OPÉRATIONNELLES ET LA RÉSILIENCE DES CENTRES DE SANTÉ DE BASE (CSB) A MADAGASCAR</a:t>
            </a:r>
            <a:br>
              <a:rPr lang="fr-FR" sz="2400" b="1" dirty="0">
                <a:latin typeface="Century Gothic" panose="020B0502020202020204" pitchFamily="34" charset="0"/>
                <a:cs typeface="Times New Roman" panose="02020603050405020304" pitchFamily="18" charset="0"/>
              </a:rPr>
            </a:br>
            <a:endParaRPr lang="fr-FR" sz="2400" dirty="0"/>
          </a:p>
        </p:txBody>
      </p:sp>
      <p:sp>
        <p:nvSpPr>
          <p:cNvPr id="3" name="Sous-titre 2"/>
          <p:cNvSpPr>
            <a:spLocks noGrp="1"/>
          </p:cNvSpPr>
          <p:nvPr>
            <p:ph type="subTitle" idx="1"/>
          </p:nvPr>
        </p:nvSpPr>
        <p:spPr>
          <a:xfrm>
            <a:off x="310456" y="3230687"/>
            <a:ext cx="10044100" cy="1787589"/>
          </a:xfrm>
        </p:spPr>
        <p:txBody>
          <a:bodyPr>
            <a:normAutofit/>
          </a:bodyPr>
          <a:lstStyle/>
          <a:p>
            <a:pPr marL="342900" indent="-342900" algn="l">
              <a:lnSpc>
                <a:spcPct val="115000"/>
              </a:lnSpc>
              <a:spcBef>
                <a:spcPts val="0"/>
              </a:spcBef>
              <a:buFont typeface="Arial" panose="020B0604020202020204" pitchFamily="34" charset="0"/>
              <a:buChar char="•"/>
            </a:pPr>
            <a:endParaRPr lang="fr-FR" sz="1800" dirty="0">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cs typeface="Century Gothic" panose="020B0502020202020204" pitchFamily="34" charset="0"/>
            </a:endParaRPr>
          </a:p>
          <a:p>
            <a:pPr marL="342900" indent="-342900" algn="l">
              <a:lnSpc>
                <a:spcPct val="115000"/>
              </a:lnSpc>
              <a:spcBef>
                <a:spcPts val="0"/>
              </a:spcBef>
              <a:buFont typeface="Arial" panose="020B0604020202020204" pitchFamily="34" charset="0"/>
              <a:buChar char="•"/>
            </a:pPr>
            <a:r>
              <a:rPr lang="fr-FR" sz="1800" dirty="0">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cs typeface="Century Gothic" panose="020B0502020202020204" pitchFamily="34" charset="0"/>
              </a:rPr>
              <a:t>Cycle1 (Avril 2024) et Cycle 2 (Novembre 2024)</a:t>
            </a:r>
          </a:p>
          <a:p>
            <a:pPr marL="342900" indent="-342900" algn="l">
              <a:lnSpc>
                <a:spcPct val="115000"/>
              </a:lnSpc>
              <a:spcBef>
                <a:spcPts val="0"/>
              </a:spcBef>
              <a:buFont typeface="Arial" panose="020B0604020202020204" pitchFamily="34" charset="0"/>
              <a:buChar char="•"/>
            </a:pPr>
            <a:r>
              <a:rPr lang="fr-FR" sz="1800" dirty="0">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cs typeface="Century Gothic" panose="020B0502020202020204" pitchFamily="34" charset="0"/>
              </a:rPr>
              <a:t>Cycle 3 prévu de débuter en Juin 2025</a:t>
            </a:r>
          </a:p>
          <a:p>
            <a:pPr marL="342900" indent="-342900" algn="l">
              <a:lnSpc>
                <a:spcPct val="115000"/>
              </a:lnSpc>
              <a:spcBef>
                <a:spcPts val="0"/>
              </a:spcBef>
              <a:buFont typeface="Arial" panose="020B0604020202020204" pitchFamily="34" charset="0"/>
              <a:buChar char="•"/>
            </a:pPr>
            <a:r>
              <a:rPr lang="fr-FR" sz="1800" dirty="0">
                <a:effectLst>
                  <a:outerShdw blurRad="38100" dist="38100" dir="2700000" algn="tl">
                    <a:srgbClr val="000000">
                      <a:alpha val="43137"/>
                    </a:srgbClr>
                  </a:outerShdw>
                </a:effectLst>
                <a:latin typeface="Century Gothic" panose="020B0502020202020204" pitchFamily="34" charset="0"/>
                <a:ea typeface="Times New Roman" panose="02020603050405020304" pitchFamily="18" charset="0"/>
                <a:cs typeface="Century Gothic" panose="020B0502020202020204" pitchFamily="34" charset="0"/>
              </a:rPr>
              <a:t>Echantillon de 650 CSB </a:t>
            </a:r>
          </a:p>
          <a:p>
            <a:pPr marL="285750" indent="-285750" algn="l">
              <a:buFont typeface="Arial" panose="020B0604020202020204" pitchFamily="34" charset="0"/>
              <a:buChar char="•"/>
            </a:pPr>
            <a:endParaRPr lang="fr-FR" sz="1400" dirty="0"/>
          </a:p>
        </p:txBody>
      </p:sp>
      <p:pic>
        <p:nvPicPr>
          <p:cNvPr id="1026" name="Picture 2" descr="D:\SUPPORT MEDIA\VISUEL MSANP\Drapeau et Logo PNG.png"/>
          <p:cNvPicPr>
            <a:picLocks noChangeAspect="1" noChangeArrowheads="1"/>
          </p:cNvPicPr>
          <p:nvPr/>
        </p:nvPicPr>
        <p:blipFill>
          <a:blip r:embed="rId2" cstate="print"/>
          <a:srcRect/>
          <a:stretch>
            <a:fillRect/>
          </a:stretch>
        </p:blipFill>
        <p:spPr bwMode="auto">
          <a:xfrm>
            <a:off x="-6032" y="1"/>
            <a:ext cx="2771800" cy="1484783"/>
          </a:xfrm>
          <a:prstGeom prst="rect">
            <a:avLst/>
          </a:prstGeom>
          <a:noFill/>
        </p:spPr>
      </p:pic>
      <p:pic>
        <p:nvPicPr>
          <p:cNvPr id="1027" name="Picture 3" descr="D:\SUPPORT MEDIA\EMBLEME.png"/>
          <p:cNvPicPr>
            <a:picLocks noChangeAspect="1" noChangeArrowheads="1"/>
          </p:cNvPicPr>
          <p:nvPr/>
        </p:nvPicPr>
        <p:blipFill>
          <a:blip r:embed="rId3" cstate="print"/>
          <a:srcRect/>
          <a:stretch>
            <a:fillRect/>
          </a:stretch>
        </p:blipFill>
        <p:spPr bwMode="auto">
          <a:xfrm>
            <a:off x="5231904" y="0"/>
            <a:ext cx="1804432" cy="980728"/>
          </a:xfrm>
          <a:prstGeom prst="rect">
            <a:avLst/>
          </a:prstGeom>
          <a:noFill/>
        </p:spPr>
      </p:pic>
      <p:pic>
        <p:nvPicPr>
          <p:cNvPr id="1030" name="Picture 6" descr="D:\SUPPORT MEDIA\ruban\20ème\inspc logo.png"/>
          <p:cNvPicPr>
            <a:picLocks noChangeAspect="1" noChangeArrowheads="1"/>
          </p:cNvPicPr>
          <p:nvPr/>
        </p:nvPicPr>
        <p:blipFill>
          <a:blip r:embed="rId4" cstate="print"/>
          <a:srcRect/>
          <a:stretch>
            <a:fillRect/>
          </a:stretch>
        </p:blipFill>
        <p:spPr bwMode="auto">
          <a:xfrm>
            <a:off x="98772" y="5661250"/>
            <a:ext cx="2160240" cy="1215501"/>
          </a:xfrm>
          <a:prstGeom prst="rect">
            <a:avLst/>
          </a:prstGeom>
          <a:noFill/>
        </p:spPr>
      </p:pic>
      <p:sp>
        <p:nvSpPr>
          <p:cNvPr id="9" name="Sous-titre 2"/>
          <p:cNvSpPr txBox="1">
            <a:spLocks/>
          </p:cNvSpPr>
          <p:nvPr/>
        </p:nvSpPr>
        <p:spPr>
          <a:xfrm>
            <a:off x="3503712" y="1052736"/>
            <a:ext cx="5256584" cy="432048"/>
          </a:xfrm>
          <a:prstGeom prst="rect">
            <a:avLst/>
          </a:prstGeom>
        </p:spPr>
        <p:txBody>
          <a:bodyPr vert="horz" lIns="91440" tIns="45720" rIns="91440" bIns="45720" rtlCol="0">
            <a:normAutofit/>
          </a:bodyPr>
          <a:lstStyle/>
          <a:p>
            <a:pPr algn="ctr">
              <a:spcBef>
                <a:spcPct val="20000"/>
              </a:spcBef>
              <a:defRPr/>
            </a:pPr>
            <a:r>
              <a:rPr lang="fr-FR" b="1" i="1" dirty="0">
                <a:solidFill>
                  <a:schemeClr val="bg2">
                    <a:lumMod val="50000"/>
                  </a:schemeClr>
                </a:solidFill>
              </a:rPr>
              <a:t>MINISTÈRE DE LA SANTÉ PUBLIQUE</a:t>
            </a:r>
          </a:p>
          <a:p>
            <a:pPr algn="ctr">
              <a:spcBef>
                <a:spcPct val="20000"/>
              </a:spcBef>
              <a:defRPr/>
            </a:pPr>
            <a:endParaRPr lang="fr-FR" dirty="0">
              <a:solidFill>
                <a:schemeClr val="tx1">
                  <a:tint val="75000"/>
                </a:schemeClr>
              </a:solidFill>
            </a:endParaRPr>
          </a:p>
        </p:txBody>
      </p:sp>
      <p:cxnSp>
        <p:nvCxnSpPr>
          <p:cNvPr id="11" name="Connecteur droit 10"/>
          <p:cNvCxnSpPr/>
          <p:nvPr/>
        </p:nvCxnSpPr>
        <p:spPr>
          <a:xfrm>
            <a:off x="1487488" y="5517232"/>
            <a:ext cx="9144000"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4" descr="A picture containing logo&#10;&#10;Description automatically generated">
            <a:extLst>
              <a:ext uri="{FF2B5EF4-FFF2-40B4-BE49-F238E27FC236}">
                <a16:creationId xmlns:a16="http://schemas.microsoft.com/office/drawing/2014/main" id="{98B19BDF-A61E-BC4C-A8EE-872C0F594D8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4518" y="5615604"/>
            <a:ext cx="1791444" cy="1150159"/>
          </a:xfrm>
          <a:prstGeom prst="rect">
            <a:avLst/>
          </a:prstGeom>
        </p:spPr>
      </p:pic>
      <p:sp>
        <p:nvSpPr>
          <p:cNvPr id="6" name="TextBox 5">
            <a:extLst>
              <a:ext uri="{FF2B5EF4-FFF2-40B4-BE49-F238E27FC236}">
                <a16:creationId xmlns:a16="http://schemas.microsoft.com/office/drawing/2014/main" id="{9840FBCF-FC41-945C-88E5-4139E9F3485D}"/>
              </a:ext>
            </a:extLst>
          </p:cNvPr>
          <p:cNvSpPr txBox="1"/>
          <p:nvPr/>
        </p:nvSpPr>
        <p:spPr>
          <a:xfrm>
            <a:off x="310456" y="5049529"/>
            <a:ext cx="1539775" cy="369332"/>
          </a:xfrm>
          <a:prstGeom prst="rect">
            <a:avLst/>
          </a:prstGeom>
          <a:noFill/>
        </p:spPr>
        <p:txBody>
          <a:bodyPr wrap="square" rtlCol="0">
            <a:spAutoFit/>
          </a:bodyPr>
          <a:lstStyle/>
          <a:p>
            <a:r>
              <a:rPr lang="en-US" dirty="0" err="1"/>
              <a:t>Investigateur</a:t>
            </a:r>
            <a:r>
              <a:rPr lang="en-US" dirty="0"/>
              <a:t> : </a:t>
            </a:r>
          </a:p>
        </p:txBody>
      </p:sp>
      <p:sp>
        <p:nvSpPr>
          <p:cNvPr id="7" name="TextBox 6">
            <a:extLst>
              <a:ext uri="{FF2B5EF4-FFF2-40B4-BE49-F238E27FC236}">
                <a16:creationId xmlns:a16="http://schemas.microsoft.com/office/drawing/2014/main" id="{1B12CD4D-D90A-0C8A-7E03-4B0C3392DE5D}"/>
              </a:ext>
            </a:extLst>
          </p:cNvPr>
          <p:cNvSpPr txBox="1"/>
          <p:nvPr/>
        </p:nvSpPr>
        <p:spPr>
          <a:xfrm>
            <a:off x="4226501" y="5035244"/>
            <a:ext cx="3665974" cy="369332"/>
          </a:xfrm>
          <a:prstGeom prst="rect">
            <a:avLst/>
          </a:prstGeom>
          <a:noFill/>
        </p:spPr>
        <p:txBody>
          <a:bodyPr wrap="square" rtlCol="0">
            <a:spAutoFit/>
          </a:bodyPr>
          <a:lstStyle/>
          <a:p>
            <a:r>
              <a:rPr lang="en-US" dirty="0" err="1"/>
              <a:t>Partenariat</a:t>
            </a:r>
            <a:r>
              <a:rPr lang="en-US" dirty="0"/>
              <a:t> technique et financier </a:t>
            </a:r>
          </a:p>
        </p:txBody>
      </p:sp>
      <p:pic>
        <p:nvPicPr>
          <p:cNvPr id="10" name="Picture 2" descr="Gavi, the Vaccine Alliance - The Community of Practice for Climate  Resilient and Low Carbon Sustainable Health Systems">
            <a:extLst>
              <a:ext uri="{FF2B5EF4-FFF2-40B4-BE49-F238E27FC236}">
                <a16:creationId xmlns:a16="http://schemas.microsoft.com/office/drawing/2014/main" id="{ECE433E1-DAED-DFA1-7EC3-E93AE13CE7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5579738"/>
            <a:ext cx="1907639" cy="9905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90C95-B72E-5BFD-4334-B7C0E4F19069}"/>
              </a:ext>
            </a:extLst>
          </p:cNvPr>
          <p:cNvSpPr>
            <a:spLocks noGrp="1"/>
          </p:cNvSpPr>
          <p:nvPr>
            <p:ph type="title"/>
          </p:nvPr>
        </p:nvSpPr>
        <p:spPr>
          <a:xfrm>
            <a:off x="838200" y="365126"/>
            <a:ext cx="10515600" cy="456406"/>
          </a:xfrm>
        </p:spPr>
        <p:txBody>
          <a:bodyPr>
            <a:normAutofit fontScale="90000"/>
          </a:bodyPr>
          <a:lstStyle/>
          <a:p>
            <a:r>
              <a:rPr lang="en-US" b="1" dirty="0"/>
              <a:t>Vue generale</a:t>
            </a:r>
          </a:p>
        </p:txBody>
      </p:sp>
      <p:sp>
        <p:nvSpPr>
          <p:cNvPr id="3" name="Content Placeholder 2">
            <a:extLst>
              <a:ext uri="{FF2B5EF4-FFF2-40B4-BE49-F238E27FC236}">
                <a16:creationId xmlns:a16="http://schemas.microsoft.com/office/drawing/2014/main" id="{0BC50536-7BCB-528D-10E0-8676D92DC39C}"/>
              </a:ext>
            </a:extLst>
          </p:cNvPr>
          <p:cNvSpPr>
            <a:spLocks noGrp="1"/>
          </p:cNvSpPr>
          <p:nvPr>
            <p:ph idx="1"/>
          </p:nvPr>
        </p:nvSpPr>
        <p:spPr>
          <a:xfrm>
            <a:off x="464344" y="1085850"/>
            <a:ext cx="10889456" cy="5091113"/>
          </a:xfrm>
        </p:spPr>
        <p:txBody>
          <a:bodyPr>
            <a:normAutofit/>
          </a:bodyPr>
          <a:lstStyle/>
          <a:p>
            <a:pPr algn="just"/>
            <a:r>
              <a:rPr lang="en-US" b="1" dirty="0"/>
              <a:t>Objectif principal </a:t>
            </a:r>
            <a:r>
              <a:rPr lang="en-US" dirty="0"/>
              <a:t>: </a:t>
            </a:r>
            <a:r>
              <a:rPr lang="fr-FR" sz="2400" dirty="0"/>
              <a:t>Fournir des données probantes essentielles sur la disponibilité, l’accessibilité et l’utilisation des services de santé primaires, en vue d’améliorer la résilience et la qualité des soins en première ligne : Services essentiels, Obstacles majeurs, Ressources disponibles, Leadership et gestion, Services pour les populations vulnérables</a:t>
            </a:r>
          </a:p>
          <a:p>
            <a:pPr marL="0" indent="0" algn="just">
              <a:buNone/>
            </a:pPr>
            <a:endParaRPr lang="fr-FR" dirty="0"/>
          </a:p>
        </p:txBody>
      </p:sp>
      <p:pic>
        <p:nvPicPr>
          <p:cNvPr id="6" name="Picture 5">
            <a:extLst>
              <a:ext uri="{FF2B5EF4-FFF2-40B4-BE49-F238E27FC236}">
                <a16:creationId xmlns:a16="http://schemas.microsoft.com/office/drawing/2014/main" id="{9DABE60E-2A0E-2E3C-F999-9DFB02392391}"/>
              </a:ext>
            </a:extLst>
          </p:cNvPr>
          <p:cNvPicPr>
            <a:picLocks noChangeAspect="1"/>
          </p:cNvPicPr>
          <p:nvPr/>
        </p:nvPicPr>
        <p:blipFill>
          <a:blip r:embed="rId3"/>
          <a:stretch>
            <a:fillRect/>
          </a:stretch>
        </p:blipFill>
        <p:spPr>
          <a:xfrm>
            <a:off x="3634946" y="2800866"/>
            <a:ext cx="7059827" cy="3921210"/>
          </a:xfrm>
          <a:prstGeom prst="rect">
            <a:avLst/>
          </a:prstGeom>
        </p:spPr>
      </p:pic>
      <p:sp>
        <p:nvSpPr>
          <p:cNvPr id="7" name="TextBox 6">
            <a:extLst>
              <a:ext uri="{FF2B5EF4-FFF2-40B4-BE49-F238E27FC236}">
                <a16:creationId xmlns:a16="http://schemas.microsoft.com/office/drawing/2014/main" id="{95AA6B26-F845-C9EE-DDFA-0001FF2E00BB}"/>
              </a:ext>
            </a:extLst>
          </p:cNvPr>
          <p:cNvSpPr txBox="1"/>
          <p:nvPr/>
        </p:nvSpPr>
        <p:spPr>
          <a:xfrm>
            <a:off x="694038" y="6152498"/>
            <a:ext cx="4917989" cy="646331"/>
          </a:xfrm>
          <a:prstGeom prst="rect">
            <a:avLst/>
          </a:prstGeom>
          <a:noFill/>
        </p:spPr>
        <p:txBody>
          <a:bodyPr wrap="square" rtlCol="0">
            <a:spAutoFit/>
          </a:bodyPr>
          <a:lstStyle/>
          <a:p>
            <a:r>
              <a:rPr lang="en-US" i="1" dirty="0"/>
              <a:t>Figure : Comparaison des </a:t>
            </a:r>
            <a:r>
              <a:rPr lang="en-US" i="1" dirty="0" err="1"/>
              <a:t>resultats</a:t>
            </a:r>
            <a:r>
              <a:rPr lang="en-US" i="1" dirty="0"/>
              <a:t> sur la </a:t>
            </a:r>
            <a:r>
              <a:rPr lang="en-US" i="1" dirty="0" err="1"/>
              <a:t>disponibilite</a:t>
            </a:r>
            <a:r>
              <a:rPr lang="en-US" i="1" dirty="0"/>
              <a:t> des </a:t>
            </a:r>
            <a:r>
              <a:rPr lang="en-US" i="1" dirty="0" err="1"/>
              <a:t>vaccins</a:t>
            </a:r>
            <a:r>
              <a:rPr lang="en-US" i="1" dirty="0"/>
              <a:t> dans les CSB </a:t>
            </a:r>
            <a:r>
              <a:rPr lang="en-US" i="1" dirty="0" err="1"/>
              <a:t>en</a:t>
            </a:r>
            <a:r>
              <a:rPr lang="en-US" i="1" dirty="0"/>
              <a:t> 2024 </a:t>
            </a:r>
          </a:p>
        </p:txBody>
      </p:sp>
    </p:spTree>
    <p:extLst>
      <p:ext uri="{BB962C8B-B14F-4D97-AF65-F5344CB8AC3E}">
        <p14:creationId xmlns:p14="http://schemas.microsoft.com/office/powerpoint/2010/main" val="787375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5676E6-857E-78E5-26D2-94612187D439}"/>
              </a:ext>
            </a:extLst>
          </p:cNvPr>
          <p:cNvSpPr>
            <a:spLocks noGrp="1"/>
          </p:cNvSpPr>
          <p:nvPr>
            <p:ph type="title"/>
          </p:nvPr>
        </p:nvSpPr>
        <p:spPr/>
        <p:txBody>
          <a:bodyPr/>
          <a:lstStyle/>
          <a:p>
            <a:r>
              <a:rPr lang="fr-BE" b="1" dirty="0"/>
              <a:t>Leçons tirées et perspectives</a:t>
            </a:r>
          </a:p>
        </p:txBody>
      </p:sp>
      <p:sp>
        <p:nvSpPr>
          <p:cNvPr id="5" name="Content Placeholder 4">
            <a:extLst>
              <a:ext uri="{FF2B5EF4-FFF2-40B4-BE49-F238E27FC236}">
                <a16:creationId xmlns:a16="http://schemas.microsoft.com/office/drawing/2014/main" id="{DDDF584D-1AE7-11A4-5D6C-F0AD1362CD90}"/>
              </a:ext>
            </a:extLst>
          </p:cNvPr>
          <p:cNvSpPr>
            <a:spLocks noGrp="1"/>
          </p:cNvSpPr>
          <p:nvPr>
            <p:ph idx="1"/>
          </p:nvPr>
        </p:nvSpPr>
        <p:spPr>
          <a:xfrm>
            <a:off x="838200" y="1400432"/>
            <a:ext cx="10515600" cy="5156887"/>
          </a:xfrm>
        </p:spPr>
        <p:txBody>
          <a:bodyPr>
            <a:normAutofit fontScale="55000" lnSpcReduction="20000"/>
          </a:bodyPr>
          <a:lstStyle/>
          <a:p>
            <a:pPr algn="just" defTabSz="457200">
              <a:lnSpc>
                <a:spcPct val="100000"/>
              </a:lnSpc>
              <a:spcBef>
                <a:spcPts val="0"/>
              </a:spcBef>
              <a:defRPr/>
            </a:pPr>
            <a:r>
              <a:rPr kumimoji="0" lang="en-US" sz="36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Collaboration</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échange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et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apprentissage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sur les acquis de FASTr</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 MSANP - GFF – WB – GAVI integration des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donnees</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collecter</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endPar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endPar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Exploitation plus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approfondie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et </a:t>
            </a:r>
            <a:r>
              <a:rPr kumimoji="0" lang="en-US" sz="36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triangulation</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des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informations</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 DHIS2 – FASTr – Prestation de services </a:t>
            </a:r>
          </a:p>
          <a:p>
            <a:pPr algn="just" defTabSz="457200">
              <a:lnSpc>
                <a:spcPct val="100000"/>
              </a:lnSpc>
              <a:spcBef>
                <a:spcPts val="0"/>
              </a:spcBef>
              <a:defRPr/>
            </a:pPr>
            <a:endPar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Garder 2 cycles par an pour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permettre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la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prise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de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mesures</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correctrices entre les cycles</a:t>
            </a:r>
          </a:p>
          <a:p>
            <a:pPr algn="just" defTabSz="457200">
              <a:lnSpc>
                <a:spcPct val="100000"/>
              </a:lnSpc>
              <a:spcBef>
                <a:spcPts val="0"/>
              </a:spcBef>
              <a:defRPr/>
            </a:pPr>
            <a:endPar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Nécessité de </a:t>
            </a:r>
            <a:r>
              <a:rPr lang="fr-BE" sz="36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ch</a:t>
            </a:r>
            <a:r>
              <a:rPr lang="en-US" sz="3600" b="1" dirty="0">
                <a:solidFill>
                  <a:srgbClr val="000000"/>
                </a:solidFill>
                <a:latin typeface="Calibri" panose="020F0502020204030204" pitchFamily="34" charset="0"/>
                <a:ea typeface="Calibri" panose="020F0502020204030204" pitchFamily="34" charset="0"/>
                <a:cs typeface="Calibri" panose="020F0502020204030204" pitchFamily="34" charset="0"/>
              </a:rPr>
              <a:t>anger les CSB </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dans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l`echantillon</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pour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eviter</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biais</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de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collecte</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de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donnees</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endPar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Adoption et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Institutionnalisation</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de FASTr : </a:t>
            </a:r>
          </a:p>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lang="en-US" sz="3600" b="1" dirty="0">
                <a:solidFill>
                  <a:srgbClr val="000000"/>
                </a:solidFill>
                <a:latin typeface="Calibri" panose="020F0502020204030204" pitchFamily="34" charset="0"/>
                <a:ea typeface="Calibri" panose="020F0502020204030204" pitchFamily="34" charset="0"/>
                <a:cs typeface="Calibri" panose="020F0502020204030204" pitchFamily="34" charset="0"/>
              </a:rPr>
              <a:t>FASTr CSB </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Utilisation</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de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l`enquete</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telephonique</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pour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suivi</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et evaluation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programme</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specifique</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 PARN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projet</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Financement</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décentralisé. </a:t>
            </a:r>
          </a:p>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lang="fr-BE" sz="3600" b="1" dirty="0" err="1">
                <a:solidFill>
                  <a:srgbClr val="000000"/>
                </a:solidFill>
                <a:latin typeface="Calibri" panose="020F0502020204030204" pitchFamily="34" charset="0"/>
                <a:ea typeface="Calibri" panose="020F0502020204030204" pitchFamily="34" charset="0"/>
                <a:cs typeface="Calibri" panose="020F0502020204030204" pitchFamily="34" charset="0"/>
              </a:rPr>
              <a:t>FASTr</a:t>
            </a:r>
            <a:r>
              <a:rPr lang="fr-BE" sz="3600" b="1" dirty="0">
                <a:solidFill>
                  <a:srgbClr val="000000"/>
                </a:solidFill>
                <a:latin typeface="Calibri" panose="020F0502020204030204" pitchFamily="34" charset="0"/>
                <a:ea typeface="Calibri" panose="020F0502020204030204" pitchFamily="34" charset="0"/>
                <a:cs typeface="Calibri" panose="020F0502020204030204" pitchFamily="34" charset="0"/>
              </a:rPr>
              <a:t> Root Cause </a:t>
            </a:r>
            <a:r>
              <a:rPr lang="fr-BE" sz="3600" b="1" dirty="0" err="1">
                <a:solidFill>
                  <a:srgbClr val="000000"/>
                </a:solidFill>
                <a:latin typeface="Calibri" panose="020F0502020204030204" pitchFamily="34" charset="0"/>
                <a:ea typeface="Calibri" panose="020F0502020204030204" pitchFamily="34" charset="0"/>
                <a:cs typeface="Calibri" panose="020F0502020204030204" pitchFamily="34" charset="0"/>
              </a:rPr>
              <a:t>Analysis</a:t>
            </a:r>
            <a:r>
              <a:rPr lang="fr-BE" sz="36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 Analyse de la Chaine d`Approvisionnement des intrants SRMNIA-N</a:t>
            </a:r>
          </a:p>
          <a:p>
            <a:pPr marL="285750" marR="0" lvl="0" indent="-285750" algn="just" defTabSz="457200" rtl="0" eaLnBrk="1" fontAlgn="auto" latinLnBrk="0" hangingPunct="1">
              <a:lnSpc>
                <a:spcPct val="100000"/>
              </a:lnSpc>
              <a:spcBef>
                <a:spcPts val="0"/>
              </a:spcBef>
              <a:spcAft>
                <a:spcPts val="0"/>
              </a:spcAft>
              <a:buClrTx/>
              <a:buSzTx/>
              <a:buFontTx/>
              <a:buChar char="-"/>
              <a:tabLst/>
              <a:defRPr/>
            </a:pPr>
            <a:r>
              <a:rPr lang="fr-BE" sz="3600" b="1" dirty="0">
                <a:solidFill>
                  <a:srgbClr val="000000"/>
                </a:solidFill>
                <a:latin typeface="Calibri" panose="020F0502020204030204" pitchFamily="34" charset="0"/>
                <a:ea typeface="Calibri" panose="020F0502020204030204" pitchFamily="34" charset="0"/>
                <a:cs typeface="Calibri" panose="020F0502020204030204" pitchFamily="34" charset="0"/>
              </a:rPr>
              <a:t>ACCESS PDC</a:t>
            </a: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fr-BE"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complemente</a:t>
            </a: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 les informations DHIS2 </a:t>
            </a:r>
          </a:p>
          <a:p>
            <a:pPr algn="just" defTabSz="457200">
              <a:lnSpc>
                <a:spcPct val="100000"/>
              </a:lnSpc>
              <a:spcBef>
                <a:spcPts val="0"/>
              </a:spcBef>
              <a:defRPr/>
            </a:pPr>
            <a:endPar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just" defTabSz="457200">
              <a:lnSpc>
                <a:spcPct val="100000"/>
              </a:lnSpc>
              <a:spcBef>
                <a:spcPts val="0"/>
              </a:spcBef>
              <a:defRPr/>
            </a:pP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Countdown et Revue des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Progres</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3600" b="1" dirty="0" err="1">
                <a:solidFill>
                  <a:srgbClr val="000000"/>
                </a:solidFill>
                <a:latin typeface="Calibri" panose="020F0502020204030204" pitchFamily="34" charset="0"/>
                <a:ea typeface="Calibri" panose="020F0502020204030204" pitchFamily="34" charset="0"/>
                <a:cs typeface="Calibri" panose="020F0502020204030204" pitchFamily="34" charset="0"/>
              </a:rPr>
              <a:t>suivi</a:t>
            </a:r>
            <a:r>
              <a:rPr lang="en-US" sz="36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conjointe</a:t>
            </a:r>
            <a:r>
              <a:rPr lang="en-US" sz="36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des </a:t>
            </a:r>
            <a:r>
              <a:rPr lang="en-US" sz="3600" dirty="0" err="1">
                <a:solidFill>
                  <a:srgbClr val="000000"/>
                </a:solidFill>
                <a:latin typeface="Calibri" panose="020F0502020204030204" pitchFamily="34" charset="0"/>
                <a:ea typeface="Calibri" panose="020F0502020204030204" pitchFamily="34" charset="0"/>
                <a:cs typeface="Calibri" panose="020F0502020204030204" pitchFamily="34" charset="0"/>
              </a:rPr>
              <a:t>progres</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fr-BE" sz="3600" dirty="0">
                <a:solidFill>
                  <a:srgbClr val="000000"/>
                </a:solidFill>
                <a:latin typeface="Calibri" panose="020F0502020204030204" pitchFamily="34" charset="0"/>
                <a:ea typeface="Calibri" panose="020F0502020204030204" pitchFamily="34" charset="0"/>
                <a:cs typeface="Calibri" panose="020F0502020204030204" pitchFamily="34" charset="0"/>
              </a:rPr>
              <a:t>Sous-comité </a:t>
            </a:r>
            <a:r>
              <a:rPr lang="en-US" sz="3600" dirty="0">
                <a:solidFill>
                  <a:srgbClr val="000000"/>
                </a:solidFill>
                <a:latin typeface="Calibri" panose="020F0502020204030204" pitchFamily="34" charset="0"/>
                <a:ea typeface="Calibri" panose="020F0502020204030204" pitchFamily="34" charset="0"/>
                <a:cs typeface="Calibri" panose="020F0502020204030204" pitchFamily="34" charset="0"/>
              </a:rPr>
              <a:t>SIS, Coordination unique par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MSANP.  </a:t>
            </a:r>
          </a:p>
        </p:txBody>
      </p:sp>
    </p:spTree>
    <p:extLst>
      <p:ext uri="{BB962C8B-B14F-4D97-AF65-F5344CB8AC3E}">
        <p14:creationId xmlns:p14="http://schemas.microsoft.com/office/powerpoint/2010/main" val="1381429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9FCE9BF927064F98C42DD76ED49955" ma:contentTypeVersion="17" ma:contentTypeDescription="Crée un document." ma:contentTypeScope="" ma:versionID="32a82bde2fae90d352f64184d78658b0">
  <xsd:schema xmlns:xsd="http://www.w3.org/2001/XMLSchema" xmlns:xs="http://www.w3.org/2001/XMLSchema" xmlns:p="http://schemas.microsoft.com/office/2006/metadata/properties" xmlns:ns2="0ed46340-9958-4cdf-94eb-2e05d6c6637f" xmlns:ns3="d3398ae2-713c-4198-a379-dac4c3dee16e" xmlns:ns4="3e02667f-0271-471b-bd6e-11a2e16def1d" targetNamespace="http://schemas.microsoft.com/office/2006/metadata/properties" ma:root="true" ma:fieldsID="2aeab4986a10f9eec4cbef0d27711692" ns2:_="" ns3:_="" ns4:_="">
    <xsd:import namespace="0ed46340-9958-4cdf-94eb-2e05d6c6637f"/>
    <xsd:import namespace="d3398ae2-713c-4198-a379-dac4c3dee16e"/>
    <xsd:import namespace="3e02667f-0271-471b-bd6e-11a2e16def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46340-9958-4cdf-94eb-2e05d6c663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2a6c10d7-b926-4fc0-945e-3cbf5049f6b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398ae2-713c-4198-a379-dac4c3dee16e"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e02667f-0271-471b-bd6e-11a2e16def1d"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01cea393-cc03-460b-a050-890144b27938}" ma:internalName="TaxCatchAll" ma:showField="CatchAllData" ma:web="d3398ae2-713c-4198-a379-dac4c3dee1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ed46340-9958-4cdf-94eb-2e05d6c6637f">
      <Terms xmlns="http://schemas.microsoft.com/office/infopath/2007/PartnerControls"/>
    </lcf76f155ced4ddcb4097134ff3c332f>
    <TaxCatchAll xmlns="3e02667f-0271-471b-bd6e-11a2e16def1d" xsi:nil="true"/>
  </documentManagement>
</p:properties>
</file>

<file path=customXml/itemProps1.xml><?xml version="1.0" encoding="utf-8"?>
<ds:datastoreItem xmlns:ds="http://schemas.openxmlformats.org/officeDocument/2006/customXml" ds:itemID="{BDFEF091-5331-4B19-B032-397C7A44F1C9}"/>
</file>

<file path=customXml/itemProps2.xml><?xml version="1.0" encoding="utf-8"?>
<ds:datastoreItem xmlns:ds="http://schemas.openxmlformats.org/officeDocument/2006/customXml" ds:itemID="{01D34D96-4D62-4141-B5EA-9D7ACA4C4C73}"/>
</file>

<file path=customXml/itemProps3.xml><?xml version="1.0" encoding="utf-8"?>
<ds:datastoreItem xmlns:ds="http://schemas.openxmlformats.org/officeDocument/2006/customXml" ds:itemID="{87AD4A78-6648-4527-99D7-49D60843BA47}"/>
</file>

<file path=docProps/app.xml><?xml version="1.0" encoding="utf-8"?>
<Properties xmlns="http://schemas.openxmlformats.org/officeDocument/2006/extended-properties" xmlns:vt="http://schemas.openxmlformats.org/officeDocument/2006/docPropsVTypes">
  <TotalTime>193</TotalTime>
  <Words>786</Words>
  <Application>Microsoft Office PowerPoint</Application>
  <PresentationFormat>Widescreen</PresentationFormat>
  <Paragraphs>66</Paragraphs>
  <Slides>6</Slides>
  <Notes>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6</vt:i4>
      </vt:variant>
    </vt:vector>
  </HeadingPairs>
  <TitlesOfParts>
    <vt:vector size="19" baseType="lpstr">
      <vt:lpstr>Andes</vt:lpstr>
      <vt:lpstr>Andes Bold</vt:lpstr>
      <vt:lpstr>Arial</vt:lpstr>
      <vt:lpstr>Calibri</vt:lpstr>
      <vt:lpstr>Calibri Light</vt:lpstr>
      <vt:lpstr>Century Gothic</vt:lpstr>
      <vt:lpstr>Poppins</vt:lpstr>
      <vt:lpstr>Poppins Black</vt:lpstr>
      <vt:lpstr>Poppins Light</vt:lpstr>
      <vt:lpstr>Poppins SemiBold</vt:lpstr>
      <vt:lpstr>Roboto</vt:lpstr>
      <vt:lpstr>Verdana</vt:lpstr>
      <vt:lpstr>Office Theme</vt:lpstr>
      <vt:lpstr>PowerPoint Presentation</vt:lpstr>
      <vt:lpstr>PowerPoint Presentation</vt:lpstr>
      <vt:lpstr>PowerPoint Presentation</vt:lpstr>
      <vt:lpstr>ENQUÊTE TÉLÉPHONIQUE RAPIDE SUR LES CAPACITÉS OPÉRATIONNELLES ET LA RÉSILIENCE DES CENTRES DE SANTÉ DE BASE (CSB) A MADAGASCAR </vt:lpstr>
      <vt:lpstr>Vue generale</vt:lpstr>
      <vt:lpstr>Leçons tirées et perspectives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Tashrik Ahmed</dc:creator>
  <cp:lastModifiedBy>Andrimbazotiana Harilaza Rakotomanana</cp:lastModifiedBy>
  <cp:revision>11</cp:revision>
  <dcterms:created xsi:type="dcterms:W3CDTF">2022-04-29T18:28:59Z</dcterms:created>
  <dcterms:modified xsi:type="dcterms:W3CDTF">2025-05-05T12:36:01Z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0x010100D29FCE9BF927064F98C42DD76ED49955</vt:lpwstr>
  </property>
</Properties>
</file>