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omments/modernComment_3D6_DD9F4D20.xml" ContentType="application/vnd.ms-powerpoint.comment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982" r:id="rId6"/>
    <p:sldId id="1135" r:id="rId7"/>
    <p:sldId id="277" r:id="rId8"/>
    <p:sldId id="408" r:id="rId9"/>
    <p:sldId id="1136" r:id="rId10"/>
    <p:sldId id="2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FE0C69C-53E1-7476-1E15-47D2AAD7F805}" name="Julie McLaughlin" initials="JM" userId="6f6e74e0fa3f2cf8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3535" autoAdjust="0"/>
  </p:normalViewPr>
  <p:slideViewPr>
    <p:cSldViewPr snapToGrid="0">
      <p:cViewPr varScale="1">
        <p:scale>
          <a:sx n="70" d="100"/>
          <a:sy n="70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Financement total disponible en 2022</a:t>
            </a:r>
          </a:p>
        </c:rich>
      </c:tx>
      <c:layout>
        <c:manualLayout>
          <c:xMode val="edge"/>
          <c:yMode val="edge"/>
          <c:x val="0.13029221372550986"/>
          <c:y val="1.747857555573039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4850440705967344E-2"/>
          <c:y val="0.1645506241237851"/>
          <c:w val="0.9349654170658136"/>
          <c:h val="0.7157232612408666"/>
        </c:manualLayout>
      </c:layout>
      <c:doughnutChart>
        <c:varyColors val="1"/>
        <c:ser>
          <c:idx val="0"/>
          <c:order val="0"/>
          <c:tx>
            <c:strRef>
              <c:f>Sheet1!$C$1</c:f>
              <c:strCache>
                <c:ptCount val="1"/>
                <c:pt idx="0">
                  <c:v>on-budget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E45-4591-AE14-C815B443A28E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E45-4591-AE14-C815B443A2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Sheet1!$A$4:$A$5</c:f>
              <c:strCache>
                <c:ptCount val="2"/>
                <c:pt idx="0">
                  <c:v>on-budget</c:v>
                </c:pt>
                <c:pt idx="1">
                  <c:v>off-budget</c:v>
                </c:pt>
              </c:strCache>
            </c:strRef>
          </c:cat>
          <c:val>
            <c:numRef>
              <c:f>Sheet1!$C$4:$C$5</c:f>
              <c:numCache>
                <c:formatCode>General</c:formatCode>
                <c:ptCount val="2"/>
                <c:pt idx="0">
                  <c:v>2</c:v>
                </c:pt>
                <c:pt idx="1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E45-4591-AE14-C815B443A28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1">
    <c:autoUpdate val="0"/>
  </c:externalData>
</c:chartSpace>
</file>

<file path=ppt/comments/modernComment_3D6_DD9F4D2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9B43240-993B-48A9-A266-01BA1D9EDF3B}" authorId="{FFE0C69C-53E1-7476-1E15-47D2AAD7F805}" created="2025-03-13T00:55:15.39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718204704" sldId="982"/>
      <ac:spMk id="3" creationId="{6B40C6D4-9C45-4DBF-A328-915BB420AFBF}"/>
      <ac:txMk cp="139">
        <ac:context len="468" hash="72696343"/>
      </ac:txMk>
    </ac:txMkLst>
    <p188:pos x="5040086" y="912725"/>
    <p188:txBody>
      <a:bodyPr/>
      <a:lstStyle/>
      <a:p>
        <a:r>
          <a:rPr lang="en-US"/>
          <a:t>Any data on house hold expenditures?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AC11DD-83D6-4A7D-AC30-21D0553CF545}" type="doc">
      <dgm:prSet loTypeId="urn:microsoft.com/office/officeart/2005/8/layout/hProcess4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EE14CB3-63B4-46D5-BB42-D407033CBC22}">
      <dgm:prSet phldrT="[Text]"/>
      <dgm:spPr/>
      <dgm:t>
        <a:bodyPr/>
        <a:lstStyle/>
        <a:p>
          <a:r>
            <a:rPr dirty="0"/>
            <a:t>Année 2023</a:t>
          </a:r>
        </a:p>
      </dgm:t>
    </dgm:pt>
    <dgm:pt modelId="{C590E246-B184-4B69-8AF0-E0CA6475D076}" type="parTrans" cxnId="{7A89CD27-F74D-40F4-BF29-0764EA7D6CC3}">
      <dgm:prSet/>
      <dgm:spPr/>
      <dgm:t>
        <a:bodyPr/>
        <a:lstStyle/>
        <a:p>
          <a:endParaRPr lang="en-US"/>
        </a:p>
      </dgm:t>
    </dgm:pt>
    <dgm:pt modelId="{2CC6B91E-428C-4D77-B83E-0170624CB5E6}" type="sibTrans" cxnId="{7A89CD27-F74D-40F4-BF29-0764EA7D6CC3}">
      <dgm:prSet/>
      <dgm:spPr/>
      <dgm:t>
        <a:bodyPr/>
        <a:lstStyle/>
        <a:p>
          <a:endParaRPr lang="en-US"/>
        </a:p>
      </dgm:t>
    </dgm:pt>
    <dgm:pt modelId="{546F6308-C621-46C6-BA30-00605886CA64}">
      <dgm:prSet phldrT="[Text]"/>
      <dgm:spPr/>
      <dgm:t>
        <a:bodyPr/>
        <a:lstStyle/>
        <a:p>
          <a:r>
            <a:rPr dirty="0"/>
            <a:t>Lancement de l'initiative d'alignement</a:t>
          </a:r>
        </a:p>
      </dgm:t>
    </dgm:pt>
    <dgm:pt modelId="{DF6C1FE7-436D-423B-A224-235049F1AA8D}" type="parTrans" cxnId="{920399DE-C1F1-432A-AFC5-CDA88B62CFCF}">
      <dgm:prSet/>
      <dgm:spPr/>
      <dgm:t>
        <a:bodyPr/>
        <a:lstStyle/>
        <a:p>
          <a:endParaRPr lang="en-US"/>
        </a:p>
      </dgm:t>
    </dgm:pt>
    <dgm:pt modelId="{7B472FEE-20EA-4410-B4AC-F8CAA8BF723F}" type="sibTrans" cxnId="{920399DE-C1F1-432A-AFC5-CDA88B62CFCF}">
      <dgm:prSet/>
      <dgm:spPr/>
      <dgm:t>
        <a:bodyPr/>
        <a:lstStyle/>
        <a:p>
          <a:endParaRPr lang="en-US"/>
        </a:p>
      </dgm:t>
    </dgm:pt>
    <dgm:pt modelId="{E0E0B4C1-FB00-481A-AB62-F2A3C465B26B}">
      <dgm:prSet phldrT="[Text]"/>
      <dgm:spPr/>
      <dgm:t>
        <a:bodyPr/>
        <a:lstStyle/>
        <a:p>
          <a:r>
            <a:rPr dirty="0"/>
            <a:t>Mobilisation de plus de 43 partenaires</a:t>
          </a:r>
        </a:p>
      </dgm:t>
    </dgm:pt>
    <dgm:pt modelId="{1694FADF-D09D-4122-8F87-4B336E520A87}" type="parTrans" cxnId="{97CB0DC0-5B05-497A-A20F-DE3290461FAE}">
      <dgm:prSet/>
      <dgm:spPr/>
      <dgm:t>
        <a:bodyPr/>
        <a:lstStyle/>
        <a:p>
          <a:endParaRPr lang="en-US"/>
        </a:p>
      </dgm:t>
    </dgm:pt>
    <dgm:pt modelId="{0C2CDBA7-4DCF-4368-8955-10183A86BAB2}" type="sibTrans" cxnId="{97CB0DC0-5B05-497A-A20F-DE3290461FAE}">
      <dgm:prSet/>
      <dgm:spPr/>
      <dgm:t>
        <a:bodyPr/>
        <a:lstStyle/>
        <a:p>
          <a:endParaRPr lang="en-US"/>
        </a:p>
      </dgm:t>
    </dgm:pt>
    <dgm:pt modelId="{AF8F24BD-06EB-4A2A-BDD8-55A532B2D01D}">
      <dgm:prSet phldrT="[Text]"/>
      <dgm:spPr/>
      <dgm:t>
        <a:bodyPr/>
        <a:lstStyle/>
        <a:p>
          <a:r>
            <a:rPr dirty="0"/>
            <a:t>Année 2024</a:t>
          </a:r>
        </a:p>
      </dgm:t>
    </dgm:pt>
    <dgm:pt modelId="{6DC6901B-67CD-4027-AC36-AE0E13E57F1C}" type="parTrans" cxnId="{5872186A-AEFB-4D61-B88D-CE4E1CAC33C6}">
      <dgm:prSet/>
      <dgm:spPr/>
      <dgm:t>
        <a:bodyPr/>
        <a:lstStyle/>
        <a:p>
          <a:endParaRPr lang="en-US"/>
        </a:p>
      </dgm:t>
    </dgm:pt>
    <dgm:pt modelId="{9B57A07C-421A-49F9-8C8B-878102BFB739}" type="sibTrans" cxnId="{5872186A-AEFB-4D61-B88D-CE4E1CAC33C6}">
      <dgm:prSet/>
      <dgm:spPr/>
      <dgm:t>
        <a:bodyPr/>
        <a:lstStyle/>
        <a:p>
          <a:endParaRPr lang="en-US"/>
        </a:p>
      </dgm:t>
    </dgm:pt>
    <dgm:pt modelId="{58BAEBE0-AEAB-4EA0-B71C-E045B01C0A97}">
      <dgm:prSet phldrT="[Text]"/>
      <dgm:spPr/>
      <dgm:t>
        <a:bodyPr/>
        <a:lstStyle/>
        <a:p>
          <a:r>
            <a:rPr dirty="0"/>
            <a:t>Mobilisation des ressources pour ces structures (GTT &amp; CHS)</a:t>
          </a:r>
        </a:p>
      </dgm:t>
    </dgm:pt>
    <dgm:pt modelId="{6FA8B780-3110-46AE-A0A4-E0D9B5A82666}" type="parTrans" cxnId="{1F82570A-B709-4F71-830D-33DC1BA177E4}">
      <dgm:prSet/>
      <dgm:spPr/>
      <dgm:t>
        <a:bodyPr/>
        <a:lstStyle/>
        <a:p>
          <a:endParaRPr lang="en-US"/>
        </a:p>
      </dgm:t>
    </dgm:pt>
    <dgm:pt modelId="{6076A4D6-2D4E-4ABA-BF7F-1F669AB844F1}" type="sibTrans" cxnId="{1F82570A-B709-4F71-830D-33DC1BA177E4}">
      <dgm:prSet/>
      <dgm:spPr/>
      <dgm:t>
        <a:bodyPr/>
        <a:lstStyle/>
        <a:p>
          <a:endParaRPr lang="en-US"/>
        </a:p>
      </dgm:t>
    </dgm:pt>
    <dgm:pt modelId="{3B50C3B0-18A8-4027-BA47-0B38FE3C2832}">
      <dgm:prSet phldrT="[Text]"/>
      <dgm:spPr/>
      <dgm:t>
        <a:bodyPr/>
        <a:lstStyle/>
        <a:p>
          <a:r>
            <a:rPr dirty="0"/>
            <a:t>Année 2025</a:t>
          </a:r>
        </a:p>
      </dgm:t>
    </dgm:pt>
    <dgm:pt modelId="{3C05A90E-61BD-427F-B4DD-0F23739A63DE}" type="parTrans" cxnId="{B1CB7A46-6E00-4618-869F-8AA3450EF4BF}">
      <dgm:prSet/>
      <dgm:spPr/>
      <dgm:t>
        <a:bodyPr/>
        <a:lstStyle/>
        <a:p>
          <a:endParaRPr lang="en-US"/>
        </a:p>
      </dgm:t>
    </dgm:pt>
    <dgm:pt modelId="{9793644D-F51C-4BEB-B56D-B09418500C9E}" type="sibTrans" cxnId="{B1CB7A46-6E00-4618-869F-8AA3450EF4BF}">
      <dgm:prSet/>
      <dgm:spPr/>
      <dgm:t>
        <a:bodyPr/>
        <a:lstStyle/>
        <a:p>
          <a:endParaRPr lang="en-US"/>
        </a:p>
      </dgm:t>
    </dgm:pt>
    <dgm:pt modelId="{37F89EE7-A25A-4756-8DCB-855BCB793F35}">
      <dgm:prSet phldrT="[Text]"/>
      <dgm:spPr/>
      <dgm:t>
        <a:bodyPr/>
        <a:lstStyle/>
        <a:p>
          <a:r>
            <a:rPr dirty="0"/>
            <a:t>Opérationnalisation de ces structures </a:t>
          </a:r>
        </a:p>
      </dgm:t>
    </dgm:pt>
    <dgm:pt modelId="{AAFC5FCB-EAE6-4994-9B60-C7F932F861E8}" type="parTrans" cxnId="{E0A61EC4-78FA-4ABE-89BD-E36358A79BF2}">
      <dgm:prSet/>
      <dgm:spPr/>
      <dgm:t>
        <a:bodyPr/>
        <a:lstStyle/>
        <a:p>
          <a:endParaRPr lang="en-US"/>
        </a:p>
      </dgm:t>
    </dgm:pt>
    <dgm:pt modelId="{3F395917-193C-4B0C-AAD1-53BEF78E93AB}" type="sibTrans" cxnId="{E0A61EC4-78FA-4ABE-89BD-E36358A79BF2}">
      <dgm:prSet/>
      <dgm:spPr/>
      <dgm:t>
        <a:bodyPr/>
        <a:lstStyle/>
        <a:p>
          <a:endParaRPr lang="en-US"/>
        </a:p>
      </dgm:t>
    </dgm:pt>
    <dgm:pt modelId="{FCAA5EF8-0E3F-4A26-BA44-E8252AFD46FB}">
      <dgm:prSet phldrT="[Text]"/>
      <dgm:spPr/>
      <dgm:t>
        <a:bodyPr/>
        <a:lstStyle/>
        <a:p>
          <a:r>
            <a:rPr dirty="0"/>
            <a:t>Mise en place des structures de coordination </a:t>
          </a:r>
        </a:p>
      </dgm:t>
    </dgm:pt>
    <dgm:pt modelId="{1DB3B220-3250-4BEC-92C4-3B0625D4BC5B}" type="parTrans" cxnId="{B88E1E3B-4B68-4F40-98DE-948EB0801512}">
      <dgm:prSet/>
      <dgm:spPr/>
      <dgm:t>
        <a:bodyPr/>
        <a:lstStyle/>
        <a:p>
          <a:endParaRPr lang="en-US"/>
        </a:p>
      </dgm:t>
    </dgm:pt>
    <dgm:pt modelId="{1778AB4E-2AAA-491B-BF43-4F46ADA2B3E4}" type="sibTrans" cxnId="{B88E1E3B-4B68-4F40-98DE-948EB0801512}">
      <dgm:prSet/>
      <dgm:spPr/>
      <dgm:t>
        <a:bodyPr/>
        <a:lstStyle/>
        <a:p>
          <a:endParaRPr lang="en-US"/>
        </a:p>
      </dgm:t>
    </dgm:pt>
    <dgm:pt modelId="{25D498B6-D3C1-4A9E-B717-ABE3AE99F5E9}">
      <dgm:prSet phldrT="[Text]"/>
      <dgm:spPr/>
      <dgm:t>
        <a:bodyPr/>
        <a:lstStyle/>
        <a:p>
          <a:r>
            <a:rPr dirty="0"/>
            <a:t>Adoption officielle des principes de partenariat</a:t>
          </a:r>
        </a:p>
      </dgm:t>
    </dgm:pt>
    <dgm:pt modelId="{69440DDF-5746-4B9A-8B80-9CF3776049B5}" type="parTrans" cxnId="{3DB28A07-0C9F-48FD-B212-2DA088C4AD1F}">
      <dgm:prSet/>
      <dgm:spPr/>
      <dgm:t>
        <a:bodyPr/>
        <a:lstStyle/>
        <a:p>
          <a:endParaRPr lang="en-US"/>
        </a:p>
      </dgm:t>
    </dgm:pt>
    <dgm:pt modelId="{F09B8DCC-B334-4299-8FE0-ADB6C0A8E1D8}" type="sibTrans" cxnId="{3DB28A07-0C9F-48FD-B212-2DA088C4AD1F}">
      <dgm:prSet/>
      <dgm:spPr/>
      <dgm:t>
        <a:bodyPr/>
        <a:lstStyle/>
        <a:p>
          <a:endParaRPr lang="en-US"/>
        </a:p>
      </dgm:t>
    </dgm:pt>
    <dgm:pt modelId="{8B7827BA-A008-4D08-8308-9258CC0E5DDD}">
      <dgm:prSet phldrT="[Text]"/>
      <dgm:spPr/>
      <dgm:t>
        <a:bodyPr/>
        <a:lstStyle/>
        <a:p>
          <a:r>
            <a:rPr dirty="0"/>
            <a:t>Feuille de route pour l'alignement </a:t>
          </a:r>
        </a:p>
      </dgm:t>
    </dgm:pt>
    <dgm:pt modelId="{D713D610-A87E-4FD2-9F41-4F074CDAC4D7}" type="parTrans" cxnId="{2177DBA8-BEB5-4201-9423-E5D40205EA9C}">
      <dgm:prSet/>
      <dgm:spPr/>
      <dgm:t>
        <a:bodyPr/>
        <a:lstStyle/>
        <a:p>
          <a:endParaRPr lang="en-US"/>
        </a:p>
      </dgm:t>
    </dgm:pt>
    <dgm:pt modelId="{18E4AC07-CB77-41D4-9499-4D5153ED1F9C}" type="sibTrans" cxnId="{2177DBA8-BEB5-4201-9423-E5D40205EA9C}">
      <dgm:prSet/>
      <dgm:spPr/>
      <dgm:t>
        <a:bodyPr/>
        <a:lstStyle/>
        <a:p>
          <a:endParaRPr lang="en-US"/>
        </a:p>
      </dgm:t>
    </dgm:pt>
    <dgm:pt modelId="{B6935947-22FC-4D31-B478-8C517C0A887D}">
      <dgm:prSet phldrT="[Text]"/>
      <dgm:spPr/>
      <dgm:t>
        <a:bodyPr/>
        <a:lstStyle/>
        <a:p>
          <a:endParaRPr lang="en-US" dirty="0"/>
        </a:p>
      </dgm:t>
    </dgm:pt>
    <dgm:pt modelId="{34C3D406-2B3E-4838-8241-9BB868E74FB8}" type="parTrans" cxnId="{AE0161EA-BF77-4D60-BEDE-B2BCEB56A433}">
      <dgm:prSet/>
      <dgm:spPr/>
      <dgm:t>
        <a:bodyPr/>
        <a:lstStyle/>
        <a:p>
          <a:endParaRPr lang="en-US"/>
        </a:p>
      </dgm:t>
    </dgm:pt>
    <dgm:pt modelId="{20287D68-F718-4AD0-8DB6-E0BDDDA82CAD}" type="sibTrans" cxnId="{AE0161EA-BF77-4D60-BEDE-B2BCEB56A433}">
      <dgm:prSet/>
      <dgm:spPr/>
      <dgm:t>
        <a:bodyPr/>
        <a:lstStyle/>
        <a:p>
          <a:endParaRPr lang="en-US"/>
        </a:p>
      </dgm:t>
    </dgm:pt>
    <dgm:pt modelId="{F45B8219-D511-4A58-A645-3DCFC48B165C}">
      <dgm:prSet phldrT="[Text]"/>
      <dgm:spPr/>
      <dgm:t>
        <a:bodyPr/>
        <a:lstStyle/>
        <a:p>
          <a:r>
            <a:rPr dirty="0"/>
            <a:t>Redevabilité du FMOH pour l'appui au bon fonctionnement des structures d’alignement (par exemple : organisations de réunions conjointes, remise de rapports attendus, etc.)</a:t>
          </a:r>
        </a:p>
      </dgm:t>
    </dgm:pt>
    <dgm:pt modelId="{8DC7FE0D-14AF-4004-800C-E882C5747382}" type="parTrans" cxnId="{B02975ED-36DA-4FA5-9275-09DAEAD5A16A}">
      <dgm:prSet/>
      <dgm:spPr/>
      <dgm:t>
        <a:bodyPr/>
        <a:lstStyle/>
        <a:p>
          <a:endParaRPr lang="en-US"/>
        </a:p>
      </dgm:t>
    </dgm:pt>
    <dgm:pt modelId="{D33204F9-DBC6-4FF2-BB4F-5D493A4E12EA}" type="sibTrans" cxnId="{B02975ED-36DA-4FA5-9275-09DAEAD5A16A}">
      <dgm:prSet/>
      <dgm:spPr/>
      <dgm:t>
        <a:bodyPr/>
        <a:lstStyle/>
        <a:p>
          <a:endParaRPr lang="en-US"/>
        </a:p>
      </dgm:t>
    </dgm:pt>
    <dgm:pt modelId="{8FA2A2A2-EF84-4D99-B267-53EEAED54E30}">
      <dgm:prSet phldrT="[Text]"/>
      <dgm:spPr/>
      <dgm:t>
        <a:bodyPr/>
        <a:lstStyle/>
        <a:p>
          <a:r>
            <a:rPr dirty="0"/>
            <a:t>Mesure du respect des principes par le gouvernement et les partenaires de développement</a:t>
          </a:r>
        </a:p>
      </dgm:t>
    </dgm:pt>
    <dgm:pt modelId="{D5A689F9-3169-4827-88FB-7F723C97383D}" type="parTrans" cxnId="{4A6C2313-3094-480B-8BA8-595A01518821}">
      <dgm:prSet/>
      <dgm:spPr/>
      <dgm:t>
        <a:bodyPr/>
        <a:lstStyle/>
        <a:p>
          <a:endParaRPr lang="en-US"/>
        </a:p>
      </dgm:t>
    </dgm:pt>
    <dgm:pt modelId="{C76AF950-7E18-443F-B7DC-45C34B135323}" type="sibTrans" cxnId="{4A6C2313-3094-480B-8BA8-595A01518821}">
      <dgm:prSet/>
      <dgm:spPr/>
      <dgm:t>
        <a:bodyPr/>
        <a:lstStyle/>
        <a:p>
          <a:endParaRPr lang="en-US"/>
        </a:p>
      </dgm:t>
    </dgm:pt>
    <dgm:pt modelId="{849DB7CC-009B-4FFA-9D61-F15987D2D949}" type="pres">
      <dgm:prSet presAssocID="{F5AC11DD-83D6-4A7D-AC30-21D0553CF54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FDC347-5D78-4ECD-83C2-9EE868CC0E2A}" type="pres">
      <dgm:prSet presAssocID="{F5AC11DD-83D6-4A7D-AC30-21D0553CF545}" presName="tSp" presStyleCnt="0"/>
      <dgm:spPr/>
    </dgm:pt>
    <dgm:pt modelId="{AA411A58-F275-4A23-9B11-B14F4B73D07E}" type="pres">
      <dgm:prSet presAssocID="{F5AC11DD-83D6-4A7D-AC30-21D0553CF545}" presName="bSp" presStyleCnt="0"/>
      <dgm:spPr/>
    </dgm:pt>
    <dgm:pt modelId="{507B64F9-CB39-4019-8745-D3DE29EF6265}" type="pres">
      <dgm:prSet presAssocID="{F5AC11DD-83D6-4A7D-AC30-21D0553CF545}" presName="process" presStyleCnt="0"/>
      <dgm:spPr/>
    </dgm:pt>
    <dgm:pt modelId="{7AEB6924-E91D-49D5-A003-7765E8A9802E}" type="pres">
      <dgm:prSet presAssocID="{AEE14CB3-63B4-46D5-BB42-D407033CBC22}" presName="composite1" presStyleCnt="0"/>
      <dgm:spPr/>
    </dgm:pt>
    <dgm:pt modelId="{E850AC95-6445-4812-804E-E174CE72490B}" type="pres">
      <dgm:prSet presAssocID="{AEE14CB3-63B4-46D5-BB42-D407033CBC22}" presName="dummyNode1" presStyleLbl="node1" presStyleIdx="0" presStyleCnt="3"/>
      <dgm:spPr/>
    </dgm:pt>
    <dgm:pt modelId="{9D824E06-BFEA-4116-826D-D32B9EB34700}" type="pres">
      <dgm:prSet presAssocID="{AEE14CB3-63B4-46D5-BB42-D407033CBC22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A7F2F3-6559-408D-877A-3D64462ABE99}" type="pres">
      <dgm:prSet presAssocID="{AEE14CB3-63B4-46D5-BB42-D407033CBC22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A40795-60BA-4D56-861A-9B0FB3EBB8CA}" type="pres">
      <dgm:prSet presAssocID="{AEE14CB3-63B4-46D5-BB42-D407033CBC22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87155D-35CD-40ED-BC45-1E3E8C22CA17}" type="pres">
      <dgm:prSet presAssocID="{AEE14CB3-63B4-46D5-BB42-D407033CBC22}" presName="connSite1" presStyleCnt="0"/>
      <dgm:spPr/>
    </dgm:pt>
    <dgm:pt modelId="{223996A8-F237-4A08-9080-591A3E3BFC6D}" type="pres">
      <dgm:prSet presAssocID="{2CC6B91E-428C-4D77-B83E-0170624CB5E6}" presName="Name9" presStyleLbl="sibTrans2D1" presStyleIdx="0" presStyleCnt="2"/>
      <dgm:spPr/>
      <dgm:t>
        <a:bodyPr/>
        <a:lstStyle/>
        <a:p>
          <a:endParaRPr lang="en-US"/>
        </a:p>
      </dgm:t>
    </dgm:pt>
    <dgm:pt modelId="{4B4F5AB1-01A2-44C3-BD2C-F3C92FF3004E}" type="pres">
      <dgm:prSet presAssocID="{AF8F24BD-06EB-4A2A-BDD8-55A532B2D01D}" presName="composite2" presStyleCnt="0"/>
      <dgm:spPr/>
    </dgm:pt>
    <dgm:pt modelId="{9A8A7EF9-5A27-4C16-AE98-3BC04653B3DF}" type="pres">
      <dgm:prSet presAssocID="{AF8F24BD-06EB-4A2A-BDD8-55A532B2D01D}" presName="dummyNode2" presStyleLbl="node1" presStyleIdx="0" presStyleCnt="3"/>
      <dgm:spPr/>
    </dgm:pt>
    <dgm:pt modelId="{13AE895D-5955-4F52-A8A2-369A493B77E2}" type="pres">
      <dgm:prSet presAssocID="{AF8F24BD-06EB-4A2A-BDD8-55A532B2D01D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6BB34-AF81-4549-93C9-F546DCB311F2}" type="pres">
      <dgm:prSet presAssocID="{AF8F24BD-06EB-4A2A-BDD8-55A532B2D01D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138D40-75AF-4302-ABFB-B0F6760D6A03}" type="pres">
      <dgm:prSet presAssocID="{AF8F24BD-06EB-4A2A-BDD8-55A532B2D01D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1287E-739D-4560-8BD4-CA23510C18D6}" type="pres">
      <dgm:prSet presAssocID="{AF8F24BD-06EB-4A2A-BDD8-55A532B2D01D}" presName="connSite2" presStyleCnt="0"/>
      <dgm:spPr/>
    </dgm:pt>
    <dgm:pt modelId="{91E9E97F-6303-4A44-9A5C-99817981D54F}" type="pres">
      <dgm:prSet presAssocID="{9B57A07C-421A-49F9-8C8B-878102BFB739}" presName="Name18" presStyleLbl="sibTrans2D1" presStyleIdx="1" presStyleCnt="2"/>
      <dgm:spPr/>
      <dgm:t>
        <a:bodyPr/>
        <a:lstStyle/>
        <a:p>
          <a:endParaRPr lang="en-US"/>
        </a:p>
      </dgm:t>
    </dgm:pt>
    <dgm:pt modelId="{4A0741FE-C35E-4ED7-8987-10BAF8115C00}" type="pres">
      <dgm:prSet presAssocID="{3B50C3B0-18A8-4027-BA47-0B38FE3C2832}" presName="composite1" presStyleCnt="0"/>
      <dgm:spPr/>
    </dgm:pt>
    <dgm:pt modelId="{9872160D-0DCD-45AE-8279-18D76C070E95}" type="pres">
      <dgm:prSet presAssocID="{3B50C3B0-18A8-4027-BA47-0B38FE3C2832}" presName="dummyNode1" presStyleLbl="node1" presStyleIdx="1" presStyleCnt="3"/>
      <dgm:spPr/>
    </dgm:pt>
    <dgm:pt modelId="{5681E1A7-DF5B-44FB-875E-16EA2542D91F}" type="pres">
      <dgm:prSet presAssocID="{3B50C3B0-18A8-4027-BA47-0B38FE3C2832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8802C9-40C8-4868-A81E-8788887E9EE6}" type="pres">
      <dgm:prSet presAssocID="{3B50C3B0-18A8-4027-BA47-0B38FE3C2832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9F1874-A5D1-4AE0-BB18-7FF0E5469F03}" type="pres">
      <dgm:prSet presAssocID="{3B50C3B0-18A8-4027-BA47-0B38FE3C2832}" presName="parentNode1" presStyleLbl="node1" presStyleIdx="2" presStyleCnt="3" custLinFactNeighborX="386" custLinFactNeighborY="2039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B27E2C-F394-447A-937C-B2C4262D1C2C}" type="pres">
      <dgm:prSet presAssocID="{3B50C3B0-18A8-4027-BA47-0B38FE3C2832}" presName="connSite1" presStyleCnt="0"/>
      <dgm:spPr/>
    </dgm:pt>
  </dgm:ptLst>
  <dgm:cxnLst>
    <dgm:cxn modelId="{5F13E40E-FB90-45F8-B0F2-1AF9DC615B82}" type="presOf" srcId="{37F89EE7-A25A-4756-8DCB-855BCB793F35}" destId="{5681E1A7-DF5B-44FB-875E-16EA2542D91F}" srcOrd="0" destOrd="0" presId="urn:microsoft.com/office/officeart/2005/8/layout/hProcess4"/>
    <dgm:cxn modelId="{AE0161EA-BF77-4D60-BEDE-B2BCEB56A433}" srcId="{AF8F24BD-06EB-4A2A-BDD8-55A532B2D01D}" destId="{B6935947-22FC-4D31-B478-8C517C0A887D}" srcOrd="0" destOrd="0" parTransId="{34C3D406-2B3E-4838-8241-9BB868E74FB8}" sibTransId="{20287D68-F718-4AD0-8DB6-E0BDDDA82CAD}"/>
    <dgm:cxn modelId="{ED6A1F5E-C47A-428B-8D05-20EE2D4BD69E}" type="presOf" srcId="{FCAA5EF8-0E3F-4A26-BA44-E8252AFD46FB}" destId="{13AE895D-5955-4F52-A8A2-369A493B77E2}" srcOrd="0" destOrd="1" presId="urn:microsoft.com/office/officeart/2005/8/layout/hProcess4"/>
    <dgm:cxn modelId="{6345169D-2DC7-4554-8039-5DD4368C9216}" type="presOf" srcId="{58BAEBE0-AEAB-4EA0-B71C-E045B01C0A97}" destId="{13AE895D-5955-4F52-A8A2-369A493B77E2}" srcOrd="0" destOrd="2" presId="urn:microsoft.com/office/officeart/2005/8/layout/hProcess4"/>
    <dgm:cxn modelId="{B88AAEAE-37B7-4116-9BF5-60966CBD573D}" type="presOf" srcId="{8FA2A2A2-EF84-4D99-B267-53EEAED54E30}" destId="{F58802C9-40C8-4868-A81E-8788887E9EE6}" srcOrd="1" destOrd="2" presId="urn:microsoft.com/office/officeart/2005/8/layout/hProcess4"/>
    <dgm:cxn modelId="{4A6C2313-3094-480B-8BA8-595A01518821}" srcId="{3B50C3B0-18A8-4027-BA47-0B38FE3C2832}" destId="{8FA2A2A2-EF84-4D99-B267-53EEAED54E30}" srcOrd="2" destOrd="0" parTransId="{D5A689F9-3169-4827-88FB-7F723C97383D}" sibTransId="{C76AF950-7E18-443F-B7DC-45C34B135323}"/>
    <dgm:cxn modelId="{7A08E731-838F-4DE2-A150-CAFA28BD7BF4}" type="presOf" srcId="{546F6308-C621-46C6-BA30-00605886CA64}" destId="{9D824E06-BFEA-4116-826D-D32B9EB34700}" srcOrd="0" destOrd="0" presId="urn:microsoft.com/office/officeart/2005/8/layout/hProcess4"/>
    <dgm:cxn modelId="{F19F2D23-FEC5-47F1-9E2C-4059477BE608}" type="presOf" srcId="{37F89EE7-A25A-4756-8DCB-855BCB793F35}" destId="{F58802C9-40C8-4868-A81E-8788887E9EE6}" srcOrd="1" destOrd="0" presId="urn:microsoft.com/office/officeart/2005/8/layout/hProcess4"/>
    <dgm:cxn modelId="{BD031C0E-E581-4119-AB53-AE2AEF76D36C}" type="presOf" srcId="{B6935947-22FC-4D31-B478-8C517C0A887D}" destId="{13AE895D-5955-4F52-A8A2-369A493B77E2}" srcOrd="0" destOrd="0" presId="urn:microsoft.com/office/officeart/2005/8/layout/hProcess4"/>
    <dgm:cxn modelId="{E5A12647-E883-43CC-90EF-7874D26FAC40}" type="presOf" srcId="{8B7827BA-A008-4D08-8308-9258CC0E5DDD}" destId="{9D824E06-BFEA-4116-826D-D32B9EB34700}" srcOrd="0" destOrd="3" presId="urn:microsoft.com/office/officeart/2005/8/layout/hProcess4"/>
    <dgm:cxn modelId="{0B7D2C1A-98C8-4A3B-BADE-8065E8D9E306}" type="presOf" srcId="{546F6308-C621-46C6-BA30-00605886CA64}" destId="{BCA7F2F3-6559-408D-877A-3D64462ABE99}" srcOrd="1" destOrd="0" presId="urn:microsoft.com/office/officeart/2005/8/layout/hProcess4"/>
    <dgm:cxn modelId="{7A89CD27-F74D-40F4-BF29-0764EA7D6CC3}" srcId="{F5AC11DD-83D6-4A7D-AC30-21D0553CF545}" destId="{AEE14CB3-63B4-46D5-BB42-D407033CBC22}" srcOrd="0" destOrd="0" parTransId="{C590E246-B184-4B69-8AF0-E0CA6475D076}" sibTransId="{2CC6B91E-428C-4D77-B83E-0170624CB5E6}"/>
    <dgm:cxn modelId="{72D52AEC-0553-40D5-938D-F89A96CD3261}" type="presOf" srcId="{F45B8219-D511-4A58-A645-3DCFC48B165C}" destId="{F58802C9-40C8-4868-A81E-8788887E9EE6}" srcOrd="1" destOrd="1" presId="urn:microsoft.com/office/officeart/2005/8/layout/hProcess4"/>
    <dgm:cxn modelId="{E8413C45-7A45-4816-9C0D-EFF234A998C5}" type="presOf" srcId="{3B50C3B0-18A8-4027-BA47-0B38FE3C2832}" destId="{5D9F1874-A5D1-4AE0-BB18-7FF0E5469F03}" srcOrd="0" destOrd="0" presId="urn:microsoft.com/office/officeart/2005/8/layout/hProcess4"/>
    <dgm:cxn modelId="{B88E1E3B-4B68-4F40-98DE-948EB0801512}" srcId="{AF8F24BD-06EB-4A2A-BDD8-55A532B2D01D}" destId="{FCAA5EF8-0E3F-4A26-BA44-E8252AFD46FB}" srcOrd="1" destOrd="0" parTransId="{1DB3B220-3250-4BEC-92C4-3B0625D4BC5B}" sibTransId="{1778AB4E-2AAA-491B-BF43-4F46ADA2B3E4}"/>
    <dgm:cxn modelId="{DCE9E082-7DFA-4519-A284-4C6F6D0EB2D9}" type="presOf" srcId="{9B57A07C-421A-49F9-8C8B-878102BFB739}" destId="{91E9E97F-6303-4A44-9A5C-99817981D54F}" srcOrd="0" destOrd="0" presId="urn:microsoft.com/office/officeart/2005/8/layout/hProcess4"/>
    <dgm:cxn modelId="{B02975ED-36DA-4FA5-9275-09DAEAD5A16A}" srcId="{3B50C3B0-18A8-4027-BA47-0B38FE3C2832}" destId="{F45B8219-D511-4A58-A645-3DCFC48B165C}" srcOrd="1" destOrd="0" parTransId="{8DC7FE0D-14AF-4004-800C-E882C5747382}" sibTransId="{D33204F9-DBC6-4FF2-BB4F-5D493A4E12EA}"/>
    <dgm:cxn modelId="{F4357DB7-0F1F-4492-AE79-98FCC094D0B5}" type="presOf" srcId="{E0E0B4C1-FB00-481A-AB62-F2A3C465B26B}" destId="{BCA7F2F3-6559-408D-877A-3D64462ABE99}" srcOrd="1" destOrd="1" presId="urn:microsoft.com/office/officeart/2005/8/layout/hProcess4"/>
    <dgm:cxn modelId="{97CB0DC0-5B05-497A-A20F-DE3290461FAE}" srcId="{AEE14CB3-63B4-46D5-BB42-D407033CBC22}" destId="{E0E0B4C1-FB00-481A-AB62-F2A3C465B26B}" srcOrd="1" destOrd="0" parTransId="{1694FADF-D09D-4122-8F87-4B336E520A87}" sibTransId="{0C2CDBA7-4DCF-4368-8955-10183A86BAB2}"/>
    <dgm:cxn modelId="{920399DE-C1F1-432A-AFC5-CDA88B62CFCF}" srcId="{AEE14CB3-63B4-46D5-BB42-D407033CBC22}" destId="{546F6308-C621-46C6-BA30-00605886CA64}" srcOrd="0" destOrd="0" parTransId="{DF6C1FE7-436D-423B-A224-235049F1AA8D}" sibTransId="{7B472FEE-20EA-4410-B4AC-F8CAA8BF723F}"/>
    <dgm:cxn modelId="{5872186A-AEFB-4D61-B88D-CE4E1CAC33C6}" srcId="{F5AC11DD-83D6-4A7D-AC30-21D0553CF545}" destId="{AF8F24BD-06EB-4A2A-BDD8-55A532B2D01D}" srcOrd="1" destOrd="0" parTransId="{6DC6901B-67CD-4027-AC36-AE0E13E57F1C}" sibTransId="{9B57A07C-421A-49F9-8C8B-878102BFB739}"/>
    <dgm:cxn modelId="{E8BE0DB0-4C7B-4FD5-B216-4B9BE5AB7624}" type="presOf" srcId="{F5AC11DD-83D6-4A7D-AC30-21D0553CF545}" destId="{849DB7CC-009B-4FFA-9D61-F15987D2D949}" srcOrd="0" destOrd="0" presId="urn:microsoft.com/office/officeart/2005/8/layout/hProcess4"/>
    <dgm:cxn modelId="{B1CB7A46-6E00-4618-869F-8AA3450EF4BF}" srcId="{F5AC11DD-83D6-4A7D-AC30-21D0553CF545}" destId="{3B50C3B0-18A8-4027-BA47-0B38FE3C2832}" srcOrd="2" destOrd="0" parTransId="{3C05A90E-61BD-427F-B4DD-0F23739A63DE}" sibTransId="{9793644D-F51C-4BEB-B56D-B09418500C9E}"/>
    <dgm:cxn modelId="{51C306B8-8748-4D89-BF95-395147E08135}" type="presOf" srcId="{F45B8219-D511-4A58-A645-3DCFC48B165C}" destId="{5681E1A7-DF5B-44FB-875E-16EA2542D91F}" srcOrd="0" destOrd="1" presId="urn:microsoft.com/office/officeart/2005/8/layout/hProcess4"/>
    <dgm:cxn modelId="{99573DBD-0F05-4580-A45C-611908DA4078}" type="presOf" srcId="{58BAEBE0-AEAB-4EA0-B71C-E045B01C0A97}" destId="{F126BB34-AF81-4549-93C9-F546DCB311F2}" srcOrd="1" destOrd="2" presId="urn:microsoft.com/office/officeart/2005/8/layout/hProcess4"/>
    <dgm:cxn modelId="{7E55C81A-6B07-430A-8EB7-1D2105152798}" type="presOf" srcId="{FCAA5EF8-0E3F-4A26-BA44-E8252AFD46FB}" destId="{F126BB34-AF81-4549-93C9-F546DCB311F2}" srcOrd="1" destOrd="1" presId="urn:microsoft.com/office/officeart/2005/8/layout/hProcess4"/>
    <dgm:cxn modelId="{CAF1A206-ECC6-4E46-8878-5671159FA5CD}" type="presOf" srcId="{25D498B6-D3C1-4A9E-B717-ABE3AE99F5E9}" destId="{BCA7F2F3-6559-408D-877A-3D64462ABE99}" srcOrd="1" destOrd="2" presId="urn:microsoft.com/office/officeart/2005/8/layout/hProcess4"/>
    <dgm:cxn modelId="{E0A61EC4-78FA-4ABE-89BD-E36358A79BF2}" srcId="{3B50C3B0-18A8-4027-BA47-0B38FE3C2832}" destId="{37F89EE7-A25A-4756-8DCB-855BCB793F35}" srcOrd="0" destOrd="0" parTransId="{AAFC5FCB-EAE6-4994-9B60-C7F932F861E8}" sibTransId="{3F395917-193C-4B0C-AAD1-53BEF78E93AB}"/>
    <dgm:cxn modelId="{CE732095-95A5-49A7-92B4-78D58404F954}" type="presOf" srcId="{AEE14CB3-63B4-46D5-BB42-D407033CBC22}" destId="{F0A40795-60BA-4D56-861A-9B0FB3EBB8CA}" srcOrd="0" destOrd="0" presId="urn:microsoft.com/office/officeart/2005/8/layout/hProcess4"/>
    <dgm:cxn modelId="{6DFB5E69-52D3-42A6-9E0E-7124F3C4C152}" type="presOf" srcId="{8FA2A2A2-EF84-4D99-B267-53EEAED54E30}" destId="{5681E1A7-DF5B-44FB-875E-16EA2542D91F}" srcOrd="0" destOrd="2" presId="urn:microsoft.com/office/officeart/2005/8/layout/hProcess4"/>
    <dgm:cxn modelId="{F2A8F054-8A2E-41EE-B79A-AA8ED04485BF}" type="presOf" srcId="{AF8F24BD-06EB-4A2A-BDD8-55A532B2D01D}" destId="{D7138D40-75AF-4302-ABFB-B0F6760D6A03}" srcOrd="0" destOrd="0" presId="urn:microsoft.com/office/officeart/2005/8/layout/hProcess4"/>
    <dgm:cxn modelId="{1F82570A-B709-4F71-830D-33DC1BA177E4}" srcId="{AF8F24BD-06EB-4A2A-BDD8-55A532B2D01D}" destId="{58BAEBE0-AEAB-4EA0-B71C-E045B01C0A97}" srcOrd="2" destOrd="0" parTransId="{6FA8B780-3110-46AE-A0A4-E0D9B5A82666}" sibTransId="{6076A4D6-2D4E-4ABA-BF7F-1F669AB844F1}"/>
    <dgm:cxn modelId="{91CCFE58-449A-4BB2-B12F-279F61E6782A}" type="presOf" srcId="{25D498B6-D3C1-4A9E-B717-ABE3AE99F5E9}" destId="{9D824E06-BFEA-4116-826D-D32B9EB34700}" srcOrd="0" destOrd="2" presId="urn:microsoft.com/office/officeart/2005/8/layout/hProcess4"/>
    <dgm:cxn modelId="{2177DBA8-BEB5-4201-9423-E5D40205EA9C}" srcId="{AEE14CB3-63B4-46D5-BB42-D407033CBC22}" destId="{8B7827BA-A008-4D08-8308-9258CC0E5DDD}" srcOrd="3" destOrd="0" parTransId="{D713D610-A87E-4FD2-9F41-4F074CDAC4D7}" sibTransId="{18E4AC07-CB77-41D4-9499-4D5153ED1F9C}"/>
    <dgm:cxn modelId="{27A7F847-1D85-4D16-AAF2-36BDBD03BC41}" type="presOf" srcId="{E0E0B4C1-FB00-481A-AB62-F2A3C465B26B}" destId="{9D824E06-BFEA-4116-826D-D32B9EB34700}" srcOrd="0" destOrd="1" presId="urn:microsoft.com/office/officeart/2005/8/layout/hProcess4"/>
    <dgm:cxn modelId="{8D24470F-CC2B-4361-82C7-521068B02F46}" type="presOf" srcId="{8B7827BA-A008-4D08-8308-9258CC0E5DDD}" destId="{BCA7F2F3-6559-408D-877A-3D64462ABE99}" srcOrd="1" destOrd="3" presId="urn:microsoft.com/office/officeart/2005/8/layout/hProcess4"/>
    <dgm:cxn modelId="{1D97718A-6933-4D0D-9073-3FA4D44651AB}" type="presOf" srcId="{B6935947-22FC-4D31-B478-8C517C0A887D}" destId="{F126BB34-AF81-4549-93C9-F546DCB311F2}" srcOrd="1" destOrd="0" presId="urn:microsoft.com/office/officeart/2005/8/layout/hProcess4"/>
    <dgm:cxn modelId="{3DB28A07-0C9F-48FD-B212-2DA088C4AD1F}" srcId="{AEE14CB3-63B4-46D5-BB42-D407033CBC22}" destId="{25D498B6-D3C1-4A9E-B717-ABE3AE99F5E9}" srcOrd="2" destOrd="0" parTransId="{69440DDF-5746-4B9A-8B80-9CF3776049B5}" sibTransId="{F09B8DCC-B334-4299-8FE0-ADB6C0A8E1D8}"/>
    <dgm:cxn modelId="{48A74A3D-D577-4C71-B714-B695EF469FFD}" type="presOf" srcId="{2CC6B91E-428C-4D77-B83E-0170624CB5E6}" destId="{223996A8-F237-4A08-9080-591A3E3BFC6D}" srcOrd="0" destOrd="0" presId="urn:microsoft.com/office/officeart/2005/8/layout/hProcess4"/>
    <dgm:cxn modelId="{30E0772B-479E-4AD8-8A05-268FBA4D1546}" type="presParOf" srcId="{849DB7CC-009B-4FFA-9D61-F15987D2D949}" destId="{13FDC347-5D78-4ECD-83C2-9EE868CC0E2A}" srcOrd="0" destOrd="0" presId="urn:microsoft.com/office/officeart/2005/8/layout/hProcess4"/>
    <dgm:cxn modelId="{8688A21A-FAD4-46A7-8DF0-0E5E59E842CC}" type="presParOf" srcId="{849DB7CC-009B-4FFA-9D61-F15987D2D949}" destId="{AA411A58-F275-4A23-9B11-B14F4B73D07E}" srcOrd="1" destOrd="0" presId="urn:microsoft.com/office/officeart/2005/8/layout/hProcess4"/>
    <dgm:cxn modelId="{3FFEA4CD-CCC7-4B0E-A5D9-43359E9BA36A}" type="presParOf" srcId="{849DB7CC-009B-4FFA-9D61-F15987D2D949}" destId="{507B64F9-CB39-4019-8745-D3DE29EF6265}" srcOrd="2" destOrd="0" presId="urn:microsoft.com/office/officeart/2005/8/layout/hProcess4"/>
    <dgm:cxn modelId="{C8B15704-DF99-4F5A-A2AC-35D2B520A990}" type="presParOf" srcId="{507B64F9-CB39-4019-8745-D3DE29EF6265}" destId="{7AEB6924-E91D-49D5-A003-7765E8A9802E}" srcOrd="0" destOrd="0" presId="urn:microsoft.com/office/officeart/2005/8/layout/hProcess4"/>
    <dgm:cxn modelId="{34A73DEB-03B8-4858-B9AB-96A4D6C912E5}" type="presParOf" srcId="{7AEB6924-E91D-49D5-A003-7765E8A9802E}" destId="{E850AC95-6445-4812-804E-E174CE72490B}" srcOrd="0" destOrd="0" presId="urn:microsoft.com/office/officeart/2005/8/layout/hProcess4"/>
    <dgm:cxn modelId="{7A7BCE44-34F0-4CA3-8D11-34FAFC8BE7E2}" type="presParOf" srcId="{7AEB6924-E91D-49D5-A003-7765E8A9802E}" destId="{9D824E06-BFEA-4116-826D-D32B9EB34700}" srcOrd="1" destOrd="0" presId="urn:microsoft.com/office/officeart/2005/8/layout/hProcess4"/>
    <dgm:cxn modelId="{EF389861-6980-4687-B8CB-40BA5252BC46}" type="presParOf" srcId="{7AEB6924-E91D-49D5-A003-7765E8A9802E}" destId="{BCA7F2F3-6559-408D-877A-3D64462ABE99}" srcOrd="2" destOrd="0" presId="urn:microsoft.com/office/officeart/2005/8/layout/hProcess4"/>
    <dgm:cxn modelId="{E7287722-47C2-4921-8ABB-56666F1D2C50}" type="presParOf" srcId="{7AEB6924-E91D-49D5-A003-7765E8A9802E}" destId="{F0A40795-60BA-4D56-861A-9B0FB3EBB8CA}" srcOrd="3" destOrd="0" presId="urn:microsoft.com/office/officeart/2005/8/layout/hProcess4"/>
    <dgm:cxn modelId="{F2714CE8-4101-4890-807E-2B3B5A0E0A51}" type="presParOf" srcId="{7AEB6924-E91D-49D5-A003-7765E8A9802E}" destId="{2C87155D-35CD-40ED-BC45-1E3E8C22CA17}" srcOrd="4" destOrd="0" presId="urn:microsoft.com/office/officeart/2005/8/layout/hProcess4"/>
    <dgm:cxn modelId="{770FE34B-3D0A-4ECD-9879-84A27A9DC257}" type="presParOf" srcId="{507B64F9-CB39-4019-8745-D3DE29EF6265}" destId="{223996A8-F237-4A08-9080-591A3E3BFC6D}" srcOrd="1" destOrd="0" presId="urn:microsoft.com/office/officeart/2005/8/layout/hProcess4"/>
    <dgm:cxn modelId="{7D655679-FE68-46F7-A4D8-56686901667A}" type="presParOf" srcId="{507B64F9-CB39-4019-8745-D3DE29EF6265}" destId="{4B4F5AB1-01A2-44C3-BD2C-F3C92FF3004E}" srcOrd="2" destOrd="0" presId="urn:microsoft.com/office/officeart/2005/8/layout/hProcess4"/>
    <dgm:cxn modelId="{DE0B8F3D-9324-40E6-8882-68E10F640C18}" type="presParOf" srcId="{4B4F5AB1-01A2-44C3-BD2C-F3C92FF3004E}" destId="{9A8A7EF9-5A27-4C16-AE98-3BC04653B3DF}" srcOrd="0" destOrd="0" presId="urn:microsoft.com/office/officeart/2005/8/layout/hProcess4"/>
    <dgm:cxn modelId="{CF3E0721-61B2-4F44-8180-CA7A05EA5D12}" type="presParOf" srcId="{4B4F5AB1-01A2-44C3-BD2C-F3C92FF3004E}" destId="{13AE895D-5955-4F52-A8A2-369A493B77E2}" srcOrd="1" destOrd="0" presId="urn:microsoft.com/office/officeart/2005/8/layout/hProcess4"/>
    <dgm:cxn modelId="{3A546E34-837C-45B7-B7C2-16B3E50BE5CF}" type="presParOf" srcId="{4B4F5AB1-01A2-44C3-BD2C-F3C92FF3004E}" destId="{F126BB34-AF81-4549-93C9-F546DCB311F2}" srcOrd="2" destOrd="0" presId="urn:microsoft.com/office/officeart/2005/8/layout/hProcess4"/>
    <dgm:cxn modelId="{B407999C-A721-416A-9CB9-3E022D37D699}" type="presParOf" srcId="{4B4F5AB1-01A2-44C3-BD2C-F3C92FF3004E}" destId="{D7138D40-75AF-4302-ABFB-B0F6760D6A03}" srcOrd="3" destOrd="0" presId="urn:microsoft.com/office/officeart/2005/8/layout/hProcess4"/>
    <dgm:cxn modelId="{A98B492F-0F0A-417D-B5DC-298ABDEBA252}" type="presParOf" srcId="{4B4F5AB1-01A2-44C3-BD2C-F3C92FF3004E}" destId="{8E11287E-739D-4560-8BD4-CA23510C18D6}" srcOrd="4" destOrd="0" presId="urn:microsoft.com/office/officeart/2005/8/layout/hProcess4"/>
    <dgm:cxn modelId="{7E76214F-87FE-4AEB-A2D8-710F806990B3}" type="presParOf" srcId="{507B64F9-CB39-4019-8745-D3DE29EF6265}" destId="{91E9E97F-6303-4A44-9A5C-99817981D54F}" srcOrd="3" destOrd="0" presId="urn:microsoft.com/office/officeart/2005/8/layout/hProcess4"/>
    <dgm:cxn modelId="{BE88ADB5-8549-4C91-AF6F-A1FD850D1FF0}" type="presParOf" srcId="{507B64F9-CB39-4019-8745-D3DE29EF6265}" destId="{4A0741FE-C35E-4ED7-8987-10BAF8115C00}" srcOrd="4" destOrd="0" presId="urn:microsoft.com/office/officeart/2005/8/layout/hProcess4"/>
    <dgm:cxn modelId="{AD362F4B-E04F-4D8F-B16F-F928DF4C60EC}" type="presParOf" srcId="{4A0741FE-C35E-4ED7-8987-10BAF8115C00}" destId="{9872160D-0DCD-45AE-8279-18D76C070E95}" srcOrd="0" destOrd="0" presId="urn:microsoft.com/office/officeart/2005/8/layout/hProcess4"/>
    <dgm:cxn modelId="{FB8A7AE7-C0F3-4991-87D0-F87F14B54503}" type="presParOf" srcId="{4A0741FE-C35E-4ED7-8987-10BAF8115C00}" destId="{5681E1A7-DF5B-44FB-875E-16EA2542D91F}" srcOrd="1" destOrd="0" presId="urn:microsoft.com/office/officeart/2005/8/layout/hProcess4"/>
    <dgm:cxn modelId="{4D1DF626-9D28-40F2-A905-5CFEF27A2A49}" type="presParOf" srcId="{4A0741FE-C35E-4ED7-8987-10BAF8115C00}" destId="{F58802C9-40C8-4868-A81E-8788887E9EE6}" srcOrd="2" destOrd="0" presId="urn:microsoft.com/office/officeart/2005/8/layout/hProcess4"/>
    <dgm:cxn modelId="{6D5878BD-2DE2-4215-A45B-E3920FF04744}" type="presParOf" srcId="{4A0741FE-C35E-4ED7-8987-10BAF8115C00}" destId="{5D9F1874-A5D1-4AE0-BB18-7FF0E5469F03}" srcOrd="3" destOrd="0" presId="urn:microsoft.com/office/officeart/2005/8/layout/hProcess4"/>
    <dgm:cxn modelId="{92452259-2BED-4A5E-B447-C91FA8A54D11}" type="presParOf" srcId="{4A0741FE-C35E-4ED7-8987-10BAF8115C00}" destId="{19B27E2C-F394-447A-937C-B2C4262D1C2C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8233E0-E9C6-4476-979A-B9125781A69F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6FD2B8-2CF7-4156-AB52-6007A88D3B7C}">
      <dgm:prSet phldrT="[Text]"/>
      <dgm:spPr/>
      <dgm:t>
        <a:bodyPr/>
        <a:lstStyle/>
        <a:p>
          <a:r>
            <a:rPr dirty="0"/>
            <a:t>Principes approuvés</a:t>
          </a:r>
        </a:p>
      </dgm:t>
    </dgm:pt>
    <dgm:pt modelId="{6D56F67E-EAED-4350-AD62-B6AB1A726139}" type="parTrans" cxnId="{CB89DA4B-5FC9-4EDC-88F7-3C3C9184742A}">
      <dgm:prSet/>
      <dgm:spPr/>
      <dgm:t>
        <a:bodyPr/>
        <a:lstStyle/>
        <a:p>
          <a:endParaRPr lang="en-US"/>
        </a:p>
      </dgm:t>
    </dgm:pt>
    <dgm:pt modelId="{07A63138-74F9-4BD5-88AD-C8A3D67429AD}" type="sibTrans" cxnId="{CB89DA4B-5FC9-4EDC-88F7-3C3C9184742A}">
      <dgm:prSet/>
      <dgm:spPr/>
      <dgm:t>
        <a:bodyPr/>
        <a:lstStyle/>
        <a:p>
          <a:endParaRPr lang="en-US"/>
        </a:p>
      </dgm:t>
    </dgm:pt>
    <dgm:pt modelId="{7A96B106-D84E-4EEA-9A2A-5B9E43D9F3FC}">
      <dgm:prSet phldrT="[Text]"/>
      <dgm:spPr>
        <a:solidFill>
          <a:srgbClr val="00FF00"/>
        </a:solidFill>
      </dgm:spPr>
      <dgm:t>
        <a:bodyPr/>
        <a:lstStyle/>
        <a:p>
          <a:pPr>
            <a:defRPr b="1">
              <a:solidFill>
                <a:schemeClr val="tx1"/>
              </a:solidFill>
            </a:defRPr>
          </a:pPr>
          <a:r>
            <a:rPr dirty="0"/>
            <a:t>RENFORCEMENT DES CAPACITÉS DE GOUVERNANCE ET DE PILOTAGE STRATÉGIQUE </a:t>
          </a:r>
        </a:p>
      </dgm:t>
    </dgm:pt>
    <dgm:pt modelId="{D180663E-77DC-435E-972C-A22E0C106325}" type="parTrans" cxnId="{8066B0F7-49EC-48DB-B2F4-E3C4DD0E271F}">
      <dgm:prSet/>
      <dgm:spPr/>
      <dgm:t>
        <a:bodyPr/>
        <a:lstStyle/>
        <a:p>
          <a:endParaRPr lang="en-US"/>
        </a:p>
      </dgm:t>
    </dgm:pt>
    <dgm:pt modelId="{A8F06F3E-5DA2-4E15-9427-3923B55EBFA2}" type="sibTrans" cxnId="{8066B0F7-49EC-48DB-B2F4-E3C4DD0E271F}">
      <dgm:prSet/>
      <dgm:spPr/>
      <dgm:t>
        <a:bodyPr/>
        <a:lstStyle/>
        <a:p>
          <a:endParaRPr lang="en-US"/>
        </a:p>
      </dgm:t>
    </dgm:pt>
    <dgm:pt modelId="{F211E045-9270-42A5-B1DD-962FFD0D1394}">
      <dgm:prSet phldrT="[Text]"/>
      <dgm:spPr>
        <a:solidFill>
          <a:srgbClr val="C00000"/>
        </a:solidFill>
      </dgm:spPr>
      <dgm:t>
        <a:bodyPr/>
        <a:lstStyle/>
        <a:p>
          <a:pPr>
            <a:defRPr b="1"/>
          </a:pPr>
          <a:r>
            <a:rPr dirty="0"/>
            <a:t>S’IMPLIQUER DANS LES STRUCTURES VISANT À FACILITER L’ALIGNEMENT</a:t>
          </a:r>
        </a:p>
      </dgm:t>
    </dgm:pt>
    <dgm:pt modelId="{2960FEC6-7256-429E-9AA6-9221F74F2AED}" type="parTrans" cxnId="{55558C88-10B0-4F1F-AC54-CE5E1060EBCD}">
      <dgm:prSet/>
      <dgm:spPr/>
      <dgm:t>
        <a:bodyPr/>
        <a:lstStyle/>
        <a:p>
          <a:endParaRPr lang="en-US"/>
        </a:p>
      </dgm:t>
    </dgm:pt>
    <dgm:pt modelId="{3B4A368D-A1CF-4BA0-BD4D-AED9D7367A30}" type="sibTrans" cxnId="{55558C88-10B0-4F1F-AC54-CE5E1060EBCD}">
      <dgm:prSet/>
      <dgm:spPr/>
      <dgm:t>
        <a:bodyPr/>
        <a:lstStyle/>
        <a:p>
          <a:endParaRPr lang="en-US"/>
        </a:p>
      </dgm:t>
    </dgm:pt>
    <dgm:pt modelId="{452046F4-9FE3-46D0-92AF-2307226C634C}">
      <dgm:prSet phldrT="[Text]" custT="1"/>
      <dgm:spPr>
        <a:solidFill>
          <a:srgbClr val="00B0F0"/>
        </a:solidFill>
      </dgm:spPr>
      <dgm:t>
        <a:bodyPr/>
        <a:lstStyle/>
        <a:p>
          <a:pPr>
            <a:defRPr sz="1800" b="1"/>
          </a:pPr>
          <a:r>
            <a:rPr sz="1400" dirty="0"/>
            <a:t>SYSTÈME INTÉGRÉ DE SUIVI ET D'ÉLABORATION DE RAPPORTS</a:t>
          </a:r>
        </a:p>
      </dgm:t>
    </dgm:pt>
    <dgm:pt modelId="{2EAEFB3F-B424-4554-B9B7-AE6D6521EF5A}" type="parTrans" cxnId="{6D747095-E926-46C4-8F3D-EFD50F1C4EEB}">
      <dgm:prSet/>
      <dgm:spPr/>
      <dgm:t>
        <a:bodyPr/>
        <a:lstStyle/>
        <a:p>
          <a:endParaRPr lang="en-US"/>
        </a:p>
      </dgm:t>
    </dgm:pt>
    <dgm:pt modelId="{3930D46F-F833-49F5-81FC-18E95A0A8FBD}" type="sibTrans" cxnId="{6D747095-E926-46C4-8F3D-EFD50F1C4EEB}">
      <dgm:prSet/>
      <dgm:spPr/>
      <dgm:t>
        <a:bodyPr/>
        <a:lstStyle/>
        <a:p>
          <a:endParaRPr lang="en-US"/>
        </a:p>
      </dgm:t>
    </dgm:pt>
    <dgm:pt modelId="{BA023BEB-2CA8-475E-B3DA-66038338D97A}">
      <dgm:prSet phldrT="[Text]"/>
      <dgm:spPr>
        <a:solidFill>
          <a:srgbClr val="FFC000"/>
        </a:solidFill>
      </dgm:spPr>
      <dgm:t>
        <a:bodyPr/>
        <a:lstStyle/>
        <a:p>
          <a:pPr>
            <a:defRPr b="1"/>
          </a:pPr>
          <a:r>
            <a:rPr dirty="0"/>
            <a:t>APPUI À UN PLAN UNIQUE MENÉ PAR LE PAYS</a:t>
          </a:r>
        </a:p>
      </dgm:t>
    </dgm:pt>
    <dgm:pt modelId="{5AA4A194-2BAD-4F81-AE25-FCB5C5551D3E}" type="parTrans" cxnId="{CEE1C0B8-9D08-4C1B-BB7D-9CE6951FB923}">
      <dgm:prSet/>
      <dgm:spPr/>
      <dgm:t>
        <a:bodyPr/>
        <a:lstStyle/>
        <a:p>
          <a:endParaRPr lang="en-US"/>
        </a:p>
      </dgm:t>
    </dgm:pt>
    <dgm:pt modelId="{556EBA58-D16F-4631-8D1F-80068CBD36E3}" type="sibTrans" cxnId="{CEE1C0B8-9D08-4C1B-BB7D-9CE6951FB923}">
      <dgm:prSet/>
      <dgm:spPr/>
      <dgm:t>
        <a:bodyPr/>
        <a:lstStyle/>
        <a:p>
          <a:endParaRPr lang="en-US"/>
        </a:p>
      </dgm:t>
    </dgm:pt>
    <dgm:pt modelId="{44298E2D-0A61-465F-95AD-E70A255078CB}">
      <dgm:prSet phldrT="[Text]" custT="1"/>
      <dgm:spPr>
        <a:solidFill>
          <a:srgbClr val="00B050"/>
        </a:solidFill>
      </dgm:spPr>
      <dgm:t>
        <a:bodyPr/>
        <a:lstStyle/>
        <a:p>
          <a:pPr>
            <a:defRPr sz="2000" b="1"/>
          </a:pPr>
          <a:r>
            <a:rPr sz="1400" dirty="0"/>
            <a:t>ALIGNEMENT DU FINANCEMENT</a:t>
          </a:r>
        </a:p>
      </dgm:t>
    </dgm:pt>
    <dgm:pt modelId="{489E0189-CFFF-48C2-9E42-6E1910067DFC}" type="parTrans" cxnId="{CB877A14-7C22-4313-8E6B-574622AA8DA1}">
      <dgm:prSet/>
      <dgm:spPr/>
      <dgm:t>
        <a:bodyPr/>
        <a:lstStyle/>
        <a:p>
          <a:endParaRPr lang="en-US"/>
        </a:p>
      </dgm:t>
    </dgm:pt>
    <dgm:pt modelId="{6624C46D-293B-4718-B56B-EDF6DA17265D}" type="sibTrans" cxnId="{CB877A14-7C22-4313-8E6B-574622AA8DA1}">
      <dgm:prSet/>
      <dgm:spPr/>
      <dgm:t>
        <a:bodyPr/>
        <a:lstStyle/>
        <a:p>
          <a:endParaRPr lang="en-US"/>
        </a:p>
      </dgm:t>
    </dgm:pt>
    <dgm:pt modelId="{C4C5233A-49F1-4272-B9A8-E722CD93E326}" type="pres">
      <dgm:prSet presAssocID="{D58233E0-E9C6-4476-979A-B9125781A69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F8A71C5-52A4-45C1-99B6-410926D60A98}" type="pres">
      <dgm:prSet presAssocID="{316FD2B8-2CF7-4156-AB52-6007A88D3B7C}" presName="vertOne" presStyleCnt="0"/>
      <dgm:spPr/>
    </dgm:pt>
    <dgm:pt modelId="{CBC99BDC-FCAB-432F-B158-3833DF6913D4}" type="pres">
      <dgm:prSet presAssocID="{316FD2B8-2CF7-4156-AB52-6007A88D3B7C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7096D1-A61F-41AB-8445-B401746C1820}" type="pres">
      <dgm:prSet presAssocID="{316FD2B8-2CF7-4156-AB52-6007A88D3B7C}" presName="parTransOne" presStyleCnt="0"/>
      <dgm:spPr/>
    </dgm:pt>
    <dgm:pt modelId="{A36E6490-C588-44EE-A7EA-3423AFACCA80}" type="pres">
      <dgm:prSet presAssocID="{316FD2B8-2CF7-4156-AB52-6007A88D3B7C}" presName="horzOne" presStyleCnt="0"/>
      <dgm:spPr/>
    </dgm:pt>
    <dgm:pt modelId="{726EBA92-0233-46CE-AB06-3152E2F98201}" type="pres">
      <dgm:prSet presAssocID="{7A96B106-D84E-4EEA-9A2A-5B9E43D9F3FC}" presName="vertTwo" presStyleCnt="0"/>
      <dgm:spPr/>
    </dgm:pt>
    <dgm:pt modelId="{9CAEB39B-7C2E-4C02-9255-F25935FF1350}" type="pres">
      <dgm:prSet presAssocID="{7A96B106-D84E-4EEA-9A2A-5B9E43D9F3FC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A5AA9C-1AFB-48CC-AB79-0192C272F37C}" type="pres">
      <dgm:prSet presAssocID="{7A96B106-D84E-4EEA-9A2A-5B9E43D9F3FC}" presName="parTransTwo" presStyleCnt="0"/>
      <dgm:spPr/>
    </dgm:pt>
    <dgm:pt modelId="{05AEC9BE-C8E4-4569-9B39-C3E9663A6DCF}" type="pres">
      <dgm:prSet presAssocID="{7A96B106-D84E-4EEA-9A2A-5B9E43D9F3FC}" presName="horzTwo" presStyleCnt="0"/>
      <dgm:spPr/>
    </dgm:pt>
    <dgm:pt modelId="{C64245FF-2F6B-4786-995D-FB9904837E65}" type="pres">
      <dgm:prSet presAssocID="{F211E045-9270-42A5-B1DD-962FFD0D1394}" presName="vertThree" presStyleCnt="0"/>
      <dgm:spPr/>
    </dgm:pt>
    <dgm:pt modelId="{7CF586A8-AADB-4736-A303-6AEE019FBA24}" type="pres">
      <dgm:prSet presAssocID="{F211E045-9270-42A5-B1DD-962FFD0D1394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5CDCDD-09A1-4929-AFF6-4DA1BE8DCDCA}" type="pres">
      <dgm:prSet presAssocID="{F211E045-9270-42A5-B1DD-962FFD0D1394}" presName="horzThree" presStyleCnt="0"/>
      <dgm:spPr/>
    </dgm:pt>
    <dgm:pt modelId="{90590DED-1E7D-46CF-84DC-FB30D72DFCEC}" type="pres">
      <dgm:prSet presAssocID="{3B4A368D-A1CF-4BA0-BD4D-AED9D7367A30}" presName="sibSpaceThree" presStyleCnt="0"/>
      <dgm:spPr/>
    </dgm:pt>
    <dgm:pt modelId="{0DC89319-FBB1-4752-B1DC-D397ED071024}" type="pres">
      <dgm:prSet presAssocID="{452046F4-9FE3-46D0-92AF-2307226C634C}" presName="vertThree" presStyleCnt="0"/>
      <dgm:spPr/>
    </dgm:pt>
    <dgm:pt modelId="{3ECD8E23-79EC-4984-A3EC-0C1AD5D53119}" type="pres">
      <dgm:prSet presAssocID="{452046F4-9FE3-46D0-92AF-2307226C634C}" presName="txThree" presStyleLbl="node3" presStyleIdx="1" presStyleCnt="3" custLinFactNeighborX="12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8841A2-10C4-47EB-95F1-BFE9BCA941B0}" type="pres">
      <dgm:prSet presAssocID="{452046F4-9FE3-46D0-92AF-2307226C634C}" presName="horzThree" presStyleCnt="0"/>
      <dgm:spPr/>
    </dgm:pt>
    <dgm:pt modelId="{6B814009-4E47-4B50-9C29-324B6301C239}" type="pres">
      <dgm:prSet presAssocID="{A8F06F3E-5DA2-4E15-9427-3923B55EBFA2}" presName="sibSpaceTwo" presStyleCnt="0"/>
      <dgm:spPr/>
    </dgm:pt>
    <dgm:pt modelId="{42569AA5-FAE6-4178-9D79-8C602C37B7E0}" type="pres">
      <dgm:prSet presAssocID="{BA023BEB-2CA8-475E-B3DA-66038338D97A}" presName="vertTwo" presStyleCnt="0"/>
      <dgm:spPr/>
    </dgm:pt>
    <dgm:pt modelId="{842910C1-3973-4D08-A81A-B1E2549CA68A}" type="pres">
      <dgm:prSet presAssocID="{BA023BEB-2CA8-475E-B3DA-66038338D97A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EE0267-113A-44AE-9C3D-F8D1CE0D39D3}" type="pres">
      <dgm:prSet presAssocID="{BA023BEB-2CA8-475E-B3DA-66038338D97A}" presName="parTransTwo" presStyleCnt="0"/>
      <dgm:spPr/>
    </dgm:pt>
    <dgm:pt modelId="{1DC16CB6-EEEF-4260-81BE-5ABEB87EC3FD}" type="pres">
      <dgm:prSet presAssocID="{BA023BEB-2CA8-475E-B3DA-66038338D97A}" presName="horzTwo" presStyleCnt="0"/>
      <dgm:spPr/>
    </dgm:pt>
    <dgm:pt modelId="{26D29C5D-C2ED-44A7-86EC-8E849011FAFA}" type="pres">
      <dgm:prSet presAssocID="{44298E2D-0A61-465F-95AD-E70A255078CB}" presName="vertThree" presStyleCnt="0"/>
      <dgm:spPr/>
    </dgm:pt>
    <dgm:pt modelId="{EFEBA248-F372-4E1E-8EB8-0011C4D93C05}" type="pres">
      <dgm:prSet presAssocID="{44298E2D-0A61-465F-95AD-E70A255078CB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5A90A8-FE93-4D18-9ECC-8D3132192EFE}" type="pres">
      <dgm:prSet presAssocID="{44298E2D-0A61-465F-95AD-E70A255078CB}" presName="horzThree" presStyleCnt="0"/>
      <dgm:spPr/>
    </dgm:pt>
  </dgm:ptLst>
  <dgm:cxnLst>
    <dgm:cxn modelId="{0BB71D96-F193-4F01-BFC8-7C8203391512}" type="presOf" srcId="{44298E2D-0A61-465F-95AD-E70A255078CB}" destId="{EFEBA248-F372-4E1E-8EB8-0011C4D93C05}" srcOrd="0" destOrd="0" presId="urn:microsoft.com/office/officeart/2005/8/layout/hierarchy4"/>
    <dgm:cxn modelId="{8066B0F7-49EC-48DB-B2F4-E3C4DD0E271F}" srcId="{316FD2B8-2CF7-4156-AB52-6007A88D3B7C}" destId="{7A96B106-D84E-4EEA-9A2A-5B9E43D9F3FC}" srcOrd="0" destOrd="0" parTransId="{D180663E-77DC-435E-972C-A22E0C106325}" sibTransId="{A8F06F3E-5DA2-4E15-9427-3923B55EBFA2}"/>
    <dgm:cxn modelId="{7DE24197-3212-412C-96EB-84FBCDBE4BBA}" type="presOf" srcId="{316FD2B8-2CF7-4156-AB52-6007A88D3B7C}" destId="{CBC99BDC-FCAB-432F-B158-3833DF6913D4}" srcOrd="0" destOrd="0" presId="urn:microsoft.com/office/officeart/2005/8/layout/hierarchy4"/>
    <dgm:cxn modelId="{8D33EF7B-BE60-4511-AF02-C2ED4B33F917}" type="presOf" srcId="{F211E045-9270-42A5-B1DD-962FFD0D1394}" destId="{7CF586A8-AADB-4736-A303-6AEE019FBA24}" srcOrd="0" destOrd="0" presId="urn:microsoft.com/office/officeart/2005/8/layout/hierarchy4"/>
    <dgm:cxn modelId="{1AEE1532-E75B-4808-9F6E-A9D2BB015AC0}" type="presOf" srcId="{BA023BEB-2CA8-475E-B3DA-66038338D97A}" destId="{842910C1-3973-4D08-A81A-B1E2549CA68A}" srcOrd="0" destOrd="0" presId="urn:microsoft.com/office/officeart/2005/8/layout/hierarchy4"/>
    <dgm:cxn modelId="{CB877A14-7C22-4313-8E6B-574622AA8DA1}" srcId="{BA023BEB-2CA8-475E-B3DA-66038338D97A}" destId="{44298E2D-0A61-465F-95AD-E70A255078CB}" srcOrd="0" destOrd="0" parTransId="{489E0189-CFFF-48C2-9E42-6E1910067DFC}" sibTransId="{6624C46D-293B-4718-B56B-EDF6DA17265D}"/>
    <dgm:cxn modelId="{CB89DA4B-5FC9-4EDC-88F7-3C3C9184742A}" srcId="{D58233E0-E9C6-4476-979A-B9125781A69F}" destId="{316FD2B8-2CF7-4156-AB52-6007A88D3B7C}" srcOrd="0" destOrd="0" parTransId="{6D56F67E-EAED-4350-AD62-B6AB1A726139}" sibTransId="{07A63138-74F9-4BD5-88AD-C8A3D67429AD}"/>
    <dgm:cxn modelId="{C9497219-4049-4D03-A0F1-8FEC17B8F93F}" type="presOf" srcId="{452046F4-9FE3-46D0-92AF-2307226C634C}" destId="{3ECD8E23-79EC-4984-A3EC-0C1AD5D53119}" srcOrd="0" destOrd="0" presId="urn:microsoft.com/office/officeart/2005/8/layout/hierarchy4"/>
    <dgm:cxn modelId="{55558C88-10B0-4F1F-AC54-CE5E1060EBCD}" srcId="{7A96B106-D84E-4EEA-9A2A-5B9E43D9F3FC}" destId="{F211E045-9270-42A5-B1DD-962FFD0D1394}" srcOrd="0" destOrd="0" parTransId="{2960FEC6-7256-429E-9AA6-9221F74F2AED}" sibTransId="{3B4A368D-A1CF-4BA0-BD4D-AED9D7367A30}"/>
    <dgm:cxn modelId="{6D747095-E926-46C4-8F3D-EFD50F1C4EEB}" srcId="{7A96B106-D84E-4EEA-9A2A-5B9E43D9F3FC}" destId="{452046F4-9FE3-46D0-92AF-2307226C634C}" srcOrd="1" destOrd="0" parTransId="{2EAEFB3F-B424-4554-B9B7-AE6D6521EF5A}" sibTransId="{3930D46F-F833-49F5-81FC-18E95A0A8FBD}"/>
    <dgm:cxn modelId="{832E8CC2-0BF6-4A2C-A67E-16FC8F8E2669}" type="presOf" srcId="{D58233E0-E9C6-4476-979A-B9125781A69F}" destId="{C4C5233A-49F1-4272-B9A8-E722CD93E326}" srcOrd="0" destOrd="0" presId="urn:microsoft.com/office/officeart/2005/8/layout/hierarchy4"/>
    <dgm:cxn modelId="{CEE1C0B8-9D08-4C1B-BB7D-9CE6951FB923}" srcId="{316FD2B8-2CF7-4156-AB52-6007A88D3B7C}" destId="{BA023BEB-2CA8-475E-B3DA-66038338D97A}" srcOrd="1" destOrd="0" parTransId="{5AA4A194-2BAD-4F81-AE25-FCB5C5551D3E}" sibTransId="{556EBA58-D16F-4631-8D1F-80068CBD36E3}"/>
    <dgm:cxn modelId="{347D97AD-6CB8-4968-AD73-99495001599E}" type="presOf" srcId="{7A96B106-D84E-4EEA-9A2A-5B9E43D9F3FC}" destId="{9CAEB39B-7C2E-4C02-9255-F25935FF1350}" srcOrd="0" destOrd="0" presId="urn:microsoft.com/office/officeart/2005/8/layout/hierarchy4"/>
    <dgm:cxn modelId="{F2C6FC2B-6BDA-4927-A9C9-96F840847838}" type="presParOf" srcId="{C4C5233A-49F1-4272-B9A8-E722CD93E326}" destId="{4F8A71C5-52A4-45C1-99B6-410926D60A98}" srcOrd="0" destOrd="0" presId="urn:microsoft.com/office/officeart/2005/8/layout/hierarchy4"/>
    <dgm:cxn modelId="{2AAE487F-2E65-4748-9EB1-D56BFF5FAF22}" type="presParOf" srcId="{4F8A71C5-52A4-45C1-99B6-410926D60A98}" destId="{CBC99BDC-FCAB-432F-B158-3833DF6913D4}" srcOrd="0" destOrd="0" presId="urn:microsoft.com/office/officeart/2005/8/layout/hierarchy4"/>
    <dgm:cxn modelId="{6F80D1F3-3CC0-4F43-B922-2E029BF06655}" type="presParOf" srcId="{4F8A71C5-52A4-45C1-99B6-410926D60A98}" destId="{867096D1-A61F-41AB-8445-B401746C1820}" srcOrd="1" destOrd="0" presId="urn:microsoft.com/office/officeart/2005/8/layout/hierarchy4"/>
    <dgm:cxn modelId="{8AC15551-DF78-41EE-8E48-23D5200B19FC}" type="presParOf" srcId="{4F8A71C5-52A4-45C1-99B6-410926D60A98}" destId="{A36E6490-C588-44EE-A7EA-3423AFACCA80}" srcOrd="2" destOrd="0" presId="urn:microsoft.com/office/officeart/2005/8/layout/hierarchy4"/>
    <dgm:cxn modelId="{C12E2E8D-8A61-42F2-A2B0-0936D62BA2A9}" type="presParOf" srcId="{A36E6490-C588-44EE-A7EA-3423AFACCA80}" destId="{726EBA92-0233-46CE-AB06-3152E2F98201}" srcOrd="0" destOrd="0" presId="urn:microsoft.com/office/officeart/2005/8/layout/hierarchy4"/>
    <dgm:cxn modelId="{630A3C6C-602C-4BA7-9938-31BF1D3218B1}" type="presParOf" srcId="{726EBA92-0233-46CE-AB06-3152E2F98201}" destId="{9CAEB39B-7C2E-4C02-9255-F25935FF1350}" srcOrd="0" destOrd="0" presId="urn:microsoft.com/office/officeart/2005/8/layout/hierarchy4"/>
    <dgm:cxn modelId="{DF3DB7CE-BE00-4D5A-B26C-B97D49A29BF6}" type="presParOf" srcId="{726EBA92-0233-46CE-AB06-3152E2F98201}" destId="{C4A5AA9C-1AFB-48CC-AB79-0192C272F37C}" srcOrd="1" destOrd="0" presId="urn:microsoft.com/office/officeart/2005/8/layout/hierarchy4"/>
    <dgm:cxn modelId="{51010073-5422-4195-9CD4-664707B26207}" type="presParOf" srcId="{726EBA92-0233-46CE-AB06-3152E2F98201}" destId="{05AEC9BE-C8E4-4569-9B39-C3E9663A6DCF}" srcOrd="2" destOrd="0" presId="urn:microsoft.com/office/officeart/2005/8/layout/hierarchy4"/>
    <dgm:cxn modelId="{D48B1DA6-DEBF-45E8-964F-A205B2F878C1}" type="presParOf" srcId="{05AEC9BE-C8E4-4569-9B39-C3E9663A6DCF}" destId="{C64245FF-2F6B-4786-995D-FB9904837E65}" srcOrd="0" destOrd="0" presId="urn:microsoft.com/office/officeart/2005/8/layout/hierarchy4"/>
    <dgm:cxn modelId="{AC19B0BF-7CF5-4CFA-BE71-D0B3654B36BC}" type="presParOf" srcId="{C64245FF-2F6B-4786-995D-FB9904837E65}" destId="{7CF586A8-AADB-4736-A303-6AEE019FBA24}" srcOrd="0" destOrd="0" presId="urn:microsoft.com/office/officeart/2005/8/layout/hierarchy4"/>
    <dgm:cxn modelId="{4C4F5089-D34C-41AD-BD5E-4F49CDBE42B9}" type="presParOf" srcId="{C64245FF-2F6B-4786-995D-FB9904837E65}" destId="{A05CDCDD-09A1-4929-AFF6-4DA1BE8DCDCA}" srcOrd="1" destOrd="0" presId="urn:microsoft.com/office/officeart/2005/8/layout/hierarchy4"/>
    <dgm:cxn modelId="{41C5BFCA-8FB8-43E7-940C-42ADEDA49614}" type="presParOf" srcId="{05AEC9BE-C8E4-4569-9B39-C3E9663A6DCF}" destId="{90590DED-1E7D-46CF-84DC-FB30D72DFCEC}" srcOrd="1" destOrd="0" presId="urn:microsoft.com/office/officeart/2005/8/layout/hierarchy4"/>
    <dgm:cxn modelId="{2F469A5C-0490-43B5-8965-B2EFBCB38BC2}" type="presParOf" srcId="{05AEC9BE-C8E4-4569-9B39-C3E9663A6DCF}" destId="{0DC89319-FBB1-4752-B1DC-D397ED071024}" srcOrd="2" destOrd="0" presId="urn:microsoft.com/office/officeart/2005/8/layout/hierarchy4"/>
    <dgm:cxn modelId="{CE562418-B938-4021-9BAC-F6EE84AAFECB}" type="presParOf" srcId="{0DC89319-FBB1-4752-B1DC-D397ED071024}" destId="{3ECD8E23-79EC-4984-A3EC-0C1AD5D53119}" srcOrd="0" destOrd="0" presId="urn:microsoft.com/office/officeart/2005/8/layout/hierarchy4"/>
    <dgm:cxn modelId="{5C4C7EB9-7D31-49BF-999A-DCE9357A02E6}" type="presParOf" srcId="{0DC89319-FBB1-4752-B1DC-D397ED071024}" destId="{C78841A2-10C4-47EB-95F1-BFE9BCA941B0}" srcOrd="1" destOrd="0" presId="urn:microsoft.com/office/officeart/2005/8/layout/hierarchy4"/>
    <dgm:cxn modelId="{E0D67EC7-F07B-4C31-8D2A-47C1EB10B730}" type="presParOf" srcId="{A36E6490-C588-44EE-A7EA-3423AFACCA80}" destId="{6B814009-4E47-4B50-9C29-324B6301C239}" srcOrd="1" destOrd="0" presId="urn:microsoft.com/office/officeart/2005/8/layout/hierarchy4"/>
    <dgm:cxn modelId="{84F29937-CEDA-430D-B610-AB3DA470B150}" type="presParOf" srcId="{A36E6490-C588-44EE-A7EA-3423AFACCA80}" destId="{42569AA5-FAE6-4178-9D79-8C602C37B7E0}" srcOrd="2" destOrd="0" presId="urn:microsoft.com/office/officeart/2005/8/layout/hierarchy4"/>
    <dgm:cxn modelId="{35EB8856-702D-42CC-98DB-2379D71FACF9}" type="presParOf" srcId="{42569AA5-FAE6-4178-9D79-8C602C37B7E0}" destId="{842910C1-3973-4D08-A81A-B1E2549CA68A}" srcOrd="0" destOrd="0" presId="urn:microsoft.com/office/officeart/2005/8/layout/hierarchy4"/>
    <dgm:cxn modelId="{ACEB2FE1-D68E-4AB4-982B-5C9C12901C32}" type="presParOf" srcId="{42569AA5-FAE6-4178-9D79-8C602C37B7E0}" destId="{37EE0267-113A-44AE-9C3D-F8D1CE0D39D3}" srcOrd="1" destOrd="0" presId="urn:microsoft.com/office/officeart/2005/8/layout/hierarchy4"/>
    <dgm:cxn modelId="{3EF533B3-8CCA-4047-8CFF-A36301C087D8}" type="presParOf" srcId="{42569AA5-FAE6-4178-9D79-8C602C37B7E0}" destId="{1DC16CB6-EEEF-4260-81BE-5ABEB87EC3FD}" srcOrd="2" destOrd="0" presId="urn:microsoft.com/office/officeart/2005/8/layout/hierarchy4"/>
    <dgm:cxn modelId="{176635AB-0A5B-4BD2-96D3-688FE5DC1AFD}" type="presParOf" srcId="{1DC16CB6-EEEF-4260-81BE-5ABEB87EC3FD}" destId="{26D29C5D-C2ED-44A7-86EC-8E849011FAFA}" srcOrd="0" destOrd="0" presId="urn:microsoft.com/office/officeart/2005/8/layout/hierarchy4"/>
    <dgm:cxn modelId="{67C5724D-B64E-4E79-961A-18DEC7320C0F}" type="presParOf" srcId="{26D29C5D-C2ED-44A7-86EC-8E849011FAFA}" destId="{EFEBA248-F372-4E1E-8EB8-0011C4D93C05}" srcOrd="0" destOrd="0" presId="urn:microsoft.com/office/officeart/2005/8/layout/hierarchy4"/>
    <dgm:cxn modelId="{8FAA581A-07EE-46FB-B3AF-68BB12D70C2E}" type="presParOf" srcId="{26D29C5D-C2ED-44A7-86EC-8E849011FAFA}" destId="{145A90A8-FE93-4D18-9ECC-8D3132192EF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824E06-BFEA-4116-826D-D32B9EB34700}">
      <dsp:nvSpPr>
        <dsp:cNvPr id="0" name=""/>
        <dsp:cNvSpPr/>
      </dsp:nvSpPr>
      <dsp:spPr>
        <a:xfrm>
          <a:off x="1838" y="1581236"/>
          <a:ext cx="3171214" cy="26155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sz="1300" kern="1200" dirty="0"/>
            <a:t>Lancement de l'initiative d'alignement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sz="1300" kern="1200" dirty="0"/>
            <a:t>Mobilisation de plus de 43 partenaires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sz="1300" kern="1200" dirty="0"/>
            <a:t>Adoption officielle des principes de partenariat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sz="1300" kern="1200" dirty="0"/>
            <a:t>Feuille de route pour l'alignement </a:t>
          </a:r>
        </a:p>
      </dsp:txBody>
      <dsp:txXfrm>
        <a:off x="62030" y="1641428"/>
        <a:ext cx="3050830" cy="1934721"/>
      </dsp:txXfrm>
    </dsp:sp>
    <dsp:sp modelId="{223996A8-F237-4A08-9080-591A3E3BFC6D}">
      <dsp:nvSpPr>
        <dsp:cNvPr id="0" name=""/>
        <dsp:cNvSpPr/>
      </dsp:nvSpPr>
      <dsp:spPr>
        <a:xfrm>
          <a:off x="1780091" y="2190229"/>
          <a:ext cx="3517882" cy="3517882"/>
        </a:xfrm>
        <a:prstGeom prst="leftCircularArrow">
          <a:avLst>
            <a:gd name="adj1" fmla="val 3213"/>
            <a:gd name="adj2" fmla="val 395893"/>
            <a:gd name="adj3" fmla="val 2171403"/>
            <a:gd name="adj4" fmla="val 9024489"/>
            <a:gd name="adj5" fmla="val 3748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A40795-60BA-4D56-861A-9B0FB3EBB8CA}">
      <dsp:nvSpPr>
        <dsp:cNvPr id="0" name=""/>
        <dsp:cNvSpPr/>
      </dsp:nvSpPr>
      <dsp:spPr>
        <a:xfrm>
          <a:off x="706552" y="3636342"/>
          <a:ext cx="2818857" cy="11209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sz="3800" kern="1200" dirty="0"/>
            <a:t>Année 2023</a:t>
          </a:r>
        </a:p>
      </dsp:txBody>
      <dsp:txXfrm>
        <a:off x="739384" y="3669174"/>
        <a:ext cx="2753193" cy="1055302"/>
      </dsp:txXfrm>
    </dsp:sp>
    <dsp:sp modelId="{13AE895D-5955-4F52-A8A2-369A493B77E2}">
      <dsp:nvSpPr>
        <dsp:cNvPr id="0" name=""/>
        <dsp:cNvSpPr/>
      </dsp:nvSpPr>
      <dsp:spPr>
        <a:xfrm>
          <a:off x="4063573" y="1581236"/>
          <a:ext cx="3171214" cy="26155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sz="1300" kern="1200" dirty="0"/>
            <a:t>Mise en place des structures de coordination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sz="1300" kern="1200" dirty="0"/>
            <a:t>Mobilisation des ressources pour ces structures (GTT &amp; CHS)</a:t>
          </a:r>
        </a:p>
      </dsp:txBody>
      <dsp:txXfrm>
        <a:off x="4123765" y="2201911"/>
        <a:ext cx="3050830" cy="1934721"/>
      </dsp:txXfrm>
    </dsp:sp>
    <dsp:sp modelId="{91E9E97F-6303-4A44-9A5C-99817981D54F}">
      <dsp:nvSpPr>
        <dsp:cNvPr id="0" name=""/>
        <dsp:cNvSpPr/>
      </dsp:nvSpPr>
      <dsp:spPr>
        <a:xfrm>
          <a:off x="5815399" y="-32605"/>
          <a:ext cx="3923092" cy="3923092"/>
        </a:xfrm>
        <a:prstGeom prst="circularArrow">
          <a:avLst>
            <a:gd name="adj1" fmla="val 2881"/>
            <a:gd name="adj2" fmla="val 352239"/>
            <a:gd name="adj3" fmla="val 19472251"/>
            <a:gd name="adj4" fmla="val 12575511"/>
            <a:gd name="adj5" fmla="val 3361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138D40-75AF-4302-ABFB-B0F6760D6A03}">
      <dsp:nvSpPr>
        <dsp:cNvPr id="0" name=""/>
        <dsp:cNvSpPr/>
      </dsp:nvSpPr>
      <dsp:spPr>
        <a:xfrm>
          <a:off x="4768287" y="1020753"/>
          <a:ext cx="2818857" cy="11209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sz="3800" kern="1200" dirty="0"/>
            <a:t>Année 2024</a:t>
          </a:r>
        </a:p>
      </dsp:txBody>
      <dsp:txXfrm>
        <a:off x="4801119" y="1053585"/>
        <a:ext cx="2753193" cy="1055302"/>
      </dsp:txXfrm>
    </dsp:sp>
    <dsp:sp modelId="{5681E1A7-DF5B-44FB-875E-16EA2542D91F}">
      <dsp:nvSpPr>
        <dsp:cNvPr id="0" name=""/>
        <dsp:cNvSpPr/>
      </dsp:nvSpPr>
      <dsp:spPr>
        <a:xfrm>
          <a:off x="8125307" y="1581236"/>
          <a:ext cx="3171214" cy="26155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sz="1300" kern="1200" dirty="0"/>
            <a:t>Opérationnalisation de ces structures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sz="1300" kern="1200" dirty="0"/>
            <a:t>Redevabilité du FMOH pour l'appui au bon fonctionnement des structures d’alignement (par exemple : organisations de réunions conjointes, remise de rapports attendus, etc.)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sz="1300" kern="1200" dirty="0"/>
            <a:t>Mesure du respect des principes par le gouvernement et les partenaires de développement</a:t>
          </a:r>
        </a:p>
      </dsp:txBody>
      <dsp:txXfrm>
        <a:off x="8185499" y="1641428"/>
        <a:ext cx="3050830" cy="1934721"/>
      </dsp:txXfrm>
    </dsp:sp>
    <dsp:sp modelId="{5D9F1874-A5D1-4AE0-BB18-7FF0E5469F03}">
      <dsp:nvSpPr>
        <dsp:cNvPr id="0" name=""/>
        <dsp:cNvSpPr/>
      </dsp:nvSpPr>
      <dsp:spPr>
        <a:xfrm>
          <a:off x="8831860" y="3864940"/>
          <a:ext cx="2818857" cy="11209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sz="3800" kern="1200" dirty="0"/>
            <a:t>Année 2025</a:t>
          </a:r>
        </a:p>
      </dsp:txBody>
      <dsp:txXfrm>
        <a:off x="8864692" y="3897772"/>
        <a:ext cx="2753193" cy="10553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99BDC-FCAB-432F-B158-3833DF6913D4}">
      <dsp:nvSpPr>
        <dsp:cNvPr id="0" name=""/>
        <dsp:cNvSpPr/>
      </dsp:nvSpPr>
      <dsp:spPr>
        <a:xfrm>
          <a:off x="703" y="2863"/>
          <a:ext cx="6129690" cy="1267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sz="4900" kern="1200" dirty="0"/>
            <a:t>Principes approuvés</a:t>
          </a:r>
        </a:p>
      </dsp:txBody>
      <dsp:txXfrm>
        <a:off x="37816" y="39976"/>
        <a:ext cx="6055464" cy="1192896"/>
      </dsp:txXfrm>
    </dsp:sp>
    <dsp:sp modelId="{9CAEB39B-7C2E-4C02-9255-F25935FF1350}">
      <dsp:nvSpPr>
        <dsp:cNvPr id="0" name=""/>
        <dsp:cNvSpPr/>
      </dsp:nvSpPr>
      <dsp:spPr>
        <a:xfrm>
          <a:off x="703" y="1378118"/>
          <a:ext cx="4004103" cy="1267122"/>
        </a:xfrm>
        <a:prstGeom prst="roundRect">
          <a:avLst>
            <a:gd name="adj" fmla="val 10000"/>
          </a:avLst>
        </a:prstGeom>
        <a:solidFill>
          <a:srgbClr val="00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>
              <a:solidFill>
                <a:schemeClr val="tx1"/>
              </a:solidFill>
            </a:defRPr>
          </a:pPr>
          <a:r>
            <a:rPr sz="2000" kern="1200" dirty="0"/>
            <a:t>RENFORCEMENT DES CAPACITÉS DE GOUVERNANCE ET DE PILOTAGE STRATÉGIQUE </a:t>
          </a:r>
        </a:p>
      </dsp:txBody>
      <dsp:txXfrm>
        <a:off x="37816" y="1415231"/>
        <a:ext cx="3929877" cy="1192896"/>
      </dsp:txXfrm>
    </dsp:sp>
    <dsp:sp modelId="{7CF586A8-AADB-4736-A303-6AEE019FBA24}">
      <dsp:nvSpPr>
        <dsp:cNvPr id="0" name=""/>
        <dsp:cNvSpPr/>
      </dsp:nvSpPr>
      <dsp:spPr>
        <a:xfrm>
          <a:off x="703" y="2753373"/>
          <a:ext cx="1960873" cy="1267122"/>
        </a:xfrm>
        <a:prstGeom prst="roundRect">
          <a:avLst>
            <a:gd name="adj" fmla="val 10000"/>
          </a:avLst>
        </a:prstGeom>
        <a:solidFill>
          <a:srgbClr val="C0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sz="1400" kern="1200" dirty="0"/>
            <a:t>S’IMPLIQUER DANS LES STRUCTURES VISANT À FACILITER L’ALIGNEMENT</a:t>
          </a:r>
        </a:p>
      </dsp:txBody>
      <dsp:txXfrm>
        <a:off x="37816" y="2790486"/>
        <a:ext cx="1886647" cy="1192896"/>
      </dsp:txXfrm>
    </dsp:sp>
    <dsp:sp modelId="{3ECD8E23-79EC-4984-A3EC-0C1AD5D53119}">
      <dsp:nvSpPr>
        <dsp:cNvPr id="0" name=""/>
        <dsp:cNvSpPr/>
      </dsp:nvSpPr>
      <dsp:spPr>
        <a:xfrm>
          <a:off x="2068876" y="2753373"/>
          <a:ext cx="1960873" cy="1267122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 sz="1800" b="1"/>
          </a:pPr>
          <a:r>
            <a:rPr sz="1400" kern="1200" dirty="0"/>
            <a:t>SYSTÈME INTÉGRÉ DE SUIVI ET D'ÉLABORATION DE RAPPORTS</a:t>
          </a:r>
        </a:p>
      </dsp:txBody>
      <dsp:txXfrm>
        <a:off x="2105989" y="2790486"/>
        <a:ext cx="1886647" cy="1192896"/>
      </dsp:txXfrm>
    </dsp:sp>
    <dsp:sp modelId="{842910C1-3973-4D08-A81A-B1E2549CA68A}">
      <dsp:nvSpPr>
        <dsp:cNvPr id="0" name=""/>
        <dsp:cNvSpPr/>
      </dsp:nvSpPr>
      <dsp:spPr>
        <a:xfrm>
          <a:off x="4169520" y="1378118"/>
          <a:ext cx="1960873" cy="1267122"/>
        </a:xfrm>
        <a:prstGeom prst="roundRect">
          <a:avLst>
            <a:gd name="adj" fmla="val 10000"/>
          </a:avLst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sz="2000" kern="1200" dirty="0"/>
            <a:t>APPUI À UN PLAN UNIQUE MENÉ PAR LE PAYS</a:t>
          </a:r>
        </a:p>
      </dsp:txBody>
      <dsp:txXfrm>
        <a:off x="4206633" y="1415231"/>
        <a:ext cx="1886647" cy="1192896"/>
      </dsp:txXfrm>
    </dsp:sp>
    <dsp:sp modelId="{EFEBA248-F372-4E1E-8EB8-0011C4D93C05}">
      <dsp:nvSpPr>
        <dsp:cNvPr id="0" name=""/>
        <dsp:cNvSpPr/>
      </dsp:nvSpPr>
      <dsp:spPr>
        <a:xfrm>
          <a:off x="4169520" y="2753373"/>
          <a:ext cx="1960873" cy="1267122"/>
        </a:xfrm>
        <a:prstGeom prst="roundRect">
          <a:avLst>
            <a:gd name="adj" fmla="val 10000"/>
          </a:avLst>
        </a:prstGeom>
        <a:solidFill>
          <a:srgbClr val="00B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 sz="2000" b="1"/>
          </a:pPr>
          <a:r>
            <a:rPr sz="1400" kern="1200" dirty="0"/>
            <a:t>ALIGNEMENT DU FINANCEMENT</a:t>
          </a:r>
        </a:p>
      </dsp:txBody>
      <dsp:txXfrm>
        <a:off x="4206633" y="2790486"/>
        <a:ext cx="1886647" cy="11928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3C6D2-80DC-4A92-A731-83361DA723F5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F296C-58D7-43AB-91EF-68598C2F6F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926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dirty="0"/>
              <a:t>OOP 46%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C067B5-BC53-41C1-9D83-65993BCCFB7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214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dirty="0"/>
              <a:t>Nous avons identifié plusieurs jalons clés à </a:t>
            </a:r>
            <a:r>
              <a:rPr dirty="0" smtClean="0"/>
              <a:t>atteindre.</a:t>
            </a:r>
            <a:r>
              <a:rPr lang="en-US" baseline="0" dirty="0" smtClean="0"/>
              <a:t> </a:t>
            </a:r>
            <a:r>
              <a:rPr dirty="0" smtClean="0"/>
              <a:t>L'objectif </a:t>
            </a:r>
            <a:r>
              <a:rPr dirty="0"/>
              <a:t>à long terme doit être reconnu : parvenir à un stade où le financement externe est majoritairement géré par les systèmes gouvernementaux. Cela dit, nous sommes conscients qu’il s’agit d’une ambition à bien plus long terme.</a:t>
            </a:r>
          </a:p>
          <a:p>
            <a:endParaRPr lang="en-US" dirty="0"/>
          </a:p>
          <a:p>
            <a:r>
              <a:rPr dirty="0"/>
              <a:t>Les jalons fondamentaux consistent à reconnaître que le FMOH et les FMS MOHs assurent la direction stratégique ainsi que l’élaboration des stratégies aux niveaux national et étatique ; et à réunir les partenaires pour faciliter un dialogue sectoriel.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2F3247-2DB5-4E45-A325-8B4F88B5437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7103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DF296C-58D7-43AB-91EF-68598C2F6FE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54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DF296C-58D7-43AB-91EF-68598C2F6FE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683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AACC7-AC0D-4353-A9E7-90226597F3D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18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7F37C-65D9-28D4-329A-A423ED830C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273CA-1BA6-0E28-5AF3-16A596D15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BC0C8-430E-EFB1-E5B6-D0090ECC3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2A023-D4D3-C6E6-6B75-D9BA443E3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60863-A420-581C-F4A4-FD77B942B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784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EF3FA-B83A-0EA2-DD42-71735BDA3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F7A8C-1D84-2BF3-0125-190EEC965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F7295-FD4B-3584-7290-5BF8C5264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CE0DE-D7CD-CEF6-3600-8E50D2ADE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5D535-B6C5-1B71-B932-21B676BF2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84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6512A9-BD10-011D-A0EE-C585E57781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BF8EFF-DC14-699A-77F2-DB94831F3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616D8-1E91-42CC-9B5F-6D8AA4915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239B5-D53A-DB8B-85DD-A19DB1D94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FA551-3C88-59A7-D80D-E99FF9C44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70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D0E12-81DB-626F-484C-FDC3FB4F8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AD872-B4DC-87F4-7707-77F280703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A8798-A6C7-4890-89B7-653F7380C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D18E7-E02C-CFE9-4BEE-C2C846FB0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F0B6-CA48-8EC9-8F6E-E6D9D0FE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68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9C5EC-CE90-C2E8-4CDE-2B7640352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624BC-3612-CB99-A90C-121E6889E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C3CCE-9261-B42D-366C-A1B622235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B77D2-0BE1-0FFA-057B-1CEB8C542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8AE31-FBCF-EB26-DF6D-973922306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92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4351A-5594-F93B-E8FE-966F84465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AD0E5-009D-2D2A-AC6C-241B00547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3C4555-A38B-35E8-B454-B4340BD59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ADD8A-F3EB-DDAD-C8F3-6E719B41E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67A711-CF38-FE88-C4A8-D6131A99A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18141-7A8E-C736-7FBD-F190B7A3B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255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622FB-523A-5503-9CB9-A96B0A13D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E5D14-2BC4-7378-CF96-70EF247D8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350339-B960-43DB-D4BE-2FF1FBFF50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70CB5C-9C2B-2E82-BA9B-DCB274B48E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2610AC-1253-3AA6-9960-0ABD744F1D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13D06F-FE77-362B-A885-8B2361DAF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FC91F2-B268-208A-EDC3-6F5A27EC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BDA05E-AB00-1EFF-DC50-FF1BEAC2B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96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6A855-4677-7FBE-DC35-BDBA7EACB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655DD0-85A5-A91D-9C04-96EDD3FB7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936AC9-ECDD-A233-6370-612E2D1EE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3BC1BD-EC69-26A2-837E-5D792C59C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646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32DCBB-D781-BE5D-1BC4-355528578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A7CB1-650C-089C-036C-10ED0859E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46510F-F949-C261-7C96-0AEA41B0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73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62EDF-455F-7BB8-26C4-678387E4C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5E493-F360-7A44-CA77-431B6960B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964B6-18BF-BE43-2452-13FD20D1F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FE3FD-655C-E4D7-8D82-0C88DF9DF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9A79E6-001A-F567-12CE-35A17D8F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A62B7-D5A5-F59D-B597-76929F7BE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666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B1C35-EDCA-D7B5-9CAA-41833FF4E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60AC0E-0573-16DA-3B03-7D295D02B4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24D428-788A-2806-5249-C1FD54D888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200F9-D91E-3586-C2E0-7ACF71187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A45DA-39AA-0D60-C835-7E9FCCE58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68CFE-8223-FC2C-1A80-4CF4CEFD2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728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54A1D4-B142-6B36-76E3-FF5D2873A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67D6E-B7F8-B769-7065-78A1D606D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40B5D-B87E-B3A1-A774-15035F670A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DD69B6-3DB2-4C97-BB37-E86512B2212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57852-EAB0-0B02-2A1D-6C4F6296D6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82B41-FA47-93BF-3965-FCA4D5411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36E22B-11AD-4D57-B4B9-A63BE6A16C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00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18/10/relationships/comments" Target="../comments/modernComment_3D6_DD9F4D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BA48EAE-103A-5086-FD72-B6AF56A5B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lIns="91440" tIns="45720" rIns="91440" bIns="4572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 sz="4800">
                <a:latin typeface="Aptos" panose="020B0004020202020204" pitchFamily="34" charset="0"/>
              </a:defRPr>
            </a:pPr>
            <a:r>
              <a:rPr lang="en-US" sz="4800" b="0" i="0" u="none" strike="noStrike" baseline="0" dirty="0">
                <a:latin typeface="Aptos" panose="020B0004020202020204" pitchFamily="34" charset="0"/>
              </a:rPr>
              <a:t/>
            </a:r>
            <a:br>
              <a:rPr lang="en-US" sz="4800" b="0" i="0" u="none" strike="noStrike" baseline="0" dirty="0">
                <a:latin typeface="Aptos" panose="020B0004020202020204" pitchFamily="34" charset="0"/>
              </a:rPr>
            </a:br>
            <a:r>
              <a:rPr dirty="0"/>
              <a:t>Expérience</a:t>
            </a:r>
            <a:r>
              <a:rPr dirty="0"/>
              <a:t> </a:t>
            </a:r>
            <a:r>
              <a:rPr dirty="0"/>
              <a:t>en</a:t>
            </a:r>
            <a:r>
              <a:rPr dirty="0"/>
              <a:t> </a:t>
            </a:r>
            <a:r>
              <a:rPr dirty="0"/>
              <a:t>matière</a:t>
            </a:r>
            <a:r>
              <a:rPr dirty="0"/>
              <a:t> </a:t>
            </a:r>
            <a:r>
              <a:rPr dirty="0"/>
              <a:t>d'alignement</a:t>
            </a:r>
            <a:r>
              <a:rPr dirty="0"/>
              <a:t> et de coordination du </a:t>
            </a:r>
            <a:r>
              <a:rPr dirty="0"/>
              <a:t>secteur</a:t>
            </a:r>
            <a:r>
              <a:rPr dirty="0"/>
              <a:t> de la santé </a:t>
            </a:r>
            <a:r>
              <a:rPr dirty="0"/>
              <a:t>en</a:t>
            </a:r>
            <a:r>
              <a:rPr dirty="0"/>
              <a:t> </a:t>
            </a:r>
            <a:r>
              <a:rPr dirty="0"/>
              <a:t>Somalie</a:t>
            </a:r>
            <a:endParaRPr lang="en-US" sz="4800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5C82E92-F80B-A6F9-057C-75BE516C99D4}"/>
              </a:ext>
            </a:extLst>
          </p:cNvPr>
          <p:cNvSpPr>
            <a:spLocks noGrp="1"/>
          </p:cNvSpPr>
          <p:nvPr/>
        </p:nvSpPr>
        <p:spPr>
          <a:xfrm>
            <a:off x="914895" y="4277379"/>
            <a:ext cx="10005951" cy="1458258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dirty="0"/>
              <a:t>Dr</a:t>
            </a:r>
            <a:r>
              <a:rPr dirty="0"/>
              <a:t> </a:t>
            </a:r>
            <a:r>
              <a:rPr dirty="0"/>
              <a:t>Guled</a:t>
            </a:r>
            <a:r>
              <a:rPr dirty="0"/>
              <a:t> </a:t>
            </a:r>
            <a:r>
              <a:rPr dirty="0"/>
              <a:t>Abdijalil</a:t>
            </a:r>
            <a:r>
              <a:rPr dirty="0"/>
              <a:t> Ali, </a:t>
            </a:r>
            <a:r>
              <a:rPr dirty="0"/>
              <a:t>Directeur</a:t>
            </a:r>
            <a:r>
              <a:rPr dirty="0"/>
              <a:t> </a:t>
            </a:r>
            <a:r>
              <a:rPr dirty="0"/>
              <a:t>général</a:t>
            </a:r>
            <a:r>
              <a:rPr dirty="0"/>
              <a:t> du </a:t>
            </a:r>
            <a:r>
              <a:rPr dirty="0"/>
              <a:t>ministère</a:t>
            </a:r>
            <a:r>
              <a:rPr dirty="0"/>
              <a:t> </a:t>
            </a:r>
            <a:r>
              <a:rPr dirty="0"/>
              <a:t>fédéral</a:t>
            </a:r>
            <a:r>
              <a:rPr dirty="0"/>
              <a:t> de la Santé </a:t>
            </a:r>
          </a:p>
          <a:p>
            <a:pPr algn="l"/>
            <a:r>
              <a:rPr dirty="0"/>
              <a:t>GFF – Atelier des points </a:t>
            </a:r>
            <a:r>
              <a:rPr dirty="0"/>
              <a:t>focaux</a:t>
            </a:r>
            <a:r>
              <a:rPr dirty="0"/>
              <a:t> </a:t>
            </a:r>
            <a:r>
              <a:rPr dirty="0"/>
              <a:t>gouvernementaux</a:t>
            </a:r>
            <a:r>
              <a:rPr dirty="0"/>
              <a:t> </a:t>
            </a:r>
          </a:p>
          <a:p>
            <a:pPr algn="l"/>
            <a:r>
              <a:rPr dirty="0"/>
              <a:t>5-7 </a:t>
            </a:r>
            <a:r>
              <a:rPr dirty="0"/>
              <a:t>mai</a:t>
            </a:r>
            <a:r>
              <a:rPr dirty="0"/>
              <a:t> 2025 </a:t>
            </a:r>
          </a:p>
        </p:txBody>
      </p:sp>
    </p:spTree>
    <p:extLst>
      <p:ext uri="{BB962C8B-B14F-4D97-AF65-F5344CB8AC3E}">
        <p14:creationId xmlns:p14="http://schemas.microsoft.com/office/powerpoint/2010/main" val="281746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B7478-2FDC-E7D9-1180-66809085F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9921"/>
          </a:xfrm>
        </p:spPr>
        <p:txBody>
          <a:bodyPr>
            <a:normAutofit/>
          </a:bodyPr>
          <a:lstStyle/>
          <a:p>
            <a:pPr>
              <a:defRPr sz="3600"/>
            </a:pPr>
            <a:r>
              <a:rPr dirty="0"/>
              <a:t>Un </a:t>
            </a:r>
            <a:r>
              <a:rPr dirty="0"/>
              <a:t>défi</a:t>
            </a:r>
            <a:r>
              <a:rPr dirty="0"/>
              <a:t> unique 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0C6D4-9C45-4DBF-A328-915BB420A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70" y="1313158"/>
            <a:ext cx="6877691" cy="5114938"/>
          </a:xfrm>
        </p:spPr>
        <p:txBody>
          <a:bodyPr>
            <a:noAutofit/>
          </a:bodyPr>
          <a:lstStyle/>
          <a:p>
            <a:pPr lvl="1" algn="just">
              <a:defRPr>
                <a:solidFill>
                  <a:srgbClr val="000000"/>
                </a:solidFill>
                <a:latin typeface="UICTFontTextStyleBody"/>
                <a:ea typeface="Times New Roman" panose="02020603050405020304" pitchFamily="18" charset="0"/>
                <a:cs typeface="Aptos" panose="020B0004020202020204" pitchFamily="34" charset="0"/>
              </a:defRPr>
            </a:pPr>
            <a:r>
              <a:rPr sz="2200" dirty="0"/>
              <a:t>Jusqu’à</a:t>
            </a:r>
            <a:r>
              <a:rPr sz="2200" dirty="0"/>
              <a:t> </a:t>
            </a:r>
            <a:r>
              <a:rPr sz="2200" dirty="0"/>
              <a:t>récemment</a:t>
            </a:r>
            <a:r>
              <a:rPr sz="2200" dirty="0"/>
              <a:t>, </a:t>
            </a:r>
            <a:r>
              <a:rPr sz="2200" dirty="0"/>
              <a:t>l’ensemble</a:t>
            </a:r>
            <a:r>
              <a:rPr sz="2200" dirty="0"/>
              <a:t> des services de santé </a:t>
            </a:r>
            <a:r>
              <a:rPr sz="2200" dirty="0"/>
              <a:t>étaient</a:t>
            </a:r>
            <a:r>
              <a:rPr sz="2200" dirty="0"/>
              <a:t> </a:t>
            </a:r>
            <a:r>
              <a:rPr sz="2200" dirty="0"/>
              <a:t>financés</a:t>
            </a:r>
            <a:r>
              <a:rPr sz="2200" dirty="0"/>
              <a:t> par des </a:t>
            </a:r>
            <a:r>
              <a:rPr sz="2200" dirty="0"/>
              <a:t>ressources</a:t>
            </a:r>
            <a:r>
              <a:rPr sz="2200" dirty="0"/>
              <a:t> </a:t>
            </a:r>
            <a:r>
              <a:rPr sz="2200" dirty="0"/>
              <a:t>externes</a:t>
            </a:r>
            <a:r>
              <a:rPr sz="2200" dirty="0"/>
              <a:t>, au </a:t>
            </a:r>
            <a:r>
              <a:rPr sz="2200" dirty="0"/>
              <a:t>moyen</a:t>
            </a:r>
            <a:r>
              <a:rPr sz="2200" dirty="0"/>
              <a:t> de </a:t>
            </a:r>
            <a:r>
              <a:rPr sz="2200" dirty="0"/>
              <a:t>mécanismes</a:t>
            </a:r>
            <a:r>
              <a:rPr sz="2200" dirty="0"/>
              <a:t> hors budget, avec </a:t>
            </a:r>
            <a:r>
              <a:rPr sz="2200" dirty="0"/>
              <a:t>une</a:t>
            </a:r>
            <a:r>
              <a:rPr sz="2200" dirty="0"/>
              <a:t> implication </a:t>
            </a:r>
            <a:r>
              <a:rPr sz="2200" dirty="0"/>
              <a:t>limitée</a:t>
            </a:r>
            <a:r>
              <a:rPr sz="2200" dirty="0"/>
              <a:t> de </a:t>
            </a:r>
            <a:r>
              <a:rPr sz="2200" dirty="0"/>
              <a:t>l’État</a:t>
            </a:r>
            <a:r>
              <a:rPr sz="2200" dirty="0"/>
              <a:t>.</a:t>
            </a:r>
          </a:p>
          <a:p>
            <a:pPr lvl="1" algn="just">
              <a:defRPr>
                <a:solidFill>
                  <a:srgbClr val="000000"/>
                </a:solidFill>
                <a:latin typeface="UICTFontTextStyleBody"/>
                <a:ea typeface="Calibri" panose="020F0502020204030204" pitchFamily="34" charset="0"/>
                <a:cs typeface="Aptos" panose="020B0004020202020204" pitchFamily="34" charset="0"/>
              </a:defRPr>
            </a:pPr>
            <a:r>
              <a:rPr sz="2200" dirty="0"/>
              <a:t>Faible</a:t>
            </a:r>
            <a:r>
              <a:rPr sz="2200" dirty="0"/>
              <a:t> coordination entre les </a:t>
            </a:r>
            <a:r>
              <a:rPr sz="2200" dirty="0"/>
              <a:t>bailleurs</a:t>
            </a:r>
            <a:r>
              <a:rPr sz="2200" dirty="0"/>
              <a:t> de </a:t>
            </a:r>
            <a:r>
              <a:rPr sz="2200" dirty="0"/>
              <a:t>fonds</a:t>
            </a:r>
            <a:r>
              <a:rPr sz="2200" dirty="0"/>
              <a:t> qui </a:t>
            </a:r>
            <a:r>
              <a:rPr sz="2200" dirty="0"/>
              <a:t>travaillent</a:t>
            </a:r>
            <a:r>
              <a:rPr sz="2200" dirty="0"/>
              <a:t> </a:t>
            </a:r>
            <a:r>
              <a:rPr sz="2200" dirty="0"/>
              <a:t>directement</a:t>
            </a:r>
            <a:r>
              <a:rPr sz="2200" dirty="0"/>
              <a:t> avec les </a:t>
            </a:r>
            <a:r>
              <a:rPr sz="2200" dirty="0"/>
              <a:t>prestataires</a:t>
            </a:r>
            <a:r>
              <a:rPr sz="2200" dirty="0"/>
              <a:t> de services (</a:t>
            </a:r>
            <a:r>
              <a:rPr sz="2200" dirty="0"/>
              <a:t>principalement</a:t>
            </a:r>
            <a:r>
              <a:rPr sz="2200" dirty="0"/>
              <a:t> </a:t>
            </a:r>
            <a:r>
              <a:rPr lang="en-US" sz="2200" dirty="0" smtClean="0"/>
              <a:t>l</a:t>
            </a:r>
            <a:r>
              <a:rPr sz="2200" dirty="0" smtClean="0"/>
              <a:t>es </a:t>
            </a:r>
            <a:r>
              <a:rPr sz="2200" dirty="0"/>
              <a:t>ONG).</a:t>
            </a:r>
          </a:p>
          <a:p>
            <a:pPr lvl="1" algn="just">
              <a:defRPr>
                <a:solidFill>
                  <a:srgbClr val="000000"/>
                </a:solidFill>
                <a:latin typeface="UICTFontTextStyleBody"/>
                <a:ea typeface="Calibri" panose="020F0502020204030204" pitchFamily="34" charset="0"/>
                <a:cs typeface="Aptos" panose="020B0004020202020204" pitchFamily="34" charset="0"/>
              </a:defRPr>
            </a:pPr>
            <a:r>
              <a:rPr sz="2200" dirty="0"/>
              <a:t>Capacité</a:t>
            </a:r>
            <a:r>
              <a:rPr sz="2200" dirty="0"/>
              <a:t> </a:t>
            </a:r>
            <a:r>
              <a:rPr sz="2200" dirty="0"/>
              <a:t>insuffisante</a:t>
            </a:r>
            <a:r>
              <a:rPr sz="2200" dirty="0"/>
              <a:t> du </a:t>
            </a:r>
            <a:r>
              <a:rPr sz="2200" dirty="0"/>
              <a:t>système</a:t>
            </a:r>
            <a:r>
              <a:rPr sz="2200" dirty="0"/>
              <a:t> </a:t>
            </a:r>
            <a:r>
              <a:rPr sz="2200" dirty="0" smtClean="0"/>
              <a:t>sanitaire</a:t>
            </a:r>
            <a:r>
              <a:rPr lang="en-US" sz="2200" dirty="0" smtClean="0"/>
              <a:t>.</a:t>
            </a:r>
            <a:endParaRPr sz="2200" dirty="0"/>
          </a:p>
          <a:p>
            <a:pPr lvl="1" algn="just">
              <a:defRPr>
                <a:solidFill>
                  <a:srgbClr val="000000"/>
                </a:solidFill>
                <a:latin typeface="UICTFontTextStyleBody"/>
                <a:ea typeface="Calibri" panose="020F0502020204030204" pitchFamily="34" charset="0"/>
                <a:cs typeface="Aptos" panose="020B0004020202020204" pitchFamily="34" charset="0"/>
              </a:defRPr>
            </a:pPr>
            <a:r>
              <a:rPr sz="2200" dirty="0"/>
              <a:t>Appui</a:t>
            </a:r>
            <a:r>
              <a:rPr sz="2200" dirty="0"/>
              <a:t> </a:t>
            </a:r>
            <a:r>
              <a:rPr sz="2200" dirty="0"/>
              <a:t>insuffisant</a:t>
            </a:r>
            <a:r>
              <a:rPr sz="2200" dirty="0"/>
              <a:t> au </a:t>
            </a:r>
            <a:r>
              <a:rPr sz="2200" dirty="0"/>
              <a:t>renforcement</a:t>
            </a:r>
            <a:r>
              <a:rPr sz="2200" dirty="0"/>
              <a:t> des </a:t>
            </a:r>
            <a:r>
              <a:rPr sz="2200" dirty="0"/>
              <a:t>systèmes</a:t>
            </a:r>
            <a:r>
              <a:rPr sz="2200" dirty="0"/>
              <a:t> et au </a:t>
            </a:r>
            <a:r>
              <a:rPr sz="2200" dirty="0"/>
              <a:t>développement</a:t>
            </a:r>
            <a:r>
              <a:rPr sz="2200" dirty="0"/>
              <a:t> des </a:t>
            </a:r>
            <a:r>
              <a:rPr sz="2200" dirty="0"/>
              <a:t>capacités</a:t>
            </a:r>
            <a:r>
              <a:rPr sz="2200" dirty="0"/>
              <a:t> </a:t>
            </a:r>
            <a:r>
              <a:rPr sz="2200" dirty="0"/>
              <a:t>institutionnelles</a:t>
            </a:r>
            <a:r>
              <a:rPr sz="2200" dirty="0"/>
              <a:t>.</a:t>
            </a:r>
          </a:p>
          <a:p>
            <a:pPr lvl="2" algn="just">
              <a:defRPr>
                <a:solidFill>
                  <a:srgbClr val="000000"/>
                </a:solidFill>
                <a:latin typeface="UICTFontTextStyleBody"/>
                <a:ea typeface="Calibri" panose="020F0502020204030204" pitchFamily="34" charset="0"/>
                <a:cs typeface="Aptos" panose="020B0004020202020204" pitchFamily="34" charset="0"/>
              </a:defRPr>
            </a:pPr>
            <a:r>
              <a:rPr dirty="0">
                <a:effectLst/>
              </a:rPr>
              <a:t>Les </a:t>
            </a:r>
            <a:r>
              <a:rPr dirty="0">
                <a:effectLst/>
              </a:rPr>
              <a:t>ressources</a:t>
            </a:r>
            <a:r>
              <a:rPr dirty="0">
                <a:effectLst/>
              </a:rPr>
              <a:t> </a:t>
            </a:r>
            <a:r>
              <a:rPr dirty="0">
                <a:effectLst/>
              </a:rPr>
              <a:t>externes</a:t>
            </a:r>
            <a:r>
              <a:rPr dirty="0">
                <a:effectLst/>
              </a:rPr>
              <a:t> </a:t>
            </a:r>
            <a:r>
              <a:rPr dirty="0">
                <a:effectLst/>
              </a:rPr>
              <a:t>ont</a:t>
            </a:r>
            <a:r>
              <a:rPr dirty="0">
                <a:effectLst/>
              </a:rPr>
              <a:t> </a:t>
            </a:r>
            <a:r>
              <a:rPr dirty="0">
                <a:effectLst/>
              </a:rPr>
              <a:t>été</a:t>
            </a:r>
            <a:r>
              <a:rPr dirty="0">
                <a:effectLst/>
              </a:rPr>
              <a:t> </a:t>
            </a:r>
            <a:r>
              <a:rPr dirty="0">
                <a:effectLst/>
              </a:rPr>
              <a:t>principalement</a:t>
            </a:r>
            <a:r>
              <a:rPr dirty="0">
                <a:effectLst/>
              </a:rPr>
              <a:t> </a:t>
            </a:r>
            <a:r>
              <a:rPr dirty="0">
                <a:effectLst/>
              </a:rPr>
              <a:t>axées</a:t>
            </a:r>
            <a:r>
              <a:rPr dirty="0">
                <a:effectLst/>
              </a:rPr>
              <a:t> sur les </a:t>
            </a:r>
            <a:r>
              <a:rPr dirty="0">
                <a:effectLst/>
              </a:rPr>
              <a:t>besoins</a:t>
            </a:r>
            <a:r>
              <a:rPr dirty="0">
                <a:effectLst/>
              </a:rPr>
              <a:t> </a:t>
            </a:r>
            <a:r>
              <a:rPr dirty="0">
                <a:effectLst/>
              </a:rPr>
              <a:t>humanitaires</a:t>
            </a:r>
            <a:r>
              <a:rPr dirty="0">
                <a:effectLst/>
              </a:rPr>
              <a:t> </a:t>
            </a:r>
            <a:r>
              <a:rPr dirty="0">
                <a:effectLst/>
              </a:rPr>
              <a:t>ou</a:t>
            </a:r>
            <a:r>
              <a:rPr dirty="0">
                <a:effectLst/>
              </a:rPr>
              <a:t> des </a:t>
            </a:r>
            <a:r>
              <a:rPr dirty="0">
                <a:effectLst/>
              </a:rPr>
              <a:t>priorités</a:t>
            </a:r>
            <a:r>
              <a:rPr dirty="0">
                <a:effectLst/>
              </a:rPr>
              <a:t> </a:t>
            </a:r>
            <a:r>
              <a:rPr dirty="0">
                <a:effectLst/>
              </a:rPr>
              <a:t>internationales</a:t>
            </a:r>
            <a:r>
              <a:rPr dirty="0">
                <a:effectLst/>
              </a:rPr>
              <a:t> </a:t>
            </a:r>
            <a:r>
              <a:rPr dirty="0">
                <a:effectLst/>
              </a:rPr>
              <a:t>spécifiques</a:t>
            </a:r>
            <a:r>
              <a:rPr dirty="0">
                <a:effectLst/>
              </a:rPr>
              <a:t> (par </a:t>
            </a:r>
            <a:r>
              <a:rPr dirty="0">
                <a:effectLst/>
              </a:rPr>
              <a:t>exemple</a:t>
            </a:r>
            <a:r>
              <a:rPr dirty="0">
                <a:effectLst/>
              </a:rPr>
              <a:t>, les </a:t>
            </a:r>
            <a:r>
              <a:rPr dirty="0">
                <a:effectLst/>
              </a:rPr>
              <a:t>vaccins</a:t>
            </a:r>
            <a:r>
              <a:rPr dirty="0">
                <a:effectLst/>
              </a:rPr>
              <a:t> </a:t>
            </a:r>
            <a:r>
              <a:rPr dirty="0">
                <a:effectLst/>
              </a:rPr>
              <a:t>ou</a:t>
            </a:r>
            <a:r>
              <a:rPr dirty="0">
                <a:effectLst/>
              </a:rPr>
              <a:t> les </a:t>
            </a:r>
            <a:r>
              <a:rPr dirty="0">
                <a:effectLst/>
              </a:rPr>
              <a:t>médicaments</a:t>
            </a:r>
            <a:r>
              <a:rPr dirty="0">
                <a:effectLst/>
              </a:rPr>
              <a:t> </a:t>
            </a:r>
            <a:r>
              <a:rPr dirty="0">
                <a:effectLst/>
              </a:rPr>
              <a:t>antituberculeux</a:t>
            </a:r>
            <a:r>
              <a:rPr dirty="0">
                <a:effectLst/>
              </a:rPr>
              <a:t>)</a:t>
            </a:r>
            <a:r>
              <a:rPr dirty="0"/>
              <a:t>.</a:t>
            </a:r>
            <a:endParaRPr lang="en-US" dirty="0">
              <a:solidFill>
                <a:srgbClr val="000000"/>
              </a:solidFill>
              <a:latin typeface="UICTFontTextStyleBody"/>
            </a:endParaRPr>
          </a:p>
          <a:p>
            <a:endParaRPr lang="en-US" sz="24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354AB70-2EEA-EC3F-44C9-EA5B01B7C55E}"/>
              </a:ext>
            </a:extLst>
          </p:cNvPr>
          <p:cNvGrpSpPr/>
          <p:nvPr/>
        </p:nvGrpSpPr>
        <p:grpSpPr>
          <a:xfrm>
            <a:off x="7582328" y="1952522"/>
            <a:ext cx="4528037" cy="3297572"/>
            <a:chOff x="1404257" y="3690257"/>
            <a:chExt cx="3940201" cy="2329543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ED9CE7E2-C926-C8A6-69E5-DE7ED283074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72208970"/>
                </p:ext>
              </p:extLst>
            </p:nvPr>
          </p:nvGraphicFramePr>
          <p:xfrm>
            <a:off x="1404257" y="3690257"/>
            <a:ext cx="2906486" cy="232954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" name="Text Placeholder 6">
              <a:extLst>
                <a:ext uri="{FF2B5EF4-FFF2-40B4-BE49-F238E27FC236}">
                  <a16:creationId xmlns:a16="http://schemas.microsoft.com/office/drawing/2014/main" id="{A0678CF6-425F-70A8-A5EB-AE504103F06C}"/>
                </a:ext>
              </a:extLst>
            </p:cNvPr>
            <p:cNvSpPr txBox="1">
              <a:spLocks/>
            </p:cNvSpPr>
            <p:nvPr/>
          </p:nvSpPr>
          <p:spPr>
            <a:xfrm>
              <a:off x="4222790" y="4527196"/>
              <a:ext cx="1121668" cy="655661"/>
            </a:xfrm>
            <a:prstGeom prst="rect">
              <a:avLst/>
            </a:prstGeom>
            <a:solidFill>
              <a:schemeClr val="bg2"/>
            </a:solidFill>
          </p:spPr>
          <p:txBody>
            <a:bodyPr vert="horz" lIns="0" tIns="0" rIns="0" bIns="0" anchor="ctr">
              <a:noAutofit/>
            </a:bodyPr>
            <a:lstStyle>
              <a:lvl1pPr marL="342900" indent="-342900" algn="l" defTabSz="1350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13"/>
                </a:spcAft>
                <a:buClr>
                  <a:srgbClr val="0F3051"/>
                </a:buClr>
                <a:buFontTx/>
                <a:buChar char="►"/>
                <a:tabLst>
                  <a:tab pos="135000" algn="l"/>
                </a:tabLst>
                <a:defRPr sz="675" kern="1200">
                  <a:solidFill>
                    <a:schemeClr val="accent1"/>
                  </a:solidFill>
                  <a:latin typeface="Futura Std Book"/>
                  <a:ea typeface="Verdana" charset="0"/>
                  <a:cs typeface="Verdana" charset="0"/>
                </a:defRPr>
              </a:lvl1pPr>
              <a:lvl2pPr marL="514350" indent="-171450" algn="l" defTabSz="1350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13"/>
                </a:spcAft>
                <a:buClr>
                  <a:srgbClr val="0F3051"/>
                </a:buClr>
                <a:buFont typeface="Wingdings" panose="05000000000000000000" pitchFamily="2" charset="2"/>
                <a:buChar char="§"/>
                <a:tabLst>
                  <a:tab pos="135000" algn="l"/>
                </a:tabLst>
                <a:defRPr sz="675" kern="1200">
                  <a:solidFill>
                    <a:schemeClr val="accent1"/>
                  </a:solidFill>
                  <a:latin typeface="Futura Std Book"/>
                  <a:ea typeface="Verdana" charset="0"/>
                  <a:cs typeface="Verdana" charset="0"/>
                </a:defRPr>
              </a:lvl2pPr>
              <a:lvl3pPr marL="857250" indent="-171450" algn="l" defTabSz="1350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13"/>
                </a:spcAft>
                <a:buClr>
                  <a:srgbClr val="0F3051"/>
                </a:buClr>
                <a:buFontTx/>
                <a:buChar char="-"/>
                <a:tabLst>
                  <a:tab pos="135000" algn="l"/>
                </a:tabLst>
                <a:defRPr sz="675" kern="1200">
                  <a:solidFill>
                    <a:schemeClr val="accent1"/>
                  </a:solidFill>
                  <a:latin typeface="Futura Std Book"/>
                  <a:ea typeface="Verdana" charset="0"/>
                  <a:cs typeface="Verdana" charset="0"/>
                </a:defRPr>
              </a:lvl3pPr>
              <a:lvl4pPr marL="1200150" indent="-171450" algn="l" defTabSz="1350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13"/>
                </a:spcAft>
                <a:buClr>
                  <a:srgbClr val="0F3051"/>
                </a:buClr>
                <a:buFontTx/>
                <a:buChar char="▫"/>
                <a:tabLst>
                  <a:tab pos="135000" algn="l"/>
                </a:tabLst>
                <a:defRPr sz="675" kern="1200">
                  <a:solidFill>
                    <a:schemeClr val="accent1"/>
                  </a:solidFill>
                  <a:latin typeface="Futura Std Book"/>
                  <a:ea typeface="Verdana" charset="0"/>
                  <a:cs typeface="Verdana" charset="0"/>
                </a:defRPr>
              </a:lvl4pPr>
              <a:lvl5pPr marL="1543050" indent="-171450" algn="l" defTabSz="1350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13"/>
                </a:spcAft>
                <a:buClr>
                  <a:srgbClr val="0F3051"/>
                </a:buClr>
                <a:buFontTx/>
                <a:buChar char="◦"/>
                <a:tabLst>
                  <a:tab pos="135000" algn="l"/>
                </a:tabLst>
                <a:defRPr sz="675" kern="1200">
                  <a:solidFill>
                    <a:schemeClr val="accent1"/>
                  </a:solidFill>
                  <a:latin typeface="Futura Std Book"/>
                  <a:ea typeface="Verdana" charset="0"/>
                  <a:cs typeface="Verdana" charset="0"/>
                </a:defRPr>
              </a:lvl5pPr>
              <a:lvl6pPr marL="270272" indent="-130969" algn="l" defTabSz="685800" rtl="0" eaLnBrk="1" latinLnBrk="0" hangingPunct="1">
                <a:lnSpc>
                  <a:spcPct val="90000"/>
                </a:lnSpc>
                <a:spcBef>
                  <a:spcPts val="0"/>
                </a:spcBef>
                <a:buClr>
                  <a:schemeClr val="tx2"/>
                </a:buClr>
                <a:buFont typeface="AppleSymbols" charset="0"/>
                <a:buChar char="⎻"/>
                <a:tabLst/>
                <a:defRPr sz="675" kern="1200">
                  <a:solidFill>
                    <a:schemeClr val="accent1"/>
                  </a:solidFill>
                  <a:latin typeface="Verdana" charset="0"/>
                  <a:ea typeface="Verdana" charset="0"/>
                  <a:cs typeface="Verdana" charset="0"/>
                </a:defRPr>
              </a:lvl6pPr>
              <a:lvl7pPr marL="270272" indent="-130969" algn="l" defTabSz="685800" rtl="0" eaLnBrk="1" latinLnBrk="0" hangingPunct="1">
                <a:lnSpc>
                  <a:spcPct val="90000"/>
                </a:lnSpc>
                <a:spcBef>
                  <a:spcPts val="0"/>
                </a:spcBef>
                <a:buClr>
                  <a:schemeClr val="tx2"/>
                </a:buClr>
                <a:buFont typeface="AppleSymbols" charset="0"/>
                <a:buChar char="⎻"/>
                <a:tabLst/>
                <a:defRPr sz="675" kern="1200">
                  <a:solidFill>
                    <a:schemeClr val="accent1"/>
                  </a:solidFill>
                  <a:latin typeface="Verdana" charset="0"/>
                  <a:ea typeface="Verdana" charset="0"/>
                  <a:cs typeface="Verdana" charset="0"/>
                </a:defRPr>
              </a:lvl7pPr>
              <a:lvl8pPr marL="270272" indent="-130969" algn="l" defTabSz="685800" rtl="0" eaLnBrk="1" latinLnBrk="0" hangingPunct="1">
                <a:lnSpc>
                  <a:spcPct val="90000"/>
                </a:lnSpc>
                <a:spcBef>
                  <a:spcPts val="0"/>
                </a:spcBef>
                <a:buClr>
                  <a:schemeClr val="tx2"/>
                </a:buClr>
                <a:buFont typeface="AppleSymbols" charset="0"/>
                <a:buChar char="⎻"/>
                <a:tabLst/>
                <a:defRPr sz="675" kern="1200">
                  <a:solidFill>
                    <a:schemeClr val="accent1"/>
                  </a:solidFill>
                  <a:latin typeface="Verdana" charset="0"/>
                  <a:ea typeface="Verdana" charset="0"/>
                  <a:cs typeface="Verdana" charset="0"/>
                </a:defRPr>
              </a:lvl8pPr>
              <a:lvl9pPr marL="270272" indent="-130969" algn="l" defTabSz="685800" rtl="0" eaLnBrk="1" latinLnBrk="0" hangingPunct="1">
                <a:lnSpc>
                  <a:spcPct val="90000"/>
                </a:lnSpc>
                <a:spcBef>
                  <a:spcPts val="0"/>
                </a:spcBef>
                <a:buClr>
                  <a:schemeClr val="tx2"/>
                </a:buClr>
                <a:buFont typeface="AppleSymbols" charset="0"/>
                <a:buChar char="⎻"/>
                <a:tabLst/>
                <a:defRPr sz="675" kern="1200">
                  <a:solidFill>
                    <a:schemeClr val="accent1"/>
                  </a:solidFill>
                  <a:latin typeface="Verdana" charset="0"/>
                  <a:ea typeface="Verdana" charset="0"/>
                  <a:cs typeface="Verdana" charset="0"/>
                </a:defRPr>
              </a:lvl9pPr>
            </a:lstStyle>
            <a:p>
              <a:pPr marL="0" indent="0" algn="ctr">
                <a:buNone/>
                <a:defRPr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pPr>
              <a:r>
                <a:rPr dirty="0"/>
                <a:t>2 % </a:t>
              </a:r>
              <a:r>
                <a:rPr dirty="0"/>
                <a:t>dans</a:t>
              </a:r>
              <a:r>
                <a:rPr dirty="0"/>
                <a:t> le </a:t>
              </a:r>
              <a:r>
                <a:rPr dirty="0" smtClean="0"/>
                <a:t>budget</a:t>
              </a:r>
              <a:endParaRPr lang="en-US" dirty="0" smtClean="0"/>
            </a:p>
            <a:p>
              <a:pPr marL="0" indent="0" algn="ctr">
                <a:buNone/>
                <a:defRPr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pPr>
              <a:r>
                <a:rPr dirty="0" smtClean="0"/>
                <a:t>98 </a:t>
              </a:r>
              <a:r>
                <a:rPr dirty="0"/>
                <a:t>% hors budget</a:t>
              </a:r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715530D5-6F77-32B6-CC93-B73AF2D9F53B}"/>
                </a:ext>
              </a:extLst>
            </p:cNvPr>
            <p:cNvSpPr/>
            <p:nvPr/>
          </p:nvSpPr>
          <p:spPr>
            <a:xfrm rot="5400000">
              <a:off x="3262609" y="4751320"/>
              <a:ext cx="1448874" cy="207415"/>
            </a:xfrm>
            <a:prstGeom prst="triangl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sz="11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8204704"/>
      </p:ext>
    </p:extLst>
  </p:cSld>
  <p:clrMapOvr>
    <a:masterClrMapping/>
  </p:clrMapOvr>
  <p:extLst mod="1">
    <p:ext uri="{6950BFC3-D8DA-4A85-94F7-54DA5524770B}">
      <p188:commentRel xmlns="" xmlns:p188="http://schemas.microsoft.com/office/powerpoint/2018/8/main" r:id="rId4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B17CC9F6-6301-43B9-23F9-A520E9ED0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584" y="195740"/>
            <a:ext cx="10307693" cy="900777"/>
          </a:xfrm>
        </p:spPr>
        <p:txBody>
          <a:bodyPr>
            <a:normAutofit/>
          </a:bodyPr>
          <a:lstStyle/>
          <a:p>
            <a:pPr>
              <a:defRPr sz="3600"/>
            </a:pPr>
            <a:r>
              <a:rPr sz="2800" dirty="0"/>
              <a:t>Feuille</a:t>
            </a:r>
            <a:r>
              <a:rPr sz="2800" dirty="0"/>
              <a:t> de route - Initiative pour </a:t>
            </a:r>
            <a:r>
              <a:rPr sz="2800" dirty="0" smtClean="0"/>
              <a:t>l’</a:t>
            </a:r>
            <a:r>
              <a:rPr lang="en-US" sz="2800" dirty="0" smtClean="0"/>
              <a:t>a</a:t>
            </a:r>
            <a:r>
              <a:rPr sz="2800" dirty="0" smtClean="0"/>
              <a:t>lignement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251860C-C761-2138-38D1-CF19C99A3A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6420" y="1010642"/>
            <a:ext cx="6701301" cy="394872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821EF6E-1B2E-32BA-7028-6B4B0CFD7AE4}"/>
              </a:ext>
            </a:extLst>
          </p:cNvPr>
          <p:cNvSpPr txBox="1">
            <a:spLocks/>
          </p:cNvSpPr>
          <p:nvPr/>
        </p:nvSpPr>
        <p:spPr>
          <a:xfrm>
            <a:off x="411185" y="1332979"/>
            <a:ext cx="4541423" cy="900777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27874FA-D777-3ED4-738C-6F9551233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185" y="1264738"/>
            <a:ext cx="4825235" cy="559326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600" dirty="0"/>
              <a:t>L'analyse</a:t>
            </a:r>
            <a:r>
              <a:rPr sz="1600" dirty="0"/>
              <a:t> des </a:t>
            </a:r>
            <a:r>
              <a:rPr sz="1600" dirty="0"/>
              <a:t>goulots</a:t>
            </a:r>
            <a:r>
              <a:rPr sz="1600" dirty="0"/>
              <a:t> </a:t>
            </a:r>
            <a:r>
              <a:rPr sz="1600" dirty="0"/>
              <a:t>d'étranglement</a:t>
            </a:r>
            <a:r>
              <a:rPr sz="1600" dirty="0"/>
              <a:t> de 2022 a </a:t>
            </a:r>
            <a:r>
              <a:rPr sz="1600" dirty="0"/>
              <a:t>identifié</a:t>
            </a:r>
            <a:r>
              <a:rPr sz="1600" dirty="0"/>
              <a:t> des </a:t>
            </a:r>
            <a:r>
              <a:rPr sz="1600" dirty="0"/>
              <a:t>jalons</a:t>
            </a:r>
            <a:r>
              <a:rPr sz="1600" dirty="0"/>
              <a:t> à court, </a:t>
            </a:r>
            <a:r>
              <a:rPr sz="1600" dirty="0"/>
              <a:t>moyen</a:t>
            </a:r>
            <a:r>
              <a:rPr sz="1600" dirty="0"/>
              <a:t> et long </a:t>
            </a:r>
            <a:r>
              <a:rPr sz="1600" dirty="0"/>
              <a:t>terme</a:t>
            </a:r>
            <a:r>
              <a:rPr sz="1600" dirty="0"/>
              <a:t>.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buNone/>
              <a:defRPr sz="20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 sz="1800" dirty="0" smtClean="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buNone/>
              <a:defRPr sz="20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800" dirty="0" smtClean="0"/>
              <a:t>A </a:t>
            </a:r>
            <a:r>
              <a:rPr sz="1800" dirty="0"/>
              <a:t>court </a:t>
            </a:r>
            <a:r>
              <a:rPr sz="1800" dirty="0"/>
              <a:t>terme</a:t>
            </a:r>
            <a:r>
              <a:rPr sz="1800" dirty="0"/>
              <a:t>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 sz="1800" b="1">
                <a:solidFill>
                  <a:srgbClr val="EA2B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 sz="1800" b="1">
                <a:solidFill>
                  <a:srgbClr val="EA2B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600" dirty="0" smtClean="0"/>
              <a:t>Jalon </a:t>
            </a:r>
            <a:r>
              <a:rPr sz="1600" dirty="0"/>
              <a:t>1 : </a:t>
            </a:r>
            <a:r>
              <a:rPr sz="1600" dirty="0"/>
              <a:t>Intégration</a:t>
            </a:r>
            <a:r>
              <a:rPr sz="1600" dirty="0"/>
              <a:t> des </a:t>
            </a:r>
            <a:r>
              <a:rPr sz="1600" dirty="0"/>
              <a:t>partenaires</a:t>
            </a:r>
            <a:endParaRPr sz="1600" dirty="0"/>
          </a:p>
          <a:p>
            <a:pPr marL="682625" lvl="1" indent="-22542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300" dirty="0" smtClean="0"/>
              <a:t>Organis</a:t>
            </a:r>
            <a:r>
              <a:rPr lang="en-US" sz="1300" dirty="0" smtClean="0"/>
              <a:t>ation</a:t>
            </a:r>
            <a:r>
              <a:rPr sz="1300" dirty="0" smtClean="0"/>
              <a:t> </a:t>
            </a:r>
            <a:r>
              <a:rPr lang="en-US" sz="1300" dirty="0" smtClean="0"/>
              <a:t>d’</a:t>
            </a:r>
            <a:r>
              <a:rPr sz="1300" dirty="0" smtClean="0"/>
              <a:t>un </a:t>
            </a:r>
            <a:r>
              <a:rPr sz="1300" dirty="0"/>
              <a:t>atelier sur </a:t>
            </a:r>
            <a:r>
              <a:rPr sz="1300" dirty="0"/>
              <a:t>l'alignement</a:t>
            </a:r>
            <a:endParaRPr sz="1300" dirty="0"/>
          </a:p>
          <a:p>
            <a:pPr marL="682625" lvl="1" indent="-225425">
              <a:lnSpc>
                <a:spcPct val="127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300" dirty="0"/>
              <a:t>Engagement </a:t>
            </a:r>
            <a:r>
              <a:rPr sz="1300" dirty="0"/>
              <a:t>mutuel</a:t>
            </a:r>
            <a:r>
              <a:rPr sz="1300" dirty="0"/>
              <a:t> pour </a:t>
            </a:r>
            <a:r>
              <a:rPr sz="1300" dirty="0"/>
              <a:t>l'harmonisation</a:t>
            </a:r>
            <a:r>
              <a:rPr sz="1300" dirty="0"/>
              <a:t> des actions</a:t>
            </a:r>
          </a:p>
          <a:p>
            <a:pPr marL="682625" lvl="1" indent="-225425">
              <a:lnSpc>
                <a:spcPct val="127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300" dirty="0"/>
              <a:t>Création</a:t>
            </a:r>
            <a:r>
              <a:rPr sz="1300" dirty="0"/>
              <a:t> d’un cadre </a:t>
            </a:r>
            <a:r>
              <a:rPr sz="1300" dirty="0"/>
              <a:t>structuré</a:t>
            </a:r>
            <a:r>
              <a:rPr sz="1300" dirty="0"/>
              <a:t> de concertation et de coordination</a:t>
            </a:r>
            <a:endParaRPr lang="en-US" sz="13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6000"/>
              </a:lnSpc>
              <a:spcBef>
                <a:spcPts val="0"/>
              </a:spcBef>
              <a:buNone/>
              <a:defRPr sz="1800" b="1" kern="120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600" dirty="0"/>
              <a:t>Jalon 2 : </a:t>
            </a:r>
            <a:r>
              <a:rPr sz="1600" dirty="0"/>
              <a:t>Harmonisation</a:t>
            </a:r>
            <a:r>
              <a:rPr sz="1600" dirty="0"/>
              <a:t> des </a:t>
            </a:r>
            <a:r>
              <a:rPr sz="1600" dirty="0"/>
              <a:t>mécanismes</a:t>
            </a:r>
            <a:r>
              <a:rPr sz="1600" dirty="0"/>
              <a:t> de </a:t>
            </a:r>
            <a:r>
              <a:rPr sz="1600" dirty="0"/>
              <a:t>suivi-évaluation</a:t>
            </a:r>
            <a:endParaRPr sz="1600" dirty="0"/>
          </a:p>
          <a:p>
            <a:pPr marL="457200" lvl="1">
              <a:lnSpc>
                <a:spcPct val="107000"/>
              </a:lnSpc>
              <a:spcBef>
                <a:spcPts val="0"/>
              </a:spcBef>
              <a:defRPr sz="16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300" dirty="0"/>
              <a:t>Harmoniser</a:t>
            </a:r>
            <a:r>
              <a:rPr sz="1300" dirty="0"/>
              <a:t> les </a:t>
            </a:r>
            <a:r>
              <a:rPr sz="1300" dirty="0"/>
              <a:t>indicateurs</a:t>
            </a:r>
            <a:r>
              <a:rPr sz="1300" dirty="0"/>
              <a:t> 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defRPr sz="16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300" dirty="0"/>
              <a:t>S’accorder</a:t>
            </a:r>
            <a:r>
              <a:rPr sz="1300" dirty="0"/>
              <a:t> sur le cahier des charges et le </a:t>
            </a:r>
            <a:r>
              <a:rPr sz="1300" dirty="0"/>
              <a:t>calendrier</a:t>
            </a:r>
            <a:r>
              <a:rPr sz="1300" dirty="0"/>
              <a:t> de </a:t>
            </a:r>
            <a:r>
              <a:rPr sz="1300" dirty="0"/>
              <a:t>l’examen</a:t>
            </a:r>
            <a:r>
              <a:rPr sz="1300" dirty="0"/>
              <a:t> </a:t>
            </a:r>
            <a:r>
              <a:rPr sz="1300" dirty="0"/>
              <a:t>annuel</a:t>
            </a:r>
            <a:r>
              <a:rPr sz="1300" dirty="0"/>
              <a:t> </a:t>
            </a:r>
            <a:r>
              <a:rPr sz="1300" dirty="0" smtClean="0"/>
              <a:t>conjoint</a:t>
            </a:r>
            <a:endParaRPr sz="1300" dirty="0"/>
          </a:p>
          <a:p>
            <a:pPr marL="0" indent="0">
              <a:lnSpc>
                <a:spcPct val="106000"/>
              </a:lnSpc>
              <a:spcBef>
                <a:spcPts val="0"/>
              </a:spcBef>
              <a:buNone/>
              <a:defRPr sz="1800" b="1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600" dirty="0"/>
              <a:t>Jalon 3 : Faire </a:t>
            </a:r>
            <a:r>
              <a:rPr sz="1600" dirty="0"/>
              <a:t>preuve</a:t>
            </a:r>
            <a:r>
              <a:rPr sz="1600" dirty="0"/>
              <a:t> </a:t>
            </a:r>
            <a:r>
              <a:rPr sz="1600" dirty="0"/>
              <a:t>d’harmonisation</a:t>
            </a:r>
            <a:endParaRPr sz="1600" dirty="0"/>
          </a:p>
          <a:p>
            <a:pPr marL="457200" lvl="1">
              <a:lnSpc>
                <a:spcPct val="127000"/>
              </a:lnSpc>
              <a:spcBef>
                <a:spcPts val="0"/>
              </a:spcBef>
              <a:defRPr sz="16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300" dirty="0"/>
              <a:t>Lancer des missions </a:t>
            </a:r>
            <a:r>
              <a:rPr sz="1300" dirty="0"/>
              <a:t>conjointes</a:t>
            </a:r>
            <a:endParaRPr sz="1300" dirty="0"/>
          </a:p>
          <a:p>
            <a:pPr marL="457200" lvl="1">
              <a:lnSpc>
                <a:spcPct val="127000"/>
              </a:lnSpc>
              <a:spcBef>
                <a:spcPts val="0"/>
              </a:spcBef>
              <a:defRPr sz="16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300" dirty="0"/>
              <a:t>Recourir</a:t>
            </a:r>
            <a:r>
              <a:rPr sz="1300" dirty="0"/>
              <a:t> plus </a:t>
            </a:r>
            <a:r>
              <a:rPr sz="1300" dirty="0"/>
              <a:t>régulièrement</a:t>
            </a:r>
            <a:r>
              <a:rPr sz="1300" dirty="0"/>
              <a:t> aux structures et </a:t>
            </a:r>
            <a:r>
              <a:rPr sz="1300" dirty="0"/>
              <a:t>systèmes</a:t>
            </a:r>
            <a:r>
              <a:rPr sz="1300" dirty="0"/>
              <a:t> du </a:t>
            </a:r>
            <a:r>
              <a:rPr sz="1300" dirty="0"/>
              <a:t>ministère</a:t>
            </a:r>
            <a:r>
              <a:rPr sz="1300" dirty="0"/>
              <a:t> de la Santé</a:t>
            </a:r>
          </a:p>
          <a:p>
            <a:pPr marL="457200" lvl="1">
              <a:lnSpc>
                <a:spcPct val="127000"/>
              </a:lnSpc>
              <a:spcBef>
                <a:spcPts val="0"/>
              </a:spcBef>
              <a:defRPr sz="16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sz="1300" dirty="0"/>
              <a:t>S'engager</a:t>
            </a:r>
            <a:r>
              <a:rPr sz="1300" dirty="0"/>
              <a:t> </a:t>
            </a:r>
            <a:r>
              <a:rPr sz="1300" dirty="0"/>
              <a:t>pleinement</a:t>
            </a:r>
            <a:r>
              <a:rPr sz="1300" dirty="0"/>
              <a:t> </a:t>
            </a:r>
            <a:r>
              <a:rPr sz="1300" dirty="0"/>
              <a:t>dans</a:t>
            </a:r>
            <a:r>
              <a:rPr sz="1300" dirty="0"/>
              <a:t> les </a:t>
            </a:r>
            <a:r>
              <a:rPr sz="1300" dirty="0"/>
              <a:t>mécanismes</a:t>
            </a:r>
            <a:r>
              <a:rPr sz="1300" dirty="0"/>
              <a:t> de coordination sanitaire : </a:t>
            </a:r>
            <a:r>
              <a:rPr sz="1300" dirty="0"/>
              <a:t>réunions</a:t>
            </a:r>
            <a:r>
              <a:rPr sz="1300" dirty="0"/>
              <a:t> de coordination, </a:t>
            </a:r>
            <a:r>
              <a:rPr sz="1300" dirty="0"/>
              <a:t>groupes</a:t>
            </a:r>
            <a:r>
              <a:rPr sz="1300" dirty="0"/>
              <a:t> techniques, </a:t>
            </a:r>
            <a:r>
              <a:rPr sz="1300" dirty="0"/>
              <a:t>examens</a:t>
            </a:r>
            <a:r>
              <a:rPr sz="1300" dirty="0"/>
              <a:t> </a:t>
            </a:r>
            <a:r>
              <a:rPr sz="1300" dirty="0"/>
              <a:t>annuels</a:t>
            </a:r>
            <a:r>
              <a:rPr sz="1300" dirty="0"/>
              <a:t> </a:t>
            </a:r>
            <a:r>
              <a:rPr sz="1300" dirty="0"/>
              <a:t>conjoints</a:t>
            </a:r>
            <a:r>
              <a:rPr sz="1300" dirty="0"/>
              <a:t>, etc.</a:t>
            </a:r>
          </a:p>
        </p:txBody>
      </p:sp>
      <p:sp>
        <p:nvSpPr>
          <p:cNvPr id="11" name="Content Placeholder 13">
            <a:extLst>
              <a:ext uri="{FF2B5EF4-FFF2-40B4-BE49-F238E27FC236}">
                <a16:creationId xmlns:a16="http://schemas.microsoft.com/office/drawing/2014/main" id="{57D70DFE-1393-375C-51E5-43C468C564C5}"/>
              </a:ext>
            </a:extLst>
          </p:cNvPr>
          <p:cNvSpPr txBox="1">
            <a:spLocks/>
          </p:cNvSpPr>
          <p:nvPr/>
        </p:nvSpPr>
        <p:spPr>
          <a:xfrm>
            <a:off x="5329374" y="5086644"/>
            <a:ext cx="6515393" cy="122621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dirty="0"/>
              <a:t>Moyen</a:t>
            </a:r>
            <a:r>
              <a:rPr dirty="0"/>
              <a:t> à long </a:t>
            </a:r>
            <a:r>
              <a:rPr dirty="0"/>
              <a:t>terme</a:t>
            </a:r>
            <a:r>
              <a:rPr dirty="0"/>
              <a:t> : </a:t>
            </a:r>
          </a:p>
          <a:p>
            <a:pPr marL="0" indent="0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dirty="0"/>
              <a:t>Jalon 4 : </a:t>
            </a:r>
            <a:r>
              <a:rPr dirty="0"/>
              <a:t>Alignement</a:t>
            </a:r>
            <a:r>
              <a:rPr dirty="0"/>
              <a:t> des EPHS et des </a:t>
            </a:r>
            <a:r>
              <a:rPr dirty="0"/>
              <a:t>achats</a:t>
            </a:r>
            <a:r>
              <a:rPr dirty="0"/>
              <a:t> </a:t>
            </a:r>
            <a:r>
              <a:rPr dirty="0"/>
              <a:t>stratégiques</a:t>
            </a:r>
            <a:r>
              <a:rPr dirty="0"/>
              <a:t> </a:t>
            </a:r>
            <a:endParaRPr lang="en-US" sz="1800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1">
                <a:solidFill>
                  <a:srgbClr val="4472C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dirty="0"/>
              <a:t>Jalon 5 : </a:t>
            </a:r>
            <a:r>
              <a:rPr dirty="0"/>
              <a:t>Alignement</a:t>
            </a:r>
            <a:r>
              <a:rPr dirty="0"/>
              <a:t> financier</a:t>
            </a:r>
          </a:p>
        </p:txBody>
      </p:sp>
    </p:spTree>
    <p:extLst>
      <p:ext uri="{BB962C8B-B14F-4D97-AF65-F5344CB8AC3E}">
        <p14:creationId xmlns:p14="http://schemas.microsoft.com/office/powerpoint/2010/main" val="4283448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7E8136-F85D-443A-806E-9C89EA1281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5765756"/>
              </p:ext>
            </p:extLst>
          </p:nvPr>
        </p:nvGraphicFramePr>
        <p:xfrm>
          <a:off x="283779" y="291662"/>
          <a:ext cx="11650718" cy="5778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8654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C9BC1-A05B-4AEC-BF5A-09C17A603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5400" b="1">
                <a:solidFill>
                  <a:srgbClr val="0000FF"/>
                </a:solidFill>
              </a:defRPr>
            </a:pPr>
            <a:r>
              <a:rPr dirty="0"/>
              <a:t>Principes</a:t>
            </a:r>
            <a:r>
              <a:rPr dirty="0"/>
              <a:t> </a:t>
            </a:r>
            <a:r>
              <a:rPr dirty="0"/>
              <a:t>régissant</a:t>
            </a:r>
            <a:r>
              <a:rPr dirty="0"/>
              <a:t> les </a:t>
            </a:r>
            <a:r>
              <a:rPr dirty="0"/>
              <a:t>partenariats</a:t>
            </a:r>
            <a:r>
              <a:rPr dirty="0"/>
              <a:t> </a:t>
            </a:r>
            <a:r>
              <a:rPr dirty="0"/>
              <a:t>sanitaires</a:t>
            </a:r>
            <a:r>
              <a:rPr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FE69A-EBFC-457F-A90D-68C9B0773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893" y="1869485"/>
            <a:ext cx="3819104" cy="4448188"/>
          </a:xfrm>
        </p:spPr>
        <p:txBody>
          <a:bodyPr>
            <a:normAutofit fontScale="92500"/>
          </a:bodyPr>
          <a:lstStyle/>
          <a:p>
            <a:pPr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b="1" dirty="0"/>
              <a:t>Principes</a:t>
            </a:r>
            <a:r>
              <a:rPr b="1" dirty="0"/>
              <a:t> </a:t>
            </a:r>
            <a:r>
              <a:rPr b="1" dirty="0"/>
              <a:t>clés</a:t>
            </a:r>
            <a:r>
              <a:rPr b="1" dirty="0"/>
              <a:t> pour des </a:t>
            </a:r>
            <a:r>
              <a:rPr b="1" dirty="0"/>
              <a:t>partenariats</a:t>
            </a:r>
            <a:r>
              <a:rPr b="1" dirty="0"/>
              <a:t> </a:t>
            </a:r>
            <a:r>
              <a:rPr b="1" dirty="0"/>
              <a:t>efficaces</a:t>
            </a:r>
            <a:r>
              <a:rPr dirty="0"/>
              <a:t>: </a:t>
            </a:r>
          </a:p>
          <a:p>
            <a:pPr lvl="1"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b="1" dirty="0"/>
              <a:t>Appropriation</a:t>
            </a:r>
            <a:r>
              <a:rPr dirty="0"/>
              <a:t>: Leadership </a:t>
            </a:r>
            <a:r>
              <a:rPr dirty="0"/>
              <a:t>somalien</a:t>
            </a:r>
            <a:r>
              <a:rPr dirty="0"/>
              <a:t> </a:t>
            </a:r>
            <a:r>
              <a:rPr dirty="0"/>
              <a:t>en</a:t>
            </a:r>
            <a:r>
              <a:rPr dirty="0"/>
              <a:t> </a:t>
            </a:r>
            <a:r>
              <a:rPr dirty="0"/>
              <a:t>matière</a:t>
            </a:r>
            <a:r>
              <a:rPr dirty="0"/>
              <a:t> de </a:t>
            </a:r>
            <a:r>
              <a:rPr dirty="0"/>
              <a:t>politique</a:t>
            </a:r>
            <a:r>
              <a:rPr dirty="0"/>
              <a:t> de santé et de </a:t>
            </a:r>
            <a:r>
              <a:rPr dirty="0"/>
              <a:t>prise</a:t>
            </a:r>
            <a:r>
              <a:rPr dirty="0"/>
              <a:t> de </a:t>
            </a:r>
            <a:r>
              <a:rPr dirty="0"/>
              <a:t>décision</a:t>
            </a:r>
            <a:r>
              <a:rPr dirty="0"/>
              <a:t>.</a:t>
            </a:r>
          </a:p>
          <a:p>
            <a:pPr lvl="1"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b="1" dirty="0"/>
              <a:t>Redevabilité</a:t>
            </a:r>
            <a:r>
              <a:rPr b="1" dirty="0"/>
              <a:t> </a:t>
            </a:r>
            <a:r>
              <a:rPr b="1" dirty="0"/>
              <a:t>mutuelle</a:t>
            </a:r>
            <a:r>
              <a:rPr dirty="0"/>
              <a:t>: </a:t>
            </a:r>
            <a:r>
              <a:rPr dirty="0"/>
              <a:t>responsabilité</a:t>
            </a:r>
            <a:r>
              <a:rPr dirty="0"/>
              <a:t> </a:t>
            </a:r>
            <a:r>
              <a:rPr dirty="0"/>
              <a:t>partagée</a:t>
            </a:r>
            <a:r>
              <a:rPr dirty="0"/>
              <a:t> des </a:t>
            </a:r>
            <a:r>
              <a:rPr dirty="0"/>
              <a:t>résultats</a:t>
            </a:r>
            <a:r>
              <a:rPr dirty="0"/>
              <a:t> entre </a:t>
            </a:r>
            <a:r>
              <a:rPr dirty="0"/>
              <a:t>toutes</a:t>
            </a:r>
            <a:r>
              <a:rPr dirty="0"/>
              <a:t> les parties </a:t>
            </a:r>
            <a:r>
              <a:rPr dirty="0"/>
              <a:t>prenantes</a:t>
            </a:r>
            <a:r>
              <a:rPr dirty="0"/>
              <a:t>.</a:t>
            </a:r>
          </a:p>
          <a:p>
            <a:pPr lvl="1"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b="1" dirty="0"/>
              <a:t>Transparence</a:t>
            </a:r>
            <a:r>
              <a:rPr dirty="0"/>
              <a:t>: </a:t>
            </a:r>
            <a:r>
              <a:rPr dirty="0"/>
              <a:t>échange</a:t>
            </a:r>
            <a:r>
              <a:rPr dirty="0"/>
              <a:t> </a:t>
            </a:r>
            <a:r>
              <a:rPr dirty="0"/>
              <a:t>ouvert</a:t>
            </a:r>
            <a:r>
              <a:rPr dirty="0"/>
              <a:t> </a:t>
            </a:r>
            <a:r>
              <a:rPr dirty="0"/>
              <a:t>d'informations</a:t>
            </a:r>
            <a:r>
              <a:rPr dirty="0"/>
              <a:t> et de </a:t>
            </a:r>
            <a:r>
              <a:rPr dirty="0"/>
              <a:t>ressources</a:t>
            </a:r>
            <a:r>
              <a:rPr dirty="0"/>
              <a:t>.</a:t>
            </a:r>
          </a:p>
          <a:p>
            <a:pPr lvl="1"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b="1" dirty="0"/>
              <a:t>Coordination</a:t>
            </a:r>
            <a:r>
              <a:rPr dirty="0"/>
              <a:t>: </a:t>
            </a:r>
            <a:r>
              <a:rPr dirty="0"/>
              <a:t>Veiller</a:t>
            </a:r>
            <a:r>
              <a:rPr dirty="0"/>
              <a:t> à la </a:t>
            </a:r>
            <a:r>
              <a:rPr dirty="0"/>
              <a:t>complémentarité</a:t>
            </a:r>
            <a:r>
              <a:rPr dirty="0"/>
              <a:t> des efforts des </a:t>
            </a:r>
            <a:r>
              <a:rPr dirty="0"/>
              <a:t>partenaires</a:t>
            </a:r>
            <a:r>
              <a:rPr dirty="0"/>
              <a:t> de </a:t>
            </a:r>
            <a:r>
              <a:rPr dirty="0"/>
              <a:t>développement</a:t>
            </a:r>
            <a:r>
              <a:rPr dirty="0"/>
              <a:t>, </a:t>
            </a:r>
            <a:r>
              <a:rPr dirty="0"/>
              <a:t>éviter</a:t>
            </a:r>
            <a:r>
              <a:rPr dirty="0"/>
              <a:t> les doubles </a:t>
            </a:r>
            <a:r>
              <a:rPr dirty="0"/>
              <a:t>emplois</a:t>
            </a:r>
            <a:r>
              <a:rPr dirty="0"/>
              <a:t> et </a:t>
            </a:r>
            <a:r>
              <a:rPr dirty="0"/>
              <a:t>réduire</a:t>
            </a:r>
            <a:r>
              <a:rPr dirty="0"/>
              <a:t> les </a:t>
            </a:r>
            <a:r>
              <a:rPr dirty="0"/>
              <a:t>coûts</a:t>
            </a:r>
            <a:r>
              <a:rPr dirty="0"/>
              <a:t> de </a:t>
            </a:r>
            <a:r>
              <a:rPr dirty="0"/>
              <a:t>l’aide</a:t>
            </a:r>
            <a:r>
              <a:rPr dirty="0"/>
              <a:t>.</a:t>
            </a:r>
          </a:p>
          <a:p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FCE803-74D4-4951-BDCE-FEE322E354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2369608"/>
              </p:ext>
            </p:extLst>
          </p:nvPr>
        </p:nvGraphicFramePr>
        <p:xfrm>
          <a:off x="4963622" y="1762607"/>
          <a:ext cx="6131098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30903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AF86D60-8335-F44A-8217-AFB694AA4F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88668"/>
            <a:ext cx="2743200" cy="365125"/>
          </a:xfrm>
        </p:spPr>
        <p:txBody>
          <a:bodyPr/>
          <a:lstStyle/>
          <a:p>
            <a:fld id="{8D4DE8DF-FB00-994E-B3AF-B852D25CB545}" type="datetime2">
              <a:rPr lang="en-US" smtClean="0">
                <a:solidFill>
                  <a:schemeClr val="bg1"/>
                </a:solidFill>
              </a:rPr>
              <a:t>Tuesday, May 20, 2025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B640F9-F186-7946-A3B1-0689F42BD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32176" y="6488667"/>
            <a:ext cx="2743200" cy="365125"/>
          </a:xfrm>
        </p:spPr>
        <p:txBody>
          <a:bodyPr/>
          <a:lstStyle/>
          <a:p>
            <a:fld id="{EEAAA7BC-CFEF-1348-8990-44B612E7036E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357FC6-B8B8-5CB8-651D-781DF76EFFE6}"/>
              </a:ext>
            </a:extLst>
          </p:cNvPr>
          <p:cNvSpPr txBox="1"/>
          <p:nvPr/>
        </p:nvSpPr>
        <p:spPr>
          <a:xfrm>
            <a:off x="849430" y="324583"/>
            <a:ext cx="110271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chemeClr val="accent1">
                    <a:lumMod val="75000"/>
                  </a:schemeClr>
                </a:solidFill>
              </a:defRPr>
            </a:pPr>
            <a:r>
              <a:rPr sz="3000" dirty="0"/>
              <a:t>Plateformes</a:t>
            </a:r>
            <a:r>
              <a:rPr sz="3000" dirty="0"/>
              <a:t> de coordination du </a:t>
            </a:r>
            <a:r>
              <a:rPr sz="3000" dirty="0"/>
              <a:t>secteur</a:t>
            </a:r>
            <a:r>
              <a:rPr sz="3000" dirty="0"/>
              <a:t> de la santé </a:t>
            </a:r>
            <a:r>
              <a:rPr sz="3000" dirty="0"/>
              <a:t>en</a:t>
            </a:r>
            <a:r>
              <a:rPr sz="3000" dirty="0"/>
              <a:t> </a:t>
            </a:r>
            <a:r>
              <a:rPr sz="3000" dirty="0"/>
              <a:t>Somalie</a:t>
            </a:r>
            <a:endParaRPr sz="3000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9612016-789E-2D71-0FDD-34F49158FD0C}"/>
              </a:ext>
            </a:extLst>
          </p:cNvPr>
          <p:cNvSpPr/>
          <p:nvPr/>
        </p:nvSpPr>
        <p:spPr>
          <a:xfrm>
            <a:off x="2340095" y="1833224"/>
            <a:ext cx="6009577" cy="80560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2800" b="1"/>
            </a:pPr>
            <a:r>
              <a:rPr dirty="0"/>
              <a:t>Comité</a:t>
            </a:r>
            <a:r>
              <a:rPr dirty="0"/>
              <a:t> de coordination du </a:t>
            </a:r>
            <a:r>
              <a:rPr dirty="0"/>
              <a:t>secteur</a:t>
            </a:r>
            <a:r>
              <a:rPr dirty="0"/>
              <a:t> de la santé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3F01688-E390-6BA3-B2CB-E8CE370F008F}"/>
              </a:ext>
            </a:extLst>
          </p:cNvPr>
          <p:cNvGrpSpPr/>
          <p:nvPr/>
        </p:nvGrpSpPr>
        <p:grpSpPr>
          <a:xfrm>
            <a:off x="3352990" y="3625019"/>
            <a:ext cx="4131214" cy="1693097"/>
            <a:chOff x="852521" y="3006611"/>
            <a:chExt cx="4024241" cy="2187158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F5BEDFAA-6C3F-616B-AFFE-3ACD446231ED}"/>
                </a:ext>
              </a:extLst>
            </p:cNvPr>
            <p:cNvSpPr/>
            <p:nvPr/>
          </p:nvSpPr>
          <p:spPr>
            <a:xfrm>
              <a:off x="3824136" y="4155338"/>
              <a:ext cx="1052626" cy="1038431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defRPr>
              </a:pPr>
              <a:r>
                <a:rPr dirty="0"/>
                <a:t>RHS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124029A9-97AF-1D12-ECF0-2497437836BF}"/>
                </a:ext>
              </a:extLst>
            </p:cNvPr>
            <p:cNvSpPr/>
            <p:nvPr/>
          </p:nvSpPr>
          <p:spPr>
            <a:xfrm>
              <a:off x="3807388" y="3045263"/>
              <a:ext cx="1069374" cy="1059543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defRPr>
              </a:pPr>
              <a:r>
                <a:rPr dirty="0"/>
                <a:t>EPHS</a:t>
              </a: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B1DA8BA5-A0DA-B56A-9BD3-CC3959FC695A}"/>
                </a:ext>
              </a:extLst>
            </p:cNvPr>
            <p:cNvSpPr/>
            <p:nvPr/>
          </p:nvSpPr>
          <p:spPr>
            <a:xfrm>
              <a:off x="852521" y="3022197"/>
              <a:ext cx="1334407" cy="1059543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defRPr>
              </a:pPr>
              <a:r>
                <a:rPr dirty="0"/>
                <a:t>SIS/S&amp;E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E5B39804-9789-CFFD-95D7-6F0984AE0690}"/>
                </a:ext>
              </a:extLst>
            </p:cNvPr>
            <p:cNvSpPr/>
            <p:nvPr/>
          </p:nvSpPr>
          <p:spPr>
            <a:xfrm>
              <a:off x="2318435" y="3006611"/>
              <a:ext cx="1418772" cy="1059543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defRPr>
              </a:pPr>
              <a:r>
                <a:rPr sz="1400" dirty="0"/>
                <a:t>Chaîne</a:t>
              </a:r>
              <a:r>
                <a:rPr sz="1400" dirty="0"/>
                <a:t> </a:t>
              </a:r>
              <a:r>
                <a:rPr sz="1400" dirty="0" smtClean="0"/>
                <a:t>d'approvision</a:t>
              </a:r>
              <a:r>
                <a:rPr lang="en-US" sz="1400" dirty="0" smtClean="0"/>
                <a:t>-</a:t>
              </a:r>
              <a:r>
                <a:rPr sz="1400" dirty="0" smtClean="0"/>
                <a:t>nement</a:t>
              </a:r>
              <a:endParaRPr sz="1400" dirty="0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E73EA4B9-99A2-5FD3-AA82-4DE85808E6D0}"/>
                </a:ext>
              </a:extLst>
            </p:cNvPr>
            <p:cNvSpPr/>
            <p:nvPr/>
          </p:nvSpPr>
          <p:spPr>
            <a:xfrm>
              <a:off x="887169" y="4125506"/>
              <a:ext cx="1334407" cy="103843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defRPr>
              </a:pPr>
              <a:r>
                <a:rPr sz="1400" dirty="0"/>
                <a:t>Financement</a:t>
              </a:r>
              <a:r>
                <a:rPr sz="1400" dirty="0"/>
                <a:t> de la santé</a:t>
              </a: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C07D4686-3583-A554-C608-798A77944D21}"/>
                </a:ext>
              </a:extLst>
            </p:cNvPr>
            <p:cNvSpPr/>
            <p:nvPr/>
          </p:nvSpPr>
          <p:spPr>
            <a:xfrm>
              <a:off x="2265488" y="4114949"/>
              <a:ext cx="1493948" cy="1059543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defRPr>
              </a:pPr>
              <a:r>
                <a:rPr sz="1400" dirty="0"/>
                <a:t>Dialogue public-</a:t>
              </a:r>
              <a:r>
                <a:rPr sz="1400" dirty="0"/>
                <a:t>privé</a:t>
              </a:r>
              <a:endParaRPr sz="1400" dirty="0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4E3FEB18-292A-E683-8576-44493ABC0803}"/>
              </a:ext>
            </a:extLst>
          </p:cNvPr>
          <p:cNvGrpSpPr/>
          <p:nvPr/>
        </p:nvGrpSpPr>
        <p:grpSpPr>
          <a:xfrm>
            <a:off x="8341078" y="3649483"/>
            <a:ext cx="3696247" cy="1184135"/>
            <a:chOff x="6213898" y="3620694"/>
            <a:chExt cx="5735582" cy="1622311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6A3DBEA3-6E07-9AC1-2F3D-9DAB686DB4BA}"/>
                </a:ext>
              </a:extLst>
            </p:cNvPr>
            <p:cNvSpPr/>
            <p:nvPr/>
          </p:nvSpPr>
          <p:spPr>
            <a:xfrm>
              <a:off x="9658560" y="3778818"/>
              <a:ext cx="2290920" cy="808233"/>
            </a:xfrm>
            <a:prstGeom prst="ellipse">
              <a:avLst/>
            </a:prstGeom>
            <a:gradFill>
              <a:gsLst>
                <a:gs pos="0">
                  <a:srgbClr val="0070C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sz="140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defRPr>
              </a:pPr>
              <a:r>
                <a:rPr sz="1200" dirty="0"/>
                <a:t>VIH/</a:t>
              </a:r>
              <a:r>
                <a:rPr sz="1200" dirty="0"/>
                <a:t>sida</a:t>
              </a:r>
              <a:r>
                <a:rPr sz="1200" dirty="0"/>
                <a:t> et </a:t>
              </a:r>
              <a:r>
                <a:rPr sz="1200" dirty="0"/>
                <a:t>tuberculose</a:t>
              </a:r>
              <a:endParaRPr sz="1200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EC7CD0A-2120-A00E-4BCB-31320DA8C423}"/>
                </a:ext>
              </a:extLst>
            </p:cNvPr>
            <p:cNvSpPr/>
            <p:nvPr/>
          </p:nvSpPr>
          <p:spPr>
            <a:xfrm>
              <a:off x="6213898" y="3689248"/>
              <a:ext cx="2530098" cy="851712"/>
            </a:xfrm>
            <a:prstGeom prst="ellipse">
              <a:avLst/>
            </a:prstGeom>
            <a:gradFill>
              <a:gsLst>
                <a:gs pos="0">
                  <a:srgbClr val="0070C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sz="140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defRPr>
              </a:pPr>
              <a:r>
                <a:rPr sz="1200" dirty="0"/>
                <a:t>Préparation</a:t>
              </a:r>
              <a:r>
                <a:rPr sz="1200" dirty="0"/>
                <a:t> aux </a:t>
              </a:r>
              <a:r>
                <a:rPr sz="1200" dirty="0"/>
                <a:t>urgences</a:t>
              </a:r>
              <a:r>
                <a:rPr sz="1200" dirty="0"/>
                <a:t> </a:t>
              </a:r>
              <a:r>
                <a:rPr sz="1200" dirty="0"/>
                <a:t>épidémiques</a:t>
              </a:r>
              <a:endParaRPr sz="1200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9EE49C5-9889-EC50-95FC-C6FEAAA8D9D9}"/>
                </a:ext>
              </a:extLst>
            </p:cNvPr>
            <p:cNvSpPr/>
            <p:nvPr/>
          </p:nvSpPr>
          <p:spPr>
            <a:xfrm>
              <a:off x="7054225" y="4475433"/>
              <a:ext cx="2041488" cy="767572"/>
            </a:xfrm>
            <a:prstGeom prst="ellipse">
              <a:avLst/>
            </a:prstGeom>
            <a:gradFill>
              <a:gsLst>
                <a:gs pos="0">
                  <a:srgbClr val="0070C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sz="140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defRPr>
              </a:pPr>
              <a:r>
                <a:rPr dirty="0"/>
                <a:t>PMNACH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05BE783-D8CD-8106-B3EA-20F16541C4D9}"/>
                </a:ext>
              </a:extLst>
            </p:cNvPr>
            <p:cNvSpPr/>
            <p:nvPr/>
          </p:nvSpPr>
          <p:spPr>
            <a:xfrm>
              <a:off x="8435090" y="3620694"/>
              <a:ext cx="1481108" cy="954026"/>
            </a:xfrm>
            <a:prstGeom prst="ellipse">
              <a:avLst/>
            </a:prstGeom>
            <a:gradFill>
              <a:gsLst>
                <a:gs pos="0">
                  <a:srgbClr val="0070C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sz="140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defRPr>
              </a:pPr>
              <a:r>
                <a:rPr dirty="0"/>
                <a:t>EPI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F61A738-243B-2CDC-47C8-C0BC360B08A3}"/>
                </a:ext>
              </a:extLst>
            </p:cNvPr>
            <p:cNvSpPr/>
            <p:nvPr/>
          </p:nvSpPr>
          <p:spPr>
            <a:xfrm>
              <a:off x="8743996" y="4369153"/>
              <a:ext cx="2041487" cy="699146"/>
            </a:xfrm>
            <a:prstGeom prst="ellipse">
              <a:avLst/>
            </a:prstGeom>
            <a:gradFill>
              <a:gsLst>
                <a:gs pos="0">
                  <a:srgbClr val="0070C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sz="140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defRPr>
              </a:pPr>
              <a:r>
                <a:rPr dirty="0"/>
                <a:t>Nutrition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117FE955-22AA-35F5-69FF-E3E80E59E310}"/>
              </a:ext>
            </a:extLst>
          </p:cNvPr>
          <p:cNvSpPr txBox="1"/>
          <p:nvPr/>
        </p:nvSpPr>
        <p:spPr>
          <a:xfrm>
            <a:off x="3553907" y="5686091"/>
            <a:ext cx="358195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/>
            </a:pPr>
            <a:r>
              <a:rPr dirty="0"/>
              <a:t>Groupes</a:t>
            </a:r>
            <a:r>
              <a:rPr dirty="0"/>
              <a:t> </a:t>
            </a:r>
            <a:r>
              <a:rPr dirty="0"/>
              <a:t>thématiques</a:t>
            </a:r>
            <a:r>
              <a:rPr dirty="0"/>
              <a:t> </a:t>
            </a:r>
            <a:r>
              <a:rPr dirty="0"/>
              <a:t>transversaux</a:t>
            </a:r>
            <a:endParaRPr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7F8153A-F9D8-2410-53A1-7732A04BB706}"/>
              </a:ext>
            </a:extLst>
          </p:cNvPr>
          <p:cNvSpPr txBox="1"/>
          <p:nvPr/>
        </p:nvSpPr>
        <p:spPr>
          <a:xfrm>
            <a:off x="7425359" y="5195832"/>
            <a:ext cx="47183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/>
            </a:pPr>
            <a:r>
              <a:rPr dirty="0"/>
              <a:t>Groupes</a:t>
            </a:r>
            <a:r>
              <a:rPr dirty="0"/>
              <a:t> de travail techniques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8AB14A3-8DB8-259D-4188-500B8726A08C}"/>
              </a:ext>
            </a:extLst>
          </p:cNvPr>
          <p:cNvCxnSpPr>
            <a:cxnSpLocks/>
          </p:cNvCxnSpPr>
          <p:nvPr/>
        </p:nvCxnSpPr>
        <p:spPr>
          <a:xfrm>
            <a:off x="5561744" y="2681555"/>
            <a:ext cx="0" cy="914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8F444DD-B65B-F031-A160-E56BB419C9D7}"/>
              </a:ext>
            </a:extLst>
          </p:cNvPr>
          <p:cNvCxnSpPr/>
          <p:nvPr/>
        </p:nvCxnSpPr>
        <p:spPr>
          <a:xfrm>
            <a:off x="348343" y="1167231"/>
            <a:ext cx="11037397" cy="24929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9C05235-3939-11A3-B1A6-21DF2B85D715}"/>
              </a:ext>
            </a:extLst>
          </p:cNvPr>
          <p:cNvCxnSpPr>
            <a:cxnSpLocks/>
          </p:cNvCxnSpPr>
          <p:nvPr/>
        </p:nvCxnSpPr>
        <p:spPr>
          <a:xfrm flipV="1">
            <a:off x="7551505" y="4010356"/>
            <a:ext cx="748477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93DFA53E-C731-DB98-FA0E-E817F0C9A1C7}"/>
              </a:ext>
            </a:extLst>
          </p:cNvPr>
          <p:cNvSpPr/>
          <p:nvPr/>
        </p:nvSpPr>
        <p:spPr>
          <a:xfrm>
            <a:off x="1385572" y="3730228"/>
            <a:ext cx="1315620" cy="560256"/>
          </a:xfrm>
          <a:prstGeom prst="ellipse">
            <a:avLst/>
          </a:prstGeom>
          <a:gradFill>
            <a:gsLst>
              <a:gs pos="0">
                <a:srgbClr val="0070C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pPr>
            <a:r>
              <a:rPr dirty="0"/>
              <a:t>JAR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23D5F8D-B53D-0522-C0E7-F16B6518F137}"/>
              </a:ext>
            </a:extLst>
          </p:cNvPr>
          <p:cNvCxnSpPr>
            <a:cxnSpLocks/>
          </p:cNvCxnSpPr>
          <p:nvPr/>
        </p:nvCxnSpPr>
        <p:spPr>
          <a:xfrm>
            <a:off x="2774022" y="4059866"/>
            <a:ext cx="57896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0608636-0359-2EB7-1559-E07E3490A58C}"/>
              </a:ext>
            </a:extLst>
          </p:cNvPr>
          <p:cNvSpPr txBox="1"/>
          <p:nvPr/>
        </p:nvSpPr>
        <p:spPr>
          <a:xfrm>
            <a:off x="1327546" y="4383227"/>
            <a:ext cx="11685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/>
            </a:pPr>
            <a:r>
              <a:rPr dirty="0"/>
              <a:t>Groupe</a:t>
            </a:r>
            <a:r>
              <a:rPr dirty="0"/>
              <a:t> de travail</a:t>
            </a:r>
          </a:p>
        </p:txBody>
      </p:sp>
    </p:spTree>
    <p:extLst>
      <p:ext uri="{BB962C8B-B14F-4D97-AF65-F5344CB8AC3E}">
        <p14:creationId xmlns:p14="http://schemas.microsoft.com/office/powerpoint/2010/main" val="4166849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8F651-4042-A7A2-F854-ACE313E99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Défis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F67D5-6C7F-44C7-46E0-8F86B847C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8166"/>
            <a:ext cx="10515600" cy="4668797"/>
          </a:xfrm>
        </p:spPr>
        <p:txBody>
          <a:bodyPr>
            <a:normAutofit fontScale="85000" lnSpcReduction="10000"/>
          </a:bodyPr>
          <a:lstStyle/>
          <a:p>
            <a:pPr algn="just">
              <a:defRPr sz="2000" kern="1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dirty="0"/>
              <a:t>Multiplicité</a:t>
            </a:r>
            <a:r>
              <a:rPr dirty="0"/>
              <a:t> </a:t>
            </a:r>
            <a:r>
              <a:rPr dirty="0"/>
              <a:t>d'autorités</a:t>
            </a:r>
            <a:r>
              <a:rPr dirty="0"/>
              <a:t> </a:t>
            </a:r>
            <a:r>
              <a:rPr dirty="0"/>
              <a:t>sanitaires</a:t>
            </a:r>
            <a:r>
              <a:rPr dirty="0"/>
              <a:t> </a:t>
            </a:r>
            <a:r>
              <a:rPr dirty="0"/>
              <a:t>parallèles</a:t>
            </a:r>
            <a:r>
              <a:rPr dirty="0"/>
              <a:t> (aux </a:t>
            </a:r>
            <a:r>
              <a:rPr dirty="0"/>
              <a:t>niveaux</a:t>
            </a:r>
            <a:r>
              <a:rPr dirty="0"/>
              <a:t> </a:t>
            </a:r>
            <a:r>
              <a:rPr dirty="0"/>
              <a:t>fédéral</a:t>
            </a:r>
            <a:r>
              <a:rPr dirty="0"/>
              <a:t> et des </a:t>
            </a:r>
            <a:r>
              <a:rPr dirty="0"/>
              <a:t>États</a:t>
            </a:r>
            <a:r>
              <a:rPr dirty="0" smtClean="0"/>
              <a:t>)</a:t>
            </a:r>
            <a:r>
              <a:rPr lang="en-US" dirty="0" smtClean="0"/>
              <a:t>.</a:t>
            </a:r>
            <a:endParaRPr dirty="0"/>
          </a:p>
          <a:p>
            <a:pPr algn="just">
              <a:defRPr sz="2000" kern="1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dirty="0"/>
              <a:t>Malgré</a:t>
            </a:r>
            <a:r>
              <a:rPr dirty="0"/>
              <a:t> les </a:t>
            </a:r>
            <a:r>
              <a:rPr dirty="0"/>
              <a:t>progrès</a:t>
            </a:r>
            <a:r>
              <a:rPr dirty="0"/>
              <a:t> </a:t>
            </a:r>
            <a:r>
              <a:rPr dirty="0"/>
              <a:t>accomplis</a:t>
            </a:r>
            <a:r>
              <a:rPr dirty="0"/>
              <a:t>, </a:t>
            </a:r>
            <a:r>
              <a:rPr dirty="0"/>
              <a:t>une</a:t>
            </a:r>
            <a:r>
              <a:rPr dirty="0"/>
              <a:t> part </a:t>
            </a:r>
            <a:r>
              <a:rPr dirty="0"/>
              <a:t>importante</a:t>
            </a:r>
            <a:r>
              <a:rPr dirty="0"/>
              <a:t> du </a:t>
            </a:r>
            <a:r>
              <a:rPr dirty="0"/>
              <a:t>financement</a:t>
            </a:r>
            <a:r>
              <a:rPr dirty="0"/>
              <a:t> de la santé </a:t>
            </a:r>
            <a:r>
              <a:rPr dirty="0"/>
              <a:t>reste</a:t>
            </a:r>
            <a:r>
              <a:rPr dirty="0"/>
              <a:t> « hors budget ».</a:t>
            </a:r>
          </a:p>
          <a:p>
            <a:pPr algn="just">
              <a:defRPr sz="2000" kern="1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dirty="0"/>
              <a:t>L'absence</a:t>
            </a:r>
            <a:r>
              <a:rPr dirty="0"/>
              <a:t> de la </a:t>
            </a:r>
            <a:r>
              <a:rPr dirty="0"/>
              <a:t>plupart</a:t>
            </a:r>
            <a:r>
              <a:rPr dirty="0"/>
              <a:t> des </a:t>
            </a:r>
            <a:r>
              <a:rPr dirty="0"/>
              <a:t>partenaires</a:t>
            </a:r>
            <a:r>
              <a:rPr dirty="0"/>
              <a:t> de </a:t>
            </a:r>
            <a:r>
              <a:rPr dirty="0"/>
              <a:t>développement</a:t>
            </a:r>
            <a:r>
              <a:rPr dirty="0"/>
              <a:t> </a:t>
            </a:r>
            <a:r>
              <a:rPr dirty="0"/>
              <a:t>dans</a:t>
            </a:r>
            <a:r>
              <a:rPr dirty="0"/>
              <a:t> le pays </a:t>
            </a:r>
            <a:r>
              <a:rPr dirty="0"/>
              <a:t>complique</a:t>
            </a:r>
            <a:r>
              <a:rPr dirty="0"/>
              <a:t> la coordination et le dialogue </a:t>
            </a:r>
            <a:r>
              <a:rPr dirty="0"/>
              <a:t>régulier</a:t>
            </a:r>
            <a:r>
              <a:rPr dirty="0"/>
              <a:t>. </a:t>
            </a:r>
          </a:p>
          <a:p>
            <a:pPr algn="just">
              <a:defRPr sz="2000" kern="1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dirty="0"/>
              <a:t>La divergence des </a:t>
            </a:r>
            <a:r>
              <a:rPr dirty="0"/>
              <a:t>intérêts</a:t>
            </a:r>
            <a:r>
              <a:rPr dirty="0"/>
              <a:t> des </a:t>
            </a:r>
            <a:r>
              <a:rPr dirty="0"/>
              <a:t>bailleurs</a:t>
            </a:r>
            <a:r>
              <a:rPr dirty="0"/>
              <a:t> de </a:t>
            </a:r>
            <a:r>
              <a:rPr dirty="0"/>
              <a:t>fonds</a:t>
            </a:r>
            <a:r>
              <a:rPr dirty="0"/>
              <a:t>, </a:t>
            </a:r>
            <a:r>
              <a:rPr dirty="0"/>
              <a:t>combinée</a:t>
            </a:r>
            <a:r>
              <a:rPr dirty="0"/>
              <a:t> à des </a:t>
            </a:r>
            <a:r>
              <a:rPr dirty="0"/>
              <a:t>pratiques</a:t>
            </a:r>
            <a:r>
              <a:rPr dirty="0"/>
              <a:t> </a:t>
            </a:r>
            <a:r>
              <a:rPr dirty="0"/>
              <a:t>persistantes</a:t>
            </a:r>
            <a:r>
              <a:rPr dirty="0"/>
              <a:t> de </a:t>
            </a:r>
            <a:r>
              <a:rPr dirty="0"/>
              <a:t>contournement</a:t>
            </a:r>
            <a:r>
              <a:rPr dirty="0"/>
              <a:t> du </a:t>
            </a:r>
            <a:r>
              <a:rPr dirty="0"/>
              <a:t>rôle</a:t>
            </a:r>
            <a:r>
              <a:rPr dirty="0"/>
              <a:t> de coordination du </a:t>
            </a:r>
            <a:r>
              <a:rPr dirty="0"/>
              <a:t>gouvernement</a:t>
            </a:r>
            <a:r>
              <a:rPr dirty="0"/>
              <a:t>, </a:t>
            </a:r>
            <a:r>
              <a:rPr dirty="0"/>
              <a:t>compromet</a:t>
            </a:r>
            <a:r>
              <a:rPr dirty="0"/>
              <a:t> les efforts </a:t>
            </a:r>
            <a:r>
              <a:rPr dirty="0"/>
              <a:t>d’alignement</a:t>
            </a:r>
            <a:r>
              <a:rPr dirty="0"/>
              <a:t>.</a:t>
            </a:r>
          </a:p>
          <a:p>
            <a:pPr algn="just">
              <a:defRPr sz="2000" kern="1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dirty="0"/>
              <a:t>Les </a:t>
            </a:r>
            <a:r>
              <a:rPr dirty="0"/>
              <a:t>partenaires</a:t>
            </a:r>
            <a:r>
              <a:rPr dirty="0"/>
              <a:t> de </a:t>
            </a:r>
            <a:r>
              <a:rPr dirty="0"/>
              <a:t>développement</a:t>
            </a:r>
            <a:r>
              <a:rPr dirty="0"/>
              <a:t> </a:t>
            </a:r>
            <a:r>
              <a:rPr dirty="0"/>
              <a:t>continuent</a:t>
            </a:r>
            <a:r>
              <a:rPr dirty="0"/>
              <a:t> de </a:t>
            </a:r>
            <a:r>
              <a:rPr dirty="0"/>
              <a:t>mener</a:t>
            </a:r>
            <a:r>
              <a:rPr dirty="0"/>
              <a:t> des discussions </a:t>
            </a:r>
            <a:r>
              <a:rPr dirty="0"/>
              <a:t>bilatérales</a:t>
            </a:r>
            <a:r>
              <a:rPr dirty="0"/>
              <a:t> et </a:t>
            </a:r>
            <a:r>
              <a:rPr dirty="0"/>
              <a:t>n’utilisent</a:t>
            </a:r>
            <a:r>
              <a:rPr dirty="0"/>
              <a:t> pas encore </a:t>
            </a:r>
            <a:r>
              <a:rPr dirty="0"/>
              <a:t>pleinement</a:t>
            </a:r>
            <a:r>
              <a:rPr dirty="0"/>
              <a:t> les </a:t>
            </a:r>
            <a:r>
              <a:rPr dirty="0"/>
              <a:t>groupes</a:t>
            </a:r>
            <a:r>
              <a:rPr dirty="0"/>
              <a:t> de travail </a:t>
            </a:r>
            <a:r>
              <a:rPr dirty="0"/>
              <a:t>thématiques</a:t>
            </a:r>
            <a:r>
              <a:rPr dirty="0"/>
              <a:t> (GTT) </a:t>
            </a:r>
            <a:r>
              <a:rPr dirty="0"/>
              <a:t>comme</a:t>
            </a:r>
            <a:r>
              <a:rPr dirty="0"/>
              <a:t> </a:t>
            </a:r>
            <a:r>
              <a:rPr dirty="0"/>
              <a:t>plateformes</a:t>
            </a:r>
            <a:r>
              <a:rPr dirty="0"/>
              <a:t> de coordination des contributions techniques et des allocations </a:t>
            </a:r>
            <a:r>
              <a:rPr dirty="0"/>
              <a:t>financières</a:t>
            </a:r>
            <a:r>
              <a:rPr dirty="0"/>
              <a:t>.</a:t>
            </a:r>
          </a:p>
          <a:p>
            <a:pPr algn="just">
              <a:defRPr sz="20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dirty="0"/>
              <a:t>Les </a:t>
            </a:r>
            <a:r>
              <a:rPr dirty="0"/>
              <a:t>mécanismes</a:t>
            </a:r>
            <a:r>
              <a:rPr dirty="0"/>
              <a:t> de coordination </a:t>
            </a:r>
            <a:r>
              <a:rPr dirty="0"/>
              <a:t>doivent</a:t>
            </a:r>
            <a:r>
              <a:rPr dirty="0"/>
              <a:t> </a:t>
            </a:r>
            <a:r>
              <a:rPr dirty="0"/>
              <a:t>être</a:t>
            </a:r>
            <a:r>
              <a:rPr dirty="0"/>
              <a:t> </a:t>
            </a:r>
            <a:r>
              <a:rPr dirty="0"/>
              <a:t>renforcés</a:t>
            </a:r>
            <a:r>
              <a:rPr dirty="0"/>
              <a:t> et </a:t>
            </a:r>
            <a:r>
              <a:rPr dirty="0"/>
              <a:t>déployés</a:t>
            </a:r>
            <a:r>
              <a:rPr dirty="0"/>
              <a:t> aux </a:t>
            </a:r>
            <a:r>
              <a:rPr dirty="0"/>
              <a:t>niveaux</a:t>
            </a:r>
            <a:r>
              <a:rPr dirty="0"/>
              <a:t> </a:t>
            </a:r>
            <a:r>
              <a:rPr dirty="0"/>
              <a:t>régionaux</a:t>
            </a:r>
            <a:r>
              <a:rPr dirty="0"/>
              <a:t>/des </a:t>
            </a:r>
            <a:r>
              <a:rPr dirty="0"/>
              <a:t>États</a:t>
            </a:r>
            <a:r>
              <a:rPr dirty="0"/>
              <a:t> </a:t>
            </a:r>
            <a:r>
              <a:rPr dirty="0"/>
              <a:t>fédérés</a:t>
            </a:r>
            <a:r>
              <a:rPr dirty="0"/>
              <a:t> (FMS).</a:t>
            </a:r>
          </a:p>
          <a:p>
            <a:pPr algn="just">
              <a:defRPr sz="20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dirty="0"/>
              <a:t>Les </a:t>
            </a:r>
            <a:r>
              <a:rPr dirty="0"/>
              <a:t>exigences</a:t>
            </a:r>
            <a:r>
              <a:rPr dirty="0"/>
              <a:t> </a:t>
            </a:r>
            <a:r>
              <a:rPr dirty="0"/>
              <a:t>propres</a:t>
            </a:r>
            <a:r>
              <a:rPr dirty="0"/>
              <a:t> à </a:t>
            </a:r>
            <a:r>
              <a:rPr dirty="0"/>
              <a:t>chaque</a:t>
            </a:r>
            <a:r>
              <a:rPr dirty="0"/>
              <a:t> </a:t>
            </a:r>
            <a:r>
              <a:rPr dirty="0"/>
              <a:t>partenaire</a:t>
            </a:r>
            <a:r>
              <a:rPr dirty="0"/>
              <a:t> </a:t>
            </a:r>
            <a:r>
              <a:rPr dirty="0"/>
              <a:t>en</a:t>
            </a:r>
            <a:r>
              <a:rPr dirty="0"/>
              <a:t> </a:t>
            </a:r>
            <a:r>
              <a:rPr dirty="0"/>
              <a:t>matière</a:t>
            </a:r>
            <a:r>
              <a:rPr dirty="0"/>
              <a:t> de rapports </a:t>
            </a:r>
            <a:r>
              <a:rPr dirty="0"/>
              <a:t>peuvent</a:t>
            </a:r>
            <a:r>
              <a:rPr dirty="0"/>
              <a:t> </a:t>
            </a:r>
            <a:r>
              <a:rPr dirty="0"/>
              <a:t>freiner</a:t>
            </a:r>
            <a:r>
              <a:rPr dirty="0"/>
              <a:t> </a:t>
            </a:r>
            <a:r>
              <a:rPr dirty="0"/>
              <a:t>l’harmonisation</a:t>
            </a:r>
            <a:r>
              <a:rPr dirty="0"/>
              <a:t> des </a:t>
            </a:r>
            <a:r>
              <a:rPr dirty="0"/>
              <a:t>mécanismes</a:t>
            </a:r>
            <a:r>
              <a:rPr dirty="0"/>
              <a:t> de </a:t>
            </a:r>
            <a:r>
              <a:rPr dirty="0"/>
              <a:t>suivi-évaluation</a:t>
            </a:r>
            <a:r>
              <a:rPr dirty="0"/>
              <a:t>.</a:t>
            </a:r>
          </a:p>
          <a:p>
            <a:endParaRPr lang="en-US" sz="2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  <a:defRPr sz="2400" b="1">
                <a:solidFill>
                  <a:srgbClr val="4472C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dirty="0"/>
              <a:t>Des </a:t>
            </a:r>
            <a:r>
              <a:rPr dirty="0"/>
              <a:t>progrès</a:t>
            </a:r>
            <a:r>
              <a:rPr dirty="0"/>
              <a:t> </a:t>
            </a:r>
            <a:r>
              <a:rPr dirty="0"/>
              <a:t>bien</a:t>
            </a:r>
            <a:r>
              <a:rPr dirty="0"/>
              <a:t> plus </a:t>
            </a:r>
            <a:r>
              <a:rPr dirty="0"/>
              <a:t>significatifs</a:t>
            </a:r>
            <a:r>
              <a:rPr dirty="0"/>
              <a:t> </a:t>
            </a:r>
            <a:r>
              <a:rPr dirty="0"/>
              <a:t>peuvent</a:t>
            </a:r>
            <a:r>
              <a:rPr dirty="0"/>
              <a:t> </a:t>
            </a:r>
            <a:r>
              <a:rPr dirty="0"/>
              <a:t>être</a:t>
            </a:r>
            <a:r>
              <a:rPr dirty="0"/>
              <a:t> </a:t>
            </a:r>
            <a:r>
              <a:rPr dirty="0"/>
              <a:t>accomplis</a:t>
            </a:r>
            <a:r>
              <a:rPr dirty="0"/>
              <a:t> </a:t>
            </a:r>
            <a:r>
              <a:rPr dirty="0"/>
              <a:t>si</a:t>
            </a:r>
            <a:r>
              <a:rPr dirty="0"/>
              <a:t> les institutions </a:t>
            </a:r>
            <a:r>
              <a:rPr dirty="0"/>
              <a:t>multilatérales</a:t>
            </a:r>
            <a:r>
              <a:rPr dirty="0"/>
              <a:t> (GFF, </a:t>
            </a:r>
            <a:r>
              <a:rPr dirty="0"/>
              <a:t>Banque</a:t>
            </a:r>
            <a:r>
              <a:rPr dirty="0"/>
              <a:t> </a:t>
            </a:r>
            <a:r>
              <a:rPr dirty="0"/>
              <a:t>mondiale</a:t>
            </a:r>
            <a:r>
              <a:rPr dirty="0"/>
              <a:t>, </a:t>
            </a:r>
            <a:r>
              <a:rPr dirty="0"/>
              <a:t>Gavi</a:t>
            </a:r>
            <a:r>
              <a:rPr dirty="0"/>
              <a:t>, </a:t>
            </a:r>
            <a:r>
              <a:rPr dirty="0"/>
              <a:t>Fonds</a:t>
            </a:r>
            <a:r>
              <a:rPr dirty="0"/>
              <a:t> </a:t>
            </a:r>
            <a:r>
              <a:rPr dirty="0"/>
              <a:t>mondial</a:t>
            </a:r>
            <a:r>
              <a:rPr dirty="0"/>
              <a:t>, ONU) et les </a:t>
            </a:r>
            <a:r>
              <a:rPr dirty="0"/>
              <a:t>partenaires</a:t>
            </a:r>
            <a:r>
              <a:rPr dirty="0"/>
              <a:t> </a:t>
            </a:r>
            <a:r>
              <a:rPr dirty="0"/>
              <a:t>bilatéraux</a:t>
            </a:r>
            <a:r>
              <a:rPr dirty="0"/>
              <a:t> </a:t>
            </a:r>
            <a:r>
              <a:rPr dirty="0"/>
              <a:t>consentent</a:t>
            </a:r>
            <a:r>
              <a:rPr dirty="0"/>
              <a:t> des efforts </a:t>
            </a:r>
            <a:r>
              <a:rPr dirty="0"/>
              <a:t>accrus</a:t>
            </a:r>
            <a:r>
              <a:rPr dirty="0"/>
              <a:t> pour </a:t>
            </a:r>
            <a:r>
              <a:rPr dirty="0"/>
              <a:t>réduire</a:t>
            </a:r>
            <a:r>
              <a:rPr dirty="0"/>
              <a:t> </a:t>
            </a:r>
            <a:r>
              <a:rPr dirty="0"/>
              <a:t>leurs</a:t>
            </a:r>
            <a:r>
              <a:rPr dirty="0"/>
              <a:t> initiatives </a:t>
            </a:r>
            <a:r>
              <a:rPr dirty="0"/>
              <a:t>parallèles</a:t>
            </a:r>
            <a:r>
              <a:rPr dirty="0"/>
              <a:t> et </a:t>
            </a:r>
            <a:r>
              <a:rPr dirty="0"/>
              <a:t>harmoniser</a:t>
            </a:r>
            <a:r>
              <a:rPr dirty="0"/>
              <a:t> </a:t>
            </a:r>
            <a:r>
              <a:rPr dirty="0"/>
              <a:t>leurs</a:t>
            </a:r>
            <a:r>
              <a:rPr dirty="0"/>
              <a:t> </a:t>
            </a:r>
            <a:r>
              <a:rPr dirty="0"/>
              <a:t>exigences</a:t>
            </a:r>
            <a:r>
              <a:rPr dirty="0"/>
              <a:t>.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080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d46340-9958-4cdf-94eb-2e05d6c6637f">
      <Terms xmlns="http://schemas.microsoft.com/office/infopath/2007/PartnerControls"/>
    </lcf76f155ced4ddcb4097134ff3c332f>
    <TaxCatchAll xmlns="3e02667f-0271-471b-bd6e-11a2e16def1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9FCE9BF927064F98C42DD76ED49955" ma:contentTypeVersion="17" ma:contentTypeDescription="Crée un document." ma:contentTypeScope="" ma:versionID="32a82bde2fae90d352f64184d78658b0">
  <xsd:schema xmlns:xsd="http://www.w3.org/2001/XMLSchema" xmlns:xs="http://www.w3.org/2001/XMLSchema" xmlns:p="http://schemas.microsoft.com/office/2006/metadata/properties" xmlns:ns2="0ed46340-9958-4cdf-94eb-2e05d6c6637f" xmlns:ns3="d3398ae2-713c-4198-a379-dac4c3dee16e" xmlns:ns4="3e02667f-0271-471b-bd6e-11a2e16def1d" targetNamespace="http://schemas.microsoft.com/office/2006/metadata/properties" ma:root="true" ma:fieldsID="2aeab4986a10f9eec4cbef0d27711692" ns2:_="" ns3:_="" ns4:_="">
    <xsd:import namespace="0ed46340-9958-4cdf-94eb-2e05d6c6637f"/>
    <xsd:import namespace="d3398ae2-713c-4198-a379-dac4c3dee16e"/>
    <xsd:import namespace="3e02667f-0271-471b-bd6e-11a2e16de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46340-9958-4cdf-94eb-2e05d6c663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2a6c10d7-b926-4fc0-945e-3cbf5049f6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398ae2-713c-4198-a379-dac4c3dee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2667f-0271-471b-bd6e-11a2e16def1d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01cea393-cc03-460b-a050-890144b27938}" ma:internalName="TaxCatchAll" ma:showField="CatchAllData" ma:web="d3398ae2-713c-4198-a379-dac4c3dee1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EB8257-7666-4217-847C-C4720882B60D}">
  <ds:schemaRefs>
    <ds:schemaRef ds:uri="http://www.w3.org/XML/1998/namespace"/>
    <ds:schemaRef ds:uri="http://purl.org/dc/elements/1.1/"/>
    <ds:schemaRef ds:uri="d3398ae2-713c-4198-a379-dac4c3dee16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3e02667f-0271-471b-bd6e-11a2e16def1d"/>
    <ds:schemaRef ds:uri="0ed46340-9958-4cdf-94eb-2e05d6c6637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FC95AF2-2504-45DD-A1E8-9E11D6576B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892B30-47E3-41AC-B19E-8BE4B199AC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d46340-9958-4cdf-94eb-2e05d6c6637f"/>
    <ds:schemaRef ds:uri="d3398ae2-713c-4198-a379-dac4c3dee16e"/>
    <ds:schemaRef ds:uri="3e02667f-0271-471b-bd6e-11a2e16def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730</Words>
  <Application>Microsoft Office PowerPoint</Application>
  <PresentationFormat>Widescreen</PresentationFormat>
  <Paragraphs>94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Times New Roman</vt:lpstr>
      <vt:lpstr>UICTFontTextStyleBody</vt:lpstr>
      <vt:lpstr>Verdana</vt:lpstr>
      <vt:lpstr>Wingdings</vt:lpstr>
      <vt:lpstr>Office Theme</vt:lpstr>
      <vt:lpstr> Expérience en matière d'alignement et de coordination du secteur de la santé en Somalie</vt:lpstr>
      <vt:lpstr>Un défi unique :</vt:lpstr>
      <vt:lpstr>Feuille de route - Initiative pour l’alignement</vt:lpstr>
      <vt:lpstr>PowerPoint Presentation</vt:lpstr>
      <vt:lpstr>Principes régissant les partenariats sanitaires </vt:lpstr>
      <vt:lpstr>PowerPoint Presentation</vt:lpstr>
      <vt:lpstr>Défis</vt:lpstr>
    </vt:vector>
  </TitlesOfParts>
  <Company>WBG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Somalia Health Sector Alignment and Coordination experience</dc:title>
  <dc:creator>Tawab Hashemi</dc:creator>
  <cp:lastModifiedBy>User</cp:lastModifiedBy>
  <cp:revision>9</cp:revision>
  <dcterms:created xsi:type="dcterms:W3CDTF">2025-04-30T17:21:37Z</dcterms:created>
  <dcterms:modified xsi:type="dcterms:W3CDTF">2025-05-20T17:58:07Z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0x010100D29FCE9BF927064F98C42DD76ED49955</vt:lpwstr>
  </property>
  <property fmtid="{D5CDD505-2E9C-101B-9397-08002B2CF9AE}" pid="3" name="MediaServiceImageTags">
    <vt:lpwstr/>
  </property>
</Properties>
</file>