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9" r:id="rId7"/>
    <p:sldId id="260" r:id="rId8"/>
    <p:sldId id="261" r:id="rId9"/>
    <p:sldId id="268" r:id="rId10"/>
    <p:sldId id="267" r:id="rId11"/>
    <p:sldId id="262" r:id="rId12"/>
    <p:sldId id="269" r:id="rId13"/>
    <p:sldId id="264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1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3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3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A4483D-CB21-4EF9-ADC1-C0119E6AF24E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4E8B468-8392-4BF2-8276-58B4B76BE47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dirty="0"/>
            <a:t> L’Éthiopie a adopté la Déclaration de </a:t>
          </a:r>
          <a:r>
            <a:rPr dirty="0">
              <a:latin typeface="Calibri"/>
            </a:rPr>
            <a:t>Paris</a:t>
          </a:r>
          <a:r>
            <a:rPr dirty="0"/>
            <a:t> (2005), le Manuel d’harmonisation du secteur de la santé (2007) et a signé le Compact de l’IHP+ (2008).</a:t>
          </a:r>
        </a:p>
      </dgm:t>
    </dgm:pt>
    <dgm:pt modelId="{DBB39C86-D557-42EA-BBFB-C908B70D97CC}" type="parTrans" cxnId="{03363425-836D-487F-A27D-41208F9A2DEC}">
      <dgm:prSet/>
      <dgm:spPr/>
      <dgm:t>
        <a:bodyPr/>
        <a:lstStyle/>
        <a:p>
          <a:endParaRPr lang="en-US"/>
        </a:p>
      </dgm:t>
    </dgm:pt>
    <dgm:pt modelId="{FEEB1EA7-8107-4042-974E-7B698E0B2AF3}" type="sibTrans" cxnId="{03363425-836D-487F-A27D-41208F9A2DEC}">
      <dgm:prSet/>
      <dgm:spPr/>
      <dgm:t>
        <a:bodyPr/>
        <a:lstStyle/>
        <a:p>
          <a:endParaRPr lang="en-US"/>
        </a:p>
      </dgm:t>
    </dgm:pt>
    <dgm:pt modelId="{5AA4AACF-F49C-48EE-B446-32CC870D665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dirty="0"/>
            <a:t>Mise en œuvre de l'accord de financement conjoint (2009), JANS (évaluation conjointe pour les stratégies nationales)(2010).</a:t>
          </a:r>
        </a:p>
      </dgm:t>
    </dgm:pt>
    <dgm:pt modelId="{F608A6E4-AFAF-447E-BA0D-0812C27DC28C}" type="parTrans" cxnId="{72AFCB51-976E-4C6E-B1FE-73F5A815DCC0}">
      <dgm:prSet/>
      <dgm:spPr/>
      <dgm:t>
        <a:bodyPr/>
        <a:lstStyle/>
        <a:p>
          <a:endParaRPr lang="en-US"/>
        </a:p>
      </dgm:t>
    </dgm:pt>
    <dgm:pt modelId="{C08359BF-38C9-41AC-86FE-1BC61C9F73C0}" type="sibTrans" cxnId="{72AFCB51-976E-4C6E-B1FE-73F5A815DCC0}">
      <dgm:prSet/>
      <dgm:spPr/>
      <dgm:t>
        <a:bodyPr/>
        <a:lstStyle/>
        <a:p>
          <a:endParaRPr lang="en-US"/>
        </a:p>
      </dgm:t>
    </dgm:pt>
    <dgm:pt modelId="{98FC1F01-9BAB-4482-8185-65192778361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 smtClean="0"/>
            <a:t>INSTITUTIONNALISTION DE L’</a:t>
          </a:r>
          <a:r>
            <a:rPr dirty="0" smtClean="0"/>
            <a:t>Approche </a:t>
          </a:r>
          <a:r>
            <a:rPr dirty="0"/>
            <a:t>« un plan, un</a:t>
          </a:r>
          <a:r>
            <a:rPr dirty="0">
              <a:latin typeface="Calibri"/>
            </a:rPr>
            <a:t> budget</a:t>
          </a:r>
          <a:r>
            <a:rPr dirty="0"/>
            <a:t>, un rapport </a:t>
          </a:r>
          <a:r>
            <a:rPr dirty="0" smtClean="0"/>
            <a:t>».</a:t>
          </a:r>
          <a:endParaRPr lang="en-US" dirty="0"/>
        </a:p>
      </dgm:t>
    </dgm:pt>
    <dgm:pt modelId="{6AE3497C-B060-49CD-A6D3-0D97113892F4}" type="parTrans" cxnId="{7B2AB0F7-3338-41BF-8629-472C6995A6DC}">
      <dgm:prSet/>
      <dgm:spPr/>
      <dgm:t>
        <a:bodyPr/>
        <a:lstStyle/>
        <a:p>
          <a:endParaRPr lang="en-US"/>
        </a:p>
      </dgm:t>
    </dgm:pt>
    <dgm:pt modelId="{E7443D70-DECC-478C-94AB-E48C5266EA4A}" type="sibTrans" cxnId="{7B2AB0F7-3338-41BF-8629-472C6995A6DC}">
      <dgm:prSet/>
      <dgm:spPr/>
      <dgm:t>
        <a:bodyPr/>
        <a:lstStyle/>
        <a:p>
          <a:endParaRPr lang="en-US"/>
        </a:p>
      </dgm:t>
    </dgm:pt>
    <dgm:pt modelId="{4673AFB5-C4D2-41F2-98B6-2D98A0509CE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dirty="0">
              <a:latin typeface="Calibri"/>
            </a:rPr>
            <a:t>financement commun</a:t>
          </a:r>
          <a:r>
            <a:rPr dirty="0"/>
            <a:t> (</a:t>
          </a:r>
          <a:r>
            <a:rPr dirty="0">
              <a:latin typeface="Calibri"/>
            </a:rPr>
            <a:t>2005</a:t>
          </a:r>
          <a:r>
            <a:rPr dirty="0"/>
            <a:t>).</a:t>
          </a:r>
        </a:p>
      </dgm:t>
    </dgm:pt>
    <dgm:pt modelId="{064357BE-F634-4FAE-8ED9-AD5D122C42A2}" type="parTrans" cxnId="{52C3B444-B044-450F-A2CD-5BA7B875DEBF}">
      <dgm:prSet/>
      <dgm:spPr/>
      <dgm:t>
        <a:bodyPr/>
        <a:lstStyle/>
        <a:p>
          <a:endParaRPr lang="en-US"/>
        </a:p>
      </dgm:t>
    </dgm:pt>
    <dgm:pt modelId="{AD18C2EC-55FC-406C-B0BB-D5E10E47E84D}" type="sibTrans" cxnId="{52C3B444-B044-450F-A2CD-5BA7B875DEBF}">
      <dgm:prSet/>
      <dgm:spPr/>
      <dgm:t>
        <a:bodyPr/>
        <a:lstStyle/>
        <a:p>
          <a:endParaRPr lang="en-US"/>
        </a:p>
      </dgm:t>
    </dgm:pt>
    <dgm:pt modelId="{2A44916F-4FD9-41D0-A200-1E97B1C4EEC0}" type="pres">
      <dgm:prSet presAssocID="{77A4483D-CB21-4EF9-ADC1-C0119E6AF24E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CCD148-25A4-49D2-9656-620873B2F954}" type="pres">
      <dgm:prSet presAssocID="{24E8B468-8392-4BF2-8276-58B4B76BE47F}" presName="compNode" presStyleCnt="0"/>
      <dgm:spPr/>
    </dgm:pt>
    <dgm:pt modelId="{1114770F-F12C-46C6-A33F-2655A02D4C34}" type="pres">
      <dgm:prSet presAssocID="{24E8B468-8392-4BF2-8276-58B4B76BE47F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3F2418A8-2C8F-4621-A58A-698CF2788798}" type="pres">
      <dgm:prSet presAssocID="{24E8B468-8392-4BF2-8276-58B4B76BE47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637AA70D-0280-45FB-8083-CDAF70E3B989}" type="pres">
      <dgm:prSet presAssocID="{24E8B468-8392-4BF2-8276-58B4B76BE47F}" presName="spaceRect" presStyleCnt="0"/>
      <dgm:spPr/>
    </dgm:pt>
    <dgm:pt modelId="{36145157-D9AA-4F6E-81AD-CF790A51569A}" type="pres">
      <dgm:prSet presAssocID="{24E8B468-8392-4BF2-8276-58B4B76BE47F}" presName="textRect" presStyleLbl="revTx" presStyleIdx="0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1F003464-4774-472B-BEAA-D3F8D3F29370}" type="pres">
      <dgm:prSet presAssocID="{FEEB1EA7-8107-4042-974E-7B698E0B2AF3}" presName="sibTrans" presStyleCnt="0"/>
      <dgm:spPr/>
    </dgm:pt>
    <dgm:pt modelId="{A264C7E5-92F1-444C-B157-68F5A154E822}" type="pres">
      <dgm:prSet presAssocID="{5AA4AACF-F49C-48EE-B446-32CC870D6656}" presName="compNode" presStyleCnt="0"/>
      <dgm:spPr/>
    </dgm:pt>
    <dgm:pt modelId="{37C19204-98A4-4F28-8827-D36FE8B2490A}" type="pres">
      <dgm:prSet presAssocID="{5AA4AACF-F49C-48EE-B446-32CC870D6656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8A40D0F5-4F1D-4F90-89DA-B26949471557}" type="pres">
      <dgm:prSet presAssocID="{5AA4AACF-F49C-48EE-B446-32CC870D665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047D8AEB-2624-497F-8F2B-51B7CAB5C9D1}" type="pres">
      <dgm:prSet presAssocID="{5AA4AACF-F49C-48EE-B446-32CC870D6656}" presName="spaceRect" presStyleCnt="0"/>
      <dgm:spPr/>
    </dgm:pt>
    <dgm:pt modelId="{794B83E9-9EB0-4B30-A6C8-80DCA27CF792}" type="pres">
      <dgm:prSet presAssocID="{5AA4AACF-F49C-48EE-B446-32CC870D6656}" presName="textRect" presStyleLbl="revTx" presStyleIdx="1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1CDC4A09-68DB-44D7-B074-F7385FAFB5A9}" type="pres">
      <dgm:prSet presAssocID="{C08359BF-38C9-41AC-86FE-1BC61C9F73C0}" presName="sibTrans" presStyleCnt="0"/>
      <dgm:spPr/>
    </dgm:pt>
    <dgm:pt modelId="{8C41C4A0-8C48-4716-93BF-A3AEC8A21E3F}" type="pres">
      <dgm:prSet presAssocID="{98FC1F01-9BAB-4482-8185-651927783617}" presName="compNode" presStyleCnt="0"/>
      <dgm:spPr/>
    </dgm:pt>
    <dgm:pt modelId="{F143730C-F1C5-4A91-A7B0-0EE819949691}" type="pres">
      <dgm:prSet presAssocID="{98FC1F01-9BAB-4482-8185-651927783617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A4C5B160-6ECF-4CAD-B8D8-0047D208B9B5}" type="pres">
      <dgm:prSet presAssocID="{98FC1F01-9BAB-4482-8185-65192778361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1167C8E2-BA0C-4290-8849-099CCEE061FA}" type="pres">
      <dgm:prSet presAssocID="{98FC1F01-9BAB-4482-8185-651927783617}" presName="spaceRect" presStyleCnt="0"/>
      <dgm:spPr/>
    </dgm:pt>
    <dgm:pt modelId="{736BE446-6B4A-49E3-B2DB-971134F43AAD}" type="pres">
      <dgm:prSet presAssocID="{98FC1F01-9BAB-4482-8185-651927783617}" presName="textRect" presStyleLbl="revTx" presStyleIdx="2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67953208-100B-40C2-B889-F63B473B0DC9}" type="pres">
      <dgm:prSet presAssocID="{E7443D70-DECC-478C-94AB-E48C5266EA4A}" presName="sibTrans" presStyleCnt="0"/>
      <dgm:spPr/>
    </dgm:pt>
    <dgm:pt modelId="{8DA7EA66-8B55-4313-A7F6-7B87F8A29209}" type="pres">
      <dgm:prSet presAssocID="{4673AFB5-C4D2-41F2-98B6-2D98A0509CEC}" presName="compNode" presStyleCnt="0"/>
      <dgm:spPr/>
    </dgm:pt>
    <dgm:pt modelId="{2DF42004-968C-4C55-AF7A-3DB96214D5BF}" type="pres">
      <dgm:prSet presAssocID="{4673AFB5-C4D2-41F2-98B6-2D98A0509CEC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67667F18-7E8F-4734-8266-0FE60EB3213B}" type="pres">
      <dgm:prSet presAssocID="{4673AFB5-C4D2-41F2-98B6-2D98A0509CE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21AF1BBF-F07A-445E-821F-D6C75B0BE744}" type="pres">
      <dgm:prSet presAssocID="{4673AFB5-C4D2-41F2-98B6-2D98A0509CEC}" presName="spaceRect" presStyleCnt="0"/>
      <dgm:spPr/>
    </dgm:pt>
    <dgm:pt modelId="{A4E1FDB4-1365-41FA-92F9-D9315DCE3163}" type="pres">
      <dgm:prSet presAssocID="{4673AFB5-C4D2-41F2-98B6-2D98A0509CEC}" presName="textRect" presStyleLbl="revTx" presStyleIdx="3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C3B444-B044-450F-A2CD-5BA7B875DEBF}" srcId="{77A4483D-CB21-4EF9-ADC1-C0119E6AF24E}" destId="{4673AFB5-C4D2-41F2-98B6-2D98A0509CEC}" srcOrd="3" destOrd="0" parTransId="{064357BE-F634-4FAE-8ED9-AD5D122C42A2}" sibTransId="{AD18C2EC-55FC-406C-B0BB-D5E10E47E84D}"/>
    <dgm:cxn modelId="{9553D940-006E-4E3E-9752-82072993DCE2}" type="presOf" srcId="{4673AFB5-C4D2-41F2-98B6-2D98A0509CEC}" destId="{A4E1FDB4-1365-41FA-92F9-D9315DCE3163}" srcOrd="0" destOrd="0" presId="urn:microsoft.com/office/officeart/2018/5/layout/IconLeafLabelList"/>
    <dgm:cxn modelId="{72AFCB51-976E-4C6E-B1FE-73F5A815DCC0}" srcId="{77A4483D-CB21-4EF9-ADC1-C0119E6AF24E}" destId="{5AA4AACF-F49C-48EE-B446-32CC870D6656}" srcOrd="1" destOrd="0" parTransId="{F608A6E4-AFAF-447E-BA0D-0812C27DC28C}" sibTransId="{C08359BF-38C9-41AC-86FE-1BC61C9F73C0}"/>
    <dgm:cxn modelId="{7B2AB0F7-3338-41BF-8629-472C6995A6DC}" srcId="{77A4483D-CB21-4EF9-ADC1-C0119E6AF24E}" destId="{98FC1F01-9BAB-4482-8185-651927783617}" srcOrd="2" destOrd="0" parTransId="{6AE3497C-B060-49CD-A6D3-0D97113892F4}" sibTransId="{E7443D70-DECC-478C-94AB-E48C5266EA4A}"/>
    <dgm:cxn modelId="{CD3E7CA0-7BFD-4744-B5A9-18DF354A4B19}" type="presOf" srcId="{5AA4AACF-F49C-48EE-B446-32CC870D6656}" destId="{794B83E9-9EB0-4B30-A6C8-80DCA27CF792}" srcOrd="0" destOrd="0" presId="urn:microsoft.com/office/officeart/2018/5/layout/IconLeafLabelList"/>
    <dgm:cxn modelId="{1BC2FEF4-1009-4A8A-B89E-5D73900BE57E}" type="presOf" srcId="{77A4483D-CB21-4EF9-ADC1-C0119E6AF24E}" destId="{2A44916F-4FD9-41D0-A200-1E97B1C4EEC0}" srcOrd="0" destOrd="0" presId="urn:microsoft.com/office/officeart/2018/5/layout/IconLeafLabelList"/>
    <dgm:cxn modelId="{03363425-836D-487F-A27D-41208F9A2DEC}" srcId="{77A4483D-CB21-4EF9-ADC1-C0119E6AF24E}" destId="{24E8B468-8392-4BF2-8276-58B4B76BE47F}" srcOrd="0" destOrd="0" parTransId="{DBB39C86-D557-42EA-BBFB-C908B70D97CC}" sibTransId="{FEEB1EA7-8107-4042-974E-7B698E0B2AF3}"/>
    <dgm:cxn modelId="{7D53D20A-6C97-489A-A25E-6EE90A7E182B}" type="presOf" srcId="{98FC1F01-9BAB-4482-8185-651927783617}" destId="{736BE446-6B4A-49E3-B2DB-971134F43AAD}" srcOrd="0" destOrd="0" presId="urn:microsoft.com/office/officeart/2018/5/layout/IconLeafLabelList"/>
    <dgm:cxn modelId="{7708CAF8-3A8B-4F64-A740-325A7CA28239}" type="presOf" srcId="{24E8B468-8392-4BF2-8276-58B4B76BE47F}" destId="{36145157-D9AA-4F6E-81AD-CF790A51569A}" srcOrd="0" destOrd="0" presId="urn:microsoft.com/office/officeart/2018/5/layout/IconLeafLabelList"/>
    <dgm:cxn modelId="{EA6897B1-80AE-4DA5-AABB-3C6A0247EBB9}" type="presParOf" srcId="{2A44916F-4FD9-41D0-A200-1E97B1C4EEC0}" destId="{C7CCD148-25A4-49D2-9656-620873B2F954}" srcOrd="0" destOrd="0" presId="urn:microsoft.com/office/officeart/2018/5/layout/IconLeafLabelList"/>
    <dgm:cxn modelId="{C65A0D3E-DD54-4659-B40C-FFE0AA824C1F}" type="presParOf" srcId="{C7CCD148-25A4-49D2-9656-620873B2F954}" destId="{1114770F-F12C-46C6-A33F-2655A02D4C34}" srcOrd="0" destOrd="0" presId="urn:microsoft.com/office/officeart/2018/5/layout/IconLeafLabelList"/>
    <dgm:cxn modelId="{C1EC78B7-150A-46A2-9028-E36A0F30420B}" type="presParOf" srcId="{C7CCD148-25A4-49D2-9656-620873B2F954}" destId="{3F2418A8-2C8F-4621-A58A-698CF2788798}" srcOrd="1" destOrd="0" presId="urn:microsoft.com/office/officeart/2018/5/layout/IconLeafLabelList"/>
    <dgm:cxn modelId="{12837E12-BCFC-4B33-AEEA-66C3F9D60574}" type="presParOf" srcId="{C7CCD148-25A4-49D2-9656-620873B2F954}" destId="{637AA70D-0280-45FB-8083-CDAF70E3B989}" srcOrd="2" destOrd="0" presId="urn:microsoft.com/office/officeart/2018/5/layout/IconLeafLabelList"/>
    <dgm:cxn modelId="{CEF0E86D-2A45-4535-9BEF-596B32B1825E}" type="presParOf" srcId="{C7CCD148-25A4-49D2-9656-620873B2F954}" destId="{36145157-D9AA-4F6E-81AD-CF790A51569A}" srcOrd="3" destOrd="0" presId="urn:microsoft.com/office/officeart/2018/5/layout/IconLeafLabelList"/>
    <dgm:cxn modelId="{3B3D07A2-5A6C-4098-AFE2-EDA9EB6E7978}" type="presParOf" srcId="{2A44916F-4FD9-41D0-A200-1E97B1C4EEC0}" destId="{1F003464-4774-472B-BEAA-D3F8D3F29370}" srcOrd="1" destOrd="0" presId="urn:microsoft.com/office/officeart/2018/5/layout/IconLeafLabelList"/>
    <dgm:cxn modelId="{14F172DE-9DC1-4BB4-82DF-95A82ECBACDB}" type="presParOf" srcId="{2A44916F-4FD9-41D0-A200-1E97B1C4EEC0}" destId="{A264C7E5-92F1-444C-B157-68F5A154E822}" srcOrd="2" destOrd="0" presId="urn:microsoft.com/office/officeart/2018/5/layout/IconLeafLabelList"/>
    <dgm:cxn modelId="{CF2C2264-555A-4D1C-B2B3-259043C54A9A}" type="presParOf" srcId="{A264C7E5-92F1-444C-B157-68F5A154E822}" destId="{37C19204-98A4-4F28-8827-D36FE8B2490A}" srcOrd="0" destOrd="0" presId="urn:microsoft.com/office/officeart/2018/5/layout/IconLeafLabelList"/>
    <dgm:cxn modelId="{6999FB61-AAB9-4B2C-97A1-710741B957D6}" type="presParOf" srcId="{A264C7E5-92F1-444C-B157-68F5A154E822}" destId="{8A40D0F5-4F1D-4F90-89DA-B26949471557}" srcOrd="1" destOrd="0" presId="urn:microsoft.com/office/officeart/2018/5/layout/IconLeafLabelList"/>
    <dgm:cxn modelId="{2EFDEAF2-8763-4BD5-8FF6-75E50896FF15}" type="presParOf" srcId="{A264C7E5-92F1-444C-B157-68F5A154E822}" destId="{047D8AEB-2624-497F-8F2B-51B7CAB5C9D1}" srcOrd="2" destOrd="0" presId="urn:microsoft.com/office/officeart/2018/5/layout/IconLeafLabelList"/>
    <dgm:cxn modelId="{03ABC49B-6BA0-423F-93AA-A70F89B2403F}" type="presParOf" srcId="{A264C7E5-92F1-444C-B157-68F5A154E822}" destId="{794B83E9-9EB0-4B30-A6C8-80DCA27CF792}" srcOrd="3" destOrd="0" presId="urn:microsoft.com/office/officeart/2018/5/layout/IconLeafLabelList"/>
    <dgm:cxn modelId="{FFB28D20-76D9-4F61-BEB8-682962348A1E}" type="presParOf" srcId="{2A44916F-4FD9-41D0-A200-1E97B1C4EEC0}" destId="{1CDC4A09-68DB-44D7-B074-F7385FAFB5A9}" srcOrd="3" destOrd="0" presId="urn:microsoft.com/office/officeart/2018/5/layout/IconLeafLabelList"/>
    <dgm:cxn modelId="{A3B66F42-69F9-405A-8C5E-9CAEECC4B1EF}" type="presParOf" srcId="{2A44916F-4FD9-41D0-A200-1E97B1C4EEC0}" destId="{8C41C4A0-8C48-4716-93BF-A3AEC8A21E3F}" srcOrd="4" destOrd="0" presId="urn:microsoft.com/office/officeart/2018/5/layout/IconLeafLabelList"/>
    <dgm:cxn modelId="{BA19948D-72CB-4840-B402-75937DC35B1B}" type="presParOf" srcId="{8C41C4A0-8C48-4716-93BF-A3AEC8A21E3F}" destId="{F143730C-F1C5-4A91-A7B0-0EE819949691}" srcOrd="0" destOrd="0" presId="urn:microsoft.com/office/officeart/2018/5/layout/IconLeafLabelList"/>
    <dgm:cxn modelId="{7BA44A82-89D8-42EA-92E9-A4B2C96F63E7}" type="presParOf" srcId="{8C41C4A0-8C48-4716-93BF-A3AEC8A21E3F}" destId="{A4C5B160-6ECF-4CAD-B8D8-0047D208B9B5}" srcOrd="1" destOrd="0" presId="urn:microsoft.com/office/officeart/2018/5/layout/IconLeafLabelList"/>
    <dgm:cxn modelId="{E8D2EC9B-EB71-4CD2-957C-3D1D867AD896}" type="presParOf" srcId="{8C41C4A0-8C48-4716-93BF-A3AEC8A21E3F}" destId="{1167C8E2-BA0C-4290-8849-099CCEE061FA}" srcOrd="2" destOrd="0" presId="urn:microsoft.com/office/officeart/2018/5/layout/IconLeafLabelList"/>
    <dgm:cxn modelId="{BE607320-8D2E-4F78-902E-B629EA294082}" type="presParOf" srcId="{8C41C4A0-8C48-4716-93BF-A3AEC8A21E3F}" destId="{736BE446-6B4A-49E3-B2DB-971134F43AAD}" srcOrd="3" destOrd="0" presId="urn:microsoft.com/office/officeart/2018/5/layout/IconLeafLabelList"/>
    <dgm:cxn modelId="{6EE1ABC7-A049-4C3A-A4FE-0AC25704B956}" type="presParOf" srcId="{2A44916F-4FD9-41D0-A200-1E97B1C4EEC0}" destId="{67953208-100B-40C2-B889-F63B473B0DC9}" srcOrd="5" destOrd="0" presId="urn:microsoft.com/office/officeart/2018/5/layout/IconLeafLabelList"/>
    <dgm:cxn modelId="{E52442F3-2AE1-4B87-87B4-C51592C32CA7}" type="presParOf" srcId="{2A44916F-4FD9-41D0-A200-1E97B1C4EEC0}" destId="{8DA7EA66-8B55-4313-A7F6-7B87F8A29209}" srcOrd="6" destOrd="0" presId="urn:microsoft.com/office/officeart/2018/5/layout/IconLeafLabelList"/>
    <dgm:cxn modelId="{A5EF8670-85A2-4291-811E-DBE8BC30F5E4}" type="presParOf" srcId="{8DA7EA66-8B55-4313-A7F6-7B87F8A29209}" destId="{2DF42004-968C-4C55-AF7A-3DB96214D5BF}" srcOrd="0" destOrd="0" presId="urn:microsoft.com/office/officeart/2018/5/layout/IconLeafLabelList"/>
    <dgm:cxn modelId="{8CCD10C2-7DFB-4B7E-AE87-EA31B925F5E9}" type="presParOf" srcId="{8DA7EA66-8B55-4313-A7F6-7B87F8A29209}" destId="{67667F18-7E8F-4734-8266-0FE60EB3213B}" srcOrd="1" destOrd="0" presId="urn:microsoft.com/office/officeart/2018/5/layout/IconLeafLabelList"/>
    <dgm:cxn modelId="{B7D478EB-F6A9-440A-AAFC-EF0AC6CA6446}" type="presParOf" srcId="{8DA7EA66-8B55-4313-A7F6-7B87F8A29209}" destId="{21AF1BBF-F07A-445E-821F-D6C75B0BE744}" srcOrd="2" destOrd="0" presId="urn:microsoft.com/office/officeart/2018/5/layout/IconLeafLabelList"/>
    <dgm:cxn modelId="{85D788AE-7EAA-4AE8-9CE8-CC32AF734CA2}" type="presParOf" srcId="{8DA7EA66-8B55-4313-A7F6-7B87F8A29209}" destId="{A4E1FDB4-1365-41FA-92F9-D9315DCE3163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4770F-F12C-46C6-A33F-2655A02D4C34}">
      <dsp:nvSpPr>
        <dsp:cNvPr id="0" name=""/>
        <dsp:cNvSpPr/>
      </dsp:nvSpPr>
      <dsp:spPr>
        <a:xfrm>
          <a:off x="341781" y="894042"/>
          <a:ext cx="1062615" cy="106261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2418A8-2C8F-4621-A58A-698CF2788798}">
      <dsp:nvSpPr>
        <dsp:cNvPr id="0" name=""/>
        <dsp:cNvSpPr/>
      </dsp:nvSpPr>
      <dsp:spPr>
        <a:xfrm>
          <a:off x="568240" y="1120501"/>
          <a:ext cx="609697" cy="6096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145157-D9AA-4F6E-81AD-CF790A51569A}">
      <dsp:nvSpPr>
        <dsp:cNvPr id="0" name=""/>
        <dsp:cNvSpPr/>
      </dsp:nvSpPr>
      <dsp:spPr>
        <a:xfrm>
          <a:off x="2092" y="2287636"/>
          <a:ext cx="1741992" cy="1175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sz="1100" kern="1200" dirty="0"/>
            <a:t> L’Éthiopie a adopté la Déclaration de </a:t>
          </a:r>
          <a:r>
            <a:rPr sz="1100" kern="1200" dirty="0">
              <a:latin typeface="Calibri"/>
            </a:rPr>
            <a:t>Paris</a:t>
          </a:r>
          <a:r>
            <a:rPr sz="1100" kern="1200" dirty="0"/>
            <a:t> (2005), le Manuel d’harmonisation du secteur de la santé (2007) et a signé le Compact de l’IHP+ (2008).</a:t>
          </a:r>
        </a:p>
      </dsp:txBody>
      <dsp:txXfrm>
        <a:off x="2092" y="2287636"/>
        <a:ext cx="1741992" cy="1175844"/>
      </dsp:txXfrm>
    </dsp:sp>
    <dsp:sp modelId="{37C19204-98A4-4F28-8827-D36FE8B2490A}">
      <dsp:nvSpPr>
        <dsp:cNvPr id="0" name=""/>
        <dsp:cNvSpPr/>
      </dsp:nvSpPr>
      <dsp:spPr>
        <a:xfrm>
          <a:off x="2388621" y="894042"/>
          <a:ext cx="1062615" cy="1062615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40D0F5-4F1D-4F90-89DA-B26949471557}">
      <dsp:nvSpPr>
        <dsp:cNvPr id="0" name=""/>
        <dsp:cNvSpPr/>
      </dsp:nvSpPr>
      <dsp:spPr>
        <a:xfrm>
          <a:off x="2615080" y="1120501"/>
          <a:ext cx="609697" cy="6096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4B83E9-9EB0-4B30-A6C8-80DCA27CF792}">
      <dsp:nvSpPr>
        <dsp:cNvPr id="0" name=""/>
        <dsp:cNvSpPr/>
      </dsp:nvSpPr>
      <dsp:spPr>
        <a:xfrm>
          <a:off x="2048933" y="2287636"/>
          <a:ext cx="1741992" cy="1175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sz="1100" kern="1200" dirty="0"/>
            <a:t>Mise en œuvre de l'accord de financement conjoint (2009), JANS (évaluation conjointe pour les stratégies nationales)(2010).</a:t>
          </a:r>
        </a:p>
      </dsp:txBody>
      <dsp:txXfrm>
        <a:off x="2048933" y="2287636"/>
        <a:ext cx="1741992" cy="1175844"/>
      </dsp:txXfrm>
    </dsp:sp>
    <dsp:sp modelId="{F143730C-F1C5-4A91-A7B0-0EE819949691}">
      <dsp:nvSpPr>
        <dsp:cNvPr id="0" name=""/>
        <dsp:cNvSpPr/>
      </dsp:nvSpPr>
      <dsp:spPr>
        <a:xfrm>
          <a:off x="4435462" y="894042"/>
          <a:ext cx="1062615" cy="1062615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C5B160-6ECF-4CAD-B8D8-0047D208B9B5}">
      <dsp:nvSpPr>
        <dsp:cNvPr id="0" name=""/>
        <dsp:cNvSpPr/>
      </dsp:nvSpPr>
      <dsp:spPr>
        <a:xfrm>
          <a:off x="4661921" y="1120501"/>
          <a:ext cx="609697" cy="6096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6BE446-6B4A-49E3-B2DB-971134F43AAD}">
      <dsp:nvSpPr>
        <dsp:cNvPr id="0" name=""/>
        <dsp:cNvSpPr/>
      </dsp:nvSpPr>
      <dsp:spPr>
        <a:xfrm>
          <a:off x="4095774" y="2287636"/>
          <a:ext cx="1741992" cy="1175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100" kern="1200" dirty="0" smtClean="0"/>
            <a:t>INSTITUTIONNALISTION DE L’</a:t>
          </a:r>
          <a:r>
            <a:rPr sz="1100" kern="1200" dirty="0" smtClean="0"/>
            <a:t>Approche </a:t>
          </a:r>
          <a:r>
            <a:rPr sz="1100" kern="1200" dirty="0"/>
            <a:t>« un plan, un</a:t>
          </a:r>
          <a:r>
            <a:rPr sz="1100" kern="1200" dirty="0">
              <a:latin typeface="Calibri"/>
            </a:rPr>
            <a:t> budget</a:t>
          </a:r>
          <a:r>
            <a:rPr sz="1100" kern="1200" dirty="0"/>
            <a:t>, un rapport </a:t>
          </a:r>
          <a:r>
            <a:rPr sz="1100" kern="1200" dirty="0" smtClean="0"/>
            <a:t>».</a:t>
          </a:r>
          <a:endParaRPr lang="en-US" sz="1100" kern="1200" dirty="0"/>
        </a:p>
      </dsp:txBody>
      <dsp:txXfrm>
        <a:off x="4095774" y="2287636"/>
        <a:ext cx="1741992" cy="1175844"/>
      </dsp:txXfrm>
    </dsp:sp>
    <dsp:sp modelId="{2DF42004-968C-4C55-AF7A-3DB96214D5BF}">
      <dsp:nvSpPr>
        <dsp:cNvPr id="0" name=""/>
        <dsp:cNvSpPr/>
      </dsp:nvSpPr>
      <dsp:spPr>
        <a:xfrm>
          <a:off x="6482303" y="894042"/>
          <a:ext cx="1062615" cy="1062615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667F18-7E8F-4734-8266-0FE60EB3213B}">
      <dsp:nvSpPr>
        <dsp:cNvPr id="0" name=""/>
        <dsp:cNvSpPr/>
      </dsp:nvSpPr>
      <dsp:spPr>
        <a:xfrm>
          <a:off x="6708762" y="1120501"/>
          <a:ext cx="609697" cy="6096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E1FDB4-1365-41FA-92F9-D9315DCE3163}">
      <dsp:nvSpPr>
        <dsp:cNvPr id="0" name=""/>
        <dsp:cNvSpPr/>
      </dsp:nvSpPr>
      <dsp:spPr>
        <a:xfrm>
          <a:off x="6142615" y="2287636"/>
          <a:ext cx="1741992" cy="1175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sz="1100" kern="1200" dirty="0">
              <a:latin typeface="Calibri"/>
            </a:rPr>
            <a:t>financement commun</a:t>
          </a:r>
          <a:r>
            <a:rPr sz="1100" kern="1200" dirty="0"/>
            <a:t> (</a:t>
          </a:r>
          <a:r>
            <a:rPr sz="1100" kern="1200" dirty="0">
              <a:latin typeface="Calibri"/>
            </a:rPr>
            <a:t>2005</a:t>
          </a:r>
          <a:r>
            <a:rPr sz="1100" kern="1200" dirty="0"/>
            <a:t>).</a:t>
          </a:r>
        </a:p>
      </dsp:txBody>
      <dsp:txXfrm>
        <a:off x="6142615" y="2287636"/>
        <a:ext cx="1741992" cy="1175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 xmlns="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9" name="Rectangle 68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451381"/>
            <a:ext cx="7884414" cy="4066540"/>
          </a:xfrm>
        </p:spPr>
        <p:txBody>
          <a:bodyPr anchor="b">
            <a:normAutofit/>
          </a:bodyPr>
          <a:lstStyle/>
          <a:p>
            <a:pPr algn="l">
              <a:defRPr sz="5700"/>
            </a:pPr>
            <a:r>
              <a:rPr dirty="0"/>
              <a:t>Alignement</a:t>
            </a:r>
            <a:r>
              <a:rPr dirty="0"/>
              <a:t> du </a:t>
            </a:r>
            <a:r>
              <a:rPr dirty="0"/>
              <a:t>secteur</a:t>
            </a:r>
            <a:r>
              <a:rPr dirty="0"/>
              <a:t> de la santé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AA5DE20-CD76-243B-1524-57E356AED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49" y="4983276"/>
            <a:ext cx="7884414" cy="1126680"/>
          </a:xfrm>
        </p:spPr>
        <p:txBody>
          <a:bodyPr vert="horz" lIns="91440" tIns="45720" rIns="91440" bIns="45720">
            <a:normAutofit/>
          </a:bodyPr>
          <a:lstStyle/>
          <a:p>
            <a:pPr algn="l">
              <a:defRPr>
                <a:ea typeface="Calibri"/>
                <a:cs typeface="Calibri"/>
              </a:defRPr>
            </a:pPr>
            <a:r>
              <a:rPr dirty="0"/>
              <a:t>Expérience</a:t>
            </a:r>
            <a:r>
              <a:rPr dirty="0"/>
              <a:t> </a:t>
            </a:r>
            <a:r>
              <a:rPr dirty="0"/>
              <a:t>en</a:t>
            </a:r>
            <a:r>
              <a:rPr dirty="0"/>
              <a:t> </a:t>
            </a:r>
            <a:r>
              <a:rPr dirty="0"/>
              <a:t>Éthiopie</a:t>
            </a:r>
            <a:r>
              <a:rPr dirty="0"/>
              <a:t> </a:t>
            </a:r>
            <a:endParaRPr lang="en-GB" dirty="0">
              <a:ea typeface="Calibri"/>
              <a:cs typeface="Calibri"/>
            </a:endParaRPr>
          </a:p>
          <a:p>
            <a:pPr algn="l"/>
            <a:endParaRPr lang="en-GB" dirty="0">
              <a:ea typeface="Calibri"/>
              <a:cs typeface="Calibri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>
              <a:defRPr sz="2100">
                <a:solidFill>
                  <a:srgbClr val="FFFFFF"/>
                </a:solidFill>
              </a:defRPr>
            </a:pPr>
            <a:r>
              <a:rPr dirty="0"/>
              <a:t>Principales</a:t>
            </a:r>
            <a:r>
              <a:rPr dirty="0"/>
              <a:t> </a:t>
            </a:r>
            <a:r>
              <a:rPr dirty="0"/>
              <a:t>recommandations</a:t>
            </a:r>
            <a:endParaRPr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vert="horz" lIns="91440" tIns="45720" rIns="91440" bIns="45720" anchor="ctr">
            <a:normAutofit lnSpcReduction="10000"/>
          </a:bodyPr>
          <a:lstStyle/>
          <a:p>
            <a:pPr>
              <a:lnSpc>
                <a:spcPct val="90000"/>
              </a:lnSpc>
              <a:defRPr sz="1800"/>
            </a:pPr>
            <a:r>
              <a:rPr dirty="0"/>
              <a:t>Transformation du HHM </a:t>
            </a:r>
            <a:r>
              <a:rPr dirty="0"/>
              <a:t>en</a:t>
            </a:r>
            <a:r>
              <a:rPr dirty="0"/>
              <a:t> un HHAG </a:t>
            </a:r>
            <a:r>
              <a:rPr dirty="0"/>
              <a:t>réactif</a:t>
            </a:r>
            <a:r>
              <a:rPr dirty="0"/>
              <a:t> </a:t>
            </a:r>
            <a:r>
              <a:rPr dirty="0"/>
              <a:t>doté</a:t>
            </a:r>
            <a:r>
              <a:rPr dirty="0"/>
              <a:t> de </a:t>
            </a:r>
            <a:r>
              <a:rPr dirty="0"/>
              <a:t>mécanismes</a:t>
            </a:r>
            <a:r>
              <a:rPr dirty="0"/>
              <a:t> de </a:t>
            </a:r>
            <a:r>
              <a:rPr dirty="0"/>
              <a:t>redevabilité</a:t>
            </a:r>
            <a:r>
              <a:rPr dirty="0"/>
              <a:t>.</a:t>
            </a:r>
            <a:endParaRPr lang="en-US" sz="18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dirty="0"/>
              <a:t>Revitaliser</a:t>
            </a:r>
            <a:r>
              <a:rPr dirty="0"/>
              <a:t> et </a:t>
            </a:r>
            <a:r>
              <a:rPr dirty="0"/>
              <a:t>renforcer</a:t>
            </a:r>
            <a:r>
              <a:rPr dirty="0"/>
              <a:t> les </a:t>
            </a:r>
            <a:r>
              <a:rPr dirty="0"/>
              <a:t>plateformes</a:t>
            </a:r>
            <a:r>
              <a:rPr dirty="0"/>
              <a:t> de coordination.</a:t>
            </a:r>
            <a:endParaRPr lang="en-US" sz="18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>
                <a:ea typeface="+mn-lt"/>
                <a:cs typeface="+mn-lt"/>
              </a:defRPr>
            </a:pPr>
            <a:r>
              <a:rPr dirty="0"/>
              <a:t>Améliorer</a:t>
            </a:r>
            <a:r>
              <a:rPr dirty="0"/>
              <a:t> la </a:t>
            </a:r>
            <a:r>
              <a:rPr dirty="0"/>
              <a:t>prévisibilité</a:t>
            </a:r>
            <a:r>
              <a:rPr dirty="0"/>
              <a:t>, le </a:t>
            </a:r>
            <a:r>
              <a:rPr dirty="0"/>
              <a:t>décaissement</a:t>
            </a:r>
            <a:r>
              <a:rPr dirty="0"/>
              <a:t> et le </a:t>
            </a:r>
            <a:r>
              <a:rPr dirty="0"/>
              <a:t>suivi</a:t>
            </a:r>
            <a:r>
              <a:rPr dirty="0"/>
              <a:t> des </a:t>
            </a:r>
            <a:r>
              <a:rPr dirty="0"/>
              <a:t>dépenses</a:t>
            </a:r>
            <a:r>
              <a:rPr dirty="0"/>
              <a:t> des </a:t>
            </a:r>
            <a:r>
              <a:rPr dirty="0"/>
              <a:t>fonds</a:t>
            </a:r>
            <a:r>
              <a:rPr dirty="0"/>
              <a:t>. </a:t>
            </a:r>
          </a:p>
          <a:p>
            <a:pPr>
              <a:lnSpc>
                <a:spcPct val="90000"/>
              </a:lnSpc>
              <a:defRPr sz="1800">
                <a:ea typeface="+mn-lt"/>
                <a:cs typeface="+mn-lt"/>
              </a:defRPr>
            </a:pPr>
            <a:r>
              <a:rPr dirty="0"/>
              <a:t>Développer</a:t>
            </a:r>
            <a:r>
              <a:rPr dirty="0"/>
              <a:t> des </a:t>
            </a:r>
            <a:r>
              <a:rPr dirty="0"/>
              <a:t>mécanismes</a:t>
            </a:r>
            <a:r>
              <a:rPr dirty="0"/>
              <a:t> </a:t>
            </a:r>
            <a:r>
              <a:rPr dirty="0"/>
              <a:t>permettant</a:t>
            </a:r>
            <a:r>
              <a:rPr dirty="0"/>
              <a:t> de </a:t>
            </a:r>
            <a:r>
              <a:rPr dirty="0"/>
              <a:t>faciliter</a:t>
            </a:r>
            <a:r>
              <a:rPr dirty="0"/>
              <a:t> un </a:t>
            </a:r>
            <a:r>
              <a:rPr dirty="0"/>
              <a:t>processus</a:t>
            </a:r>
            <a:r>
              <a:rPr dirty="0"/>
              <a:t> de </a:t>
            </a:r>
            <a:r>
              <a:rPr dirty="0"/>
              <a:t>prise</a:t>
            </a:r>
            <a:r>
              <a:rPr dirty="0"/>
              <a:t> de </a:t>
            </a:r>
            <a:r>
              <a:rPr dirty="0"/>
              <a:t>décision</a:t>
            </a:r>
            <a:r>
              <a:rPr dirty="0"/>
              <a:t> conjoint </a:t>
            </a:r>
            <a:r>
              <a:rPr dirty="0"/>
              <a:t>en</a:t>
            </a:r>
            <a:r>
              <a:rPr dirty="0"/>
              <a:t> </a:t>
            </a:r>
            <a:r>
              <a:rPr dirty="0"/>
              <a:t>matière</a:t>
            </a:r>
            <a:r>
              <a:rPr dirty="0"/>
              <a:t> </a:t>
            </a:r>
            <a:r>
              <a:rPr dirty="0"/>
              <a:t>d'allocation</a:t>
            </a:r>
            <a:r>
              <a:rPr dirty="0"/>
              <a:t> </a:t>
            </a:r>
            <a:r>
              <a:rPr dirty="0"/>
              <a:t>budgétaire</a:t>
            </a:r>
            <a:r>
              <a:rPr dirty="0"/>
              <a:t>.</a:t>
            </a:r>
          </a:p>
          <a:p>
            <a:pPr>
              <a:lnSpc>
                <a:spcPct val="90000"/>
              </a:lnSpc>
              <a:defRPr sz="1800"/>
            </a:pPr>
            <a:r>
              <a:rPr dirty="0"/>
              <a:t>Améliorer</a:t>
            </a:r>
            <a:r>
              <a:rPr dirty="0"/>
              <a:t> la GFP et </a:t>
            </a:r>
            <a:r>
              <a:rPr dirty="0"/>
              <a:t>lier</a:t>
            </a:r>
            <a:r>
              <a:rPr dirty="0"/>
              <a:t> la </a:t>
            </a:r>
            <a:r>
              <a:rPr dirty="0"/>
              <a:t>budgétisation</a:t>
            </a:r>
            <a:r>
              <a:rPr dirty="0"/>
              <a:t> au </a:t>
            </a:r>
            <a:r>
              <a:rPr dirty="0"/>
              <a:t>MdF</a:t>
            </a:r>
            <a:r>
              <a:rPr dirty="0"/>
              <a:t>.</a:t>
            </a:r>
            <a:endParaRPr sz="18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dirty="0"/>
              <a:t>Appliquer</a:t>
            </a:r>
            <a:r>
              <a:rPr dirty="0"/>
              <a:t> </a:t>
            </a:r>
            <a:r>
              <a:rPr dirty="0"/>
              <a:t>une</a:t>
            </a:r>
            <a:r>
              <a:rPr dirty="0"/>
              <a:t> </a:t>
            </a:r>
            <a:r>
              <a:rPr dirty="0"/>
              <a:t>cartographie</a:t>
            </a:r>
            <a:r>
              <a:rPr dirty="0"/>
              <a:t> </a:t>
            </a:r>
            <a:r>
              <a:rPr dirty="0"/>
              <a:t>systématique</a:t>
            </a:r>
            <a:r>
              <a:rPr dirty="0"/>
              <a:t> des </a:t>
            </a:r>
            <a:r>
              <a:rPr dirty="0"/>
              <a:t>ressources</a:t>
            </a:r>
            <a:r>
              <a:rPr dirty="0"/>
              <a:t>.</a:t>
            </a:r>
            <a:endParaRPr sz="18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>
                <a:ea typeface="+mn-lt"/>
                <a:cs typeface="+mn-lt"/>
              </a:defRPr>
            </a:pPr>
            <a:r>
              <a:rPr dirty="0"/>
              <a:t>Renforcer</a:t>
            </a:r>
            <a:r>
              <a:rPr dirty="0"/>
              <a:t> les </a:t>
            </a:r>
            <a:r>
              <a:rPr dirty="0"/>
              <a:t>mécanismes</a:t>
            </a:r>
            <a:r>
              <a:rPr dirty="0"/>
              <a:t> </a:t>
            </a:r>
            <a:r>
              <a:rPr dirty="0"/>
              <a:t>visant</a:t>
            </a:r>
            <a:r>
              <a:rPr dirty="0"/>
              <a:t> à </a:t>
            </a:r>
            <a:r>
              <a:rPr dirty="0"/>
              <a:t>améliorer</a:t>
            </a:r>
            <a:r>
              <a:rPr dirty="0"/>
              <a:t> la </a:t>
            </a:r>
            <a:r>
              <a:rPr dirty="0"/>
              <a:t>qualité</a:t>
            </a:r>
            <a:r>
              <a:rPr dirty="0"/>
              <a:t> des </a:t>
            </a:r>
            <a:r>
              <a:rPr dirty="0"/>
              <a:t>données</a:t>
            </a:r>
            <a:r>
              <a:rPr dirty="0"/>
              <a:t> et </a:t>
            </a:r>
            <a:r>
              <a:rPr dirty="0"/>
              <a:t>l'utilisation</a:t>
            </a:r>
            <a:r>
              <a:rPr dirty="0"/>
              <a:t> des </a:t>
            </a:r>
            <a:r>
              <a:rPr dirty="0"/>
              <a:t>informations</a:t>
            </a:r>
            <a:r>
              <a:rPr dirty="0"/>
              <a:t> pour la </a:t>
            </a:r>
            <a:r>
              <a:rPr dirty="0"/>
              <a:t>prise</a:t>
            </a:r>
            <a:r>
              <a:rPr dirty="0"/>
              <a:t> de </a:t>
            </a:r>
            <a:r>
              <a:rPr dirty="0"/>
              <a:t>décisions</a:t>
            </a:r>
            <a:r>
              <a:rPr dirty="0"/>
              <a:t>.</a:t>
            </a:r>
          </a:p>
          <a:p>
            <a:pPr>
              <a:lnSpc>
                <a:spcPct val="90000"/>
              </a:lnSpc>
              <a:defRPr sz="1800">
                <a:ea typeface="+mn-lt"/>
                <a:cs typeface="+mn-lt"/>
              </a:defRPr>
            </a:pPr>
            <a:r>
              <a:rPr dirty="0"/>
              <a:t>Mettre</a:t>
            </a:r>
            <a:r>
              <a:rPr dirty="0"/>
              <a:t> </a:t>
            </a:r>
            <a:r>
              <a:rPr dirty="0"/>
              <a:t>en</a:t>
            </a:r>
            <a:r>
              <a:rPr dirty="0"/>
              <a:t> place des </a:t>
            </a:r>
            <a:r>
              <a:rPr dirty="0"/>
              <a:t>mécanismes</a:t>
            </a:r>
            <a:r>
              <a:rPr dirty="0"/>
              <a:t> pour assurer que les </a:t>
            </a:r>
            <a:r>
              <a:rPr dirty="0"/>
              <a:t>établissements</a:t>
            </a:r>
            <a:r>
              <a:rPr dirty="0"/>
              <a:t> </a:t>
            </a:r>
            <a:r>
              <a:rPr dirty="0"/>
              <a:t>privés</a:t>
            </a:r>
            <a:r>
              <a:rPr dirty="0"/>
              <a:t> </a:t>
            </a:r>
            <a:r>
              <a:rPr lang="en-US" dirty="0" smtClean="0"/>
              <a:t>puissant </a:t>
            </a:r>
            <a:r>
              <a:rPr dirty="0" smtClean="0"/>
              <a:t>déclare</a:t>
            </a:r>
            <a:r>
              <a:rPr lang="en-US" dirty="0" smtClean="0"/>
              <a:t>r</a:t>
            </a:r>
            <a:r>
              <a:rPr dirty="0" smtClean="0"/>
              <a:t> </a:t>
            </a:r>
            <a:r>
              <a:rPr dirty="0"/>
              <a:t>systématiquement</a:t>
            </a:r>
            <a:r>
              <a:rPr dirty="0"/>
              <a:t> </a:t>
            </a:r>
            <a:r>
              <a:rPr dirty="0"/>
              <a:t>leurs</a:t>
            </a:r>
            <a:r>
              <a:rPr dirty="0"/>
              <a:t> </a:t>
            </a:r>
            <a:r>
              <a:rPr dirty="0"/>
              <a:t>données</a:t>
            </a:r>
            <a:r>
              <a:rPr dirty="0"/>
              <a:t> via le </a:t>
            </a:r>
            <a:r>
              <a:rPr dirty="0"/>
              <a:t>système</a:t>
            </a:r>
            <a:r>
              <a:rPr dirty="0"/>
              <a:t> DHIS2.</a:t>
            </a:r>
          </a:p>
          <a:p>
            <a:pPr>
              <a:lnSpc>
                <a:spcPct val="90000"/>
              </a:lnSpc>
              <a:defRPr sz="1800">
                <a:ea typeface="+mn-lt"/>
                <a:cs typeface="+mn-lt"/>
              </a:defRPr>
            </a:pPr>
            <a:r>
              <a:rPr dirty="0"/>
              <a:t>Développer</a:t>
            </a:r>
            <a:r>
              <a:rPr dirty="0"/>
              <a:t> et </a:t>
            </a:r>
            <a:r>
              <a:rPr dirty="0"/>
              <a:t>mettre</a:t>
            </a:r>
            <a:r>
              <a:rPr dirty="0"/>
              <a:t> </a:t>
            </a:r>
            <a:r>
              <a:rPr dirty="0"/>
              <a:t>en</a:t>
            </a:r>
            <a:r>
              <a:rPr dirty="0"/>
              <a:t> </a:t>
            </a:r>
            <a:r>
              <a:rPr dirty="0"/>
              <a:t>œuvre</a:t>
            </a:r>
            <a:r>
              <a:rPr dirty="0"/>
              <a:t> des </a:t>
            </a:r>
            <a:r>
              <a:rPr dirty="0"/>
              <a:t>mécanismes</a:t>
            </a:r>
            <a:r>
              <a:rPr dirty="0"/>
              <a:t> </a:t>
            </a:r>
            <a:r>
              <a:rPr dirty="0"/>
              <a:t>systématiques</a:t>
            </a:r>
            <a:r>
              <a:rPr dirty="0"/>
              <a:t> de </a:t>
            </a:r>
            <a:r>
              <a:rPr dirty="0"/>
              <a:t>suivi</a:t>
            </a:r>
            <a:r>
              <a:rPr dirty="0"/>
              <a:t> de la </a:t>
            </a:r>
            <a:r>
              <a:rPr dirty="0"/>
              <a:t>mise</a:t>
            </a:r>
            <a:r>
              <a:rPr dirty="0"/>
              <a:t> </a:t>
            </a:r>
            <a:r>
              <a:rPr dirty="0"/>
              <a:t>en</a:t>
            </a:r>
            <a:r>
              <a:rPr dirty="0"/>
              <a:t> </a:t>
            </a:r>
            <a:r>
              <a:rPr dirty="0"/>
              <a:t>œuvre</a:t>
            </a:r>
            <a:r>
              <a:rPr dirty="0"/>
              <a:t> des </a:t>
            </a:r>
            <a:r>
              <a:rPr dirty="0"/>
              <a:t>recommandations</a:t>
            </a:r>
            <a:r>
              <a:rPr dirty="0"/>
              <a:t> des rapports </a:t>
            </a:r>
            <a:r>
              <a:rPr dirty="0"/>
              <a:t>d'examen</a:t>
            </a:r>
            <a:r>
              <a:rPr dirty="0"/>
              <a:t> </a:t>
            </a:r>
            <a:r>
              <a:rPr dirty="0"/>
              <a:t>sectoriel</a:t>
            </a:r>
            <a:r>
              <a:rPr dirty="0"/>
              <a:t> et </a:t>
            </a:r>
            <a:r>
              <a:rPr dirty="0"/>
              <a:t>améliorer</a:t>
            </a:r>
            <a:r>
              <a:rPr dirty="0"/>
              <a:t> le </a:t>
            </a:r>
            <a:r>
              <a:rPr dirty="0"/>
              <a:t>suivi</a:t>
            </a:r>
            <a:r>
              <a:rPr dirty="0"/>
              <a:t>.</a:t>
            </a:r>
            <a:endParaRPr lang="en-US" sz="18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8F17A9-A8B4-EFFD-5338-0FF2899D9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>
              <a:defRPr sz="2800">
                <a:solidFill>
                  <a:srgbClr val="FFFFFF"/>
                </a:solidFill>
              </a:defRPr>
            </a:pPr>
            <a:r>
              <a:rPr dirty="0"/>
              <a:t>Opportunités</a:t>
            </a:r>
            <a:r>
              <a:rPr dirty="0"/>
              <a:t>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DE674-39D8-56DF-8B53-04190E3B5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 lnSpcReduction="10000"/>
          </a:bodyPr>
          <a:lstStyle/>
          <a:p>
            <a:r>
              <a:rPr dirty="0"/>
              <a:t>Les </a:t>
            </a:r>
            <a:r>
              <a:rPr dirty="0"/>
              <a:t>évolutions</a:t>
            </a:r>
            <a:r>
              <a:rPr dirty="0"/>
              <a:t> du </a:t>
            </a:r>
            <a:r>
              <a:rPr dirty="0"/>
              <a:t>paysage</a:t>
            </a:r>
            <a:r>
              <a:rPr dirty="0"/>
              <a:t> </a:t>
            </a:r>
            <a:r>
              <a:rPr dirty="0"/>
              <a:t>mondial</a:t>
            </a:r>
            <a:r>
              <a:rPr dirty="0"/>
              <a:t> du </a:t>
            </a:r>
            <a:r>
              <a:rPr dirty="0"/>
              <a:t>financement</a:t>
            </a:r>
            <a:r>
              <a:rPr dirty="0"/>
              <a:t> de la santé exigent </a:t>
            </a:r>
            <a:r>
              <a:rPr dirty="0"/>
              <a:t>une</a:t>
            </a:r>
            <a:r>
              <a:rPr dirty="0"/>
              <a:t> </a:t>
            </a:r>
            <a:r>
              <a:rPr dirty="0"/>
              <a:t>efficacité</a:t>
            </a:r>
            <a:r>
              <a:rPr dirty="0"/>
              <a:t> accrue, plus </a:t>
            </a:r>
            <a:r>
              <a:rPr dirty="0"/>
              <a:t>qu'auparavant</a:t>
            </a:r>
            <a:r>
              <a:rPr dirty="0"/>
              <a:t>.</a:t>
            </a:r>
          </a:p>
          <a:p>
            <a:r>
              <a:rPr dirty="0"/>
              <a:t>L’agenda</a:t>
            </a:r>
            <a:r>
              <a:rPr dirty="0"/>
              <a:t> de Lusaka a </a:t>
            </a:r>
            <a:r>
              <a:rPr dirty="0"/>
              <a:t>introduit</a:t>
            </a:r>
            <a:r>
              <a:rPr dirty="0"/>
              <a:t> cinq </a:t>
            </a:r>
            <a:r>
              <a:rPr dirty="0"/>
              <a:t>changements</a:t>
            </a:r>
            <a:r>
              <a:rPr dirty="0"/>
              <a:t> </a:t>
            </a:r>
            <a:r>
              <a:rPr dirty="0"/>
              <a:t>majeurs</a:t>
            </a:r>
            <a:r>
              <a:rPr dirty="0"/>
              <a:t>. </a:t>
            </a:r>
          </a:p>
          <a:p>
            <a:r>
              <a:rPr dirty="0"/>
              <a:t>L'Éthiopie</a:t>
            </a:r>
            <a:r>
              <a:rPr dirty="0"/>
              <a:t> a </a:t>
            </a:r>
            <a:r>
              <a:rPr dirty="0"/>
              <a:t>participé</a:t>
            </a:r>
            <a:r>
              <a:rPr dirty="0"/>
              <a:t> au </a:t>
            </a:r>
            <a:r>
              <a:rPr dirty="0"/>
              <a:t>processus</a:t>
            </a:r>
            <a:r>
              <a:rPr dirty="0"/>
              <a:t> </a:t>
            </a:r>
            <a:r>
              <a:rPr dirty="0"/>
              <a:t>d'élaboration</a:t>
            </a:r>
            <a:r>
              <a:rPr dirty="0"/>
              <a:t> de </a:t>
            </a:r>
            <a:r>
              <a:rPr dirty="0"/>
              <a:t>l'agenda</a:t>
            </a:r>
            <a:r>
              <a:rPr dirty="0"/>
              <a:t> de Lusaka. 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365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rPr dirty="0"/>
              <a:t>Contexte</a:t>
            </a:r>
            <a:r>
              <a:rPr dirty="0"/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22D0F73-B1E4-74D1-A239-003A3CB0CB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6443945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0" name="Rectangle 119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610" y="991443"/>
            <a:ext cx="7326491" cy="1087819"/>
          </a:xfrm>
        </p:spPr>
        <p:txBody>
          <a:bodyPr anchor="b">
            <a:normAutofit/>
          </a:bodyPr>
          <a:lstStyle/>
          <a:p>
            <a:pPr>
              <a:defRPr sz="3000"/>
            </a:pPr>
            <a:r>
              <a:rPr dirty="0"/>
              <a:t>Aperçu</a:t>
            </a:r>
            <a:r>
              <a:rPr dirty="0"/>
              <a:t> du plan unique 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77773" y="456519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610" y="2285541"/>
            <a:ext cx="32918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3" name="Content Placeholder 2"/>
          <p:cNvSpPr>
            <a:spLocks noGrp="1"/>
          </p:cNvSpPr>
          <p:nvPr>
            <p:ph idx="1"/>
          </p:nvPr>
        </p:nvSpPr>
        <p:spPr>
          <a:xfrm>
            <a:off x="308610" y="2684095"/>
            <a:ext cx="3332365" cy="3492868"/>
          </a:xfrm>
        </p:spPr>
        <p:txBody>
          <a:bodyPr vert="horz" lIns="91440" tIns="45720" rIns="91440" bIns="45720" anchor="t">
            <a:normAutofit/>
          </a:bodyPr>
          <a:lstStyle/>
          <a:p>
            <a:pPr>
              <a:defRPr sz="1600"/>
            </a:pPr>
            <a:r>
              <a:rPr dirty="0"/>
              <a:t>Un plan unique, </a:t>
            </a:r>
            <a:r>
              <a:rPr dirty="0"/>
              <a:t>chiffré</a:t>
            </a:r>
            <a:r>
              <a:rPr dirty="0"/>
              <a:t> et </a:t>
            </a:r>
            <a:r>
              <a:rPr dirty="0"/>
              <a:t>suivi</a:t>
            </a:r>
            <a:r>
              <a:rPr dirty="0"/>
              <a:t> à </a:t>
            </a:r>
            <a:r>
              <a:rPr dirty="0"/>
              <a:t>tous</a:t>
            </a:r>
            <a:r>
              <a:rPr dirty="0"/>
              <a:t> les </a:t>
            </a:r>
            <a:r>
              <a:rPr dirty="0"/>
              <a:t>niveaux</a:t>
            </a:r>
            <a:r>
              <a:rPr dirty="0"/>
              <a:t>.</a:t>
            </a:r>
            <a:endParaRPr lang="en-GB" sz="1600" dirty="0">
              <a:ea typeface="Calibri"/>
              <a:cs typeface="Calibri"/>
            </a:endParaRPr>
          </a:p>
          <a:p>
            <a:pPr>
              <a:defRPr sz="1600"/>
            </a:pPr>
            <a:r>
              <a:rPr dirty="0"/>
              <a:t>Élaboration</a:t>
            </a:r>
            <a:r>
              <a:rPr dirty="0"/>
              <a:t> du plan </a:t>
            </a:r>
            <a:r>
              <a:rPr dirty="0"/>
              <a:t>stratégique</a:t>
            </a:r>
            <a:r>
              <a:rPr dirty="0"/>
              <a:t> et du plan </a:t>
            </a:r>
            <a:r>
              <a:rPr dirty="0"/>
              <a:t>opérationnel</a:t>
            </a:r>
            <a:r>
              <a:rPr dirty="0"/>
              <a:t> </a:t>
            </a:r>
            <a:r>
              <a:rPr dirty="0"/>
              <a:t>annuel</a:t>
            </a:r>
            <a:r>
              <a:rPr dirty="0"/>
              <a:t> </a:t>
            </a:r>
            <a:r>
              <a:rPr dirty="0"/>
              <a:t>impliquant</a:t>
            </a:r>
            <a:r>
              <a:rPr dirty="0"/>
              <a:t> </a:t>
            </a:r>
            <a:r>
              <a:rPr dirty="0"/>
              <a:t>toutes</a:t>
            </a:r>
            <a:r>
              <a:rPr dirty="0"/>
              <a:t> les parties </a:t>
            </a:r>
            <a:r>
              <a:rPr dirty="0"/>
              <a:t>prenantes</a:t>
            </a:r>
            <a:r>
              <a:rPr dirty="0"/>
              <a:t>, </a:t>
            </a:r>
            <a:r>
              <a:rPr dirty="0"/>
              <a:t>selon</a:t>
            </a:r>
            <a:r>
              <a:rPr dirty="0"/>
              <a:t> </a:t>
            </a:r>
            <a:r>
              <a:rPr dirty="0"/>
              <a:t>une</a:t>
            </a:r>
            <a:r>
              <a:rPr dirty="0"/>
              <a:t> </a:t>
            </a:r>
            <a:r>
              <a:rPr dirty="0"/>
              <a:t>approche</a:t>
            </a:r>
            <a:r>
              <a:rPr dirty="0"/>
              <a:t> </a:t>
            </a:r>
            <a:r>
              <a:rPr dirty="0"/>
              <a:t>ascendante</a:t>
            </a:r>
            <a:r>
              <a:rPr dirty="0"/>
              <a:t> et </a:t>
            </a:r>
            <a:r>
              <a:rPr dirty="0"/>
              <a:t>descendante</a:t>
            </a:r>
            <a:r>
              <a:rPr dirty="0"/>
              <a:t>.</a:t>
            </a:r>
            <a:endParaRPr lang="en-GB" sz="1600" dirty="0">
              <a:ea typeface="Calibri"/>
              <a:cs typeface="Calibri"/>
            </a:endParaRPr>
          </a:p>
          <a:p>
            <a:pPr>
              <a:defRPr sz="1600"/>
            </a:pPr>
            <a:r>
              <a:rPr dirty="0"/>
              <a:t>Mise</a:t>
            </a:r>
            <a:r>
              <a:rPr dirty="0"/>
              <a:t> </a:t>
            </a:r>
            <a:r>
              <a:rPr dirty="0"/>
              <a:t>en</a:t>
            </a:r>
            <a:r>
              <a:rPr dirty="0"/>
              <a:t> </a:t>
            </a:r>
            <a:r>
              <a:rPr dirty="0"/>
              <a:t>œuvre</a:t>
            </a:r>
            <a:r>
              <a:rPr dirty="0"/>
              <a:t> progressive de la </a:t>
            </a:r>
            <a:r>
              <a:rPr dirty="0"/>
              <a:t>stratégie</a:t>
            </a:r>
            <a:r>
              <a:rPr dirty="0"/>
              <a:t> </a:t>
            </a:r>
            <a:r>
              <a:rPr dirty="0"/>
              <a:t>nationale</a:t>
            </a:r>
            <a:r>
              <a:rPr dirty="0"/>
              <a:t> à travers des plans </a:t>
            </a:r>
            <a:r>
              <a:rPr dirty="0"/>
              <a:t>annuels</a:t>
            </a:r>
            <a:r>
              <a:rPr dirty="0"/>
              <a:t>.</a:t>
            </a:r>
            <a:endParaRPr lang="en-GB" sz="1600" dirty="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0D7FB8D6-3A51-7EB4-AC43-3010BB31A2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9362" y="2912253"/>
            <a:ext cx="4830318" cy="97813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pPr>
              <a:defRPr sz="3500"/>
            </a:pPr>
            <a:r>
              <a:rPr dirty="0"/>
              <a:t>Aperçu</a:t>
            </a:r>
            <a:r>
              <a:rPr dirty="0"/>
              <a:t> du budget unique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 vert="horz" lIns="91440" tIns="45720" rIns="91440" bIns="45720">
            <a:normAutofit/>
          </a:bodyPr>
          <a:lstStyle/>
          <a:p>
            <a:pPr algn="just">
              <a:defRPr sz="1900"/>
            </a:pPr>
            <a:r>
              <a:rPr dirty="0"/>
              <a:t>Regroupement</a:t>
            </a:r>
            <a:r>
              <a:rPr dirty="0"/>
              <a:t> de </a:t>
            </a:r>
            <a:r>
              <a:rPr dirty="0"/>
              <a:t>toutes</a:t>
            </a:r>
            <a:r>
              <a:rPr dirty="0"/>
              <a:t> les sources de </a:t>
            </a:r>
            <a:r>
              <a:rPr dirty="0"/>
              <a:t>financement</a:t>
            </a:r>
            <a:r>
              <a:rPr dirty="0"/>
              <a:t> </a:t>
            </a:r>
            <a:r>
              <a:rPr dirty="0"/>
              <a:t>dans</a:t>
            </a:r>
            <a:r>
              <a:rPr dirty="0"/>
              <a:t> un document </a:t>
            </a:r>
            <a:r>
              <a:rPr dirty="0"/>
              <a:t>ou</a:t>
            </a:r>
            <a:r>
              <a:rPr dirty="0"/>
              <a:t> un </a:t>
            </a:r>
            <a:r>
              <a:rPr dirty="0"/>
              <a:t>compte</a:t>
            </a:r>
            <a:r>
              <a:rPr dirty="0"/>
              <a:t> unique.  </a:t>
            </a:r>
            <a:endParaRPr lang="en-GB" sz="1900" dirty="0">
              <a:ea typeface="Calibri"/>
              <a:cs typeface="Calibri"/>
            </a:endParaRPr>
          </a:p>
          <a:p>
            <a:pPr algn="just">
              <a:defRPr sz="1900"/>
            </a:pPr>
            <a:r>
              <a:rPr dirty="0"/>
              <a:t>Harmonisation</a:t>
            </a:r>
            <a:r>
              <a:rPr dirty="0"/>
              <a:t> du budget avec </a:t>
            </a:r>
            <a:r>
              <a:rPr dirty="0"/>
              <a:t>l'exercice</a:t>
            </a:r>
            <a:r>
              <a:rPr dirty="0"/>
              <a:t> fiscal national et le plan </a:t>
            </a:r>
            <a:r>
              <a:rPr dirty="0"/>
              <a:t>comptable</a:t>
            </a:r>
            <a:r>
              <a:rPr dirty="0"/>
              <a:t>. </a:t>
            </a:r>
          </a:p>
          <a:p>
            <a:pPr algn="just">
              <a:defRPr sz="1900"/>
            </a:pPr>
            <a:r>
              <a:rPr dirty="0"/>
              <a:t>Différents</a:t>
            </a:r>
            <a:r>
              <a:rPr dirty="0"/>
              <a:t> </a:t>
            </a:r>
            <a:r>
              <a:rPr dirty="0"/>
              <a:t>canaux</a:t>
            </a:r>
            <a:r>
              <a:rPr dirty="0"/>
              <a:t> - </a:t>
            </a:r>
            <a:r>
              <a:rPr dirty="0" smtClean="0"/>
              <a:t>1,2,3</a:t>
            </a:r>
            <a:r>
              <a:rPr lang="en-US" dirty="0" smtClean="0"/>
              <a:t>.</a:t>
            </a:r>
            <a:endParaRPr dirty="0"/>
          </a:p>
          <a:p>
            <a:pPr algn="just">
              <a:defRPr sz="1900"/>
            </a:pPr>
            <a:r>
              <a:rPr dirty="0"/>
              <a:t>Mécanisme</a:t>
            </a:r>
            <a:r>
              <a:rPr dirty="0"/>
              <a:t> de </a:t>
            </a:r>
            <a:r>
              <a:rPr dirty="0"/>
              <a:t>financement</a:t>
            </a:r>
            <a:r>
              <a:rPr dirty="0"/>
              <a:t> </a:t>
            </a:r>
            <a:r>
              <a:rPr dirty="0"/>
              <a:t>commun</a:t>
            </a:r>
            <a:r>
              <a:rPr dirty="0"/>
              <a:t> (SDG-PF</a:t>
            </a:r>
            <a:r>
              <a:rPr dirty="0" smtClean="0"/>
              <a:t>)</a:t>
            </a:r>
            <a:r>
              <a:rPr lang="en-US" dirty="0" smtClean="0"/>
              <a:t>.</a:t>
            </a:r>
            <a:r>
              <a:rPr dirty="0" smtClean="0"/>
              <a:t>  </a:t>
            </a:r>
            <a:endParaRPr dirty="0"/>
          </a:p>
          <a:p>
            <a:pPr algn="just">
              <a:defRPr sz="1900"/>
            </a:pPr>
            <a:r>
              <a:rPr dirty="0"/>
              <a:t>Cartographie</a:t>
            </a:r>
            <a:r>
              <a:rPr dirty="0"/>
              <a:t> des </a:t>
            </a:r>
            <a:r>
              <a:rPr dirty="0"/>
              <a:t>ressources</a:t>
            </a:r>
            <a:r>
              <a:rPr dirty="0"/>
              <a:t> et </a:t>
            </a:r>
            <a:r>
              <a:rPr dirty="0"/>
              <a:t>suivi</a:t>
            </a:r>
            <a:r>
              <a:rPr dirty="0"/>
              <a:t> des </a:t>
            </a:r>
            <a:r>
              <a:rPr dirty="0"/>
              <a:t>dépenses</a:t>
            </a:r>
            <a:r>
              <a:rPr dirty="0"/>
              <a:t> – </a:t>
            </a:r>
            <a:r>
              <a:rPr dirty="0"/>
              <a:t>mené</a:t>
            </a:r>
            <a:r>
              <a:rPr dirty="0"/>
              <a:t> par le </a:t>
            </a:r>
            <a:r>
              <a:rPr dirty="0"/>
              <a:t>ministère</a:t>
            </a:r>
            <a:r>
              <a:rPr dirty="0"/>
              <a:t> de la </a:t>
            </a:r>
            <a:r>
              <a:rPr dirty="0" smtClean="0"/>
              <a:t>Santé</a:t>
            </a:r>
            <a:r>
              <a:rPr lang="en-US" dirty="0" smtClean="0"/>
              <a:t>.</a:t>
            </a:r>
            <a:r>
              <a:rPr dirty="0" smtClean="0"/>
              <a:t> </a:t>
            </a:r>
            <a:endParaRPr dirty="0"/>
          </a:p>
          <a:p>
            <a:pPr algn="just"/>
            <a:endParaRPr lang="en-GB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pPr>
              <a:defRPr sz="5200"/>
            </a:pPr>
            <a:r>
              <a:rPr dirty="0"/>
              <a:t>Aperçu</a:t>
            </a:r>
            <a:r>
              <a:rPr dirty="0"/>
              <a:t> du rapport unique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 vert="horz" lIns="91440" tIns="45720" rIns="91440" bIns="45720">
            <a:normAutofit/>
          </a:bodyPr>
          <a:lstStyle/>
          <a:p>
            <a:pPr algn="just">
              <a:defRPr sz="1900"/>
            </a:pPr>
            <a:r>
              <a:rPr dirty="0"/>
              <a:t>Cadre </a:t>
            </a:r>
            <a:r>
              <a:rPr dirty="0"/>
              <a:t>unifié</a:t>
            </a:r>
            <a:r>
              <a:rPr dirty="0"/>
              <a:t> de </a:t>
            </a:r>
            <a:r>
              <a:rPr dirty="0"/>
              <a:t>suivi-évaluation</a:t>
            </a:r>
            <a:r>
              <a:rPr dirty="0"/>
              <a:t> avec </a:t>
            </a:r>
            <a:r>
              <a:rPr dirty="0"/>
              <a:t>indicateurs</a:t>
            </a:r>
            <a:r>
              <a:rPr dirty="0"/>
              <a:t> </a:t>
            </a:r>
            <a:r>
              <a:rPr dirty="0" smtClean="0"/>
              <a:t>définis</a:t>
            </a:r>
            <a:r>
              <a:rPr lang="en-US" dirty="0" smtClean="0"/>
              <a:t>.</a:t>
            </a:r>
            <a:endParaRPr lang="en-US" sz="1900" dirty="0">
              <a:ea typeface="Calibri"/>
              <a:cs typeface="Calibri"/>
            </a:endParaRPr>
          </a:p>
          <a:p>
            <a:pPr algn="just">
              <a:defRPr sz="1900"/>
            </a:pPr>
            <a:r>
              <a:rPr dirty="0"/>
              <a:t>Rationalisation</a:t>
            </a:r>
            <a:r>
              <a:rPr dirty="0"/>
              <a:t> des rapports </a:t>
            </a:r>
            <a:r>
              <a:rPr dirty="0"/>
              <a:t>afin</a:t>
            </a:r>
            <a:r>
              <a:rPr dirty="0"/>
              <a:t> de </a:t>
            </a:r>
            <a:r>
              <a:rPr dirty="0"/>
              <a:t>réduire</a:t>
            </a:r>
            <a:r>
              <a:rPr dirty="0"/>
              <a:t> les </a:t>
            </a:r>
            <a:r>
              <a:rPr dirty="0"/>
              <a:t>redondances</a:t>
            </a:r>
            <a:r>
              <a:rPr dirty="0"/>
              <a:t>.</a:t>
            </a:r>
          </a:p>
          <a:p>
            <a:pPr algn="just">
              <a:defRPr sz="1900"/>
            </a:pPr>
            <a:r>
              <a:rPr dirty="0"/>
              <a:t>Favorise</a:t>
            </a:r>
            <a:r>
              <a:rPr dirty="0"/>
              <a:t> la </a:t>
            </a:r>
            <a:r>
              <a:rPr dirty="0"/>
              <a:t>redevabilité</a:t>
            </a:r>
            <a:r>
              <a:rPr dirty="0"/>
              <a:t> </a:t>
            </a:r>
            <a:r>
              <a:rPr dirty="0"/>
              <a:t>mutuelle</a:t>
            </a:r>
            <a:r>
              <a:rPr dirty="0"/>
              <a:t> et la </a:t>
            </a:r>
            <a:r>
              <a:rPr dirty="0"/>
              <a:t>prise</a:t>
            </a:r>
            <a:r>
              <a:rPr dirty="0"/>
              <a:t> de </a:t>
            </a:r>
            <a:r>
              <a:rPr dirty="0"/>
              <a:t>décision</a:t>
            </a:r>
            <a:r>
              <a:rPr dirty="0"/>
              <a:t>. </a:t>
            </a:r>
          </a:p>
          <a:p>
            <a:pPr algn="just">
              <a:defRPr sz="1900"/>
            </a:pPr>
            <a:r>
              <a:rPr dirty="0"/>
              <a:t>Le </a:t>
            </a:r>
            <a:r>
              <a:rPr dirty="0"/>
              <a:t>système</a:t>
            </a:r>
            <a:r>
              <a:rPr dirty="0"/>
              <a:t> </a:t>
            </a:r>
            <a:r>
              <a:rPr dirty="0"/>
              <a:t>d'information</a:t>
            </a:r>
            <a:r>
              <a:rPr dirty="0"/>
              <a:t> sanitaire des districts (DHIS), les </a:t>
            </a:r>
            <a:r>
              <a:rPr dirty="0"/>
              <a:t>évaluations</a:t>
            </a:r>
            <a:r>
              <a:rPr dirty="0"/>
              <a:t> </a:t>
            </a:r>
            <a:r>
              <a:rPr dirty="0"/>
              <a:t>trimestrielles</a:t>
            </a:r>
            <a:r>
              <a:rPr dirty="0"/>
              <a:t> et </a:t>
            </a:r>
            <a:r>
              <a:rPr dirty="0"/>
              <a:t>annuelles</a:t>
            </a:r>
            <a:r>
              <a:rPr dirty="0"/>
              <a:t> des rapports, </a:t>
            </a:r>
            <a:r>
              <a:rPr dirty="0"/>
              <a:t>ainsi</a:t>
            </a:r>
            <a:r>
              <a:rPr dirty="0"/>
              <a:t> que les revues </a:t>
            </a:r>
            <a:r>
              <a:rPr dirty="0"/>
              <a:t>conjointes</a:t>
            </a:r>
            <a:r>
              <a:rPr dirty="0"/>
              <a:t> et </a:t>
            </a:r>
            <a:r>
              <a:rPr dirty="0"/>
              <a:t>annuelles</a:t>
            </a:r>
            <a:r>
              <a:rPr dirty="0"/>
              <a:t> </a:t>
            </a:r>
            <a:r>
              <a:rPr dirty="0"/>
              <a:t>sont</a:t>
            </a:r>
            <a:r>
              <a:rPr dirty="0"/>
              <a:t> </a:t>
            </a:r>
            <a:r>
              <a:rPr dirty="0"/>
              <a:t>organisés</a:t>
            </a:r>
            <a:r>
              <a:rPr dirty="0"/>
              <a:t> </a:t>
            </a:r>
            <a:r>
              <a:rPr dirty="0"/>
              <a:t>régulièrement</a:t>
            </a:r>
            <a:r>
              <a:rPr dirty="0"/>
              <a:t>.</a:t>
            </a:r>
          </a:p>
          <a:p>
            <a:pPr marL="0" indent="0" algn="just">
              <a:buNone/>
            </a:pPr>
            <a:endParaRPr lang="en-US" sz="19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6646FC9-C66D-4EC7-8310-0DD4ACC49C6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3473CF9-37EB-43E7-89EF-D2D1C53D1D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7711" y="221673"/>
            <a:ext cx="6288577" cy="1332634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4D3310-8370-0A5B-677F-8EE4486F7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7340" y="310343"/>
            <a:ext cx="5989320" cy="868823"/>
          </a:xfrm>
        </p:spPr>
        <p:txBody>
          <a:bodyPr vert="horz" lIns="91440" tIns="45720" rIns="91440" bIns="45720" anchor="ctr">
            <a:normAutofit/>
          </a:bodyPr>
          <a:lstStyle/>
          <a:p>
            <a:pPr defTabSz="914400">
              <a:lnSpc>
                <a:spcPct val="90000"/>
              </a:lnSpc>
              <a:defRPr sz="3500"/>
            </a:pPr>
            <a:r>
              <a:rPr dirty="0"/>
              <a:t>Plateformes</a:t>
            </a:r>
            <a:r>
              <a:rPr dirty="0"/>
              <a:t> de coordination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86B4EF9-43BA-4655-A6FF-1D8E21574C9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62332" y="1211407"/>
            <a:ext cx="5419335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Avenir Next LT Pro"/>
            </a:endParaRPr>
          </a:p>
        </p:txBody>
      </p:sp>
      <p:pic>
        <p:nvPicPr>
          <p:cNvPr id="4" name="Content Placeholder 3" descr="A screenshot of a computer  AI-generated content may be incorrect.">
            <a:extLst>
              <a:ext uri="{FF2B5EF4-FFF2-40B4-BE49-F238E27FC236}">
                <a16:creationId xmlns:a16="http://schemas.microsoft.com/office/drawing/2014/main" id="{9AA8FF61-4B19-D5FF-9BAE-2B11B6F49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880" y="2217654"/>
            <a:ext cx="3882770" cy="4197348"/>
          </a:xfrm>
          <a:prstGeom prst="rect">
            <a:avLst/>
          </a:prstGeom>
        </p:spPr>
      </p:pic>
      <p:pic>
        <p:nvPicPr>
          <p:cNvPr id="5" name="Picture 4" descr="A diagram of a group of individuals  AI-generated content may be incorrect.">
            <a:extLst>
              <a:ext uri="{FF2B5EF4-FFF2-40B4-BE49-F238E27FC236}">
                <a16:creationId xmlns:a16="http://schemas.microsoft.com/office/drawing/2014/main" id="{09754655-F2AE-509F-8B7C-1BB49658DB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7651" y="2216363"/>
            <a:ext cx="4982908" cy="4114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765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C80432-FCE3-C120-2EE6-4D6E4E0E1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>
              <a:defRPr sz="3700">
                <a:solidFill>
                  <a:srgbClr val="FFFFFF"/>
                </a:solidFill>
              </a:defRPr>
            </a:pPr>
            <a:r>
              <a:rPr dirty="0"/>
              <a:t>Défis</a:t>
            </a:r>
            <a:r>
              <a:rPr dirty="0"/>
              <a:t> </a:t>
            </a:r>
            <a:r>
              <a:rPr dirty="0"/>
              <a:t>observés</a:t>
            </a:r>
            <a:r>
              <a:rPr dirty="0"/>
              <a:t> au fil du temps </a:t>
            </a:r>
            <a:endParaRPr lang="en-GB" sz="3700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3D725-79A5-0427-CBE3-0F793737D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935" y="336399"/>
            <a:ext cx="5179868" cy="5585619"/>
          </a:xfrm>
        </p:spPr>
        <p:txBody>
          <a:bodyPr vert="horz" lIns="91440" tIns="45720" rIns="91440" bIns="45720" anchor="ctr">
            <a:normAutofit fontScale="55000" lnSpcReduction="20000"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>
              <a:ea typeface="Calibri"/>
              <a:cs typeface="Calibri"/>
            </a:endParaRPr>
          </a:p>
          <a:p>
            <a:endParaRPr lang="en-GB" dirty="0"/>
          </a:p>
          <a:p>
            <a:r>
              <a:rPr dirty="0"/>
              <a:t>Fragmentation </a:t>
            </a:r>
            <a:r>
              <a:rPr dirty="0"/>
              <a:t>résultant</a:t>
            </a:r>
            <a:r>
              <a:rPr dirty="0"/>
              <a:t> de </a:t>
            </a:r>
            <a:r>
              <a:rPr dirty="0"/>
              <a:t>l’existence</a:t>
            </a:r>
            <a:r>
              <a:rPr dirty="0"/>
              <a:t> de </a:t>
            </a:r>
            <a:r>
              <a:rPr dirty="0"/>
              <a:t>stratégies</a:t>
            </a:r>
            <a:r>
              <a:rPr dirty="0"/>
              <a:t> </a:t>
            </a:r>
            <a:r>
              <a:rPr dirty="0"/>
              <a:t>verticales</a:t>
            </a:r>
            <a:r>
              <a:rPr dirty="0"/>
              <a:t> </a:t>
            </a:r>
            <a:r>
              <a:rPr dirty="0"/>
              <a:t>propres</a:t>
            </a:r>
            <a:r>
              <a:rPr dirty="0"/>
              <a:t> à </a:t>
            </a:r>
            <a:r>
              <a:rPr dirty="0"/>
              <a:t>chaque</a:t>
            </a:r>
            <a:r>
              <a:rPr dirty="0"/>
              <a:t> sous-</a:t>
            </a:r>
            <a:r>
              <a:rPr dirty="0"/>
              <a:t>secteur</a:t>
            </a:r>
            <a:r>
              <a:rPr dirty="0"/>
              <a:t>.</a:t>
            </a:r>
            <a:endParaRPr lang="en-GB" dirty="0">
              <a:ea typeface="Calibri"/>
              <a:cs typeface="Calibri"/>
            </a:endParaRPr>
          </a:p>
          <a:p>
            <a:r>
              <a:rPr dirty="0"/>
              <a:t>Données</a:t>
            </a:r>
            <a:r>
              <a:rPr dirty="0"/>
              <a:t> </a:t>
            </a:r>
            <a:r>
              <a:rPr dirty="0"/>
              <a:t>fragmentées</a:t>
            </a:r>
            <a:r>
              <a:rPr dirty="0"/>
              <a:t> sur les </a:t>
            </a:r>
            <a:r>
              <a:rPr dirty="0"/>
              <a:t>ressources</a:t>
            </a:r>
            <a:r>
              <a:rPr dirty="0"/>
              <a:t>, </a:t>
            </a:r>
            <a:r>
              <a:rPr dirty="0"/>
              <a:t>faible</a:t>
            </a:r>
            <a:r>
              <a:rPr dirty="0"/>
              <a:t> </a:t>
            </a:r>
            <a:r>
              <a:rPr dirty="0"/>
              <a:t>prévisibilité</a:t>
            </a:r>
            <a:r>
              <a:rPr dirty="0"/>
              <a:t>, </a:t>
            </a:r>
            <a:r>
              <a:rPr dirty="0"/>
              <a:t>redevabilité</a:t>
            </a:r>
            <a:r>
              <a:rPr dirty="0"/>
              <a:t> </a:t>
            </a:r>
            <a:r>
              <a:rPr dirty="0"/>
              <a:t>insuffisante</a:t>
            </a:r>
            <a:r>
              <a:rPr dirty="0"/>
              <a:t>.</a:t>
            </a:r>
          </a:p>
          <a:p>
            <a:r>
              <a:rPr dirty="0"/>
              <a:t>Qualité</a:t>
            </a:r>
            <a:r>
              <a:rPr dirty="0"/>
              <a:t> des </a:t>
            </a:r>
            <a:r>
              <a:rPr dirty="0"/>
              <a:t>données</a:t>
            </a:r>
            <a:r>
              <a:rPr dirty="0"/>
              <a:t>, </a:t>
            </a:r>
            <a:r>
              <a:rPr dirty="0"/>
              <a:t>lacunes</a:t>
            </a:r>
            <a:r>
              <a:rPr dirty="0"/>
              <a:t> </a:t>
            </a:r>
            <a:r>
              <a:rPr dirty="0"/>
              <a:t>dans</a:t>
            </a:r>
            <a:r>
              <a:rPr dirty="0"/>
              <a:t> les rapports du </a:t>
            </a:r>
            <a:r>
              <a:rPr dirty="0"/>
              <a:t>secteur</a:t>
            </a:r>
            <a:r>
              <a:rPr dirty="0"/>
              <a:t> </a:t>
            </a:r>
            <a:r>
              <a:rPr dirty="0"/>
              <a:t>privé</a:t>
            </a:r>
            <a:r>
              <a:rPr dirty="0"/>
              <a:t>, </a:t>
            </a:r>
            <a:r>
              <a:rPr dirty="0"/>
              <a:t>outils</a:t>
            </a:r>
            <a:r>
              <a:rPr dirty="0"/>
              <a:t> </a:t>
            </a:r>
            <a:r>
              <a:rPr dirty="0"/>
              <a:t>parallèles</a:t>
            </a:r>
            <a:r>
              <a:rPr dirty="0"/>
              <a:t> des </a:t>
            </a:r>
            <a:r>
              <a:rPr dirty="0"/>
              <a:t>bailleurs</a:t>
            </a:r>
            <a:r>
              <a:rPr dirty="0"/>
              <a:t> de </a:t>
            </a:r>
            <a:r>
              <a:rPr dirty="0"/>
              <a:t>fonds</a:t>
            </a:r>
            <a:r>
              <a:rPr dirty="0"/>
              <a:t>.  </a:t>
            </a:r>
          </a:p>
          <a:p>
            <a:pPr>
              <a:defRPr>
                <a:ea typeface="Calibri"/>
                <a:cs typeface="Calibri"/>
              </a:defRPr>
            </a:pPr>
            <a:r>
              <a:rPr dirty="0"/>
              <a:t>Diminution du </a:t>
            </a:r>
            <a:r>
              <a:rPr dirty="0"/>
              <a:t>niveau</a:t>
            </a:r>
            <a:r>
              <a:rPr dirty="0"/>
              <a:t> de participation au sein des </a:t>
            </a:r>
            <a:r>
              <a:rPr dirty="0"/>
              <a:t>plateformes</a:t>
            </a:r>
            <a:r>
              <a:rPr dirty="0"/>
              <a:t> de coordination.</a:t>
            </a:r>
          </a:p>
          <a:p>
            <a:pPr>
              <a:defRPr>
                <a:ea typeface="Calibri"/>
                <a:cs typeface="Calibri"/>
              </a:defRPr>
            </a:pPr>
            <a:r>
              <a:rPr dirty="0"/>
              <a:t>Incohérence</a:t>
            </a:r>
            <a:r>
              <a:rPr dirty="0"/>
              <a:t> </a:t>
            </a:r>
            <a:r>
              <a:rPr dirty="0"/>
              <a:t>dans</a:t>
            </a:r>
            <a:r>
              <a:rPr dirty="0"/>
              <a:t> la </a:t>
            </a:r>
            <a:r>
              <a:rPr dirty="0"/>
              <a:t>mise</a:t>
            </a:r>
            <a:r>
              <a:rPr dirty="0"/>
              <a:t> </a:t>
            </a:r>
            <a:r>
              <a:rPr dirty="0"/>
              <a:t>en</a:t>
            </a:r>
            <a:r>
              <a:rPr dirty="0"/>
              <a:t> </a:t>
            </a:r>
            <a:r>
              <a:rPr dirty="0"/>
              <a:t>œuvre</a:t>
            </a:r>
            <a:r>
              <a:rPr dirty="0"/>
              <a:t> des </a:t>
            </a:r>
            <a:r>
              <a:rPr dirty="0"/>
              <a:t>différents</a:t>
            </a:r>
            <a:r>
              <a:rPr dirty="0"/>
              <a:t> </a:t>
            </a:r>
            <a:r>
              <a:rPr dirty="0"/>
              <a:t>mécanismes</a:t>
            </a:r>
            <a:r>
              <a:rPr dirty="0"/>
              <a:t> de coordination.</a:t>
            </a:r>
          </a:p>
          <a:p>
            <a:pPr>
              <a:defRPr>
                <a:ea typeface="Calibri"/>
                <a:cs typeface="Calibri"/>
              </a:defRPr>
            </a:pPr>
            <a:r>
              <a:rPr dirty="0"/>
              <a:t>Diminution de </a:t>
            </a:r>
            <a:r>
              <a:rPr dirty="0"/>
              <a:t>l'engagement</a:t>
            </a:r>
            <a:r>
              <a:rPr dirty="0"/>
              <a:t> financier </a:t>
            </a:r>
            <a:r>
              <a:rPr dirty="0"/>
              <a:t>envers</a:t>
            </a:r>
            <a:r>
              <a:rPr dirty="0"/>
              <a:t> les </a:t>
            </a:r>
            <a:r>
              <a:rPr dirty="0"/>
              <a:t>fonds</a:t>
            </a:r>
            <a:r>
              <a:rPr dirty="0"/>
              <a:t> </a:t>
            </a:r>
            <a:r>
              <a:rPr dirty="0"/>
              <a:t>communs</a:t>
            </a:r>
            <a:r>
              <a:rPr dirty="0"/>
              <a:t>. </a:t>
            </a: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843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pPr>
              <a:defRPr sz="3500"/>
            </a:pPr>
            <a:r>
              <a:rPr dirty="0"/>
              <a:t>Évaluation</a:t>
            </a:r>
            <a:r>
              <a:rPr dirty="0"/>
              <a:t> </a:t>
            </a:r>
            <a:r>
              <a:rPr dirty="0"/>
              <a:t>diagnostique</a:t>
            </a:r>
            <a:r>
              <a:rPr dirty="0"/>
              <a:t> de </a:t>
            </a:r>
            <a:r>
              <a:rPr dirty="0"/>
              <a:t>l'alignement</a:t>
            </a:r>
            <a:r>
              <a:rPr dirty="0"/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 vert="horz" lIns="91440" tIns="45720" rIns="91440" bIns="45720">
            <a:normAutofit/>
          </a:bodyPr>
          <a:lstStyle/>
          <a:p>
            <a:pPr algn="just">
              <a:defRPr sz="1900">
                <a:ea typeface="Calibri"/>
                <a:cs typeface="Calibri"/>
              </a:defRPr>
            </a:pPr>
            <a:r>
              <a:rPr dirty="0"/>
              <a:t>En</a:t>
            </a:r>
            <a:r>
              <a:rPr dirty="0"/>
              <a:t> reconnaissance des </a:t>
            </a:r>
            <a:r>
              <a:rPr dirty="0"/>
              <a:t>défis</a:t>
            </a:r>
            <a:r>
              <a:rPr dirty="0"/>
              <a:t> à </a:t>
            </a:r>
            <a:r>
              <a:rPr dirty="0"/>
              <a:t>relever</a:t>
            </a:r>
            <a:r>
              <a:rPr dirty="0"/>
              <a:t>, et </a:t>
            </a:r>
            <a:r>
              <a:rPr dirty="0"/>
              <a:t>afin</a:t>
            </a:r>
            <a:r>
              <a:rPr dirty="0"/>
              <a:t> de </a:t>
            </a:r>
            <a:r>
              <a:rPr dirty="0"/>
              <a:t>mieux</a:t>
            </a:r>
            <a:r>
              <a:rPr dirty="0"/>
              <a:t> </a:t>
            </a:r>
            <a:r>
              <a:rPr dirty="0"/>
              <a:t>comprendre</a:t>
            </a:r>
            <a:r>
              <a:rPr dirty="0"/>
              <a:t> la situation </a:t>
            </a:r>
            <a:r>
              <a:rPr dirty="0"/>
              <a:t>actuelle</a:t>
            </a:r>
            <a:r>
              <a:rPr dirty="0"/>
              <a:t> après </a:t>
            </a:r>
            <a:r>
              <a:rPr dirty="0"/>
              <a:t>plusieurs</a:t>
            </a:r>
            <a:r>
              <a:rPr dirty="0"/>
              <a:t> </a:t>
            </a:r>
            <a:r>
              <a:rPr dirty="0"/>
              <a:t>années</a:t>
            </a:r>
            <a:r>
              <a:rPr dirty="0"/>
              <a:t> de </a:t>
            </a:r>
            <a:r>
              <a:rPr dirty="0"/>
              <a:t>mise</a:t>
            </a:r>
            <a:r>
              <a:rPr dirty="0"/>
              <a:t> </a:t>
            </a:r>
            <a:r>
              <a:rPr dirty="0"/>
              <a:t>en</a:t>
            </a:r>
            <a:r>
              <a:rPr dirty="0"/>
              <a:t> </a:t>
            </a:r>
            <a:r>
              <a:rPr dirty="0"/>
              <a:t>œuvre</a:t>
            </a:r>
            <a:r>
              <a:rPr dirty="0"/>
              <a:t> des </a:t>
            </a:r>
            <a:r>
              <a:rPr dirty="0"/>
              <a:t>principes</a:t>
            </a:r>
            <a:r>
              <a:rPr dirty="0"/>
              <a:t> </a:t>
            </a:r>
            <a:r>
              <a:rPr dirty="0"/>
              <a:t>d’alignement</a:t>
            </a:r>
            <a:r>
              <a:rPr dirty="0"/>
              <a:t>. </a:t>
            </a:r>
          </a:p>
          <a:p>
            <a:pPr algn="just">
              <a:defRPr sz="1900"/>
            </a:pPr>
            <a:r>
              <a:rPr dirty="0"/>
              <a:t>Réalisé</a:t>
            </a:r>
            <a:r>
              <a:rPr dirty="0"/>
              <a:t> </a:t>
            </a:r>
            <a:r>
              <a:rPr dirty="0"/>
              <a:t>en</a:t>
            </a:r>
            <a:r>
              <a:rPr dirty="0"/>
              <a:t> 2022 avec </a:t>
            </a:r>
            <a:r>
              <a:rPr dirty="0"/>
              <a:t>toutes</a:t>
            </a:r>
            <a:r>
              <a:rPr dirty="0"/>
              <a:t> les parties </a:t>
            </a:r>
            <a:r>
              <a:rPr dirty="0"/>
              <a:t>prenantes</a:t>
            </a:r>
            <a:r>
              <a:rPr dirty="0"/>
              <a:t> du </a:t>
            </a:r>
            <a:r>
              <a:rPr dirty="0"/>
              <a:t>secteur</a:t>
            </a:r>
            <a:r>
              <a:rPr dirty="0"/>
              <a:t>.</a:t>
            </a:r>
            <a:endParaRPr lang="en-US" sz="1900" dirty="0">
              <a:ea typeface="Calibri"/>
              <a:cs typeface="Calibri"/>
            </a:endParaRPr>
          </a:p>
          <a:p>
            <a:pPr algn="just">
              <a:defRPr sz="1900"/>
            </a:pPr>
            <a:r>
              <a:rPr dirty="0"/>
              <a:t>Score </a:t>
            </a:r>
            <a:r>
              <a:rPr dirty="0"/>
              <a:t>moyen</a:t>
            </a:r>
            <a:r>
              <a:rPr dirty="0"/>
              <a:t> : 3.41/5 | Plan unique : 3,91 | Budget unique : 3,29 | Rapport unique : 3,16.</a:t>
            </a:r>
            <a:endParaRPr lang="en-US" sz="1900" dirty="0">
              <a:ea typeface="Calibri"/>
              <a:cs typeface="Calibri"/>
            </a:endParaRPr>
          </a:p>
          <a:p>
            <a:pPr marL="0" indent="0" algn="just">
              <a:buNone/>
            </a:pPr>
            <a:endParaRPr lang="en-US" sz="19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05C85-5EAC-233D-912A-3E9CB82FF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 sz="4700">
                <a:ea typeface="Calibri"/>
                <a:cs typeface="Calibri"/>
              </a:defRPr>
            </a:pPr>
            <a:r>
              <a:rPr dirty="0"/>
              <a:t>Principales</a:t>
            </a:r>
            <a:r>
              <a:rPr dirty="0"/>
              <a:t> </a:t>
            </a:r>
            <a:r>
              <a:rPr dirty="0"/>
              <a:t>lacunes</a:t>
            </a:r>
            <a:r>
              <a:rPr dirty="0"/>
              <a:t> </a:t>
            </a:r>
            <a:endParaRPr lang="en-US" sz="4700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8E0E0B1-502B-52AA-3E2D-402A057597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5100642"/>
              </p:ext>
            </p:extLst>
          </p:nvPr>
        </p:nvGraphicFramePr>
        <p:xfrm>
          <a:off x="628650" y="2374919"/>
          <a:ext cx="7886701" cy="4060461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486062">
                  <a:extLst>
                    <a:ext uri="{9D8B030D-6E8A-4147-A177-3AD203B41FA5}">
                      <a16:colId xmlns:a16="http://schemas.microsoft.com/office/drawing/2014/main" val="3883586321"/>
                    </a:ext>
                  </a:extLst>
                </a:gridCol>
                <a:gridCol w="2963695">
                  <a:extLst>
                    <a:ext uri="{9D8B030D-6E8A-4147-A177-3AD203B41FA5}">
                      <a16:colId xmlns:a16="http://schemas.microsoft.com/office/drawing/2014/main" val="3197464376"/>
                    </a:ext>
                  </a:extLst>
                </a:gridCol>
                <a:gridCol w="2436944">
                  <a:extLst>
                    <a:ext uri="{9D8B030D-6E8A-4147-A177-3AD203B41FA5}">
                      <a16:colId xmlns:a16="http://schemas.microsoft.com/office/drawing/2014/main" val="2745154261"/>
                    </a:ext>
                  </a:extLst>
                </a:gridCol>
              </a:tblGrid>
              <a:tr h="396741">
                <a:tc>
                  <a:txBody>
                    <a:bodyPr/>
                    <a:lstStyle/>
                    <a:p>
                      <a:pPr>
                        <a:defRPr sz="1700" b="1">
                          <a:solidFill>
                            <a:schemeClr val="tx1"/>
                          </a:solidFill>
                        </a:defRPr>
                      </a:pPr>
                      <a:r>
                        <a:rPr dirty="0"/>
                        <a:t>Plan unique </a:t>
                      </a:r>
                    </a:p>
                  </a:txBody>
                  <a:tcPr marL="0" marR="9756" marT="48780" marB="4878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700" b="1">
                          <a:solidFill>
                            <a:schemeClr val="tx1"/>
                          </a:solidFill>
                        </a:defRPr>
                      </a:pPr>
                      <a:r>
                        <a:rPr dirty="0"/>
                        <a:t>Budget unique </a:t>
                      </a:r>
                    </a:p>
                  </a:txBody>
                  <a:tcPr marL="0" marR="9756" marT="48780" marB="4878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700" b="1">
                          <a:solidFill>
                            <a:schemeClr val="tx1"/>
                          </a:solidFill>
                        </a:defRPr>
                      </a:pPr>
                      <a:r>
                        <a:rPr dirty="0"/>
                        <a:t>Rapport unique </a:t>
                      </a:r>
                    </a:p>
                  </a:txBody>
                  <a:tcPr marL="0" marR="9756" marT="48780" marB="4878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3763403"/>
                  </a:ext>
                </a:extLst>
              </a:tr>
              <a:tr h="3258472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300">
                          <a:solidFill>
                            <a:schemeClr val="tx1"/>
                          </a:solidFill>
                        </a:defRPr>
                      </a:pPr>
                      <a:r>
                        <a:rPr dirty="0">
                          <a:latin typeface="+mj-lt"/>
                        </a:rPr>
                        <a:t>• </a:t>
                      </a:r>
                      <a:r>
                        <a:rPr dirty="0" smtClean="0">
                          <a:latin typeface="+mj-lt"/>
                        </a:rPr>
                        <a:t>L</a:t>
                      </a:r>
                      <a:r>
                        <a:rPr lang="en-US" dirty="0" smtClean="0">
                          <a:latin typeface="+mj-lt"/>
                        </a:rPr>
                        <a:t>e</a:t>
                      </a:r>
                      <a:r>
                        <a:rPr lang="en-US" baseline="0" dirty="0" smtClean="0">
                          <a:latin typeface="+mj-lt"/>
                        </a:rPr>
                        <a:t> niveau de</a:t>
                      </a:r>
                      <a:r>
                        <a:rPr dirty="0" smtClean="0">
                          <a:latin typeface="+mj-lt"/>
                        </a:rPr>
                        <a:t> </a:t>
                      </a:r>
                      <a:r>
                        <a:rPr dirty="0">
                          <a:latin typeface="+mj-lt"/>
                        </a:rPr>
                        <a:t>participation des ONG et des OSC est faible.</a:t>
                      </a:r>
                      <a:endParaRPr lang="en-US" sz="1300" cap="none" spc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300">
                          <a:solidFill>
                            <a:schemeClr val="tx1"/>
                          </a:solidFill>
                        </a:defRPr>
                      </a:pPr>
                      <a:r>
                        <a:rPr dirty="0">
                          <a:latin typeface="+mj-lt"/>
                        </a:rPr>
                        <a:t>•L'efficacité des forums multipartites (JCCC et JCF) a diminué </a:t>
                      </a:r>
                      <a:endParaRPr lang="en-US" sz="1300" cap="none" spc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300">
                          <a:solidFill>
                            <a:schemeClr val="tx1"/>
                          </a:solidFill>
                        </a:defRPr>
                      </a:pPr>
                      <a:r>
                        <a:rPr dirty="0">
                          <a:latin typeface="+mj-lt"/>
                        </a:rPr>
                        <a:t>• L'engagement des organismes infranationaux dans la planification s'affaiblit  (plan woreda). </a:t>
                      </a:r>
                      <a:endParaRPr lang="en-US" sz="1300" cap="none" spc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300">
                          <a:solidFill>
                            <a:schemeClr val="tx1"/>
                          </a:solidFill>
                        </a:defRPr>
                      </a:pPr>
                      <a:r>
                        <a:rPr dirty="0">
                          <a:latin typeface="+mj-lt"/>
                        </a:rPr>
                        <a:t>• Augmentation du nombre de stratégies et de plans au niveau des sous-secteurs.</a:t>
                      </a:r>
                      <a:endParaRPr lang="en-US" sz="1300" cap="none" spc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lvl="0"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97559" marT="48780" marB="487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300">
                          <a:solidFill>
                            <a:schemeClr val="tx1"/>
                          </a:solidFill>
                          <a:latin typeface="Calibri"/>
                        </a:defRPr>
                      </a:pPr>
                      <a:r>
                        <a:rPr dirty="0"/>
                        <a:t>• Fragmentation et manque de données financières complètes sur la santé, notamment en raison d’une capacité limitée à assurer un suivi systématique des financements des partenaires de développement. 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300">
                          <a:solidFill>
                            <a:schemeClr val="tx1"/>
                          </a:solidFill>
                        </a:defRPr>
                      </a:pPr>
                      <a:r>
                        <a:rPr dirty="0"/>
                        <a:t>• Prévisibilité réduite des financements des partenaires de développement et manque de flexibilité des partenaires du canal 3 pour appuyer les priorités du gouvernement. 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300">
                          <a:solidFill>
                            <a:schemeClr val="tx1"/>
                          </a:solidFill>
                        </a:defRPr>
                      </a:pPr>
                      <a:r>
                        <a:rPr dirty="0"/>
                        <a:t>• Réduction progressive des ressources extérieures, y compris celles acheminées via les systèmes gouvernementaux, aggravée par une GFP insuffisante.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i="0" u="none" strike="noStrike" cap="none" spc="0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97559" marT="48780" marB="487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300">
                          <a:solidFill>
                            <a:schemeClr val="tx1"/>
                          </a:solidFill>
                          <a:latin typeface="Calibri"/>
                        </a:defRPr>
                      </a:pPr>
                      <a:r>
                        <a:rPr dirty="0"/>
                        <a:t>• La qualité et l’exhaustivité des données demeurent préoccupantes.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300">
                          <a:solidFill>
                            <a:schemeClr val="tx1"/>
                          </a:solidFill>
                        </a:defRPr>
                      </a:pPr>
                      <a:r>
                        <a:rPr dirty="0"/>
                        <a:t>• L’adhésion de certains partenaires de développement au système national de rapportage reste limitée.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300">
                          <a:solidFill>
                            <a:schemeClr val="tx1"/>
                          </a:solidFill>
                          <a:latin typeface="Calibri"/>
                        </a:defRPr>
                      </a:pPr>
                      <a:r>
                        <a:rPr dirty="0"/>
                        <a:t>• Les données des prestataires de services de santé du secteur privé ne sont pas entièrement saisies . 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300">
                          <a:solidFill>
                            <a:schemeClr val="tx1"/>
                          </a:solidFill>
                          <a:latin typeface="Calibri"/>
                        </a:defRPr>
                      </a:pPr>
                      <a:r>
                        <a:rPr dirty="0"/>
                        <a:t>• Il n’existe aucun mécanisme de redevabilité conjoint permettant de suivre les comportements des parties prenantes.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i="0" u="none" strike="noStrike" cap="none" spc="0" noProof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i="0" u="none" strike="noStrike" cap="none" spc="0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i="0" u="none" strike="noStrike" cap="none" spc="0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97559" marT="48780" marB="487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224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5560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9FCE9BF927064F98C42DD76ED49955" ma:contentTypeVersion="17" ma:contentTypeDescription="Crée un document." ma:contentTypeScope="" ma:versionID="32a82bde2fae90d352f64184d78658b0">
  <xsd:schema xmlns:xsd="http://www.w3.org/2001/XMLSchema" xmlns:xs="http://www.w3.org/2001/XMLSchema" xmlns:p="http://schemas.microsoft.com/office/2006/metadata/properties" xmlns:ns2="0ed46340-9958-4cdf-94eb-2e05d6c6637f" xmlns:ns3="d3398ae2-713c-4198-a379-dac4c3dee16e" xmlns:ns4="3e02667f-0271-471b-bd6e-11a2e16def1d" targetNamespace="http://schemas.microsoft.com/office/2006/metadata/properties" ma:root="true" ma:fieldsID="2aeab4986a10f9eec4cbef0d27711692" ns2:_="" ns3:_="" ns4:_="">
    <xsd:import namespace="0ed46340-9958-4cdf-94eb-2e05d6c6637f"/>
    <xsd:import namespace="d3398ae2-713c-4198-a379-dac4c3dee16e"/>
    <xsd:import namespace="3e02667f-0271-471b-bd6e-11a2e16de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46340-9958-4cdf-94eb-2e05d6c663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2a6c10d7-b926-4fc0-945e-3cbf5049f6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398ae2-713c-4198-a379-dac4c3dee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2667f-0271-471b-bd6e-11a2e16def1d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01cea393-cc03-460b-a050-890144b27938}" ma:internalName="TaxCatchAll" ma:showField="CatchAllData" ma:web="d3398ae2-713c-4198-a379-dac4c3dee1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d46340-9958-4cdf-94eb-2e05d6c6637f">
      <Terms xmlns="http://schemas.microsoft.com/office/infopath/2007/PartnerControls"/>
    </lcf76f155ced4ddcb4097134ff3c332f>
    <TaxCatchAll xmlns="3e02667f-0271-471b-bd6e-11a2e16def1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282DA1-6078-4AB2-B7BA-AC8FFD1B70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d46340-9958-4cdf-94eb-2e05d6c6637f"/>
    <ds:schemaRef ds:uri="d3398ae2-713c-4198-a379-dac4c3dee16e"/>
    <ds:schemaRef ds:uri="3e02667f-0271-471b-bd6e-11a2e16def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E534907-624D-4EE0-8A2B-7E46F143B8CD}">
  <ds:schemaRefs>
    <ds:schemaRef ds:uri="http://purl.org/dc/terms/"/>
    <ds:schemaRef ds:uri="0ed46340-9958-4cdf-94eb-2e05d6c6637f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e02667f-0271-471b-bd6e-11a2e16def1d"/>
    <ds:schemaRef ds:uri="d3398ae2-713c-4198-a379-dac4c3dee16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A4CCD2C-ED8D-4BD8-A991-8E80A672AD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7123</TotalTime>
  <Words>742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Avenir Next LT Pro</vt:lpstr>
      <vt:lpstr>Calibri</vt:lpstr>
      <vt:lpstr>Office Theme</vt:lpstr>
      <vt:lpstr>Alignement du secteur de la santé</vt:lpstr>
      <vt:lpstr>Contexte </vt:lpstr>
      <vt:lpstr>Aperçu du plan unique </vt:lpstr>
      <vt:lpstr>Aperçu du budget unique</vt:lpstr>
      <vt:lpstr>Aperçu du rapport unique</vt:lpstr>
      <vt:lpstr>Plateformes de coordination </vt:lpstr>
      <vt:lpstr>Défis observés au fil du temps </vt:lpstr>
      <vt:lpstr>Évaluation diagnostique de l'alignement </vt:lpstr>
      <vt:lpstr>Principales lacunes </vt:lpstr>
      <vt:lpstr>Principales recommandations</vt:lpstr>
      <vt:lpstr>Opportunités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Sector Alignment</dc:title>
  <dc:subject/>
  <dc:creator>Alison Morgan</dc:creator>
  <cp:keywords/>
  <dc:description>generated using python-pptx</dc:description>
  <cp:lastModifiedBy>User</cp:lastModifiedBy>
  <cp:revision>339</cp:revision>
  <dcterms:created xsi:type="dcterms:W3CDTF">2013-01-27T09:14:16Z</dcterms:created>
  <dcterms:modified xsi:type="dcterms:W3CDTF">2025-05-20T17:59:39Z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0x010100D29FCE9BF927064F98C42DD76ED49955</vt:lpwstr>
  </property>
</Properties>
</file>