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147377607" r:id="rId6"/>
    <p:sldId id="452" r:id="rId7"/>
    <p:sldId id="2147481747" r:id="rId8"/>
    <p:sldId id="2147481749" r:id="rId9"/>
    <p:sldId id="2134806333" r:id="rId10"/>
    <p:sldId id="2147481750" r:id="rId11"/>
    <p:sldId id="2134806334" r:id="rId12"/>
    <p:sldId id="21474817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3E948-48FF-521B-376E-D081ADEDD86A}" name="ilona varallyay" initials="iv" userId="ilona varallyay" providerId="None"/>
  <p188:author id="{2606FE62-AF30-98CB-E097-ED4913DAAD0C}" name="Danielle Suzanne Charlet" initials="DSC" userId="S::dcharlet@worldbank.org::9e57cc7e-0e35-42dd-a9ff-8f3d8fb5a8d6" providerId="AD"/>
  <p188:author id="{6A677E7B-CFA9-FFD6-8A62-42EE6CB0D477}" name="Peter Meredith Hansen" initials="PMH" userId="S::phansen2@worldbank.org::27b19d5b-e33b-4b79-9d81-b22c68ee2585" providerId="AD"/>
  <p188:author id="{D4F6D3B1-975B-5A21-02ED-B52D1C65B59E}" name="Alison Morgan" initials="AM" userId="S::amorgan3@worldbank.org::4f19c8b6-60c1-4693-b023-8564a5a2de57" providerId="AD"/>
  <p188:author id="{61CA3DD3-DB1B-1411-5BCE-599AEC226DF5}" name="Ilona Varallyay" initials="IV" userId="S::ilonav@worldbank.org::3a0fcda7-84c9-4bf9-a4d2-4dd704b5a90f" providerId="AD"/>
  <p188:author id="{27FEF2FD-84D2-2D6C-8DCC-6FB8EE7F3360}" name="Maletela Tuoane" initials="MT" userId="S::mtuoane@worldbank.org::432c760c-b60a-48d2-be73-84fcd33339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ssa Fides Krista Socorro" initials="AFKS" lastIdx="1" clrIdx="0">
    <p:extLst>
      <p:ext uri="{19B8F6BF-5375-455C-9EA6-DF929625EA0E}">
        <p15:presenceInfo xmlns:p15="http://schemas.microsoft.com/office/powerpoint/2012/main" userId="S::asocorro@worldbank.org::cdcb4dce-9619-48c4-8142-db4fa78b84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29C"/>
    <a:srgbClr val="189992"/>
    <a:srgbClr val="CAE6E9"/>
    <a:srgbClr val="1A90C0"/>
    <a:srgbClr val="D8A822"/>
    <a:srgbClr val="0C716B"/>
    <a:srgbClr val="D0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35A6F-4711-4DE2-A60F-0C08C09C27EF}" v="10" dt="2025-05-06T06:15:57.1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98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241C5B-2BCD-40AE-B268-96746C3B67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E5BA2-77EF-424E-8569-87AF54D505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99B4E-9EC6-4F81-AA76-174FFCC4D1B6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E209F-AA1A-48D3-8118-4A12FD4893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59D542-C676-4A9F-AAB9-28BF549D4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E8BB1-0512-4433-AB4B-1D592E3B6D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05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C4EB6-DC4D-5344-8765-0F4FFFD75F5B}" type="datetimeFigureOut">
              <a:rPr lang="en-US" smtClean="0"/>
              <a:t>5/20/2025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926BB-34CC-A547-ABEE-D4DE354B6D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6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76192-0778-156D-EFFF-DCAD01A09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1ED83-F066-CB9A-0ECF-372095D19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8D04D-6877-7B1A-0E93-6783621FB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581C-F473-B29C-45AC-72FD9A7310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8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90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95E85-3EA3-18D5-4680-EB46D55D3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22E40F-71B9-C7A3-BDCF-3D1F6BAE1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FC2A7B-0EBB-6852-88CC-326EA4CD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</a:defRPr>
            </a:pPr>
            <a:r>
              <a:rPr dirty="0"/>
              <a:t>Utilisation de données de routine pour analyser les changements mensuels observés dans la prestation des services, ainsi que leur évolution dans le temps, dans l'espace et en fonction des interventions.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</a:defRPr>
            </a:pPr>
            <a:r>
              <a:rPr dirty="0"/>
              <a:t>Enquêtes téléphoniques rapides visant à générer des informations opportunes sur les impacts du côté de l’offre, notamment la disponibilité des produits </a:t>
            </a:r>
            <a:r>
              <a:rPr lang="en-US" dirty="0" smtClean="0"/>
              <a:t>essentiels</a:t>
            </a:r>
            <a:r>
              <a:rPr dirty="0" smtClean="0"/>
              <a:t>, </a:t>
            </a:r>
            <a:r>
              <a:rPr dirty="0"/>
              <a:t>des ressources humaines et d'autres intrants clés pour la prestation de services.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</a:defRPr>
            </a:pPr>
            <a:r>
              <a:rPr dirty="0"/>
              <a:t>Suivi rapide pour mieux comprendre et contextualiser les résultats émergents, identifier les causes fondamentales et éclairer les mesures correctives.</a:t>
            </a:r>
          </a:p>
          <a:p>
            <a:pPr marL="171450" indent="-171450">
              <a:buFont typeface="Arial" panose="020B0604020202020204" pitchFamily="34" charset="0"/>
              <a:buChar char="•"/>
              <a:defRPr sz="1200">
                <a:latin typeface="Calibri" panose="020F0502020204030204" pitchFamily="34" charset="0"/>
              </a:defRPr>
            </a:pPr>
            <a:r>
              <a:rPr lang="en-US" dirty="0" smtClean="0"/>
              <a:t>     </a:t>
            </a:r>
            <a:r>
              <a:rPr dirty="0" smtClean="0"/>
              <a:t>Évaluation </a:t>
            </a:r>
            <a:r>
              <a:rPr dirty="0"/>
              <a:t>des impacts sur la disponibilité et la qualité des </a:t>
            </a:r>
            <a:r>
              <a:rPr dirty="0" smtClean="0"/>
              <a:t>données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9EA33-E889-07DA-BAD7-B722B473E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1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52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11137-60DE-C1ED-02A7-09B33EFF3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ECAA4-28C9-C969-F260-28F988CFE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68BA7-4C0E-7E71-2B9F-CF59D9B38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B588E-FDDA-00C7-C34E-B733D1DB3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926BB-34CC-A547-ABEE-D4DE354B6DC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8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6269C2B6-AEC5-4A9E-A623-DB2AB2879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18" y="0"/>
            <a:ext cx="121785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E1A94B-4034-4C4D-9FCA-E56E4BB6C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00" y="3070800"/>
            <a:ext cx="6134400" cy="1968560"/>
          </a:xfrm>
        </p:spPr>
        <p:txBody>
          <a:bodyPr tIns="216000" anchor="t" anchorCtr="0"/>
          <a:lstStyle>
            <a:lvl1pPr algn="l">
              <a:lnSpc>
                <a:spcPct val="85000"/>
              </a:lnSpc>
              <a:defRPr sz="6370" spc="-7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FC425-E40C-4A3F-A382-DDE12B2DE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5317200"/>
            <a:ext cx="6134400" cy="59592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C6F22-906A-45E2-8345-B155D5F8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000" y="6139520"/>
            <a:ext cx="6134400" cy="365125"/>
          </a:xfrm>
        </p:spPr>
        <p:txBody>
          <a:bodyPr lIns="0" tIns="64800" rIns="0" bIns="0"/>
          <a:lstStyle>
            <a:lvl1pPr>
              <a:defRPr sz="1820" b="1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8D5D46-DBC1-441A-BE7A-91DEE33178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400" y="404813"/>
            <a:ext cx="1760400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3BBE5E11-C60C-4B6B-B9AA-F0242AAFD1D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40000" y="404813"/>
            <a:ext cx="2725200" cy="5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FECAA43-16A9-483C-B14F-39D1BCED96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60971" y="-262868"/>
            <a:ext cx="5236089" cy="5703614"/>
          </a:xfrm>
          <a:custGeom>
            <a:avLst/>
            <a:gdLst>
              <a:gd name="connsiteX0" fmla="*/ 1312167 w 5236089"/>
              <a:gd name="connsiteY0" fmla="*/ 0 h 5703614"/>
              <a:gd name="connsiteX1" fmla="*/ 5236089 w 5236089"/>
              <a:gd name="connsiteY1" fmla="*/ 0 h 5703614"/>
              <a:gd name="connsiteX2" fmla="*/ 5236089 w 5236089"/>
              <a:gd name="connsiteY2" fmla="*/ 4390173 h 5703614"/>
              <a:gd name="connsiteX3" fmla="*/ 3923921 w 5236089"/>
              <a:gd name="connsiteY3" fmla="*/ 5703614 h 5703614"/>
              <a:gd name="connsiteX4" fmla="*/ 0 w 5236089"/>
              <a:gd name="connsiteY4" fmla="*/ 5703614 h 5703614"/>
              <a:gd name="connsiteX5" fmla="*/ 0 w 5236089"/>
              <a:gd name="connsiteY5" fmla="*/ 1313446 h 5703614"/>
              <a:gd name="connsiteX6" fmla="*/ 1312167 w 5236089"/>
              <a:gd name="connsiteY6" fmla="*/ 0 h 570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36089" h="5703614">
                <a:moveTo>
                  <a:pt x="1312167" y="0"/>
                </a:moveTo>
                <a:lnTo>
                  <a:pt x="5236089" y="0"/>
                </a:lnTo>
                <a:lnTo>
                  <a:pt x="5236089" y="4390173"/>
                </a:lnTo>
                <a:cubicBezTo>
                  <a:pt x="5236089" y="5115562"/>
                  <a:pt x="4648607" y="5703603"/>
                  <a:pt x="3923921" y="5703614"/>
                </a:cubicBezTo>
                <a:lnTo>
                  <a:pt x="0" y="5703614"/>
                </a:lnTo>
                <a:lnTo>
                  <a:pt x="0" y="1313446"/>
                </a:lnTo>
                <a:cubicBezTo>
                  <a:pt x="0" y="588045"/>
                  <a:pt x="587481" y="4"/>
                  <a:pt x="131216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3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0CA6B9E-68A0-4B22-8416-EA89F4827B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18" y="0"/>
            <a:ext cx="12178564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1504800"/>
            <a:ext cx="9248400" cy="3960000"/>
          </a:xfrm>
        </p:spPr>
        <p:txBody>
          <a:bodyPr/>
          <a:lstStyle>
            <a:lvl1pPr>
              <a:defRPr sz="4100" spc="-7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0643-35E1-463B-BB08-E1307B43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5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C6BBAF6-BA57-4079-AC42-250C3E4C3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43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6E11-69BE-4267-9976-95A2AA0C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682002" cy="81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A6DD-62D9-45C6-BD9C-03E42C6F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C73BE-A08F-48CE-BFC6-CC154A7F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CBE6-BD4C-4E3A-9642-7356125A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276475"/>
            <a:ext cx="3686400" cy="3586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A5FC8-E905-4E71-8FEC-FACAC5902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6000" y="2276475"/>
            <a:ext cx="3686400" cy="3586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F565F5D-6E7B-4DAD-9B2B-151C45CDD2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4821" y="0"/>
            <a:ext cx="4937181" cy="6858000"/>
          </a:xfrm>
          <a:custGeom>
            <a:avLst/>
            <a:gdLst>
              <a:gd name="connsiteX0" fmla="*/ 773061 w 4937181"/>
              <a:gd name="connsiteY0" fmla="*/ 0 h 6858000"/>
              <a:gd name="connsiteX1" fmla="*/ 4937181 w 4937181"/>
              <a:gd name="connsiteY1" fmla="*/ 0 h 6858000"/>
              <a:gd name="connsiteX2" fmla="*/ 4937181 w 4937181"/>
              <a:gd name="connsiteY2" fmla="*/ 6858000 h 6858000"/>
              <a:gd name="connsiteX3" fmla="*/ 0 w 4937181"/>
              <a:gd name="connsiteY3" fmla="*/ 6858000 h 6858000"/>
              <a:gd name="connsiteX4" fmla="*/ 82466 w 4937181"/>
              <a:gd name="connsiteY4" fmla="*/ 6836797 h 6858000"/>
              <a:gd name="connsiteX5" fmla="*/ 773061 w 4937181"/>
              <a:gd name="connsiteY5" fmla="*/ 5898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37181" h="6858000">
                <a:moveTo>
                  <a:pt x="773061" y="0"/>
                </a:moveTo>
                <a:lnTo>
                  <a:pt x="4937181" y="0"/>
                </a:lnTo>
                <a:lnTo>
                  <a:pt x="4937181" y="6858000"/>
                </a:lnTo>
                <a:lnTo>
                  <a:pt x="0" y="6858000"/>
                </a:lnTo>
                <a:lnTo>
                  <a:pt x="82466" y="6836797"/>
                </a:lnTo>
                <a:cubicBezTo>
                  <a:pt x="482563" y="6712359"/>
                  <a:pt x="773061" y="6339179"/>
                  <a:pt x="773061" y="5898157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49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call-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6E11-69BE-4267-9976-95A2AA0C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691527" cy="810000"/>
          </a:xfrm>
        </p:spPr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CBE6-BD4C-4E3A-9642-7356125A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276475"/>
            <a:ext cx="7538400" cy="3586163"/>
          </a:xfrm>
        </p:spPr>
        <p:txBody>
          <a:bodyPr numCol="2" spcCol="18000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A6DD-62D9-45C6-BD9C-03E42C6F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93C920D-D553-4410-8828-3EA078BA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8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6E11-69BE-4267-9976-95A2AA0C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691527" cy="810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CBE6-BD4C-4E3A-9642-7356125A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276475"/>
            <a:ext cx="7538400" cy="3586163"/>
          </a:xfrm>
        </p:spPr>
        <p:txBody>
          <a:bodyPr numCol="2" spcCol="180000"/>
          <a:lstStyle>
            <a:lvl1pPr>
              <a:defRPr sz="1600"/>
            </a:lvl1pPr>
            <a:lvl2pPr>
              <a:defRPr sz="16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600"/>
            </a:lvl4pPr>
            <a:lvl5pPr>
              <a:buClr>
                <a:schemeClr val="accent4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A6DD-62D9-45C6-BD9C-03E42C6F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792CAC-1B25-4324-89B5-BC0655FE6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0822" y="2276272"/>
            <a:ext cx="4097271" cy="3877093"/>
          </a:xfrm>
          <a:custGeom>
            <a:avLst/>
            <a:gdLst>
              <a:gd name="connsiteX0" fmla="*/ 981509 w 4097271"/>
              <a:gd name="connsiteY0" fmla="*/ 0 h 3877093"/>
              <a:gd name="connsiteX1" fmla="*/ 4097271 w 4097271"/>
              <a:gd name="connsiteY1" fmla="*/ 0 h 3877093"/>
              <a:gd name="connsiteX2" fmla="*/ 4097271 w 4097271"/>
              <a:gd name="connsiteY2" fmla="*/ 2894881 h 3877093"/>
              <a:gd name="connsiteX3" fmla="*/ 3115750 w 4097271"/>
              <a:gd name="connsiteY3" fmla="*/ 3877093 h 3877093"/>
              <a:gd name="connsiteX4" fmla="*/ 0 w 4097271"/>
              <a:gd name="connsiteY4" fmla="*/ 3877093 h 3877093"/>
              <a:gd name="connsiteX5" fmla="*/ 0 w 4097271"/>
              <a:gd name="connsiteY5" fmla="*/ 982189 h 3877093"/>
              <a:gd name="connsiteX6" fmla="*/ 981509 w 4097271"/>
              <a:gd name="connsiteY6" fmla="*/ 0 h 387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7271" h="3877093">
                <a:moveTo>
                  <a:pt x="981509" y="0"/>
                </a:moveTo>
                <a:lnTo>
                  <a:pt x="4097271" y="0"/>
                </a:lnTo>
                <a:lnTo>
                  <a:pt x="4097271" y="2894881"/>
                </a:lnTo>
                <a:cubicBezTo>
                  <a:pt x="4097271" y="3437338"/>
                  <a:pt x="3657826" y="3877093"/>
                  <a:pt x="3115750" y="3877093"/>
                </a:cubicBezTo>
                <a:lnTo>
                  <a:pt x="0" y="3877093"/>
                </a:lnTo>
                <a:lnTo>
                  <a:pt x="0" y="982189"/>
                </a:lnTo>
                <a:cubicBezTo>
                  <a:pt x="0" y="439743"/>
                  <a:pt x="439434" y="0"/>
                  <a:pt x="981509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365490A-7A4E-4123-A0FD-AE2BA3448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42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45DD3-C5F5-4745-98A3-A1A16D2E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0643-35E1-463B-BB08-E1307B43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2D82CCB-6037-428E-B401-08E7DEF8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389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6E11-69BE-4267-9976-95A2AA0C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DCBE6-BD4C-4E3A-9642-7356125A8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2276475"/>
            <a:ext cx="5482800" cy="358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A5FC8-E905-4E71-8FEC-FACAC5902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998" y="2276475"/>
            <a:ext cx="5482800" cy="3586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9A6DD-62D9-45C6-BD9C-03E42C6F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4B6AE1E-0288-4B04-A5B6-6758AA9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6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4545B-E5AF-4AA8-993C-DDFCDB51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2F39-1C1D-4810-9857-3300426E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0EA8244-57F9-4FC1-8C69-CD58C9036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35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heading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7B345-2F76-4534-A992-2F082C3A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167CA7-220C-4910-ABAF-2B1559A54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129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out heading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7B345-2F76-4534-A992-2F082C3A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AA12-58EE-42C8-A01C-871D4E0B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2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_Text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53E834-F895-CB45-BC43-4D5BFC5E5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4DE4C73-F3D5-CF42-B1CA-623B5EF1A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1811"/>
            <a:ext cx="10502721" cy="1027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i="0">
                <a:solidFill>
                  <a:srgbClr val="1FA29C"/>
                </a:solidFill>
                <a:latin typeface="Poppins" pitchFamily="2" charset="77"/>
                <a:ea typeface="Verdana" panose="020B0604030504040204" pitchFamily="34" charset="0"/>
                <a:cs typeface="Poppins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H1 Header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07D63-0A7A-B04A-A32E-8A93E25C76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25624"/>
            <a:ext cx="7431741" cy="337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Body copy goes here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98120F8-CB04-D147-AAF8-7A22E835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8534" y="6299475"/>
            <a:ext cx="474133" cy="365125"/>
          </a:xfrm>
        </p:spPr>
        <p:txBody>
          <a:bodyPr/>
          <a:lstStyle>
            <a:lvl1pPr>
              <a:defRPr sz="1400"/>
            </a:lvl1pPr>
          </a:lstStyle>
          <a:p>
            <a:fld id="{B1C535E9-3087-854E-9C8F-55CBE03068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4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A4B270-D04A-42B1-B9E2-4177613CF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18" y="0"/>
            <a:ext cx="121785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08296-16C6-49BA-90D5-748D888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874800"/>
            <a:ext cx="6739200" cy="2491200"/>
          </a:xfrm>
        </p:spPr>
        <p:txBody>
          <a:bodyPr tIns="216000" anchor="t" anchorCtr="0"/>
          <a:lstStyle>
            <a:lvl1pPr>
              <a:lnSpc>
                <a:spcPct val="85000"/>
              </a:lnSpc>
              <a:defRPr sz="546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3462-9F12-4D30-A032-82B3FFB2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000" y="6452004"/>
            <a:ext cx="4114800" cy="237600"/>
          </a:xfrm>
        </p:spPr>
        <p:txBody>
          <a:bodyPr t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A2D0-FF09-41F8-B902-269BB20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 tIns="36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EBA037-CE75-41EA-A4E7-7550F08D8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3779838"/>
            <a:ext cx="3240000" cy="2082800"/>
          </a:xfrm>
        </p:spPr>
        <p:txBody>
          <a:bodyPr/>
          <a:lstStyle>
            <a:lvl1pPr>
              <a:spcAft>
                <a:spcPts val="850"/>
              </a:spcAft>
              <a:defRPr sz="1275" b="0">
                <a:solidFill>
                  <a:schemeClr val="bg1"/>
                </a:solidFill>
              </a:defRPr>
            </a:lvl1pPr>
            <a:lvl2pPr marL="165600" indent="-165600">
              <a:spcAft>
                <a:spcPts val="850"/>
              </a:spcAft>
              <a:buClr>
                <a:schemeClr val="bg2"/>
              </a:buClr>
              <a:buFont typeface="Verdana" panose="020B0604030504040204" pitchFamily="34" charset="0"/>
              <a:buChar char="•"/>
              <a:defRPr sz="1275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5375C38-AFE6-430B-8BA4-834676E84B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5377" y="811"/>
            <a:ext cx="4136585" cy="4785134"/>
          </a:xfrm>
          <a:custGeom>
            <a:avLst/>
            <a:gdLst>
              <a:gd name="connsiteX0" fmla="*/ 1310083 w 4136585"/>
              <a:gd name="connsiteY0" fmla="*/ 0 h 4785134"/>
              <a:gd name="connsiteX1" fmla="*/ 4136585 w 4136585"/>
              <a:gd name="connsiteY1" fmla="*/ 0 h 4785134"/>
              <a:gd name="connsiteX2" fmla="*/ 4136585 w 4136585"/>
              <a:gd name="connsiteY2" fmla="*/ 3474147 h 4785134"/>
              <a:gd name="connsiteX3" fmla="*/ 2826502 w 4136585"/>
              <a:gd name="connsiteY3" fmla="*/ 4785134 h 4785134"/>
              <a:gd name="connsiteX4" fmla="*/ 0 w 4136585"/>
              <a:gd name="connsiteY4" fmla="*/ 4785134 h 4785134"/>
              <a:gd name="connsiteX5" fmla="*/ 0 w 4136585"/>
              <a:gd name="connsiteY5" fmla="*/ 1310998 h 4785134"/>
              <a:gd name="connsiteX6" fmla="*/ 1310083 w 4136585"/>
              <a:gd name="connsiteY6" fmla="*/ 0 h 47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6585" h="4785134">
                <a:moveTo>
                  <a:pt x="1310083" y="0"/>
                </a:moveTo>
                <a:lnTo>
                  <a:pt x="4136585" y="0"/>
                </a:lnTo>
                <a:lnTo>
                  <a:pt x="4136585" y="3474147"/>
                </a:lnTo>
                <a:cubicBezTo>
                  <a:pt x="4136585" y="4198188"/>
                  <a:pt x="3550036" y="4785134"/>
                  <a:pt x="2826502" y="4785134"/>
                </a:cubicBezTo>
                <a:lnTo>
                  <a:pt x="0" y="4785134"/>
                </a:lnTo>
                <a:lnTo>
                  <a:pt x="0" y="1310998"/>
                </a:lnTo>
                <a:cubicBezTo>
                  <a:pt x="0" y="586957"/>
                  <a:pt x="586548" y="4"/>
                  <a:pt x="131008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41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8291-7748-9643-9849-91E73EE14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618915"/>
            <a:ext cx="11471275" cy="567335"/>
          </a:xfrm>
        </p:spPr>
        <p:txBody>
          <a:bodyPr>
            <a:spAutoFit/>
          </a:bodyPr>
          <a:lstStyle>
            <a:lvl1pPr>
              <a:defRPr spc="20" baseline="0"/>
            </a:lvl1pPr>
          </a:lstStyle>
          <a:p>
            <a:r>
              <a:rPr lang="en-GB"/>
              <a:t>Slide title 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0BC19C3-CCEC-8147-8A40-D7EEF02864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58775" y="1311375"/>
            <a:ext cx="11471275" cy="21544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85718-2285-6141-AA02-6D7B52625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830050" y="6499225"/>
            <a:ext cx="361950" cy="365125"/>
          </a:xfrm>
          <a:prstGeom prst="rect">
            <a:avLst/>
          </a:prstGeom>
        </p:spPr>
        <p:txBody>
          <a:bodyPr/>
          <a:lstStyle/>
          <a:p>
            <a:fld id="{7AD22F34-D0C9-5D40-B1EA-77F67D59A48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65">
            <a:extLst>
              <a:ext uri="{FF2B5EF4-FFF2-40B4-BE49-F238E27FC236}">
                <a16:creationId xmlns:a16="http://schemas.microsoft.com/office/drawing/2014/main" id="{06449F3B-1871-8845-B227-2D1C77466BE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8774" y="370560"/>
            <a:ext cx="11471275" cy="153888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000" spc="300">
                <a:solidFill>
                  <a:schemeClr val="tx1"/>
                </a:solidFill>
                <a:latin typeface="+mn-lt"/>
                <a:ea typeface="Aktiv Grotesk" panose="020B0504020202020204" pitchFamily="34" charset="0"/>
                <a:cs typeface="Arial" panose="020B0604020202020204" pitchFamily="34" charset="0"/>
              </a:defRPr>
            </a:lvl1pPr>
            <a:lvl2pPr>
              <a:defRPr sz="3900">
                <a:latin typeface="FreightNeo Pro Book" panose="02000606000000020004" pitchFamily="2" charset="77"/>
              </a:defRPr>
            </a:lvl2pPr>
            <a:lvl3pPr>
              <a:defRPr sz="3900">
                <a:latin typeface="FreightNeo Pro Book" panose="02000606000000020004" pitchFamily="2" charset="77"/>
              </a:defRPr>
            </a:lvl3pPr>
            <a:lvl4pPr>
              <a:defRPr sz="3900">
                <a:latin typeface="FreightNeo Pro Book" panose="02000606000000020004" pitchFamily="2" charset="77"/>
              </a:defRPr>
            </a:lvl4pPr>
            <a:lvl5pPr>
              <a:defRPr sz="3900">
                <a:latin typeface="FreightNeo Pro Book" panose="02000606000000020004" pitchFamily="2" charset="77"/>
              </a:defRPr>
            </a:lvl5pPr>
          </a:lstStyle>
          <a:p>
            <a:pPr lvl="0"/>
            <a:r>
              <a:rPr lang="en-US"/>
              <a:t>SECTION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910FD-7957-8F47-472B-FE0D48AB7EBA}"/>
              </a:ext>
            </a:extLst>
          </p:cNvPr>
          <p:cNvSpPr txBox="1"/>
          <p:nvPr userDrawn="1"/>
        </p:nvSpPr>
        <p:spPr>
          <a:xfrm>
            <a:off x="350793" y="6627049"/>
            <a:ext cx="250543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EURO HEALTH GROUP 2024</a:t>
            </a:r>
          </a:p>
        </p:txBody>
      </p:sp>
    </p:spTree>
    <p:extLst>
      <p:ext uri="{BB962C8B-B14F-4D97-AF65-F5344CB8AC3E}">
        <p14:creationId xmlns:p14="http://schemas.microsoft.com/office/powerpoint/2010/main" val="60675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A4B270-D04A-42B1-B9E2-4177613CF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718" y="0"/>
            <a:ext cx="1217856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08296-16C6-49BA-90D5-748D888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874800"/>
            <a:ext cx="6739200" cy="2491200"/>
          </a:xfrm>
        </p:spPr>
        <p:txBody>
          <a:bodyPr tIns="216000" anchor="t" anchorCtr="0"/>
          <a:lstStyle>
            <a:lvl1pPr>
              <a:lnSpc>
                <a:spcPct val="85000"/>
              </a:lnSpc>
              <a:defRPr sz="546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3462-9F12-4D30-A032-82B3FFB2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000" y="6451840"/>
            <a:ext cx="41148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A2D0-FF09-41F8-B902-269BB20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1840"/>
            <a:ext cx="27432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EBA037-CE75-41EA-A4E7-7550F08D8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3779838"/>
            <a:ext cx="3240000" cy="2082800"/>
          </a:xfrm>
        </p:spPr>
        <p:txBody>
          <a:bodyPr/>
          <a:lstStyle>
            <a:lvl1pPr>
              <a:spcAft>
                <a:spcPts val="850"/>
              </a:spcAft>
              <a:defRPr sz="1275" b="0">
                <a:solidFill>
                  <a:schemeClr val="bg1"/>
                </a:solidFill>
              </a:defRPr>
            </a:lvl1pPr>
            <a:lvl2pPr marL="165600" indent="-165600">
              <a:spcAft>
                <a:spcPts val="850"/>
              </a:spcAft>
              <a:buClr>
                <a:schemeClr val="bg2"/>
              </a:buClr>
              <a:buFont typeface="Verdana" panose="020B0604030504040204" pitchFamily="34" charset="0"/>
              <a:buChar char="•"/>
              <a:defRPr sz="1275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33EFA7-B7B6-4A5D-986E-E5B1ADA48C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5377" y="-38517"/>
            <a:ext cx="4136585" cy="4785134"/>
          </a:xfrm>
          <a:custGeom>
            <a:avLst/>
            <a:gdLst>
              <a:gd name="connsiteX0" fmla="*/ 1310083 w 4136585"/>
              <a:gd name="connsiteY0" fmla="*/ 0 h 4785134"/>
              <a:gd name="connsiteX1" fmla="*/ 4136585 w 4136585"/>
              <a:gd name="connsiteY1" fmla="*/ 0 h 4785134"/>
              <a:gd name="connsiteX2" fmla="*/ 4136585 w 4136585"/>
              <a:gd name="connsiteY2" fmla="*/ 3474147 h 4785134"/>
              <a:gd name="connsiteX3" fmla="*/ 2826502 w 4136585"/>
              <a:gd name="connsiteY3" fmla="*/ 4785134 h 4785134"/>
              <a:gd name="connsiteX4" fmla="*/ 0 w 4136585"/>
              <a:gd name="connsiteY4" fmla="*/ 4785134 h 4785134"/>
              <a:gd name="connsiteX5" fmla="*/ 0 w 4136585"/>
              <a:gd name="connsiteY5" fmla="*/ 1310998 h 4785134"/>
              <a:gd name="connsiteX6" fmla="*/ 1310083 w 4136585"/>
              <a:gd name="connsiteY6" fmla="*/ 0 h 47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6585" h="4785134">
                <a:moveTo>
                  <a:pt x="1310083" y="0"/>
                </a:moveTo>
                <a:lnTo>
                  <a:pt x="4136585" y="0"/>
                </a:lnTo>
                <a:lnTo>
                  <a:pt x="4136585" y="3474147"/>
                </a:lnTo>
                <a:cubicBezTo>
                  <a:pt x="4136585" y="4198188"/>
                  <a:pt x="3550036" y="4785134"/>
                  <a:pt x="2826502" y="4785134"/>
                </a:cubicBezTo>
                <a:lnTo>
                  <a:pt x="0" y="4785134"/>
                </a:lnTo>
                <a:lnTo>
                  <a:pt x="0" y="1310998"/>
                </a:lnTo>
                <a:cubicBezTo>
                  <a:pt x="0" y="586957"/>
                  <a:pt x="586548" y="4"/>
                  <a:pt x="131008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bg>
      <p:bgPr>
        <a:solidFill>
          <a:srgbClr val="1A9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A4B270-D04A-42B1-B9E2-4177613CF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718" y="0"/>
            <a:ext cx="12178564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08296-16C6-49BA-90D5-748D888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874800"/>
            <a:ext cx="6739200" cy="2491200"/>
          </a:xfrm>
        </p:spPr>
        <p:txBody>
          <a:bodyPr tIns="216000" anchor="b" anchorCtr="0"/>
          <a:lstStyle>
            <a:lvl1pPr>
              <a:lnSpc>
                <a:spcPct val="85000"/>
              </a:lnSpc>
              <a:defRPr sz="546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3462-9F12-4D30-A032-82B3FFB2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000" y="6451840"/>
            <a:ext cx="41148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A2D0-FF09-41F8-B902-269BB20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1840"/>
            <a:ext cx="27432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EBA037-CE75-41EA-A4E7-7550F08D8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3779838"/>
            <a:ext cx="3240000" cy="2082800"/>
          </a:xfrm>
        </p:spPr>
        <p:txBody>
          <a:bodyPr/>
          <a:lstStyle>
            <a:lvl1pPr>
              <a:spcAft>
                <a:spcPts val="850"/>
              </a:spcAft>
              <a:defRPr sz="1275" b="0">
                <a:solidFill>
                  <a:schemeClr val="bg1"/>
                </a:solidFill>
              </a:defRPr>
            </a:lvl1pPr>
            <a:lvl2pPr marL="165600" indent="-165600">
              <a:spcAft>
                <a:spcPts val="850"/>
              </a:spcAft>
              <a:buClr>
                <a:schemeClr val="bg2"/>
              </a:buClr>
              <a:buFont typeface="Verdana" panose="020B0604030504040204" pitchFamily="34" charset="0"/>
              <a:buChar char="•"/>
              <a:defRPr sz="1275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5A4A384-EFD8-48AF-9B3D-AB2059D255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5377" y="-38517"/>
            <a:ext cx="4136585" cy="4785134"/>
          </a:xfrm>
          <a:custGeom>
            <a:avLst/>
            <a:gdLst>
              <a:gd name="connsiteX0" fmla="*/ 1310083 w 4136585"/>
              <a:gd name="connsiteY0" fmla="*/ 0 h 4785134"/>
              <a:gd name="connsiteX1" fmla="*/ 4136585 w 4136585"/>
              <a:gd name="connsiteY1" fmla="*/ 0 h 4785134"/>
              <a:gd name="connsiteX2" fmla="*/ 4136585 w 4136585"/>
              <a:gd name="connsiteY2" fmla="*/ 3474147 h 4785134"/>
              <a:gd name="connsiteX3" fmla="*/ 2826502 w 4136585"/>
              <a:gd name="connsiteY3" fmla="*/ 4785134 h 4785134"/>
              <a:gd name="connsiteX4" fmla="*/ 0 w 4136585"/>
              <a:gd name="connsiteY4" fmla="*/ 4785134 h 4785134"/>
              <a:gd name="connsiteX5" fmla="*/ 0 w 4136585"/>
              <a:gd name="connsiteY5" fmla="*/ 1310998 h 4785134"/>
              <a:gd name="connsiteX6" fmla="*/ 1310083 w 4136585"/>
              <a:gd name="connsiteY6" fmla="*/ 0 h 478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6585" h="4785134">
                <a:moveTo>
                  <a:pt x="1310083" y="0"/>
                </a:moveTo>
                <a:lnTo>
                  <a:pt x="4136585" y="0"/>
                </a:lnTo>
                <a:lnTo>
                  <a:pt x="4136585" y="3474147"/>
                </a:lnTo>
                <a:cubicBezTo>
                  <a:pt x="4136585" y="4198188"/>
                  <a:pt x="3550036" y="4785134"/>
                  <a:pt x="2826502" y="4785134"/>
                </a:cubicBezTo>
                <a:lnTo>
                  <a:pt x="0" y="4785134"/>
                </a:lnTo>
                <a:lnTo>
                  <a:pt x="0" y="1310998"/>
                </a:lnTo>
                <a:cubicBezTo>
                  <a:pt x="0" y="586957"/>
                  <a:pt x="586548" y="4"/>
                  <a:pt x="131008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76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A4B270-D04A-42B1-B9E2-4177613CF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719" y="0"/>
            <a:ext cx="121785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08296-16C6-49BA-90D5-748D888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874800"/>
            <a:ext cx="9852218" cy="2491200"/>
          </a:xfrm>
        </p:spPr>
        <p:txBody>
          <a:bodyPr tIns="216000" anchor="t" anchorCtr="0"/>
          <a:lstStyle>
            <a:lvl1pPr>
              <a:defRPr sz="546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3462-9F12-4D30-A032-82B3FFB2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000" y="6451840"/>
            <a:ext cx="41148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A2D0-FF09-41F8-B902-269BB20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1840"/>
            <a:ext cx="27432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EBA037-CE75-41EA-A4E7-7550F08D8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3779838"/>
            <a:ext cx="3240000" cy="2082800"/>
          </a:xfrm>
        </p:spPr>
        <p:txBody>
          <a:bodyPr/>
          <a:lstStyle>
            <a:lvl1pPr>
              <a:spcAft>
                <a:spcPts val="850"/>
              </a:spcAft>
              <a:defRPr sz="1275" b="0">
                <a:solidFill>
                  <a:schemeClr val="bg1"/>
                </a:solidFill>
              </a:defRPr>
            </a:lvl1pPr>
            <a:lvl2pPr marL="165600" indent="-165600">
              <a:spcAft>
                <a:spcPts val="850"/>
              </a:spcAft>
              <a:buClr>
                <a:schemeClr val="bg2"/>
              </a:buClr>
              <a:buFont typeface="Verdana" panose="020B0604030504040204" pitchFamily="34" charset="0"/>
              <a:buChar char="•"/>
              <a:defRPr sz="1275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4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5">
    <p:bg>
      <p:bgPr>
        <a:solidFill>
          <a:srgbClr val="D8A8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1A4B270-D04A-42B1-B9E2-4177613CF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719" y="0"/>
            <a:ext cx="121785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08296-16C6-49BA-90D5-748D888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874800"/>
            <a:ext cx="9852218" cy="2491200"/>
          </a:xfrm>
        </p:spPr>
        <p:txBody>
          <a:bodyPr tIns="216000" anchor="t" anchorCtr="0"/>
          <a:lstStyle>
            <a:lvl1pPr>
              <a:defRPr sz="546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3462-9F12-4D30-A032-82B3FFB2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000" y="6451840"/>
            <a:ext cx="41148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BA2D0-FF09-41F8-B902-269BB205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1840"/>
            <a:ext cx="2743200" cy="237600"/>
          </a:xfrm>
        </p:spPr>
        <p:txBody>
          <a:bodyPr tIns="3600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EBA037-CE75-41EA-A4E7-7550F08D8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3779838"/>
            <a:ext cx="3240000" cy="2082800"/>
          </a:xfrm>
        </p:spPr>
        <p:txBody>
          <a:bodyPr/>
          <a:lstStyle>
            <a:lvl1pPr>
              <a:spcAft>
                <a:spcPts val="850"/>
              </a:spcAft>
              <a:defRPr sz="1275" b="0">
                <a:solidFill>
                  <a:schemeClr val="bg1"/>
                </a:solidFill>
              </a:defRPr>
            </a:lvl1pPr>
            <a:lvl2pPr marL="165600" indent="-165600">
              <a:spcAft>
                <a:spcPts val="850"/>
              </a:spcAft>
              <a:buClr>
                <a:schemeClr val="bg2"/>
              </a:buClr>
              <a:buFont typeface="Verdana" panose="020B0604030504040204" pitchFamily="34" charset="0"/>
              <a:buChar char="•"/>
              <a:defRPr sz="1275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2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C14DEA2-CFC1-4F72-8AAC-BBEAAA4E9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08296-16C6-49BA-90D5-748D8888D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011600"/>
            <a:ext cx="4320000" cy="2599200"/>
          </a:xfrm>
        </p:spPr>
        <p:txBody>
          <a:bodyPr tIns="216000" anchor="t" anchorCtr="0"/>
          <a:lstStyle>
            <a:lvl1pPr>
              <a:defRPr sz="5460" spc="-7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63462-9F12-4D30-A032-82B3FFB25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2000" y="6451840"/>
            <a:ext cx="4114800" cy="237600"/>
          </a:xfrm>
        </p:spPr>
        <p:txBody>
          <a:bodyPr tIns="36000"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EBA037-CE75-41EA-A4E7-7550F08D8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338" y="2962800"/>
            <a:ext cx="3686400" cy="2188800"/>
          </a:xfrm>
        </p:spPr>
        <p:txBody>
          <a:bodyPr/>
          <a:lstStyle>
            <a:lvl1pPr>
              <a:spcAft>
                <a:spcPts val="850"/>
              </a:spcAft>
              <a:defRPr sz="1275" b="0">
                <a:solidFill>
                  <a:schemeClr val="bg1"/>
                </a:solidFill>
              </a:defRPr>
            </a:lvl1pPr>
            <a:lvl2pPr marL="165600" indent="-165600">
              <a:spcAft>
                <a:spcPts val="850"/>
              </a:spcAft>
              <a:buClr>
                <a:schemeClr val="bg2"/>
              </a:buClr>
              <a:buFont typeface="Verdana" panose="020B0604030504040204" pitchFamily="34" charset="0"/>
              <a:buChar char="•"/>
              <a:defRPr sz="1275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B360599-26AD-4C09-A91F-A5CE7FE0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04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+ call-ou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9E2C-57B8-47F2-9E17-B8A54AA65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5682002" cy="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E8B10-AA94-4981-868A-D1017DC3E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2278800"/>
            <a:ext cx="2887200" cy="35838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0643-35E1-463B-BB08-E1307B43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929A1B7-AE79-4B07-89F7-20ED1D90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22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6AAFC2-C8A6-41BB-92F8-80302FEAA2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D7B345-2F76-4534-A992-2F082C3A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6439EA9-F7F3-4DFC-98F7-3E25FD7A7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7640" y="6452004"/>
            <a:ext cx="2743200" cy="237600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9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CE45C8-4099-4C67-AA52-3BE6004E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8" y="414000"/>
            <a:ext cx="11386800" cy="810000"/>
          </a:xfrm>
          <a:prstGeom prst="rect">
            <a:avLst/>
          </a:prstGeom>
        </p:spPr>
        <p:txBody>
          <a:bodyPr vert="horz" lIns="0" tIns="9000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0925B-A009-4DB2-A482-91CF17944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000" y="2278800"/>
            <a:ext cx="11392238" cy="35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747D8-A3B7-4A50-B92D-D6B284F20F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4000" y="710819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2A9B-6BFE-4CA9-9829-A50D735FF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2000" y="6452004"/>
            <a:ext cx="41148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l"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521C-E642-40E3-82FB-509709D9F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452004"/>
            <a:ext cx="2743200" cy="237600"/>
          </a:xfrm>
          <a:prstGeom prst="rect">
            <a:avLst/>
          </a:prstGeom>
        </p:spPr>
        <p:txBody>
          <a:bodyPr vert="horz" lIns="0" tIns="36000" rIns="0" bIns="0" rtlCol="0" anchor="t" anchorCtr="0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F962-6FCF-4ED9-AB1A-FC8E17859AF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C60D-8581-4431-9514-30B600569305}"/>
              </a:ext>
            </a:extLst>
          </p:cNvPr>
          <p:cNvCxnSpPr>
            <a:cxnSpLocks/>
          </p:cNvCxnSpPr>
          <p:nvPr userDrawn="1"/>
        </p:nvCxnSpPr>
        <p:spPr>
          <a:xfrm>
            <a:off x="414000" y="1227600"/>
            <a:ext cx="1139223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6A6340-9C49-4047-9B18-8231187E30AD}"/>
              </a:ext>
            </a:extLst>
          </p:cNvPr>
          <p:cNvSpPr txBox="1"/>
          <p:nvPr userDrawn="1"/>
        </p:nvSpPr>
        <p:spPr>
          <a:xfrm>
            <a:off x="414000" y="6452004"/>
            <a:ext cx="1620000" cy="248531"/>
          </a:xfrm>
          <a:prstGeom prst="rect">
            <a:avLst/>
          </a:prstGeom>
          <a:noFill/>
        </p:spPr>
        <p:txBody>
          <a:bodyPr wrap="square" lIns="0" tIns="36000" rIns="0" bIns="0" rtlCol="0">
            <a:noAutofit/>
          </a:bodyPr>
          <a:lstStyle/>
          <a:p>
            <a:r>
              <a:rPr lang="en-GB" sz="850" kern="900" spc="-20" baseline="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GLOBAL FINANCING FACILITY</a:t>
            </a:r>
          </a:p>
        </p:txBody>
      </p:sp>
    </p:spTree>
    <p:extLst>
      <p:ext uri="{BB962C8B-B14F-4D97-AF65-F5344CB8AC3E}">
        <p14:creationId xmlns:p14="http://schemas.microsoft.com/office/powerpoint/2010/main" val="54985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792" r:id="rId3"/>
    <p:sldLayoutId id="2147483793" r:id="rId4"/>
    <p:sldLayoutId id="2147483794" r:id="rId5"/>
    <p:sldLayoutId id="2147483795" r:id="rId6"/>
    <p:sldLayoutId id="2147483815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782" r:id="rId14"/>
    <p:sldLayoutId id="2147483784" r:id="rId15"/>
    <p:sldLayoutId id="2147483786" r:id="rId16"/>
    <p:sldLayoutId id="2147483787" r:id="rId17"/>
    <p:sldLayoutId id="2147483816" r:id="rId18"/>
    <p:sldLayoutId id="2147483842" r:id="rId19"/>
    <p:sldLayoutId id="2147483843" r:id="rId20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17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110000"/>
        <a:buFont typeface="Poppins" panose="00000500000000000000" pitchFamily="2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55" userDrawn="1">
          <p15:clr>
            <a:srgbClr val="F26B43"/>
          </p15:clr>
        </p15:guide>
        <p15:guide id="6" pos="256" userDrawn="1">
          <p15:clr>
            <a:srgbClr val="F26B43"/>
          </p15:clr>
        </p15:guide>
        <p15:guide id="7" pos="7437" userDrawn="1">
          <p15:clr>
            <a:srgbClr val="F26B43"/>
          </p15:clr>
        </p15:guide>
        <p15:guide id="8" orient="horz" pos="3693" userDrawn="1">
          <p15:clr>
            <a:srgbClr val="F26B43"/>
          </p15:clr>
        </p15:guide>
        <p15:guide id="10" orient="horz" pos="4058" userDrawn="1">
          <p15:clr>
            <a:srgbClr val="F26B43"/>
          </p15:clr>
        </p15:guide>
        <p15:guide id="11" orient="horz" pos="1434" userDrawn="1">
          <p15:clr>
            <a:srgbClr val="F26B43"/>
          </p15:clr>
        </p15:guide>
        <p15:guide id="12" orient="horz" pos="2554" userDrawn="1">
          <p15:clr>
            <a:srgbClr val="F26B43"/>
          </p15:clr>
        </p15:guide>
        <p15:guide id="13" pos="3846" userDrawn="1">
          <p15:clr>
            <a:srgbClr val="F26B43"/>
          </p15:clr>
        </p15:guide>
        <p15:guide id="14" pos="128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7970-4353-4AA8-B001-B44A8FCBE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199" y="2449305"/>
            <a:ext cx="7964209" cy="3779520"/>
          </a:xfrm>
        </p:spPr>
        <p:txBody>
          <a:bodyPr/>
          <a:lstStyle/>
          <a:p>
            <a:pPr>
              <a:lnSpc>
                <a:spcPct val="100000"/>
              </a:lnSpc>
              <a:defRPr sz="4800"/>
            </a:pPr>
            <a:r>
              <a:rPr dirty="0"/>
              <a:t>Déficits</a:t>
            </a:r>
            <a:r>
              <a:rPr dirty="0"/>
              <a:t> de </a:t>
            </a:r>
            <a:r>
              <a:rPr dirty="0"/>
              <a:t>financement</a:t>
            </a:r>
            <a:r>
              <a:rPr dirty="0"/>
              <a:t>, interruptions et </a:t>
            </a:r>
            <a:r>
              <a:rPr dirty="0"/>
              <a:t>établissement</a:t>
            </a:r>
            <a:r>
              <a:rPr dirty="0"/>
              <a:t> des </a:t>
            </a:r>
            <a:r>
              <a:rPr dirty="0"/>
              <a:t>priorités</a:t>
            </a:r>
            <a:r>
              <a:rPr lang="en-US" sz="4800" dirty="0"/>
              <a:t/>
            </a:r>
            <a:br>
              <a:rPr lang="en-US" sz="4800" dirty="0"/>
            </a:br>
            <a:endParaRPr lang="en-GB" sz="48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F1B3A-960F-4B5E-ABE6-EDB43945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200" y="5479250"/>
            <a:ext cx="6134400" cy="595920"/>
          </a:xfrm>
        </p:spPr>
        <p:txBody>
          <a:bodyPr vert="horz" lIns="0" tIns="0" rIns="0" bIns="0" anchor="t">
            <a:noAutofit/>
          </a:bodyPr>
          <a:lstStyle/>
          <a:p>
            <a:r>
              <a:rPr dirty="0"/>
              <a:t>Atelier des points </a:t>
            </a:r>
            <a:r>
              <a:rPr dirty="0"/>
              <a:t>focaux</a:t>
            </a:r>
            <a:r>
              <a:rPr dirty="0"/>
              <a:t> </a:t>
            </a:r>
            <a:r>
              <a:rPr dirty="0"/>
              <a:t>gouvernementaux</a:t>
            </a:r>
            <a:endParaRPr dirty="0"/>
          </a:p>
          <a:p>
            <a:r>
              <a:rPr dirty="0"/>
              <a:t>Mai 2025</a:t>
            </a:r>
            <a:endParaRPr lang="en-GB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0B01327-849F-4C52-940A-FE03DA6937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-6484" r="-6484"/>
          <a:stretch/>
        </p:blipFill>
        <p:spPr>
          <a:xfrm>
            <a:off x="406400" y="404813"/>
            <a:ext cx="1760400" cy="52920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8220C65-4FA6-4326-B92C-CB139081BA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-369" r="-369"/>
          <a:stretch/>
        </p:blipFill>
        <p:spPr>
          <a:xfrm>
            <a:off x="2340000" y="404813"/>
            <a:ext cx="2725200" cy="529200"/>
          </a:xfrm>
        </p:spPr>
      </p:pic>
    </p:spTree>
    <p:extLst>
      <p:ext uri="{BB962C8B-B14F-4D97-AF65-F5344CB8AC3E}">
        <p14:creationId xmlns:p14="http://schemas.microsoft.com/office/powerpoint/2010/main" val="12798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2B563-42B9-8032-C091-7D550AA02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B857E4-75F6-DDEB-AF95-3D36C73130AD}"/>
              </a:ext>
            </a:extLst>
          </p:cNvPr>
          <p:cNvSpPr txBox="1">
            <a:spLocks/>
          </p:cNvSpPr>
          <p:nvPr/>
        </p:nvSpPr>
        <p:spPr>
          <a:xfrm>
            <a:off x="143959" y="140174"/>
            <a:ext cx="11764298" cy="1145066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08716C"/>
                </a:solidFill>
                <a:effectLst/>
                <a:latin typeface="Poppins SemiBold"/>
                <a:cs typeface="Poppins SemiBold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 sz="2800">
                <a:latin typeface="Andes Bold" panose="02000000000000000000" pitchFamily="50" charset="0"/>
                <a:cs typeface="Poppins SemiBold" panose="00000700000000000000" pitchFamily="2" charset="0"/>
              </a:defRPr>
            </a:pPr>
            <a:r>
              <a:rPr dirty="0"/>
              <a:t>Les </a:t>
            </a:r>
            <a:r>
              <a:rPr dirty="0"/>
              <a:t>défis</a:t>
            </a:r>
            <a:r>
              <a:rPr dirty="0"/>
              <a:t> </a:t>
            </a:r>
            <a:r>
              <a:rPr dirty="0"/>
              <a:t>auxquels</a:t>
            </a:r>
            <a:r>
              <a:rPr dirty="0"/>
              <a:t> </a:t>
            </a:r>
            <a:r>
              <a:rPr dirty="0"/>
              <a:t>sont</a:t>
            </a:r>
            <a:r>
              <a:rPr dirty="0"/>
              <a:t> </a:t>
            </a:r>
            <a:r>
              <a:rPr dirty="0"/>
              <a:t>confrontés</a:t>
            </a:r>
            <a:r>
              <a:rPr dirty="0"/>
              <a:t> les pays </a:t>
            </a:r>
            <a:r>
              <a:rPr dirty="0"/>
              <a:t>partenaires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43D53-4955-F27D-DAA3-3896F2FFDC31}"/>
              </a:ext>
            </a:extLst>
          </p:cNvPr>
          <p:cNvSpPr txBox="1"/>
          <p:nvPr/>
        </p:nvSpPr>
        <p:spPr>
          <a:xfrm>
            <a:off x="737418" y="1285240"/>
            <a:ext cx="10699405" cy="40318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En</a:t>
            </a:r>
            <a:r>
              <a:rPr sz="1600" dirty="0"/>
              <a:t> raison de </a:t>
            </a:r>
            <a:r>
              <a:rPr sz="1600" dirty="0"/>
              <a:t>changements</a:t>
            </a:r>
            <a:r>
              <a:rPr sz="1600" dirty="0"/>
              <a:t> </a:t>
            </a:r>
            <a:r>
              <a:rPr sz="1600" dirty="0"/>
              <a:t>importants</a:t>
            </a:r>
            <a:r>
              <a:rPr sz="1600" dirty="0"/>
              <a:t> </a:t>
            </a:r>
            <a:r>
              <a:rPr sz="1600" dirty="0"/>
              <a:t>dans</a:t>
            </a:r>
            <a:r>
              <a:rPr sz="1600" dirty="0"/>
              <a:t> la </a:t>
            </a:r>
            <a:r>
              <a:rPr sz="1600" dirty="0"/>
              <a:t>disponibilité</a:t>
            </a:r>
            <a:r>
              <a:rPr sz="1600" dirty="0"/>
              <a:t> des </a:t>
            </a:r>
            <a:r>
              <a:rPr sz="1600" dirty="0"/>
              <a:t>ressources</a:t>
            </a:r>
            <a:r>
              <a:rPr sz="1600" dirty="0"/>
              <a:t> </a:t>
            </a:r>
            <a:r>
              <a:rPr sz="1600" dirty="0"/>
              <a:t>provenant</a:t>
            </a:r>
            <a:r>
              <a:rPr sz="1600" dirty="0"/>
              <a:t> de sources </a:t>
            </a:r>
            <a:r>
              <a:rPr sz="1600" dirty="0"/>
              <a:t>externes</a:t>
            </a:r>
            <a:r>
              <a:rPr sz="1600" dirty="0"/>
              <a:t>, de </a:t>
            </a:r>
            <a:r>
              <a:rPr sz="1600" dirty="0"/>
              <a:t>nombreux</a:t>
            </a:r>
            <a:r>
              <a:rPr sz="1600" dirty="0"/>
              <a:t> pays </a:t>
            </a:r>
            <a:r>
              <a:rPr sz="1600" dirty="0"/>
              <a:t>connaissent</a:t>
            </a:r>
            <a:r>
              <a:rPr sz="1600" dirty="0"/>
              <a:t> </a:t>
            </a:r>
            <a:r>
              <a:rPr sz="1600" dirty="0"/>
              <a:t>une</a:t>
            </a:r>
            <a:r>
              <a:rPr sz="1600" dirty="0"/>
              <a:t> </a:t>
            </a:r>
            <a:r>
              <a:rPr sz="1600" dirty="0"/>
              <a:t>réduction</a:t>
            </a:r>
            <a:r>
              <a:rPr sz="1600" dirty="0"/>
              <a:t> </a:t>
            </a:r>
            <a:r>
              <a:rPr sz="1600" dirty="0"/>
              <a:t>soudaine</a:t>
            </a:r>
            <a:r>
              <a:rPr sz="1600" dirty="0"/>
              <a:t> et </a:t>
            </a:r>
            <a:r>
              <a:rPr sz="1600" dirty="0"/>
              <a:t>considérable</a:t>
            </a:r>
            <a:r>
              <a:rPr sz="1600" dirty="0"/>
              <a:t> de </a:t>
            </a:r>
            <a:r>
              <a:rPr sz="1600" dirty="0"/>
              <a:t>leur</a:t>
            </a:r>
            <a:r>
              <a:rPr sz="1600" dirty="0"/>
              <a:t> </a:t>
            </a:r>
            <a:r>
              <a:rPr sz="1600" dirty="0"/>
              <a:t>financement</a:t>
            </a:r>
            <a:r>
              <a:rPr sz="1600" dirty="0"/>
              <a:t> :</a:t>
            </a:r>
          </a:p>
          <a:p>
            <a:pPr>
              <a:defRPr sz="400"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	</a:t>
            </a:r>
          </a:p>
          <a:p>
            <a:pPr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	Ce qui </a:t>
            </a:r>
            <a:r>
              <a:rPr sz="1600" dirty="0"/>
              <a:t>entraîne</a:t>
            </a:r>
            <a:r>
              <a:rPr sz="1600" dirty="0"/>
              <a:t> des </a:t>
            </a:r>
            <a:r>
              <a:rPr sz="1600" dirty="0"/>
              <a:t>lacunes</a:t>
            </a:r>
            <a:r>
              <a:rPr sz="1600" dirty="0"/>
              <a:t> critiques </a:t>
            </a:r>
            <a:r>
              <a:rPr sz="1600" dirty="0"/>
              <a:t>dans</a:t>
            </a:r>
            <a:r>
              <a:rPr sz="1600" dirty="0"/>
              <a:t> les </a:t>
            </a:r>
            <a:r>
              <a:rPr sz="1600" dirty="0"/>
              <a:t>programmes</a:t>
            </a:r>
            <a:r>
              <a:rPr sz="1600" dirty="0"/>
              <a:t> et les </a:t>
            </a:r>
            <a:r>
              <a:rPr sz="1600" dirty="0"/>
              <a:t>systèmes</a:t>
            </a:r>
            <a:r>
              <a:rPr sz="1600" dirty="0"/>
              <a:t>. </a:t>
            </a:r>
          </a:p>
          <a:p>
            <a:pPr>
              <a:defRPr sz="400"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	</a:t>
            </a:r>
          </a:p>
          <a:p>
            <a:pPr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	</a:t>
            </a:r>
            <a:r>
              <a:rPr sz="1600" dirty="0"/>
              <a:t>Cela</a:t>
            </a:r>
            <a:r>
              <a:rPr sz="1600" dirty="0"/>
              <a:t> </a:t>
            </a:r>
            <a:r>
              <a:rPr sz="1600" dirty="0"/>
              <a:t>peut</a:t>
            </a:r>
            <a:r>
              <a:rPr sz="1600" dirty="0"/>
              <a:t> </a:t>
            </a:r>
            <a:r>
              <a:rPr sz="1600" dirty="0"/>
              <a:t>avoir</a:t>
            </a:r>
            <a:r>
              <a:rPr sz="1600" dirty="0"/>
              <a:t> des </a:t>
            </a:r>
            <a:r>
              <a:rPr sz="1600" dirty="0"/>
              <a:t>effets</a:t>
            </a:r>
            <a:r>
              <a:rPr sz="1600" dirty="0"/>
              <a:t> graves sur la </a:t>
            </a:r>
            <a:r>
              <a:rPr sz="1600" dirty="0"/>
              <a:t>prestation</a:t>
            </a:r>
            <a:r>
              <a:rPr sz="1600" dirty="0"/>
              <a:t> des services et les </a:t>
            </a:r>
            <a:r>
              <a:rPr sz="1600" dirty="0"/>
              <a:t>résultats</a:t>
            </a:r>
            <a:r>
              <a:rPr sz="1600" dirty="0"/>
              <a:t> de santé pour les femmes, les </a:t>
            </a:r>
            <a:r>
              <a:rPr sz="1600" dirty="0"/>
              <a:t>enfants</a:t>
            </a:r>
            <a:r>
              <a:rPr sz="1600" dirty="0"/>
              <a:t> et les adolescents. </a:t>
            </a:r>
          </a:p>
          <a:p>
            <a:endParaRPr lang="en-US" sz="1600" dirty="0">
              <a:solidFill>
                <a:srgbClr val="000000"/>
              </a:solidFill>
              <a:latin typeface="Andes" panose="02000000000000000000" pitchFamily="50" charset="0"/>
              <a:ea typeface="Calibri" panose="020F0502020204030204"/>
              <a:cs typeface="Calibri" panose="020F0502020204030204"/>
            </a:endParaRPr>
          </a:p>
          <a:p>
            <a:pPr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Principales</a:t>
            </a:r>
            <a:r>
              <a:rPr sz="1600" dirty="0"/>
              <a:t> questions à </a:t>
            </a:r>
            <a:r>
              <a:rPr sz="1600" dirty="0"/>
              <a:t>considérer</a:t>
            </a:r>
            <a:r>
              <a:rPr sz="1600" dirty="0"/>
              <a:t> :</a:t>
            </a:r>
          </a:p>
          <a:p>
            <a:endParaRPr lang="en-US" sz="1600" dirty="0">
              <a:solidFill>
                <a:srgbClr val="000000"/>
              </a:solidFill>
              <a:latin typeface="Andes" panose="02000000000000000000" pitchFamily="50" charset="0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Quelle</a:t>
            </a:r>
            <a:r>
              <a:rPr sz="1600" dirty="0"/>
              <a:t> </a:t>
            </a:r>
            <a:r>
              <a:rPr sz="1600" dirty="0"/>
              <a:t>est</a:t>
            </a:r>
            <a:r>
              <a:rPr sz="1600" dirty="0"/>
              <a:t> </a:t>
            </a:r>
            <a:r>
              <a:rPr sz="1600" dirty="0"/>
              <a:t>l'ampleur</a:t>
            </a:r>
            <a:r>
              <a:rPr sz="1600" dirty="0"/>
              <a:t> des </a:t>
            </a:r>
            <a:r>
              <a:rPr sz="1600" dirty="0"/>
              <a:t>réductions</a:t>
            </a:r>
            <a:r>
              <a:rPr sz="1600" dirty="0"/>
              <a:t> et </a:t>
            </a:r>
            <a:r>
              <a:rPr sz="1600" dirty="0"/>
              <a:t>quel</a:t>
            </a:r>
            <a:r>
              <a:rPr sz="1600" dirty="0"/>
              <a:t> </a:t>
            </a:r>
            <a:r>
              <a:rPr sz="1600" dirty="0"/>
              <a:t>est</a:t>
            </a:r>
            <a:r>
              <a:rPr sz="1600" dirty="0"/>
              <a:t> </a:t>
            </a:r>
            <a:r>
              <a:rPr sz="1600" dirty="0"/>
              <a:t>leur</a:t>
            </a:r>
            <a:r>
              <a:rPr sz="1600" dirty="0"/>
              <a:t> impact ? 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Quelle</a:t>
            </a:r>
            <a:r>
              <a:rPr sz="1600" dirty="0"/>
              <a:t> </a:t>
            </a:r>
            <a:r>
              <a:rPr sz="1600" dirty="0"/>
              <a:t>est</a:t>
            </a:r>
            <a:r>
              <a:rPr sz="1600" dirty="0"/>
              <a:t> la </a:t>
            </a:r>
            <a:r>
              <a:rPr sz="1600" dirty="0"/>
              <a:t>meilleure</a:t>
            </a:r>
            <a:r>
              <a:rPr sz="1600" dirty="0"/>
              <a:t> </a:t>
            </a:r>
            <a:r>
              <a:rPr sz="1600" dirty="0"/>
              <a:t>façon</a:t>
            </a:r>
            <a:r>
              <a:rPr sz="1600" dirty="0"/>
              <a:t> de </a:t>
            </a:r>
            <a:r>
              <a:rPr sz="1600" dirty="0"/>
              <a:t>définir</a:t>
            </a:r>
            <a:r>
              <a:rPr sz="1600" dirty="0"/>
              <a:t> les </a:t>
            </a:r>
            <a:r>
              <a:rPr sz="1600" dirty="0"/>
              <a:t>priorités</a:t>
            </a:r>
            <a:r>
              <a:rPr sz="1600" dirty="0"/>
              <a:t> pour </a:t>
            </a:r>
            <a:r>
              <a:rPr sz="1600" dirty="0"/>
              <a:t>l’utilisation</a:t>
            </a:r>
            <a:r>
              <a:rPr sz="1600" dirty="0"/>
              <a:t> des </a:t>
            </a:r>
            <a:r>
              <a:rPr sz="1600" dirty="0"/>
              <a:t>ressources</a:t>
            </a:r>
            <a:r>
              <a:rPr sz="1600" dirty="0"/>
              <a:t> </a:t>
            </a:r>
            <a:r>
              <a:rPr sz="1600" dirty="0"/>
              <a:t>restantes</a:t>
            </a:r>
            <a:r>
              <a:rPr sz="1600" dirty="0"/>
              <a:t> ? </a:t>
            </a:r>
          </a:p>
          <a:p>
            <a:pPr marL="285750" indent="-285750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Andes" panose="02000000000000000000" pitchFamily="50" charset="0"/>
                <a:ea typeface="Calibri" panose="020F0502020204030204"/>
                <a:cs typeface="Calibri" panose="020F0502020204030204"/>
              </a:defRPr>
            </a:pPr>
            <a:r>
              <a:rPr sz="1600" dirty="0"/>
              <a:t>Quelles</a:t>
            </a:r>
            <a:r>
              <a:rPr sz="1600" dirty="0"/>
              <a:t> </a:t>
            </a:r>
            <a:r>
              <a:rPr sz="1600" dirty="0"/>
              <a:t>autres</a:t>
            </a:r>
            <a:r>
              <a:rPr sz="1600" dirty="0"/>
              <a:t> adaptations </a:t>
            </a:r>
            <a:r>
              <a:rPr sz="1600" dirty="0"/>
              <a:t>peuvent</a:t>
            </a:r>
            <a:r>
              <a:rPr sz="1600" dirty="0"/>
              <a:t> </a:t>
            </a:r>
            <a:r>
              <a:rPr sz="1600" dirty="0"/>
              <a:t>protéger</a:t>
            </a:r>
            <a:r>
              <a:rPr sz="1600" dirty="0"/>
              <a:t> et </a:t>
            </a:r>
            <a:r>
              <a:rPr sz="1600" dirty="0"/>
              <a:t>renforcer</a:t>
            </a:r>
            <a:r>
              <a:rPr sz="1600" dirty="0"/>
              <a:t> la </a:t>
            </a:r>
            <a:r>
              <a:rPr sz="1600" dirty="0"/>
              <a:t>prestation</a:t>
            </a:r>
            <a:r>
              <a:rPr sz="1600" dirty="0"/>
              <a:t> des services </a:t>
            </a:r>
            <a:r>
              <a:rPr sz="1600" dirty="0"/>
              <a:t>essentiels</a:t>
            </a:r>
            <a:r>
              <a:rPr sz="1600" dirty="0"/>
              <a:t> </a:t>
            </a:r>
            <a:r>
              <a:rPr sz="1600" dirty="0"/>
              <a:t>destinés</a:t>
            </a:r>
            <a:r>
              <a:rPr sz="1600" dirty="0"/>
              <a:t> aux femmes, aux </a:t>
            </a:r>
            <a:r>
              <a:rPr sz="1600" dirty="0"/>
              <a:t>enfants</a:t>
            </a:r>
            <a:r>
              <a:rPr sz="1600" dirty="0"/>
              <a:t> et aux adolescents 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97FC23-9032-08BC-CD32-79EC66D8CD07}"/>
              </a:ext>
            </a:extLst>
          </p:cNvPr>
          <p:cNvSpPr/>
          <p:nvPr/>
        </p:nvSpPr>
        <p:spPr>
          <a:xfrm>
            <a:off x="934116" y="5565446"/>
            <a:ext cx="10550011" cy="918123"/>
          </a:xfrm>
          <a:prstGeom prst="roundRect">
            <a:avLst/>
          </a:prstGeom>
          <a:noFill/>
          <a:ln w="57150">
            <a:solidFill>
              <a:srgbClr val="08716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152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7CE98-C581-17F5-8CA8-6AC86C04EDDF}"/>
              </a:ext>
            </a:extLst>
          </p:cNvPr>
          <p:cNvSpPr txBox="1"/>
          <p:nvPr/>
        </p:nvSpPr>
        <p:spPr>
          <a:xfrm>
            <a:off x="985511" y="5667050"/>
            <a:ext cx="1028454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>
                <a:latin typeface="Andes"/>
              </a:defRPr>
            </a:pPr>
            <a:r>
              <a:rPr sz="1600" dirty="0"/>
              <a:t>Si </a:t>
            </a:r>
            <a:r>
              <a:rPr sz="1600" dirty="0"/>
              <a:t>vous</a:t>
            </a:r>
            <a:r>
              <a:rPr sz="1600" dirty="0"/>
              <a:t> </a:t>
            </a:r>
            <a:r>
              <a:rPr sz="1600" dirty="0"/>
              <a:t>souhaitez</a:t>
            </a:r>
            <a:r>
              <a:rPr sz="1600" dirty="0"/>
              <a:t> </a:t>
            </a:r>
            <a:r>
              <a:rPr sz="1600" dirty="0"/>
              <a:t>bénéficier</a:t>
            </a:r>
            <a:r>
              <a:rPr sz="1600" dirty="0"/>
              <a:t> de </a:t>
            </a:r>
            <a:r>
              <a:rPr sz="1600" dirty="0"/>
              <a:t>l'appui</a:t>
            </a:r>
            <a:r>
              <a:rPr sz="1600" dirty="0"/>
              <a:t> du GFF pour </a:t>
            </a:r>
            <a:r>
              <a:rPr sz="1600" dirty="0"/>
              <a:t>évaluer</a:t>
            </a:r>
            <a:r>
              <a:rPr sz="1600" dirty="0"/>
              <a:t> les </a:t>
            </a:r>
            <a:r>
              <a:rPr sz="1600" dirty="0"/>
              <a:t>lacunes</a:t>
            </a:r>
            <a:r>
              <a:rPr sz="1600" dirty="0"/>
              <a:t> et </a:t>
            </a:r>
            <a:r>
              <a:rPr sz="1600" dirty="0"/>
              <a:t>établir</a:t>
            </a:r>
            <a:r>
              <a:rPr sz="1600" dirty="0"/>
              <a:t> des </a:t>
            </a:r>
            <a:r>
              <a:rPr sz="1600" dirty="0"/>
              <a:t>priorités</a:t>
            </a:r>
            <a:r>
              <a:rPr sz="1600" dirty="0"/>
              <a:t> </a:t>
            </a:r>
            <a:r>
              <a:rPr sz="1600" dirty="0"/>
              <a:t>fondées</a:t>
            </a:r>
            <a:r>
              <a:rPr sz="1600" dirty="0"/>
              <a:t> sur des </a:t>
            </a:r>
            <a:r>
              <a:rPr sz="1600" dirty="0"/>
              <a:t>données</a:t>
            </a:r>
            <a:r>
              <a:rPr sz="1600" dirty="0"/>
              <a:t> et des </a:t>
            </a:r>
            <a:r>
              <a:rPr sz="1600" dirty="0"/>
              <a:t>preuves</a:t>
            </a:r>
            <a:r>
              <a:rPr sz="1600" dirty="0"/>
              <a:t>, nous </a:t>
            </a:r>
            <a:r>
              <a:rPr sz="1600" dirty="0"/>
              <a:t>sommes</a:t>
            </a:r>
            <a:r>
              <a:rPr sz="1600" dirty="0"/>
              <a:t> à </a:t>
            </a:r>
            <a:r>
              <a:rPr sz="1600" dirty="0"/>
              <a:t>votre</a:t>
            </a:r>
            <a:r>
              <a:rPr sz="1600" dirty="0"/>
              <a:t> disposition.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46A5138-0898-C25D-88D0-7757A7DD9074}"/>
              </a:ext>
            </a:extLst>
          </p:cNvPr>
          <p:cNvSpPr/>
          <p:nvPr/>
        </p:nvSpPr>
        <p:spPr>
          <a:xfrm rot="5220807">
            <a:off x="1421575" y="2340935"/>
            <a:ext cx="171818" cy="206023"/>
          </a:xfrm>
          <a:prstGeom prst="triangle">
            <a:avLst/>
          </a:prstGeom>
          <a:solidFill>
            <a:srgbClr val="08716C"/>
          </a:solidFill>
          <a:ln>
            <a:solidFill>
              <a:srgbClr val="0871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46A5138-0898-C25D-88D0-7757A7DD9074}"/>
              </a:ext>
            </a:extLst>
          </p:cNvPr>
          <p:cNvSpPr/>
          <p:nvPr/>
        </p:nvSpPr>
        <p:spPr>
          <a:xfrm rot="5220807">
            <a:off x="1437909" y="2821722"/>
            <a:ext cx="171818" cy="206023"/>
          </a:xfrm>
          <a:prstGeom prst="triangle">
            <a:avLst/>
          </a:prstGeom>
          <a:solidFill>
            <a:srgbClr val="08716C"/>
          </a:solidFill>
          <a:ln>
            <a:solidFill>
              <a:srgbClr val="08716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9767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E074C-0ECE-7485-5B48-D4DE3BF9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15" y="566437"/>
            <a:ext cx="11471275" cy="558699"/>
          </a:xfrm>
        </p:spPr>
        <p:txBody>
          <a:bodyPr/>
          <a:lstStyle/>
          <a:p>
            <a:pPr>
              <a:defRPr sz="3200"/>
            </a:pPr>
            <a:r>
              <a:rPr dirty="0"/>
              <a:t>Quel</a:t>
            </a:r>
            <a:r>
              <a:rPr dirty="0"/>
              <a:t> type </a:t>
            </a:r>
            <a:r>
              <a:rPr dirty="0"/>
              <a:t>d'appui</a:t>
            </a:r>
            <a:r>
              <a:rPr dirty="0"/>
              <a:t> le GFF </a:t>
            </a:r>
            <a:r>
              <a:rPr dirty="0"/>
              <a:t>peut-il</a:t>
            </a:r>
            <a:r>
              <a:rPr dirty="0"/>
              <a:t> </a:t>
            </a:r>
            <a:r>
              <a:rPr dirty="0"/>
              <a:t>apporter</a:t>
            </a:r>
            <a:r>
              <a:rPr dirty="0"/>
              <a:t> 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58956E-7F8C-787C-F292-A73346462B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AD22F34-D0C9-5D40-B1EA-77F67D59A48C}" type="slidenum">
              <a:rPr lang="en-GB" smtClean="0"/>
              <a:t>3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14595-C7C6-B3E5-F1FA-CA4E3894F4AB}"/>
              </a:ext>
            </a:extLst>
          </p:cNvPr>
          <p:cNvSpPr txBox="1"/>
          <p:nvPr/>
        </p:nvSpPr>
        <p:spPr>
          <a:xfrm>
            <a:off x="461515" y="1452431"/>
            <a:ext cx="969021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Si </a:t>
            </a:r>
            <a:r>
              <a:rPr dirty="0"/>
              <a:t>nécessaire</a:t>
            </a:r>
            <a:r>
              <a:rPr dirty="0"/>
              <a:t>, le GFF </a:t>
            </a:r>
            <a:r>
              <a:rPr dirty="0"/>
              <a:t>peut</a:t>
            </a:r>
            <a:r>
              <a:rPr dirty="0"/>
              <a:t> </a:t>
            </a:r>
            <a:r>
              <a:rPr dirty="0"/>
              <a:t>vous</a:t>
            </a:r>
            <a:r>
              <a:rPr dirty="0"/>
              <a:t> aider à </a:t>
            </a:r>
            <a:r>
              <a:rPr dirty="0"/>
              <a:t>réaliser</a:t>
            </a:r>
            <a:r>
              <a:rPr dirty="0"/>
              <a:t> :</a:t>
            </a:r>
          </a:p>
          <a:p>
            <a:pPr algn="l"/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Une</a:t>
            </a:r>
            <a:r>
              <a:rPr dirty="0"/>
              <a:t> </a:t>
            </a:r>
            <a:r>
              <a:rPr dirty="0"/>
              <a:t>évaluation</a:t>
            </a:r>
            <a:r>
              <a:rPr dirty="0"/>
              <a:t> </a:t>
            </a:r>
            <a:r>
              <a:rPr dirty="0"/>
              <a:t>rapide</a:t>
            </a:r>
            <a:r>
              <a:rPr dirty="0"/>
              <a:t> des </a:t>
            </a:r>
            <a:r>
              <a:rPr dirty="0"/>
              <a:t>déficits</a:t>
            </a:r>
            <a:r>
              <a:rPr dirty="0"/>
              <a:t> de </a:t>
            </a:r>
            <a:r>
              <a:rPr dirty="0" smtClean="0"/>
              <a:t>financement</a:t>
            </a:r>
            <a:r>
              <a:rPr lang="en-US" dirty="0" smtClean="0"/>
              <a:t>.</a:t>
            </a:r>
            <a:endParaRPr dirty="0"/>
          </a:p>
          <a:p>
            <a:pPr marL="457200" indent="-457200" algn="l">
              <a:lnSpc>
                <a:spcPct val="150000"/>
              </a:lnSpc>
              <a:buAutoNum type="arabicPeriod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Une</a:t>
            </a:r>
            <a:r>
              <a:rPr dirty="0"/>
              <a:t> </a:t>
            </a:r>
            <a:r>
              <a:rPr dirty="0"/>
              <a:t>analyse</a:t>
            </a:r>
            <a:r>
              <a:rPr dirty="0"/>
              <a:t> des interruptions </a:t>
            </a:r>
            <a:r>
              <a:rPr dirty="0"/>
              <a:t>dans</a:t>
            </a:r>
            <a:r>
              <a:rPr dirty="0"/>
              <a:t> la </a:t>
            </a:r>
            <a:r>
              <a:rPr dirty="0"/>
              <a:t>prestation</a:t>
            </a:r>
            <a:r>
              <a:rPr dirty="0"/>
              <a:t> des services et des </a:t>
            </a:r>
            <a:r>
              <a:rPr dirty="0"/>
              <a:t>résultats</a:t>
            </a:r>
            <a:r>
              <a:rPr dirty="0"/>
              <a:t> de santé.</a:t>
            </a:r>
          </a:p>
          <a:p>
            <a:pPr marL="457200" indent="-457200" algn="l">
              <a:lnSpc>
                <a:spcPct val="150000"/>
              </a:lnSpc>
              <a:buAutoNum type="arabicPeriod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Une</a:t>
            </a:r>
            <a:r>
              <a:rPr dirty="0"/>
              <a:t> </a:t>
            </a:r>
            <a:r>
              <a:rPr dirty="0"/>
              <a:t>hiérarchisation</a:t>
            </a:r>
            <a:r>
              <a:rPr dirty="0"/>
              <a:t> des </a:t>
            </a:r>
            <a:r>
              <a:rPr dirty="0"/>
              <a:t>priorités</a:t>
            </a:r>
            <a:r>
              <a:rPr dirty="0"/>
              <a:t> et </a:t>
            </a:r>
            <a:r>
              <a:rPr dirty="0"/>
              <a:t>une</a:t>
            </a:r>
            <a:r>
              <a:rPr dirty="0"/>
              <a:t> adaptation </a:t>
            </a:r>
            <a:r>
              <a:rPr dirty="0"/>
              <a:t>fondées</a:t>
            </a:r>
            <a:r>
              <a:rPr dirty="0"/>
              <a:t> sur des </a:t>
            </a:r>
            <a:r>
              <a:rPr dirty="0"/>
              <a:t>données</a:t>
            </a:r>
            <a:r>
              <a:rPr dirty="0"/>
              <a:t> et des </a:t>
            </a:r>
            <a:r>
              <a:rPr dirty="0"/>
              <a:t>preuves</a:t>
            </a:r>
            <a:r>
              <a:rPr dirty="0"/>
              <a:t>.</a:t>
            </a:r>
          </a:p>
          <a:p>
            <a:pPr marL="457200" indent="-457200" algn="l">
              <a:buAutoNum type="arabicPeriod"/>
            </a:pP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8BC8A-ABD8-E96C-B44D-DE3A63B8939E}"/>
              </a:ext>
            </a:extLst>
          </p:cNvPr>
          <p:cNvSpPr txBox="1"/>
          <p:nvPr/>
        </p:nvSpPr>
        <p:spPr>
          <a:xfrm>
            <a:off x="338227" y="6359703"/>
            <a:ext cx="1860443" cy="498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1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33558-9C48-252A-697B-A178D3905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57C3AD-5B19-07DE-CAB3-C88080B9D9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95921"/>
            <a:ext cx="10646229" cy="1027113"/>
          </a:xfrm>
        </p:spPr>
        <p:txBody>
          <a:bodyPr/>
          <a:lstStyle/>
          <a:p>
            <a:pPr>
              <a:defRPr sz="3200"/>
            </a:pPr>
            <a:r>
              <a:rPr dirty="0"/>
              <a:t>1. </a:t>
            </a:r>
            <a:r>
              <a:rPr dirty="0"/>
              <a:t>Une</a:t>
            </a:r>
            <a:r>
              <a:rPr dirty="0"/>
              <a:t> </a:t>
            </a:r>
            <a:r>
              <a:rPr dirty="0"/>
              <a:t>évaluation</a:t>
            </a:r>
            <a:r>
              <a:rPr dirty="0"/>
              <a:t> </a:t>
            </a:r>
            <a:r>
              <a:rPr dirty="0"/>
              <a:t>rapide</a:t>
            </a:r>
            <a:r>
              <a:rPr dirty="0"/>
              <a:t> des </a:t>
            </a:r>
            <a:r>
              <a:rPr dirty="0"/>
              <a:t>déficits</a:t>
            </a:r>
            <a:r>
              <a:rPr dirty="0"/>
              <a:t> de </a:t>
            </a:r>
            <a:r>
              <a:rPr dirty="0"/>
              <a:t>financement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4DFAF-4409-ABDF-B769-D49CEFE77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6917" y="1431528"/>
            <a:ext cx="9049499" cy="4830551"/>
          </a:xfrm>
        </p:spPr>
        <p:txBody>
          <a:bodyPr/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Évaluation</a:t>
            </a:r>
            <a:r>
              <a:rPr dirty="0"/>
              <a:t> quantitative et qualitative des </a:t>
            </a:r>
            <a:r>
              <a:rPr dirty="0"/>
              <a:t>changements</a:t>
            </a:r>
            <a:r>
              <a:rPr dirty="0"/>
              <a:t> </a:t>
            </a:r>
            <a:r>
              <a:rPr dirty="0"/>
              <a:t>dans</a:t>
            </a:r>
            <a:r>
              <a:rPr dirty="0"/>
              <a:t> les </a:t>
            </a:r>
            <a:r>
              <a:rPr dirty="0"/>
              <a:t>ressources</a:t>
            </a:r>
            <a:r>
              <a:rPr dirty="0"/>
              <a:t> </a:t>
            </a:r>
            <a:r>
              <a:rPr dirty="0"/>
              <a:t>externes</a:t>
            </a:r>
            <a:r>
              <a:rPr dirty="0"/>
              <a:t> et </a:t>
            </a:r>
            <a:r>
              <a:rPr dirty="0"/>
              <a:t>nationales</a:t>
            </a:r>
            <a:r>
              <a:rPr dirty="0"/>
              <a:t>, </a:t>
            </a:r>
            <a:r>
              <a:rPr dirty="0"/>
              <a:t>fournie</a:t>
            </a:r>
            <a:r>
              <a:rPr dirty="0"/>
              <a:t> à </a:t>
            </a:r>
            <a:r>
              <a:rPr dirty="0"/>
              <a:t>titre</a:t>
            </a:r>
            <a:r>
              <a:rPr dirty="0"/>
              <a:t> </a:t>
            </a:r>
            <a:r>
              <a:rPr dirty="0"/>
              <a:t>d'appui</a:t>
            </a:r>
            <a:r>
              <a:rPr dirty="0"/>
              <a:t> au </a:t>
            </a:r>
            <a:r>
              <a:rPr dirty="0"/>
              <a:t>processus</a:t>
            </a:r>
            <a:r>
              <a:rPr dirty="0"/>
              <a:t> </a:t>
            </a:r>
            <a:r>
              <a:rPr dirty="0"/>
              <a:t>mené</a:t>
            </a:r>
            <a:r>
              <a:rPr dirty="0"/>
              <a:t> par les pays.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Analyse</a:t>
            </a:r>
            <a:r>
              <a:rPr dirty="0"/>
              <a:t> des </a:t>
            </a:r>
            <a:r>
              <a:rPr dirty="0"/>
              <a:t>composantes</a:t>
            </a:r>
            <a:r>
              <a:rPr dirty="0"/>
              <a:t> </a:t>
            </a:r>
            <a:r>
              <a:rPr dirty="0"/>
              <a:t>spécifiques</a:t>
            </a:r>
            <a:r>
              <a:rPr dirty="0"/>
              <a:t> du </a:t>
            </a:r>
            <a:r>
              <a:rPr dirty="0"/>
              <a:t>système</a:t>
            </a:r>
            <a:r>
              <a:rPr dirty="0"/>
              <a:t>, des </a:t>
            </a:r>
            <a:r>
              <a:rPr dirty="0"/>
              <a:t>domaines</a:t>
            </a:r>
            <a:r>
              <a:rPr dirty="0"/>
              <a:t> </a:t>
            </a:r>
            <a:r>
              <a:rPr dirty="0"/>
              <a:t>programmatiques</a:t>
            </a:r>
            <a:r>
              <a:rPr dirty="0"/>
              <a:t> et des </a:t>
            </a:r>
            <a:r>
              <a:rPr dirty="0"/>
              <a:t>activités</a:t>
            </a:r>
            <a:r>
              <a:rPr dirty="0"/>
              <a:t> les plus </a:t>
            </a:r>
            <a:r>
              <a:rPr dirty="0"/>
              <a:t>touchés</a:t>
            </a:r>
            <a:r>
              <a:rPr dirty="0"/>
              <a:t>, </a:t>
            </a:r>
            <a:r>
              <a:rPr dirty="0"/>
              <a:t>ainsi</a:t>
            </a:r>
            <a:r>
              <a:rPr dirty="0"/>
              <a:t> que des </a:t>
            </a:r>
            <a:r>
              <a:rPr dirty="0"/>
              <a:t>modalités</a:t>
            </a:r>
            <a:r>
              <a:rPr dirty="0"/>
              <a:t> de </a:t>
            </a:r>
            <a:r>
              <a:rPr dirty="0"/>
              <a:t>leur</a:t>
            </a:r>
            <a:r>
              <a:rPr dirty="0"/>
              <a:t> impact.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Menée</a:t>
            </a:r>
            <a:r>
              <a:rPr dirty="0"/>
              <a:t> de </a:t>
            </a:r>
            <a:r>
              <a:rPr dirty="0"/>
              <a:t>manière</a:t>
            </a:r>
            <a:r>
              <a:rPr dirty="0"/>
              <a:t> </a:t>
            </a:r>
            <a:r>
              <a:rPr dirty="0"/>
              <a:t>rapide</a:t>
            </a:r>
            <a:r>
              <a:rPr dirty="0"/>
              <a:t>, tout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s’appuyant</a:t>
            </a:r>
            <a:r>
              <a:rPr dirty="0"/>
              <a:t> sur les </a:t>
            </a:r>
            <a:r>
              <a:rPr dirty="0"/>
              <a:t>processus</a:t>
            </a:r>
            <a:r>
              <a:rPr dirty="0"/>
              <a:t> </a:t>
            </a:r>
            <a:r>
              <a:rPr dirty="0"/>
              <a:t>existants</a:t>
            </a:r>
            <a:r>
              <a:rPr dirty="0"/>
              <a:t> de </a:t>
            </a:r>
            <a:r>
              <a:rPr dirty="0"/>
              <a:t>cartographie</a:t>
            </a:r>
            <a:r>
              <a:rPr dirty="0"/>
              <a:t> des </a:t>
            </a:r>
            <a:r>
              <a:rPr dirty="0"/>
              <a:t>ressources</a:t>
            </a:r>
            <a:r>
              <a:rPr dirty="0"/>
              <a:t> et de </a:t>
            </a:r>
            <a:r>
              <a:rPr dirty="0"/>
              <a:t>suivi</a:t>
            </a:r>
            <a:r>
              <a:rPr dirty="0"/>
              <a:t> des </a:t>
            </a:r>
            <a:r>
              <a:rPr dirty="0"/>
              <a:t>dépenses</a:t>
            </a:r>
            <a:r>
              <a:rPr dirty="0"/>
              <a:t> (CRSD).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L'analyse</a:t>
            </a:r>
            <a:r>
              <a:rPr dirty="0"/>
              <a:t> sera </a:t>
            </a:r>
            <a:r>
              <a:rPr dirty="0"/>
              <a:t>axée</a:t>
            </a:r>
            <a:r>
              <a:rPr dirty="0"/>
              <a:t> sur le </a:t>
            </a:r>
            <a:r>
              <a:rPr dirty="0"/>
              <a:t>contexte</a:t>
            </a:r>
            <a:r>
              <a:rPr dirty="0"/>
              <a:t> </a:t>
            </a:r>
            <a:r>
              <a:rPr dirty="0"/>
              <a:t>propre</a:t>
            </a:r>
            <a:r>
              <a:rPr dirty="0"/>
              <a:t> à </a:t>
            </a:r>
            <a:r>
              <a:rPr dirty="0"/>
              <a:t>votre</a:t>
            </a:r>
            <a:r>
              <a:rPr dirty="0"/>
              <a:t> pays, </a:t>
            </a:r>
            <a:r>
              <a:rPr dirty="0"/>
              <a:t>en</a:t>
            </a:r>
            <a:r>
              <a:rPr dirty="0"/>
              <a:t> tenant </a:t>
            </a:r>
            <a:r>
              <a:rPr dirty="0"/>
              <a:t>compte</a:t>
            </a:r>
            <a:r>
              <a:rPr dirty="0"/>
              <a:t> des </a:t>
            </a:r>
            <a:r>
              <a:rPr dirty="0"/>
              <a:t>éléments</a:t>
            </a:r>
            <a:r>
              <a:rPr dirty="0"/>
              <a:t> les plus critiques pour la santé des femmes, des </a:t>
            </a:r>
            <a:r>
              <a:rPr dirty="0"/>
              <a:t>enfants</a:t>
            </a:r>
            <a:r>
              <a:rPr dirty="0"/>
              <a:t> et des adolescents.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6AB9F-DCD1-8C9B-D789-3EA7BCE3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ED241-15C8-E079-5085-6E6844FC28EE}"/>
              </a:ext>
            </a:extLst>
          </p:cNvPr>
          <p:cNvSpPr txBox="1"/>
          <p:nvPr/>
        </p:nvSpPr>
        <p:spPr>
          <a:xfrm>
            <a:off x="338227" y="6359703"/>
            <a:ext cx="1860443" cy="498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6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861C2-8C64-0E6F-6141-F4DD1DBF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D49EB6-42D6-5852-C0C0-17AC5E370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56879"/>
            <a:ext cx="10646229" cy="1027113"/>
          </a:xfrm>
        </p:spPr>
        <p:txBody>
          <a:bodyPr/>
          <a:lstStyle/>
          <a:p>
            <a:pPr>
              <a:defRPr sz="3200"/>
            </a:pPr>
            <a:r>
              <a:rPr dirty="0"/>
              <a:t>2. </a:t>
            </a:r>
            <a:r>
              <a:rPr lang="en-US" dirty="0" smtClean="0"/>
              <a:t>D</a:t>
            </a:r>
            <a:r>
              <a:rPr dirty="0" smtClean="0"/>
              <a:t>es </a:t>
            </a:r>
            <a:r>
              <a:rPr dirty="0"/>
              <a:t>interruptions </a:t>
            </a:r>
            <a:r>
              <a:rPr dirty="0"/>
              <a:t>dans</a:t>
            </a:r>
            <a:r>
              <a:rPr dirty="0"/>
              <a:t> la </a:t>
            </a:r>
            <a:r>
              <a:rPr dirty="0"/>
              <a:t>prestation</a:t>
            </a:r>
            <a:r>
              <a:rPr dirty="0"/>
              <a:t> des services et des </a:t>
            </a:r>
            <a:r>
              <a:rPr dirty="0"/>
              <a:t>résultats</a:t>
            </a:r>
            <a:r>
              <a:rPr dirty="0"/>
              <a:t> de santé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3C464-37FD-2A64-FD54-88C944031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6917" y="1431528"/>
            <a:ext cx="9049499" cy="4830551"/>
          </a:xfrm>
        </p:spPr>
        <p:txBody>
          <a:bodyPr/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sz="2200" dirty="0"/>
              <a:t>Exploiter </a:t>
            </a:r>
            <a:r>
              <a:rPr sz="2200" dirty="0"/>
              <a:t>l’ensemble</a:t>
            </a:r>
            <a:r>
              <a:rPr sz="2200" dirty="0"/>
              <a:t> </a:t>
            </a:r>
            <a:r>
              <a:rPr sz="2200" dirty="0"/>
              <a:t>complet</a:t>
            </a:r>
            <a:r>
              <a:rPr sz="2200" dirty="0"/>
              <a:t> des </a:t>
            </a:r>
            <a:r>
              <a:rPr sz="2200" dirty="0"/>
              <a:t>outils</a:t>
            </a:r>
            <a:r>
              <a:rPr sz="2200" dirty="0"/>
              <a:t> FASTR pour </a:t>
            </a:r>
            <a:r>
              <a:rPr sz="2200" dirty="0"/>
              <a:t>une</a:t>
            </a:r>
            <a:r>
              <a:rPr sz="2200" dirty="0"/>
              <a:t> </a:t>
            </a:r>
            <a:r>
              <a:rPr sz="2200" dirty="0"/>
              <a:t>évaluation</a:t>
            </a:r>
            <a:r>
              <a:rPr sz="2200" dirty="0"/>
              <a:t> </a:t>
            </a:r>
            <a:r>
              <a:rPr sz="2200" dirty="0"/>
              <a:t>rapide</a:t>
            </a:r>
            <a:r>
              <a:rPr sz="2200" dirty="0"/>
              <a:t> de la </a:t>
            </a:r>
            <a:r>
              <a:rPr sz="2200" dirty="0"/>
              <a:t>préparation</a:t>
            </a:r>
            <a:r>
              <a:rPr sz="2200" dirty="0"/>
              <a:t> des services, de </a:t>
            </a:r>
            <a:r>
              <a:rPr sz="2200" dirty="0"/>
              <a:t>leur</a:t>
            </a:r>
            <a:r>
              <a:rPr sz="2200" dirty="0"/>
              <a:t> </a:t>
            </a:r>
            <a:r>
              <a:rPr sz="2200" dirty="0"/>
              <a:t>prestation</a:t>
            </a:r>
            <a:r>
              <a:rPr sz="2200" dirty="0"/>
              <a:t> et de </a:t>
            </a:r>
            <a:r>
              <a:rPr sz="2200" dirty="0"/>
              <a:t>leurs</a:t>
            </a:r>
            <a:r>
              <a:rPr sz="2200" dirty="0"/>
              <a:t> </a:t>
            </a:r>
            <a:r>
              <a:rPr sz="2200" dirty="0"/>
              <a:t>résultats</a:t>
            </a:r>
            <a:r>
              <a:rPr sz="2200" dirty="0"/>
              <a:t>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sz="2200" dirty="0"/>
              <a:t>Appui</a:t>
            </a:r>
            <a:r>
              <a:rPr sz="2200" dirty="0"/>
              <a:t> </a:t>
            </a:r>
            <a:r>
              <a:rPr sz="2200" dirty="0"/>
              <a:t>adapté</a:t>
            </a:r>
            <a:r>
              <a:rPr sz="2200" dirty="0"/>
              <a:t> au </a:t>
            </a:r>
            <a:r>
              <a:rPr sz="2200" dirty="0"/>
              <a:t>contexte</a:t>
            </a:r>
            <a:r>
              <a:rPr sz="2200" dirty="0"/>
              <a:t> national, </a:t>
            </a:r>
            <a:r>
              <a:rPr sz="2200" dirty="0"/>
              <a:t>s'appuyant</a:t>
            </a:r>
            <a:r>
              <a:rPr sz="2200" dirty="0"/>
              <a:t> </a:t>
            </a:r>
            <a:r>
              <a:rPr sz="2200" dirty="0"/>
              <a:t>autant</a:t>
            </a:r>
            <a:r>
              <a:rPr sz="2200" dirty="0"/>
              <a:t> que possible sur des </a:t>
            </a:r>
            <a:r>
              <a:rPr dirty="0"/>
              <a:t>processus</a:t>
            </a:r>
            <a:r>
              <a:rPr dirty="0"/>
              <a:t> </a:t>
            </a:r>
            <a:r>
              <a:rPr dirty="0"/>
              <a:t>menés</a:t>
            </a:r>
            <a:r>
              <a:rPr dirty="0"/>
              <a:t> </a:t>
            </a:r>
            <a:r>
              <a:rPr sz="2200" dirty="0"/>
              <a:t>par les pays.</a:t>
            </a:r>
          </a:p>
          <a:p>
            <a:pPr algn="just">
              <a:spcBef>
                <a:spcPts val="0"/>
              </a:spcBef>
            </a:pP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13EA2-324F-D114-8DFE-8748671C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09F17-61C6-9449-36B4-FED6111F5ABD}"/>
              </a:ext>
            </a:extLst>
          </p:cNvPr>
          <p:cNvSpPr txBox="1"/>
          <p:nvPr/>
        </p:nvSpPr>
        <p:spPr>
          <a:xfrm>
            <a:off x="338227" y="6359703"/>
            <a:ext cx="1860443" cy="498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3D118A-2E4A-FFD8-6A49-D85D992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911" y="3043688"/>
            <a:ext cx="8321297" cy="375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AFF0F9B-508E-45CE-A8A1-950BC9F87C72}"/>
              </a:ext>
            </a:extLst>
          </p:cNvPr>
          <p:cNvSpPr txBox="1">
            <a:spLocks/>
          </p:cNvSpPr>
          <p:nvPr/>
        </p:nvSpPr>
        <p:spPr>
          <a:xfrm>
            <a:off x="122902" y="166133"/>
            <a:ext cx="11764298" cy="1145066"/>
          </a:xfrm>
          <a:prstGeom prst="rect">
            <a:avLst/>
          </a:prstGeom>
        </p:spPr>
        <p:txBody>
          <a:bodyPr lIns="91440" tIns="45720" rIns="91440" bIns="45720" anchor="ctr"/>
          <a:lstStyle>
            <a:defPPr>
              <a:defRPr lang="en-US"/>
            </a:defPPr>
            <a:lvl1pPr marR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rgbClr val="08716C"/>
                </a:solidFill>
                <a:effectLst/>
                <a:latin typeface="Poppins SemiBold"/>
                <a:cs typeface="Poppins SemiBold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>
              <a:defRPr sz="2800">
                <a:latin typeface="Andes Bold" panose="02000000000000000000" pitchFamily="50" charset="0"/>
                <a:cs typeface="Poppins SemiBold" panose="00000700000000000000" pitchFamily="2" charset="0"/>
              </a:defRPr>
            </a:pPr>
            <a:r>
              <a:rPr sz="2000" dirty="0"/>
              <a:t>Analyses </a:t>
            </a:r>
            <a:r>
              <a:rPr sz="2000" dirty="0"/>
              <a:t>effectuées</a:t>
            </a:r>
            <a:r>
              <a:rPr sz="2000" dirty="0"/>
              <a:t> </a:t>
            </a:r>
            <a:r>
              <a:rPr sz="2000" dirty="0"/>
              <a:t>en</a:t>
            </a:r>
            <a:r>
              <a:rPr sz="2000" dirty="0"/>
              <a:t> temps </a:t>
            </a:r>
            <a:r>
              <a:rPr sz="2000" dirty="0"/>
              <a:t>opportun</a:t>
            </a:r>
            <a:r>
              <a:rPr sz="2000" dirty="0"/>
              <a:t> pour </a:t>
            </a:r>
            <a:r>
              <a:rPr sz="2000" dirty="0"/>
              <a:t>éclairer</a:t>
            </a:r>
            <a:r>
              <a:rPr sz="2000" dirty="0"/>
              <a:t> la </a:t>
            </a:r>
            <a:r>
              <a:rPr sz="2000" dirty="0"/>
              <a:t>prise</a:t>
            </a:r>
            <a:r>
              <a:rPr sz="2000" dirty="0"/>
              <a:t> de </a:t>
            </a:r>
            <a:r>
              <a:rPr sz="2000" dirty="0"/>
              <a:t>décision</a:t>
            </a:r>
            <a:r>
              <a:rPr sz="2000" dirty="0"/>
              <a:t>.</a:t>
            </a:r>
          </a:p>
          <a:p>
            <a:pPr algn="ctr">
              <a:defRPr sz="180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pPr>
            <a:r>
              <a:rPr sz="1400" dirty="0"/>
              <a:t>L'identification</a:t>
            </a:r>
            <a:r>
              <a:rPr sz="1400" dirty="0"/>
              <a:t> des </a:t>
            </a:r>
            <a:r>
              <a:rPr sz="1400" dirty="0"/>
              <a:t>changements</a:t>
            </a:r>
            <a:r>
              <a:rPr sz="1400" dirty="0"/>
              <a:t> </a:t>
            </a:r>
            <a:r>
              <a:rPr sz="1400" dirty="0"/>
              <a:t>dans</a:t>
            </a:r>
            <a:r>
              <a:rPr sz="1400" dirty="0"/>
              <a:t> </a:t>
            </a:r>
            <a:r>
              <a:rPr sz="1400" dirty="0"/>
              <a:t>l'utilisation</a:t>
            </a:r>
            <a:r>
              <a:rPr sz="1400" dirty="0"/>
              <a:t> des services </a:t>
            </a:r>
            <a:r>
              <a:rPr sz="1400" dirty="0"/>
              <a:t>peut</a:t>
            </a:r>
            <a:r>
              <a:rPr sz="1400" dirty="0"/>
              <a:t> </a:t>
            </a:r>
            <a:r>
              <a:rPr sz="1400" dirty="0"/>
              <a:t>orienter</a:t>
            </a:r>
            <a:r>
              <a:rPr sz="1400" dirty="0"/>
              <a:t> </a:t>
            </a:r>
            <a:r>
              <a:rPr sz="1400" dirty="0"/>
              <a:t>l'établissement</a:t>
            </a:r>
            <a:r>
              <a:rPr sz="1400" dirty="0"/>
              <a:t> des </a:t>
            </a:r>
            <a:r>
              <a:rPr sz="1400" dirty="0"/>
              <a:t>priorités</a:t>
            </a:r>
            <a:r>
              <a:rPr sz="1400" dirty="0"/>
              <a:t>, </a:t>
            </a:r>
            <a:r>
              <a:rPr sz="1400" dirty="0"/>
              <a:t>en</a:t>
            </a:r>
            <a:r>
              <a:rPr sz="1400" dirty="0"/>
              <a:t> </a:t>
            </a:r>
            <a:r>
              <a:rPr sz="1400" dirty="0"/>
              <a:t>permettant</a:t>
            </a:r>
            <a:r>
              <a:rPr sz="1400" dirty="0"/>
              <a:t> de </a:t>
            </a:r>
            <a:r>
              <a:rPr sz="1400" dirty="0"/>
              <a:t>déterminer</a:t>
            </a:r>
            <a:r>
              <a:rPr sz="1400" dirty="0"/>
              <a:t> les services et/</a:t>
            </a:r>
            <a:r>
              <a:rPr sz="1400" dirty="0"/>
              <a:t>ou</a:t>
            </a:r>
            <a:r>
              <a:rPr sz="1400" dirty="0"/>
              <a:t> les zones </a:t>
            </a:r>
            <a:r>
              <a:rPr sz="1400" dirty="0"/>
              <a:t>géographiques</a:t>
            </a:r>
            <a:r>
              <a:rPr sz="1400" dirty="0"/>
              <a:t> performants et </a:t>
            </a:r>
            <a:r>
              <a:rPr sz="1400" dirty="0"/>
              <a:t>ceux</a:t>
            </a:r>
            <a:r>
              <a:rPr sz="1400" dirty="0"/>
              <a:t> qui </a:t>
            </a:r>
            <a:r>
              <a:rPr sz="1400" dirty="0"/>
              <a:t>nécessitent</a:t>
            </a:r>
            <a:r>
              <a:rPr sz="1400" dirty="0"/>
              <a:t> des </a:t>
            </a:r>
            <a:r>
              <a:rPr sz="1400" dirty="0"/>
              <a:t>ressources</a:t>
            </a:r>
            <a:r>
              <a:rPr sz="1400" dirty="0"/>
              <a:t> et un </a:t>
            </a:r>
            <a:r>
              <a:rPr sz="1400" dirty="0"/>
              <a:t>appui</a:t>
            </a:r>
            <a:r>
              <a:rPr sz="1400" dirty="0"/>
              <a:t> </a:t>
            </a:r>
            <a:r>
              <a:rPr sz="1400" dirty="0"/>
              <a:t>supplémentaires</a:t>
            </a:r>
            <a:r>
              <a:rPr sz="1400" dirty="0"/>
              <a:t>. </a:t>
            </a:r>
            <a:endParaRPr lang="en-US" sz="1400" b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F9390-B3A6-5602-00AE-6E7891BD2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24" y="2417095"/>
            <a:ext cx="3321248" cy="42201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FE1E7-542F-8B15-0A83-AB481FD86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5560"/>
            <a:ext cx="3540834" cy="4240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E0106E-1B0D-545F-97F6-31552F256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0146" y="2403277"/>
            <a:ext cx="3856490" cy="440545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0E2966-0A94-98DC-DAFA-BFD2ABE6D8CD}"/>
              </a:ext>
            </a:extLst>
          </p:cNvPr>
          <p:cNvCxnSpPr>
            <a:cxnSpLocks/>
          </p:cNvCxnSpPr>
          <p:nvPr/>
        </p:nvCxnSpPr>
        <p:spPr>
          <a:xfrm>
            <a:off x="3758184" y="2403277"/>
            <a:ext cx="0" cy="4162115"/>
          </a:xfrm>
          <a:prstGeom prst="line">
            <a:avLst/>
          </a:prstGeom>
          <a:ln w="19050">
            <a:solidFill>
              <a:srgbClr val="087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F76DAD-D328-A514-46FD-293F550748E3}"/>
              </a:ext>
            </a:extLst>
          </p:cNvPr>
          <p:cNvCxnSpPr>
            <a:cxnSpLocks/>
          </p:cNvCxnSpPr>
          <p:nvPr/>
        </p:nvCxnSpPr>
        <p:spPr>
          <a:xfrm>
            <a:off x="7778496" y="2403277"/>
            <a:ext cx="0" cy="4162115"/>
          </a:xfrm>
          <a:prstGeom prst="line">
            <a:avLst/>
          </a:prstGeom>
          <a:ln w="19050">
            <a:solidFill>
              <a:srgbClr val="0871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298F61-E9AD-FD01-E696-EB44C26808E3}"/>
              </a:ext>
            </a:extLst>
          </p:cNvPr>
          <p:cNvGrpSpPr/>
          <p:nvPr/>
        </p:nvGrpSpPr>
        <p:grpSpPr>
          <a:xfrm>
            <a:off x="237744" y="1631942"/>
            <a:ext cx="11528892" cy="646331"/>
            <a:chOff x="237744" y="1631942"/>
            <a:chExt cx="11528892" cy="6463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981C52-2B58-6BB6-B289-B8C61797D331}"/>
                </a:ext>
              </a:extLst>
            </p:cNvPr>
            <p:cNvSpPr txBox="1"/>
            <p:nvPr/>
          </p:nvSpPr>
          <p:spPr>
            <a:xfrm>
              <a:off x="237744" y="1631942"/>
              <a:ext cx="34015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b="1">
                  <a:solidFill>
                    <a:srgbClr val="08716C"/>
                  </a:solidFill>
                  <a:latin typeface="Poppins" panose="00000500000000000000" pitchFamily="2" charset="0"/>
                  <a:cs typeface="Poppins" panose="00000500000000000000" pitchFamily="2" charset="0"/>
                </a:defRPr>
              </a:pPr>
              <a:r>
                <a:rPr dirty="0"/>
                <a:t>Qualité</a:t>
              </a:r>
              <a:r>
                <a:rPr dirty="0"/>
                <a:t> des </a:t>
              </a:r>
              <a:r>
                <a:rPr dirty="0"/>
                <a:t>données</a:t>
              </a:r>
              <a:r>
                <a:rPr dirty="0"/>
                <a:t>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CEF81D-2DC3-0E02-8C46-EAADDED15EB5}"/>
                </a:ext>
              </a:extLst>
            </p:cNvPr>
            <p:cNvSpPr txBox="1"/>
            <p:nvPr/>
          </p:nvSpPr>
          <p:spPr>
            <a:xfrm>
              <a:off x="4203192" y="1631942"/>
              <a:ext cx="3401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b="1">
                  <a:solidFill>
                    <a:srgbClr val="08716C"/>
                  </a:solidFill>
                  <a:latin typeface="Poppins" panose="00000500000000000000" pitchFamily="2" charset="0"/>
                  <a:cs typeface="Poppins" panose="00000500000000000000" pitchFamily="2" charset="0"/>
                </a:defRPr>
              </a:pPr>
              <a:r>
                <a:rPr dirty="0"/>
                <a:t>Changements</a:t>
              </a:r>
              <a:r>
                <a:rPr dirty="0"/>
                <a:t> </a:t>
              </a:r>
              <a:r>
                <a:rPr dirty="0"/>
                <a:t>dans</a:t>
              </a:r>
              <a:r>
                <a:rPr dirty="0"/>
                <a:t> le volume des services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F5F12E-626D-AFD1-D6A3-217D86353E53}"/>
                </a:ext>
              </a:extLst>
            </p:cNvPr>
            <p:cNvSpPr txBox="1"/>
            <p:nvPr/>
          </p:nvSpPr>
          <p:spPr>
            <a:xfrm>
              <a:off x="8365068" y="1631942"/>
              <a:ext cx="34015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b="1">
                  <a:solidFill>
                    <a:srgbClr val="08716C"/>
                  </a:solidFill>
                  <a:latin typeface="Poppins" panose="00000500000000000000" pitchFamily="2" charset="0"/>
                  <a:cs typeface="Poppins" panose="00000500000000000000" pitchFamily="2" charset="0"/>
                </a:defRPr>
              </a:pPr>
              <a:r>
                <a:rPr dirty="0"/>
                <a:t>Estimations de la couverture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6F1A07-3D8D-B467-A432-524F559A11C4}"/>
              </a:ext>
            </a:extLst>
          </p:cNvPr>
          <p:cNvSpPr txBox="1"/>
          <p:nvPr/>
        </p:nvSpPr>
        <p:spPr>
          <a:xfrm>
            <a:off x="2057400" y="2403277"/>
            <a:ext cx="576069" cy="1430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26A53-3863-3664-C664-162DDD709B2D}"/>
              </a:ext>
            </a:extLst>
          </p:cNvPr>
          <p:cNvSpPr txBox="1"/>
          <p:nvPr/>
        </p:nvSpPr>
        <p:spPr>
          <a:xfrm>
            <a:off x="8629073" y="2471638"/>
            <a:ext cx="607291" cy="179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dirty="0"/>
              <a:t>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E01F6-3B5C-3CBE-D072-314C47446F52}"/>
              </a:ext>
            </a:extLst>
          </p:cNvPr>
          <p:cNvSpPr txBox="1"/>
          <p:nvPr/>
        </p:nvSpPr>
        <p:spPr>
          <a:xfrm>
            <a:off x="7950062" y="6618988"/>
            <a:ext cx="3662818" cy="258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5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6061D-01D1-DEAD-7069-B949FD033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658217-75DC-D6E4-ED34-0A944AB218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698668"/>
            <a:ext cx="10646229" cy="1027113"/>
          </a:xfrm>
        </p:spPr>
        <p:txBody>
          <a:bodyPr/>
          <a:lstStyle/>
          <a:p>
            <a:pPr>
              <a:defRPr sz="3200"/>
            </a:pPr>
            <a:r>
              <a:rPr dirty="0"/>
              <a:t>3. </a:t>
            </a:r>
            <a:r>
              <a:rPr dirty="0"/>
              <a:t>Hiérarchisation</a:t>
            </a:r>
            <a:r>
              <a:rPr dirty="0"/>
              <a:t> des </a:t>
            </a:r>
            <a:r>
              <a:rPr dirty="0"/>
              <a:t>priorités</a:t>
            </a:r>
            <a:r>
              <a:rPr dirty="0"/>
              <a:t> et adaptation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35C39-C9D6-6871-9DFE-F6D558750F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6917" y="1431528"/>
            <a:ext cx="9049499" cy="4830551"/>
          </a:xfrm>
        </p:spPr>
        <p:txBody>
          <a:bodyPr/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Mener</a:t>
            </a:r>
            <a:r>
              <a:rPr dirty="0"/>
              <a:t> un </a:t>
            </a:r>
            <a:r>
              <a:rPr dirty="0"/>
              <a:t>processus</a:t>
            </a:r>
            <a:r>
              <a:rPr dirty="0"/>
              <a:t> de </a:t>
            </a:r>
            <a:r>
              <a:rPr dirty="0"/>
              <a:t>hiérarchisation</a:t>
            </a:r>
            <a:r>
              <a:rPr dirty="0"/>
              <a:t> et </a:t>
            </a:r>
            <a:r>
              <a:rPr dirty="0"/>
              <a:t>d'adaptation</a:t>
            </a:r>
            <a:r>
              <a:rPr dirty="0"/>
              <a:t> </a:t>
            </a:r>
            <a:r>
              <a:rPr dirty="0"/>
              <a:t>fondé</a:t>
            </a:r>
            <a:r>
              <a:rPr dirty="0"/>
              <a:t> sur des </a:t>
            </a:r>
            <a:r>
              <a:rPr dirty="0"/>
              <a:t>données</a:t>
            </a:r>
            <a:r>
              <a:rPr dirty="0"/>
              <a:t> </a:t>
            </a:r>
            <a:r>
              <a:rPr dirty="0"/>
              <a:t>probantes</a:t>
            </a:r>
            <a:r>
              <a:rPr dirty="0"/>
              <a:t> </a:t>
            </a:r>
            <a:r>
              <a:rPr dirty="0"/>
              <a:t>dans</a:t>
            </a:r>
            <a:r>
              <a:rPr dirty="0"/>
              <a:t> le cadre des </a:t>
            </a:r>
            <a:r>
              <a:rPr dirty="0"/>
              <a:t>processus</a:t>
            </a:r>
            <a:r>
              <a:rPr dirty="0"/>
              <a:t> </a:t>
            </a:r>
            <a:r>
              <a:rPr dirty="0"/>
              <a:t>propres</a:t>
            </a:r>
            <a:r>
              <a:rPr dirty="0"/>
              <a:t> à </a:t>
            </a:r>
            <a:r>
              <a:rPr dirty="0"/>
              <a:t>chaque</a:t>
            </a:r>
            <a:r>
              <a:rPr dirty="0"/>
              <a:t> pays.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Prise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compte</a:t>
            </a:r>
            <a:r>
              <a:rPr dirty="0"/>
              <a:t> </a:t>
            </a:r>
            <a:r>
              <a:rPr dirty="0"/>
              <a:t>systématique</a:t>
            </a:r>
            <a:r>
              <a:rPr dirty="0"/>
              <a:t> des </a:t>
            </a:r>
            <a:r>
              <a:rPr dirty="0"/>
              <a:t>éléments</a:t>
            </a:r>
            <a:r>
              <a:rPr dirty="0"/>
              <a:t> </a:t>
            </a:r>
            <a:r>
              <a:rPr dirty="0"/>
              <a:t>suivants</a:t>
            </a:r>
            <a:r>
              <a:rPr dirty="0"/>
              <a:t> :</a:t>
            </a:r>
          </a:p>
          <a:p>
            <a:pPr marL="774900" lvl="4" indent="-342900"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Efficacité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</a:t>
            </a:r>
            <a:r>
              <a:rPr dirty="0"/>
              <a:t>matière</a:t>
            </a:r>
            <a:r>
              <a:rPr dirty="0"/>
              <a:t> </a:t>
            </a:r>
            <a:r>
              <a:rPr dirty="0"/>
              <a:t>d'allocation</a:t>
            </a:r>
            <a:r>
              <a:rPr dirty="0"/>
              <a:t> des </a:t>
            </a:r>
            <a:r>
              <a:rPr dirty="0"/>
              <a:t>ressources</a:t>
            </a:r>
            <a:r>
              <a:rPr dirty="0"/>
              <a:t> et </a:t>
            </a:r>
            <a:r>
              <a:rPr dirty="0"/>
              <a:t>efficacité</a:t>
            </a:r>
            <a:r>
              <a:rPr dirty="0"/>
              <a:t> technique</a:t>
            </a:r>
          </a:p>
          <a:p>
            <a:pPr marL="774900" lvl="4" indent="-342900"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Changements</a:t>
            </a:r>
            <a:r>
              <a:rPr dirty="0"/>
              <a:t> </a:t>
            </a:r>
            <a:r>
              <a:rPr dirty="0"/>
              <a:t>nécessaires</a:t>
            </a:r>
            <a:r>
              <a:rPr dirty="0"/>
              <a:t> au sein des </a:t>
            </a:r>
            <a:r>
              <a:rPr dirty="0"/>
              <a:t>systèmes</a:t>
            </a:r>
            <a:r>
              <a:rPr dirty="0"/>
              <a:t> de santé </a:t>
            </a:r>
            <a:r>
              <a:rPr dirty="0"/>
              <a:t>nationaux</a:t>
            </a:r>
            <a:endParaRPr dirty="0"/>
          </a:p>
          <a:p>
            <a:pPr marL="774900" lvl="4" indent="-342900"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Adaptations </a:t>
            </a:r>
            <a:r>
              <a:rPr dirty="0"/>
              <a:t>programmatiques</a:t>
            </a:r>
            <a:r>
              <a:rPr dirty="0"/>
              <a:t> </a:t>
            </a:r>
          </a:p>
          <a:p>
            <a:pPr marL="774900" lvl="4" indent="-342900"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Niveaux</a:t>
            </a:r>
            <a:r>
              <a:rPr dirty="0"/>
              <a:t> national et </a:t>
            </a:r>
            <a:r>
              <a:rPr dirty="0"/>
              <a:t>infranational</a:t>
            </a:r>
            <a:endParaRPr dirty="0"/>
          </a:p>
          <a:p>
            <a:pPr marL="774900" lvl="4" indent="-342900"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Genre et </a:t>
            </a:r>
            <a:r>
              <a:rPr dirty="0"/>
              <a:t>équité</a:t>
            </a:r>
            <a:endParaRPr dirty="0"/>
          </a:p>
          <a:p>
            <a:pPr marL="774900" lvl="4" indent="-342900"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pPr>
            <a:r>
              <a:rPr dirty="0"/>
              <a:t>Possibilités</a:t>
            </a:r>
            <a:r>
              <a:rPr dirty="0"/>
              <a:t> de </a:t>
            </a:r>
            <a:r>
              <a:rPr dirty="0"/>
              <a:t>renforcement</a:t>
            </a:r>
            <a:r>
              <a:rPr dirty="0"/>
              <a:t> de </a:t>
            </a:r>
            <a:r>
              <a:rPr dirty="0"/>
              <a:t>l'alignement</a:t>
            </a:r>
            <a:r>
              <a:rPr dirty="0"/>
              <a:t> entre les </a:t>
            </a:r>
            <a:r>
              <a:rPr dirty="0"/>
              <a:t>différents</a:t>
            </a:r>
            <a:r>
              <a:rPr dirty="0"/>
              <a:t> </a:t>
            </a:r>
            <a:r>
              <a:rPr dirty="0"/>
              <a:t>partenaires</a:t>
            </a: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95327-CE7C-D682-D679-A609BC16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35E9-3087-854E-9C8F-55CBE0306812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44C82-CB3E-1A1D-43DF-929B5D8E18E8}"/>
              </a:ext>
            </a:extLst>
          </p:cNvPr>
          <p:cNvSpPr txBox="1"/>
          <p:nvPr/>
        </p:nvSpPr>
        <p:spPr>
          <a:xfrm>
            <a:off x="338227" y="6359703"/>
            <a:ext cx="1860443" cy="498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53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52D0472F-799C-4D41-841F-BD7504DF9BD1}"/>
              </a:ext>
            </a:extLst>
          </p:cNvPr>
          <p:cNvSpPr/>
          <p:nvPr/>
        </p:nvSpPr>
        <p:spPr>
          <a:xfrm>
            <a:off x="0" y="-177425"/>
            <a:ext cx="11281025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marL="457200">
              <a:defRPr sz="2400">
                <a:solidFill>
                  <a:srgbClr val="08716C"/>
                </a:solidFill>
                <a:latin typeface="Andes" panose="02000000000000000000" pitchFamily="50" charset="0"/>
                <a:cs typeface="Poppins SemiBold"/>
              </a:defRPr>
            </a:pPr>
            <a:r>
              <a:rPr sz="2200" dirty="0"/>
              <a:t>Remplacer</a:t>
            </a:r>
            <a:r>
              <a:rPr sz="2200" dirty="0"/>
              <a:t> </a:t>
            </a:r>
            <a:r>
              <a:rPr sz="2200" dirty="0"/>
              <a:t>l'approche</a:t>
            </a:r>
            <a:r>
              <a:rPr sz="2200" dirty="0"/>
              <a:t> « </a:t>
            </a:r>
            <a:r>
              <a:rPr sz="2200" dirty="0"/>
              <a:t>quinquennale</a:t>
            </a:r>
            <a:r>
              <a:rPr sz="2200" dirty="0"/>
              <a:t> » par un </a:t>
            </a:r>
            <a:r>
              <a:rPr sz="2200" dirty="0"/>
              <a:t>modèle</a:t>
            </a:r>
            <a:r>
              <a:rPr sz="2200" dirty="0"/>
              <a:t> </a:t>
            </a:r>
            <a:r>
              <a:rPr sz="2200" b="1" u="sng" dirty="0"/>
              <a:t>plus </a:t>
            </a:r>
            <a:r>
              <a:rPr sz="2200" b="1" u="sng" dirty="0"/>
              <a:t>dynamique</a:t>
            </a:r>
            <a:r>
              <a:rPr sz="2200" b="1" u="sng" dirty="0"/>
              <a:t>, </a:t>
            </a:r>
            <a:r>
              <a:rPr sz="2200" b="1" u="sng" dirty="0"/>
              <a:t>mieux</a:t>
            </a:r>
            <a:r>
              <a:rPr sz="2200" b="1" u="sng" dirty="0"/>
              <a:t> </a:t>
            </a:r>
            <a:r>
              <a:rPr sz="2200" b="1" u="sng" dirty="0"/>
              <a:t>adapté</a:t>
            </a:r>
            <a:r>
              <a:rPr sz="2200" b="1" u="sng" dirty="0"/>
              <a:t> aux </a:t>
            </a:r>
            <a:r>
              <a:rPr sz="2200" b="1" u="sng" dirty="0"/>
              <a:t>besoins</a:t>
            </a:r>
            <a:r>
              <a:rPr sz="2200" b="1" u="sng" dirty="0"/>
              <a:t> </a:t>
            </a:r>
            <a:r>
              <a:rPr sz="2200" b="1" u="sng" dirty="0"/>
              <a:t>réels</a:t>
            </a:r>
            <a:r>
              <a:rPr sz="2200" b="1" u="sng" dirty="0"/>
              <a:t> et </a:t>
            </a:r>
            <a:r>
              <a:rPr sz="2200" u="sng" dirty="0"/>
              <a:t>actuels</a:t>
            </a:r>
            <a:r>
              <a:rPr sz="2200" u="sng" dirty="0"/>
              <a:t> </a:t>
            </a:r>
            <a:r>
              <a:rPr sz="2200" u="sng" dirty="0"/>
              <a:t>en</a:t>
            </a:r>
            <a:r>
              <a:rPr sz="2200" u="sng" dirty="0"/>
              <a:t> </a:t>
            </a:r>
            <a:r>
              <a:rPr sz="2200" u="sng" dirty="0"/>
              <a:t>matière</a:t>
            </a:r>
            <a:r>
              <a:rPr sz="2200" u="sng" dirty="0"/>
              <a:t> </a:t>
            </a:r>
            <a:r>
              <a:rPr sz="2200" b="1" u="sng" dirty="0"/>
              <a:t>de </a:t>
            </a:r>
            <a:r>
              <a:rPr sz="2200" b="1" u="sng" dirty="0"/>
              <a:t>prise</a:t>
            </a:r>
            <a:r>
              <a:rPr sz="2200" u="sng" dirty="0"/>
              <a:t> de </a:t>
            </a:r>
            <a:r>
              <a:rPr sz="2200" u="sng" dirty="0"/>
              <a:t>décision</a:t>
            </a:r>
            <a:r>
              <a:rPr sz="2200" u="sng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4D42F6-AECC-A000-E079-295CE5C4E69B}"/>
              </a:ext>
            </a:extLst>
          </p:cNvPr>
          <p:cNvGrpSpPr/>
          <p:nvPr/>
        </p:nvGrpSpPr>
        <p:grpSpPr>
          <a:xfrm>
            <a:off x="972729" y="1717358"/>
            <a:ext cx="5442653" cy="5251771"/>
            <a:chOff x="972729" y="1717358"/>
            <a:chExt cx="5442653" cy="5251771"/>
          </a:xfrm>
        </p:grpSpPr>
        <p:sp>
          <p:nvSpPr>
            <p:cNvPr id="8" name="Arrow: Circular 7">
              <a:extLst>
                <a:ext uri="{FF2B5EF4-FFF2-40B4-BE49-F238E27FC236}">
                  <a16:creationId xmlns:a16="http://schemas.microsoft.com/office/drawing/2014/main" id="{A4C7D7BA-77C7-7AAE-122B-59C8FB7C51E4}"/>
                </a:ext>
              </a:extLst>
            </p:cNvPr>
            <p:cNvSpPr/>
            <p:nvPr/>
          </p:nvSpPr>
          <p:spPr>
            <a:xfrm rot="10800000">
              <a:off x="972729" y="2214249"/>
              <a:ext cx="3896812" cy="3896812"/>
            </a:xfrm>
            <a:prstGeom prst="circularArrow">
              <a:avLst>
                <a:gd name="adj1" fmla="val 7280"/>
                <a:gd name="adj2" fmla="val 1142319"/>
                <a:gd name="adj3" fmla="val 20482628"/>
                <a:gd name="adj4" fmla="val 10800000"/>
                <a:gd name="adj5" fmla="val 7538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FBADFC-1558-5EF0-B5C6-18E0CAA3E1BC}"/>
                </a:ext>
              </a:extLst>
            </p:cNvPr>
            <p:cNvSpPr/>
            <p:nvPr/>
          </p:nvSpPr>
          <p:spPr>
            <a:xfrm>
              <a:off x="1052258" y="3843566"/>
              <a:ext cx="3737751" cy="1468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F3657C-8819-4346-CCD7-12E2946CD539}"/>
                </a:ext>
              </a:extLst>
            </p:cNvPr>
            <p:cNvGrpSpPr/>
            <p:nvPr/>
          </p:nvGrpSpPr>
          <p:grpSpPr>
            <a:xfrm>
              <a:off x="972730" y="1717358"/>
              <a:ext cx="5442652" cy="5251771"/>
              <a:chOff x="972730" y="1717358"/>
              <a:chExt cx="5442652" cy="525177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BBDD1FA-60EE-359F-CF2E-934AA1DD6866}"/>
                  </a:ext>
                </a:extLst>
              </p:cNvPr>
              <p:cNvGrpSpPr/>
              <p:nvPr/>
            </p:nvGrpSpPr>
            <p:grpSpPr>
              <a:xfrm>
                <a:off x="972730" y="1717358"/>
                <a:ext cx="3896812" cy="5251771"/>
                <a:chOff x="972730" y="1717358"/>
                <a:chExt cx="3896812" cy="5251771"/>
              </a:xfrm>
            </p:grpSpPr>
            <p:sp>
              <p:nvSpPr>
                <p:cNvPr id="38" name="Arrow: Circular 37">
                  <a:extLst>
                    <a:ext uri="{FF2B5EF4-FFF2-40B4-BE49-F238E27FC236}">
                      <a16:creationId xmlns:a16="http://schemas.microsoft.com/office/drawing/2014/main" id="{70E8923B-2DEE-9BEF-D490-6D6464C28876}"/>
                    </a:ext>
                  </a:extLst>
                </p:cNvPr>
                <p:cNvSpPr/>
                <p:nvPr/>
              </p:nvSpPr>
              <p:spPr>
                <a:xfrm>
                  <a:off x="972730" y="1717358"/>
                  <a:ext cx="3896812" cy="3896812"/>
                </a:xfrm>
                <a:prstGeom prst="circularArrow">
                  <a:avLst>
                    <a:gd name="adj1" fmla="val 7280"/>
                    <a:gd name="adj2" fmla="val 1142319"/>
                    <a:gd name="adj3" fmla="val 20482628"/>
                    <a:gd name="adj4" fmla="val 10800000"/>
                    <a:gd name="adj5" fmla="val 7538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CF9F645-4031-C8C1-CEF3-368158F770DE}"/>
                    </a:ext>
                  </a:extLst>
                </p:cNvPr>
                <p:cNvSpPr txBox="1"/>
                <p:nvPr/>
              </p:nvSpPr>
              <p:spPr>
                <a:xfrm>
                  <a:off x="1402589" y="6015022"/>
                  <a:ext cx="3387420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 sz="1400" b="1">
                      <a:latin typeface="Roboto" panose="02000000000000000000" pitchFamily="2" charset="0"/>
                      <a:ea typeface="Roboto" panose="02000000000000000000" pitchFamily="2" charset="0"/>
                      <a:cs typeface="Poppins SemiBold"/>
                    </a:defRPr>
                  </a:pPr>
                  <a:r>
                    <a:rPr dirty="0"/>
                    <a:t>Cartographie</a:t>
                  </a:r>
                  <a:r>
                    <a:rPr dirty="0"/>
                    <a:t> des </a:t>
                  </a:r>
                  <a:r>
                    <a:rPr dirty="0"/>
                    <a:t>ressources</a:t>
                  </a:r>
                  <a:r>
                    <a:rPr dirty="0"/>
                    <a:t> et </a:t>
                  </a:r>
                  <a:r>
                    <a:rPr dirty="0"/>
                    <a:t>définition</a:t>
                  </a:r>
                  <a:r>
                    <a:rPr dirty="0"/>
                    <a:t> des </a:t>
                  </a:r>
                  <a:r>
                    <a:rPr dirty="0"/>
                    <a:t>priorités</a:t>
                  </a:r>
                  <a:r>
                    <a:rPr dirty="0"/>
                    <a:t> </a:t>
                  </a:r>
                  <a:r>
                    <a:rPr dirty="0"/>
                    <a:t>effectuées</a:t>
                  </a:r>
                  <a:r>
                    <a:rPr dirty="0"/>
                    <a:t> </a:t>
                  </a:r>
                  <a:r>
                    <a:rPr u="sng" dirty="0"/>
                    <a:t>tous</a:t>
                  </a:r>
                  <a:r>
                    <a:rPr u="sng" dirty="0"/>
                    <a:t> les cinq ans</a:t>
                  </a:r>
                  <a:r>
                    <a:rPr dirty="0"/>
                    <a:t>.
</a:t>
                  </a:r>
                  <a:endParaRPr lang="en-US" sz="1400" b="1" u="sng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CE8925-F766-4B1E-BB3F-3F502E7918AF}"/>
                  </a:ext>
                </a:extLst>
              </p:cNvPr>
              <p:cNvSpPr txBox="1"/>
              <p:nvPr/>
            </p:nvSpPr>
            <p:spPr>
              <a:xfrm>
                <a:off x="3971428" y="3732309"/>
                <a:ext cx="24439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 sz="1800" b="1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Poppins SemiBold"/>
                  </a:defRPr>
                </a:pPr>
                <a:r>
                  <a:rPr dirty="0"/>
                  <a:t>Année</a:t>
                </a:r>
                <a:r>
                  <a:rPr dirty="0"/>
                  <a:t> 5</a:t>
                </a:r>
                <a:endParaRPr lang="en-US" dirty="0">
                  <a:solidFill>
                    <a:sysClr val="windowText" lastClr="00000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pic>
          <p:nvPicPr>
            <p:cNvPr id="35" name="Graphic 34" descr="Question Mark with solid fill">
              <a:extLst>
                <a:ext uri="{FF2B5EF4-FFF2-40B4-BE49-F238E27FC236}">
                  <a16:creationId xmlns:a16="http://schemas.microsoft.com/office/drawing/2014/main" id="{E74A6AB5-4389-B6F0-F9B0-273DDBF99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437928" y="2821233"/>
              <a:ext cx="1022333" cy="102233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FE4AC21-8A64-4426-CC17-BD6904E5067F}"/>
              </a:ext>
            </a:extLst>
          </p:cNvPr>
          <p:cNvGrpSpPr/>
          <p:nvPr/>
        </p:nvGrpSpPr>
        <p:grpSpPr>
          <a:xfrm>
            <a:off x="5630507" y="1724013"/>
            <a:ext cx="6675962" cy="5102214"/>
            <a:chOff x="5630507" y="1724013"/>
            <a:chExt cx="6675962" cy="510221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2AFC769-E49D-CD5A-01CB-A0A88D7AFC13}"/>
                </a:ext>
              </a:extLst>
            </p:cNvPr>
            <p:cNvSpPr/>
            <p:nvPr/>
          </p:nvSpPr>
          <p:spPr>
            <a:xfrm>
              <a:off x="6952315" y="3849494"/>
              <a:ext cx="3737751" cy="146818"/>
            </a:xfrm>
            <a:prstGeom prst="rect">
              <a:avLst/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3" name="Arrow: Curved Down 42">
              <a:extLst>
                <a:ext uri="{FF2B5EF4-FFF2-40B4-BE49-F238E27FC236}">
                  <a16:creationId xmlns:a16="http://schemas.microsoft.com/office/drawing/2014/main" id="{6754B63C-D7C1-5C97-8B52-783F2B5B16F1}"/>
                </a:ext>
              </a:extLst>
            </p:cNvPr>
            <p:cNvSpPr/>
            <p:nvPr/>
          </p:nvSpPr>
          <p:spPr>
            <a:xfrm>
              <a:off x="7133326" y="3387525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4" name="Arrow: Curved Down 43">
              <a:extLst>
                <a:ext uri="{FF2B5EF4-FFF2-40B4-BE49-F238E27FC236}">
                  <a16:creationId xmlns:a16="http://schemas.microsoft.com/office/drawing/2014/main" id="{687D67A4-A093-ACC7-DC58-40E1013D1829}"/>
                </a:ext>
              </a:extLst>
            </p:cNvPr>
            <p:cNvSpPr/>
            <p:nvPr/>
          </p:nvSpPr>
          <p:spPr>
            <a:xfrm rot="10800000">
              <a:off x="7133326" y="4055461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Arrow: Curved Down 44">
              <a:extLst>
                <a:ext uri="{FF2B5EF4-FFF2-40B4-BE49-F238E27FC236}">
                  <a16:creationId xmlns:a16="http://schemas.microsoft.com/office/drawing/2014/main" id="{094503A4-1AD4-01F8-569A-3779AD28F709}"/>
                </a:ext>
              </a:extLst>
            </p:cNvPr>
            <p:cNvSpPr/>
            <p:nvPr/>
          </p:nvSpPr>
          <p:spPr>
            <a:xfrm>
              <a:off x="7839153" y="3387525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6" name="Arrow: Curved Down 45">
              <a:extLst>
                <a:ext uri="{FF2B5EF4-FFF2-40B4-BE49-F238E27FC236}">
                  <a16:creationId xmlns:a16="http://schemas.microsoft.com/office/drawing/2014/main" id="{48F5F7AE-7293-A97F-08BA-5D8462F8C772}"/>
                </a:ext>
              </a:extLst>
            </p:cNvPr>
            <p:cNvSpPr/>
            <p:nvPr/>
          </p:nvSpPr>
          <p:spPr>
            <a:xfrm rot="10800000">
              <a:off x="7839153" y="4055461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7" name="Arrow: Curved Down 46">
              <a:extLst>
                <a:ext uri="{FF2B5EF4-FFF2-40B4-BE49-F238E27FC236}">
                  <a16:creationId xmlns:a16="http://schemas.microsoft.com/office/drawing/2014/main" id="{61BA802F-1239-692A-9B48-9CC5D5E01CA2}"/>
                </a:ext>
              </a:extLst>
            </p:cNvPr>
            <p:cNvSpPr/>
            <p:nvPr/>
          </p:nvSpPr>
          <p:spPr>
            <a:xfrm>
              <a:off x="8537938" y="3387525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8" name="Arrow: Curved Down 47">
              <a:extLst>
                <a:ext uri="{FF2B5EF4-FFF2-40B4-BE49-F238E27FC236}">
                  <a16:creationId xmlns:a16="http://schemas.microsoft.com/office/drawing/2014/main" id="{7B30C64E-3DE1-CEF6-6021-62E80720CFA9}"/>
                </a:ext>
              </a:extLst>
            </p:cNvPr>
            <p:cNvSpPr/>
            <p:nvPr/>
          </p:nvSpPr>
          <p:spPr>
            <a:xfrm rot="10800000">
              <a:off x="8537938" y="4055461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9" name="Arrow: Curved Down 48">
              <a:extLst>
                <a:ext uri="{FF2B5EF4-FFF2-40B4-BE49-F238E27FC236}">
                  <a16:creationId xmlns:a16="http://schemas.microsoft.com/office/drawing/2014/main" id="{3E796C37-7214-0AD2-2710-7775CBFECA3E}"/>
                </a:ext>
              </a:extLst>
            </p:cNvPr>
            <p:cNvSpPr/>
            <p:nvPr/>
          </p:nvSpPr>
          <p:spPr>
            <a:xfrm>
              <a:off x="9236723" y="3387525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0" name="Arrow: Curved Down 49">
              <a:extLst>
                <a:ext uri="{FF2B5EF4-FFF2-40B4-BE49-F238E27FC236}">
                  <a16:creationId xmlns:a16="http://schemas.microsoft.com/office/drawing/2014/main" id="{A55BDD4F-814C-15D8-6769-6984BC5CA95F}"/>
                </a:ext>
              </a:extLst>
            </p:cNvPr>
            <p:cNvSpPr/>
            <p:nvPr/>
          </p:nvSpPr>
          <p:spPr>
            <a:xfrm rot="10800000">
              <a:off x="9236723" y="4055461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989ED4-26EB-BB2A-5FA9-5CB8A5105C32}"/>
                </a:ext>
              </a:extLst>
            </p:cNvPr>
            <p:cNvSpPr txBox="1"/>
            <p:nvPr/>
          </p:nvSpPr>
          <p:spPr>
            <a:xfrm>
              <a:off x="7588463" y="3039691"/>
              <a:ext cx="244395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Roboto" panose="02000000000000000000" pitchFamily="2" charset="0"/>
                  <a:ea typeface="Roboto" panose="02000000000000000000" pitchFamily="2" charset="0"/>
                  <a:cs typeface="Poppins SemiBold"/>
                </a:defRPr>
              </a:lvl1pPr>
            </a:lstStyle>
            <a:p>
              <a:r>
                <a:rPr dirty="0"/>
                <a:t>Données</a:t>
              </a:r>
              <a:r>
                <a:rPr dirty="0"/>
                <a:t> </a:t>
              </a:r>
              <a:r>
                <a:rPr dirty="0"/>
                <a:t>opportunes</a:t>
              </a:r>
              <a:r>
                <a:rPr dirty="0"/>
                <a:t> et à cycle </a:t>
              </a:r>
              <a:r>
                <a:rPr dirty="0"/>
                <a:t>rapide</a:t>
              </a:r>
              <a:r>
                <a:rPr dirty="0"/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E0C7A9-DF5C-6777-7BE4-6531D660FE37}"/>
                </a:ext>
              </a:extLst>
            </p:cNvPr>
            <p:cNvSpPr txBox="1"/>
            <p:nvPr/>
          </p:nvSpPr>
          <p:spPr>
            <a:xfrm>
              <a:off x="7656321" y="4562837"/>
              <a:ext cx="2443954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400" b="1">
                  <a:latin typeface="Roboto" panose="02000000000000000000" pitchFamily="2" charset="0"/>
                  <a:ea typeface="Roboto" panose="02000000000000000000" pitchFamily="2" charset="0"/>
                  <a:cs typeface="Poppins SemiBold"/>
                </a:defRPr>
              </a:lvl1pPr>
            </a:lstStyle>
            <a:p>
              <a:r>
                <a:rPr dirty="0"/>
                <a:t>Utilisation</a:t>
              </a:r>
              <a:r>
                <a:rPr dirty="0"/>
                <a:t> continue des </a:t>
              </a:r>
              <a:r>
                <a:rPr dirty="0"/>
                <a:t>données</a:t>
              </a:r>
              <a:endParaRPr dirty="0"/>
            </a:p>
            <a:p>
              <a:r>
                <a:rPr dirty="0"/>
                <a:t>Priorisation</a:t>
              </a:r>
              <a:r>
                <a:rPr dirty="0"/>
                <a:t> et adaptation </a:t>
              </a:r>
              <a:r>
                <a:rPr dirty="0"/>
                <a:t>en</a:t>
              </a:r>
              <a:r>
                <a:rPr dirty="0"/>
                <a:t> temps </a:t>
              </a:r>
              <a:r>
                <a:rPr dirty="0"/>
                <a:t>opportun</a:t>
              </a:r>
              <a:r>
                <a:rPr dirty="0"/>
                <a:t> </a:t>
              </a:r>
            </a:p>
          </p:txBody>
        </p:sp>
        <p:sp>
          <p:nvSpPr>
            <p:cNvPr id="53" name="Arrow: Curved Down 52">
              <a:extLst>
                <a:ext uri="{FF2B5EF4-FFF2-40B4-BE49-F238E27FC236}">
                  <a16:creationId xmlns:a16="http://schemas.microsoft.com/office/drawing/2014/main" id="{8F058C76-937A-7C03-6977-33A828885F78}"/>
                </a:ext>
              </a:extLst>
            </p:cNvPr>
            <p:cNvSpPr/>
            <p:nvPr/>
          </p:nvSpPr>
          <p:spPr>
            <a:xfrm>
              <a:off x="9931841" y="3383983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71B9E4CF-AF0F-11D0-6032-8646B72D1EAB}"/>
                </a:ext>
              </a:extLst>
            </p:cNvPr>
            <p:cNvSpPr/>
            <p:nvPr/>
          </p:nvSpPr>
          <p:spPr>
            <a:xfrm rot="10800000">
              <a:off x="9931841" y="4051919"/>
              <a:ext cx="625792" cy="409575"/>
            </a:xfrm>
            <a:prstGeom prst="curvedDownArrow">
              <a:avLst>
                <a:gd name="adj1" fmla="val 29332"/>
                <a:gd name="adj2" fmla="val 50000"/>
                <a:gd name="adj3" fmla="val 25000"/>
              </a:avLst>
            </a:prstGeom>
            <a:solidFill>
              <a:srgbClr val="08716C"/>
            </a:solidFill>
            <a:ln>
              <a:solidFill>
                <a:srgbClr val="087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12A2855-300D-D242-EDFB-A1E46E3E508E}"/>
                </a:ext>
              </a:extLst>
            </p:cNvPr>
            <p:cNvGrpSpPr/>
            <p:nvPr/>
          </p:nvGrpSpPr>
          <p:grpSpPr>
            <a:xfrm>
              <a:off x="5630507" y="1724013"/>
              <a:ext cx="6675962" cy="5102214"/>
              <a:chOff x="5630507" y="1724013"/>
              <a:chExt cx="6675962" cy="5102214"/>
            </a:xfrm>
          </p:grpSpPr>
          <p:sp>
            <p:nvSpPr>
              <p:cNvPr id="56" name="Arrow: Circular 55">
                <a:extLst>
                  <a:ext uri="{FF2B5EF4-FFF2-40B4-BE49-F238E27FC236}">
                    <a16:creationId xmlns:a16="http://schemas.microsoft.com/office/drawing/2014/main" id="{9ED0D258-3723-0CCB-0954-7F3A2F96400E}"/>
                  </a:ext>
                </a:extLst>
              </p:cNvPr>
              <p:cNvSpPr/>
              <p:nvPr/>
            </p:nvSpPr>
            <p:spPr>
              <a:xfrm>
                <a:off x="6872787" y="1724013"/>
                <a:ext cx="3896812" cy="3155871"/>
              </a:xfrm>
              <a:prstGeom prst="circularArrow">
                <a:avLst>
                  <a:gd name="adj1" fmla="val 7280"/>
                  <a:gd name="adj2" fmla="val 1142319"/>
                  <a:gd name="adj3" fmla="val 20482628"/>
                  <a:gd name="adj4" fmla="val 10800000"/>
                  <a:gd name="adj5" fmla="val 7538"/>
                </a:avLst>
              </a:prstGeom>
              <a:solidFill>
                <a:srgbClr val="08716C">
                  <a:alpha val="7843"/>
                </a:srgbClr>
              </a:solidFill>
              <a:ln>
                <a:solidFill>
                  <a:srgbClr val="0871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7" name="Arrow: Circular 56">
                <a:extLst>
                  <a:ext uri="{FF2B5EF4-FFF2-40B4-BE49-F238E27FC236}">
                    <a16:creationId xmlns:a16="http://schemas.microsoft.com/office/drawing/2014/main" id="{203A8BC2-9BC8-6F54-20D3-E200ABBB4B52}"/>
                  </a:ext>
                </a:extLst>
              </p:cNvPr>
              <p:cNvSpPr/>
              <p:nvPr/>
            </p:nvSpPr>
            <p:spPr>
              <a:xfrm rot="10800000">
                <a:off x="6872786" y="2903764"/>
                <a:ext cx="3896812" cy="3213952"/>
              </a:xfrm>
              <a:prstGeom prst="circularArrow">
                <a:avLst>
                  <a:gd name="adj1" fmla="val 7280"/>
                  <a:gd name="adj2" fmla="val 1142319"/>
                  <a:gd name="adj3" fmla="val 20482628"/>
                  <a:gd name="adj4" fmla="val 10800000"/>
                  <a:gd name="adj5" fmla="val 7538"/>
                </a:avLst>
              </a:prstGeom>
              <a:solidFill>
                <a:srgbClr val="08716C">
                  <a:alpha val="7843"/>
                </a:srgbClr>
              </a:solidFill>
              <a:ln>
                <a:solidFill>
                  <a:srgbClr val="0871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E41BF68-D957-3675-1845-28F7E23CA4B5}"/>
                  </a:ext>
                </a:extLst>
              </p:cNvPr>
              <p:cNvSpPr txBox="1"/>
              <p:nvPr/>
            </p:nvSpPr>
            <p:spPr>
              <a:xfrm>
                <a:off x="7646047" y="6087563"/>
                <a:ext cx="3450674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 sz="1400" b="1">
                    <a:latin typeface="Roboto" panose="02000000000000000000" pitchFamily="2" charset="0"/>
                    <a:ea typeface="Roboto" panose="02000000000000000000" pitchFamily="2" charset="0"/>
                    <a:cs typeface="Poppins SemiBold"/>
                  </a:defRPr>
                </a:pPr>
                <a:r>
                  <a:rPr dirty="0"/>
                  <a:t>Activités</a:t>
                </a:r>
                <a:r>
                  <a:rPr dirty="0"/>
                  <a:t> </a:t>
                </a:r>
                <a:r>
                  <a:rPr dirty="0"/>
                  <a:t>réalisées</a:t>
                </a:r>
                <a:r>
                  <a:rPr dirty="0"/>
                  <a:t> </a:t>
                </a:r>
                <a:r>
                  <a:rPr u="sng" dirty="0"/>
                  <a:t>en</a:t>
                </a:r>
                <a:r>
                  <a:rPr u="sng" dirty="0"/>
                  <a:t> </a:t>
                </a:r>
                <a:r>
                  <a:rPr u="sng" dirty="0"/>
                  <a:t>fonction</a:t>
                </a:r>
                <a:r>
                  <a:rPr u="sng" dirty="0"/>
                  <a:t> des </a:t>
                </a:r>
                <a:r>
                  <a:rPr u="sng" dirty="0"/>
                  <a:t>besoins</a:t>
                </a:r>
                <a:r>
                  <a:rPr u="sng" dirty="0"/>
                  <a:t> </a:t>
                </a:r>
                <a:r>
                  <a:rPr u="sng" dirty="0"/>
                  <a:t>réels</a:t>
                </a:r>
                <a:r>
                  <a:rPr u="sng" dirty="0"/>
                  <a:t> </a:t>
                </a:r>
                <a:r>
                  <a:rPr u="sng" dirty="0"/>
                  <a:t>en</a:t>
                </a:r>
                <a:r>
                  <a:rPr u="sng" dirty="0"/>
                  <a:t> </a:t>
                </a:r>
                <a:r>
                  <a:rPr u="sng" dirty="0"/>
                  <a:t>matière</a:t>
                </a:r>
                <a:r>
                  <a:rPr u="sng" dirty="0"/>
                  <a:t> de </a:t>
                </a:r>
                <a:r>
                  <a:rPr u="sng" dirty="0"/>
                  <a:t>prise</a:t>
                </a:r>
                <a:r>
                  <a:rPr u="sng" dirty="0"/>
                  <a:t> de </a:t>
                </a:r>
                <a:r>
                  <a:rPr u="sng" dirty="0"/>
                  <a:t>décision</a:t>
                </a:r>
                <a:r>
                  <a:rPr dirty="0"/>
                  <a:t>.</a:t>
                </a:r>
                <a:endParaRPr lang="en-US" sz="1400" b="1" u="sng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E6CB6B58-B53C-C2DF-3E5A-3D837FAC9373}"/>
                  </a:ext>
                </a:extLst>
              </p:cNvPr>
              <p:cNvSpPr/>
              <p:nvPr/>
            </p:nvSpPr>
            <p:spPr>
              <a:xfrm rot="5400000">
                <a:off x="4039676" y="3483781"/>
                <a:ext cx="4096817" cy="915156"/>
              </a:xfrm>
              <a:prstGeom prst="triangle">
                <a:avLst/>
              </a:prstGeom>
              <a:solidFill>
                <a:srgbClr val="E7E6E6">
                  <a:alpha val="4117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F97B393-0453-3C6E-E3CA-3438A6C4E8F7}"/>
                  </a:ext>
                </a:extLst>
              </p:cNvPr>
              <p:cNvSpPr txBox="1"/>
              <p:nvPr/>
            </p:nvSpPr>
            <p:spPr>
              <a:xfrm>
                <a:off x="9862515" y="3727935"/>
                <a:ext cx="244395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 sz="1800" b="1">
                    <a:solidFill>
                      <a:sysClr val="windowText" lastClr="0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Poppins SemiBold"/>
                  </a:defRPr>
                </a:pPr>
                <a:r>
                  <a:rPr dirty="0"/>
                  <a:t>Année</a:t>
                </a:r>
                <a:r>
                  <a:rPr dirty="0"/>
                  <a:t> 5</a:t>
                </a:r>
                <a:endParaRPr lang="en-US" dirty="0">
                  <a:solidFill>
                    <a:sysClr val="windowText" lastClr="000000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F317098F-CCF8-95C3-4B5D-64392316B143}"/>
              </a:ext>
            </a:extLst>
          </p:cNvPr>
          <p:cNvSpPr/>
          <p:nvPr/>
        </p:nvSpPr>
        <p:spPr>
          <a:xfrm>
            <a:off x="369845" y="333886"/>
            <a:ext cx="54209" cy="640080"/>
          </a:xfrm>
          <a:prstGeom prst="rect">
            <a:avLst/>
          </a:prstGeom>
          <a:solidFill>
            <a:srgbClr val="08716C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5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2DDB-14E3-D8C8-7BA6-78EDB525B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4D08-8C96-6488-E270-921F0D69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15" y="566437"/>
            <a:ext cx="11471275" cy="558699"/>
          </a:xfrm>
        </p:spPr>
        <p:txBody>
          <a:bodyPr/>
          <a:lstStyle/>
          <a:p>
            <a:pPr>
              <a:defRPr sz="3200"/>
            </a:pPr>
            <a:r>
              <a:rPr dirty="0"/>
              <a:t>Points de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A0A70-7F0B-080A-4361-2EDDB5DC32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AD22F34-D0C9-5D40-B1EA-77F67D59A48C}" type="slidenum">
              <a:rPr lang="en-GB" smtClean="0"/>
              <a:t>9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FA7E7B-652F-22E8-E984-260745ED63AB}"/>
              </a:ext>
            </a:extLst>
          </p:cNvPr>
          <p:cNvSpPr txBox="1"/>
          <p:nvPr/>
        </p:nvSpPr>
        <p:spPr>
          <a:xfrm>
            <a:off x="461515" y="1452431"/>
            <a:ext cx="96902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AutoNum type="arabicPeriod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Dans</a:t>
            </a:r>
            <a:r>
              <a:rPr dirty="0"/>
              <a:t> </a:t>
            </a:r>
            <a:r>
              <a:rPr dirty="0"/>
              <a:t>quelle</a:t>
            </a:r>
            <a:r>
              <a:rPr dirty="0"/>
              <a:t> </a:t>
            </a:r>
            <a:r>
              <a:rPr dirty="0"/>
              <a:t>mesure</a:t>
            </a:r>
            <a:r>
              <a:rPr dirty="0"/>
              <a:t> </a:t>
            </a:r>
            <a:r>
              <a:rPr dirty="0"/>
              <a:t>êtes-vous</a:t>
            </a:r>
            <a:r>
              <a:rPr dirty="0"/>
              <a:t> </a:t>
            </a:r>
            <a:r>
              <a:rPr dirty="0"/>
              <a:t>confrontés</a:t>
            </a:r>
            <a:r>
              <a:rPr dirty="0"/>
              <a:t> à des </a:t>
            </a:r>
            <a:r>
              <a:rPr dirty="0"/>
              <a:t>difficultés</a:t>
            </a:r>
            <a:r>
              <a:rPr dirty="0"/>
              <a:t> </a:t>
            </a:r>
            <a:r>
              <a:rPr dirty="0"/>
              <a:t>liées</a:t>
            </a:r>
            <a:r>
              <a:rPr dirty="0"/>
              <a:t> à des </a:t>
            </a:r>
            <a:r>
              <a:rPr dirty="0"/>
              <a:t>changements</a:t>
            </a:r>
            <a:r>
              <a:rPr dirty="0"/>
              <a:t> </a:t>
            </a:r>
            <a:r>
              <a:rPr dirty="0"/>
              <a:t>brusques</a:t>
            </a:r>
            <a:r>
              <a:rPr dirty="0"/>
              <a:t> </a:t>
            </a:r>
            <a:r>
              <a:rPr dirty="0"/>
              <a:t>dans</a:t>
            </a:r>
            <a:r>
              <a:rPr dirty="0"/>
              <a:t> la </a:t>
            </a:r>
            <a:r>
              <a:rPr dirty="0"/>
              <a:t>disponibilité</a:t>
            </a:r>
            <a:r>
              <a:rPr dirty="0"/>
              <a:t> des </a:t>
            </a:r>
            <a:r>
              <a:rPr dirty="0"/>
              <a:t>ressources</a:t>
            </a:r>
            <a:r>
              <a:rPr dirty="0"/>
              <a:t> ? </a:t>
            </a:r>
          </a:p>
          <a:p>
            <a:pPr marL="457200" indent="-457200" algn="l">
              <a:lnSpc>
                <a:spcPct val="150000"/>
              </a:lnSpc>
              <a:buAutoNum type="arabicPeriod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Quels</a:t>
            </a:r>
            <a:r>
              <a:rPr dirty="0"/>
              <a:t> </a:t>
            </a:r>
            <a:r>
              <a:rPr dirty="0"/>
              <a:t>processus</a:t>
            </a:r>
            <a:r>
              <a:rPr dirty="0"/>
              <a:t> </a:t>
            </a:r>
            <a:r>
              <a:rPr dirty="0"/>
              <a:t>avez-vous</a:t>
            </a:r>
            <a:r>
              <a:rPr dirty="0"/>
              <a:t> </a:t>
            </a:r>
            <a:r>
              <a:rPr dirty="0"/>
              <a:t>mis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place pour </a:t>
            </a:r>
            <a:r>
              <a:rPr dirty="0"/>
              <a:t>établir</a:t>
            </a:r>
            <a:r>
              <a:rPr dirty="0"/>
              <a:t> des </a:t>
            </a:r>
            <a:r>
              <a:rPr dirty="0"/>
              <a:t>priorités</a:t>
            </a:r>
            <a:r>
              <a:rPr dirty="0"/>
              <a:t> et des adaptations </a:t>
            </a:r>
            <a:r>
              <a:rPr dirty="0"/>
              <a:t>fondées</a:t>
            </a:r>
            <a:r>
              <a:rPr dirty="0"/>
              <a:t> sur des </a:t>
            </a:r>
            <a:r>
              <a:rPr dirty="0"/>
              <a:t>données</a:t>
            </a:r>
            <a:r>
              <a:rPr dirty="0"/>
              <a:t> </a:t>
            </a:r>
            <a:r>
              <a:rPr dirty="0"/>
              <a:t>probantes</a:t>
            </a:r>
            <a:r>
              <a:rPr dirty="0"/>
              <a:t> </a:t>
            </a:r>
            <a:r>
              <a:rPr dirty="0"/>
              <a:t>en</a:t>
            </a:r>
            <a:r>
              <a:rPr dirty="0"/>
              <a:t> temps </a:t>
            </a:r>
            <a:r>
              <a:rPr dirty="0"/>
              <a:t>opportun</a:t>
            </a:r>
            <a:r>
              <a:rPr dirty="0"/>
              <a:t> ?</a:t>
            </a:r>
          </a:p>
          <a:p>
            <a:pPr marL="457200" indent="-457200" algn="l">
              <a:lnSpc>
                <a:spcPct val="150000"/>
              </a:lnSpc>
              <a:buAutoNum type="arabicPeriod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r>
              <a:rPr dirty="0"/>
              <a:t>Quel</a:t>
            </a:r>
            <a:r>
              <a:rPr dirty="0"/>
              <a:t> type </a:t>
            </a:r>
            <a:r>
              <a:rPr dirty="0"/>
              <a:t>d'appui</a:t>
            </a:r>
            <a:r>
              <a:rPr dirty="0"/>
              <a:t> </a:t>
            </a:r>
            <a:r>
              <a:rPr dirty="0"/>
              <a:t>serait</a:t>
            </a:r>
            <a:r>
              <a:rPr dirty="0"/>
              <a:t> le plus utile, le </a:t>
            </a:r>
            <a:r>
              <a:rPr dirty="0"/>
              <a:t>cas</a:t>
            </a:r>
            <a:r>
              <a:rPr dirty="0"/>
              <a:t> </a:t>
            </a:r>
            <a:r>
              <a:rPr dirty="0"/>
              <a:t>échéant</a:t>
            </a:r>
            <a:r>
              <a:rPr dirty="0"/>
              <a:t>, pour </a:t>
            </a:r>
            <a:r>
              <a:rPr dirty="0"/>
              <a:t>renforcer</a:t>
            </a:r>
            <a:r>
              <a:rPr dirty="0"/>
              <a:t> </a:t>
            </a:r>
            <a:r>
              <a:rPr dirty="0"/>
              <a:t>ces</a:t>
            </a:r>
            <a:r>
              <a:rPr dirty="0"/>
              <a:t> </a:t>
            </a:r>
            <a:r>
              <a:rPr dirty="0"/>
              <a:t>processus</a:t>
            </a:r>
            <a:r>
              <a:rPr dirty="0"/>
              <a:t> ? 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0D8684-AAA1-9554-64FA-79F9D595A0B8}"/>
              </a:ext>
            </a:extLst>
          </p:cNvPr>
          <p:cNvSpPr txBox="1"/>
          <p:nvPr/>
        </p:nvSpPr>
        <p:spPr>
          <a:xfrm>
            <a:off x="338227" y="6359703"/>
            <a:ext cx="1860443" cy="4982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/>
          <a:p>
            <a:pPr algn="l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64548"/>
      </p:ext>
    </p:extLst>
  </p:cSld>
  <p:clrMapOvr>
    <a:masterClrMapping/>
  </p:clrMapOvr>
</p:sld>
</file>

<file path=ppt/theme/theme1.xml><?xml version="1.0" encoding="utf-8"?>
<a:theme xmlns:a="http://schemas.openxmlformats.org/drawingml/2006/main" name="GFF_101_deck">
  <a:themeElements>
    <a:clrScheme name="MerchantCantos - GFF">
      <a:dk1>
        <a:sysClr val="windowText" lastClr="000000"/>
      </a:dk1>
      <a:lt1>
        <a:sysClr val="window" lastClr="FFFFFF"/>
      </a:lt1>
      <a:dk2>
        <a:srgbClr val="1FA29C"/>
      </a:dk2>
      <a:lt2>
        <a:srgbClr val="FFFFFF"/>
      </a:lt2>
      <a:accent1>
        <a:srgbClr val="09544F"/>
      </a:accent1>
      <a:accent2>
        <a:srgbClr val="0C716B"/>
      </a:accent2>
      <a:accent3>
        <a:srgbClr val="D0CB17"/>
      </a:accent3>
      <a:accent4>
        <a:srgbClr val="7A1F6E"/>
      </a:accent4>
      <a:accent5>
        <a:srgbClr val="1A90C0"/>
      </a:accent5>
      <a:accent6>
        <a:srgbClr val="BFBFBF"/>
      </a:accent6>
      <a:hlink>
        <a:srgbClr val="09544F"/>
      </a:hlink>
      <a:folHlink>
        <a:srgbClr val="7A1F6E"/>
      </a:folHlink>
    </a:clrScheme>
    <a:fontScheme name="Custom 1">
      <a:majorFont>
        <a:latin typeface="Poppin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02667f-0271-471b-bd6e-11a2e16def1d" xsi:nil="true"/>
    <lcf76f155ced4ddcb4097134ff3c332f xmlns="0ed46340-9958-4cdf-94eb-2e05d6c6637f">
      <Terms xmlns="http://schemas.microsoft.com/office/infopath/2007/PartnerControls"/>
    </lcf76f155ced4ddcb4097134ff3c332f>
    <SharedWithUsers xmlns="d3398ae2-713c-4198-a379-dac4c3dee16e">
      <UserInfo>
        <DisplayName>Danielle Suzanne Charlet</DisplayName>
        <AccountId>1697</AccountId>
        <AccountType/>
      </UserInfo>
      <UserInfo>
        <DisplayName>Ilona Varallyay</DisplayName>
        <AccountId>1497</AccountId>
        <AccountType/>
      </UserInfo>
      <UserInfo>
        <DisplayName>Peter Meredith Hansen</DisplayName>
        <AccountId>816</AccountId>
        <AccountType/>
      </UserInfo>
      <UserInfo>
        <DisplayName>Supriya Madhavan</DisplayName>
        <AccountId>267</AccountId>
        <AccountType/>
      </UserInfo>
      <UserInfo>
        <DisplayName>Anju Malhotra</DisplayName>
        <AccountId>2021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9FCE9BF927064F98C42DD76ED49955" ma:contentTypeVersion="17" ma:contentTypeDescription="Crée un document." ma:contentTypeScope="" ma:versionID="32a82bde2fae90d352f64184d78658b0">
  <xsd:schema xmlns:xsd="http://www.w3.org/2001/XMLSchema" xmlns:xs="http://www.w3.org/2001/XMLSchema" xmlns:p="http://schemas.microsoft.com/office/2006/metadata/properties" xmlns:ns2="0ed46340-9958-4cdf-94eb-2e05d6c6637f" xmlns:ns3="d3398ae2-713c-4198-a379-dac4c3dee16e" xmlns:ns4="3e02667f-0271-471b-bd6e-11a2e16def1d" targetNamespace="http://schemas.microsoft.com/office/2006/metadata/properties" ma:root="true" ma:fieldsID="2aeab4986a10f9eec4cbef0d27711692" ns2:_="" ns3:_="" ns4:_="">
    <xsd:import namespace="0ed46340-9958-4cdf-94eb-2e05d6c6637f"/>
    <xsd:import namespace="d3398ae2-713c-4198-a379-dac4c3dee16e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46340-9958-4cdf-94eb-2e05d6c663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98ae2-713c-4198-a379-dac4c3dee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cea393-cc03-460b-a050-890144b27938}" ma:internalName="TaxCatchAll" ma:showField="CatchAllData" ma:web="d3398ae2-713c-4198-a379-dac4c3dee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C55178-2821-4070-8304-4A491CC34C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ACE91-026F-4526-8A88-B3C9AA820F90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ed46340-9958-4cdf-94eb-2e05d6c6637f"/>
    <ds:schemaRef ds:uri="http://www.w3.org/XML/1998/namespace"/>
    <ds:schemaRef ds:uri="http://schemas.microsoft.com/office/2006/documentManagement/types"/>
    <ds:schemaRef ds:uri="http://purl.org/dc/dcmitype/"/>
    <ds:schemaRef ds:uri="3e02667f-0271-471b-bd6e-11a2e16def1d"/>
    <ds:schemaRef ds:uri="d3398ae2-713c-4198-a379-dac4c3dee16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D09BF2-5F56-4100-90CE-559243FDC3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46340-9958-4cdf-94eb-2e05d6c6637f"/>
    <ds:schemaRef ds:uri="d3398ae2-713c-4198-a379-dac4c3dee16e"/>
    <ds:schemaRef ds:uri="3e02667f-0271-471b-bd6e-11a2e16de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654</Words>
  <Application>Microsoft Office PowerPoint</Application>
  <PresentationFormat>Widescreen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Aktiv Grotesk</vt:lpstr>
      <vt:lpstr>Andes</vt:lpstr>
      <vt:lpstr>Andes Bold</vt:lpstr>
      <vt:lpstr>Arial</vt:lpstr>
      <vt:lpstr>Calibri</vt:lpstr>
      <vt:lpstr>FreightNeo Pro Book</vt:lpstr>
      <vt:lpstr>Poppins</vt:lpstr>
      <vt:lpstr>Poppins SemiBold</vt:lpstr>
      <vt:lpstr>Roboto</vt:lpstr>
      <vt:lpstr>Verdana</vt:lpstr>
      <vt:lpstr>GFF_101_deck</vt:lpstr>
      <vt:lpstr>Déficits de financement, interruptions et établissement des priorités </vt:lpstr>
      <vt:lpstr>PowerPoint Presentation</vt:lpstr>
      <vt:lpstr>Quel type d'appui le GFF peut-il apporter 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de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74</cp:revision>
  <dcterms:created xsi:type="dcterms:W3CDTF">2021-03-10T20:16:21Z</dcterms:created>
  <dcterms:modified xsi:type="dcterms:W3CDTF">2025-05-20T17:48:56Z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0x010100D29FCE9BF927064F98C42DD76ED49955</vt:lpwstr>
  </property>
  <property fmtid="{D5CDD505-2E9C-101B-9397-08002B2CF9AE}" pid="3" name="fbe16eaccf4749f086104f7c67297f76">
    <vt:lpwstr>World Bank|bc205cc9-8a56-48a3-9f30-b099e7707c1b</vt:lpwstr>
  </property>
  <property fmtid="{D5CDD505-2E9C-101B-9397-08002B2CF9AE}" pid="4" name="TaxKeyword">
    <vt:lpwstr/>
  </property>
  <property fmtid="{D5CDD505-2E9C-101B-9397-08002B2CF9AE}" pid="5" name="hbe71f8dfd024405860d37e862f27a82">
    <vt:lpwstr/>
  </property>
  <property fmtid="{D5CDD505-2E9C-101B-9397-08002B2CF9AE}" pid="6" name="WBDocs_Country">
    <vt:lpwstr/>
  </property>
  <property fmtid="{D5CDD505-2E9C-101B-9397-08002B2CF9AE}" pid="7" name="WBDocs_Business_Function">
    <vt:lpwstr/>
  </property>
  <property fmtid="{D5CDD505-2E9C-101B-9397-08002B2CF9AE}" pid="8" name="WBDocs_Local_Document_Type">
    <vt:lpwstr/>
  </property>
  <property fmtid="{D5CDD505-2E9C-101B-9397-08002B2CF9AE}" pid="9" name="m23003d518f743f49dcbc82909afe93a">
    <vt:lpwstr/>
  </property>
  <property fmtid="{D5CDD505-2E9C-101B-9397-08002B2CF9AE}" pid="10" name="d744a75525f04a8c9e54f4ed11bfe7c0">
    <vt:lpwstr/>
  </property>
  <property fmtid="{D5CDD505-2E9C-101B-9397-08002B2CF9AE}" pid="11" name="WBDocs_Topic">
    <vt:lpwstr/>
  </property>
  <property fmtid="{D5CDD505-2E9C-101B-9397-08002B2CF9AE}" pid="12" name="WBDocs_Originating_Unit">
    <vt:lpwstr>327;#GHNDR|3743b13f-1248-49d2-9560-cc87b6e9122c</vt:lpwstr>
  </property>
  <property fmtid="{D5CDD505-2E9C-101B-9397-08002B2CF9AE}" pid="13" name="TaxKeywordTaxHTField">
    <vt:lpwstr/>
  </property>
  <property fmtid="{D5CDD505-2E9C-101B-9397-08002B2CF9AE}" pid="14" name="Organization">
    <vt:lpwstr>3;#World Bank|bc205cc9-8a56-48a3-9f30-b099e7707c1b</vt:lpwstr>
  </property>
  <property fmtid="{D5CDD505-2E9C-101B-9397-08002B2CF9AE}" pid="15" name="WBDocs_Category">
    <vt:lpwstr/>
  </property>
  <property fmtid="{D5CDD505-2E9C-101B-9397-08002B2CF9AE}" pid="16" name="WBDocs_Language">
    <vt:lpwstr/>
  </property>
  <property fmtid="{D5CDD505-2E9C-101B-9397-08002B2CF9AE}" pid="17" name="n51c50147e554be9a5479ee6e2785bf7">
    <vt:lpwstr/>
  </property>
  <property fmtid="{D5CDD505-2E9C-101B-9397-08002B2CF9AE}" pid="18" name="pf1bc08d06b541998378c6b8090400d8">
    <vt:lpwstr/>
  </property>
  <property fmtid="{D5CDD505-2E9C-101B-9397-08002B2CF9AE}" pid="19" name="MediaServiceImageTags">
    <vt:lpwstr/>
  </property>
  <property fmtid="{D5CDD505-2E9C-101B-9397-08002B2CF9AE}" pid="20" name="lcf76f155ced4ddcb4097134ff3c332f">
    <vt:lpwstr/>
  </property>
  <property fmtid="{D5CDD505-2E9C-101B-9397-08002B2CF9AE}" pid="21" name="SharedWithUsers">
    <vt:lpwstr>1697;#Danielle Suzanne Charlet;#1497;#Ilona Varallyay;#816;#Peter Meredith Hansen;#267;#Supriya Madhavan;#2021;#Anju Malhotra</vt:lpwstr>
  </property>
</Properties>
</file>