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7FFFE0A3_D4A6A899.xml" ContentType="application/vnd.ms-powerpoint.comments+xml"/>
  <Override PartName="/ppt/comments/modernComment_7FFFE015_2ADBAAA7.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48" r:id="rId4"/>
  </p:sldMasterIdLst>
  <p:notesMasterIdLst>
    <p:notesMasterId r:id="rId39"/>
  </p:notesMasterIdLst>
  <p:handoutMasterIdLst>
    <p:handoutMasterId r:id="rId40"/>
  </p:handoutMasterIdLst>
  <p:sldIdLst>
    <p:sldId id="260" r:id="rId5"/>
    <p:sldId id="2147481976" r:id="rId6"/>
    <p:sldId id="2147475507" r:id="rId7"/>
    <p:sldId id="2147475506" r:id="rId8"/>
    <p:sldId id="2147481979" r:id="rId9"/>
    <p:sldId id="2147481988" r:id="rId10"/>
    <p:sldId id="2147481980" r:id="rId11"/>
    <p:sldId id="2147481982" r:id="rId12"/>
    <p:sldId id="2147481990" r:id="rId13"/>
    <p:sldId id="2147481967" r:id="rId14"/>
    <p:sldId id="2147481968" r:id="rId15"/>
    <p:sldId id="2147481983" r:id="rId16"/>
    <p:sldId id="2147475526" r:id="rId17"/>
    <p:sldId id="2147475545" r:id="rId18"/>
    <p:sldId id="2147481985" r:id="rId19"/>
    <p:sldId id="2147475429" r:id="rId20"/>
    <p:sldId id="2147481984" r:id="rId21"/>
    <p:sldId id="2147481971" r:id="rId22"/>
    <p:sldId id="277" r:id="rId23"/>
    <p:sldId id="2147475614" r:id="rId24"/>
    <p:sldId id="2147475615" r:id="rId25"/>
    <p:sldId id="2147475619" r:id="rId26"/>
    <p:sldId id="2147481987" r:id="rId27"/>
    <p:sldId id="2147481989" r:id="rId28"/>
    <p:sldId id="2147481974" r:id="rId29"/>
    <p:sldId id="2147475477" r:id="rId30"/>
    <p:sldId id="2147481975" r:id="rId31"/>
    <p:sldId id="2147475502" r:id="rId32"/>
    <p:sldId id="2147475501" r:id="rId33"/>
    <p:sldId id="269" r:id="rId34"/>
    <p:sldId id="273" r:id="rId35"/>
    <p:sldId id="2147481986" r:id="rId36"/>
    <p:sldId id="2147481445" r:id="rId37"/>
    <p:sldId id="2147481970" r:id="rId38"/>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91D2C9-00A8-4AD3-B195-E36BD3CF3D1D}">
          <p14:sldIdLst>
            <p14:sldId id="260"/>
            <p14:sldId id="2147481976"/>
            <p14:sldId id="2147475507"/>
            <p14:sldId id="2147475506"/>
            <p14:sldId id="2147481979"/>
            <p14:sldId id="2147481988"/>
            <p14:sldId id="2147481980"/>
            <p14:sldId id="2147481982"/>
            <p14:sldId id="2147481990"/>
            <p14:sldId id="2147481967"/>
            <p14:sldId id="2147481968"/>
            <p14:sldId id="2147481983"/>
            <p14:sldId id="2147475526"/>
            <p14:sldId id="2147475545"/>
            <p14:sldId id="2147481985"/>
            <p14:sldId id="2147475429"/>
            <p14:sldId id="2147481984"/>
            <p14:sldId id="2147481971"/>
            <p14:sldId id="277"/>
            <p14:sldId id="2147475614"/>
            <p14:sldId id="2147475615"/>
            <p14:sldId id="2147475619"/>
            <p14:sldId id="2147481987"/>
            <p14:sldId id="2147481989"/>
            <p14:sldId id="2147481974"/>
            <p14:sldId id="2147475477"/>
            <p14:sldId id="2147481975"/>
            <p14:sldId id="2147475502"/>
            <p14:sldId id="2147475501"/>
            <p14:sldId id="269"/>
            <p14:sldId id="273"/>
            <p14:sldId id="2147481986"/>
            <p14:sldId id="2147481445"/>
            <p14:sldId id="2147481970"/>
          </p14:sldIdLst>
        </p14:section>
      </p14:sectionLst>
    </p:ext>
    <p:ext uri="{EFAFB233-063F-42B5-8137-9DF3F51BA10A}">
      <p15:sldGuideLst xmlns:p15="http://schemas.microsoft.com/office/powerpoint/2012/main">
        <p15:guide id="1" pos="4056" userDrawn="1">
          <p15:clr>
            <a:srgbClr val="A4A3A4"/>
          </p15:clr>
        </p15:guide>
        <p15:guide id="2" orient="horz" pos="3558" userDrawn="1">
          <p15:clr>
            <a:srgbClr val="A4A3A4"/>
          </p15:clr>
        </p15:guide>
        <p15:guide id="3" orient="horz" pos="169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3E5258-7F03-9340-FBDC-932FCAD7A14C}" name="Rachidate Maimouna Zeba" initials="RMZ" userId="S::rzeba@worldbank.org::75ad5b2a-7090-4dd2-a67d-79fcb8f861b3" providerId="AD"/>
  <p188:author id="{D02A0AAE-AF48-6D71-CEA4-C439FF25C44C}" name="Cristina Bianchessi" initials="CB" userId="S::cbianchessi@worldbank.org::e8327cc1-f021-4397-a2ed-7231c99ef1c1" providerId="AD"/>
  <p188:author id="{D7C248C2-EB3F-2080-E7EC-C2EAECD98CBA}" name="Rachidate Zeba" initials="RZ" userId="S::Rachidate.Zeba@dalberg.com::87cdf74c-723d-4fba-aa2c-937cec74859c" providerId="AD"/>
  <p188:author id="{97E2E0E2-93E3-97B0-D8B0-E15B69D88960}" name="Thomas Edward Llewellyn" initials="TEL" userId="S::ellewellyn@worldbank.org::c56438d1-0b17-4629-9d3a-835648f59b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phanie Saulsbury" initials="SLS" lastIdx="11" clrIdx="6">
    <p:extLst>
      <p:ext uri="{19B8F6BF-5375-455C-9EA6-DF929625EA0E}">
        <p15:presenceInfo xmlns:p15="http://schemas.microsoft.com/office/powerpoint/2012/main" userId="Stephanie Saulsbury" providerId="None"/>
      </p:ext>
    </p:extLst>
  </p:cmAuthor>
  <p:cmAuthor id="1" name="Luc Laviolette" initials="LL" lastIdx="16" clrIdx="0">
    <p:extLst>
      <p:ext uri="{19B8F6BF-5375-455C-9EA6-DF929625EA0E}">
        <p15:presenceInfo xmlns:p15="http://schemas.microsoft.com/office/powerpoint/2012/main" userId="S::llaviolette@worldbank.org::700e2cdc-254f-49ef-af79-ca4f68bd9459" providerId="AD"/>
      </p:ext>
    </p:extLst>
  </p:cmAuthor>
  <p:cmAuthor id="8" name="Carolyn Reynolds" initials="CR" lastIdx="8" clrIdx="7">
    <p:extLst>
      <p:ext uri="{19B8F6BF-5375-455C-9EA6-DF929625EA0E}">
        <p15:presenceInfo xmlns:p15="http://schemas.microsoft.com/office/powerpoint/2012/main" userId="S::creynolds@worldbank.org::6a91596d-8ba3-450a-be36-723f803a3328" providerId="AD"/>
      </p:ext>
    </p:extLst>
  </p:cmAuthor>
  <p:cmAuthor id="2" name="Jessica Rae Brown" initials="JRB" lastIdx="16" clrIdx="1">
    <p:extLst>
      <p:ext uri="{19B8F6BF-5375-455C-9EA6-DF929625EA0E}">
        <p15:presenceInfo xmlns:p15="http://schemas.microsoft.com/office/powerpoint/2012/main" userId="S::jbrown11@worldbank.org::53ebf857-591b-42d0-9588-1ddbd1ea1b12" providerId="AD"/>
      </p:ext>
    </p:extLst>
  </p:cmAuthor>
  <p:cmAuthor id="9" name="Augustina Nikolova" initials="AN" lastIdx="2" clrIdx="8">
    <p:extLst>
      <p:ext uri="{19B8F6BF-5375-455C-9EA6-DF929625EA0E}">
        <p15:presenceInfo xmlns:p15="http://schemas.microsoft.com/office/powerpoint/2012/main" userId="S::anikolova@worldbank.org::3cf3971e-f6f5-4441-9be6-eeaf8277686f" providerId="AD"/>
      </p:ext>
    </p:extLst>
  </p:cmAuthor>
  <p:cmAuthor id="3" name="Monique Vledder" initials="MV" lastIdx="22" clrIdx="2">
    <p:extLst>
      <p:ext uri="{19B8F6BF-5375-455C-9EA6-DF929625EA0E}">
        <p15:presenceInfo xmlns:p15="http://schemas.microsoft.com/office/powerpoint/2012/main" userId="S::mvledder@worldbank.org::aee91475-6666-43d5-b280-9bbfebf36c33" providerId="AD"/>
      </p:ext>
    </p:extLst>
  </p:cmAuthor>
  <p:cmAuthor id="10" name="Ellen Van De Poel" initials="EVDP" lastIdx="3" clrIdx="9">
    <p:extLst>
      <p:ext uri="{19B8F6BF-5375-455C-9EA6-DF929625EA0E}">
        <p15:presenceInfo xmlns:p15="http://schemas.microsoft.com/office/powerpoint/2012/main" userId="S::evandepoel@worldbank.org::eb30f8c7-301a-4556-bf50-644c8e37a903" providerId="AD"/>
      </p:ext>
    </p:extLst>
  </p:cmAuthor>
  <p:cmAuthor id="4" name="Marion Jane Cros" initials="MJC" lastIdx="1" clrIdx="3">
    <p:extLst>
      <p:ext uri="{19B8F6BF-5375-455C-9EA6-DF929625EA0E}">
        <p15:presenceInfo xmlns:p15="http://schemas.microsoft.com/office/powerpoint/2012/main" userId="S::mcros@worldbank.org::fcbbafe1-389b-4617-b6ea-4bd673050efa" providerId="AD"/>
      </p:ext>
    </p:extLst>
  </p:cmAuthor>
  <p:cmAuthor id="11" name="Anita Sharma" initials="AS" lastIdx="12" clrIdx="10">
    <p:extLst>
      <p:ext uri="{19B8F6BF-5375-455C-9EA6-DF929625EA0E}">
        <p15:presenceInfo xmlns:p15="http://schemas.microsoft.com/office/powerpoint/2012/main" userId="S::asharmamanning@worldbank.org::ea8527a5-b4fe-471a-9e91-d89989e1a78f" providerId="AD"/>
      </p:ext>
    </p:extLst>
  </p:cmAuthor>
  <p:cmAuthor id="5" name="Mirja Channa Sjoblom" initials="MCS" lastIdx="2" clrIdx="4">
    <p:extLst>
      <p:ext uri="{19B8F6BF-5375-455C-9EA6-DF929625EA0E}">
        <p15:presenceInfo xmlns:p15="http://schemas.microsoft.com/office/powerpoint/2012/main" userId="S::msjoblom@worldbank.org::ac538172-21e9-432d-a690-87bb78542a7a" providerId="AD"/>
      </p:ext>
    </p:extLst>
  </p:cmAuthor>
  <p:cmAuthor id="12" name="Peter Meredith Hansen" initials="PMH" lastIdx="1" clrIdx="11">
    <p:extLst>
      <p:ext uri="{19B8F6BF-5375-455C-9EA6-DF929625EA0E}">
        <p15:presenceInfo xmlns:p15="http://schemas.microsoft.com/office/powerpoint/2012/main" userId="S::phansen2@worldbank.org::27b19d5b-e33b-4b79-9d81-b22c68ee2585" providerId="AD"/>
      </p:ext>
    </p:extLst>
  </p:cmAuthor>
  <p:cmAuthor id="6" name="John Borrazzo" initials="JB" lastIdx="1" clrIdx="5">
    <p:extLst>
      <p:ext uri="{19B8F6BF-5375-455C-9EA6-DF929625EA0E}">
        <p15:presenceInfo xmlns:p15="http://schemas.microsoft.com/office/powerpoint/2012/main" userId="S::jborrazzo@worldbank.org::f61616be-9671-4301-ad04-9f8cc7c15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23C"/>
    <a:srgbClr val="1FA29C"/>
    <a:srgbClr val="FF6462"/>
    <a:srgbClr val="D9A822"/>
    <a:srgbClr val="C2EBAF"/>
    <a:srgbClr val="000000"/>
    <a:srgbClr val="BD5091"/>
    <a:srgbClr val="A7D3FF"/>
    <a:srgbClr val="001A0C"/>
    <a:srgbClr val="DAE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237D2-E92F-4F89-A5B1-41D8E8D7DAF8}" v="174" dt="2025-05-07T06:53:53.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9" autoAdjust="0"/>
    <p:restoredTop sz="95064" autoAdjust="0"/>
  </p:normalViewPr>
  <p:slideViewPr>
    <p:cSldViewPr snapToGrid="0">
      <p:cViewPr>
        <p:scale>
          <a:sx n="80" d="100"/>
          <a:sy n="80" d="100"/>
        </p:scale>
        <p:origin x="414" y="84"/>
      </p:cViewPr>
      <p:guideLst>
        <p:guide pos="4056"/>
        <p:guide orient="horz" pos="3558"/>
        <p:guide orient="horz" pos="1698"/>
      </p:guideLst>
    </p:cSldViewPr>
  </p:slideViewPr>
  <p:outlineViewPr>
    <p:cViewPr>
      <p:scale>
        <a:sx n="25" d="100"/>
        <a:sy n="25"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stockChart>
        <c:ser>
          <c:idx val="0"/>
          <c:order val="0"/>
          <c:tx>
            <c:strRef>
              <c:f>Sheet1!$B$1</c:f>
              <c:strCache>
                <c:ptCount val="1"/>
                <c:pt idx="0">
                  <c:v>Open </c:v>
                </c:pt>
              </c:strCache>
            </c:strRef>
          </c:tx>
          <c:spPr>
            <a:ln w="19050" cap="rnd">
              <a:noFill/>
              <a:round/>
            </a:ln>
            <a:effectLst/>
          </c:spPr>
          <c:marker>
            <c:symbol val="none"/>
          </c:marker>
          <c:cat>
            <c:numRef>
              <c:f>Sheet1!$A$2:$A$10</c:f>
              <c:numCache>
                <c:formatCode>mmm\-yy</c:formatCode>
                <c:ptCount val="9"/>
                <c:pt idx="0">
                  <c:v>44166</c:v>
                </c:pt>
                <c:pt idx="1">
                  <c:v>44348</c:v>
                </c:pt>
                <c:pt idx="2">
                  <c:v>44531</c:v>
                </c:pt>
                <c:pt idx="3">
                  <c:v>44713</c:v>
                </c:pt>
                <c:pt idx="4">
                  <c:v>44896</c:v>
                </c:pt>
                <c:pt idx="5">
                  <c:v>45078</c:v>
                </c:pt>
                <c:pt idx="6">
                  <c:v>45261</c:v>
                </c:pt>
                <c:pt idx="7">
                  <c:v>45474</c:v>
                </c:pt>
                <c:pt idx="8">
                  <c:v>45627</c:v>
                </c:pt>
              </c:numCache>
            </c:numRef>
          </c:cat>
          <c:val>
            <c:numRef>
              <c:f>Sheet1!$B$2:$B$10</c:f>
              <c:numCache>
                <c:formatCode>General</c:formatCode>
                <c:ptCount val="9"/>
                <c:pt idx="0">
                  <c:v>30</c:v>
                </c:pt>
                <c:pt idx="1">
                  <c:v>35</c:v>
                </c:pt>
                <c:pt idx="2">
                  <c:v>45</c:v>
                </c:pt>
                <c:pt idx="3">
                  <c:v>70</c:v>
                </c:pt>
                <c:pt idx="4">
                  <c:v>75</c:v>
                </c:pt>
                <c:pt idx="5">
                  <c:v>80</c:v>
                </c:pt>
                <c:pt idx="6">
                  <c:v>95</c:v>
                </c:pt>
                <c:pt idx="7">
                  <c:v>96</c:v>
                </c:pt>
                <c:pt idx="8">
                  <c:v>97</c:v>
                </c:pt>
              </c:numCache>
            </c:numRef>
          </c:val>
          <c:smooth val="0"/>
          <c:extLst>
            <c:ext xmlns:c16="http://schemas.microsoft.com/office/drawing/2014/chart" uri="{C3380CC4-5D6E-409C-BE32-E72D297353CC}">
              <c16:uniqueId val="{00000000-78CD-4C5E-9127-7BE0411AC452}"/>
            </c:ext>
          </c:extLst>
        </c:ser>
        <c:ser>
          <c:idx val="1"/>
          <c:order val="1"/>
          <c:tx>
            <c:strRef>
              <c:f>Sheet1!$C$1</c:f>
              <c:strCache>
                <c:ptCount val="1"/>
                <c:pt idx="0">
                  <c:v>High </c:v>
                </c:pt>
              </c:strCache>
            </c:strRef>
          </c:tx>
          <c:spPr>
            <a:ln w="19050" cap="rnd">
              <a:noFill/>
              <a:round/>
            </a:ln>
            <a:effectLst/>
          </c:spPr>
          <c:marker>
            <c:symbol val="none"/>
          </c:marker>
          <c:cat>
            <c:numRef>
              <c:f>Sheet1!$A$2:$A$10</c:f>
              <c:numCache>
                <c:formatCode>mmm\-yy</c:formatCode>
                <c:ptCount val="9"/>
                <c:pt idx="0">
                  <c:v>44166</c:v>
                </c:pt>
                <c:pt idx="1">
                  <c:v>44348</c:v>
                </c:pt>
                <c:pt idx="2">
                  <c:v>44531</c:v>
                </c:pt>
                <c:pt idx="3">
                  <c:v>44713</c:v>
                </c:pt>
                <c:pt idx="4">
                  <c:v>44896</c:v>
                </c:pt>
                <c:pt idx="5">
                  <c:v>45078</c:v>
                </c:pt>
                <c:pt idx="6">
                  <c:v>45261</c:v>
                </c:pt>
                <c:pt idx="7">
                  <c:v>45474</c:v>
                </c:pt>
                <c:pt idx="8">
                  <c:v>45627</c:v>
                </c:pt>
              </c:numCache>
            </c:numRef>
          </c:cat>
          <c:val>
            <c:numRef>
              <c:f>Sheet1!$C$2:$C$10</c:f>
              <c:numCache>
                <c:formatCode>General</c:formatCode>
                <c:ptCount val="9"/>
                <c:pt idx="0">
                  <c:v>60</c:v>
                </c:pt>
                <c:pt idx="1">
                  <c:v>70</c:v>
                </c:pt>
                <c:pt idx="2">
                  <c:v>65</c:v>
                </c:pt>
                <c:pt idx="3">
                  <c:v>85</c:v>
                </c:pt>
                <c:pt idx="4">
                  <c:v>90</c:v>
                </c:pt>
                <c:pt idx="5">
                  <c:v>92</c:v>
                </c:pt>
                <c:pt idx="6">
                  <c:v>99</c:v>
                </c:pt>
                <c:pt idx="7">
                  <c:v>100</c:v>
                </c:pt>
                <c:pt idx="8">
                  <c:v>100</c:v>
                </c:pt>
              </c:numCache>
            </c:numRef>
          </c:val>
          <c:smooth val="0"/>
          <c:extLst>
            <c:ext xmlns:c16="http://schemas.microsoft.com/office/drawing/2014/chart" uri="{C3380CC4-5D6E-409C-BE32-E72D297353CC}">
              <c16:uniqueId val="{00000001-78CD-4C5E-9127-7BE0411AC452}"/>
            </c:ext>
          </c:extLst>
        </c:ser>
        <c:ser>
          <c:idx val="2"/>
          <c:order val="2"/>
          <c:tx>
            <c:strRef>
              <c:f>Sheet1!$D$1</c:f>
              <c:strCache>
                <c:ptCount val="1"/>
                <c:pt idx="0">
                  <c:v>Low </c:v>
                </c:pt>
              </c:strCache>
            </c:strRef>
          </c:tx>
          <c:spPr>
            <a:ln w="19050" cap="rnd">
              <a:noFill/>
              <a:round/>
            </a:ln>
            <a:effectLst/>
          </c:spPr>
          <c:marker>
            <c:symbol val="none"/>
          </c:marker>
          <c:cat>
            <c:numRef>
              <c:f>Sheet1!$A$2:$A$10</c:f>
              <c:numCache>
                <c:formatCode>mmm\-yy</c:formatCode>
                <c:ptCount val="9"/>
                <c:pt idx="0">
                  <c:v>44166</c:v>
                </c:pt>
                <c:pt idx="1">
                  <c:v>44348</c:v>
                </c:pt>
                <c:pt idx="2">
                  <c:v>44531</c:v>
                </c:pt>
                <c:pt idx="3">
                  <c:v>44713</c:v>
                </c:pt>
                <c:pt idx="4">
                  <c:v>44896</c:v>
                </c:pt>
                <c:pt idx="5">
                  <c:v>45078</c:v>
                </c:pt>
                <c:pt idx="6">
                  <c:v>45261</c:v>
                </c:pt>
                <c:pt idx="7">
                  <c:v>45474</c:v>
                </c:pt>
                <c:pt idx="8">
                  <c:v>45627</c:v>
                </c:pt>
              </c:numCache>
            </c:numRef>
          </c:cat>
          <c:val>
            <c:numRef>
              <c:f>Sheet1!$D$2:$D$10</c:f>
              <c:numCache>
                <c:formatCode>General</c:formatCode>
                <c:ptCount val="9"/>
                <c:pt idx="0">
                  <c:v>15</c:v>
                </c:pt>
                <c:pt idx="1">
                  <c:v>20</c:v>
                </c:pt>
                <c:pt idx="2">
                  <c:v>30</c:v>
                </c:pt>
                <c:pt idx="3">
                  <c:v>50</c:v>
                </c:pt>
                <c:pt idx="4">
                  <c:v>65</c:v>
                </c:pt>
                <c:pt idx="5">
                  <c:v>75</c:v>
                </c:pt>
                <c:pt idx="6">
                  <c:v>90</c:v>
                </c:pt>
                <c:pt idx="7">
                  <c:v>92</c:v>
                </c:pt>
                <c:pt idx="8">
                  <c:v>94</c:v>
                </c:pt>
              </c:numCache>
            </c:numRef>
          </c:val>
          <c:smooth val="0"/>
          <c:extLst>
            <c:ext xmlns:c16="http://schemas.microsoft.com/office/drawing/2014/chart" uri="{C3380CC4-5D6E-409C-BE32-E72D297353CC}">
              <c16:uniqueId val="{00000002-78CD-4C5E-9127-7BE0411AC452}"/>
            </c:ext>
          </c:extLst>
        </c:ser>
        <c:ser>
          <c:idx val="3"/>
          <c:order val="3"/>
          <c:tx>
            <c:strRef>
              <c:f>Sheet1!$E$1</c:f>
              <c:strCache>
                <c:ptCount val="1"/>
                <c:pt idx="0">
                  <c:v>Close</c:v>
                </c:pt>
              </c:strCache>
            </c:strRef>
          </c:tx>
          <c:spPr>
            <a:ln w="19050" cap="rnd">
              <a:noFill/>
              <a:round/>
            </a:ln>
            <a:effectLst/>
          </c:spPr>
          <c:marker>
            <c:symbol val="none"/>
          </c:marker>
          <c:trendline>
            <c:spPr>
              <a:ln w="66675" cap="rnd">
                <a:solidFill>
                  <a:srgbClr val="FF0000"/>
                </a:solidFill>
                <a:prstDash val="sysDot"/>
              </a:ln>
              <a:effectLst/>
            </c:spPr>
            <c:trendlineType val="exp"/>
            <c:dispRSqr val="0"/>
            <c:dispEq val="0"/>
          </c:trendline>
          <c:cat>
            <c:numRef>
              <c:f>Sheet1!$A$2:$A$10</c:f>
              <c:numCache>
                <c:formatCode>mmm\-yy</c:formatCode>
                <c:ptCount val="9"/>
                <c:pt idx="0">
                  <c:v>44166</c:v>
                </c:pt>
                <c:pt idx="1">
                  <c:v>44348</c:v>
                </c:pt>
                <c:pt idx="2">
                  <c:v>44531</c:v>
                </c:pt>
                <c:pt idx="3">
                  <c:v>44713</c:v>
                </c:pt>
                <c:pt idx="4">
                  <c:v>44896</c:v>
                </c:pt>
                <c:pt idx="5">
                  <c:v>45078</c:v>
                </c:pt>
                <c:pt idx="6">
                  <c:v>45261</c:v>
                </c:pt>
                <c:pt idx="7">
                  <c:v>45474</c:v>
                </c:pt>
                <c:pt idx="8">
                  <c:v>45627</c:v>
                </c:pt>
              </c:numCache>
            </c:numRef>
          </c:cat>
          <c:val>
            <c:numRef>
              <c:f>Sheet1!$E$2:$E$10</c:f>
              <c:numCache>
                <c:formatCode>General</c:formatCode>
                <c:ptCount val="9"/>
                <c:pt idx="0">
                  <c:v>45</c:v>
                </c:pt>
                <c:pt idx="1">
                  <c:v>55</c:v>
                </c:pt>
                <c:pt idx="2">
                  <c:v>58</c:v>
                </c:pt>
                <c:pt idx="3">
                  <c:v>80</c:v>
                </c:pt>
                <c:pt idx="4">
                  <c:v>85</c:v>
                </c:pt>
                <c:pt idx="5">
                  <c:v>88</c:v>
                </c:pt>
                <c:pt idx="6">
                  <c:v>98</c:v>
                </c:pt>
                <c:pt idx="7">
                  <c:v>99</c:v>
                </c:pt>
                <c:pt idx="8">
                  <c:v>99</c:v>
                </c:pt>
              </c:numCache>
            </c:numRef>
          </c:val>
          <c:smooth val="0"/>
          <c:extLst>
            <c:ext xmlns:c16="http://schemas.microsoft.com/office/drawing/2014/chart" uri="{C3380CC4-5D6E-409C-BE32-E72D297353CC}">
              <c16:uniqueId val="{00000003-78CD-4C5E-9127-7BE0411AC452}"/>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accent1">
                  <a:lumMod val="75000"/>
                </a:schemeClr>
              </a:solidFill>
              <a:ln w="34925" cap="flat" cmpd="sng" algn="ctr">
                <a:solidFill>
                  <a:schemeClr val="tx1">
                    <a:lumMod val="65000"/>
                    <a:lumOff val="35000"/>
                  </a:schemeClr>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axId val="534631120"/>
        <c:axId val="534631536"/>
      </c:stockChart>
      <c:dateAx>
        <c:axId val="53463112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631536"/>
        <c:crosses val="autoZero"/>
        <c:auto val="1"/>
        <c:lblOffset val="100"/>
        <c:baseTimeUnit val="months"/>
        <c:majorUnit val="6"/>
        <c:majorTimeUnit val="months"/>
      </c:dateAx>
      <c:valAx>
        <c:axId val="53463153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fr-FR" dirty="0"/>
                  <a:t>% de disponibilité des médicaments essentiels (EDL) en stock au niveau de l'entrepôt</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4631120"/>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dbl" algn="ctr">
      <a:solidFill>
        <a:schemeClr val="tx1">
          <a:lumMod val="15000"/>
          <a:lumOff val="85000"/>
          <a:alpha val="99000"/>
        </a:schemeClr>
      </a:solidFill>
      <a:round/>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FFFE015_2ADBAAA7.xml><?xml version="1.0" encoding="utf-8"?>
<p188:cmLst xmlns:a="http://schemas.openxmlformats.org/drawingml/2006/main" xmlns:r="http://schemas.openxmlformats.org/officeDocument/2006/relationships" xmlns:p188="http://schemas.microsoft.com/office/powerpoint/2018/8/main">
  <p188:cm id="{AA0EC11C-43D9-490C-89E1-539070309175}" authorId="{97E2E0E2-93E3-97B0-D8B0-E15B69D88960}" created="2025-04-10T17:56:04.242">
    <pc:sldMkLst xmlns:pc="http://schemas.microsoft.com/office/powerpoint/2013/main/command">
      <pc:docMk/>
      <pc:sldMk cId="719039143" sldId="2147475477"/>
    </pc:sldMkLst>
    <p188:txBody>
      <a:bodyPr/>
      <a:lstStyle/>
      <a:p>
        <a:r>
          <a:rPr lang="en-US"/>
          <a:t>Point of this slide is that Past is not an indication of Future - C&amp;SC still new… but growing quickly.</a:t>
        </a:r>
      </a:p>
    </p188:txBody>
  </p188:cm>
</p188:cmLst>
</file>

<file path=ppt/comments/modernComment_7FFFE0A3_D4A6A899.xml><?xml version="1.0" encoding="utf-8"?>
<p188:cmLst xmlns:a="http://schemas.openxmlformats.org/drawingml/2006/main" xmlns:r="http://schemas.openxmlformats.org/officeDocument/2006/relationships" xmlns:p188="http://schemas.microsoft.com/office/powerpoint/2018/8/main">
  <p188:cm id="{EC5F02EE-B6F4-B54F-BEF8-C3A34F6D74B6}" authorId="{97E2E0E2-93E3-97B0-D8B0-E15B69D88960}" status="resolved" created="2025-04-22T23:12:59.198">
    <pc:sldMkLst xmlns:pc="http://schemas.microsoft.com/office/powerpoint/2013/main/command">
      <pc:docMk/>
      <pc:sldMk cId="2506146812" sldId="2147475579"/>
    </pc:sldMkLst>
    <p188:txBody>
      <a:bodyPr/>
      <a:lstStyle/>
      <a:p>
        <a:r>
          <a:rPr lang="en-US"/>
          <a:t>This looks like the Exec Summary (one slide) to me. Could have an earlier super-simple slide that just outlines the 'high leverage' options in third box. Then this is a support to that slide.
For me, you have to explain the 'gains' you are saying we need to maintain...
Maybe put in a slide with the Gains and then the content from the third box as the first slide, then this as backup</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D41E6-F1A5-074C-A076-66708AE84A17}" type="doc">
      <dgm:prSet loTypeId="urn:microsoft.com/office/officeart/2005/8/layout/hChevron3" loCatId="" qsTypeId="urn:microsoft.com/office/officeart/2005/8/quickstyle/simple5" qsCatId="simple" csTypeId="urn:microsoft.com/office/officeart/2005/8/colors/colorful5" csCatId="colorful" phldr="1"/>
      <dgm:spPr/>
      <dgm:t>
        <a:bodyPr/>
        <a:lstStyle/>
        <a:p>
          <a:endParaRPr lang="en-US"/>
        </a:p>
      </dgm:t>
    </dgm:pt>
    <dgm:pt modelId="{AFB444BA-3861-0E44-A9E2-8DAC422C7E75}">
      <dgm:prSet phldrT="[Text]" custT="1"/>
      <dgm:spPr/>
      <dgm:t>
        <a:bodyPr/>
        <a:lstStyle/>
        <a:p>
          <a:pPr>
            <a:defRPr sz="1600"/>
          </a:pPr>
          <a:r>
            <a:rPr sz="1400" dirty="0"/>
            <a:t>RMET &amp; HRT</a:t>
          </a:r>
        </a:p>
      </dgm:t>
    </dgm:pt>
    <dgm:pt modelId="{E8A0A739-6687-E84D-AFCC-980776F72E0C}" type="parTrans" cxnId="{F5903000-0F2E-C64D-88E3-35982CD8EBF1}">
      <dgm:prSet/>
      <dgm:spPr/>
      <dgm:t>
        <a:bodyPr/>
        <a:lstStyle/>
        <a:p>
          <a:endParaRPr lang="en-US" sz="1400"/>
        </a:p>
      </dgm:t>
    </dgm:pt>
    <dgm:pt modelId="{2E4CB8D8-BBC0-2A49-AA3A-9022733E7696}" type="sibTrans" cxnId="{F5903000-0F2E-C64D-88E3-35982CD8EBF1}">
      <dgm:prSet/>
      <dgm:spPr/>
      <dgm:t>
        <a:bodyPr/>
        <a:lstStyle/>
        <a:p>
          <a:endParaRPr lang="en-US" sz="1400"/>
        </a:p>
      </dgm:t>
    </dgm:pt>
    <dgm:pt modelId="{F3DD9CC8-DDF5-0F48-95F5-241704F9CA33}">
      <dgm:prSet phldrT="[Text]" custT="1"/>
      <dgm:spPr/>
      <dgm:t>
        <a:bodyPr/>
        <a:lstStyle/>
        <a:p>
          <a:pPr>
            <a:defRPr sz="1600"/>
          </a:pPr>
          <a:r>
            <a:rPr sz="1400" dirty="0"/>
            <a:t>Planification inter-programmes</a:t>
          </a:r>
        </a:p>
      </dgm:t>
    </dgm:pt>
    <dgm:pt modelId="{6D7E700E-2742-AD47-9025-82BF62024E3E}" type="parTrans" cxnId="{2A4521FF-11EE-C34B-BD45-289043681996}">
      <dgm:prSet/>
      <dgm:spPr/>
      <dgm:t>
        <a:bodyPr/>
        <a:lstStyle/>
        <a:p>
          <a:endParaRPr lang="en-US" sz="1400"/>
        </a:p>
      </dgm:t>
    </dgm:pt>
    <dgm:pt modelId="{18F913CF-068F-8046-9DF3-57646425BE7E}" type="sibTrans" cxnId="{2A4521FF-11EE-C34B-BD45-289043681996}">
      <dgm:prSet/>
      <dgm:spPr/>
      <dgm:t>
        <a:bodyPr/>
        <a:lstStyle/>
        <a:p>
          <a:endParaRPr lang="en-US" sz="1400"/>
        </a:p>
      </dgm:t>
    </dgm:pt>
    <dgm:pt modelId="{FA5FC2AF-F269-774E-9923-77F1638511CB}">
      <dgm:prSet phldrT="[Text]" custT="1"/>
      <dgm:spPr/>
      <dgm:t>
        <a:bodyPr/>
        <a:lstStyle/>
        <a:p>
          <a:pPr>
            <a:defRPr sz="1600"/>
          </a:pPr>
          <a:r>
            <a:rPr sz="1400" dirty="0"/>
            <a:t>Priorisation des produits essentiels</a:t>
          </a:r>
        </a:p>
      </dgm:t>
    </dgm:pt>
    <dgm:pt modelId="{96AFD238-3AAC-014F-BE10-BF17CAF17BD8}" type="parTrans" cxnId="{15D3A648-635A-9D49-993A-CA35541AD677}">
      <dgm:prSet/>
      <dgm:spPr/>
      <dgm:t>
        <a:bodyPr/>
        <a:lstStyle/>
        <a:p>
          <a:endParaRPr lang="en-US" sz="1400"/>
        </a:p>
      </dgm:t>
    </dgm:pt>
    <dgm:pt modelId="{3C0C5DA4-A744-0C46-B697-7666C488D18D}" type="sibTrans" cxnId="{15D3A648-635A-9D49-993A-CA35541AD677}">
      <dgm:prSet/>
      <dgm:spPr/>
      <dgm:t>
        <a:bodyPr/>
        <a:lstStyle/>
        <a:p>
          <a:endParaRPr lang="en-US" sz="1400"/>
        </a:p>
      </dgm:t>
    </dgm:pt>
    <dgm:pt modelId="{359EDEE9-E5DF-DC40-8605-9A8A3FC71235}">
      <dgm:prSet custT="1"/>
      <dgm:spPr/>
      <dgm:t>
        <a:bodyPr/>
        <a:lstStyle/>
        <a:p>
          <a:pPr>
            <a:defRPr sz="1600"/>
          </a:pPr>
          <a:r>
            <a:rPr sz="1400" dirty="0"/>
            <a:t>Coordination des achats</a:t>
          </a:r>
        </a:p>
      </dgm:t>
    </dgm:pt>
    <dgm:pt modelId="{A4CE0330-640B-0244-B620-295550C6B4F4}" type="parTrans" cxnId="{27DA440C-4C00-1A4B-ACF9-7912C48709A8}">
      <dgm:prSet/>
      <dgm:spPr/>
      <dgm:t>
        <a:bodyPr/>
        <a:lstStyle/>
        <a:p>
          <a:endParaRPr lang="en-US" sz="1400"/>
        </a:p>
      </dgm:t>
    </dgm:pt>
    <dgm:pt modelId="{FA75416B-2553-2D4A-B9AA-104A09D9284C}" type="sibTrans" cxnId="{27DA440C-4C00-1A4B-ACF9-7912C48709A8}">
      <dgm:prSet/>
      <dgm:spPr/>
      <dgm:t>
        <a:bodyPr/>
        <a:lstStyle/>
        <a:p>
          <a:endParaRPr lang="en-US" sz="1400"/>
        </a:p>
      </dgm:t>
    </dgm:pt>
    <dgm:pt modelId="{FD75EE09-CB5F-C344-AC20-610EE90662BE}">
      <dgm:prSet custT="1"/>
      <dgm:spPr/>
      <dgm:t>
        <a:bodyPr/>
        <a:lstStyle/>
        <a:p>
          <a:pPr>
            <a:defRPr sz="1600"/>
          </a:pPr>
          <a:r>
            <a:rPr sz="1400" dirty="0"/>
            <a:t>Accès durable</a:t>
          </a:r>
        </a:p>
      </dgm:t>
    </dgm:pt>
    <dgm:pt modelId="{89396DB8-2096-4046-BF3A-BB841B42D25A}" type="parTrans" cxnId="{6699B22A-C001-5B4D-8DE6-1B66D6B60689}">
      <dgm:prSet/>
      <dgm:spPr/>
      <dgm:t>
        <a:bodyPr/>
        <a:lstStyle/>
        <a:p>
          <a:endParaRPr lang="en-US" sz="1400"/>
        </a:p>
      </dgm:t>
    </dgm:pt>
    <dgm:pt modelId="{9182D19E-8DD4-1B46-BCDA-73F740253B5F}" type="sibTrans" cxnId="{6699B22A-C001-5B4D-8DE6-1B66D6B60689}">
      <dgm:prSet/>
      <dgm:spPr/>
      <dgm:t>
        <a:bodyPr/>
        <a:lstStyle/>
        <a:p>
          <a:endParaRPr lang="en-US" sz="1400"/>
        </a:p>
      </dgm:t>
    </dgm:pt>
    <dgm:pt modelId="{E24BA818-E248-F744-AB90-9FB8209E46F3}" type="pres">
      <dgm:prSet presAssocID="{CD0D41E6-F1A5-074C-A076-66708AE84A17}" presName="Name0" presStyleCnt="0">
        <dgm:presLayoutVars>
          <dgm:dir/>
          <dgm:resizeHandles val="exact"/>
        </dgm:presLayoutVars>
      </dgm:prSet>
      <dgm:spPr/>
      <dgm:t>
        <a:bodyPr/>
        <a:lstStyle/>
        <a:p>
          <a:endParaRPr lang="en-US"/>
        </a:p>
      </dgm:t>
    </dgm:pt>
    <dgm:pt modelId="{3EC212CA-F347-E841-BC0B-9E8F0E90C327}" type="pres">
      <dgm:prSet presAssocID="{AFB444BA-3861-0E44-A9E2-8DAC422C7E75}" presName="parTxOnly" presStyleLbl="node1" presStyleIdx="0" presStyleCnt="5" custLinFactNeighborY="1785">
        <dgm:presLayoutVars>
          <dgm:bulletEnabled val="1"/>
        </dgm:presLayoutVars>
      </dgm:prSet>
      <dgm:spPr/>
      <dgm:t>
        <a:bodyPr/>
        <a:lstStyle/>
        <a:p>
          <a:endParaRPr lang="en-US"/>
        </a:p>
      </dgm:t>
    </dgm:pt>
    <dgm:pt modelId="{4093941E-3170-6942-ADBE-0A27C7AEC273}" type="pres">
      <dgm:prSet presAssocID="{2E4CB8D8-BBC0-2A49-AA3A-9022733E7696}" presName="parSpace" presStyleCnt="0"/>
      <dgm:spPr/>
    </dgm:pt>
    <dgm:pt modelId="{A4B0D510-7B15-C543-956D-9D1050B5E7FE}" type="pres">
      <dgm:prSet presAssocID="{F3DD9CC8-DDF5-0F48-95F5-241704F9CA33}" presName="parTxOnly" presStyleLbl="node1" presStyleIdx="1" presStyleCnt="5">
        <dgm:presLayoutVars>
          <dgm:bulletEnabled val="1"/>
        </dgm:presLayoutVars>
      </dgm:prSet>
      <dgm:spPr/>
      <dgm:t>
        <a:bodyPr/>
        <a:lstStyle/>
        <a:p>
          <a:endParaRPr lang="en-US"/>
        </a:p>
      </dgm:t>
    </dgm:pt>
    <dgm:pt modelId="{4C54952D-493B-D64B-BCF8-FF7EAFEEF416}" type="pres">
      <dgm:prSet presAssocID="{18F913CF-068F-8046-9DF3-57646425BE7E}" presName="parSpace" presStyleCnt="0"/>
      <dgm:spPr/>
    </dgm:pt>
    <dgm:pt modelId="{21DD19FC-8E16-D145-83A7-4B613B780B03}" type="pres">
      <dgm:prSet presAssocID="{FA5FC2AF-F269-774E-9923-77F1638511CB}" presName="parTxOnly" presStyleLbl="node1" presStyleIdx="2" presStyleCnt="5">
        <dgm:presLayoutVars>
          <dgm:bulletEnabled val="1"/>
        </dgm:presLayoutVars>
      </dgm:prSet>
      <dgm:spPr/>
      <dgm:t>
        <a:bodyPr/>
        <a:lstStyle/>
        <a:p>
          <a:endParaRPr lang="en-US"/>
        </a:p>
      </dgm:t>
    </dgm:pt>
    <dgm:pt modelId="{BB2226E4-2042-4040-963E-24378AB5F5B1}" type="pres">
      <dgm:prSet presAssocID="{3C0C5DA4-A744-0C46-B697-7666C488D18D}" presName="parSpace" presStyleCnt="0"/>
      <dgm:spPr/>
    </dgm:pt>
    <dgm:pt modelId="{2D05560B-1CF4-AF43-9A60-0BD419E9E605}" type="pres">
      <dgm:prSet presAssocID="{359EDEE9-E5DF-DC40-8605-9A8A3FC71235}" presName="parTxOnly" presStyleLbl="node1" presStyleIdx="3" presStyleCnt="5">
        <dgm:presLayoutVars>
          <dgm:bulletEnabled val="1"/>
        </dgm:presLayoutVars>
      </dgm:prSet>
      <dgm:spPr/>
      <dgm:t>
        <a:bodyPr/>
        <a:lstStyle/>
        <a:p>
          <a:endParaRPr lang="en-US"/>
        </a:p>
      </dgm:t>
    </dgm:pt>
    <dgm:pt modelId="{98EDA0F6-6990-D647-A033-DF8917A97A34}" type="pres">
      <dgm:prSet presAssocID="{FA75416B-2553-2D4A-B9AA-104A09D9284C}" presName="parSpace" presStyleCnt="0"/>
      <dgm:spPr/>
    </dgm:pt>
    <dgm:pt modelId="{65DD8156-19B5-0E4F-BC62-9B5852C88AA6}" type="pres">
      <dgm:prSet presAssocID="{FD75EE09-CB5F-C344-AC20-610EE90662BE}" presName="parTxOnly" presStyleLbl="node1" presStyleIdx="4" presStyleCnt="5">
        <dgm:presLayoutVars>
          <dgm:bulletEnabled val="1"/>
        </dgm:presLayoutVars>
      </dgm:prSet>
      <dgm:spPr/>
      <dgm:t>
        <a:bodyPr/>
        <a:lstStyle/>
        <a:p>
          <a:endParaRPr lang="en-US"/>
        </a:p>
      </dgm:t>
    </dgm:pt>
  </dgm:ptLst>
  <dgm:cxnLst>
    <dgm:cxn modelId="{6699B22A-C001-5B4D-8DE6-1B66D6B60689}" srcId="{CD0D41E6-F1A5-074C-A076-66708AE84A17}" destId="{FD75EE09-CB5F-C344-AC20-610EE90662BE}" srcOrd="4" destOrd="0" parTransId="{89396DB8-2096-4046-BF3A-BB841B42D25A}" sibTransId="{9182D19E-8DD4-1B46-BCDA-73F740253B5F}"/>
    <dgm:cxn modelId="{2B1E74DB-6F1C-F64A-B884-37AA89A26D0C}" type="presOf" srcId="{FD75EE09-CB5F-C344-AC20-610EE90662BE}" destId="{65DD8156-19B5-0E4F-BC62-9B5852C88AA6}" srcOrd="0" destOrd="0" presId="urn:microsoft.com/office/officeart/2005/8/layout/hChevron3"/>
    <dgm:cxn modelId="{15D3A648-635A-9D49-993A-CA35541AD677}" srcId="{CD0D41E6-F1A5-074C-A076-66708AE84A17}" destId="{FA5FC2AF-F269-774E-9923-77F1638511CB}" srcOrd="2" destOrd="0" parTransId="{96AFD238-3AAC-014F-BE10-BF17CAF17BD8}" sibTransId="{3C0C5DA4-A744-0C46-B697-7666C488D18D}"/>
    <dgm:cxn modelId="{B1AA4858-F648-0C4B-99A6-4D87888A740A}" type="presOf" srcId="{FA5FC2AF-F269-774E-9923-77F1638511CB}" destId="{21DD19FC-8E16-D145-83A7-4B613B780B03}" srcOrd="0" destOrd="0" presId="urn:microsoft.com/office/officeart/2005/8/layout/hChevron3"/>
    <dgm:cxn modelId="{27DA440C-4C00-1A4B-ACF9-7912C48709A8}" srcId="{CD0D41E6-F1A5-074C-A076-66708AE84A17}" destId="{359EDEE9-E5DF-DC40-8605-9A8A3FC71235}" srcOrd="3" destOrd="0" parTransId="{A4CE0330-640B-0244-B620-295550C6B4F4}" sibTransId="{FA75416B-2553-2D4A-B9AA-104A09D9284C}"/>
    <dgm:cxn modelId="{EC85453A-36FC-EC44-A56E-412E8F72ACAB}" type="presOf" srcId="{CD0D41E6-F1A5-074C-A076-66708AE84A17}" destId="{E24BA818-E248-F744-AB90-9FB8209E46F3}" srcOrd="0" destOrd="0" presId="urn:microsoft.com/office/officeart/2005/8/layout/hChevron3"/>
    <dgm:cxn modelId="{2A4521FF-11EE-C34B-BD45-289043681996}" srcId="{CD0D41E6-F1A5-074C-A076-66708AE84A17}" destId="{F3DD9CC8-DDF5-0F48-95F5-241704F9CA33}" srcOrd="1" destOrd="0" parTransId="{6D7E700E-2742-AD47-9025-82BF62024E3E}" sibTransId="{18F913CF-068F-8046-9DF3-57646425BE7E}"/>
    <dgm:cxn modelId="{A9CFE144-27E3-304B-A84E-634B95ED32D5}" type="presOf" srcId="{F3DD9CC8-DDF5-0F48-95F5-241704F9CA33}" destId="{A4B0D510-7B15-C543-956D-9D1050B5E7FE}" srcOrd="0" destOrd="0" presId="urn:microsoft.com/office/officeart/2005/8/layout/hChevron3"/>
    <dgm:cxn modelId="{42280FB9-05AB-AD49-A087-0DE6141AB47A}" type="presOf" srcId="{AFB444BA-3861-0E44-A9E2-8DAC422C7E75}" destId="{3EC212CA-F347-E841-BC0B-9E8F0E90C327}" srcOrd="0" destOrd="0" presId="urn:microsoft.com/office/officeart/2005/8/layout/hChevron3"/>
    <dgm:cxn modelId="{F5903000-0F2E-C64D-88E3-35982CD8EBF1}" srcId="{CD0D41E6-F1A5-074C-A076-66708AE84A17}" destId="{AFB444BA-3861-0E44-A9E2-8DAC422C7E75}" srcOrd="0" destOrd="0" parTransId="{E8A0A739-6687-E84D-AFCC-980776F72E0C}" sibTransId="{2E4CB8D8-BBC0-2A49-AA3A-9022733E7696}"/>
    <dgm:cxn modelId="{10A9278E-A90E-554F-B95B-E26759ED592D}" type="presOf" srcId="{359EDEE9-E5DF-DC40-8605-9A8A3FC71235}" destId="{2D05560B-1CF4-AF43-9A60-0BD419E9E605}" srcOrd="0" destOrd="0" presId="urn:microsoft.com/office/officeart/2005/8/layout/hChevron3"/>
    <dgm:cxn modelId="{C51A21A9-C3EA-084A-A150-DC5DA0917347}" type="presParOf" srcId="{E24BA818-E248-F744-AB90-9FB8209E46F3}" destId="{3EC212CA-F347-E841-BC0B-9E8F0E90C327}" srcOrd="0" destOrd="0" presId="urn:microsoft.com/office/officeart/2005/8/layout/hChevron3"/>
    <dgm:cxn modelId="{805ACB33-D772-F844-A33D-DAC030E62155}" type="presParOf" srcId="{E24BA818-E248-F744-AB90-9FB8209E46F3}" destId="{4093941E-3170-6942-ADBE-0A27C7AEC273}" srcOrd="1" destOrd="0" presId="urn:microsoft.com/office/officeart/2005/8/layout/hChevron3"/>
    <dgm:cxn modelId="{2CAE2C36-CA2F-1945-9EEA-477529574D54}" type="presParOf" srcId="{E24BA818-E248-F744-AB90-9FB8209E46F3}" destId="{A4B0D510-7B15-C543-956D-9D1050B5E7FE}" srcOrd="2" destOrd="0" presId="urn:microsoft.com/office/officeart/2005/8/layout/hChevron3"/>
    <dgm:cxn modelId="{58AAA3EB-D83F-114E-95CF-C9C24E36B548}" type="presParOf" srcId="{E24BA818-E248-F744-AB90-9FB8209E46F3}" destId="{4C54952D-493B-D64B-BCF8-FF7EAFEEF416}" srcOrd="3" destOrd="0" presId="urn:microsoft.com/office/officeart/2005/8/layout/hChevron3"/>
    <dgm:cxn modelId="{52EFE887-EA42-8741-BD15-7AB10B0AAB6C}" type="presParOf" srcId="{E24BA818-E248-F744-AB90-9FB8209E46F3}" destId="{21DD19FC-8E16-D145-83A7-4B613B780B03}" srcOrd="4" destOrd="0" presId="urn:microsoft.com/office/officeart/2005/8/layout/hChevron3"/>
    <dgm:cxn modelId="{984709FD-49C6-D348-A34E-0DCAEF844496}" type="presParOf" srcId="{E24BA818-E248-F744-AB90-9FB8209E46F3}" destId="{BB2226E4-2042-4040-963E-24378AB5F5B1}" srcOrd="5" destOrd="0" presId="urn:microsoft.com/office/officeart/2005/8/layout/hChevron3"/>
    <dgm:cxn modelId="{28ED23F3-723D-0F40-9737-F2B54A1DD458}" type="presParOf" srcId="{E24BA818-E248-F744-AB90-9FB8209E46F3}" destId="{2D05560B-1CF4-AF43-9A60-0BD419E9E605}" srcOrd="6" destOrd="0" presId="urn:microsoft.com/office/officeart/2005/8/layout/hChevron3"/>
    <dgm:cxn modelId="{B873A659-3655-2E46-B340-446376400A6B}" type="presParOf" srcId="{E24BA818-E248-F744-AB90-9FB8209E46F3}" destId="{98EDA0F6-6990-D647-A033-DF8917A97A34}" srcOrd="7" destOrd="0" presId="urn:microsoft.com/office/officeart/2005/8/layout/hChevron3"/>
    <dgm:cxn modelId="{68096163-51C9-BA4E-84DD-791647904433}" type="presParOf" srcId="{E24BA818-E248-F744-AB90-9FB8209E46F3}" destId="{65DD8156-19B5-0E4F-BC62-9B5852C88AA6}"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212CA-F347-E841-BC0B-9E8F0E90C327}">
      <dsp:nvSpPr>
        <dsp:cNvPr id="0" name=""/>
        <dsp:cNvSpPr/>
      </dsp:nvSpPr>
      <dsp:spPr>
        <a:xfrm>
          <a:off x="1356" y="0"/>
          <a:ext cx="2645324" cy="898582"/>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defRPr sz="1600"/>
          </a:pPr>
          <a:r>
            <a:rPr sz="1400" kern="1200" dirty="0"/>
            <a:t>RMET &amp; HRT</a:t>
          </a:r>
        </a:p>
      </dsp:txBody>
      <dsp:txXfrm>
        <a:off x="1356" y="0"/>
        <a:ext cx="2420679" cy="898582"/>
      </dsp:txXfrm>
    </dsp:sp>
    <dsp:sp modelId="{A4B0D510-7B15-C543-956D-9D1050B5E7FE}">
      <dsp:nvSpPr>
        <dsp:cNvPr id="0" name=""/>
        <dsp:cNvSpPr/>
      </dsp:nvSpPr>
      <dsp:spPr>
        <a:xfrm>
          <a:off x="2117616" y="0"/>
          <a:ext cx="2645324" cy="898582"/>
        </a:xfrm>
        <a:prstGeom prst="chevron">
          <a:avLst/>
        </a:prstGeom>
        <a:gradFill rotWithShape="0">
          <a:gsLst>
            <a:gs pos="0">
              <a:schemeClr val="accent5">
                <a:hueOff val="-2960250"/>
                <a:satOff val="-19037"/>
                <a:lumOff val="8039"/>
                <a:alphaOff val="0"/>
                <a:satMod val="103000"/>
                <a:lumMod val="102000"/>
                <a:tint val="94000"/>
              </a:schemeClr>
            </a:gs>
            <a:gs pos="50000">
              <a:schemeClr val="accent5">
                <a:hueOff val="-2960250"/>
                <a:satOff val="-19037"/>
                <a:lumOff val="8039"/>
                <a:alphaOff val="0"/>
                <a:satMod val="110000"/>
                <a:lumMod val="100000"/>
                <a:shade val="100000"/>
              </a:schemeClr>
            </a:gs>
            <a:gs pos="100000">
              <a:schemeClr val="accent5">
                <a:hueOff val="-2960250"/>
                <a:satOff val="-19037"/>
                <a:lumOff val="80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defRPr sz="1600"/>
          </a:pPr>
          <a:r>
            <a:rPr sz="1400" kern="1200" dirty="0"/>
            <a:t>Planification inter-programmes</a:t>
          </a:r>
        </a:p>
      </dsp:txBody>
      <dsp:txXfrm>
        <a:off x="2566907" y="0"/>
        <a:ext cx="1746742" cy="898582"/>
      </dsp:txXfrm>
    </dsp:sp>
    <dsp:sp modelId="{21DD19FC-8E16-D145-83A7-4B613B780B03}">
      <dsp:nvSpPr>
        <dsp:cNvPr id="0" name=""/>
        <dsp:cNvSpPr/>
      </dsp:nvSpPr>
      <dsp:spPr>
        <a:xfrm>
          <a:off x="4233876" y="0"/>
          <a:ext cx="2645324" cy="898582"/>
        </a:xfrm>
        <a:prstGeom prst="chevron">
          <a:avLst/>
        </a:prstGeom>
        <a:gradFill rotWithShape="0">
          <a:gsLst>
            <a:gs pos="0">
              <a:schemeClr val="accent5">
                <a:hueOff val="-5920500"/>
                <a:satOff val="-38074"/>
                <a:lumOff val="16078"/>
                <a:alphaOff val="0"/>
                <a:satMod val="103000"/>
                <a:lumMod val="102000"/>
                <a:tint val="94000"/>
              </a:schemeClr>
            </a:gs>
            <a:gs pos="50000">
              <a:schemeClr val="accent5">
                <a:hueOff val="-5920500"/>
                <a:satOff val="-38074"/>
                <a:lumOff val="16078"/>
                <a:alphaOff val="0"/>
                <a:satMod val="110000"/>
                <a:lumMod val="100000"/>
                <a:shade val="100000"/>
              </a:schemeClr>
            </a:gs>
            <a:gs pos="100000">
              <a:schemeClr val="accent5">
                <a:hueOff val="-5920500"/>
                <a:satOff val="-38074"/>
                <a:lumOff val="1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defRPr sz="1600"/>
          </a:pPr>
          <a:r>
            <a:rPr sz="1400" kern="1200" dirty="0"/>
            <a:t>Priorisation des produits essentiels</a:t>
          </a:r>
        </a:p>
      </dsp:txBody>
      <dsp:txXfrm>
        <a:off x="4683167" y="0"/>
        <a:ext cx="1746742" cy="898582"/>
      </dsp:txXfrm>
    </dsp:sp>
    <dsp:sp modelId="{2D05560B-1CF4-AF43-9A60-0BD419E9E605}">
      <dsp:nvSpPr>
        <dsp:cNvPr id="0" name=""/>
        <dsp:cNvSpPr/>
      </dsp:nvSpPr>
      <dsp:spPr>
        <a:xfrm>
          <a:off x="6350135" y="0"/>
          <a:ext cx="2645324" cy="898582"/>
        </a:xfrm>
        <a:prstGeom prst="chevron">
          <a:avLst/>
        </a:prstGeom>
        <a:gradFill rotWithShape="0">
          <a:gsLst>
            <a:gs pos="0">
              <a:schemeClr val="accent5">
                <a:hueOff val="-8880750"/>
                <a:satOff val="-57110"/>
                <a:lumOff val="24118"/>
                <a:alphaOff val="0"/>
                <a:satMod val="103000"/>
                <a:lumMod val="102000"/>
                <a:tint val="94000"/>
              </a:schemeClr>
            </a:gs>
            <a:gs pos="50000">
              <a:schemeClr val="accent5">
                <a:hueOff val="-8880750"/>
                <a:satOff val="-57110"/>
                <a:lumOff val="24118"/>
                <a:alphaOff val="0"/>
                <a:satMod val="110000"/>
                <a:lumMod val="100000"/>
                <a:shade val="100000"/>
              </a:schemeClr>
            </a:gs>
            <a:gs pos="100000">
              <a:schemeClr val="accent5">
                <a:hueOff val="-8880750"/>
                <a:satOff val="-57110"/>
                <a:lumOff val="241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defRPr sz="1600"/>
          </a:pPr>
          <a:r>
            <a:rPr sz="1400" kern="1200" dirty="0"/>
            <a:t>Coordination des achats</a:t>
          </a:r>
        </a:p>
      </dsp:txBody>
      <dsp:txXfrm>
        <a:off x="6799426" y="0"/>
        <a:ext cx="1746742" cy="898582"/>
      </dsp:txXfrm>
    </dsp:sp>
    <dsp:sp modelId="{65DD8156-19B5-0E4F-BC62-9B5852C88AA6}">
      <dsp:nvSpPr>
        <dsp:cNvPr id="0" name=""/>
        <dsp:cNvSpPr/>
      </dsp:nvSpPr>
      <dsp:spPr>
        <a:xfrm>
          <a:off x="8466395" y="0"/>
          <a:ext cx="2645324" cy="898582"/>
        </a:xfrm>
        <a:prstGeom prst="chevron">
          <a:avLst/>
        </a:prstGeom>
        <a:gradFill rotWithShape="0">
          <a:gsLst>
            <a:gs pos="0">
              <a:schemeClr val="accent5">
                <a:hueOff val="-11840999"/>
                <a:satOff val="-76147"/>
                <a:lumOff val="32157"/>
                <a:alphaOff val="0"/>
                <a:satMod val="103000"/>
                <a:lumMod val="102000"/>
                <a:tint val="94000"/>
              </a:schemeClr>
            </a:gs>
            <a:gs pos="50000">
              <a:schemeClr val="accent5">
                <a:hueOff val="-11840999"/>
                <a:satOff val="-76147"/>
                <a:lumOff val="32157"/>
                <a:alphaOff val="0"/>
                <a:satMod val="110000"/>
                <a:lumMod val="100000"/>
                <a:shade val="100000"/>
              </a:schemeClr>
            </a:gs>
            <a:gs pos="100000">
              <a:schemeClr val="accent5">
                <a:hueOff val="-11840999"/>
                <a:satOff val="-76147"/>
                <a:lumOff val="3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defRPr sz="1600"/>
          </a:pPr>
          <a:r>
            <a:rPr sz="1400" kern="1200" dirty="0"/>
            <a:t>Accès durable</a:t>
          </a:r>
        </a:p>
      </dsp:txBody>
      <dsp:txXfrm>
        <a:off x="8915686" y="0"/>
        <a:ext cx="1746742" cy="89858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53853" y="0"/>
            <a:ext cx="3024770" cy="458788"/>
          </a:xfrm>
          <a:prstGeom prst="rect">
            <a:avLst/>
          </a:prstGeom>
        </p:spPr>
        <p:txBody>
          <a:bodyPr vert="horz" lIns="91440" tIns="45720" rIns="91440" bIns="45720" rtlCol="0"/>
          <a:lstStyle>
            <a:lvl1pPr algn="r">
              <a:defRPr sz="1200"/>
            </a:lvl1pPr>
          </a:lstStyle>
          <a:p>
            <a:fld id="{EC0A0990-8FEE-4574-92D1-A0FBB2A7D44F}" type="datetimeFigureOut">
              <a:rPr lang="en-GB" smtClean="0"/>
              <a:t>22/05/2025</a:t>
            </a:fld>
            <a:endParaRPr lang="en-GB" dirty="0"/>
          </a:p>
        </p:txBody>
      </p:sp>
      <p:sp>
        <p:nvSpPr>
          <p:cNvPr id="4" name="Footer Placeholder 3"/>
          <p:cNvSpPr>
            <a:spLocks noGrp="1"/>
          </p:cNvSpPr>
          <p:nvPr>
            <p:ph type="ftr" sz="quarter" idx="2"/>
          </p:nvPr>
        </p:nvSpPr>
        <p:spPr>
          <a:xfrm>
            <a:off x="0" y="8685214"/>
            <a:ext cx="302477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53853" y="8685214"/>
            <a:ext cx="3024770" cy="458787"/>
          </a:xfrm>
          <a:prstGeom prst="rect">
            <a:avLst/>
          </a:prstGeom>
        </p:spPr>
        <p:txBody>
          <a:bodyPr vert="horz" lIns="91440" tIns="45720" rIns="91440" bIns="45720" rtlCol="0" anchor="b"/>
          <a:lstStyle>
            <a:lvl1pPr algn="r">
              <a:defRPr sz="1200"/>
            </a:lvl1pPr>
          </a:lstStyle>
          <a:p>
            <a:fld id="{334A44FE-7D88-43C8-BC42-F838C7B01E4A}" type="slidenum">
              <a:rPr lang="en-GB" smtClean="0"/>
              <a:t>‹#›</a:t>
            </a:fld>
            <a:endParaRPr lang="en-GB" dirty="0"/>
          </a:p>
        </p:txBody>
      </p:sp>
    </p:spTree>
    <p:extLst>
      <p:ext uri="{BB962C8B-B14F-4D97-AF65-F5344CB8AC3E}">
        <p14:creationId xmlns:p14="http://schemas.microsoft.com/office/powerpoint/2010/main" val="387390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3853" y="0"/>
            <a:ext cx="3024770" cy="458788"/>
          </a:xfrm>
          <a:prstGeom prst="rect">
            <a:avLst/>
          </a:prstGeom>
        </p:spPr>
        <p:txBody>
          <a:bodyPr vert="horz" lIns="91440" tIns="45720" rIns="91440" bIns="45720" rtlCol="0"/>
          <a:lstStyle>
            <a:lvl1pPr algn="r">
              <a:defRPr sz="1200"/>
            </a:lvl1pPr>
          </a:lstStyle>
          <a:p>
            <a:fld id="{B9E71765-A57F-194E-8EBA-4EDD644D146C}" type="datetimeFigureOut">
              <a:rPr lang="en-US" smtClean="0"/>
              <a:t>5/22/2025</a:t>
            </a:fld>
            <a:endParaRPr lang="en-US" dirty="0"/>
          </a:p>
        </p:txBody>
      </p:sp>
      <p:sp>
        <p:nvSpPr>
          <p:cNvPr id="4" name="Slide Image Placeholder 3"/>
          <p:cNvSpPr>
            <a:spLocks noGrp="1" noRot="1" noChangeAspect="1"/>
          </p:cNvSpPr>
          <p:nvPr>
            <p:ph type="sldImg" idx="2"/>
          </p:nvPr>
        </p:nvSpPr>
        <p:spPr>
          <a:xfrm>
            <a:off x="747713" y="1143000"/>
            <a:ext cx="5484812"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024" y="4400550"/>
            <a:ext cx="558419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302477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3853" y="8685214"/>
            <a:ext cx="3024770" cy="458787"/>
          </a:xfrm>
          <a:prstGeom prst="rect">
            <a:avLst/>
          </a:prstGeom>
        </p:spPr>
        <p:txBody>
          <a:bodyPr vert="horz" lIns="91440" tIns="45720" rIns="91440" bIns="45720" rtlCol="0" anchor="b"/>
          <a:lstStyle>
            <a:lvl1pPr algn="r">
              <a:defRPr sz="1200"/>
            </a:lvl1pPr>
          </a:lstStyle>
          <a:p>
            <a:fld id="{2996B92B-51F3-6F40-A917-0A21556D3DBB}" type="slidenum">
              <a:rPr lang="en-US" smtClean="0"/>
              <a:t>‹#›</a:t>
            </a:fld>
            <a:endParaRPr lang="en-US" dirty="0"/>
          </a:p>
        </p:txBody>
      </p:sp>
    </p:spTree>
    <p:extLst>
      <p:ext uri="{BB962C8B-B14F-4D97-AF65-F5344CB8AC3E}">
        <p14:creationId xmlns:p14="http://schemas.microsoft.com/office/powerpoint/2010/main" val="44506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C0564-7656-5CAA-96CF-E6B47B27D9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50E60-3F18-73C1-1199-73DC1BB2B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F8FE2-A1EB-669D-27EF-FE49AE18F4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99C64C-7E21-4DF3-3D41-774598301001}"/>
              </a:ext>
            </a:extLst>
          </p:cNvPr>
          <p:cNvSpPr>
            <a:spLocks noGrp="1"/>
          </p:cNvSpPr>
          <p:nvPr>
            <p:ph type="sldNum" sz="quarter" idx="5"/>
          </p:nvPr>
        </p:nvSpPr>
        <p:spPr/>
        <p:txBody>
          <a:bodyPr/>
          <a:lstStyle/>
          <a:p>
            <a:fld id="{2996B92B-51F3-6F40-A917-0A21556D3DBB}" type="slidenum">
              <a:rPr lang="en-US" smtClean="0"/>
              <a:t>2</a:t>
            </a:fld>
            <a:endParaRPr lang="en-US" dirty="0"/>
          </a:p>
        </p:txBody>
      </p:sp>
    </p:spTree>
    <p:extLst>
      <p:ext uri="{BB962C8B-B14F-4D97-AF65-F5344CB8AC3E}">
        <p14:creationId xmlns:p14="http://schemas.microsoft.com/office/powerpoint/2010/main" val="322803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8A394-88B2-C3A4-4C00-0E330143D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D3090-6F58-945A-EAB0-91A3E7A66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1F8BE-2689-5100-C733-E3A9CA6A7A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B0E6D7-4A6F-D6CD-F255-03111FCABCA9}"/>
              </a:ext>
            </a:extLst>
          </p:cNvPr>
          <p:cNvSpPr>
            <a:spLocks noGrp="1"/>
          </p:cNvSpPr>
          <p:nvPr>
            <p:ph type="sldNum" sz="quarter" idx="5"/>
          </p:nvPr>
        </p:nvSpPr>
        <p:spPr/>
        <p:txBody>
          <a:bodyPr/>
          <a:lstStyle/>
          <a:p>
            <a:fld id="{2996B92B-51F3-6F40-A917-0A21556D3DBB}" type="slidenum">
              <a:rPr lang="en-US" smtClean="0"/>
              <a:t>22</a:t>
            </a:fld>
            <a:endParaRPr lang="en-US" dirty="0"/>
          </a:p>
        </p:txBody>
      </p:sp>
    </p:spTree>
    <p:extLst>
      <p:ext uri="{BB962C8B-B14F-4D97-AF65-F5344CB8AC3E}">
        <p14:creationId xmlns:p14="http://schemas.microsoft.com/office/powerpoint/2010/main" val="179097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C6F0E-6937-F787-E6F4-8F6A0CCA4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7049D-4171-22D1-96D2-40A55B94D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6C381-D23B-1A1C-5DC6-CF039B83F3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D65AA5-4893-6B8B-EFBA-BBCAF6E9D658}"/>
              </a:ext>
            </a:extLst>
          </p:cNvPr>
          <p:cNvSpPr>
            <a:spLocks noGrp="1"/>
          </p:cNvSpPr>
          <p:nvPr>
            <p:ph type="sldNum" sz="quarter" idx="5"/>
          </p:nvPr>
        </p:nvSpPr>
        <p:spPr/>
        <p:txBody>
          <a:bodyPr/>
          <a:lstStyle/>
          <a:p>
            <a:fld id="{2996B92B-51F3-6F40-A917-0A21556D3DBB}" type="slidenum">
              <a:rPr lang="en-US" smtClean="0"/>
              <a:t>25</a:t>
            </a:fld>
            <a:endParaRPr lang="en-US" dirty="0"/>
          </a:p>
        </p:txBody>
      </p:sp>
    </p:spTree>
    <p:extLst>
      <p:ext uri="{BB962C8B-B14F-4D97-AF65-F5344CB8AC3E}">
        <p14:creationId xmlns:p14="http://schemas.microsoft.com/office/powerpoint/2010/main" val="83764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NB Camilas Work</a:t>
            </a:r>
          </a:p>
        </p:txBody>
      </p:sp>
      <p:sp>
        <p:nvSpPr>
          <p:cNvPr id="4" name="Slide Number Placeholder 3"/>
          <p:cNvSpPr>
            <a:spLocks noGrp="1"/>
          </p:cNvSpPr>
          <p:nvPr>
            <p:ph type="sldNum" sz="quarter" idx="5"/>
          </p:nvPr>
        </p:nvSpPr>
        <p:spPr/>
        <p:txBody>
          <a:bodyPr/>
          <a:lstStyle/>
          <a:p>
            <a:fld id="{2996B92B-51F3-6F40-A917-0A21556D3DBB}" type="slidenum">
              <a:rPr lang="en-US" smtClean="0"/>
              <a:t>26</a:t>
            </a:fld>
            <a:endParaRPr lang="en-US" dirty="0"/>
          </a:p>
        </p:txBody>
      </p:sp>
    </p:spTree>
    <p:extLst>
      <p:ext uri="{BB962C8B-B14F-4D97-AF65-F5344CB8AC3E}">
        <p14:creationId xmlns:p14="http://schemas.microsoft.com/office/powerpoint/2010/main" val="234264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19889-EAED-8136-2ACA-B50E235A5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B3D13-DE45-A519-2B64-14DE5D493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EE65D6-3652-C103-2E76-D9A94B2E8E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312427-02E0-A75B-AAD6-D7F5E5BDD7B8}"/>
              </a:ext>
            </a:extLst>
          </p:cNvPr>
          <p:cNvSpPr>
            <a:spLocks noGrp="1"/>
          </p:cNvSpPr>
          <p:nvPr>
            <p:ph type="sldNum" sz="quarter" idx="5"/>
          </p:nvPr>
        </p:nvSpPr>
        <p:spPr/>
        <p:txBody>
          <a:bodyPr/>
          <a:lstStyle/>
          <a:p>
            <a:fld id="{2996B92B-51F3-6F40-A917-0A21556D3DBB}" type="slidenum">
              <a:rPr lang="en-US" smtClean="0"/>
              <a:t>28</a:t>
            </a:fld>
            <a:endParaRPr lang="en-US" dirty="0"/>
          </a:p>
        </p:txBody>
      </p:sp>
    </p:spTree>
    <p:extLst>
      <p:ext uri="{BB962C8B-B14F-4D97-AF65-F5344CB8AC3E}">
        <p14:creationId xmlns:p14="http://schemas.microsoft.com/office/powerpoint/2010/main" val="50845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94A4C-B909-ED7A-6793-4AD7074EC6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C1168-3F9D-4B0C-728C-2FAC0BB62A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157675-098A-D228-BC19-8DFDB3757A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0C79E7-1C01-7DBF-9570-D6ED0742BCEF}"/>
              </a:ext>
            </a:extLst>
          </p:cNvPr>
          <p:cNvSpPr>
            <a:spLocks noGrp="1"/>
          </p:cNvSpPr>
          <p:nvPr>
            <p:ph type="sldNum" sz="quarter" idx="5"/>
          </p:nvPr>
        </p:nvSpPr>
        <p:spPr/>
        <p:txBody>
          <a:bodyPr/>
          <a:lstStyle/>
          <a:p>
            <a:fld id="{2996B92B-51F3-6F40-A917-0A21556D3DBB}" type="slidenum">
              <a:rPr lang="en-US" smtClean="0"/>
              <a:t>29</a:t>
            </a:fld>
            <a:endParaRPr lang="en-US" dirty="0"/>
          </a:p>
        </p:txBody>
      </p:sp>
    </p:spTree>
    <p:extLst>
      <p:ext uri="{BB962C8B-B14F-4D97-AF65-F5344CB8AC3E}">
        <p14:creationId xmlns:p14="http://schemas.microsoft.com/office/powerpoint/2010/main" val="363273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3" name="Google Shape;2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415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r>
              <a:rPr dirty="0"/>
              <a:t>Nombreuses dépendances centralisées – afin de démontrer le potentiel d’une plateforme commune de coordination et de mutualisation des achats.</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dirty="0"/>
              <a:t>Indique les zones de risque les plus élevées sans appui supplémentaire</a:t>
            </a:r>
            <a:endParaRPr dirty="0"/>
          </a:p>
          <a:p>
            <a:pPr marL="0" lvl="0" indent="0" algn="l" rtl="0">
              <a:lnSpc>
                <a:spcPct val="100000"/>
              </a:lnSpc>
              <a:spcBef>
                <a:spcPts val="0"/>
              </a:spcBef>
              <a:spcAft>
                <a:spcPts val="0"/>
              </a:spcAft>
              <a:buSzPts val="1400"/>
              <a:buNone/>
            </a:pPr>
            <a:endParaRPr dirty="0"/>
          </a:p>
        </p:txBody>
      </p:sp>
      <p:sp>
        <p:nvSpPr>
          <p:cNvPr id="211" name="Google Shape;21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pPr algn="r">
                <a:buSzPts val="1400"/>
              </a:pPr>
              <a:t>31</a:t>
            </a:fld>
            <a:endParaRPr dirty="0"/>
          </a:p>
        </p:txBody>
      </p:sp>
    </p:spTree>
    <p:extLst>
      <p:ext uri="{BB962C8B-B14F-4D97-AF65-F5344CB8AC3E}">
        <p14:creationId xmlns:p14="http://schemas.microsoft.com/office/powerpoint/2010/main" val="73513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B22AD-9BCA-B11D-7A64-F411B8B3C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45E1A-482C-3595-95AE-8E6311B14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757375-9DC9-5FAD-85E9-5C2B80350341}"/>
              </a:ext>
            </a:extLst>
          </p:cNvPr>
          <p:cNvSpPr>
            <a:spLocks noGrp="1"/>
          </p:cNvSpPr>
          <p:nvPr>
            <p:ph type="body" idx="1"/>
          </p:nvPr>
        </p:nvSpPr>
        <p:spPr/>
        <p:txBody>
          <a:bodyPr/>
          <a:lstStyle/>
          <a:p>
            <a:pPr>
              <a:spcAft>
                <a:spcPts val="300"/>
              </a:spcAft>
              <a:defRPr sz="1200" b="1">
                <a:solidFill>
                  <a:prstClr val="white"/>
                </a:solidFill>
                <a:latin typeface="Poppins" pitchFamily="2" charset="77"/>
                <a:cs typeface="Poppins" pitchFamily="2" charset="77"/>
              </a:defRPr>
            </a:pPr>
            <a:r>
              <a:rPr dirty="0"/>
              <a:t>Les fonctions de gouvernance assurent le lien entre les segments en amont et en aval de la chaîne logistique, mais elles ont jusqu’à présent fait l’objet d’un sous-investissement.</a:t>
            </a:r>
            <a:endParaRPr kumimoji="0" lang="en-US" sz="1200" b="0" i="0" u="none" strike="noStrike" kern="0" cap="none" spc="0" normalizeH="0" baseline="0" noProof="0" dirty="0">
              <a:ln>
                <a:noFill/>
              </a:ln>
              <a:solidFill>
                <a:prstClr val="white"/>
              </a:solidFill>
              <a:effectLst/>
              <a:uLnTx/>
              <a:uFillTx/>
              <a:latin typeface="Poppins" pitchFamily="2" charset="77"/>
              <a:ea typeface="+mn-ea"/>
              <a:cs typeface="Poppins" pitchFamily="2" charset="77"/>
            </a:endParaRPr>
          </a:p>
          <a:p>
            <a:endParaRPr lang="en-US" dirty="0"/>
          </a:p>
        </p:txBody>
      </p:sp>
      <p:sp>
        <p:nvSpPr>
          <p:cNvPr id="4" name="Slide Number Placeholder 3">
            <a:extLst>
              <a:ext uri="{FF2B5EF4-FFF2-40B4-BE49-F238E27FC236}">
                <a16:creationId xmlns:a16="http://schemas.microsoft.com/office/drawing/2014/main" id="{82D4A357-B91F-966F-045B-58DE7EF6DB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638B6-3200-4C6B-94DE-C869B171EA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71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665E8-AC30-45A7-AA17-36B946465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C5469-DF8C-7C5D-D3CD-729E85548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5EDAC-B2ED-4DFE-C642-B64C70C147D2}"/>
              </a:ext>
            </a:extLst>
          </p:cNvPr>
          <p:cNvSpPr>
            <a:spLocks noGrp="1"/>
          </p:cNvSpPr>
          <p:nvPr>
            <p:ph type="body" idx="1"/>
          </p:nvPr>
        </p:nvSpPr>
        <p:spPr/>
        <p:txBody>
          <a:bodyPr/>
          <a:lstStyle/>
          <a:p>
            <a:pPr>
              <a:spcBef>
                <a:spcPts val="0"/>
              </a:spcBef>
              <a:spcAft>
                <a:spcPts val="800"/>
              </a:spcAft>
              <a:defRPr sz="1800">
                <a:effectLst/>
                <a:latin typeface="Calibri" panose="020F0502020204030204" pitchFamily="34" charset="0"/>
              </a:defRPr>
            </a:pPr>
            <a:r>
              <a:rPr lang="en-US" dirty="0" smtClean="0"/>
              <a:t>Présentation de </a:t>
            </a:r>
            <a:r>
              <a:rPr dirty="0" smtClean="0"/>
              <a:t>Bhavya</a:t>
            </a:r>
            <a:r>
              <a:rPr lang="en-US" dirty="0" smtClean="0"/>
              <a:t>:</a:t>
            </a:r>
            <a:r>
              <a:rPr dirty="0" smtClean="0"/>
              <a:t> </a:t>
            </a:r>
            <a:endParaRPr dirty="0"/>
          </a:p>
          <a:p>
            <a:pPr>
              <a:spcBef>
                <a:spcPts val="0"/>
              </a:spcBef>
              <a:spcAft>
                <a:spcPts val="800"/>
              </a:spcAft>
            </a:pPr>
            <a:endParaRPr lang="en-US" sz="1800" dirty="0">
              <a:effectLst/>
              <a:latin typeface="Calibri" panose="020F0502020204030204" pitchFamily="34" charset="0"/>
            </a:endParaRPr>
          </a:p>
          <a:p>
            <a:pPr>
              <a:spcBef>
                <a:spcPts val="0"/>
              </a:spcBef>
              <a:spcAft>
                <a:spcPts val="800"/>
              </a:spcAft>
              <a:defRPr sz="1800">
                <a:effectLst/>
                <a:latin typeface="Calibri" panose="020F0502020204030204" pitchFamily="34" charset="0"/>
              </a:defRPr>
            </a:pPr>
            <a:r>
              <a:rPr dirty="0"/>
              <a:t>Je vais faire un bref rappel des raisons qui ont motivé le choix de piloter et d’ajuster l’approche d’analyse des causes profondes dans l’enquête FASTR.</a:t>
            </a:r>
          </a:p>
          <a:p>
            <a:pPr>
              <a:spcBef>
                <a:spcPts val="0"/>
              </a:spcBef>
              <a:spcAft>
                <a:spcPts val="800"/>
              </a:spcAft>
            </a:pPr>
            <a:endParaRPr lang="en-US" sz="1800" dirty="0">
              <a:effectLst/>
              <a:latin typeface="Calibri" panose="020F0502020204030204" pitchFamily="34" charset="0"/>
            </a:endParaRPr>
          </a:p>
          <a:p>
            <a:pPr>
              <a:spcBef>
                <a:spcPts val="0"/>
              </a:spcBef>
              <a:spcAft>
                <a:spcPts val="800"/>
              </a:spcAft>
              <a:defRPr sz="1800">
                <a:effectLst/>
                <a:latin typeface="Calibri" panose="020F0502020204030204" pitchFamily="34" charset="0"/>
              </a:defRPr>
            </a:pPr>
            <a:r>
              <a:rPr dirty="0"/>
              <a:t>Nous avons été motivés à mener cette analyse des causes fondamentales, car l’enquête FASTR nous permet d’identifier les périodes de ruptures de stock. Nous sommes également conscients, en particulier dans le contexte actuel, que des difficultés d’approvisionnement en produits existent en raison de la faible performance des chaînes d’approvisionnement. Cependant, la disponibilité des produits dépend en général du bon fonctionnement d’une multitude de processus de la chaîne d’approvisionnement, permettant d’assurer l’acheminement jusqu’au point de livraison final. Souvent, la visibilité sur les données est insuffisante pour prévoir et anticiper les défaillances logistiques, si bien que les ruptures de stock ne sont détectées qu’après leur survenue.</a:t>
            </a:r>
          </a:p>
          <a:p>
            <a:pPr>
              <a:spcBef>
                <a:spcPts val="0"/>
              </a:spcBef>
              <a:spcAft>
                <a:spcPts val="800"/>
              </a:spcAft>
            </a:pPr>
            <a:endParaRPr lang="en-US" sz="1800" dirty="0">
              <a:effectLst/>
              <a:latin typeface="Calibri" panose="020F0502020204030204" pitchFamily="34" charset="0"/>
            </a:endParaRPr>
          </a:p>
          <a:p>
            <a:pPr>
              <a:spcBef>
                <a:spcPts val="0"/>
              </a:spcBef>
              <a:spcAft>
                <a:spcPts val="800"/>
              </a:spcAft>
              <a:defRPr sz="1800">
                <a:effectLst/>
                <a:latin typeface="Calibri" panose="020F0502020204030204" pitchFamily="34" charset="0"/>
              </a:defRPr>
            </a:pPr>
            <a:r>
              <a:rPr dirty="0"/>
              <a:t>Ce projet pilote vise à tester une méthode d’analyse des causes profondes pour mieux comprendre les ruptures de stock au niveau infranational et permettre aux gouvernements de prendre des mesures préventives face aux défaillances logistiques.</a:t>
            </a:r>
          </a:p>
          <a:p>
            <a:pPr>
              <a:spcBef>
                <a:spcPts val="0"/>
              </a:spcBef>
              <a:spcAft>
                <a:spcPts val="800"/>
              </a:spcAft>
            </a:pPr>
            <a:endParaRPr lang="en-US" sz="1800" dirty="0">
              <a:effectLst/>
              <a:latin typeface="Calibri" panose="020F0502020204030204" pitchFamily="34" charset="0"/>
            </a:endParaRPr>
          </a:p>
          <a:p>
            <a:pPr>
              <a:spcBef>
                <a:spcPts val="0"/>
              </a:spcBef>
              <a:spcAft>
                <a:spcPts val="800"/>
              </a:spcAft>
              <a:defRPr sz="1800">
                <a:effectLst/>
                <a:latin typeface="Calibri" panose="020F0502020204030204" pitchFamily="34" charset="0"/>
              </a:defRPr>
            </a:pPr>
            <a:r>
              <a:rPr dirty="0"/>
              <a:t>Nous menons ce projet pilote dans deux pays, en commençant par Madagascar. À ce jour, les parties prenantes dans les deux pays ont été mobilisées et, comme vous le verrez plus loin dans la présentation, les travaux à Madagascar progressent rapidement et visent à tirer parti du prochain cycle de collecte de données en mai.</a:t>
            </a:r>
          </a:p>
        </p:txBody>
      </p:sp>
      <p:sp>
        <p:nvSpPr>
          <p:cNvPr id="4" name="Slide Number Placeholder 3">
            <a:extLst>
              <a:ext uri="{FF2B5EF4-FFF2-40B4-BE49-F238E27FC236}">
                <a16:creationId xmlns:a16="http://schemas.microsoft.com/office/drawing/2014/main" id="{2C49ED2B-5046-73C6-7A05-07E733A05B7E}"/>
              </a:ext>
            </a:extLst>
          </p:cNvPr>
          <p:cNvSpPr>
            <a:spLocks noGrp="1"/>
          </p:cNvSpPr>
          <p:nvPr>
            <p:ph type="sldNum" sz="quarter" idx="10"/>
          </p:nvPr>
        </p:nvSpPr>
        <p:spPr/>
        <p:txBody>
          <a:bodyPr/>
          <a:lstStyle/>
          <a:p>
            <a:fld id="{C2E926BB-34CC-A547-ABEE-D4DE354B6DC3}" type="slidenum">
              <a:rPr lang="en-US" smtClean="0"/>
              <a:t>13</a:t>
            </a:fld>
            <a:endParaRPr lang="en-US" dirty="0"/>
          </a:p>
        </p:txBody>
      </p:sp>
    </p:spTree>
    <p:extLst>
      <p:ext uri="{BB962C8B-B14F-4D97-AF65-F5344CB8AC3E}">
        <p14:creationId xmlns:p14="http://schemas.microsoft.com/office/powerpoint/2010/main" val="145955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3185ab4b7b0_0_49:notes"/>
          <p:cNvSpPr>
            <a:spLocks noGrp="1" noRot="1" noChangeAspect="1"/>
          </p:cNvSpPr>
          <p:nvPr>
            <p:ph type="sldImg" idx="2"/>
          </p:nvPr>
        </p:nvSpPr>
        <p:spPr>
          <a:xfrm>
            <a:off x="747713"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g3185ab4b7b0_0_49:notes"/>
          <p:cNvSpPr txBox="1">
            <a:spLocks noGrp="1"/>
          </p:cNvSpPr>
          <p:nvPr>
            <p:ph type="body" idx="1"/>
          </p:nvPr>
        </p:nvSpPr>
        <p:spPr>
          <a:xfrm>
            <a:off x="698024" y="4400550"/>
            <a:ext cx="55842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dirty="0"/>
              <a:t>Présentation par Olivier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dirty="0"/>
              <a:t>Pour aller rapidement à l’essentiel, les deux prochaines diapositives illustrent l’image de la chaîne d’approvisionnement que nous aspirons à créer lors des cycles de collecte de données à Madagascar, à commencer par le prochain cycle prévu en mai. Lorsque possible, nous cherchons à identifier les causes profondes des ruptures de stock en retraçant les problèmes jusqu’à leur origine dans les nœuds supérieurs de la chaîne d’approvisionnement.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dirty="0"/>
              <a:t>Ce premier exercice de collecte sera l’occasion d’identifier, par la pratique, les lacunes dans la disponibilité des données aux niveaux supérieurs, en particulier en matière de tenue des registres et de ressources humaines.
 Les enseignements tirés orienteront les cycles suivants.</a:t>
            </a:r>
            <a:endParaRPr dirty="0"/>
          </a:p>
        </p:txBody>
      </p:sp>
      <p:sp>
        <p:nvSpPr>
          <p:cNvPr id="1069" name="Google Shape;1069;g3185ab4b7b0_0_49:notes"/>
          <p:cNvSpPr txBox="1">
            <a:spLocks noGrp="1"/>
          </p:cNvSpPr>
          <p:nvPr>
            <p:ph type="sldNum" idx="12"/>
          </p:nvPr>
        </p:nvSpPr>
        <p:spPr>
          <a:xfrm>
            <a:off x="3953853" y="8685214"/>
            <a:ext cx="30249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indent="-115888">
              <a:buFont typeface="Arial" panose="020B0604020202020204" pitchFamily="34" charset="0"/>
              <a:buChar char="•"/>
              <a:defRPr sz="1200">
                <a:solidFill>
                  <a:schemeClr val="tx1"/>
                </a:solidFill>
                <a:latin typeface="Poppins" panose="00000500000000000000" pitchFamily="2" charset="0"/>
                <a:cs typeface="Poppins" panose="00000500000000000000" pitchFamily="2" charset="0"/>
              </a:defRPr>
            </a:pPr>
            <a:r>
              <a:rPr dirty="0"/>
              <a:t>Cas du Nigéria : </a:t>
            </a:r>
            <a:r>
              <a:rPr i="1" dirty="0"/>
              <a:t>Le projet mis en œuvre au Nigéria comprend un cofinancement à hauteur de 12,5 millions USD par le CIFF, 12,5 millions USD par l’USAID, et 12,5 millions USD par le GFF/Banque mondiale, tandis que le Gouvernement du Nigéria est tenu de mobiliser 25 millions </a:t>
            </a:r>
            <a:r>
              <a:rPr i="1" dirty="0" smtClean="0"/>
              <a:t>USD</a:t>
            </a:r>
            <a:r>
              <a:rPr lang="en-US" i="1" baseline="0" dirty="0" smtClean="0"/>
              <a:t> -</a:t>
            </a:r>
            <a:r>
              <a:rPr i="1" dirty="0" smtClean="0"/>
              <a:t> </a:t>
            </a:r>
            <a:r>
              <a:rPr i="1" dirty="0"/>
              <a:t>en lien avec un indicateur lié à l’approvisionnement en produits de essentiels</a:t>
            </a:r>
            <a:r>
              <a:rPr dirty="0"/>
              <a:t>.</a:t>
            </a:r>
          </a:p>
          <a:p>
            <a:pPr marL="115888" indent="-115888">
              <a:buFont typeface="Arial" panose="020B0604020202020204" pitchFamily="34" charset="0"/>
              <a:buChar char="•"/>
              <a:defRPr sz="1200" i="1">
                <a:solidFill>
                  <a:schemeClr val="tx1"/>
                </a:solidFill>
                <a:latin typeface="Poppins" panose="00000500000000000000" pitchFamily="2" charset="0"/>
                <a:cs typeface="Poppins" panose="00000500000000000000" pitchFamily="2" charset="0"/>
              </a:defRPr>
            </a:pPr>
            <a:r>
              <a:rPr dirty="0"/>
              <a:t>Il s’agit d’un domaine de collaboration avec l’UNFPA concernant l’utilisation des données, les achats, la quantification et le plaidoyer en faveur de la GFP.</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638B6-3200-4C6B-94DE-C869B171EA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49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6B92B-51F3-6F40-A917-0A21556D3DBB}" type="slidenum">
              <a:rPr lang="en-US" smtClean="0"/>
              <a:t>18</a:t>
            </a:fld>
            <a:endParaRPr lang="en-US" dirty="0"/>
          </a:p>
        </p:txBody>
      </p:sp>
    </p:spTree>
    <p:extLst>
      <p:ext uri="{BB962C8B-B14F-4D97-AF65-F5344CB8AC3E}">
        <p14:creationId xmlns:p14="http://schemas.microsoft.com/office/powerpoint/2010/main" val="227217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1200"/>
              <a:buFont typeface="Calibri"/>
              <a:buAutoNum type="arabicPeriod"/>
            </a:pPr>
            <a:endParaRPr dirty="0"/>
          </a:p>
        </p:txBody>
      </p:sp>
      <p:sp>
        <p:nvSpPr>
          <p:cNvPr id="163" name="Google Shape;1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pPr algn="r">
                <a:buSzPts val="1400"/>
              </a:pPr>
              <a:t>19</a:t>
            </a:fld>
            <a:endParaRPr dirty="0"/>
          </a:p>
        </p:txBody>
      </p:sp>
    </p:spTree>
    <p:extLst>
      <p:ext uri="{BB962C8B-B14F-4D97-AF65-F5344CB8AC3E}">
        <p14:creationId xmlns:p14="http://schemas.microsoft.com/office/powerpoint/2010/main" val="3422473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a:effectLst/>
                <a:latin typeface="Segoe UI" panose="020B0502040204020203" pitchFamily="34" charset="0"/>
              </a:defRPr>
            </a:pPr>
            <a:r>
              <a:rPr dirty="0"/>
              <a:t>Une intervention transversale de portée limitée ne permet pas aux GHI de collaborer efficacement. En élargissant la portée, il pourrait être plus facile de coordonner les efforts, ce qui reste néanmoins peu courant.</a:t>
            </a:r>
            <a:endParaRPr lang="en-US" dirty="0"/>
          </a:p>
          <a:p>
            <a:endParaRPr lang="en-US" dirty="0"/>
          </a:p>
          <a:p>
            <a:r>
              <a:rPr dirty="0"/>
              <a:t>Commentaire sur la question de la priorisation des pays - Le GFF doit-il privilégier les pays présentant le plus fort potentiel d’impact en matière de planification familiale, ou ceux confrontés aux chocs budgétaires les plus importants ?</a:t>
            </a:r>
          </a:p>
        </p:txBody>
      </p:sp>
      <p:sp>
        <p:nvSpPr>
          <p:cNvPr id="4" name="Slide Number Placeholder 3"/>
          <p:cNvSpPr>
            <a:spLocks noGrp="1"/>
          </p:cNvSpPr>
          <p:nvPr>
            <p:ph type="sldNum" sz="quarter" idx="5"/>
          </p:nvPr>
        </p:nvSpPr>
        <p:spPr/>
        <p:txBody>
          <a:bodyPr/>
          <a:lstStyle/>
          <a:p>
            <a:fld id="{2996B92B-51F3-6F40-A917-0A21556D3DBB}" type="slidenum">
              <a:rPr lang="en-US" smtClean="0"/>
              <a:t>20</a:t>
            </a:fld>
            <a:endParaRPr lang="en-US" dirty="0"/>
          </a:p>
        </p:txBody>
      </p:sp>
    </p:spTree>
    <p:extLst>
      <p:ext uri="{BB962C8B-B14F-4D97-AF65-F5344CB8AC3E}">
        <p14:creationId xmlns:p14="http://schemas.microsoft.com/office/powerpoint/2010/main" val="122463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6B92B-51F3-6F40-A917-0A21556D3DBB}" type="slidenum">
              <a:rPr lang="en-US" smtClean="0"/>
              <a:t>21</a:t>
            </a:fld>
            <a:endParaRPr lang="en-US" dirty="0"/>
          </a:p>
        </p:txBody>
      </p:sp>
    </p:spTree>
    <p:extLst>
      <p:ext uri="{BB962C8B-B14F-4D97-AF65-F5344CB8AC3E}">
        <p14:creationId xmlns:p14="http://schemas.microsoft.com/office/powerpoint/2010/main" val="212311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EFC8E71-2277-D4BF-0030-3CFD44D80FB4}"/>
              </a:ext>
            </a:extLst>
          </p:cNvPr>
          <p:cNvSpPr>
            <a:spLocks noGrp="1"/>
          </p:cNvSpPr>
          <p:nvPr userDrawn="1">
            <p:ph type="pic" sz="quarter" idx="13"/>
          </p:nvPr>
        </p:nvSpPr>
        <p:spPr>
          <a:xfrm>
            <a:off x="6795600" y="-5679"/>
            <a:ext cx="5396400" cy="6858000"/>
          </a:xfrm>
          <a:custGeom>
            <a:avLst/>
            <a:gdLst>
              <a:gd name="connsiteX0" fmla="*/ 1970237 w 5396400"/>
              <a:gd name="connsiteY0" fmla="*/ 0 h 6858000"/>
              <a:gd name="connsiteX1" fmla="*/ 5396400 w 5396400"/>
              <a:gd name="connsiteY1" fmla="*/ 0 h 6858000"/>
              <a:gd name="connsiteX2" fmla="*/ 5396400 w 5396400"/>
              <a:gd name="connsiteY2" fmla="*/ 6836948 h 6858000"/>
              <a:gd name="connsiteX3" fmla="*/ 5348271 w 5396400"/>
              <a:gd name="connsiteY3" fmla="*/ 6858000 h 6858000"/>
              <a:gd name="connsiteX4" fmla="*/ 2302830 w 5396400"/>
              <a:gd name="connsiteY4" fmla="*/ 6858000 h 6858000"/>
              <a:gd name="connsiteX5" fmla="*/ 2168296 w 5396400"/>
              <a:gd name="connsiteY5" fmla="*/ 6797179 h 6858000"/>
              <a:gd name="connsiteX6" fmla="*/ 0 w 5396400"/>
              <a:gd name="connsiteY6" fmla="*/ 3346833 h 6858000"/>
              <a:gd name="connsiteX7" fmla="*/ 1842951 w 5396400"/>
              <a:gd name="connsiteY7" fmla="*/ 731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400" h="6858000">
                <a:moveTo>
                  <a:pt x="1970237" y="0"/>
                </a:moveTo>
                <a:lnTo>
                  <a:pt x="5396400" y="0"/>
                </a:lnTo>
                <a:lnTo>
                  <a:pt x="5396400" y="6836948"/>
                </a:lnTo>
                <a:lnTo>
                  <a:pt x="5348271" y="6858000"/>
                </a:lnTo>
                <a:lnTo>
                  <a:pt x="2302830" y="6858000"/>
                </a:lnTo>
                <a:lnTo>
                  <a:pt x="2168296" y="6797179"/>
                </a:lnTo>
                <a:cubicBezTo>
                  <a:pt x="885336" y="6178985"/>
                  <a:pt x="0" y="4866299"/>
                  <a:pt x="0" y="3346833"/>
                </a:cubicBezTo>
                <a:cubicBezTo>
                  <a:pt x="0" y="1959494"/>
                  <a:pt x="738059" y="744537"/>
                  <a:pt x="1842951" y="73188"/>
                </a:cubicBezTo>
                <a:close/>
              </a:path>
            </a:pathLst>
          </a:custGeom>
        </p:spPr>
        <p:txBody>
          <a:bodyPr wrap="square" anchor="ctr">
            <a:noAutofit/>
          </a:bodyPr>
          <a:lstStyle>
            <a:lvl1pPr marL="0" indent="0" algn="ctr">
              <a:buFontTx/>
              <a:buNone/>
              <a:defRPr b="1"/>
            </a:lvl1pPr>
          </a:lstStyle>
          <a:p>
            <a:endParaRPr lang="en-US" dirty="0"/>
          </a:p>
        </p:txBody>
      </p:sp>
      <p:sp>
        <p:nvSpPr>
          <p:cNvPr id="3" name="Subtitle 2">
            <a:extLst>
              <a:ext uri="{FF2B5EF4-FFF2-40B4-BE49-F238E27FC236}">
                <a16:creationId xmlns:a16="http://schemas.microsoft.com/office/drawing/2014/main" id="{451CE82F-9F15-87CE-7215-64D1DB3C2659}"/>
              </a:ext>
            </a:extLst>
          </p:cNvPr>
          <p:cNvSpPr>
            <a:spLocks noGrp="1"/>
          </p:cNvSpPr>
          <p:nvPr>
            <p:ph type="subTitle" idx="1" hasCustomPrompt="1"/>
          </p:nvPr>
        </p:nvSpPr>
        <p:spPr>
          <a:xfrm>
            <a:off x="228600" y="4088656"/>
            <a:ext cx="58674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Title</a:t>
            </a:r>
          </a:p>
        </p:txBody>
      </p:sp>
      <p:pic>
        <p:nvPicPr>
          <p:cNvPr id="46" name="Picture 45" descr="A close up of text&#10;&#10;Description automatically generated">
            <a:extLst>
              <a:ext uri="{FF2B5EF4-FFF2-40B4-BE49-F238E27FC236}">
                <a16:creationId xmlns:a16="http://schemas.microsoft.com/office/drawing/2014/main" id="{97E5878D-CC70-A573-1DA4-716C82E39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253" y="331135"/>
            <a:ext cx="2184692" cy="743395"/>
          </a:xfrm>
          <a:prstGeom prst="rect">
            <a:avLst/>
          </a:prstGeom>
        </p:spPr>
      </p:pic>
      <p:sp>
        <p:nvSpPr>
          <p:cNvPr id="67" name="Title 1">
            <a:extLst>
              <a:ext uri="{FF2B5EF4-FFF2-40B4-BE49-F238E27FC236}">
                <a16:creationId xmlns:a16="http://schemas.microsoft.com/office/drawing/2014/main" id="{73C7C0E5-2063-681B-712F-16D0C924D258}"/>
              </a:ext>
            </a:extLst>
          </p:cNvPr>
          <p:cNvSpPr>
            <a:spLocks noGrp="1"/>
          </p:cNvSpPr>
          <p:nvPr>
            <p:ph type="ctrTitle" hasCustomPrompt="1"/>
          </p:nvPr>
        </p:nvSpPr>
        <p:spPr>
          <a:xfrm>
            <a:off x="228600" y="1541444"/>
            <a:ext cx="5943621" cy="2387600"/>
          </a:xfrm>
        </p:spPr>
        <p:txBody>
          <a:bodyPr anchor="b">
            <a:normAutofit/>
          </a:bodyPr>
          <a:lstStyle>
            <a:lvl1pPr algn="ctr">
              <a:defRPr sz="4800">
                <a:latin typeface="+mj-lt"/>
              </a:defRPr>
            </a:lvl1pPr>
          </a:lstStyle>
          <a:p>
            <a:r>
              <a:rPr lang="en-US" sz="4800"/>
              <a:t>PRESENTATION </a:t>
            </a:r>
            <a:br>
              <a:rPr lang="en-US" sz="4800"/>
            </a:br>
            <a:r>
              <a:rPr lang="en-US" sz="4800"/>
              <a:t>TITLE</a:t>
            </a:r>
          </a:p>
        </p:txBody>
      </p:sp>
      <p:sp>
        <p:nvSpPr>
          <p:cNvPr id="72" name="Slide Number Placeholder 71">
            <a:extLst>
              <a:ext uri="{FF2B5EF4-FFF2-40B4-BE49-F238E27FC236}">
                <a16:creationId xmlns:a16="http://schemas.microsoft.com/office/drawing/2014/main" id="{4CC3FB72-CBB9-D4A7-DDE8-F117534433C4}"/>
              </a:ext>
            </a:extLst>
          </p:cNvPr>
          <p:cNvSpPr>
            <a:spLocks noGrp="1"/>
          </p:cNvSpPr>
          <p:nvPr>
            <p:ph type="sldNum" sz="quarter" idx="12"/>
          </p:nvPr>
        </p:nvSpPr>
        <p:spPr/>
        <p:txBody>
          <a:bodyPr/>
          <a:lstStyle/>
          <a:p>
            <a:fld id="{16DA4D8A-707C-46E3-AE54-67BE14DE1600}" type="slidenum">
              <a:rPr lang="en-US" smtClean="0"/>
              <a:pPr/>
              <a:t>‹#›</a:t>
            </a:fld>
            <a:endParaRPr lang="en-US" dirty="0"/>
          </a:p>
        </p:txBody>
      </p:sp>
      <p:grpSp>
        <p:nvGrpSpPr>
          <p:cNvPr id="92" name="Editable shape">
            <a:extLst>
              <a:ext uri="{FF2B5EF4-FFF2-40B4-BE49-F238E27FC236}">
                <a16:creationId xmlns:a16="http://schemas.microsoft.com/office/drawing/2014/main" id="{4AE4D35A-B326-4C17-735A-32A3CB3A9223}"/>
              </a:ext>
            </a:extLst>
          </p:cNvPr>
          <p:cNvGrpSpPr>
            <a:grpSpLocks/>
          </p:cNvGrpSpPr>
          <p:nvPr userDrawn="1"/>
        </p:nvGrpSpPr>
        <p:grpSpPr>
          <a:xfrm>
            <a:off x="9083354" y="5096254"/>
            <a:ext cx="4342362" cy="2171181"/>
            <a:chOff x="9071016" y="5150712"/>
            <a:chExt cx="4342362" cy="2171181"/>
          </a:xfrm>
        </p:grpSpPr>
        <p:sp>
          <p:nvSpPr>
            <p:cNvPr id="93" name="Freeform: Shape 92">
              <a:extLst>
                <a:ext uri="{FF2B5EF4-FFF2-40B4-BE49-F238E27FC236}">
                  <a16:creationId xmlns:a16="http://schemas.microsoft.com/office/drawing/2014/main" id="{379930F5-5298-B90F-D045-208CBED4D53F}"/>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4" name="Freeform: Shape 93">
              <a:extLst>
                <a:ext uri="{FF2B5EF4-FFF2-40B4-BE49-F238E27FC236}">
                  <a16:creationId xmlns:a16="http://schemas.microsoft.com/office/drawing/2014/main" id="{2BAC3157-875A-6350-C692-869CCDA00CBC}"/>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5" name="Freeform: Shape 94">
              <a:extLst>
                <a:ext uri="{FF2B5EF4-FFF2-40B4-BE49-F238E27FC236}">
                  <a16:creationId xmlns:a16="http://schemas.microsoft.com/office/drawing/2014/main" id="{F5808CBB-93C9-37F9-3DD9-EABEC4411C03}"/>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6" name="Freeform: Shape 95">
              <a:extLst>
                <a:ext uri="{FF2B5EF4-FFF2-40B4-BE49-F238E27FC236}">
                  <a16:creationId xmlns:a16="http://schemas.microsoft.com/office/drawing/2014/main" id="{A1DA9510-CA8D-E36A-0358-B7FD58401FD9}"/>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7" name="Freeform: Shape 96">
              <a:extLst>
                <a:ext uri="{FF2B5EF4-FFF2-40B4-BE49-F238E27FC236}">
                  <a16:creationId xmlns:a16="http://schemas.microsoft.com/office/drawing/2014/main" id="{27B117F9-D3E1-F3B2-B451-132F9699F69A}"/>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8" name="Freeform: Shape 97">
              <a:extLst>
                <a:ext uri="{FF2B5EF4-FFF2-40B4-BE49-F238E27FC236}">
                  <a16:creationId xmlns:a16="http://schemas.microsoft.com/office/drawing/2014/main" id="{59E72612-12EA-7D62-C0AA-C34B32F6EEFD}"/>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9" name="Freeform: Shape 98">
              <a:extLst>
                <a:ext uri="{FF2B5EF4-FFF2-40B4-BE49-F238E27FC236}">
                  <a16:creationId xmlns:a16="http://schemas.microsoft.com/office/drawing/2014/main" id="{F246D83D-1396-7D8E-5CC1-6C166C878475}"/>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0" name="Freeform: Shape 99">
              <a:extLst>
                <a:ext uri="{FF2B5EF4-FFF2-40B4-BE49-F238E27FC236}">
                  <a16:creationId xmlns:a16="http://schemas.microsoft.com/office/drawing/2014/main" id="{2C207DF9-1642-F51C-816E-9B7A77BCA26D}"/>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1" name="Freeform: Shape 100">
              <a:extLst>
                <a:ext uri="{FF2B5EF4-FFF2-40B4-BE49-F238E27FC236}">
                  <a16:creationId xmlns:a16="http://schemas.microsoft.com/office/drawing/2014/main" id="{A3767A3C-570D-D4B3-6721-73158B526128}"/>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2" name="Freeform: Shape 101">
              <a:extLst>
                <a:ext uri="{FF2B5EF4-FFF2-40B4-BE49-F238E27FC236}">
                  <a16:creationId xmlns:a16="http://schemas.microsoft.com/office/drawing/2014/main" id="{2D96E5A5-7C30-E5BD-0535-0F0BF26DE821}"/>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3" name="Freeform: Shape 102">
              <a:extLst>
                <a:ext uri="{FF2B5EF4-FFF2-40B4-BE49-F238E27FC236}">
                  <a16:creationId xmlns:a16="http://schemas.microsoft.com/office/drawing/2014/main" id="{F9BFE7BE-2DE9-D243-C056-3E0AA135FD4A}"/>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4" name="Freeform: Shape 103">
              <a:extLst>
                <a:ext uri="{FF2B5EF4-FFF2-40B4-BE49-F238E27FC236}">
                  <a16:creationId xmlns:a16="http://schemas.microsoft.com/office/drawing/2014/main" id="{E0C2D04A-7404-A44F-A152-6416D6935136}"/>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5" name="Freeform: Shape 104">
              <a:extLst>
                <a:ext uri="{FF2B5EF4-FFF2-40B4-BE49-F238E27FC236}">
                  <a16:creationId xmlns:a16="http://schemas.microsoft.com/office/drawing/2014/main" id="{D0A1D64A-7FC9-7816-83F8-21D70F8F06E2}"/>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83076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47EE-8AF5-F646-D2D0-C00D3619937A}"/>
              </a:ext>
            </a:extLst>
          </p:cNvPr>
          <p:cNvSpPr>
            <a:spLocks noGrp="1"/>
          </p:cNvSpPr>
          <p:nvPr>
            <p:ph type="title" hasCustomPrompt="1"/>
          </p:nvPr>
        </p:nvSpPr>
        <p:spPr>
          <a:xfrm>
            <a:off x="831850" y="1709738"/>
            <a:ext cx="6520110" cy="2168421"/>
          </a:xfrm>
        </p:spPr>
        <p:txBody>
          <a:bodyPr anchor="b">
            <a:normAutofit/>
          </a:bodyPr>
          <a:lstStyle>
            <a:lvl1pPr>
              <a:defRPr sz="4000">
                <a:solidFill>
                  <a:srgbClr val="09544F"/>
                </a:solidFill>
              </a:defRPr>
            </a:lvl1pPr>
          </a:lstStyle>
          <a:p>
            <a:r>
              <a:rPr lang="en-US"/>
              <a:t>DIVIDER SLIDE VARIANT 1</a:t>
            </a:r>
          </a:p>
        </p:txBody>
      </p:sp>
      <p:sp>
        <p:nvSpPr>
          <p:cNvPr id="3" name="Text Placeholder 2">
            <a:extLst>
              <a:ext uri="{FF2B5EF4-FFF2-40B4-BE49-F238E27FC236}">
                <a16:creationId xmlns:a16="http://schemas.microsoft.com/office/drawing/2014/main" id="{D3B7AB32-B780-2F8F-F5F8-B3F517400DE1}"/>
              </a:ext>
            </a:extLst>
          </p:cNvPr>
          <p:cNvSpPr>
            <a:spLocks noGrp="1"/>
          </p:cNvSpPr>
          <p:nvPr>
            <p:ph type="body" idx="1"/>
          </p:nvPr>
        </p:nvSpPr>
        <p:spPr>
          <a:xfrm>
            <a:off x="838200" y="3957601"/>
            <a:ext cx="6513760" cy="1500187"/>
          </a:xfrm>
        </p:spPr>
        <p:txBody>
          <a:bodyPr>
            <a:normAutofit/>
          </a:bodyPr>
          <a:lstStyle>
            <a:lvl1pPr marL="0" indent="0">
              <a:buNone/>
              <a:defRPr sz="2800">
                <a:solidFill>
                  <a:srgbClr val="0C716B"/>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Freeform: Shape 6">
            <a:extLst>
              <a:ext uri="{FF2B5EF4-FFF2-40B4-BE49-F238E27FC236}">
                <a16:creationId xmlns:a16="http://schemas.microsoft.com/office/drawing/2014/main" id="{74E0800E-C3DA-432D-F120-ABD04D85679C}"/>
              </a:ext>
            </a:extLst>
          </p:cNvPr>
          <p:cNvSpPr/>
          <p:nvPr userDrawn="1"/>
        </p:nvSpPr>
        <p:spPr>
          <a:xfrm>
            <a:off x="6491650" y="-2406"/>
            <a:ext cx="5700351" cy="4588282"/>
          </a:xfrm>
          <a:custGeom>
            <a:avLst/>
            <a:gdLst>
              <a:gd name="connsiteX0" fmla="*/ 0 w 5700351"/>
              <a:gd name="connsiteY0" fmla="*/ 0 h 4588282"/>
              <a:gd name="connsiteX1" fmla="*/ 5700351 w 5700351"/>
              <a:gd name="connsiteY1" fmla="*/ 0 h 4588282"/>
              <a:gd name="connsiteX2" fmla="*/ 5700351 w 5700351"/>
              <a:gd name="connsiteY2" fmla="*/ 4553254 h 4588282"/>
              <a:gd name="connsiteX3" fmla="*/ 5585591 w 5700351"/>
              <a:gd name="connsiteY3" fmla="*/ 4566460 h 4588282"/>
              <a:gd name="connsiteX4" fmla="*/ 5108855 w 5700351"/>
              <a:gd name="connsiteY4" fmla="*/ 4588282 h 4588282"/>
              <a:gd name="connsiteX5" fmla="*/ 29517 w 5700351"/>
              <a:gd name="connsiteY5" fmla="*/ 232286 h 4588282"/>
              <a:gd name="connsiteX6" fmla="*/ 0 w 5700351"/>
              <a:gd name="connsiteY6" fmla="*/ 0 h 458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0351" h="4588282">
                <a:moveTo>
                  <a:pt x="0" y="0"/>
                </a:moveTo>
                <a:lnTo>
                  <a:pt x="5700351" y="0"/>
                </a:lnTo>
                <a:lnTo>
                  <a:pt x="5700351" y="4553254"/>
                </a:lnTo>
                <a:lnTo>
                  <a:pt x="5585591" y="4566460"/>
                </a:lnTo>
                <a:cubicBezTo>
                  <a:pt x="5428617" y="4580902"/>
                  <a:pt x="5269598" y="4588282"/>
                  <a:pt x="5108855" y="4588282"/>
                </a:cubicBezTo>
                <a:cubicBezTo>
                  <a:pt x="2536971" y="4588282"/>
                  <a:pt x="406395" y="2698820"/>
                  <a:pt x="29517" y="232286"/>
                </a:cubicBezTo>
                <a:lnTo>
                  <a:pt x="0" y="0"/>
                </a:lnTo>
                <a:close/>
              </a:path>
            </a:pathLst>
          </a:custGeom>
          <a:solidFill>
            <a:srgbClr val="D8A82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 name="Graphic 10">
            <a:extLst>
              <a:ext uri="{FF2B5EF4-FFF2-40B4-BE49-F238E27FC236}">
                <a16:creationId xmlns:a16="http://schemas.microsoft.com/office/drawing/2014/main" id="{9D4F8452-FEB3-FA43-3FC9-414EF86F52B2}"/>
              </a:ext>
            </a:extLst>
          </p:cNvPr>
          <p:cNvGrpSpPr/>
          <p:nvPr userDrawn="1"/>
        </p:nvGrpSpPr>
        <p:grpSpPr>
          <a:xfrm rot="16200000" flipV="1">
            <a:off x="7158276" y="3003052"/>
            <a:ext cx="6721792" cy="3360896"/>
            <a:chOff x="6919912" y="3216683"/>
            <a:chExt cx="2628900" cy="1314450"/>
          </a:xfrm>
          <a:noFill/>
        </p:grpSpPr>
        <p:sp>
          <p:nvSpPr>
            <p:cNvPr id="9" name="Freeform: Shape 8">
              <a:extLst>
                <a:ext uri="{FF2B5EF4-FFF2-40B4-BE49-F238E27FC236}">
                  <a16:creationId xmlns:a16="http://schemas.microsoft.com/office/drawing/2014/main" id="{4AF0D98B-75D0-CF1E-9440-6A2EA8E809CB}"/>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7A6DA7DC-1F50-A7E9-5334-7585E1ECE033}"/>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C96EC9C0-1E83-769A-3415-FB6D1D194666}"/>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745527AA-E181-C788-8BB4-57481F901B23}"/>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3D3CE31F-A233-32C1-63A4-69B5755A47D4}"/>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5EF77E84-2BBA-3160-57E0-545144FC07FE}"/>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B31A588A-1772-B889-2D56-AD708B009BF8}"/>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937CB4C0-8F99-EB33-7EB5-EF73B1C7538B}"/>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A31743C6-06E8-ECB1-7206-B4BB121E5F7D}"/>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2AE80D6D-BEB9-40D3-B95D-8AA1CB4C6A76}"/>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FDA0AD90-3EFC-E5DA-F366-44A3D41198EF}"/>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B3F2A1B7-8E53-AA2F-FCAD-0CB155A73A7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FFF279B2-BF58-645D-5CFD-40646F103DE8}"/>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C1FFA689-F63E-FA1E-0C32-BC857D51FDF3}"/>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34000"/>
                    </a:schemeClr>
                  </a:gs>
                  <a:gs pos="100000">
                    <a:schemeClr val="bg2">
                      <a:alpha val="5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grpSp>
        <p:nvGrpSpPr>
          <p:cNvPr id="40" name="Graphic 10">
            <a:extLst>
              <a:ext uri="{FF2B5EF4-FFF2-40B4-BE49-F238E27FC236}">
                <a16:creationId xmlns:a16="http://schemas.microsoft.com/office/drawing/2014/main" id="{00306E44-EBB1-13A1-070F-E5ACD4E6DC3B}"/>
              </a:ext>
            </a:extLst>
          </p:cNvPr>
          <p:cNvGrpSpPr/>
          <p:nvPr userDrawn="1"/>
        </p:nvGrpSpPr>
        <p:grpSpPr>
          <a:xfrm rot="16200000">
            <a:off x="-16902" y="4908942"/>
            <a:ext cx="1946855" cy="1928289"/>
            <a:chOff x="10196512" y="3216683"/>
            <a:chExt cx="1314450" cy="1314450"/>
          </a:xfrm>
          <a:noFill/>
        </p:grpSpPr>
        <p:sp>
          <p:nvSpPr>
            <p:cNvPr id="41" name="Freeform: Shape 40">
              <a:extLst>
                <a:ext uri="{FF2B5EF4-FFF2-40B4-BE49-F238E27FC236}">
                  <a16:creationId xmlns:a16="http://schemas.microsoft.com/office/drawing/2014/main" id="{22EC5685-05FA-F746-B920-C4421418CDA2}"/>
                </a:ext>
              </a:extLst>
            </p:cNvPr>
            <p:cNvSpPr/>
            <p:nvPr/>
          </p:nvSpPr>
          <p:spPr>
            <a:xfrm>
              <a:off x="10196512" y="3216683"/>
              <a:ext cx="1314450" cy="1314450"/>
            </a:xfrm>
            <a:custGeom>
              <a:avLst/>
              <a:gdLst>
                <a:gd name="connsiteX0" fmla="*/ 0 w 1314450"/>
                <a:gd name="connsiteY0" fmla="*/ 1314450 h 1314450"/>
                <a:gd name="connsiteX1" fmla="*/ 1314450 w 1314450"/>
                <a:gd name="connsiteY1" fmla="*/ 0 h 1314450"/>
              </a:gdLst>
              <a:ahLst/>
              <a:cxnLst>
                <a:cxn ang="0">
                  <a:pos x="connsiteX0" y="connsiteY0"/>
                </a:cxn>
                <a:cxn ang="0">
                  <a:pos x="connsiteX1" y="connsiteY1"/>
                </a:cxn>
              </a:cxnLst>
              <a:rect l="l" t="t" r="r" b="b"/>
              <a:pathLst>
                <a:path w="1314450" h="1314450">
                  <a:moveTo>
                    <a:pt x="0" y="1314450"/>
                  </a:moveTo>
                  <a:cubicBezTo>
                    <a:pt x="725995" y="1314450"/>
                    <a:pt x="1314450" y="725996"/>
                    <a:pt x="1314450"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2" name="Freeform: Shape 41">
              <a:extLst>
                <a:ext uri="{FF2B5EF4-FFF2-40B4-BE49-F238E27FC236}">
                  <a16:creationId xmlns:a16="http://schemas.microsoft.com/office/drawing/2014/main" id="{F004DFE0-13D2-AF04-E322-816E82611EE9}"/>
                </a:ext>
              </a:extLst>
            </p:cNvPr>
            <p:cNvSpPr/>
            <p:nvPr/>
          </p:nvSpPr>
          <p:spPr>
            <a:xfrm>
              <a:off x="10196512" y="3216683"/>
              <a:ext cx="1216247" cy="1216247"/>
            </a:xfrm>
            <a:custGeom>
              <a:avLst/>
              <a:gdLst>
                <a:gd name="connsiteX0" fmla="*/ 0 w 1216247"/>
                <a:gd name="connsiteY0" fmla="*/ 1216247 h 1216247"/>
                <a:gd name="connsiteX1" fmla="*/ 1216247 w 1216247"/>
                <a:gd name="connsiteY1" fmla="*/ 0 h 1216247"/>
              </a:gdLst>
              <a:ahLst/>
              <a:cxnLst>
                <a:cxn ang="0">
                  <a:pos x="connsiteX0" y="connsiteY0"/>
                </a:cxn>
                <a:cxn ang="0">
                  <a:pos x="connsiteX1" y="connsiteY1"/>
                </a:cxn>
              </a:cxnLst>
              <a:rect l="l" t="t" r="r" b="b"/>
              <a:pathLst>
                <a:path w="1216247" h="1216247">
                  <a:moveTo>
                    <a:pt x="0" y="1216247"/>
                  </a:moveTo>
                  <a:cubicBezTo>
                    <a:pt x="671703" y="1216247"/>
                    <a:pt x="1216247" y="671703"/>
                    <a:pt x="1216247"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3" name="Freeform: Shape 42">
              <a:extLst>
                <a:ext uri="{FF2B5EF4-FFF2-40B4-BE49-F238E27FC236}">
                  <a16:creationId xmlns:a16="http://schemas.microsoft.com/office/drawing/2014/main" id="{E1BA8218-69A9-95D6-77AF-98C07012E485}"/>
                </a:ext>
              </a:extLst>
            </p:cNvPr>
            <p:cNvSpPr/>
            <p:nvPr/>
          </p:nvSpPr>
          <p:spPr>
            <a:xfrm>
              <a:off x="10196512" y="3216683"/>
              <a:ext cx="1118044" cy="1118044"/>
            </a:xfrm>
            <a:custGeom>
              <a:avLst/>
              <a:gdLst>
                <a:gd name="connsiteX0" fmla="*/ 0 w 1118044"/>
                <a:gd name="connsiteY0" fmla="*/ 1118045 h 1118044"/>
                <a:gd name="connsiteX1" fmla="*/ 1118045 w 1118044"/>
                <a:gd name="connsiteY1" fmla="*/ 0 h 1118044"/>
              </a:gdLst>
              <a:ahLst/>
              <a:cxnLst>
                <a:cxn ang="0">
                  <a:pos x="connsiteX0" y="connsiteY0"/>
                </a:cxn>
                <a:cxn ang="0">
                  <a:pos x="connsiteX1" y="connsiteY1"/>
                </a:cxn>
              </a:cxnLst>
              <a:rect l="l" t="t" r="r" b="b"/>
              <a:pathLst>
                <a:path w="1118044" h="1118044">
                  <a:moveTo>
                    <a:pt x="0" y="1118045"/>
                  </a:moveTo>
                  <a:cubicBezTo>
                    <a:pt x="617506" y="1118045"/>
                    <a:pt x="1118045" y="617506"/>
                    <a:pt x="1118045"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4" name="Freeform: Shape 43">
              <a:extLst>
                <a:ext uri="{FF2B5EF4-FFF2-40B4-BE49-F238E27FC236}">
                  <a16:creationId xmlns:a16="http://schemas.microsoft.com/office/drawing/2014/main" id="{5E25D3F5-C88C-D976-6A4A-B09CF842509D}"/>
                </a:ext>
              </a:extLst>
            </p:cNvPr>
            <p:cNvSpPr/>
            <p:nvPr/>
          </p:nvSpPr>
          <p:spPr>
            <a:xfrm>
              <a:off x="10196512" y="3216683"/>
              <a:ext cx="1019841" cy="1019841"/>
            </a:xfrm>
            <a:custGeom>
              <a:avLst/>
              <a:gdLst>
                <a:gd name="connsiteX0" fmla="*/ 0 w 1019841"/>
                <a:gd name="connsiteY0" fmla="*/ 1019842 h 1019841"/>
                <a:gd name="connsiteX1" fmla="*/ 1019842 w 1019841"/>
                <a:gd name="connsiteY1" fmla="*/ 0 h 1019841"/>
              </a:gdLst>
              <a:ahLst/>
              <a:cxnLst>
                <a:cxn ang="0">
                  <a:pos x="connsiteX0" y="connsiteY0"/>
                </a:cxn>
                <a:cxn ang="0">
                  <a:pos x="connsiteX1" y="connsiteY1"/>
                </a:cxn>
              </a:cxnLst>
              <a:rect l="l" t="t" r="r" b="b"/>
              <a:pathLst>
                <a:path w="1019841" h="1019841">
                  <a:moveTo>
                    <a:pt x="0" y="1019842"/>
                  </a:moveTo>
                  <a:cubicBezTo>
                    <a:pt x="563309" y="1019842"/>
                    <a:pt x="1019842" y="563213"/>
                    <a:pt x="1019842"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5" name="Freeform: Shape 44">
              <a:extLst>
                <a:ext uri="{FF2B5EF4-FFF2-40B4-BE49-F238E27FC236}">
                  <a16:creationId xmlns:a16="http://schemas.microsoft.com/office/drawing/2014/main" id="{51D40BFA-B72F-EE30-4888-2FC120481AB2}"/>
                </a:ext>
              </a:extLst>
            </p:cNvPr>
            <p:cNvSpPr/>
            <p:nvPr/>
          </p:nvSpPr>
          <p:spPr>
            <a:xfrm>
              <a:off x="10196512" y="3216683"/>
              <a:ext cx="921639" cy="921639"/>
            </a:xfrm>
            <a:custGeom>
              <a:avLst/>
              <a:gdLst>
                <a:gd name="connsiteX0" fmla="*/ 0 w 921639"/>
                <a:gd name="connsiteY0" fmla="*/ 921639 h 921639"/>
                <a:gd name="connsiteX1" fmla="*/ 921639 w 921639"/>
                <a:gd name="connsiteY1" fmla="*/ 0 h 921639"/>
              </a:gdLst>
              <a:ahLst/>
              <a:cxnLst>
                <a:cxn ang="0">
                  <a:pos x="connsiteX0" y="connsiteY0"/>
                </a:cxn>
                <a:cxn ang="0">
                  <a:pos x="connsiteX1" y="connsiteY1"/>
                </a:cxn>
              </a:cxnLst>
              <a:rect l="l" t="t" r="r" b="b"/>
              <a:pathLst>
                <a:path w="921639" h="921639">
                  <a:moveTo>
                    <a:pt x="0" y="921639"/>
                  </a:moveTo>
                  <a:cubicBezTo>
                    <a:pt x="509016" y="921639"/>
                    <a:pt x="921639" y="509016"/>
                    <a:pt x="921639"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6" name="Freeform: Shape 45">
              <a:extLst>
                <a:ext uri="{FF2B5EF4-FFF2-40B4-BE49-F238E27FC236}">
                  <a16:creationId xmlns:a16="http://schemas.microsoft.com/office/drawing/2014/main" id="{97230636-94C1-ACC8-CA17-D04E888AB735}"/>
                </a:ext>
              </a:extLst>
            </p:cNvPr>
            <p:cNvSpPr/>
            <p:nvPr/>
          </p:nvSpPr>
          <p:spPr>
            <a:xfrm>
              <a:off x="10196512" y="3216683"/>
              <a:ext cx="823531" cy="823531"/>
            </a:xfrm>
            <a:custGeom>
              <a:avLst/>
              <a:gdLst>
                <a:gd name="connsiteX0" fmla="*/ 0 w 823531"/>
                <a:gd name="connsiteY0" fmla="*/ 823532 h 823531"/>
                <a:gd name="connsiteX1" fmla="*/ 823532 w 823531"/>
                <a:gd name="connsiteY1" fmla="*/ 0 h 823531"/>
              </a:gdLst>
              <a:ahLst/>
              <a:cxnLst>
                <a:cxn ang="0">
                  <a:pos x="connsiteX0" y="connsiteY0"/>
                </a:cxn>
                <a:cxn ang="0">
                  <a:pos x="connsiteX1" y="connsiteY1"/>
                </a:cxn>
              </a:cxnLst>
              <a:rect l="l" t="t" r="r" b="b"/>
              <a:pathLst>
                <a:path w="823531" h="823531">
                  <a:moveTo>
                    <a:pt x="0" y="823532"/>
                  </a:moveTo>
                  <a:cubicBezTo>
                    <a:pt x="454819" y="823532"/>
                    <a:pt x="823532" y="454819"/>
                    <a:pt x="823532"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7" name="Freeform: Shape 46">
              <a:extLst>
                <a:ext uri="{FF2B5EF4-FFF2-40B4-BE49-F238E27FC236}">
                  <a16:creationId xmlns:a16="http://schemas.microsoft.com/office/drawing/2014/main" id="{A80FD10E-E751-2FD9-1230-40D3B06BC14E}"/>
                </a:ext>
              </a:extLst>
            </p:cNvPr>
            <p:cNvSpPr/>
            <p:nvPr/>
          </p:nvSpPr>
          <p:spPr>
            <a:xfrm>
              <a:off x="10196512" y="3216683"/>
              <a:ext cx="725328" cy="725328"/>
            </a:xfrm>
            <a:custGeom>
              <a:avLst/>
              <a:gdLst>
                <a:gd name="connsiteX0" fmla="*/ 0 w 725328"/>
                <a:gd name="connsiteY0" fmla="*/ 725329 h 725328"/>
                <a:gd name="connsiteX1" fmla="*/ 725329 w 725328"/>
                <a:gd name="connsiteY1" fmla="*/ 0 h 725328"/>
              </a:gdLst>
              <a:ahLst/>
              <a:cxnLst>
                <a:cxn ang="0">
                  <a:pos x="connsiteX0" y="connsiteY0"/>
                </a:cxn>
                <a:cxn ang="0">
                  <a:pos x="connsiteX1" y="connsiteY1"/>
                </a:cxn>
              </a:cxnLst>
              <a:rect l="l" t="t" r="r" b="b"/>
              <a:pathLst>
                <a:path w="725328" h="725328">
                  <a:moveTo>
                    <a:pt x="0" y="725329"/>
                  </a:moveTo>
                  <a:cubicBezTo>
                    <a:pt x="400526" y="725329"/>
                    <a:pt x="725329" y="400622"/>
                    <a:pt x="725329"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8" name="Freeform: Shape 47">
              <a:extLst>
                <a:ext uri="{FF2B5EF4-FFF2-40B4-BE49-F238E27FC236}">
                  <a16:creationId xmlns:a16="http://schemas.microsoft.com/office/drawing/2014/main" id="{6D7FC259-66AC-5442-6A91-11C1EB7F9D2B}"/>
                </a:ext>
              </a:extLst>
            </p:cNvPr>
            <p:cNvSpPr/>
            <p:nvPr/>
          </p:nvSpPr>
          <p:spPr>
            <a:xfrm>
              <a:off x="10196512" y="3216683"/>
              <a:ext cx="627126" cy="627125"/>
            </a:xfrm>
            <a:custGeom>
              <a:avLst/>
              <a:gdLst>
                <a:gd name="connsiteX0" fmla="*/ 0 w 627126"/>
                <a:gd name="connsiteY0" fmla="*/ 627126 h 627125"/>
                <a:gd name="connsiteX1" fmla="*/ 627126 w 627126"/>
                <a:gd name="connsiteY1" fmla="*/ 0 h 627125"/>
              </a:gdLst>
              <a:ahLst/>
              <a:cxnLst>
                <a:cxn ang="0">
                  <a:pos x="connsiteX0" y="connsiteY0"/>
                </a:cxn>
                <a:cxn ang="0">
                  <a:pos x="connsiteX1" y="connsiteY1"/>
                </a:cxn>
              </a:cxnLst>
              <a:rect l="l" t="t" r="r" b="b"/>
              <a:pathLst>
                <a:path w="627126" h="627125">
                  <a:moveTo>
                    <a:pt x="0" y="627126"/>
                  </a:moveTo>
                  <a:cubicBezTo>
                    <a:pt x="346329" y="627126"/>
                    <a:pt x="627126" y="346329"/>
                    <a:pt x="627126"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9" name="Freeform: Shape 48">
              <a:extLst>
                <a:ext uri="{FF2B5EF4-FFF2-40B4-BE49-F238E27FC236}">
                  <a16:creationId xmlns:a16="http://schemas.microsoft.com/office/drawing/2014/main" id="{98618F04-7F7A-3071-E944-FDE437685478}"/>
                </a:ext>
              </a:extLst>
            </p:cNvPr>
            <p:cNvSpPr/>
            <p:nvPr/>
          </p:nvSpPr>
          <p:spPr>
            <a:xfrm>
              <a:off x="10196512" y="3216683"/>
              <a:ext cx="528923" cy="528923"/>
            </a:xfrm>
            <a:custGeom>
              <a:avLst/>
              <a:gdLst>
                <a:gd name="connsiteX0" fmla="*/ 0 w 528923"/>
                <a:gd name="connsiteY0" fmla="*/ 528923 h 528923"/>
                <a:gd name="connsiteX1" fmla="*/ 528924 w 528923"/>
                <a:gd name="connsiteY1" fmla="*/ 0 h 528923"/>
              </a:gdLst>
              <a:ahLst/>
              <a:cxnLst>
                <a:cxn ang="0">
                  <a:pos x="connsiteX0" y="connsiteY0"/>
                </a:cxn>
                <a:cxn ang="0">
                  <a:pos x="connsiteX1" y="connsiteY1"/>
                </a:cxn>
              </a:cxnLst>
              <a:rect l="l" t="t" r="r" b="b"/>
              <a:pathLst>
                <a:path w="528923" h="528923">
                  <a:moveTo>
                    <a:pt x="0" y="528923"/>
                  </a:moveTo>
                  <a:cubicBezTo>
                    <a:pt x="292132" y="528923"/>
                    <a:pt x="528924" y="292132"/>
                    <a:pt x="528924"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0" name="Freeform: Shape 49">
              <a:extLst>
                <a:ext uri="{FF2B5EF4-FFF2-40B4-BE49-F238E27FC236}">
                  <a16:creationId xmlns:a16="http://schemas.microsoft.com/office/drawing/2014/main" id="{B6D838F0-DD64-C722-7D6F-C6DB9F9FCEB0}"/>
                </a:ext>
              </a:extLst>
            </p:cNvPr>
            <p:cNvSpPr/>
            <p:nvPr/>
          </p:nvSpPr>
          <p:spPr>
            <a:xfrm>
              <a:off x="10196512" y="3216683"/>
              <a:ext cx="430720" cy="430720"/>
            </a:xfrm>
            <a:custGeom>
              <a:avLst/>
              <a:gdLst>
                <a:gd name="connsiteX0" fmla="*/ 0 w 430720"/>
                <a:gd name="connsiteY0" fmla="*/ 430721 h 430720"/>
                <a:gd name="connsiteX1" fmla="*/ 430720 w 430720"/>
                <a:gd name="connsiteY1" fmla="*/ 0 h 430720"/>
              </a:gdLst>
              <a:ahLst/>
              <a:cxnLst>
                <a:cxn ang="0">
                  <a:pos x="connsiteX0" y="connsiteY0"/>
                </a:cxn>
                <a:cxn ang="0">
                  <a:pos x="connsiteX1" y="connsiteY1"/>
                </a:cxn>
              </a:cxnLst>
              <a:rect l="l" t="t" r="r" b="b"/>
              <a:pathLst>
                <a:path w="430720" h="430720">
                  <a:moveTo>
                    <a:pt x="0" y="430721"/>
                  </a:moveTo>
                  <a:cubicBezTo>
                    <a:pt x="237839" y="430721"/>
                    <a:pt x="430720" y="237839"/>
                    <a:pt x="430720"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1" name="Freeform: Shape 50">
              <a:extLst>
                <a:ext uri="{FF2B5EF4-FFF2-40B4-BE49-F238E27FC236}">
                  <a16:creationId xmlns:a16="http://schemas.microsoft.com/office/drawing/2014/main" id="{FCA3B26F-52FA-CC11-F296-CC85CF954413}"/>
                </a:ext>
              </a:extLst>
            </p:cNvPr>
            <p:cNvSpPr/>
            <p:nvPr/>
          </p:nvSpPr>
          <p:spPr>
            <a:xfrm>
              <a:off x="10196512" y="3216683"/>
              <a:ext cx="332517" cy="332517"/>
            </a:xfrm>
            <a:custGeom>
              <a:avLst/>
              <a:gdLst>
                <a:gd name="connsiteX0" fmla="*/ 0 w 332517"/>
                <a:gd name="connsiteY0" fmla="*/ 332518 h 332517"/>
                <a:gd name="connsiteX1" fmla="*/ 332518 w 332517"/>
                <a:gd name="connsiteY1" fmla="*/ 0 h 332517"/>
              </a:gdLst>
              <a:ahLst/>
              <a:cxnLst>
                <a:cxn ang="0">
                  <a:pos x="connsiteX0" y="connsiteY0"/>
                </a:cxn>
                <a:cxn ang="0">
                  <a:pos x="connsiteX1" y="connsiteY1"/>
                </a:cxn>
              </a:cxnLst>
              <a:rect l="l" t="t" r="r" b="b"/>
              <a:pathLst>
                <a:path w="332517" h="332517">
                  <a:moveTo>
                    <a:pt x="0" y="332518"/>
                  </a:moveTo>
                  <a:cubicBezTo>
                    <a:pt x="183642" y="332518"/>
                    <a:pt x="332518" y="183642"/>
                    <a:pt x="332518"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2" name="Freeform: Shape 51">
              <a:extLst>
                <a:ext uri="{FF2B5EF4-FFF2-40B4-BE49-F238E27FC236}">
                  <a16:creationId xmlns:a16="http://schemas.microsoft.com/office/drawing/2014/main" id="{471CA178-0C15-FFDA-5273-CC1DB8AE7CC6}"/>
                </a:ext>
              </a:extLst>
            </p:cNvPr>
            <p:cNvSpPr/>
            <p:nvPr/>
          </p:nvSpPr>
          <p:spPr>
            <a:xfrm>
              <a:off x="10196512" y="3216683"/>
              <a:ext cx="234314" cy="234315"/>
            </a:xfrm>
            <a:custGeom>
              <a:avLst/>
              <a:gdLst>
                <a:gd name="connsiteX0" fmla="*/ 0 w 234314"/>
                <a:gd name="connsiteY0" fmla="*/ 234315 h 234315"/>
                <a:gd name="connsiteX1" fmla="*/ 234315 w 234314"/>
                <a:gd name="connsiteY1" fmla="*/ 0 h 234315"/>
              </a:gdLst>
              <a:ahLst/>
              <a:cxnLst>
                <a:cxn ang="0">
                  <a:pos x="connsiteX0" y="connsiteY0"/>
                </a:cxn>
                <a:cxn ang="0">
                  <a:pos x="connsiteX1" y="connsiteY1"/>
                </a:cxn>
              </a:cxnLst>
              <a:rect l="l" t="t" r="r" b="b"/>
              <a:pathLst>
                <a:path w="234314" h="234315">
                  <a:moveTo>
                    <a:pt x="0" y="234315"/>
                  </a:moveTo>
                  <a:cubicBezTo>
                    <a:pt x="129445" y="234315"/>
                    <a:pt x="234315" y="129350"/>
                    <a:pt x="234315"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3" name="Freeform: Shape 52">
              <a:extLst>
                <a:ext uri="{FF2B5EF4-FFF2-40B4-BE49-F238E27FC236}">
                  <a16:creationId xmlns:a16="http://schemas.microsoft.com/office/drawing/2014/main" id="{4F45D803-7D6A-23C5-3E46-2A31370F6ED2}"/>
                </a:ext>
              </a:extLst>
            </p:cNvPr>
            <p:cNvSpPr/>
            <p:nvPr/>
          </p:nvSpPr>
          <p:spPr>
            <a:xfrm>
              <a:off x="10196512" y="3216683"/>
              <a:ext cx="136112" cy="136112"/>
            </a:xfrm>
            <a:custGeom>
              <a:avLst/>
              <a:gdLst>
                <a:gd name="connsiteX0" fmla="*/ 0 w 136112"/>
                <a:gd name="connsiteY0" fmla="*/ 136112 h 136112"/>
                <a:gd name="connsiteX1" fmla="*/ 136112 w 136112"/>
                <a:gd name="connsiteY1" fmla="*/ 0 h 136112"/>
              </a:gdLst>
              <a:ahLst/>
              <a:cxnLst>
                <a:cxn ang="0">
                  <a:pos x="connsiteX0" y="connsiteY0"/>
                </a:cxn>
                <a:cxn ang="0">
                  <a:pos x="connsiteX1" y="connsiteY1"/>
                </a:cxn>
              </a:cxnLst>
              <a:rect l="l" t="t" r="r" b="b"/>
              <a:pathLst>
                <a:path w="136112" h="136112">
                  <a:moveTo>
                    <a:pt x="0" y="136112"/>
                  </a:moveTo>
                  <a:cubicBezTo>
                    <a:pt x="75152" y="136112"/>
                    <a:pt x="136112" y="75152"/>
                    <a:pt x="136112"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4" name="Freeform: Shape 53">
              <a:extLst>
                <a:ext uri="{FF2B5EF4-FFF2-40B4-BE49-F238E27FC236}">
                  <a16:creationId xmlns:a16="http://schemas.microsoft.com/office/drawing/2014/main" id="{0DE6F798-8EF6-7DF5-5113-8FF6B510ECF7}"/>
                </a:ext>
              </a:extLst>
            </p:cNvPr>
            <p:cNvSpPr/>
            <p:nvPr/>
          </p:nvSpPr>
          <p:spPr>
            <a:xfrm>
              <a:off x="10196512" y="3216683"/>
              <a:ext cx="38004" cy="38004"/>
            </a:xfrm>
            <a:custGeom>
              <a:avLst/>
              <a:gdLst>
                <a:gd name="connsiteX0" fmla="*/ 0 w 38004"/>
                <a:gd name="connsiteY0" fmla="*/ 38005 h 38004"/>
                <a:gd name="connsiteX1" fmla="*/ 38005 w 38004"/>
                <a:gd name="connsiteY1" fmla="*/ 0 h 38004"/>
              </a:gdLst>
              <a:ahLst/>
              <a:cxnLst>
                <a:cxn ang="0">
                  <a:pos x="connsiteX0" y="connsiteY0"/>
                </a:cxn>
                <a:cxn ang="0">
                  <a:pos x="connsiteX1" y="connsiteY1"/>
                </a:cxn>
              </a:cxnLst>
              <a:rect l="l" t="t" r="r" b="b"/>
              <a:pathLst>
                <a:path w="38004" h="38004">
                  <a:moveTo>
                    <a:pt x="0" y="38005"/>
                  </a:moveTo>
                  <a:cubicBezTo>
                    <a:pt x="20955" y="38005"/>
                    <a:pt x="38005" y="21050"/>
                    <a:pt x="38005" y="0"/>
                  </a:cubicBezTo>
                </a:path>
              </a:pathLst>
            </a:custGeom>
            <a:noFill/>
            <a:ln w="17780" cap="flat">
              <a:gradFill>
                <a:gsLst>
                  <a:gs pos="0">
                    <a:schemeClr val="bg1">
                      <a:alpha val="60000"/>
                    </a:schemeClr>
                  </a:gs>
                  <a:gs pos="99000">
                    <a:schemeClr val="bg2">
                      <a:alpha val="26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3785428365"/>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5_Section Header">
    <p:bg>
      <p:bgPr>
        <a:solidFill>
          <a:srgbClr val="0C71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47EE-8AF5-F646-D2D0-C00D3619937A}"/>
              </a:ext>
            </a:extLst>
          </p:cNvPr>
          <p:cNvSpPr>
            <a:spLocks noGrp="1"/>
          </p:cNvSpPr>
          <p:nvPr>
            <p:ph type="title" hasCustomPrompt="1"/>
          </p:nvPr>
        </p:nvSpPr>
        <p:spPr>
          <a:xfrm>
            <a:off x="831850" y="1709738"/>
            <a:ext cx="6520110" cy="2168421"/>
          </a:xfrm>
        </p:spPr>
        <p:txBody>
          <a:bodyPr anchor="b">
            <a:normAutofit/>
          </a:bodyPr>
          <a:lstStyle>
            <a:lvl1pPr>
              <a:defRPr sz="4000">
                <a:solidFill>
                  <a:srgbClr val="09544F"/>
                </a:solidFill>
              </a:defRPr>
            </a:lvl1pPr>
          </a:lstStyle>
          <a:p>
            <a:r>
              <a:rPr lang="en-US"/>
              <a:t>DIVIDER SLIDE VARIANT 1</a:t>
            </a:r>
          </a:p>
        </p:txBody>
      </p:sp>
      <p:sp>
        <p:nvSpPr>
          <p:cNvPr id="3" name="Text Placeholder 2">
            <a:extLst>
              <a:ext uri="{FF2B5EF4-FFF2-40B4-BE49-F238E27FC236}">
                <a16:creationId xmlns:a16="http://schemas.microsoft.com/office/drawing/2014/main" id="{D3B7AB32-B780-2F8F-F5F8-B3F517400DE1}"/>
              </a:ext>
            </a:extLst>
          </p:cNvPr>
          <p:cNvSpPr>
            <a:spLocks noGrp="1"/>
          </p:cNvSpPr>
          <p:nvPr>
            <p:ph type="body" idx="1"/>
          </p:nvPr>
        </p:nvSpPr>
        <p:spPr>
          <a:xfrm>
            <a:off x="838200" y="3957601"/>
            <a:ext cx="6513760" cy="1500187"/>
          </a:xfrm>
        </p:spPr>
        <p:txBody>
          <a:bodyPr>
            <a:normAutofit/>
          </a:bodyPr>
          <a:lstStyle>
            <a:lvl1pPr marL="0" indent="0">
              <a:buNone/>
              <a:defRPr sz="2800">
                <a:solidFill>
                  <a:srgbClr val="0C716B"/>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Freeform: Shape 6">
            <a:extLst>
              <a:ext uri="{FF2B5EF4-FFF2-40B4-BE49-F238E27FC236}">
                <a16:creationId xmlns:a16="http://schemas.microsoft.com/office/drawing/2014/main" id="{74E0800E-C3DA-432D-F120-ABD04D85679C}"/>
              </a:ext>
            </a:extLst>
          </p:cNvPr>
          <p:cNvSpPr/>
          <p:nvPr userDrawn="1"/>
        </p:nvSpPr>
        <p:spPr>
          <a:xfrm>
            <a:off x="6491650" y="-2406"/>
            <a:ext cx="5700351" cy="4588282"/>
          </a:xfrm>
          <a:custGeom>
            <a:avLst/>
            <a:gdLst>
              <a:gd name="connsiteX0" fmla="*/ 0 w 5700351"/>
              <a:gd name="connsiteY0" fmla="*/ 0 h 4588282"/>
              <a:gd name="connsiteX1" fmla="*/ 5700351 w 5700351"/>
              <a:gd name="connsiteY1" fmla="*/ 0 h 4588282"/>
              <a:gd name="connsiteX2" fmla="*/ 5700351 w 5700351"/>
              <a:gd name="connsiteY2" fmla="*/ 4553254 h 4588282"/>
              <a:gd name="connsiteX3" fmla="*/ 5585591 w 5700351"/>
              <a:gd name="connsiteY3" fmla="*/ 4566460 h 4588282"/>
              <a:gd name="connsiteX4" fmla="*/ 5108855 w 5700351"/>
              <a:gd name="connsiteY4" fmla="*/ 4588282 h 4588282"/>
              <a:gd name="connsiteX5" fmla="*/ 29517 w 5700351"/>
              <a:gd name="connsiteY5" fmla="*/ 232286 h 4588282"/>
              <a:gd name="connsiteX6" fmla="*/ 0 w 5700351"/>
              <a:gd name="connsiteY6" fmla="*/ 0 h 458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0351" h="4588282">
                <a:moveTo>
                  <a:pt x="0" y="0"/>
                </a:moveTo>
                <a:lnTo>
                  <a:pt x="5700351" y="0"/>
                </a:lnTo>
                <a:lnTo>
                  <a:pt x="5700351" y="4553254"/>
                </a:lnTo>
                <a:lnTo>
                  <a:pt x="5585591" y="4566460"/>
                </a:lnTo>
                <a:cubicBezTo>
                  <a:pt x="5428617" y="4580902"/>
                  <a:pt x="5269598" y="4588282"/>
                  <a:pt x="5108855" y="4588282"/>
                </a:cubicBezTo>
                <a:cubicBezTo>
                  <a:pt x="2536971" y="4588282"/>
                  <a:pt x="406395" y="2698820"/>
                  <a:pt x="29517" y="232286"/>
                </a:cubicBezTo>
                <a:lnTo>
                  <a:pt x="0" y="0"/>
                </a:lnTo>
                <a:close/>
              </a:path>
            </a:pathLst>
          </a:cu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 name="Graphic 10">
            <a:extLst>
              <a:ext uri="{FF2B5EF4-FFF2-40B4-BE49-F238E27FC236}">
                <a16:creationId xmlns:a16="http://schemas.microsoft.com/office/drawing/2014/main" id="{9D4F8452-FEB3-FA43-3FC9-414EF86F52B2}"/>
              </a:ext>
            </a:extLst>
          </p:cNvPr>
          <p:cNvGrpSpPr/>
          <p:nvPr userDrawn="1"/>
        </p:nvGrpSpPr>
        <p:grpSpPr>
          <a:xfrm rot="16200000" flipV="1">
            <a:off x="7158276" y="3003052"/>
            <a:ext cx="6721792" cy="3360896"/>
            <a:chOff x="6919912" y="3216683"/>
            <a:chExt cx="2628900" cy="1314450"/>
          </a:xfrm>
          <a:noFill/>
        </p:grpSpPr>
        <p:sp>
          <p:nvSpPr>
            <p:cNvPr id="9" name="Freeform: Shape 8">
              <a:extLst>
                <a:ext uri="{FF2B5EF4-FFF2-40B4-BE49-F238E27FC236}">
                  <a16:creationId xmlns:a16="http://schemas.microsoft.com/office/drawing/2014/main" id="{4AF0D98B-75D0-CF1E-9440-6A2EA8E809CB}"/>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7A6DA7DC-1F50-A7E9-5334-7585E1ECE033}"/>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C96EC9C0-1E83-769A-3415-FB6D1D194666}"/>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745527AA-E181-C788-8BB4-57481F901B23}"/>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3D3CE31F-A233-32C1-63A4-69B5755A47D4}"/>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5EF77E84-2BBA-3160-57E0-545144FC07FE}"/>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B31A588A-1772-B889-2D56-AD708B009BF8}"/>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937CB4C0-8F99-EB33-7EB5-EF73B1C7538B}"/>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A31743C6-06E8-ECB1-7206-B4BB121E5F7D}"/>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2AE80D6D-BEB9-40D3-B95D-8AA1CB4C6A76}"/>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FDA0AD90-3EFC-E5DA-F366-44A3D41198EF}"/>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B3F2A1B7-8E53-AA2F-FCAD-0CB155A73A7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FFF279B2-BF58-645D-5CFD-40646F103DE8}"/>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C1FFA689-F63E-FA1E-0C32-BC857D51FDF3}"/>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grpSp>
        <p:nvGrpSpPr>
          <p:cNvPr id="40" name="Graphic 10">
            <a:extLst>
              <a:ext uri="{FF2B5EF4-FFF2-40B4-BE49-F238E27FC236}">
                <a16:creationId xmlns:a16="http://schemas.microsoft.com/office/drawing/2014/main" id="{00306E44-EBB1-13A1-070F-E5ACD4E6DC3B}"/>
              </a:ext>
            </a:extLst>
          </p:cNvPr>
          <p:cNvGrpSpPr/>
          <p:nvPr userDrawn="1"/>
        </p:nvGrpSpPr>
        <p:grpSpPr>
          <a:xfrm rot="16200000">
            <a:off x="-16902" y="4908942"/>
            <a:ext cx="1946855" cy="1928289"/>
            <a:chOff x="10196512" y="3216683"/>
            <a:chExt cx="1314450" cy="1314450"/>
          </a:xfrm>
          <a:noFill/>
        </p:grpSpPr>
        <p:sp>
          <p:nvSpPr>
            <p:cNvPr id="41" name="Freeform: Shape 40">
              <a:extLst>
                <a:ext uri="{FF2B5EF4-FFF2-40B4-BE49-F238E27FC236}">
                  <a16:creationId xmlns:a16="http://schemas.microsoft.com/office/drawing/2014/main" id="{22EC5685-05FA-F746-B920-C4421418CDA2}"/>
                </a:ext>
              </a:extLst>
            </p:cNvPr>
            <p:cNvSpPr/>
            <p:nvPr/>
          </p:nvSpPr>
          <p:spPr>
            <a:xfrm>
              <a:off x="10196512" y="3216683"/>
              <a:ext cx="1314450" cy="1314450"/>
            </a:xfrm>
            <a:custGeom>
              <a:avLst/>
              <a:gdLst>
                <a:gd name="connsiteX0" fmla="*/ 0 w 1314450"/>
                <a:gd name="connsiteY0" fmla="*/ 1314450 h 1314450"/>
                <a:gd name="connsiteX1" fmla="*/ 1314450 w 1314450"/>
                <a:gd name="connsiteY1" fmla="*/ 0 h 1314450"/>
              </a:gdLst>
              <a:ahLst/>
              <a:cxnLst>
                <a:cxn ang="0">
                  <a:pos x="connsiteX0" y="connsiteY0"/>
                </a:cxn>
                <a:cxn ang="0">
                  <a:pos x="connsiteX1" y="connsiteY1"/>
                </a:cxn>
              </a:cxnLst>
              <a:rect l="l" t="t" r="r" b="b"/>
              <a:pathLst>
                <a:path w="1314450" h="1314450">
                  <a:moveTo>
                    <a:pt x="0" y="1314450"/>
                  </a:moveTo>
                  <a:cubicBezTo>
                    <a:pt x="725995" y="1314450"/>
                    <a:pt x="1314450" y="725996"/>
                    <a:pt x="1314450"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2" name="Freeform: Shape 41">
              <a:extLst>
                <a:ext uri="{FF2B5EF4-FFF2-40B4-BE49-F238E27FC236}">
                  <a16:creationId xmlns:a16="http://schemas.microsoft.com/office/drawing/2014/main" id="{F004DFE0-13D2-AF04-E322-816E82611EE9}"/>
                </a:ext>
              </a:extLst>
            </p:cNvPr>
            <p:cNvSpPr/>
            <p:nvPr/>
          </p:nvSpPr>
          <p:spPr>
            <a:xfrm>
              <a:off x="10196512" y="3216683"/>
              <a:ext cx="1216247" cy="1216247"/>
            </a:xfrm>
            <a:custGeom>
              <a:avLst/>
              <a:gdLst>
                <a:gd name="connsiteX0" fmla="*/ 0 w 1216247"/>
                <a:gd name="connsiteY0" fmla="*/ 1216247 h 1216247"/>
                <a:gd name="connsiteX1" fmla="*/ 1216247 w 1216247"/>
                <a:gd name="connsiteY1" fmla="*/ 0 h 1216247"/>
              </a:gdLst>
              <a:ahLst/>
              <a:cxnLst>
                <a:cxn ang="0">
                  <a:pos x="connsiteX0" y="connsiteY0"/>
                </a:cxn>
                <a:cxn ang="0">
                  <a:pos x="connsiteX1" y="connsiteY1"/>
                </a:cxn>
              </a:cxnLst>
              <a:rect l="l" t="t" r="r" b="b"/>
              <a:pathLst>
                <a:path w="1216247" h="1216247">
                  <a:moveTo>
                    <a:pt x="0" y="1216247"/>
                  </a:moveTo>
                  <a:cubicBezTo>
                    <a:pt x="671703" y="1216247"/>
                    <a:pt x="1216247" y="671703"/>
                    <a:pt x="1216247"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3" name="Freeform: Shape 42">
              <a:extLst>
                <a:ext uri="{FF2B5EF4-FFF2-40B4-BE49-F238E27FC236}">
                  <a16:creationId xmlns:a16="http://schemas.microsoft.com/office/drawing/2014/main" id="{E1BA8218-69A9-95D6-77AF-98C07012E485}"/>
                </a:ext>
              </a:extLst>
            </p:cNvPr>
            <p:cNvSpPr/>
            <p:nvPr/>
          </p:nvSpPr>
          <p:spPr>
            <a:xfrm>
              <a:off x="10196512" y="3216683"/>
              <a:ext cx="1118044" cy="1118044"/>
            </a:xfrm>
            <a:custGeom>
              <a:avLst/>
              <a:gdLst>
                <a:gd name="connsiteX0" fmla="*/ 0 w 1118044"/>
                <a:gd name="connsiteY0" fmla="*/ 1118045 h 1118044"/>
                <a:gd name="connsiteX1" fmla="*/ 1118045 w 1118044"/>
                <a:gd name="connsiteY1" fmla="*/ 0 h 1118044"/>
              </a:gdLst>
              <a:ahLst/>
              <a:cxnLst>
                <a:cxn ang="0">
                  <a:pos x="connsiteX0" y="connsiteY0"/>
                </a:cxn>
                <a:cxn ang="0">
                  <a:pos x="connsiteX1" y="connsiteY1"/>
                </a:cxn>
              </a:cxnLst>
              <a:rect l="l" t="t" r="r" b="b"/>
              <a:pathLst>
                <a:path w="1118044" h="1118044">
                  <a:moveTo>
                    <a:pt x="0" y="1118045"/>
                  </a:moveTo>
                  <a:cubicBezTo>
                    <a:pt x="617506" y="1118045"/>
                    <a:pt x="1118045" y="617506"/>
                    <a:pt x="1118045"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4" name="Freeform: Shape 43">
              <a:extLst>
                <a:ext uri="{FF2B5EF4-FFF2-40B4-BE49-F238E27FC236}">
                  <a16:creationId xmlns:a16="http://schemas.microsoft.com/office/drawing/2014/main" id="{5E25D3F5-C88C-D976-6A4A-B09CF842509D}"/>
                </a:ext>
              </a:extLst>
            </p:cNvPr>
            <p:cNvSpPr/>
            <p:nvPr/>
          </p:nvSpPr>
          <p:spPr>
            <a:xfrm>
              <a:off x="10196512" y="3216683"/>
              <a:ext cx="1019841" cy="1019841"/>
            </a:xfrm>
            <a:custGeom>
              <a:avLst/>
              <a:gdLst>
                <a:gd name="connsiteX0" fmla="*/ 0 w 1019841"/>
                <a:gd name="connsiteY0" fmla="*/ 1019842 h 1019841"/>
                <a:gd name="connsiteX1" fmla="*/ 1019842 w 1019841"/>
                <a:gd name="connsiteY1" fmla="*/ 0 h 1019841"/>
              </a:gdLst>
              <a:ahLst/>
              <a:cxnLst>
                <a:cxn ang="0">
                  <a:pos x="connsiteX0" y="connsiteY0"/>
                </a:cxn>
                <a:cxn ang="0">
                  <a:pos x="connsiteX1" y="connsiteY1"/>
                </a:cxn>
              </a:cxnLst>
              <a:rect l="l" t="t" r="r" b="b"/>
              <a:pathLst>
                <a:path w="1019841" h="1019841">
                  <a:moveTo>
                    <a:pt x="0" y="1019842"/>
                  </a:moveTo>
                  <a:cubicBezTo>
                    <a:pt x="563309" y="1019842"/>
                    <a:pt x="1019842" y="563213"/>
                    <a:pt x="1019842"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5" name="Freeform: Shape 44">
              <a:extLst>
                <a:ext uri="{FF2B5EF4-FFF2-40B4-BE49-F238E27FC236}">
                  <a16:creationId xmlns:a16="http://schemas.microsoft.com/office/drawing/2014/main" id="{51D40BFA-B72F-EE30-4888-2FC120481AB2}"/>
                </a:ext>
              </a:extLst>
            </p:cNvPr>
            <p:cNvSpPr/>
            <p:nvPr/>
          </p:nvSpPr>
          <p:spPr>
            <a:xfrm>
              <a:off x="10196512" y="3216683"/>
              <a:ext cx="921639" cy="921639"/>
            </a:xfrm>
            <a:custGeom>
              <a:avLst/>
              <a:gdLst>
                <a:gd name="connsiteX0" fmla="*/ 0 w 921639"/>
                <a:gd name="connsiteY0" fmla="*/ 921639 h 921639"/>
                <a:gd name="connsiteX1" fmla="*/ 921639 w 921639"/>
                <a:gd name="connsiteY1" fmla="*/ 0 h 921639"/>
              </a:gdLst>
              <a:ahLst/>
              <a:cxnLst>
                <a:cxn ang="0">
                  <a:pos x="connsiteX0" y="connsiteY0"/>
                </a:cxn>
                <a:cxn ang="0">
                  <a:pos x="connsiteX1" y="connsiteY1"/>
                </a:cxn>
              </a:cxnLst>
              <a:rect l="l" t="t" r="r" b="b"/>
              <a:pathLst>
                <a:path w="921639" h="921639">
                  <a:moveTo>
                    <a:pt x="0" y="921639"/>
                  </a:moveTo>
                  <a:cubicBezTo>
                    <a:pt x="509016" y="921639"/>
                    <a:pt x="921639" y="509016"/>
                    <a:pt x="921639"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6" name="Freeform: Shape 45">
              <a:extLst>
                <a:ext uri="{FF2B5EF4-FFF2-40B4-BE49-F238E27FC236}">
                  <a16:creationId xmlns:a16="http://schemas.microsoft.com/office/drawing/2014/main" id="{97230636-94C1-ACC8-CA17-D04E888AB735}"/>
                </a:ext>
              </a:extLst>
            </p:cNvPr>
            <p:cNvSpPr/>
            <p:nvPr/>
          </p:nvSpPr>
          <p:spPr>
            <a:xfrm>
              <a:off x="10196512" y="3216683"/>
              <a:ext cx="823531" cy="823531"/>
            </a:xfrm>
            <a:custGeom>
              <a:avLst/>
              <a:gdLst>
                <a:gd name="connsiteX0" fmla="*/ 0 w 823531"/>
                <a:gd name="connsiteY0" fmla="*/ 823532 h 823531"/>
                <a:gd name="connsiteX1" fmla="*/ 823532 w 823531"/>
                <a:gd name="connsiteY1" fmla="*/ 0 h 823531"/>
              </a:gdLst>
              <a:ahLst/>
              <a:cxnLst>
                <a:cxn ang="0">
                  <a:pos x="connsiteX0" y="connsiteY0"/>
                </a:cxn>
                <a:cxn ang="0">
                  <a:pos x="connsiteX1" y="connsiteY1"/>
                </a:cxn>
              </a:cxnLst>
              <a:rect l="l" t="t" r="r" b="b"/>
              <a:pathLst>
                <a:path w="823531" h="823531">
                  <a:moveTo>
                    <a:pt x="0" y="823532"/>
                  </a:moveTo>
                  <a:cubicBezTo>
                    <a:pt x="454819" y="823532"/>
                    <a:pt x="823532" y="454819"/>
                    <a:pt x="823532"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7" name="Freeform: Shape 46">
              <a:extLst>
                <a:ext uri="{FF2B5EF4-FFF2-40B4-BE49-F238E27FC236}">
                  <a16:creationId xmlns:a16="http://schemas.microsoft.com/office/drawing/2014/main" id="{A80FD10E-E751-2FD9-1230-40D3B06BC14E}"/>
                </a:ext>
              </a:extLst>
            </p:cNvPr>
            <p:cNvSpPr/>
            <p:nvPr/>
          </p:nvSpPr>
          <p:spPr>
            <a:xfrm>
              <a:off x="10196512" y="3216683"/>
              <a:ext cx="725328" cy="725328"/>
            </a:xfrm>
            <a:custGeom>
              <a:avLst/>
              <a:gdLst>
                <a:gd name="connsiteX0" fmla="*/ 0 w 725328"/>
                <a:gd name="connsiteY0" fmla="*/ 725329 h 725328"/>
                <a:gd name="connsiteX1" fmla="*/ 725329 w 725328"/>
                <a:gd name="connsiteY1" fmla="*/ 0 h 725328"/>
              </a:gdLst>
              <a:ahLst/>
              <a:cxnLst>
                <a:cxn ang="0">
                  <a:pos x="connsiteX0" y="connsiteY0"/>
                </a:cxn>
                <a:cxn ang="0">
                  <a:pos x="connsiteX1" y="connsiteY1"/>
                </a:cxn>
              </a:cxnLst>
              <a:rect l="l" t="t" r="r" b="b"/>
              <a:pathLst>
                <a:path w="725328" h="725328">
                  <a:moveTo>
                    <a:pt x="0" y="725329"/>
                  </a:moveTo>
                  <a:cubicBezTo>
                    <a:pt x="400526" y="725329"/>
                    <a:pt x="725329" y="400622"/>
                    <a:pt x="725329"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8" name="Freeform: Shape 47">
              <a:extLst>
                <a:ext uri="{FF2B5EF4-FFF2-40B4-BE49-F238E27FC236}">
                  <a16:creationId xmlns:a16="http://schemas.microsoft.com/office/drawing/2014/main" id="{6D7FC259-66AC-5442-6A91-11C1EB7F9D2B}"/>
                </a:ext>
              </a:extLst>
            </p:cNvPr>
            <p:cNvSpPr/>
            <p:nvPr/>
          </p:nvSpPr>
          <p:spPr>
            <a:xfrm>
              <a:off x="10196512" y="3216683"/>
              <a:ext cx="627126" cy="627125"/>
            </a:xfrm>
            <a:custGeom>
              <a:avLst/>
              <a:gdLst>
                <a:gd name="connsiteX0" fmla="*/ 0 w 627126"/>
                <a:gd name="connsiteY0" fmla="*/ 627126 h 627125"/>
                <a:gd name="connsiteX1" fmla="*/ 627126 w 627126"/>
                <a:gd name="connsiteY1" fmla="*/ 0 h 627125"/>
              </a:gdLst>
              <a:ahLst/>
              <a:cxnLst>
                <a:cxn ang="0">
                  <a:pos x="connsiteX0" y="connsiteY0"/>
                </a:cxn>
                <a:cxn ang="0">
                  <a:pos x="connsiteX1" y="connsiteY1"/>
                </a:cxn>
              </a:cxnLst>
              <a:rect l="l" t="t" r="r" b="b"/>
              <a:pathLst>
                <a:path w="627126" h="627125">
                  <a:moveTo>
                    <a:pt x="0" y="627126"/>
                  </a:moveTo>
                  <a:cubicBezTo>
                    <a:pt x="346329" y="627126"/>
                    <a:pt x="627126" y="346329"/>
                    <a:pt x="627126"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9" name="Freeform: Shape 48">
              <a:extLst>
                <a:ext uri="{FF2B5EF4-FFF2-40B4-BE49-F238E27FC236}">
                  <a16:creationId xmlns:a16="http://schemas.microsoft.com/office/drawing/2014/main" id="{98618F04-7F7A-3071-E944-FDE437685478}"/>
                </a:ext>
              </a:extLst>
            </p:cNvPr>
            <p:cNvSpPr/>
            <p:nvPr/>
          </p:nvSpPr>
          <p:spPr>
            <a:xfrm>
              <a:off x="10196512" y="3216683"/>
              <a:ext cx="528923" cy="528923"/>
            </a:xfrm>
            <a:custGeom>
              <a:avLst/>
              <a:gdLst>
                <a:gd name="connsiteX0" fmla="*/ 0 w 528923"/>
                <a:gd name="connsiteY0" fmla="*/ 528923 h 528923"/>
                <a:gd name="connsiteX1" fmla="*/ 528924 w 528923"/>
                <a:gd name="connsiteY1" fmla="*/ 0 h 528923"/>
              </a:gdLst>
              <a:ahLst/>
              <a:cxnLst>
                <a:cxn ang="0">
                  <a:pos x="connsiteX0" y="connsiteY0"/>
                </a:cxn>
                <a:cxn ang="0">
                  <a:pos x="connsiteX1" y="connsiteY1"/>
                </a:cxn>
              </a:cxnLst>
              <a:rect l="l" t="t" r="r" b="b"/>
              <a:pathLst>
                <a:path w="528923" h="528923">
                  <a:moveTo>
                    <a:pt x="0" y="528923"/>
                  </a:moveTo>
                  <a:cubicBezTo>
                    <a:pt x="292132" y="528923"/>
                    <a:pt x="528924" y="292132"/>
                    <a:pt x="528924"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0" name="Freeform: Shape 49">
              <a:extLst>
                <a:ext uri="{FF2B5EF4-FFF2-40B4-BE49-F238E27FC236}">
                  <a16:creationId xmlns:a16="http://schemas.microsoft.com/office/drawing/2014/main" id="{B6D838F0-DD64-C722-7D6F-C6DB9F9FCEB0}"/>
                </a:ext>
              </a:extLst>
            </p:cNvPr>
            <p:cNvSpPr/>
            <p:nvPr/>
          </p:nvSpPr>
          <p:spPr>
            <a:xfrm>
              <a:off x="10196512" y="3216683"/>
              <a:ext cx="430720" cy="430720"/>
            </a:xfrm>
            <a:custGeom>
              <a:avLst/>
              <a:gdLst>
                <a:gd name="connsiteX0" fmla="*/ 0 w 430720"/>
                <a:gd name="connsiteY0" fmla="*/ 430721 h 430720"/>
                <a:gd name="connsiteX1" fmla="*/ 430720 w 430720"/>
                <a:gd name="connsiteY1" fmla="*/ 0 h 430720"/>
              </a:gdLst>
              <a:ahLst/>
              <a:cxnLst>
                <a:cxn ang="0">
                  <a:pos x="connsiteX0" y="connsiteY0"/>
                </a:cxn>
                <a:cxn ang="0">
                  <a:pos x="connsiteX1" y="connsiteY1"/>
                </a:cxn>
              </a:cxnLst>
              <a:rect l="l" t="t" r="r" b="b"/>
              <a:pathLst>
                <a:path w="430720" h="430720">
                  <a:moveTo>
                    <a:pt x="0" y="430721"/>
                  </a:moveTo>
                  <a:cubicBezTo>
                    <a:pt x="237839" y="430721"/>
                    <a:pt x="430720" y="237839"/>
                    <a:pt x="430720"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1" name="Freeform: Shape 50">
              <a:extLst>
                <a:ext uri="{FF2B5EF4-FFF2-40B4-BE49-F238E27FC236}">
                  <a16:creationId xmlns:a16="http://schemas.microsoft.com/office/drawing/2014/main" id="{FCA3B26F-52FA-CC11-F296-CC85CF954413}"/>
                </a:ext>
              </a:extLst>
            </p:cNvPr>
            <p:cNvSpPr/>
            <p:nvPr/>
          </p:nvSpPr>
          <p:spPr>
            <a:xfrm>
              <a:off x="10196512" y="3216683"/>
              <a:ext cx="332517" cy="332517"/>
            </a:xfrm>
            <a:custGeom>
              <a:avLst/>
              <a:gdLst>
                <a:gd name="connsiteX0" fmla="*/ 0 w 332517"/>
                <a:gd name="connsiteY0" fmla="*/ 332518 h 332517"/>
                <a:gd name="connsiteX1" fmla="*/ 332518 w 332517"/>
                <a:gd name="connsiteY1" fmla="*/ 0 h 332517"/>
              </a:gdLst>
              <a:ahLst/>
              <a:cxnLst>
                <a:cxn ang="0">
                  <a:pos x="connsiteX0" y="connsiteY0"/>
                </a:cxn>
                <a:cxn ang="0">
                  <a:pos x="connsiteX1" y="connsiteY1"/>
                </a:cxn>
              </a:cxnLst>
              <a:rect l="l" t="t" r="r" b="b"/>
              <a:pathLst>
                <a:path w="332517" h="332517">
                  <a:moveTo>
                    <a:pt x="0" y="332518"/>
                  </a:moveTo>
                  <a:cubicBezTo>
                    <a:pt x="183642" y="332518"/>
                    <a:pt x="332518" y="183642"/>
                    <a:pt x="332518"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2" name="Freeform: Shape 51">
              <a:extLst>
                <a:ext uri="{FF2B5EF4-FFF2-40B4-BE49-F238E27FC236}">
                  <a16:creationId xmlns:a16="http://schemas.microsoft.com/office/drawing/2014/main" id="{471CA178-0C15-FFDA-5273-CC1DB8AE7CC6}"/>
                </a:ext>
              </a:extLst>
            </p:cNvPr>
            <p:cNvSpPr/>
            <p:nvPr/>
          </p:nvSpPr>
          <p:spPr>
            <a:xfrm>
              <a:off x="10196512" y="3216683"/>
              <a:ext cx="234314" cy="234315"/>
            </a:xfrm>
            <a:custGeom>
              <a:avLst/>
              <a:gdLst>
                <a:gd name="connsiteX0" fmla="*/ 0 w 234314"/>
                <a:gd name="connsiteY0" fmla="*/ 234315 h 234315"/>
                <a:gd name="connsiteX1" fmla="*/ 234315 w 234314"/>
                <a:gd name="connsiteY1" fmla="*/ 0 h 234315"/>
              </a:gdLst>
              <a:ahLst/>
              <a:cxnLst>
                <a:cxn ang="0">
                  <a:pos x="connsiteX0" y="connsiteY0"/>
                </a:cxn>
                <a:cxn ang="0">
                  <a:pos x="connsiteX1" y="connsiteY1"/>
                </a:cxn>
              </a:cxnLst>
              <a:rect l="l" t="t" r="r" b="b"/>
              <a:pathLst>
                <a:path w="234314" h="234315">
                  <a:moveTo>
                    <a:pt x="0" y="234315"/>
                  </a:moveTo>
                  <a:cubicBezTo>
                    <a:pt x="129445" y="234315"/>
                    <a:pt x="234315" y="129350"/>
                    <a:pt x="234315"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3" name="Freeform: Shape 52">
              <a:extLst>
                <a:ext uri="{FF2B5EF4-FFF2-40B4-BE49-F238E27FC236}">
                  <a16:creationId xmlns:a16="http://schemas.microsoft.com/office/drawing/2014/main" id="{4F45D803-7D6A-23C5-3E46-2A31370F6ED2}"/>
                </a:ext>
              </a:extLst>
            </p:cNvPr>
            <p:cNvSpPr/>
            <p:nvPr/>
          </p:nvSpPr>
          <p:spPr>
            <a:xfrm>
              <a:off x="10196512" y="3216683"/>
              <a:ext cx="136112" cy="136112"/>
            </a:xfrm>
            <a:custGeom>
              <a:avLst/>
              <a:gdLst>
                <a:gd name="connsiteX0" fmla="*/ 0 w 136112"/>
                <a:gd name="connsiteY0" fmla="*/ 136112 h 136112"/>
                <a:gd name="connsiteX1" fmla="*/ 136112 w 136112"/>
                <a:gd name="connsiteY1" fmla="*/ 0 h 136112"/>
              </a:gdLst>
              <a:ahLst/>
              <a:cxnLst>
                <a:cxn ang="0">
                  <a:pos x="connsiteX0" y="connsiteY0"/>
                </a:cxn>
                <a:cxn ang="0">
                  <a:pos x="connsiteX1" y="connsiteY1"/>
                </a:cxn>
              </a:cxnLst>
              <a:rect l="l" t="t" r="r" b="b"/>
              <a:pathLst>
                <a:path w="136112" h="136112">
                  <a:moveTo>
                    <a:pt x="0" y="136112"/>
                  </a:moveTo>
                  <a:cubicBezTo>
                    <a:pt x="75152" y="136112"/>
                    <a:pt x="136112" y="75152"/>
                    <a:pt x="136112"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4" name="Freeform: Shape 53">
              <a:extLst>
                <a:ext uri="{FF2B5EF4-FFF2-40B4-BE49-F238E27FC236}">
                  <a16:creationId xmlns:a16="http://schemas.microsoft.com/office/drawing/2014/main" id="{0DE6F798-8EF6-7DF5-5113-8FF6B510ECF7}"/>
                </a:ext>
              </a:extLst>
            </p:cNvPr>
            <p:cNvSpPr/>
            <p:nvPr/>
          </p:nvSpPr>
          <p:spPr>
            <a:xfrm>
              <a:off x="10196512" y="3216683"/>
              <a:ext cx="38004" cy="38004"/>
            </a:xfrm>
            <a:custGeom>
              <a:avLst/>
              <a:gdLst>
                <a:gd name="connsiteX0" fmla="*/ 0 w 38004"/>
                <a:gd name="connsiteY0" fmla="*/ 38005 h 38004"/>
                <a:gd name="connsiteX1" fmla="*/ 38005 w 38004"/>
                <a:gd name="connsiteY1" fmla="*/ 0 h 38004"/>
              </a:gdLst>
              <a:ahLst/>
              <a:cxnLst>
                <a:cxn ang="0">
                  <a:pos x="connsiteX0" y="connsiteY0"/>
                </a:cxn>
                <a:cxn ang="0">
                  <a:pos x="connsiteX1" y="connsiteY1"/>
                </a:cxn>
              </a:cxnLst>
              <a:rect l="l" t="t" r="r" b="b"/>
              <a:pathLst>
                <a:path w="38004" h="38004">
                  <a:moveTo>
                    <a:pt x="0" y="38005"/>
                  </a:moveTo>
                  <a:cubicBezTo>
                    <a:pt x="20955" y="38005"/>
                    <a:pt x="38005" y="21050"/>
                    <a:pt x="38005"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3316477957"/>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47EE-8AF5-F646-D2D0-C00D3619937A}"/>
              </a:ext>
            </a:extLst>
          </p:cNvPr>
          <p:cNvSpPr>
            <a:spLocks noGrp="1"/>
          </p:cNvSpPr>
          <p:nvPr>
            <p:ph type="title" hasCustomPrompt="1"/>
          </p:nvPr>
        </p:nvSpPr>
        <p:spPr>
          <a:xfrm>
            <a:off x="5169040" y="2676262"/>
            <a:ext cx="6520110" cy="2168421"/>
          </a:xfrm>
        </p:spPr>
        <p:txBody>
          <a:bodyPr anchor="b">
            <a:normAutofit/>
          </a:bodyPr>
          <a:lstStyle>
            <a:lvl1pPr>
              <a:defRPr sz="4000">
                <a:solidFill>
                  <a:srgbClr val="09544F"/>
                </a:solidFill>
              </a:defRPr>
            </a:lvl1pPr>
          </a:lstStyle>
          <a:p>
            <a:r>
              <a:rPr lang="en-US"/>
              <a:t>DIVIDER SLIDE VARIANT 2</a:t>
            </a:r>
          </a:p>
        </p:txBody>
      </p:sp>
      <p:sp>
        <p:nvSpPr>
          <p:cNvPr id="3" name="Text Placeholder 2">
            <a:extLst>
              <a:ext uri="{FF2B5EF4-FFF2-40B4-BE49-F238E27FC236}">
                <a16:creationId xmlns:a16="http://schemas.microsoft.com/office/drawing/2014/main" id="{D3B7AB32-B780-2F8F-F5F8-B3F517400DE1}"/>
              </a:ext>
            </a:extLst>
          </p:cNvPr>
          <p:cNvSpPr>
            <a:spLocks noGrp="1"/>
          </p:cNvSpPr>
          <p:nvPr>
            <p:ph type="body" idx="1"/>
          </p:nvPr>
        </p:nvSpPr>
        <p:spPr>
          <a:xfrm>
            <a:off x="5175390" y="4924125"/>
            <a:ext cx="6520110" cy="1343325"/>
          </a:xfrm>
        </p:spPr>
        <p:txBody>
          <a:bodyPr>
            <a:normAutofit/>
          </a:bodyPr>
          <a:lstStyle>
            <a:lvl1pPr marL="0" indent="0">
              <a:buNone/>
              <a:defRPr sz="2800">
                <a:solidFill>
                  <a:srgbClr val="09544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2" name="Freeform: Shape 11">
            <a:extLst>
              <a:ext uri="{FF2B5EF4-FFF2-40B4-BE49-F238E27FC236}">
                <a16:creationId xmlns:a16="http://schemas.microsoft.com/office/drawing/2014/main" id="{6A3EAE27-1074-E3B7-194C-39C4E3583EE1}"/>
              </a:ext>
            </a:extLst>
          </p:cNvPr>
          <p:cNvSpPr/>
          <p:nvPr userDrawn="1"/>
        </p:nvSpPr>
        <p:spPr>
          <a:xfrm>
            <a:off x="0" y="1"/>
            <a:ext cx="4592832" cy="6857999"/>
          </a:xfrm>
          <a:custGeom>
            <a:avLst/>
            <a:gdLst>
              <a:gd name="connsiteX0" fmla="*/ 0 w 4592832"/>
              <a:gd name="connsiteY0" fmla="*/ 0 h 6857999"/>
              <a:gd name="connsiteX1" fmla="*/ 3445046 w 4592832"/>
              <a:gd name="connsiteY1" fmla="*/ 0 h 6857999"/>
              <a:gd name="connsiteX2" fmla="*/ 3495159 w 4592832"/>
              <a:gd name="connsiteY2" fmla="*/ 62596 h 6857999"/>
              <a:gd name="connsiteX3" fmla="*/ 4592832 w 4592832"/>
              <a:gd name="connsiteY3" fmla="*/ 3254543 h 6857999"/>
              <a:gd name="connsiteX4" fmla="*/ 3161803 w 4592832"/>
              <a:gd name="connsiteY4" fmla="*/ 6846188 h 6857999"/>
              <a:gd name="connsiteX5" fmla="*/ 3150594 w 4592832"/>
              <a:gd name="connsiteY5" fmla="*/ 6857999 h 6857999"/>
              <a:gd name="connsiteX6" fmla="*/ 0 w 4592832"/>
              <a:gd name="connsiteY6" fmla="*/ 6857999 h 6857999"/>
              <a:gd name="connsiteX7" fmla="*/ 0 w 4592832"/>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2832" h="6857999">
                <a:moveTo>
                  <a:pt x="0" y="0"/>
                </a:moveTo>
                <a:lnTo>
                  <a:pt x="3445046" y="0"/>
                </a:lnTo>
                <a:lnTo>
                  <a:pt x="3495159" y="62596"/>
                </a:lnTo>
                <a:cubicBezTo>
                  <a:pt x="4188173" y="973755"/>
                  <a:pt x="4592832" y="2072174"/>
                  <a:pt x="4592832" y="3254543"/>
                </a:cubicBezTo>
                <a:cubicBezTo>
                  <a:pt x="4592832" y="4615500"/>
                  <a:pt x="4056700" y="5865229"/>
                  <a:pt x="3161803" y="6846188"/>
                </a:cubicBezTo>
                <a:lnTo>
                  <a:pt x="3150594" y="6857999"/>
                </a:lnTo>
                <a:lnTo>
                  <a:pt x="0" y="6857999"/>
                </a:lnTo>
                <a:lnTo>
                  <a:pt x="0" y="0"/>
                </a:lnTo>
                <a:close/>
              </a:path>
            </a:pathLst>
          </a:custGeom>
          <a:solidFill>
            <a:srgbClr val="1A90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3" name="Graphic 10">
            <a:extLst>
              <a:ext uri="{FF2B5EF4-FFF2-40B4-BE49-F238E27FC236}">
                <a16:creationId xmlns:a16="http://schemas.microsoft.com/office/drawing/2014/main" id="{4F581023-5B22-9F3D-4B37-5BEC39C12E1E}"/>
              </a:ext>
            </a:extLst>
          </p:cNvPr>
          <p:cNvGrpSpPr/>
          <p:nvPr userDrawn="1"/>
        </p:nvGrpSpPr>
        <p:grpSpPr>
          <a:xfrm>
            <a:off x="-1295400" y="0"/>
            <a:ext cx="7704524" cy="3852262"/>
            <a:chOff x="6919912" y="3216683"/>
            <a:chExt cx="2628900" cy="1314450"/>
          </a:xfrm>
          <a:noFill/>
        </p:grpSpPr>
        <p:sp>
          <p:nvSpPr>
            <p:cNvPr id="14" name="Freeform: Shape 13">
              <a:extLst>
                <a:ext uri="{FF2B5EF4-FFF2-40B4-BE49-F238E27FC236}">
                  <a16:creationId xmlns:a16="http://schemas.microsoft.com/office/drawing/2014/main" id="{43D49669-019D-2A27-1CA8-7D710FF27C2F}"/>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D4D18EB4-8BCD-DC81-8214-C41349C388C1}"/>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0BAEF079-5D03-3A0D-6546-43878CD9E276}"/>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8B1DD442-76FD-0797-A229-04E63328F038}"/>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C53681E3-D3F3-2C0E-F668-B8FED034EA71}"/>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A956EEFD-2D94-1391-E111-EED006548E36}"/>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A318657F-A0B6-C63A-935B-FC6812D7E71E}"/>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987FA585-BFB8-6441-6EEB-984E13EAECCC}"/>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2" name="Freeform: Shape 21">
              <a:extLst>
                <a:ext uri="{FF2B5EF4-FFF2-40B4-BE49-F238E27FC236}">
                  <a16:creationId xmlns:a16="http://schemas.microsoft.com/office/drawing/2014/main" id="{2AD4C74C-26BA-767A-95C4-2B5C1E64F04B}"/>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FFCE26CB-E8FE-A321-894F-F0938A90E9B1}"/>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EA5315E0-A07B-6661-11B7-D4C3D9B47D3D}"/>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5" name="Freeform: Shape 24">
              <a:extLst>
                <a:ext uri="{FF2B5EF4-FFF2-40B4-BE49-F238E27FC236}">
                  <a16:creationId xmlns:a16="http://schemas.microsoft.com/office/drawing/2014/main" id="{4BCB2ED9-9C20-66E5-72CD-41A3BB0AF87C}"/>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6" name="Freeform: Shape 25">
              <a:extLst>
                <a:ext uri="{FF2B5EF4-FFF2-40B4-BE49-F238E27FC236}">
                  <a16:creationId xmlns:a16="http://schemas.microsoft.com/office/drawing/2014/main" id="{EE747663-B550-3A51-B944-9C5EB1CDCB8B}"/>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5" name="Freeform: Shape 54">
              <a:extLst>
                <a:ext uri="{FF2B5EF4-FFF2-40B4-BE49-F238E27FC236}">
                  <a16:creationId xmlns:a16="http://schemas.microsoft.com/office/drawing/2014/main" id="{08A91FA7-0BDE-2DE5-60F6-30C76BAD86D6}"/>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8" name="Picture Placeholder 7">
            <a:extLst>
              <a:ext uri="{FF2B5EF4-FFF2-40B4-BE49-F238E27FC236}">
                <a16:creationId xmlns:a16="http://schemas.microsoft.com/office/drawing/2014/main" id="{7A378801-85C3-B2F3-74CC-A4002E434964}"/>
              </a:ext>
            </a:extLst>
          </p:cNvPr>
          <p:cNvSpPr>
            <a:spLocks noGrp="1"/>
          </p:cNvSpPr>
          <p:nvPr>
            <p:ph type="pic" sz="quarter" idx="10"/>
          </p:nvPr>
        </p:nvSpPr>
        <p:spPr>
          <a:xfrm>
            <a:off x="0" y="0"/>
            <a:ext cx="3563222" cy="6858000"/>
          </a:xfrm>
          <a:custGeom>
            <a:avLst/>
            <a:gdLst>
              <a:gd name="connsiteX0" fmla="*/ 0 w 3563222"/>
              <a:gd name="connsiteY0" fmla="*/ 0 h 6858000"/>
              <a:gd name="connsiteX1" fmla="*/ 1985024 w 3563222"/>
              <a:gd name="connsiteY1" fmla="*/ 0 h 6858000"/>
              <a:gd name="connsiteX2" fmla="*/ 2049193 w 3563222"/>
              <a:gd name="connsiteY2" fmla="*/ 46663 h 6858000"/>
              <a:gd name="connsiteX3" fmla="*/ 3563222 w 3563222"/>
              <a:gd name="connsiteY3" fmla="*/ 3276654 h 6858000"/>
              <a:gd name="connsiteX4" fmla="*/ 1617989 w 3563222"/>
              <a:gd name="connsiteY4" fmla="*/ 6787777 h 6858000"/>
              <a:gd name="connsiteX5" fmla="*/ 1481052 w 3563222"/>
              <a:gd name="connsiteY5" fmla="*/ 6858000 h 6858000"/>
              <a:gd name="connsiteX6" fmla="*/ 0 w 35632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222" h="6858000">
                <a:moveTo>
                  <a:pt x="0" y="0"/>
                </a:moveTo>
                <a:lnTo>
                  <a:pt x="1985024" y="0"/>
                </a:lnTo>
                <a:lnTo>
                  <a:pt x="2049193" y="46663"/>
                </a:lnTo>
                <a:cubicBezTo>
                  <a:pt x="2962650" y="746665"/>
                  <a:pt x="3563222" y="1932105"/>
                  <a:pt x="3563222" y="3276654"/>
                </a:cubicBezTo>
                <a:cubicBezTo>
                  <a:pt x="3563222" y="4822886"/>
                  <a:pt x="2768965" y="6158695"/>
                  <a:pt x="1617989" y="6787777"/>
                </a:cubicBezTo>
                <a:lnTo>
                  <a:pt x="1481052" y="6858000"/>
                </a:lnTo>
                <a:lnTo>
                  <a:pt x="0" y="6858000"/>
                </a:lnTo>
                <a:close/>
              </a:path>
            </a:pathLst>
          </a:custGeom>
        </p:spPr>
        <p:txBody>
          <a:bodyPr wrap="square" anchor="ctr">
            <a:noAutofit/>
          </a:bodyPr>
          <a:lstStyle>
            <a:lvl1pPr algn="ctr">
              <a:defRPr/>
            </a:lvl1pPr>
          </a:lstStyle>
          <a:p>
            <a:endParaRPr lang="en-US" dirty="0"/>
          </a:p>
        </p:txBody>
      </p:sp>
    </p:spTree>
    <p:extLst>
      <p:ext uri="{BB962C8B-B14F-4D97-AF65-F5344CB8AC3E}">
        <p14:creationId xmlns:p14="http://schemas.microsoft.com/office/powerpoint/2010/main" val="2736920846"/>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47EE-8AF5-F646-D2D0-C00D3619937A}"/>
              </a:ext>
            </a:extLst>
          </p:cNvPr>
          <p:cNvSpPr>
            <a:spLocks noGrp="1"/>
          </p:cNvSpPr>
          <p:nvPr>
            <p:ph type="title" hasCustomPrompt="1"/>
          </p:nvPr>
        </p:nvSpPr>
        <p:spPr>
          <a:xfrm>
            <a:off x="5169040" y="2676262"/>
            <a:ext cx="6520110" cy="2168421"/>
          </a:xfrm>
        </p:spPr>
        <p:txBody>
          <a:bodyPr anchor="b">
            <a:normAutofit/>
          </a:bodyPr>
          <a:lstStyle>
            <a:lvl1pPr>
              <a:defRPr sz="4000">
                <a:solidFill>
                  <a:srgbClr val="09544F"/>
                </a:solidFill>
              </a:defRPr>
            </a:lvl1pPr>
          </a:lstStyle>
          <a:p>
            <a:r>
              <a:rPr lang="en-US"/>
              <a:t>DIVIDER SLIDE VARIANT 2</a:t>
            </a:r>
          </a:p>
        </p:txBody>
      </p:sp>
      <p:sp>
        <p:nvSpPr>
          <p:cNvPr id="3" name="Text Placeholder 2">
            <a:extLst>
              <a:ext uri="{FF2B5EF4-FFF2-40B4-BE49-F238E27FC236}">
                <a16:creationId xmlns:a16="http://schemas.microsoft.com/office/drawing/2014/main" id="{D3B7AB32-B780-2F8F-F5F8-B3F517400DE1}"/>
              </a:ext>
            </a:extLst>
          </p:cNvPr>
          <p:cNvSpPr>
            <a:spLocks noGrp="1"/>
          </p:cNvSpPr>
          <p:nvPr>
            <p:ph type="body" idx="1"/>
          </p:nvPr>
        </p:nvSpPr>
        <p:spPr>
          <a:xfrm>
            <a:off x="5175390" y="4924125"/>
            <a:ext cx="6520110" cy="1343325"/>
          </a:xfrm>
        </p:spPr>
        <p:txBody>
          <a:bodyPr>
            <a:normAutofit/>
          </a:bodyPr>
          <a:lstStyle>
            <a:lvl1pPr marL="0" indent="0">
              <a:buNone/>
              <a:defRPr sz="2800">
                <a:solidFill>
                  <a:srgbClr val="09544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Freeform: Shape 6">
            <a:extLst>
              <a:ext uri="{FF2B5EF4-FFF2-40B4-BE49-F238E27FC236}">
                <a16:creationId xmlns:a16="http://schemas.microsoft.com/office/drawing/2014/main" id="{FED22F53-59D7-1D3D-5CC7-D936E167D4F2}"/>
              </a:ext>
            </a:extLst>
          </p:cNvPr>
          <p:cNvSpPr/>
          <p:nvPr userDrawn="1"/>
        </p:nvSpPr>
        <p:spPr>
          <a:xfrm>
            <a:off x="0" y="1"/>
            <a:ext cx="4592832" cy="6857999"/>
          </a:xfrm>
          <a:custGeom>
            <a:avLst/>
            <a:gdLst>
              <a:gd name="connsiteX0" fmla="*/ 0 w 4592832"/>
              <a:gd name="connsiteY0" fmla="*/ 0 h 6857999"/>
              <a:gd name="connsiteX1" fmla="*/ 3445046 w 4592832"/>
              <a:gd name="connsiteY1" fmla="*/ 0 h 6857999"/>
              <a:gd name="connsiteX2" fmla="*/ 3495159 w 4592832"/>
              <a:gd name="connsiteY2" fmla="*/ 62596 h 6857999"/>
              <a:gd name="connsiteX3" fmla="*/ 4592832 w 4592832"/>
              <a:gd name="connsiteY3" fmla="*/ 3254543 h 6857999"/>
              <a:gd name="connsiteX4" fmla="*/ 3161803 w 4592832"/>
              <a:gd name="connsiteY4" fmla="*/ 6846188 h 6857999"/>
              <a:gd name="connsiteX5" fmla="*/ 3150594 w 4592832"/>
              <a:gd name="connsiteY5" fmla="*/ 6857999 h 6857999"/>
              <a:gd name="connsiteX6" fmla="*/ 0 w 4592832"/>
              <a:gd name="connsiteY6" fmla="*/ 6857999 h 6857999"/>
              <a:gd name="connsiteX7" fmla="*/ 0 w 4592832"/>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2832" h="6857999">
                <a:moveTo>
                  <a:pt x="0" y="0"/>
                </a:moveTo>
                <a:lnTo>
                  <a:pt x="3445046" y="0"/>
                </a:lnTo>
                <a:lnTo>
                  <a:pt x="3495159" y="62596"/>
                </a:lnTo>
                <a:cubicBezTo>
                  <a:pt x="4188173" y="973755"/>
                  <a:pt x="4592832" y="2072174"/>
                  <a:pt x="4592832" y="3254543"/>
                </a:cubicBezTo>
                <a:cubicBezTo>
                  <a:pt x="4592832" y="4615500"/>
                  <a:pt x="4056700" y="5865229"/>
                  <a:pt x="3161803" y="6846188"/>
                </a:cubicBezTo>
                <a:lnTo>
                  <a:pt x="3150594" y="6857999"/>
                </a:lnTo>
                <a:lnTo>
                  <a:pt x="0" y="6857999"/>
                </a:lnTo>
                <a:lnTo>
                  <a:pt x="0" y="0"/>
                </a:lnTo>
                <a:close/>
              </a:path>
            </a:pathLst>
          </a:custGeom>
          <a:solidFill>
            <a:srgbClr val="791F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 name="Graphic 10">
            <a:extLst>
              <a:ext uri="{FF2B5EF4-FFF2-40B4-BE49-F238E27FC236}">
                <a16:creationId xmlns:a16="http://schemas.microsoft.com/office/drawing/2014/main" id="{76CA097E-2026-2BE5-E85F-EF6EBDC2BA20}"/>
              </a:ext>
            </a:extLst>
          </p:cNvPr>
          <p:cNvGrpSpPr/>
          <p:nvPr userDrawn="1"/>
        </p:nvGrpSpPr>
        <p:grpSpPr>
          <a:xfrm>
            <a:off x="-1295400" y="0"/>
            <a:ext cx="7704524" cy="3852262"/>
            <a:chOff x="6919912" y="3216683"/>
            <a:chExt cx="2628900" cy="1314450"/>
          </a:xfrm>
          <a:noFill/>
        </p:grpSpPr>
        <p:sp>
          <p:nvSpPr>
            <p:cNvPr id="9" name="Freeform: Shape 8">
              <a:extLst>
                <a:ext uri="{FF2B5EF4-FFF2-40B4-BE49-F238E27FC236}">
                  <a16:creationId xmlns:a16="http://schemas.microsoft.com/office/drawing/2014/main" id="{EA70A247-5BC3-C26A-1078-59634DFC819A}"/>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93AED0BA-DF1B-8503-4B41-2F5A03356E1F}"/>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F06F4711-2C35-F0E0-E686-7EAF2C3DB936}"/>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E38C4FAA-78AE-957E-C023-A7EF4772C974}"/>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377E13E2-F5D8-B996-36F6-DF5594AE1870}"/>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E3F45669-CEE8-1A12-85A4-2C4901142565}"/>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932F2A85-0FB6-76C5-624E-7994585555EB}"/>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7BFB4FF3-5E3B-AD5B-2E68-A9C370958B85}"/>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F0D867AB-87FC-1591-0B2E-2D2BBE385E80}"/>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797EAEDB-F7FE-E035-D114-364214F62E80}"/>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8E777A3B-4003-BCE9-0A6C-7646B9684F4D}"/>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153866EC-2087-F9D4-94CA-F164F9F3BBEC}"/>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3C6F3E0D-339A-86D8-664F-DD52C1967DC3}"/>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7BB39448-5103-F103-0EF7-CF124D8E03E3}"/>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2222522590"/>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76F3-F7CB-5948-8194-6FFD7BD657C8}"/>
              </a:ext>
            </a:extLst>
          </p:cNvPr>
          <p:cNvSpPr>
            <a:spLocks noGrp="1"/>
          </p:cNvSpPr>
          <p:nvPr>
            <p:ph type="title" hasCustomPrompt="1"/>
          </p:nvPr>
        </p:nvSpPr>
        <p:spPr/>
        <p:txBody>
          <a:bodyPr/>
          <a:lstStyle>
            <a:lvl1pPr>
              <a:defRPr/>
            </a:lvl1pPr>
          </a:lstStyle>
          <a:p>
            <a:r>
              <a:rPr lang="en-US"/>
              <a:t>ONE LINE TITLE HERE</a:t>
            </a:r>
          </a:p>
        </p:txBody>
      </p:sp>
      <p:sp>
        <p:nvSpPr>
          <p:cNvPr id="3" name="Content Placeholder 2">
            <a:extLst>
              <a:ext uri="{FF2B5EF4-FFF2-40B4-BE49-F238E27FC236}">
                <a16:creationId xmlns:a16="http://schemas.microsoft.com/office/drawing/2014/main" id="{25B06FE3-DAB7-B027-4236-AD8B21322B01}"/>
              </a:ext>
            </a:extLst>
          </p:cNvPr>
          <p:cNvSpPr>
            <a:spLocks noGrp="1"/>
          </p:cNvSpPr>
          <p:nvPr>
            <p:ph sz="half" idx="1" hasCustomPrompt="1"/>
          </p:nvPr>
        </p:nvSpPr>
        <p:spPr>
          <a:xfrm>
            <a:off x="588431" y="1490746"/>
            <a:ext cx="5321653" cy="4376654"/>
          </a:xfrm>
        </p:spPr>
        <p:txBody>
          <a:bodyPr/>
          <a:lstStyle>
            <a:lvl1pPr>
              <a:defRPr/>
            </a:lvl1pPr>
          </a:lstStyle>
          <a:p>
            <a:pPr lvl="0"/>
            <a:r>
              <a:rPr lang="en-US"/>
              <a:t>Level 1</a:t>
            </a:r>
          </a:p>
          <a:p>
            <a:pPr lvl="1"/>
            <a:r>
              <a:rPr lang="en-US"/>
              <a:t>Level 2</a:t>
            </a:r>
          </a:p>
          <a:p>
            <a:pPr lvl="2"/>
            <a:r>
              <a:rPr lang="en-US"/>
              <a:t>Level 3</a:t>
            </a:r>
          </a:p>
          <a:p>
            <a:pPr lvl="3"/>
            <a:r>
              <a:rPr lang="en-US"/>
              <a:t>Level 4</a:t>
            </a:r>
          </a:p>
        </p:txBody>
      </p:sp>
      <p:sp>
        <p:nvSpPr>
          <p:cNvPr id="4" name="Content Placeholder 3">
            <a:extLst>
              <a:ext uri="{FF2B5EF4-FFF2-40B4-BE49-F238E27FC236}">
                <a16:creationId xmlns:a16="http://schemas.microsoft.com/office/drawing/2014/main" id="{C37DC0FB-6612-5069-0977-72FC17543B74}"/>
              </a:ext>
            </a:extLst>
          </p:cNvPr>
          <p:cNvSpPr>
            <a:spLocks noGrp="1"/>
          </p:cNvSpPr>
          <p:nvPr>
            <p:ph sz="half" idx="2" hasCustomPrompt="1"/>
          </p:nvPr>
        </p:nvSpPr>
        <p:spPr>
          <a:xfrm>
            <a:off x="6281907" y="1490746"/>
            <a:ext cx="5321653" cy="4376654"/>
          </a:xfrm>
        </p:spPr>
        <p:txBody>
          <a:bodyPr/>
          <a:lstStyle>
            <a:lvl1pPr>
              <a:defRPr/>
            </a:lvl1pPr>
          </a:lstStyle>
          <a:p>
            <a:pPr lvl="0"/>
            <a:r>
              <a:rPr lang="en-US"/>
              <a:t>Level 1</a:t>
            </a:r>
          </a:p>
          <a:p>
            <a:pPr lvl="1"/>
            <a:r>
              <a:rPr lang="en-US"/>
              <a:t>Level 2</a:t>
            </a:r>
          </a:p>
          <a:p>
            <a:pPr lvl="2"/>
            <a:r>
              <a:rPr lang="en-US"/>
              <a:t>Level 3</a:t>
            </a:r>
          </a:p>
          <a:p>
            <a:pPr lvl="3"/>
            <a:r>
              <a:rPr lang="en-US"/>
              <a:t>Level 4</a:t>
            </a:r>
          </a:p>
        </p:txBody>
      </p:sp>
      <p:cxnSp>
        <p:nvCxnSpPr>
          <p:cNvPr id="10" name="Straight Connector 9">
            <a:extLst>
              <a:ext uri="{FF2B5EF4-FFF2-40B4-BE49-F238E27FC236}">
                <a16:creationId xmlns:a16="http://schemas.microsoft.com/office/drawing/2014/main" id="{6A620122-62B8-1329-1FF3-685AE4A0E265}"/>
              </a:ext>
            </a:extLst>
          </p:cNvPr>
          <p:cNvCxnSpPr>
            <a:cxnSpLocks/>
          </p:cNvCxnSpPr>
          <p:nvPr userDrawn="1"/>
        </p:nvCxnSpPr>
        <p:spPr>
          <a:xfrm>
            <a:off x="6096962" y="1482055"/>
            <a:ext cx="0" cy="4385345"/>
          </a:xfrm>
          <a:prstGeom prst="line">
            <a:avLst/>
          </a:prstGeom>
          <a:noFill/>
          <a:ln w="12700" cap="rnd">
            <a:solidFill>
              <a:srgbClr val="D0CB17"/>
            </a:solidFill>
            <a:prstDash val="solid"/>
            <a:miter/>
          </a:ln>
        </p:spPr>
      </p:cxnSp>
      <p:sp>
        <p:nvSpPr>
          <p:cNvPr id="19" name="Text Placeholder 31">
            <a:extLst>
              <a:ext uri="{FF2B5EF4-FFF2-40B4-BE49-F238E27FC236}">
                <a16:creationId xmlns:a16="http://schemas.microsoft.com/office/drawing/2014/main" id="{6BB9A277-17AB-5BC7-2A2C-91268F1E35D8}"/>
              </a:ext>
            </a:extLst>
          </p:cNvPr>
          <p:cNvSpPr>
            <a:spLocks noGrp="1"/>
          </p:cNvSpPr>
          <p:nvPr>
            <p:ph type="body" sz="quarter" idx="15"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1" name="Date Placeholder 20">
            <a:extLst>
              <a:ext uri="{FF2B5EF4-FFF2-40B4-BE49-F238E27FC236}">
                <a16:creationId xmlns:a16="http://schemas.microsoft.com/office/drawing/2014/main" id="{1E5F68F7-A6D6-FF85-1BA4-43CEE208FB50}"/>
              </a:ext>
            </a:extLst>
          </p:cNvPr>
          <p:cNvSpPr>
            <a:spLocks noGrp="1"/>
          </p:cNvSpPr>
          <p:nvPr>
            <p:ph type="dt" sz="half" idx="16"/>
          </p:nvPr>
        </p:nvSpPr>
        <p:spPr/>
        <p:txBody>
          <a:bodyPr/>
          <a:lstStyle/>
          <a:p>
            <a:fld id="{875EC4C2-B91C-45CD-B447-D099F93DF8FF}" type="datetimeFigureOut">
              <a:rPr lang="en-US" smtClean="0"/>
              <a:pPr/>
              <a:t>5/22/2025</a:t>
            </a:fld>
            <a:endParaRPr lang="en-US" dirty="0"/>
          </a:p>
        </p:txBody>
      </p:sp>
      <p:sp>
        <p:nvSpPr>
          <p:cNvPr id="22" name="Footer Placeholder 21">
            <a:extLst>
              <a:ext uri="{FF2B5EF4-FFF2-40B4-BE49-F238E27FC236}">
                <a16:creationId xmlns:a16="http://schemas.microsoft.com/office/drawing/2014/main" id="{EC1F2063-9E55-92D7-9FB0-110FBAB33D90}"/>
              </a:ext>
            </a:extLst>
          </p:cNvPr>
          <p:cNvSpPr>
            <a:spLocks noGrp="1"/>
          </p:cNvSpPr>
          <p:nvPr>
            <p:ph type="ftr" sz="quarter" idx="17"/>
          </p:nvPr>
        </p:nvSpPr>
        <p:spPr/>
        <p:txBody>
          <a:bodyPr/>
          <a:lstStyle/>
          <a:p>
            <a:r>
              <a:rPr lang="en-US" dirty="0"/>
              <a:t>Footer</a:t>
            </a:r>
          </a:p>
        </p:txBody>
      </p:sp>
      <p:sp>
        <p:nvSpPr>
          <p:cNvPr id="23" name="Slide Number Placeholder 22">
            <a:extLst>
              <a:ext uri="{FF2B5EF4-FFF2-40B4-BE49-F238E27FC236}">
                <a16:creationId xmlns:a16="http://schemas.microsoft.com/office/drawing/2014/main" id="{41363A30-F4FD-9DF6-0E32-6ABFF64341B5}"/>
              </a:ext>
            </a:extLst>
          </p:cNvPr>
          <p:cNvSpPr>
            <a:spLocks noGrp="1"/>
          </p:cNvSpPr>
          <p:nvPr>
            <p:ph type="sldNum" sz="quarter" idx="18"/>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122229611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F15896A-C2B9-2986-F012-EEBFFD48E232}"/>
              </a:ext>
            </a:extLst>
          </p:cNvPr>
          <p:cNvGrpSpPr/>
          <p:nvPr userDrawn="1"/>
        </p:nvGrpSpPr>
        <p:grpSpPr>
          <a:xfrm>
            <a:off x="-2522122" y="366060"/>
            <a:ext cx="7582568" cy="7582568"/>
            <a:chOff x="7101970" y="469310"/>
            <a:chExt cx="2638425" cy="2638425"/>
          </a:xfrm>
        </p:grpSpPr>
        <p:sp>
          <p:nvSpPr>
            <p:cNvPr id="6" name="Freeform: Shape 5">
              <a:extLst>
                <a:ext uri="{FF2B5EF4-FFF2-40B4-BE49-F238E27FC236}">
                  <a16:creationId xmlns:a16="http://schemas.microsoft.com/office/drawing/2014/main" id="{7B95452F-68CF-71E8-B355-1BC2EFBB91D4}"/>
                </a:ext>
              </a:extLst>
            </p:cNvPr>
            <p:cNvSpPr/>
            <p:nvPr/>
          </p:nvSpPr>
          <p:spPr>
            <a:xfrm>
              <a:off x="7101970" y="469310"/>
              <a:ext cx="2638425" cy="2638425"/>
            </a:xfrm>
            <a:custGeom>
              <a:avLst/>
              <a:gdLst>
                <a:gd name="connsiteX0" fmla="*/ 2638425 w 2638425"/>
                <a:gd name="connsiteY0" fmla="*/ 1319213 h 2638425"/>
                <a:gd name="connsiteX1" fmla="*/ 1319213 w 2638425"/>
                <a:gd name="connsiteY1" fmla="*/ 2638425 h 2638425"/>
                <a:gd name="connsiteX2" fmla="*/ 0 w 2638425"/>
                <a:gd name="connsiteY2" fmla="*/ 1319213 h 2638425"/>
                <a:gd name="connsiteX3" fmla="*/ 1319213 w 2638425"/>
                <a:gd name="connsiteY3" fmla="*/ 0 h 2638425"/>
                <a:gd name="connsiteX4" fmla="*/ 2638425 w 2638425"/>
                <a:gd name="connsiteY4" fmla="*/ 1319213 h 263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2638425">
                  <a:moveTo>
                    <a:pt x="2638425" y="1319213"/>
                  </a:moveTo>
                  <a:cubicBezTo>
                    <a:pt x="2638425" y="2047794"/>
                    <a:pt x="2047794" y="2638425"/>
                    <a:pt x="1319213" y="2638425"/>
                  </a:cubicBezTo>
                  <a:cubicBezTo>
                    <a:pt x="590632" y="2638425"/>
                    <a:pt x="0" y="2047794"/>
                    <a:pt x="0" y="1319213"/>
                  </a:cubicBezTo>
                  <a:cubicBezTo>
                    <a:pt x="0" y="590632"/>
                    <a:pt x="590632" y="0"/>
                    <a:pt x="1319213" y="0"/>
                  </a:cubicBezTo>
                  <a:cubicBezTo>
                    <a:pt x="2047794" y="0"/>
                    <a:pt x="2638425" y="590632"/>
                    <a:pt x="2638425" y="1319213"/>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7" name="Freeform: Shape 6">
              <a:extLst>
                <a:ext uri="{FF2B5EF4-FFF2-40B4-BE49-F238E27FC236}">
                  <a16:creationId xmlns:a16="http://schemas.microsoft.com/office/drawing/2014/main" id="{FA7A0682-B715-EDB0-467F-AB60ADEA6779}"/>
                </a:ext>
              </a:extLst>
            </p:cNvPr>
            <p:cNvSpPr/>
            <p:nvPr/>
          </p:nvSpPr>
          <p:spPr>
            <a:xfrm>
              <a:off x="7200554" y="567894"/>
              <a:ext cx="2441257" cy="2441257"/>
            </a:xfrm>
            <a:custGeom>
              <a:avLst/>
              <a:gdLst>
                <a:gd name="connsiteX0" fmla="*/ 2441258 w 2441257"/>
                <a:gd name="connsiteY0" fmla="*/ 1220629 h 2441257"/>
                <a:gd name="connsiteX1" fmla="*/ 1220629 w 2441257"/>
                <a:gd name="connsiteY1" fmla="*/ 2441258 h 2441257"/>
                <a:gd name="connsiteX2" fmla="*/ 0 w 2441257"/>
                <a:gd name="connsiteY2" fmla="*/ 1220629 h 2441257"/>
                <a:gd name="connsiteX3" fmla="*/ 1220629 w 2441257"/>
                <a:gd name="connsiteY3" fmla="*/ 0 h 2441257"/>
                <a:gd name="connsiteX4" fmla="*/ 2441258 w 2441257"/>
                <a:gd name="connsiteY4" fmla="*/ 1220629 h 244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1257" h="2441257">
                  <a:moveTo>
                    <a:pt x="2441258" y="1220629"/>
                  </a:moveTo>
                  <a:cubicBezTo>
                    <a:pt x="2441258" y="1894763"/>
                    <a:pt x="1894763" y="2441258"/>
                    <a:pt x="1220629" y="2441258"/>
                  </a:cubicBezTo>
                  <a:cubicBezTo>
                    <a:pt x="546494" y="2441258"/>
                    <a:pt x="0" y="1894763"/>
                    <a:pt x="0" y="1220629"/>
                  </a:cubicBezTo>
                  <a:cubicBezTo>
                    <a:pt x="0" y="546494"/>
                    <a:pt x="546494" y="0"/>
                    <a:pt x="1220629" y="0"/>
                  </a:cubicBezTo>
                  <a:cubicBezTo>
                    <a:pt x="1894763" y="0"/>
                    <a:pt x="2441258" y="546494"/>
                    <a:pt x="2441258" y="1220629"/>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861C498B-0433-1ACF-31CB-40281650F2F8}"/>
                </a:ext>
              </a:extLst>
            </p:cNvPr>
            <p:cNvSpPr/>
            <p:nvPr/>
          </p:nvSpPr>
          <p:spPr>
            <a:xfrm>
              <a:off x="7299042" y="666382"/>
              <a:ext cx="2244280" cy="2244280"/>
            </a:xfrm>
            <a:custGeom>
              <a:avLst/>
              <a:gdLst>
                <a:gd name="connsiteX0" fmla="*/ 2244281 w 2244280"/>
                <a:gd name="connsiteY0" fmla="*/ 1122140 h 2244280"/>
                <a:gd name="connsiteX1" fmla="*/ 1122140 w 2244280"/>
                <a:gd name="connsiteY1" fmla="*/ 2244281 h 2244280"/>
                <a:gd name="connsiteX2" fmla="*/ 0 w 2244280"/>
                <a:gd name="connsiteY2" fmla="*/ 1122140 h 2244280"/>
                <a:gd name="connsiteX3" fmla="*/ 1122140 w 2244280"/>
                <a:gd name="connsiteY3" fmla="*/ 0 h 2244280"/>
                <a:gd name="connsiteX4" fmla="*/ 2244281 w 2244280"/>
                <a:gd name="connsiteY4" fmla="*/ 1122140 h 224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280" h="2244280">
                  <a:moveTo>
                    <a:pt x="2244281" y="1122140"/>
                  </a:moveTo>
                  <a:cubicBezTo>
                    <a:pt x="2244281" y="1741881"/>
                    <a:pt x="1741881" y="2244281"/>
                    <a:pt x="1122140" y="2244281"/>
                  </a:cubicBezTo>
                  <a:cubicBezTo>
                    <a:pt x="502399" y="2244281"/>
                    <a:pt x="0" y="1741881"/>
                    <a:pt x="0" y="1122140"/>
                  </a:cubicBezTo>
                  <a:cubicBezTo>
                    <a:pt x="0" y="502399"/>
                    <a:pt x="502399" y="0"/>
                    <a:pt x="1122140" y="0"/>
                  </a:cubicBezTo>
                  <a:cubicBezTo>
                    <a:pt x="1741881" y="0"/>
                    <a:pt x="2244281" y="502399"/>
                    <a:pt x="2244281" y="1122140"/>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61A764D4-239B-9C54-44F0-4908F793AFC7}"/>
                </a:ext>
              </a:extLst>
            </p:cNvPr>
            <p:cNvSpPr/>
            <p:nvPr/>
          </p:nvSpPr>
          <p:spPr>
            <a:xfrm>
              <a:off x="7397626" y="764966"/>
              <a:ext cx="2047112" cy="2047112"/>
            </a:xfrm>
            <a:custGeom>
              <a:avLst/>
              <a:gdLst>
                <a:gd name="connsiteX0" fmla="*/ 2047113 w 2047112"/>
                <a:gd name="connsiteY0" fmla="*/ 1023557 h 2047112"/>
                <a:gd name="connsiteX1" fmla="*/ 1023557 w 2047112"/>
                <a:gd name="connsiteY1" fmla="*/ 2047113 h 2047112"/>
                <a:gd name="connsiteX2" fmla="*/ 0 w 2047112"/>
                <a:gd name="connsiteY2" fmla="*/ 1023557 h 2047112"/>
                <a:gd name="connsiteX3" fmla="*/ 1023557 w 2047112"/>
                <a:gd name="connsiteY3" fmla="*/ 0 h 2047112"/>
                <a:gd name="connsiteX4" fmla="*/ 2047113 w 2047112"/>
                <a:gd name="connsiteY4" fmla="*/ 1023557 h 2047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12" h="2047112">
                  <a:moveTo>
                    <a:pt x="2047113" y="1023557"/>
                  </a:moveTo>
                  <a:cubicBezTo>
                    <a:pt x="2047113" y="1588851"/>
                    <a:pt x="1588851" y="2047113"/>
                    <a:pt x="1023557" y="2047113"/>
                  </a:cubicBezTo>
                  <a:cubicBezTo>
                    <a:pt x="458262" y="2047113"/>
                    <a:pt x="0" y="1588851"/>
                    <a:pt x="0" y="1023557"/>
                  </a:cubicBezTo>
                  <a:cubicBezTo>
                    <a:pt x="0" y="458262"/>
                    <a:pt x="458262" y="0"/>
                    <a:pt x="1023557" y="0"/>
                  </a:cubicBezTo>
                  <a:cubicBezTo>
                    <a:pt x="1588851" y="0"/>
                    <a:pt x="2047113" y="458262"/>
                    <a:pt x="2047113" y="1023557"/>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2227ED71-AC0A-052F-0580-FE88F3F78C2F}"/>
                </a:ext>
              </a:extLst>
            </p:cNvPr>
            <p:cNvSpPr/>
            <p:nvPr/>
          </p:nvSpPr>
          <p:spPr>
            <a:xfrm>
              <a:off x="7496114" y="863454"/>
              <a:ext cx="1850136" cy="1850136"/>
            </a:xfrm>
            <a:custGeom>
              <a:avLst/>
              <a:gdLst>
                <a:gd name="connsiteX0" fmla="*/ 1850136 w 1850136"/>
                <a:gd name="connsiteY0" fmla="*/ 925068 h 1850136"/>
                <a:gd name="connsiteX1" fmla="*/ 925068 w 1850136"/>
                <a:gd name="connsiteY1" fmla="*/ 1850136 h 1850136"/>
                <a:gd name="connsiteX2" fmla="*/ 0 w 1850136"/>
                <a:gd name="connsiteY2" fmla="*/ 925068 h 1850136"/>
                <a:gd name="connsiteX3" fmla="*/ 925068 w 1850136"/>
                <a:gd name="connsiteY3" fmla="*/ 0 h 1850136"/>
                <a:gd name="connsiteX4" fmla="*/ 1850136 w 1850136"/>
                <a:gd name="connsiteY4" fmla="*/ 925068 h 185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136" h="1850136">
                  <a:moveTo>
                    <a:pt x="1850136" y="925068"/>
                  </a:moveTo>
                  <a:cubicBezTo>
                    <a:pt x="1850136" y="1435969"/>
                    <a:pt x="1435969" y="1850136"/>
                    <a:pt x="925068" y="1850136"/>
                  </a:cubicBezTo>
                  <a:cubicBezTo>
                    <a:pt x="414167" y="1850136"/>
                    <a:pt x="0" y="1435969"/>
                    <a:pt x="0" y="925068"/>
                  </a:cubicBezTo>
                  <a:cubicBezTo>
                    <a:pt x="0" y="414167"/>
                    <a:pt x="414167" y="0"/>
                    <a:pt x="925068" y="0"/>
                  </a:cubicBezTo>
                  <a:cubicBezTo>
                    <a:pt x="1435969" y="0"/>
                    <a:pt x="1850136" y="414167"/>
                    <a:pt x="1850136" y="925068"/>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DB3A13B5-67BA-DF18-1A72-A9D3BC872027}"/>
                </a:ext>
              </a:extLst>
            </p:cNvPr>
            <p:cNvSpPr/>
            <p:nvPr/>
          </p:nvSpPr>
          <p:spPr>
            <a:xfrm>
              <a:off x="7594698" y="962038"/>
              <a:ext cx="1652968" cy="1652968"/>
            </a:xfrm>
            <a:custGeom>
              <a:avLst/>
              <a:gdLst>
                <a:gd name="connsiteX0" fmla="*/ 1652969 w 1652968"/>
                <a:gd name="connsiteY0" fmla="*/ 826484 h 1652968"/>
                <a:gd name="connsiteX1" fmla="*/ 826484 w 1652968"/>
                <a:gd name="connsiteY1" fmla="*/ 1652969 h 1652968"/>
                <a:gd name="connsiteX2" fmla="*/ 0 w 1652968"/>
                <a:gd name="connsiteY2" fmla="*/ 826484 h 1652968"/>
                <a:gd name="connsiteX3" fmla="*/ 826484 w 1652968"/>
                <a:gd name="connsiteY3" fmla="*/ 0 h 1652968"/>
                <a:gd name="connsiteX4" fmla="*/ 1652969 w 1652968"/>
                <a:gd name="connsiteY4" fmla="*/ 826484 h 165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68" h="1652968">
                  <a:moveTo>
                    <a:pt x="1652969" y="826484"/>
                  </a:moveTo>
                  <a:cubicBezTo>
                    <a:pt x="1652969" y="1282939"/>
                    <a:pt x="1282939" y="1652969"/>
                    <a:pt x="826484" y="1652969"/>
                  </a:cubicBezTo>
                  <a:cubicBezTo>
                    <a:pt x="370030" y="1652969"/>
                    <a:pt x="0" y="1282939"/>
                    <a:pt x="0" y="826484"/>
                  </a:cubicBezTo>
                  <a:cubicBezTo>
                    <a:pt x="0" y="370030"/>
                    <a:pt x="370030" y="0"/>
                    <a:pt x="826484" y="0"/>
                  </a:cubicBezTo>
                  <a:cubicBezTo>
                    <a:pt x="1282939" y="0"/>
                    <a:pt x="1652969" y="370030"/>
                    <a:pt x="1652969" y="826484"/>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26F10FEC-49EE-6679-F1D2-0023B3A9CE05}"/>
                </a:ext>
              </a:extLst>
            </p:cNvPr>
            <p:cNvSpPr/>
            <p:nvPr/>
          </p:nvSpPr>
          <p:spPr>
            <a:xfrm>
              <a:off x="7693282" y="1060622"/>
              <a:ext cx="1455801" cy="1455801"/>
            </a:xfrm>
            <a:custGeom>
              <a:avLst/>
              <a:gdLst>
                <a:gd name="connsiteX0" fmla="*/ 1455801 w 1455801"/>
                <a:gd name="connsiteY0" fmla="*/ 727901 h 1455801"/>
                <a:gd name="connsiteX1" fmla="*/ 727901 w 1455801"/>
                <a:gd name="connsiteY1" fmla="*/ 1455801 h 1455801"/>
                <a:gd name="connsiteX2" fmla="*/ 0 w 1455801"/>
                <a:gd name="connsiteY2" fmla="*/ 727901 h 1455801"/>
                <a:gd name="connsiteX3" fmla="*/ 727901 w 1455801"/>
                <a:gd name="connsiteY3" fmla="*/ 0 h 1455801"/>
                <a:gd name="connsiteX4" fmla="*/ 1455801 w 1455801"/>
                <a:gd name="connsiteY4" fmla="*/ 727901 h 14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801" h="1455801">
                  <a:moveTo>
                    <a:pt x="1455801" y="727901"/>
                  </a:moveTo>
                  <a:cubicBezTo>
                    <a:pt x="1455801" y="1129909"/>
                    <a:pt x="1129909" y="1455801"/>
                    <a:pt x="727901" y="1455801"/>
                  </a:cubicBezTo>
                  <a:cubicBezTo>
                    <a:pt x="325892" y="1455801"/>
                    <a:pt x="0" y="1129909"/>
                    <a:pt x="0" y="727901"/>
                  </a:cubicBezTo>
                  <a:cubicBezTo>
                    <a:pt x="0" y="325892"/>
                    <a:pt x="325892" y="0"/>
                    <a:pt x="727901" y="0"/>
                  </a:cubicBezTo>
                  <a:cubicBezTo>
                    <a:pt x="1129909" y="0"/>
                    <a:pt x="1455801" y="325892"/>
                    <a:pt x="1455801" y="727901"/>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8061D4B3-360F-D57E-223B-D894F581A1D2}"/>
                </a:ext>
              </a:extLst>
            </p:cNvPr>
            <p:cNvSpPr/>
            <p:nvPr/>
          </p:nvSpPr>
          <p:spPr>
            <a:xfrm>
              <a:off x="7791770" y="1159110"/>
              <a:ext cx="1258823" cy="1258823"/>
            </a:xfrm>
            <a:custGeom>
              <a:avLst/>
              <a:gdLst>
                <a:gd name="connsiteX0" fmla="*/ 1258824 w 1258823"/>
                <a:gd name="connsiteY0" fmla="*/ 629412 h 1258823"/>
                <a:gd name="connsiteX1" fmla="*/ 629412 w 1258823"/>
                <a:gd name="connsiteY1" fmla="*/ 1258824 h 1258823"/>
                <a:gd name="connsiteX2" fmla="*/ 0 w 1258823"/>
                <a:gd name="connsiteY2" fmla="*/ 629412 h 1258823"/>
                <a:gd name="connsiteX3" fmla="*/ 629412 w 1258823"/>
                <a:gd name="connsiteY3" fmla="*/ 0 h 1258823"/>
                <a:gd name="connsiteX4" fmla="*/ 1258824 w 1258823"/>
                <a:gd name="connsiteY4" fmla="*/ 629412 h 125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823" h="1258823">
                  <a:moveTo>
                    <a:pt x="1258824" y="629412"/>
                  </a:moveTo>
                  <a:cubicBezTo>
                    <a:pt x="1258824" y="977027"/>
                    <a:pt x="977027" y="1258824"/>
                    <a:pt x="629412" y="1258824"/>
                  </a:cubicBezTo>
                  <a:cubicBezTo>
                    <a:pt x="281797" y="1258824"/>
                    <a:pt x="0" y="977027"/>
                    <a:pt x="0" y="629412"/>
                  </a:cubicBezTo>
                  <a:cubicBezTo>
                    <a:pt x="0" y="281797"/>
                    <a:pt x="281797" y="0"/>
                    <a:pt x="629412" y="0"/>
                  </a:cubicBezTo>
                  <a:cubicBezTo>
                    <a:pt x="977027" y="0"/>
                    <a:pt x="1258824" y="281797"/>
                    <a:pt x="1258824" y="629412"/>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113F48C8-96EE-C313-AED4-A9207E719B2B}"/>
                </a:ext>
              </a:extLst>
            </p:cNvPr>
            <p:cNvSpPr/>
            <p:nvPr/>
          </p:nvSpPr>
          <p:spPr>
            <a:xfrm>
              <a:off x="7890354" y="1257694"/>
              <a:ext cx="1061656" cy="1061656"/>
            </a:xfrm>
            <a:custGeom>
              <a:avLst/>
              <a:gdLst>
                <a:gd name="connsiteX0" fmla="*/ 1061657 w 1061656"/>
                <a:gd name="connsiteY0" fmla="*/ 530828 h 1061656"/>
                <a:gd name="connsiteX1" fmla="*/ 530828 w 1061656"/>
                <a:gd name="connsiteY1" fmla="*/ 1061657 h 1061656"/>
                <a:gd name="connsiteX2" fmla="*/ 0 w 1061656"/>
                <a:gd name="connsiteY2" fmla="*/ 530828 h 1061656"/>
                <a:gd name="connsiteX3" fmla="*/ 530828 w 1061656"/>
                <a:gd name="connsiteY3" fmla="*/ 0 h 1061656"/>
                <a:gd name="connsiteX4" fmla="*/ 1061657 w 1061656"/>
                <a:gd name="connsiteY4" fmla="*/ 530828 h 106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656" h="1061656">
                  <a:moveTo>
                    <a:pt x="1061657" y="530828"/>
                  </a:moveTo>
                  <a:cubicBezTo>
                    <a:pt x="1061657" y="823997"/>
                    <a:pt x="823997" y="1061657"/>
                    <a:pt x="530828" y="1061657"/>
                  </a:cubicBezTo>
                  <a:cubicBezTo>
                    <a:pt x="237660" y="1061657"/>
                    <a:pt x="0" y="823997"/>
                    <a:pt x="0" y="530828"/>
                  </a:cubicBezTo>
                  <a:cubicBezTo>
                    <a:pt x="0" y="237660"/>
                    <a:pt x="237660" y="0"/>
                    <a:pt x="530828" y="0"/>
                  </a:cubicBezTo>
                  <a:cubicBezTo>
                    <a:pt x="823997" y="0"/>
                    <a:pt x="1061657" y="237660"/>
                    <a:pt x="1061657" y="530828"/>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41D8C72C-56F6-6C6A-5A81-51791740D58D}"/>
                </a:ext>
              </a:extLst>
            </p:cNvPr>
            <p:cNvSpPr/>
            <p:nvPr/>
          </p:nvSpPr>
          <p:spPr>
            <a:xfrm>
              <a:off x="7988938" y="1356278"/>
              <a:ext cx="864488" cy="864488"/>
            </a:xfrm>
            <a:custGeom>
              <a:avLst/>
              <a:gdLst>
                <a:gd name="connsiteX0" fmla="*/ 864489 w 864488"/>
                <a:gd name="connsiteY0" fmla="*/ 432245 h 864488"/>
                <a:gd name="connsiteX1" fmla="*/ 432245 w 864488"/>
                <a:gd name="connsiteY1" fmla="*/ 864489 h 864488"/>
                <a:gd name="connsiteX2" fmla="*/ 0 w 864488"/>
                <a:gd name="connsiteY2" fmla="*/ 432245 h 864488"/>
                <a:gd name="connsiteX3" fmla="*/ 432245 w 864488"/>
                <a:gd name="connsiteY3" fmla="*/ 0 h 864488"/>
                <a:gd name="connsiteX4" fmla="*/ 864489 w 864488"/>
                <a:gd name="connsiteY4" fmla="*/ 432245 h 86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488" h="864488">
                  <a:moveTo>
                    <a:pt x="864489" y="432245"/>
                  </a:moveTo>
                  <a:cubicBezTo>
                    <a:pt x="864489" y="670967"/>
                    <a:pt x="670967" y="864489"/>
                    <a:pt x="432245" y="864489"/>
                  </a:cubicBezTo>
                  <a:cubicBezTo>
                    <a:pt x="193522" y="864489"/>
                    <a:pt x="0" y="670967"/>
                    <a:pt x="0" y="432245"/>
                  </a:cubicBezTo>
                  <a:cubicBezTo>
                    <a:pt x="0" y="193522"/>
                    <a:pt x="193523" y="0"/>
                    <a:pt x="432245" y="0"/>
                  </a:cubicBezTo>
                  <a:cubicBezTo>
                    <a:pt x="670967" y="0"/>
                    <a:pt x="864489" y="193523"/>
                    <a:pt x="864489" y="432245"/>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D32777D9-F4A7-C629-156E-D6D75C92BDED}"/>
                </a:ext>
              </a:extLst>
            </p:cNvPr>
            <p:cNvSpPr/>
            <p:nvPr/>
          </p:nvSpPr>
          <p:spPr>
            <a:xfrm>
              <a:off x="8087426" y="1454766"/>
              <a:ext cx="667511" cy="667511"/>
            </a:xfrm>
            <a:custGeom>
              <a:avLst/>
              <a:gdLst>
                <a:gd name="connsiteX0" fmla="*/ 667512 w 667511"/>
                <a:gd name="connsiteY0" fmla="*/ 333756 h 667511"/>
                <a:gd name="connsiteX1" fmla="*/ 333756 w 667511"/>
                <a:gd name="connsiteY1" fmla="*/ 667512 h 667511"/>
                <a:gd name="connsiteX2" fmla="*/ 0 w 667511"/>
                <a:gd name="connsiteY2" fmla="*/ 333756 h 667511"/>
                <a:gd name="connsiteX3" fmla="*/ 333756 w 667511"/>
                <a:gd name="connsiteY3" fmla="*/ 0 h 667511"/>
                <a:gd name="connsiteX4" fmla="*/ 667512 w 667511"/>
                <a:gd name="connsiteY4" fmla="*/ 333756 h 66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11"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8494A876-5C74-6D9A-A57D-7E6437139846}"/>
                </a:ext>
              </a:extLst>
            </p:cNvPr>
            <p:cNvSpPr/>
            <p:nvPr/>
          </p:nvSpPr>
          <p:spPr>
            <a:xfrm>
              <a:off x="8186010" y="1553350"/>
              <a:ext cx="470344" cy="470344"/>
            </a:xfrm>
            <a:custGeom>
              <a:avLst/>
              <a:gdLst>
                <a:gd name="connsiteX0" fmla="*/ 470345 w 470344"/>
                <a:gd name="connsiteY0" fmla="*/ 235172 h 470344"/>
                <a:gd name="connsiteX1" fmla="*/ 235172 w 470344"/>
                <a:gd name="connsiteY1" fmla="*/ 470345 h 470344"/>
                <a:gd name="connsiteX2" fmla="*/ 0 w 470344"/>
                <a:gd name="connsiteY2" fmla="*/ 235172 h 470344"/>
                <a:gd name="connsiteX3" fmla="*/ 235172 w 470344"/>
                <a:gd name="connsiteY3" fmla="*/ 0 h 470344"/>
                <a:gd name="connsiteX4" fmla="*/ 470345 w 470344"/>
                <a:gd name="connsiteY4" fmla="*/ 235172 h 47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344" h="470344">
                  <a:moveTo>
                    <a:pt x="470345" y="235172"/>
                  </a:moveTo>
                  <a:cubicBezTo>
                    <a:pt x="470345" y="365054"/>
                    <a:pt x="365054" y="470345"/>
                    <a:pt x="235172" y="470345"/>
                  </a:cubicBezTo>
                  <a:cubicBezTo>
                    <a:pt x="105290" y="470345"/>
                    <a:pt x="0" y="365054"/>
                    <a:pt x="0" y="235172"/>
                  </a:cubicBezTo>
                  <a:cubicBezTo>
                    <a:pt x="0" y="105290"/>
                    <a:pt x="105290" y="0"/>
                    <a:pt x="235172" y="0"/>
                  </a:cubicBezTo>
                  <a:cubicBezTo>
                    <a:pt x="365054" y="0"/>
                    <a:pt x="470345" y="105290"/>
                    <a:pt x="470345" y="235172"/>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451E11BE-6AEB-3F8E-7B33-CC27094FD7AE}"/>
                </a:ext>
              </a:extLst>
            </p:cNvPr>
            <p:cNvSpPr/>
            <p:nvPr/>
          </p:nvSpPr>
          <p:spPr>
            <a:xfrm>
              <a:off x="8284499" y="1651839"/>
              <a:ext cx="273367" cy="273367"/>
            </a:xfrm>
            <a:custGeom>
              <a:avLst/>
              <a:gdLst>
                <a:gd name="connsiteX0" fmla="*/ 273368 w 273367"/>
                <a:gd name="connsiteY0" fmla="*/ 136684 h 273367"/>
                <a:gd name="connsiteX1" fmla="*/ 136684 w 273367"/>
                <a:gd name="connsiteY1" fmla="*/ 273368 h 273367"/>
                <a:gd name="connsiteX2" fmla="*/ 0 w 273367"/>
                <a:gd name="connsiteY2" fmla="*/ 136684 h 273367"/>
                <a:gd name="connsiteX3" fmla="*/ 136684 w 273367"/>
                <a:gd name="connsiteY3" fmla="*/ 0 h 273367"/>
                <a:gd name="connsiteX4" fmla="*/ 273368 w 273367"/>
                <a:gd name="connsiteY4" fmla="*/ 136684 h 27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273367">
                  <a:moveTo>
                    <a:pt x="273368" y="136684"/>
                  </a:moveTo>
                  <a:cubicBezTo>
                    <a:pt x="273368" y="212172"/>
                    <a:pt x="212172" y="273368"/>
                    <a:pt x="136684" y="273368"/>
                  </a:cubicBezTo>
                  <a:cubicBezTo>
                    <a:pt x="61195" y="273368"/>
                    <a:pt x="0" y="212172"/>
                    <a:pt x="0" y="136684"/>
                  </a:cubicBezTo>
                  <a:cubicBezTo>
                    <a:pt x="0" y="61195"/>
                    <a:pt x="61195" y="0"/>
                    <a:pt x="136684" y="0"/>
                  </a:cubicBezTo>
                  <a:cubicBezTo>
                    <a:pt x="212172" y="0"/>
                    <a:pt x="273368" y="61195"/>
                    <a:pt x="273368" y="136684"/>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C3747476-9B0F-7DEE-9D9A-ACAEB62C0093}"/>
                </a:ext>
              </a:extLst>
            </p:cNvPr>
            <p:cNvSpPr/>
            <p:nvPr/>
          </p:nvSpPr>
          <p:spPr>
            <a:xfrm>
              <a:off x="8383082" y="175042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21" name="Text Placeholder 31">
            <a:extLst>
              <a:ext uri="{FF2B5EF4-FFF2-40B4-BE49-F238E27FC236}">
                <a16:creationId xmlns:a16="http://schemas.microsoft.com/office/drawing/2014/main" id="{839E544B-2258-39D1-0FF6-E382E839D6BA}"/>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4" name="Date Placeholder 23">
            <a:extLst>
              <a:ext uri="{FF2B5EF4-FFF2-40B4-BE49-F238E27FC236}">
                <a16:creationId xmlns:a16="http://schemas.microsoft.com/office/drawing/2014/main" id="{46A8A41D-0432-A169-3EEB-25FE3BDFF0C4}"/>
              </a:ext>
            </a:extLst>
          </p:cNvPr>
          <p:cNvSpPr>
            <a:spLocks noGrp="1"/>
          </p:cNvSpPr>
          <p:nvPr>
            <p:ph type="dt" sz="half" idx="15"/>
          </p:nvPr>
        </p:nvSpPr>
        <p:spPr/>
        <p:txBody>
          <a:bodyPr/>
          <a:lstStyle/>
          <a:p>
            <a:fld id="{875EC4C2-B91C-45CD-B447-D099F93DF8FF}" type="datetimeFigureOut">
              <a:rPr lang="en-US" smtClean="0"/>
              <a:pPr/>
              <a:t>5/22/2025</a:t>
            </a:fld>
            <a:endParaRPr lang="en-US" dirty="0"/>
          </a:p>
        </p:txBody>
      </p:sp>
      <p:sp>
        <p:nvSpPr>
          <p:cNvPr id="25" name="Footer Placeholder 24">
            <a:extLst>
              <a:ext uri="{FF2B5EF4-FFF2-40B4-BE49-F238E27FC236}">
                <a16:creationId xmlns:a16="http://schemas.microsoft.com/office/drawing/2014/main" id="{7F557BE6-4DB6-9ABD-767E-4A3DCA88B9E2}"/>
              </a:ext>
            </a:extLst>
          </p:cNvPr>
          <p:cNvSpPr>
            <a:spLocks noGrp="1"/>
          </p:cNvSpPr>
          <p:nvPr>
            <p:ph type="ftr" sz="quarter" idx="16"/>
          </p:nvPr>
        </p:nvSpPr>
        <p:spPr/>
        <p:txBody>
          <a:bodyPr/>
          <a:lstStyle/>
          <a:p>
            <a:r>
              <a:rPr lang="en-US" dirty="0"/>
              <a:t>Footer</a:t>
            </a:r>
          </a:p>
        </p:txBody>
      </p:sp>
      <p:sp>
        <p:nvSpPr>
          <p:cNvPr id="26" name="Slide Number Placeholder 25">
            <a:extLst>
              <a:ext uri="{FF2B5EF4-FFF2-40B4-BE49-F238E27FC236}">
                <a16:creationId xmlns:a16="http://schemas.microsoft.com/office/drawing/2014/main" id="{EF2AE6B0-A635-B3CD-1977-7B302D84855D}"/>
              </a:ext>
            </a:extLst>
          </p:cNvPr>
          <p:cNvSpPr>
            <a:spLocks noGrp="1"/>
          </p:cNvSpPr>
          <p:nvPr>
            <p:ph type="sldNum" sz="quarter" idx="17"/>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3255147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t Layout">
    <p:spTree>
      <p:nvGrpSpPr>
        <p:cNvPr id="1" name=""/>
        <p:cNvGrpSpPr/>
        <p:nvPr/>
      </p:nvGrpSpPr>
      <p:grpSpPr>
        <a:xfrm>
          <a:off x="0" y="0"/>
          <a:ext cx="0" cy="0"/>
          <a:chOff x="0" y="0"/>
          <a:chExt cx="0" cy="0"/>
        </a:xfrm>
      </p:grpSpPr>
      <p:sp>
        <p:nvSpPr>
          <p:cNvPr id="35" name="Text Placeholder 32">
            <a:extLst>
              <a:ext uri="{FF2B5EF4-FFF2-40B4-BE49-F238E27FC236}">
                <a16:creationId xmlns:a16="http://schemas.microsoft.com/office/drawing/2014/main" id="{04C7D8A4-00D2-D1B8-6A8F-31D45ECDB4B2}"/>
              </a:ext>
            </a:extLst>
          </p:cNvPr>
          <p:cNvSpPr>
            <a:spLocks noGrp="1"/>
          </p:cNvSpPr>
          <p:nvPr>
            <p:ph type="body" sz="quarter" idx="13" hasCustomPrompt="1"/>
          </p:nvPr>
        </p:nvSpPr>
        <p:spPr>
          <a:xfrm>
            <a:off x="4328217" y="4006549"/>
            <a:ext cx="3421415" cy="1956609"/>
          </a:xfrm>
        </p:spPr>
        <p:txBody>
          <a:bodyPr>
            <a:normAutofit/>
          </a:bodyPr>
          <a:lstStyle>
            <a:lvl1pPr marL="173736" indent="-173736">
              <a:lnSpc>
                <a:spcPct val="100000"/>
              </a:lnSpc>
              <a:defRPr sz="1400"/>
            </a:lvl1pPr>
          </a:lstStyle>
          <a:p>
            <a:pPr lvl="0"/>
            <a:r>
              <a:rPr lang="en-US"/>
              <a:t>Text </a:t>
            </a:r>
          </a:p>
          <a:p>
            <a:pPr lvl="0"/>
            <a:r>
              <a:rPr lang="en-US"/>
              <a:t>Text </a:t>
            </a:r>
          </a:p>
          <a:p>
            <a:pPr lvl="0"/>
            <a:r>
              <a:rPr lang="en-US"/>
              <a:t>Text</a:t>
            </a:r>
          </a:p>
        </p:txBody>
      </p:sp>
      <p:sp>
        <p:nvSpPr>
          <p:cNvPr id="33" name="Text Placeholder 32">
            <a:extLst>
              <a:ext uri="{FF2B5EF4-FFF2-40B4-BE49-F238E27FC236}">
                <a16:creationId xmlns:a16="http://schemas.microsoft.com/office/drawing/2014/main" id="{E097D9AD-07AF-71DC-A723-FFF8EF6AE931}"/>
              </a:ext>
            </a:extLst>
          </p:cNvPr>
          <p:cNvSpPr>
            <a:spLocks noGrp="1"/>
          </p:cNvSpPr>
          <p:nvPr>
            <p:ph type="body" sz="quarter" idx="12" hasCustomPrompt="1"/>
          </p:nvPr>
        </p:nvSpPr>
        <p:spPr>
          <a:xfrm>
            <a:off x="635654" y="4006548"/>
            <a:ext cx="3392891" cy="1956609"/>
          </a:xfrm>
        </p:spPr>
        <p:txBody>
          <a:bodyPr>
            <a:normAutofit/>
          </a:bodyPr>
          <a:lstStyle>
            <a:lvl1pPr marL="173736" indent="-173736">
              <a:lnSpc>
                <a:spcPct val="100000"/>
              </a:lnSpc>
              <a:defRPr sz="1400"/>
            </a:lvl1pPr>
          </a:lstStyle>
          <a:p>
            <a:pPr lvl="0"/>
            <a:r>
              <a:rPr lang="en-US"/>
              <a:t>Text </a:t>
            </a:r>
          </a:p>
          <a:p>
            <a:pPr lvl="0"/>
            <a:r>
              <a:rPr lang="en-US"/>
              <a:t>Text </a:t>
            </a:r>
          </a:p>
          <a:p>
            <a:pPr lvl="0"/>
            <a:r>
              <a:rPr lang="en-US"/>
              <a:t>Text</a:t>
            </a:r>
          </a:p>
        </p:txBody>
      </p:sp>
      <p:grpSp>
        <p:nvGrpSpPr>
          <p:cNvPr id="44" name="Group 43">
            <a:extLst>
              <a:ext uri="{FF2B5EF4-FFF2-40B4-BE49-F238E27FC236}">
                <a16:creationId xmlns:a16="http://schemas.microsoft.com/office/drawing/2014/main" id="{2B52C24B-2BF2-D08F-FBC6-86C6C5165079}"/>
              </a:ext>
            </a:extLst>
          </p:cNvPr>
          <p:cNvGrpSpPr/>
          <p:nvPr userDrawn="1"/>
        </p:nvGrpSpPr>
        <p:grpSpPr>
          <a:xfrm>
            <a:off x="4230062" y="1844857"/>
            <a:ext cx="3721100" cy="4118300"/>
            <a:chOff x="4230062" y="1844857"/>
            <a:chExt cx="3721100" cy="4192118"/>
          </a:xfrm>
        </p:grpSpPr>
        <p:cxnSp>
          <p:nvCxnSpPr>
            <p:cNvPr id="8" name="Straight Connector 7">
              <a:extLst>
                <a:ext uri="{FF2B5EF4-FFF2-40B4-BE49-F238E27FC236}">
                  <a16:creationId xmlns:a16="http://schemas.microsoft.com/office/drawing/2014/main" id="{41675058-977C-7818-4E72-685317716634}"/>
                </a:ext>
              </a:extLst>
            </p:cNvPr>
            <p:cNvCxnSpPr>
              <a:cxnSpLocks/>
            </p:cNvCxnSpPr>
            <p:nvPr userDrawn="1"/>
          </p:nvCxnSpPr>
          <p:spPr>
            <a:xfrm>
              <a:off x="4230062" y="1844857"/>
              <a:ext cx="0" cy="4192118"/>
            </a:xfrm>
            <a:prstGeom prst="line">
              <a:avLst/>
            </a:prstGeom>
            <a:noFill/>
            <a:ln w="12700" cap="rnd">
              <a:solidFill>
                <a:srgbClr val="D0CB17"/>
              </a:solidFill>
              <a:prstDash val="solid"/>
              <a:miter/>
            </a:ln>
          </p:spPr>
        </p:cxnSp>
        <p:cxnSp>
          <p:nvCxnSpPr>
            <p:cNvPr id="10" name="Straight Connector 9">
              <a:extLst>
                <a:ext uri="{FF2B5EF4-FFF2-40B4-BE49-F238E27FC236}">
                  <a16:creationId xmlns:a16="http://schemas.microsoft.com/office/drawing/2014/main" id="{8F9F519F-845E-93C0-B216-633DAF92B2BA}"/>
                </a:ext>
              </a:extLst>
            </p:cNvPr>
            <p:cNvCxnSpPr>
              <a:cxnSpLocks/>
            </p:cNvCxnSpPr>
            <p:nvPr userDrawn="1"/>
          </p:nvCxnSpPr>
          <p:spPr>
            <a:xfrm>
              <a:off x="7951162" y="1844857"/>
              <a:ext cx="0" cy="4192118"/>
            </a:xfrm>
            <a:prstGeom prst="line">
              <a:avLst/>
            </a:prstGeom>
            <a:noFill/>
            <a:ln w="12700" cap="rnd">
              <a:solidFill>
                <a:srgbClr val="D0CB17"/>
              </a:solidFill>
              <a:prstDash val="solid"/>
              <a:miter/>
            </a:ln>
          </p:spPr>
        </p:cxnSp>
      </p:grpSp>
      <p:grpSp>
        <p:nvGrpSpPr>
          <p:cNvPr id="17" name="Graphic 10">
            <a:extLst>
              <a:ext uri="{FF2B5EF4-FFF2-40B4-BE49-F238E27FC236}">
                <a16:creationId xmlns:a16="http://schemas.microsoft.com/office/drawing/2014/main" id="{4A349429-EB9F-EE58-58A0-86A3B77C123A}"/>
              </a:ext>
            </a:extLst>
          </p:cNvPr>
          <p:cNvGrpSpPr/>
          <p:nvPr userDrawn="1"/>
        </p:nvGrpSpPr>
        <p:grpSpPr>
          <a:xfrm rot="3186376">
            <a:off x="9266505" y="702603"/>
            <a:ext cx="5623058" cy="2811529"/>
            <a:chOff x="6919912" y="3216683"/>
            <a:chExt cx="2628900" cy="1314450"/>
          </a:xfrm>
          <a:noFill/>
        </p:grpSpPr>
        <p:sp>
          <p:nvSpPr>
            <p:cNvPr id="18" name="Freeform: Shape 17">
              <a:extLst>
                <a:ext uri="{FF2B5EF4-FFF2-40B4-BE49-F238E27FC236}">
                  <a16:creationId xmlns:a16="http://schemas.microsoft.com/office/drawing/2014/main" id="{045AF1EA-00E4-C6AE-481E-406A986B9805}"/>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72614C77-3C1A-F4C7-466A-407000AD05D5}"/>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262A8245-6E75-8964-1549-0D932F23D522}"/>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9E1BB08B-6EA5-DF6D-B769-D0754A34B109}"/>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2" name="Freeform: Shape 21">
              <a:extLst>
                <a:ext uri="{FF2B5EF4-FFF2-40B4-BE49-F238E27FC236}">
                  <a16:creationId xmlns:a16="http://schemas.microsoft.com/office/drawing/2014/main" id="{B28E4BF4-179D-0AE7-81D5-FE1745609D3D}"/>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D9AAE41E-1B9C-B5F9-A148-081177B80D46}"/>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8001806A-C44B-2510-C062-3692644245A9}"/>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5" name="Freeform: Shape 24">
              <a:extLst>
                <a:ext uri="{FF2B5EF4-FFF2-40B4-BE49-F238E27FC236}">
                  <a16:creationId xmlns:a16="http://schemas.microsoft.com/office/drawing/2014/main" id="{33A5D31D-3104-B3C6-FE9B-AC04FC452416}"/>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6" name="Freeform: Shape 25">
              <a:extLst>
                <a:ext uri="{FF2B5EF4-FFF2-40B4-BE49-F238E27FC236}">
                  <a16:creationId xmlns:a16="http://schemas.microsoft.com/office/drawing/2014/main" id="{F7AF714F-D5F6-0910-3412-DE9DA201F806}"/>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75F3F65D-42B0-D4D7-AABD-BD6D462F7AE0}"/>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87A1ED60-FDAC-1D8E-8A43-D3D3C259A376}"/>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97FBC2CD-E8FF-E91C-66D3-A74AD25E88B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B0897C4D-7E38-673C-0645-53DC870A56B2}"/>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E34DADCC-DC79-FE7B-0E69-2FA482F3BDEB}"/>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36" name="Text Placeholder 32">
            <a:extLst>
              <a:ext uri="{FF2B5EF4-FFF2-40B4-BE49-F238E27FC236}">
                <a16:creationId xmlns:a16="http://schemas.microsoft.com/office/drawing/2014/main" id="{97DD9CE0-3FC8-4940-4AE2-F3780B0A73E3}"/>
              </a:ext>
            </a:extLst>
          </p:cNvPr>
          <p:cNvSpPr>
            <a:spLocks noGrp="1"/>
          </p:cNvSpPr>
          <p:nvPr>
            <p:ph type="body" sz="quarter" idx="14" hasCustomPrompt="1"/>
          </p:nvPr>
        </p:nvSpPr>
        <p:spPr>
          <a:xfrm>
            <a:off x="8177888" y="4006548"/>
            <a:ext cx="3442612" cy="1956609"/>
          </a:xfrm>
        </p:spPr>
        <p:txBody>
          <a:bodyPr>
            <a:normAutofit/>
          </a:bodyPr>
          <a:lstStyle>
            <a:lvl1pPr marL="173736" indent="-173736">
              <a:lnSpc>
                <a:spcPct val="100000"/>
              </a:lnSpc>
              <a:defRPr sz="1400"/>
            </a:lvl1pPr>
          </a:lstStyle>
          <a:p>
            <a:pPr lvl="0"/>
            <a:r>
              <a:rPr lang="en-US"/>
              <a:t>Text </a:t>
            </a:r>
          </a:p>
          <a:p>
            <a:pPr lvl="0"/>
            <a:r>
              <a:rPr lang="en-US"/>
              <a:t>Text </a:t>
            </a:r>
          </a:p>
          <a:p>
            <a:pPr lvl="0"/>
            <a:r>
              <a:rPr lang="en-US"/>
              <a:t>Text</a:t>
            </a:r>
          </a:p>
        </p:txBody>
      </p:sp>
      <p:sp>
        <p:nvSpPr>
          <p:cNvPr id="50" name="Text Placeholder 31">
            <a:extLst>
              <a:ext uri="{FF2B5EF4-FFF2-40B4-BE49-F238E27FC236}">
                <a16:creationId xmlns:a16="http://schemas.microsoft.com/office/drawing/2014/main" id="{04588A37-2D52-345A-C535-1D25835667DA}"/>
              </a:ext>
            </a:extLst>
          </p:cNvPr>
          <p:cNvSpPr>
            <a:spLocks noGrp="1"/>
          </p:cNvSpPr>
          <p:nvPr>
            <p:ph type="body" sz="quarter" idx="17"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51" name="Date Placeholder 50">
            <a:extLst>
              <a:ext uri="{FF2B5EF4-FFF2-40B4-BE49-F238E27FC236}">
                <a16:creationId xmlns:a16="http://schemas.microsoft.com/office/drawing/2014/main" id="{5F69D864-6F73-DDD9-645B-552EA4F524C9}"/>
              </a:ext>
            </a:extLst>
          </p:cNvPr>
          <p:cNvSpPr>
            <a:spLocks noGrp="1"/>
          </p:cNvSpPr>
          <p:nvPr>
            <p:ph type="dt" sz="half" idx="18"/>
          </p:nvPr>
        </p:nvSpPr>
        <p:spPr/>
        <p:txBody>
          <a:bodyPr/>
          <a:lstStyle/>
          <a:p>
            <a:fld id="{875EC4C2-B91C-45CD-B447-D099F93DF8FF}" type="datetimeFigureOut">
              <a:rPr lang="en-US" smtClean="0"/>
              <a:pPr/>
              <a:t>5/22/2025</a:t>
            </a:fld>
            <a:endParaRPr lang="en-US" dirty="0"/>
          </a:p>
        </p:txBody>
      </p:sp>
      <p:sp>
        <p:nvSpPr>
          <p:cNvPr id="52" name="Footer Placeholder 51">
            <a:extLst>
              <a:ext uri="{FF2B5EF4-FFF2-40B4-BE49-F238E27FC236}">
                <a16:creationId xmlns:a16="http://schemas.microsoft.com/office/drawing/2014/main" id="{395E2FCE-97B2-2551-65CA-867E569ABC06}"/>
              </a:ext>
            </a:extLst>
          </p:cNvPr>
          <p:cNvSpPr>
            <a:spLocks noGrp="1"/>
          </p:cNvSpPr>
          <p:nvPr>
            <p:ph type="ftr" sz="quarter" idx="19"/>
          </p:nvPr>
        </p:nvSpPr>
        <p:spPr/>
        <p:txBody>
          <a:bodyPr/>
          <a:lstStyle/>
          <a:p>
            <a:r>
              <a:rPr lang="en-US" dirty="0"/>
              <a:t>Footer</a:t>
            </a:r>
          </a:p>
        </p:txBody>
      </p:sp>
      <p:sp>
        <p:nvSpPr>
          <p:cNvPr id="53" name="Slide Number Placeholder 52">
            <a:extLst>
              <a:ext uri="{FF2B5EF4-FFF2-40B4-BE49-F238E27FC236}">
                <a16:creationId xmlns:a16="http://schemas.microsoft.com/office/drawing/2014/main" id="{64EC907F-85EF-F010-BC0D-EF7059873BFD}"/>
              </a:ext>
            </a:extLst>
          </p:cNvPr>
          <p:cNvSpPr>
            <a:spLocks noGrp="1"/>
          </p:cNvSpPr>
          <p:nvPr>
            <p:ph type="sldNum" sz="quarter" idx="20"/>
          </p:nvPr>
        </p:nvSpPr>
        <p:spPr/>
        <p:txBody>
          <a:bodyPr/>
          <a:lstStyle/>
          <a:p>
            <a:fld id="{16DA4D8A-707C-46E3-AE54-67BE14DE1600}" type="slidenum">
              <a:rPr lang="en-US" smtClean="0"/>
              <a:pPr/>
              <a:t>‹#›</a:t>
            </a:fld>
            <a:endParaRPr lang="en-US" dirty="0"/>
          </a:p>
        </p:txBody>
      </p:sp>
      <p:sp>
        <p:nvSpPr>
          <p:cNvPr id="5" name="Title 1">
            <a:extLst>
              <a:ext uri="{FF2B5EF4-FFF2-40B4-BE49-F238E27FC236}">
                <a16:creationId xmlns:a16="http://schemas.microsoft.com/office/drawing/2014/main" id="{9ACEB0CB-FDBD-41C2-37F9-245279AE3330}"/>
              </a:ext>
            </a:extLst>
          </p:cNvPr>
          <p:cNvSpPr>
            <a:spLocks noGrp="1"/>
          </p:cNvSpPr>
          <p:nvPr>
            <p:ph type="title" hasCustomPrompt="1"/>
          </p:nvPr>
        </p:nvSpPr>
        <p:spPr>
          <a:xfrm>
            <a:off x="588432" y="386291"/>
            <a:ext cx="11032068" cy="898582"/>
          </a:xfrm>
        </p:spPr>
        <p:txBody>
          <a:bodyPr>
            <a:noAutofit/>
          </a:bodyPr>
          <a:lstStyle>
            <a:lvl1pPr>
              <a:defRPr sz="3200"/>
            </a:lvl1pPr>
          </a:lstStyle>
          <a:p>
            <a:r>
              <a:rPr lang="en-US"/>
              <a:t>2 LINE TITLE HERE</a:t>
            </a:r>
            <a:br>
              <a:rPr lang="en-US"/>
            </a:br>
            <a:r>
              <a:rPr lang="en-US"/>
              <a:t>AND CONTENT</a:t>
            </a:r>
          </a:p>
        </p:txBody>
      </p:sp>
      <p:sp>
        <p:nvSpPr>
          <p:cNvPr id="6" name="Text Placeholder 6">
            <a:extLst>
              <a:ext uri="{FF2B5EF4-FFF2-40B4-BE49-F238E27FC236}">
                <a16:creationId xmlns:a16="http://schemas.microsoft.com/office/drawing/2014/main" id="{94D873C8-0FFC-9081-B8F5-8FD092403952}"/>
              </a:ext>
            </a:extLst>
          </p:cNvPr>
          <p:cNvSpPr>
            <a:spLocks noGrp="1"/>
          </p:cNvSpPr>
          <p:nvPr>
            <p:ph type="body" sz="quarter" idx="11" hasCustomPrompt="1"/>
          </p:nvPr>
        </p:nvSpPr>
        <p:spPr>
          <a:xfrm>
            <a:off x="588432" y="1347443"/>
            <a:ext cx="3440113" cy="463550"/>
          </a:xfrm>
        </p:spPr>
        <p:txBody>
          <a:bodyPr>
            <a:normAutofit/>
          </a:bodyPr>
          <a:lstStyle>
            <a:lvl1pPr marL="0" indent="0">
              <a:buNone/>
              <a:defRPr sz="2000">
                <a:solidFill>
                  <a:srgbClr val="1FA29C"/>
                </a:solidFill>
                <a:latin typeface="+mj-lt"/>
              </a:defRPr>
            </a:lvl1pPr>
          </a:lstStyle>
          <a:p>
            <a:pPr lvl="0"/>
            <a:r>
              <a:rPr lang="en-US"/>
              <a:t>Subtitle</a:t>
            </a:r>
          </a:p>
        </p:txBody>
      </p:sp>
    </p:spTree>
    <p:extLst>
      <p:ext uri="{BB962C8B-B14F-4D97-AF65-F5344CB8AC3E}">
        <p14:creationId xmlns:p14="http://schemas.microsoft.com/office/powerpoint/2010/main" val="341060522"/>
      </p:ext>
    </p:extLst>
  </p:cSld>
  <p:clrMapOvr>
    <a:masterClrMapping/>
  </p:clrMapOvr>
  <p:extLst>
    <p:ext uri="{DCECCB84-F9BA-43D5-87BE-67443E8EF086}">
      <p15:sldGuideLst xmlns:p15="http://schemas.microsoft.com/office/powerpoint/2012/main">
        <p15:guide id="1" orient="horz" pos="28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8B42-5C89-CE53-3D5E-B9C42DF5C883}"/>
              </a:ext>
            </a:extLst>
          </p:cNvPr>
          <p:cNvSpPr>
            <a:spLocks noGrp="1"/>
          </p:cNvSpPr>
          <p:nvPr>
            <p:ph type="title" hasCustomPrompt="1"/>
          </p:nvPr>
        </p:nvSpPr>
        <p:spPr>
          <a:xfrm>
            <a:off x="588432" y="386291"/>
            <a:ext cx="11032068" cy="898582"/>
          </a:xfrm>
        </p:spPr>
        <p:txBody>
          <a:bodyPr>
            <a:noAutofit/>
          </a:bodyPr>
          <a:lstStyle>
            <a:lvl1pPr>
              <a:defRPr sz="3200"/>
            </a:lvl1pPr>
          </a:lstStyle>
          <a:p>
            <a:r>
              <a:rPr lang="en-US"/>
              <a:t>2 LINE TITLE HERE</a:t>
            </a:r>
            <a:br>
              <a:rPr lang="en-US"/>
            </a:br>
            <a:r>
              <a:rPr lang="en-US"/>
              <a:t>AND CONTENT</a:t>
            </a:r>
          </a:p>
        </p:txBody>
      </p:sp>
      <p:sp>
        <p:nvSpPr>
          <p:cNvPr id="7" name="Text Placeholder 6">
            <a:extLst>
              <a:ext uri="{FF2B5EF4-FFF2-40B4-BE49-F238E27FC236}">
                <a16:creationId xmlns:a16="http://schemas.microsoft.com/office/drawing/2014/main" id="{A97F1875-F5A3-7FA8-F9BB-EA64FD3527E7}"/>
              </a:ext>
            </a:extLst>
          </p:cNvPr>
          <p:cNvSpPr>
            <a:spLocks noGrp="1"/>
          </p:cNvSpPr>
          <p:nvPr>
            <p:ph type="body" sz="quarter" idx="11" hasCustomPrompt="1"/>
          </p:nvPr>
        </p:nvSpPr>
        <p:spPr>
          <a:xfrm>
            <a:off x="588432" y="1347443"/>
            <a:ext cx="3440113" cy="463550"/>
          </a:xfrm>
        </p:spPr>
        <p:txBody>
          <a:bodyPr>
            <a:normAutofit/>
          </a:bodyPr>
          <a:lstStyle>
            <a:lvl1pPr marL="0" indent="0">
              <a:buNone/>
              <a:defRPr sz="2000">
                <a:solidFill>
                  <a:srgbClr val="1FA29C"/>
                </a:solidFill>
                <a:latin typeface="+mj-lt"/>
              </a:defRPr>
            </a:lvl1pPr>
          </a:lstStyle>
          <a:p>
            <a:pPr lvl="0"/>
            <a:r>
              <a:rPr lang="en-US"/>
              <a:t>Subtitle</a:t>
            </a:r>
          </a:p>
        </p:txBody>
      </p:sp>
      <p:grpSp>
        <p:nvGrpSpPr>
          <p:cNvPr id="6" name="Graphic 10">
            <a:extLst>
              <a:ext uri="{FF2B5EF4-FFF2-40B4-BE49-F238E27FC236}">
                <a16:creationId xmlns:a16="http://schemas.microsoft.com/office/drawing/2014/main" id="{3E29288C-440E-B2B6-5153-528E0326D58F}"/>
              </a:ext>
            </a:extLst>
          </p:cNvPr>
          <p:cNvGrpSpPr/>
          <p:nvPr userDrawn="1"/>
        </p:nvGrpSpPr>
        <p:grpSpPr>
          <a:xfrm rot="3186376">
            <a:off x="9266505" y="702603"/>
            <a:ext cx="5623058" cy="2811529"/>
            <a:chOff x="6919912" y="3216683"/>
            <a:chExt cx="2628900" cy="1314450"/>
          </a:xfrm>
          <a:noFill/>
        </p:grpSpPr>
        <p:sp>
          <p:nvSpPr>
            <p:cNvPr id="9" name="Freeform: Shape 8">
              <a:extLst>
                <a:ext uri="{FF2B5EF4-FFF2-40B4-BE49-F238E27FC236}">
                  <a16:creationId xmlns:a16="http://schemas.microsoft.com/office/drawing/2014/main" id="{101012EC-AF50-7DA2-2B7E-58E1795B59CD}"/>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97AE3A9D-3205-D3F3-02B5-06EECF642C61}"/>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D1B9C583-8EEC-D199-3C1C-FBE103D1EAEC}"/>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2D62966F-D97B-EAB5-D858-CE5BBBD8B39C}"/>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9610B446-6438-AF2E-6165-90429607C4D0}"/>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AB8D3BD1-453A-474A-139F-28134707AF6B}"/>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20A90EAB-F07A-D5F2-D7BF-9C3532E249C5}"/>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4A7001F5-E038-F552-456F-C3A9583C6294}"/>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176EA3E6-DEA6-1106-B313-C11DB4074F8E}"/>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CC5C1A6A-B9EC-C407-2FB8-80519992067B}"/>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4FF1682A-1467-DC20-1CE2-B74A1D5C7C05}"/>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775F4D14-069E-B8EF-C88E-77106226D5E3}"/>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0" name="Freeform: Shape 39">
              <a:extLst>
                <a:ext uri="{FF2B5EF4-FFF2-40B4-BE49-F238E27FC236}">
                  <a16:creationId xmlns:a16="http://schemas.microsoft.com/office/drawing/2014/main" id="{382DC930-E848-7629-EFC7-D3EA8D13861D}"/>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1" name="Freeform: Shape 40">
              <a:extLst>
                <a:ext uri="{FF2B5EF4-FFF2-40B4-BE49-F238E27FC236}">
                  <a16:creationId xmlns:a16="http://schemas.microsoft.com/office/drawing/2014/main" id="{0CDFD0CC-5B3B-00A8-4107-05FBC29AC3F4}"/>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49" name="Content Placeholder 48">
            <a:extLst>
              <a:ext uri="{FF2B5EF4-FFF2-40B4-BE49-F238E27FC236}">
                <a16:creationId xmlns:a16="http://schemas.microsoft.com/office/drawing/2014/main" id="{5B58E6D5-A3F5-69CF-6CA8-9C021CEC5BEB}"/>
              </a:ext>
            </a:extLst>
          </p:cNvPr>
          <p:cNvSpPr>
            <a:spLocks noGrp="1"/>
          </p:cNvSpPr>
          <p:nvPr>
            <p:ph sz="quarter" idx="13" hasCustomPrompt="1"/>
          </p:nvPr>
        </p:nvSpPr>
        <p:spPr>
          <a:xfrm>
            <a:off x="581025" y="1810993"/>
            <a:ext cx="11044238" cy="4056407"/>
          </a:xfrm>
        </p:spPr>
        <p:txBody>
          <a:bodyPr/>
          <a:lstStyle>
            <a:lvl1pPr>
              <a:lnSpc>
                <a:spcPct val="100000"/>
              </a:lnSpc>
              <a:defRPr sz="1600"/>
            </a:lvl1pPr>
            <a:lvl2pPr>
              <a:defRPr/>
            </a:lvl2pPr>
            <a:lvl3pPr>
              <a:defRPr/>
            </a:lvl3pPr>
            <a:lvl4pPr>
              <a:defRPr/>
            </a:lvl4pPr>
          </a:lstStyle>
          <a:p>
            <a:pPr lvl="0"/>
            <a:r>
              <a:rPr lang="en-US"/>
              <a:t>Content</a:t>
            </a:r>
          </a:p>
        </p:txBody>
      </p:sp>
      <p:sp>
        <p:nvSpPr>
          <p:cNvPr id="54" name="Text Placeholder 31">
            <a:extLst>
              <a:ext uri="{FF2B5EF4-FFF2-40B4-BE49-F238E27FC236}">
                <a16:creationId xmlns:a16="http://schemas.microsoft.com/office/drawing/2014/main" id="{0E52575A-B2E0-A07D-BF73-8128CC512BE5}"/>
              </a:ext>
            </a:extLst>
          </p:cNvPr>
          <p:cNvSpPr>
            <a:spLocks noGrp="1"/>
          </p:cNvSpPr>
          <p:nvPr>
            <p:ph type="body" sz="quarter" idx="16"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55" name="Date Placeholder 54">
            <a:extLst>
              <a:ext uri="{FF2B5EF4-FFF2-40B4-BE49-F238E27FC236}">
                <a16:creationId xmlns:a16="http://schemas.microsoft.com/office/drawing/2014/main" id="{3B247A33-92EC-75A3-3521-617A25BE79FA}"/>
              </a:ext>
            </a:extLst>
          </p:cNvPr>
          <p:cNvSpPr>
            <a:spLocks noGrp="1"/>
          </p:cNvSpPr>
          <p:nvPr>
            <p:ph type="dt" sz="half" idx="17"/>
          </p:nvPr>
        </p:nvSpPr>
        <p:spPr/>
        <p:txBody>
          <a:bodyPr/>
          <a:lstStyle/>
          <a:p>
            <a:fld id="{875EC4C2-B91C-45CD-B447-D099F93DF8FF}" type="datetimeFigureOut">
              <a:rPr lang="en-US" smtClean="0"/>
              <a:pPr/>
              <a:t>5/22/2025</a:t>
            </a:fld>
            <a:endParaRPr lang="en-US" dirty="0"/>
          </a:p>
        </p:txBody>
      </p:sp>
      <p:sp>
        <p:nvSpPr>
          <p:cNvPr id="56" name="Footer Placeholder 55">
            <a:extLst>
              <a:ext uri="{FF2B5EF4-FFF2-40B4-BE49-F238E27FC236}">
                <a16:creationId xmlns:a16="http://schemas.microsoft.com/office/drawing/2014/main" id="{90AF03BE-13BF-3231-3781-1799D60F32E8}"/>
              </a:ext>
            </a:extLst>
          </p:cNvPr>
          <p:cNvSpPr>
            <a:spLocks noGrp="1"/>
          </p:cNvSpPr>
          <p:nvPr>
            <p:ph type="ftr" sz="quarter" idx="18"/>
          </p:nvPr>
        </p:nvSpPr>
        <p:spPr/>
        <p:txBody>
          <a:bodyPr/>
          <a:lstStyle/>
          <a:p>
            <a:r>
              <a:rPr lang="en-US" dirty="0"/>
              <a:t>Footer</a:t>
            </a:r>
          </a:p>
        </p:txBody>
      </p:sp>
      <p:sp>
        <p:nvSpPr>
          <p:cNvPr id="57" name="Slide Number Placeholder 56">
            <a:extLst>
              <a:ext uri="{FF2B5EF4-FFF2-40B4-BE49-F238E27FC236}">
                <a16:creationId xmlns:a16="http://schemas.microsoft.com/office/drawing/2014/main" id="{8538E561-24EF-7290-CF40-64BDF688F2D9}"/>
              </a:ext>
            </a:extLst>
          </p:cNvPr>
          <p:cNvSpPr>
            <a:spLocks noGrp="1"/>
          </p:cNvSpPr>
          <p:nvPr>
            <p:ph type="sldNum" sz="quarter" idx="19"/>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4287737735"/>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Table/Chart ">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ACF72198-54FD-C390-D717-165EADC7972C}"/>
              </a:ext>
            </a:extLst>
          </p:cNvPr>
          <p:cNvSpPr>
            <a:spLocks noGrp="1"/>
          </p:cNvSpPr>
          <p:nvPr>
            <p:ph type="body" sz="quarter" idx="14" hasCustomPrompt="1"/>
          </p:nvPr>
        </p:nvSpPr>
        <p:spPr>
          <a:xfrm>
            <a:off x="581168" y="2676617"/>
            <a:ext cx="5159340" cy="3190783"/>
          </a:xfrm>
        </p:spPr>
        <p:txBody>
          <a:bodyPr/>
          <a:lstStyle>
            <a:lvl1pPr marL="173736" indent="-173736">
              <a:lnSpc>
                <a:spcPct val="100000"/>
              </a:lnSpc>
              <a:spcBef>
                <a:spcPts val="1000"/>
              </a:spcBef>
              <a:spcAft>
                <a:spcPts val="0"/>
              </a:spcAft>
              <a:defRPr sz="1600"/>
            </a:lvl1pPr>
            <a:lvl2pPr marL="173736" indent="-173736">
              <a:lnSpc>
                <a:spcPct val="100000"/>
              </a:lnSpc>
              <a:spcBef>
                <a:spcPts val="1000"/>
              </a:spcBef>
              <a:spcAft>
                <a:spcPts val="0"/>
              </a:spcAft>
              <a:defRPr/>
            </a:lvl2pPr>
            <a:lvl3pPr marL="173736" indent="-173736">
              <a:lnSpc>
                <a:spcPct val="100000"/>
              </a:lnSpc>
              <a:spcBef>
                <a:spcPts val="1000"/>
              </a:spcBef>
              <a:spcAft>
                <a:spcPts val="0"/>
              </a:spcAft>
              <a:defRPr/>
            </a:lvl3pPr>
            <a:lvl4pPr marL="173736" indent="-173736">
              <a:lnSpc>
                <a:spcPct val="100000"/>
              </a:lnSpc>
              <a:spcBef>
                <a:spcPts val="1000"/>
              </a:spcBef>
              <a:spcAft>
                <a:spcPts val="0"/>
              </a:spcAft>
              <a:defRPr/>
            </a:lvl4pPr>
          </a:lstStyle>
          <a:p>
            <a:pPr lvl="0"/>
            <a:r>
              <a:rPr lang="en-US"/>
              <a:t>Text </a:t>
            </a:r>
          </a:p>
        </p:txBody>
      </p:sp>
      <p:sp>
        <p:nvSpPr>
          <p:cNvPr id="6" name="object 5">
            <a:extLst>
              <a:ext uri="{FF2B5EF4-FFF2-40B4-BE49-F238E27FC236}">
                <a16:creationId xmlns:a16="http://schemas.microsoft.com/office/drawing/2014/main" id="{2DD6392E-E547-1D12-4553-373EE26ECFA0}"/>
              </a:ext>
            </a:extLst>
          </p:cNvPr>
          <p:cNvSpPr/>
          <p:nvPr userDrawn="1"/>
        </p:nvSpPr>
        <p:spPr>
          <a:xfrm>
            <a:off x="328421" y="293014"/>
            <a:ext cx="11535159" cy="1008893"/>
          </a:xfrm>
          <a:prstGeom prst="round2DiagRect">
            <a:avLst/>
          </a:prstGeom>
          <a:solidFill>
            <a:srgbClr val="CAE6E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Poppins SemiBold"/>
              <a:ea typeface="+mn-ea"/>
              <a:cs typeface="Verdana"/>
            </a:endParaRPr>
          </a:p>
        </p:txBody>
      </p:sp>
      <p:grpSp>
        <p:nvGrpSpPr>
          <p:cNvPr id="7" name="Graphic 10">
            <a:extLst>
              <a:ext uri="{FF2B5EF4-FFF2-40B4-BE49-F238E27FC236}">
                <a16:creationId xmlns:a16="http://schemas.microsoft.com/office/drawing/2014/main" id="{DA39BC8E-A4A2-3EC1-264E-994585271675}"/>
              </a:ext>
            </a:extLst>
          </p:cNvPr>
          <p:cNvGrpSpPr/>
          <p:nvPr userDrawn="1"/>
        </p:nvGrpSpPr>
        <p:grpSpPr>
          <a:xfrm rot="19800000">
            <a:off x="8843691" y="-1764058"/>
            <a:ext cx="5623058" cy="2811529"/>
            <a:chOff x="6919912" y="3216683"/>
            <a:chExt cx="2628900" cy="1314450"/>
          </a:xfrm>
          <a:noFill/>
        </p:grpSpPr>
        <p:sp>
          <p:nvSpPr>
            <p:cNvPr id="8" name="Freeform: Shape 7">
              <a:extLst>
                <a:ext uri="{FF2B5EF4-FFF2-40B4-BE49-F238E27FC236}">
                  <a16:creationId xmlns:a16="http://schemas.microsoft.com/office/drawing/2014/main" id="{674408EF-E1BF-DE44-D3E0-F4B2291F95E5}"/>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BA91148A-CEC6-85FA-4736-AA57F58ECB82}"/>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B3E5C7F2-A531-1C2E-DBAA-56C3F533AF45}"/>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6955C602-BD4E-0214-6BE0-1B4A1B05F693}"/>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98AD76D9-ACE1-60A1-AC7F-E9400902A893}"/>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24FD9965-8FC3-09A1-95BB-9E241FD8E6A1}"/>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67E17E19-C974-E4AD-3AA3-AF70DE918018}"/>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34DD8C61-10E7-CAAC-4E8E-383B00098EA6}"/>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D9626366-A3A1-ED31-908E-D0BED5A36765}"/>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7584E0BD-32F3-9D80-B8EF-EDB07028230A}"/>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BA65CA79-ADB7-AF52-7540-55266E717463}"/>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F97B8CF4-C885-0EEB-D28F-4D6ECDBF76A8}"/>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AE5E59FE-BA63-354B-C876-EF2A49F9BC9B}"/>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6BC90861-EF6B-CDB9-7702-00F1072C9C8D}"/>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gs>
                  <a:gs pos="100000">
                    <a:srgbClr val="E1F1F3"/>
                  </a:gs>
                </a:gsLst>
                <a:lin ang="4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2" name="Title 1">
            <a:extLst>
              <a:ext uri="{FF2B5EF4-FFF2-40B4-BE49-F238E27FC236}">
                <a16:creationId xmlns:a16="http://schemas.microsoft.com/office/drawing/2014/main" id="{7EAB692B-9058-E817-C99D-662010C29AFB}"/>
              </a:ext>
            </a:extLst>
          </p:cNvPr>
          <p:cNvSpPr>
            <a:spLocks noGrp="1"/>
          </p:cNvSpPr>
          <p:nvPr>
            <p:ph type="title" hasCustomPrompt="1"/>
          </p:nvPr>
        </p:nvSpPr>
        <p:spPr/>
        <p:txBody>
          <a:bodyPr/>
          <a:lstStyle>
            <a:lvl1pPr>
              <a:defRPr>
                <a:solidFill>
                  <a:srgbClr val="09544F"/>
                </a:solidFill>
              </a:defRPr>
            </a:lvl1pPr>
          </a:lstStyle>
          <a:p>
            <a:r>
              <a:rPr lang="en-US"/>
              <a:t>TITLE</a:t>
            </a:r>
          </a:p>
        </p:txBody>
      </p:sp>
      <p:sp>
        <p:nvSpPr>
          <p:cNvPr id="27" name="Text Placeholder 26">
            <a:extLst>
              <a:ext uri="{FF2B5EF4-FFF2-40B4-BE49-F238E27FC236}">
                <a16:creationId xmlns:a16="http://schemas.microsoft.com/office/drawing/2014/main" id="{9FDCBE1F-A26E-A8F4-BC65-BC1E7E21CD3B}"/>
              </a:ext>
            </a:extLst>
          </p:cNvPr>
          <p:cNvSpPr>
            <a:spLocks noGrp="1"/>
          </p:cNvSpPr>
          <p:nvPr>
            <p:ph type="body" sz="quarter" idx="11" hasCustomPrompt="1"/>
          </p:nvPr>
        </p:nvSpPr>
        <p:spPr>
          <a:xfrm>
            <a:off x="609599" y="1766740"/>
            <a:ext cx="5132275" cy="909877"/>
          </a:xfrm>
        </p:spPr>
        <p:txBody>
          <a:bodyPr>
            <a:normAutofit/>
          </a:bodyPr>
          <a:lstStyle>
            <a:lvl1pPr marL="0" indent="0">
              <a:lnSpc>
                <a:spcPct val="107000"/>
              </a:lnSpc>
              <a:spcBef>
                <a:spcPts val="100"/>
              </a:spcBef>
              <a:buFont typeface="Arial" panose="020B0604020202020204" pitchFamily="34" charset="0"/>
              <a:buNone/>
              <a:defRPr sz="1800">
                <a:solidFill>
                  <a:srgbClr val="09544F"/>
                </a:solidFill>
                <a:latin typeface="+mj-lt"/>
              </a:defRPr>
            </a:lvl1pPr>
          </a:lstStyle>
          <a:p>
            <a:pPr lvl="0"/>
            <a:r>
              <a:rPr lang="en-US"/>
              <a:t>Title</a:t>
            </a:r>
          </a:p>
          <a:p>
            <a:pPr lvl="0"/>
            <a:endParaRPr lang="en-US"/>
          </a:p>
          <a:p>
            <a:pPr lvl="0"/>
            <a:endParaRPr lang="en-US"/>
          </a:p>
        </p:txBody>
      </p:sp>
      <p:sp>
        <p:nvSpPr>
          <p:cNvPr id="35" name="Content Placeholder 34">
            <a:extLst>
              <a:ext uri="{FF2B5EF4-FFF2-40B4-BE49-F238E27FC236}">
                <a16:creationId xmlns:a16="http://schemas.microsoft.com/office/drawing/2014/main" id="{1CC7B363-1187-4736-13B5-30D95849FF6E}"/>
              </a:ext>
            </a:extLst>
          </p:cNvPr>
          <p:cNvSpPr>
            <a:spLocks noGrp="1"/>
          </p:cNvSpPr>
          <p:nvPr>
            <p:ph sz="quarter" idx="13" hasCustomPrompt="1"/>
          </p:nvPr>
        </p:nvSpPr>
        <p:spPr>
          <a:xfrm>
            <a:off x="6096000" y="1766740"/>
            <a:ext cx="5514832" cy="4100660"/>
          </a:xfrm>
        </p:spPr>
        <p:txBody>
          <a:bodyPr/>
          <a:lstStyle>
            <a:lvl1pPr>
              <a:defRPr/>
            </a:lvl1pPr>
          </a:lstStyle>
          <a:p>
            <a:pPr lvl="0"/>
            <a:r>
              <a:rPr lang="en-US"/>
              <a:t>Click to add content</a:t>
            </a:r>
          </a:p>
        </p:txBody>
      </p:sp>
      <p:sp>
        <p:nvSpPr>
          <p:cNvPr id="42" name="Text Placeholder 31">
            <a:extLst>
              <a:ext uri="{FF2B5EF4-FFF2-40B4-BE49-F238E27FC236}">
                <a16:creationId xmlns:a16="http://schemas.microsoft.com/office/drawing/2014/main" id="{BC8275B1-63E3-C8A7-BDEA-F8A9B98E2A42}"/>
              </a:ext>
            </a:extLst>
          </p:cNvPr>
          <p:cNvSpPr>
            <a:spLocks noGrp="1"/>
          </p:cNvSpPr>
          <p:nvPr>
            <p:ph type="body" sz="quarter" idx="17"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43" name="Date Placeholder 42">
            <a:extLst>
              <a:ext uri="{FF2B5EF4-FFF2-40B4-BE49-F238E27FC236}">
                <a16:creationId xmlns:a16="http://schemas.microsoft.com/office/drawing/2014/main" id="{BB9932AE-6F2E-79A1-59C2-8CEDD7B448FF}"/>
              </a:ext>
            </a:extLst>
          </p:cNvPr>
          <p:cNvSpPr>
            <a:spLocks noGrp="1"/>
          </p:cNvSpPr>
          <p:nvPr>
            <p:ph type="dt" sz="half" idx="18"/>
          </p:nvPr>
        </p:nvSpPr>
        <p:spPr/>
        <p:txBody>
          <a:bodyPr/>
          <a:lstStyle/>
          <a:p>
            <a:fld id="{875EC4C2-B91C-45CD-B447-D099F93DF8FF}" type="datetimeFigureOut">
              <a:rPr lang="en-US" smtClean="0"/>
              <a:pPr/>
              <a:t>5/22/2025</a:t>
            </a:fld>
            <a:endParaRPr lang="en-US" dirty="0"/>
          </a:p>
        </p:txBody>
      </p:sp>
      <p:sp>
        <p:nvSpPr>
          <p:cNvPr id="44" name="Footer Placeholder 43">
            <a:extLst>
              <a:ext uri="{FF2B5EF4-FFF2-40B4-BE49-F238E27FC236}">
                <a16:creationId xmlns:a16="http://schemas.microsoft.com/office/drawing/2014/main" id="{45A23EC6-E150-ED2C-3641-B70E29DF4D52}"/>
              </a:ext>
            </a:extLst>
          </p:cNvPr>
          <p:cNvSpPr>
            <a:spLocks noGrp="1"/>
          </p:cNvSpPr>
          <p:nvPr>
            <p:ph type="ftr" sz="quarter" idx="19"/>
          </p:nvPr>
        </p:nvSpPr>
        <p:spPr/>
        <p:txBody>
          <a:bodyPr/>
          <a:lstStyle/>
          <a:p>
            <a:r>
              <a:rPr lang="en-US" dirty="0"/>
              <a:t>Footer</a:t>
            </a:r>
          </a:p>
        </p:txBody>
      </p:sp>
      <p:sp>
        <p:nvSpPr>
          <p:cNvPr id="45" name="Slide Number Placeholder 44">
            <a:extLst>
              <a:ext uri="{FF2B5EF4-FFF2-40B4-BE49-F238E27FC236}">
                <a16:creationId xmlns:a16="http://schemas.microsoft.com/office/drawing/2014/main" id="{57AAD632-A6D1-3591-8727-B03089796765}"/>
              </a:ext>
            </a:extLst>
          </p:cNvPr>
          <p:cNvSpPr>
            <a:spLocks noGrp="1"/>
          </p:cNvSpPr>
          <p:nvPr>
            <p:ph type="sldNum" sz="quarter" idx="20"/>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1369632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715AFB3-4328-7134-6086-E5CDBC9F2FD7}"/>
              </a:ext>
            </a:extLst>
          </p:cNvPr>
          <p:cNvSpPr>
            <a:spLocks noGrp="1"/>
          </p:cNvSpPr>
          <p:nvPr>
            <p:ph type="pic" sz="quarter" idx="18" hasCustomPrompt="1"/>
          </p:nvPr>
        </p:nvSpPr>
        <p:spPr>
          <a:xfrm>
            <a:off x="1" y="-12002"/>
            <a:ext cx="4623719" cy="6127362"/>
          </a:xfrm>
          <a:custGeom>
            <a:avLst/>
            <a:gdLst>
              <a:gd name="connsiteX0" fmla="*/ 0 w 4623719"/>
              <a:gd name="connsiteY0" fmla="*/ 0 h 6127362"/>
              <a:gd name="connsiteX1" fmla="*/ 4619898 w 4623719"/>
              <a:gd name="connsiteY1" fmla="*/ 0 h 6127362"/>
              <a:gd name="connsiteX2" fmla="*/ 4623719 w 4623719"/>
              <a:gd name="connsiteY2" fmla="*/ 181392 h 6127362"/>
              <a:gd name="connsiteX3" fmla="*/ 12576 w 4623719"/>
              <a:gd name="connsiteY3" fmla="*/ 6125003 h 6127362"/>
              <a:gd name="connsiteX4" fmla="*/ 0 w 4623719"/>
              <a:gd name="connsiteY4" fmla="*/ 6127362 h 61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719" h="6127362">
                <a:moveTo>
                  <a:pt x="0" y="0"/>
                </a:moveTo>
                <a:lnTo>
                  <a:pt x="4619898" y="0"/>
                </a:lnTo>
                <a:lnTo>
                  <a:pt x="4623719" y="181392"/>
                </a:lnTo>
                <a:cubicBezTo>
                  <a:pt x="4623719" y="3113201"/>
                  <a:pt x="2644150" y="5559290"/>
                  <a:pt x="12576" y="6125003"/>
                </a:cubicBezTo>
                <a:lnTo>
                  <a:pt x="0" y="6127362"/>
                </a:lnTo>
                <a:close/>
              </a:path>
            </a:pathLst>
          </a:custGeom>
          <a:solidFill>
            <a:schemeClr val="bg2">
              <a:lumMod val="90000"/>
            </a:schemeClr>
          </a:solidFill>
        </p:spPr>
        <p:txBody>
          <a:bodyPr wrap="square" anchor="ctr" anchorCtr="0">
            <a:noAutofit/>
          </a:bodyPr>
          <a:lstStyle>
            <a:lvl1pPr marL="0" indent="0" algn="ctr">
              <a:buNone/>
              <a:defRPr/>
            </a:lvl1pPr>
          </a:lstStyle>
          <a:p>
            <a:r>
              <a:rPr lang="en-US" dirty="0"/>
              <a:t>Click or drag and </a:t>
            </a:r>
            <a:br>
              <a:rPr lang="en-US" dirty="0"/>
            </a:br>
            <a:r>
              <a:rPr lang="en-US" dirty="0"/>
              <a:t>drop to add image</a:t>
            </a:r>
          </a:p>
        </p:txBody>
      </p:sp>
      <p:grpSp>
        <p:nvGrpSpPr>
          <p:cNvPr id="8" name="Group 7">
            <a:extLst>
              <a:ext uri="{FF2B5EF4-FFF2-40B4-BE49-F238E27FC236}">
                <a16:creationId xmlns:a16="http://schemas.microsoft.com/office/drawing/2014/main" id="{C6C2F514-906F-084A-503A-27D516820A26}"/>
              </a:ext>
            </a:extLst>
          </p:cNvPr>
          <p:cNvGrpSpPr/>
          <p:nvPr userDrawn="1"/>
        </p:nvGrpSpPr>
        <p:grpSpPr>
          <a:xfrm>
            <a:off x="1727214" y="-2968235"/>
            <a:ext cx="4767374" cy="4767374"/>
            <a:chOff x="7101970" y="469310"/>
            <a:chExt cx="2638425" cy="2638425"/>
          </a:xfrm>
        </p:grpSpPr>
        <p:sp>
          <p:nvSpPr>
            <p:cNvPr id="9" name="Freeform: Shape 8">
              <a:extLst>
                <a:ext uri="{FF2B5EF4-FFF2-40B4-BE49-F238E27FC236}">
                  <a16:creationId xmlns:a16="http://schemas.microsoft.com/office/drawing/2014/main" id="{C23FB06B-4513-1BC6-DEAB-ABB64AAB500A}"/>
                </a:ext>
              </a:extLst>
            </p:cNvPr>
            <p:cNvSpPr/>
            <p:nvPr/>
          </p:nvSpPr>
          <p:spPr>
            <a:xfrm>
              <a:off x="7101970" y="469310"/>
              <a:ext cx="2638425" cy="2638425"/>
            </a:xfrm>
            <a:custGeom>
              <a:avLst/>
              <a:gdLst>
                <a:gd name="connsiteX0" fmla="*/ 2638425 w 2638425"/>
                <a:gd name="connsiteY0" fmla="*/ 1319213 h 2638425"/>
                <a:gd name="connsiteX1" fmla="*/ 1319213 w 2638425"/>
                <a:gd name="connsiteY1" fmla="*/ 2638425 h 2638425"/>
                <a:gd name="connsiteX2" fmla="*/ 0 w 2638425"/>
                <a:gd name="connsiteY2" fmla="*/ 1319213 h 2638425"/>
                <a:gd name="connsiteX3" fmla="*/ 1319213 w 2638425"/>
                <a:gd name="connsiteY3" fmla="*/ 0 h 2638425"/>
                <a:gd name="connsiteX4" fmla="*/ 2638425 w 2638425"/>
                <a:gd name="connsiteY4" fmla="*/ 1319213 h 263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2638425">
                  <a:moveTo>
                    <a:pt x="2638425" y="1319213"/>
                  </a:moveTo>
                  <a:cubicBezTo>
                    <a:pt x="2638425" y="2047794"/>
                    <a:pt x="2047794" y="2638425"/>
                    <a:pt x="1319213" y="2638425"/>
                  </a:cubicBezTo>
                  <a:cubicBezTo>
                    <a:pt x="590632" y="2638425"/>
                    <a:pt x="0" y="2047794"/>
                    <a:pt x="0" y="1319213"/>
                  </a:cubicBezTo>
                  <a:cubicBezTo>
                    <a:pt x="0" y="590632"/>
                    <a:pt x="590632" y="0"/>
                    <a:pt x="1319213" y="0"/>
                  </a:cubicBezTo>
                  <a:cubicBezTo>
                    <a:pt x="2047794" y="0"/>
                    <a:pt x="2638425" y="590632"/>
                    <a:pt x="2638425" y="1319213"/>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74C60767-23A5-2C6C-BDB7-93AC8B8A9460}"/>
                </a:ext>
              </a:extLst>
            </p:cNvPr>
            <p:cNvSpPr/>
            <p:nvPr/>
          </p:nvSpPr>
          <p:spPr>
            <a:xfrm>
              <a:off x="7200554" y="567894"/>
              <a:ext cx="2441257" cy="2441257"/>
            </a:xfrm>
            <a:custGeom>
              <a:avLst/>
              <a:gdLst>
                <a:gd name="connsiteX0" fmla="*/ 2441258 w 2441257"/>
                <a:gd name="connsiteY0" fmla="*/ 1220629 h 2441257"/>
                <a:gd name="connsiteX1" fmla="*/ 1220629 w 2441257"/>
                <a:gd name="connsiteY1" fmla="*/ 2441258 h 2441257"/>
                <a:gd name="connsiteX2" fmla="*/ 0 w 2441257"/>
                <a:gd name="connsiteY2" fmla="*/ 1220629 h 2441257"/>
                <a:gd name="connsiteX3" fmla="*/ 1220629 w 2441257"/>
                <a:gd name="connsiteY3" fmla="*/ 0 h 2441257"/>
                <a:gd name="connsiteX4" fmla="*/ 2441258 w 2441257"/>
                <a:gd name="connsiteY4" fmla="*/ 1220629 h 244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1257" h="2441257">
                  <a:moveTo>
                    <a:pt x="2441258" y="1220629"/>
                  </a:moveTo>
                  <a:cubicBezTo>
                    <a:pt x="2441258" y="1894763"/>
                    <a:pt x="1894763" y="2441258"/>
                    <a:pt x="1220629" y="2441258"/>
                  </a:cubicBezTo>
                  <a:cubicBezTo>
                    <a:pt x="546494" y="2441258"/>
                    <a:pt x="0" y="1894763"/>
                    <a:pt x="0" y="1220629"/>
                  </a:cubicBezTo>
                  <a:cubicBezTo>
                    <a:pt x="0" y="546494"/>
                    <a:pt x="546494" y="0"/>
                    <a:pt x="1220629" y="0"/>
                  </a:cubicBezTo>
                  <a:cubicBezTo>
                    <a:pt x="1894763" y="0"/>
                    <a:pt x="2441258" y="546494"/>
                    <a:pt x="2441258" y="1220629"/>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4B6DA644-ECBA-D526-E86F-31FCF26C719D}"/>
                </a:ext>
              </a:extLst>
            </p:cNvPr>
            <p:cNvSpPr/>
            <p:nvPr/>
          </p:nvSpPr>
          <p:spPr>
            <a:xfrm>
              <a:off x="7299042" y="666382"/>
              <a:ext cx="2244280" cy="2244280"/>
            </a:xfrm>
            <a:custGeom>
              <a:avLst/>
              <a:gdLst>
                <a:gd name="connsiteX0" fmla="*/ 2244281 w 2244280"/>
                <a:gd name="connsiteY0" fmla="*/ 1122140 h 2244280"/>
                <a:gd name="connsiteX1" fmla="*/ 1122140 w 2244280"/>
                <a:gd name="connsiteY1" fmla="*/ 2244281 h 2244280"/>
                <a:gd name="connsiteX2" fmla="*/ 0 w 2244280"/>
                <a:gd name="connsiteY2" fmla="*/ 1122140 h 2244280"/>
                <a:gd name="connsiteX3" fmla="*/ 1122140 w 2244280"/>
                <a:gd name="connsiteY3" fmla="*/ 0 h 2244280"/>
                <a:gd name="connsiteX4" fmla="*/ 2244281 w 2244280"/>
                <a:gd name="connsiteY4" fmla="*/ 1122140 h 224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280" h="2244280">
                  <a:moveTo>
                    <a:pt x="2244281" y="1122140"/>
                  </a:moveTo>
                  <a:cubicBezTo>
                    <a:pt x="2244281" y="1741881"/>
                    <a:pt x="1741881" y="2244281"/>
                    <a:pt x="1122140" y="2244281"/>
                  </a:cubicBezTo>
                  <a:cubicBezTo>
                    <a:pt x="502399" y="2244281"/>
                    <a:pt x="0" y="1741881"/>
                    <a:pt x="0" y="1122140"/>
                  </a:cubicBezTo>
                  <a:cubicBezTo>
                    <a:pt x="0" y="502399"/>
                    <a:pt x="502399" y="0"/>
                    <a:pt x="1122140" y="0"/>
                  </a:cubicBezTo>
                  <a:cubicBezTo>
                    <a:pt x="1741881" y="0"/>
                    <a:pt x="2244281" y="502399"/>
                    <a:pt x="2244281" y="1122140"/>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1FC10950-8F9F-70F9-C3D7-A245A56C321E}"/>
                </a:ext>
              </a:extLst>
            </p:cNvPr>
            <p:cNvSpPr/>
            <p:nvPr/>
          </p:nvSpPr>
          <p:spPr>
            <a:xfrm>
              <a:off x="7397626" y="764966"/>
              <a:ext cx="2047112" cy="2047112"/>
            </a:xfrm>
            <a:custGeom>
              <a:avLst/>
              <a:gdLst>
                <a:gd name="connsiteX0" fmla="*/ 2047113 w 2047112"/>
                <a:gd name="connsiteY0" fmla="*/ 1023557 h 2047112"/>
                <a:gd name="connsiteX1" fmla="*/ 1023557 w 2047112"/>
                <a:gd name="connsiteY1" fmla="*/ 2047113 h 2047112"/>
                <a:gd name="connsiteX2" fmla="*/ 0 w 2047112"/>
                <a:gd name="connsiteY2" fmla="*/ 1023557 h 2047112"/>
                <a:gd name="connsiteX3" fmla="*/ 1023557 w 2047112"/>
                <a:gd name="connsiteY3" fmla="*/ 0 h 2047112"/>
                <a:gd name="connsiteX4" fmla="*/ 2047113 w 2047112"/>
                <a:gd name="connsiteY4" fmla="*/ 1023557 h 2047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12" h="2047112">
                  <a:moveTo>
                    <a:pt x="2047113" y="1023557"/>
                  </a:moveTo>
                  <a:cubicBezTo>
                    <a:pt x="2047113" y="1588851"/>
                    <a:pt x="1588851" y="2047113"/>
                    <a:pt x="1023557" y="2047113"/>
                  </a:cubicBezTo>
                  <a:cubicBezTo>
                    <a:pt x="458262" y="2047113"/>
                    <a:pt x="0" y="1588851"/>
                    <a:pt x="0" y="1023557"/>
                  </a:cubicBezTo>
                  <a:cubicBezTo>
                    <a:pt x="0" y="458262"/>
                    <a:pt x="458262" y="0"/>
                    <a:pt x="1023557" y="0"/>
                  </a:cubicBezTo>
                  <a:cubicBezTo>
                    <a:pt x="1588851" y="0"/>
                    <a:pt x="2047113" y="458262"/>
                    <a:pt x="2047113" y="1023557"/>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3D58E425-ADB4-99B6-BDD4-64C1A22674BA}"/>
                </a:ext>
              </a:extLst>
            </p:cNvPr>
            <p:cNvSpPr/>
            <p:nvPr/>
          </p:nvSpPr>
          <p:spPr>
            <a:xfrm>
              <a:off x="7496114" y="863454"/>
              <a:ext cx="1850136" cy="1850136"/>
            </a:xfrm>
            <a:custGeom>
              <a:avLst/>
              <a:gdLst>
                <a:gd name="connsiteX0" fmla="*/ 1850136 w 1850136"/>
                <a:gd name="connsiteY0" fmla="*/ 925068 h 1850136"/>
                <a:gd name="connsiteX1" fmla="*/ 925068 w 1850136"/>
                <a:gd name="connsiteY1" fmla="*/ 1850136 h 1850136"/>
                <a:gd name="connsiteX2" fmla="*/ 0 w 1850136"/>
                <a:gd name="connsiteY2" fmla="*/ 925068 h 1850136"/>
                <a:gd name="connsiteX3" fmla="*/ 925068 w 1850136"/>
                <a:gd name="connsiteY3" fmla="*/ 0 h 1850136"/>
                <a:gd name="connsiteX4" fmla="*/ 1850136 w 1850136"/>
                <a:gd name="connsiteY4" fmla="*/ 925068 h 185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136" h="1850136">
                  <a:moveTo>
                    <a:pt x="1850136" y="925068"/>
                  </a:moveTo>
                  <a:cubicBezTo>
                    <a:pt x="1850136" y="1435969"/>
                    <a:pt x="1435969" y="1850136"/>
                    <a:pt x="925068" y="1850136"/>
                  </a:cubicBezTo>
                  <a:cubicBezTo>
                    <a:pt x="414167" y="1850136"/>
                    <a:pt x="0" y="1435969"/>
                    <a:pt x="0" y="925068"/>
                  </a:cubicBezTo>
                  <a:cubicBezTo>
                    <a:pt x="0" y="414167"/>
                    <a:pt x="414167" y="0"/>
                    <a:pt x="925068" y="0"/>
                  </a:cubicBezTo>
                  <a:cubicBezTo>
                    <a:pt x="1435969" y="0"/>
                    <a:pt x="1850136" y="414167"/>
                    <a:pt x="1850136" y="925068"/>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99E3E40C-5B71-F1F4-9C05-955F34BAB465}"/>
                </a:ext>
              </a:extLst>
            </p:cNvPr>
            <p:cNvSpPr/>
            <p:nvPr/>
          </p:nvSpPr>
          <p:spPr>
            <a:xfrm>
              <a:off x="7594698" y="962038"/>
              <a:ext cx="1652968" cy="1652968"/>
            </a:xfrm>
            <a:custGeom>
              <a:avLst/>
              <a:gdLst>
                <a:gd name="connsiteX0" fmla="*/ 1652969 w 1652968"/>
                <a:gd name="connsiteY0" fmla="*/ 826484 h 1652968"/>
                <a:gd name="connsiteX1" fmla="*/ 826484 w 1652968"/>
                <a:gd name="connsiteY1" fmla="*/ 1652969 h 1652968"/>
                <a:gd name="connsiteX2" fmla="*/ 0 w 1652968"/>
                <a:gd name="connsiteY2" fmla="*/ 826484 h 1652968"/>
                <a:gd name="connsiteX3" fmla="*/ 826484 w 1652968"/>
                <a:gd name="connsiteY3" fmla="*/ 0 h 1652968"/>
                <a:gd name="connsiteX4" fmla="*/ 1652969 w 1652968"/>
                <a:gd name="connsiteY4" fmla="*/ 826484 h 165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68" h="1652968">
                  <a:moveTo>
                    <a:pt x="1652969" y="826484"/>
                  </a:moveTo>
                  <a:cubicBezTo>
                    <a:pt x="1652969" y="1282939"/>
                    <a:pt x="1282939" y="1652969"/>
                    <a:pt x="826484" y="1652969"/>
                  </a:cubicBezTo>
                  <a:cubicBezTo>
                    <a:pt x="370030" y="1652969"/>
                    <a:pt x="0" y="1282939"/>
                    <a:pt x="0" y="826484"/>
                  </a:cubicBezTo>
                  <a:cubicBezTo>
                    <a:pt x="0" y="370030"/>
                    <a:pt x="370030" y="0"/>
                    <a:pt x="826484" y="0"/>
                  </a:cubicBezTo>
                  <a:cubicBezTo>
                    <a:pt x="1282939" y="0"/>
                    <a:pt x="1652969" y="370030"/>
                    <a:pt x="1652969" y="826484"/>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126A63DE-102D-58EE-D7DE-6322066DB2CC}"/>
                </a:ext>
              </a:extLst>
            </p:cNvPr>
            <p:cNvSpPr/>
            <p:nvPr/>
          </p:nvSpPr>
          <p:spPr>
            <a:xfrm>
              <a:off x="7693282" y="1060622"/>
              <a:ext cx="1455801" cy="1455801"/>
            </a:xfrm>
            <a:custGeom>
              <a:avLst/>
              <a:gdLst>
                <a:gd name="connsiteX0" fmla="*/ 1455801 w 1455801"/>
                <a:gd name="connsiteY0" fmla="*/ 727901 h 1455801"/>
                <a:gd name="connsiteX1" fmla="*/ 727901 w 1455801"/>
                <a:gd name="connsiteY1" fmla="*/ 1455801 h 1455801"/>
                <a:gd name="connsiteX2" fmla="*/ 0 w 1455801"/>
                <a:gd name="connsiteY2" fmla="*/ 727901 h 1455801"/>
                <a:gd name="connsiteX3" fmla="*/ 727901 w 1455801"/>
                <a:gd name="connsiteY3" fmla="*/ 0 h 1455801"/>
                <a:gd name="connsiteX4" fmla="*/ 1455801 w 1455801"/>
                <a:gd name="connsiteY4" fmla="*/ 727901 h 14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801" h="1455801">
                  <a:moveTo>
                    <a:pt x="1455801" y="727901"/>
                  </a:moveTo>
                  <a:cubicBezTo>
                    <a:pt x="1455801" y="1129909"/>
                    <a:pt x="1129909" y="1455801"/>
                    <a:pt x="727901" y="1455801"/>
                  </a:cubicBezTo>
                  <a:cubicBezTo>
                    <a:pt x="325892" y="1455801"/>
                    <a:pt x="0" y="1129909"/>
                    <a:pt x="0" y="727901"/>
                  </a:cubicBezTo>
                  <a:cubicBezTo>
                    <a:pt x="0" y="325892"/>
                    <a:pt x="325892" y="0"/>
                    <a:pt x="727901" y="0"/>
                  </a:cubicBezTo>
                  <a:cubicBezTo>
                    <a:pt x="1129909" y="0"/>
                    <a:pt x="1455801" y="325892"/>
                    <a:pt x="1455801" y="727901"/>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8C2E62F3-092F-0A53-23F0-03ADEDB63996}"/>
                </a:ext>
              </a:extLst>
            </p:cNvPr>
            <p:cNvSpPr/>
            <p:nvPr/>
          </p:nvSpPr>
          <p:spPr>
            <a:xfrm>
              <a:off x="7791770" y="1159110"/>
              <a:ext cx="1258823" cy="1258823"/>
            </a:xfrm>
            <a:custGeom>
              <a:avLst/>
              <a:gdLst>
                <a:gd name="connsiteX0" fmla="*/ 1258824 w 1258823"/>
                <a:gd name="connsiteY0" fmla="*/ 629412 h 1258823"/>
                <a:gd name="connsiteX1" fmla="*/ 629412 w 1258823"/>
                <a:gd name="connsiteY1" fmla="*/ 1258824 h 1258823"/>
                <a:gd name="connsiteX2" fmla="*/ 0 w 1258823"/>
                <a:gd name="connsiteY2" fmla="*/ 629412 h 1258823"/>
                <a:gd name="connsiteX3" fmla="*/ 629412 w 1258823"/>
                <a:gd name="connsiteY3" fmla="*/ 0 h 1258823"/>
                <a:gd name="connsiteX4" fmla="*/ 1258824 w 1258823"/>
                <a:gd name="connsiteY4" fmla="*/ 629412 h 125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823" h="1258823">
                  <a:moveTo>
                    <a:pt x="1258824" y="629412"/>
                  </a:moveTo>
                  <a:cubicBezTo>
                    <a:pt x="1258824" y="977027"/>
                    <a:pt x="977027" y="1258824"/>
                    <a:pt x="629412" y="1258824"/>
                  </a:cubicBezTo>
                  <a:cubicBezTo>
                    <a:pt x="281797" y="1258824"/>
                    <a:pt x="0" y="977027"/>
                    <a:pt x="0" y="629412"/>
                  </a:cubicBezTo>
                  <a:cubicBezTo>
                    <a:pt x="0" y="281797"/>
                    <a:pt x="281797" y="0"/>
                    <a:pt x="629412" y="0"/>
                  </a:cubicBezTo>
                  <a:cubicBezTo>
                    <a:pt x="977027" y="0"/>
                    <a:pt x="1258824" y="281797"/>
                    <a:pt x="1258824" y="629412"/>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B453D5AD-F94B-D515-DD55-6BCD86BD47B9}"/>
                </a:ext>
              </a:extLst>
            </p:cNvPr>
            <p:cNvSpPr/>
            <p:nvPr/>
          </p:nvSpPr>
          <p:spPr>
            <a:xfrm>
              <a:off x="7890354" y="1257694"/>
              <a:ext cx="1061656" cy="1061656"/>
            </a:xfrm>
            <a:custGeom>
              <a:avLst/>
              <a:gdLst>
                <a:gd name="connsiteX0" fmla="*/ 1061657 w 1061656"/>
                <a:gd name="connsiteY0" fmla="*/ 530828 h 1061656"/>
                <a:gd name="connsiteX1" fmla="*/ 530828 w 1061656"/>
                <a:gd name="connsiteY1" fmla="*/ 1061657 h 1061656"/>
                <a:gd name="connsiteX2" fmla="*/ 0 w 1061656"/>
                <a:gd name="connsiteY2" fmla="*/ 530828 h 1061656"/>
                <a:gd name="connsiteX3" fmla="*/ 530828 w 1061656"/>
                <a:gd name="connsiteY3" fmla="*/ 0 h 1061656"/>
                <a:gd name="connsiteX4" fmla="*/ 1061657 w 1061656"/>
                <a:gd name="connsiteY4" fmla="*/ 530828 h 106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656" h="1061656">
                  <a:moveTo>
                    <a:pt x="1061657" y="530828"/>
                  </a:moveTo>
                  <a:cubicBezTo>
                    <a:pt x="1061657" y="823997"/>
                    <a:pt x="823997" y="1061657"/>
                    <a:pt x="530828" y="1061657"/>
                  </a:cubicBezTo>
                  <a:cubicBezTo>
                    <a:pt x="237660" y="1061657"/>
                    <a:pt x="0" y="823997"/>
                    <a:pt x="0" y="530828"/>
                  </a:cubicBezTo>
                  <a:cubicBezTo>
                    <a:pt x="0" y="237660"/>
                    <a:pt x="237660" y="0"/>
                    <a:pt x="530828" y="0"/>
                  </a:cubicBezTo>
                  <a:cubicBezTo>
                    <a:pt x="823997" y="0"/>
                    <a:pt x="1061657" y="237660"/>
                    <a:pt x="1061657" y="530828"/>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E0EDCD5B-0496-18B8-2BB9-A47B4D9F7DF9}"/>
                </a:ext>
              </a:extLst>
            </p:cNvPr>
            <p:cNvSpPr/>
            <p:nvPr/>
          </p:nvSpPr>
          <p:spPr>
            <a:xfrm>
              <a:off x="7988938" y="1356278"/>
              <a:ext cx="864488" cy="864488"/>
            </a:xfrm>
            <a:custGeom>
              <a:avLst/>
              <a:gdLst>
                <a:gd name="connsiteX0" fmla="*/ 864489 w 864488"/>
                <a:gd name="connsiteY0" fmla="*/ 432245 h 864488"/>
                <a:gd name="connsiteX1" fmla="*/ 432245 w 864488"/>
                <a:gd name="connsiteY1" fmla="*/ 864489 h 864488"/>
                <a:gd name="connsiteX2" fmla="*/ 0 w 864488"/>
                <a:gd name="connsiteY2" fmla="*/ 432245 h 864488"/>
                <a:gd name="connsiteX3" fmla="*/ 432245 w 864488"/>
                <a:gd name="connsiteY3" fmla="*/ 0 h 864488"/>
                <a:gd name="connsiteX4" fmla="*/ 864489 w 864488"/>
                <a:gd name="connsiteY4" fmla="*/ 432245 h 86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488" h="864488">
                  <a:moveTo>
                    <a:pt x="864489" y="432245"/>
                  </a:moveTo>
                  <a:cubicBezTo>
                    <a:pt x="864489" y="670967"/>
                    <a:pt x="670967" y="864489"/>
                    <a:pt x="432245" y="864489"/>
                  </a:cubicBezTo>
                  <a:cubicBezTo>
                    <a:pt x="193522" y="864489"/>
                    <a:pt x="0" y="670967"/>
                    <a:pt x="0" y="432245"/>
                  </a:cubicBezTo>
                  <a:cubicBezTo>
                    <a:pt x="0" y="193522"/>
                    <a:pt x="193523" y="0"/>
                    <a:pt x="432245" y="0"/>
                  </a:cubicBezTo>
                  <a:cubicBezTo>
                    <a:pt x="670967" y="0"/>
                    <a:pt x="864489" y="193523"/>
                    <a:pt x="864489" y="432245"/>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120CEB04-4149-BBC6-80B9-2AC795534D8F}"/>
                </a:ext>
              </a:extLst>
            </p:cNvPr>
            <p:cNvSpPr/>
            <p:nvPr/>
          </p:nvSpPr>
          <p:spPr>
            <a:xfrm>
              <a:off x="8087426" y="1454766"/>
              <a:ext cx="667511" cy="667511"/>
            </a:xfrm>
            <a:custGeom>
              <a:avLst/>
              <a:gdLst>
                <a:gd name="connsiteX0" fmla="*/ 667512 w 667511"/>
                <a:gd name="connsiteY0" fmla="*/ 333756 h 667511"/>
                <a:gd name="connsiteX1" fmla="*/ 333756 w 667511"/>
                <a:gd name="connsiteY1" fmla="*/ 667512 h 667511"/>
                <a:gd name="connsiteX2" fmla="*/ 0 w 667511"/>
                <a:gd name="connsiteY2" fmla="*/ 333756 h 667511"/>
                <a:gd name="connsiteX3" fmla="*/ 333756 w 667511"/>
                <a:gd name="connsiteY3" fmla="*/ 0 h 667511"/>
                <a:gd name="connsiteX4" fmla="*/ 667512 w 667511"/>
                <a:gd name="connsiteY4" fmla="*/ 333756 h 66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11"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427AA848-04D4-4D1D-7C7C-A283272E12FB}"/>
                </a:ext>
              </a:extLst>
            </p:cNvPr>
            <p:cNvSpPr/>
            <p:nvPr/>
          </p:nvSpPr>
          <p:spPr>
            <a:xfrm>
              <a:off x="8186010" y="1553350"/>
              <a:ext cx="470344" cy="470344"/>
            </a:xfrm>
            <a:custGeom>
              <a:avLst/>
              <a:gdLst>
                <a:gd name="connsiteX0" fmla="*/ 470345 w 470344"/>
                <a:gd name="connsiteY0" fmla="*/ 235172 h 470344"/>
                <a:gd name="connsiteX1" fmla="*/ 235172 w 470344"/>
                <a:gd name="connsiteY1" fmla="*/ 470345 h 470344"/>
                <a:gd name="connsiteX2" fmla="*/ 0 w 470344"/>
                <a:gd name="connsiteY2" fmla="*/ 235172 h 470344"/>
                <a:gd name="connsiteX3" fmla="*/ 235172 w 470344"/>
                <a:gd name="connsiteY3" fmla="*/ 0 h 470344"/>
                <a:gd name="connsiteX4" fmla="*/ 470345 w 470344"/>
                <a:gd name="connsiteY4" fmla="*/ 235172 h 47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344" h="470344">
                  <a:moveTo>
                    <a:pt x="470345" y="235172"/>
                  </a:moveTo>
                  <a:cubicBezTo>
                    <a:pt x="470345" y="365054"/>
                    <a:pt x="365054" y="470345"/>
                    <a:pt x="235172" y="470345"/>
                  </a:cubicBezTo>
                  <a:cubicBezTo>
                    <a:pt x="105290" y="470345"/>
                    <a:pt x="0" y="365054"/>
                    <a:pt x="0" y="235172"/>
                  </a:cubicBezTo>
                  <a:cubicBezTo>
                    <a:pt x="0" y="105290"/>
                    <a:pt x="105290" y="0"/>
                    <a:pt x="235172" y="0"/>
                  </a:cubicBezTo>
                  <a:cubicBezTo>
                    <a:pt x="365054" y="0"/>
                    <a:pt x="470345" y="105290"/>
                    <a:pt x="470345" y="235172"/>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3371731D-788D-F4BC-0327-9EC928360EC2}"/>
                </a:ext>
              </a:extLst>
            </p:cNvPr>
            <p:cNvSpPr/>
            <p:nvPr/>
          </p:nvSpPr>
          <p:spPr>
            <a:xfrm>
              <a:off x="8284499" y="1651839"/>
              <a:ext cx="273367" cy="273367"/>
            </a:xfrm>
            <a:custGeom>
              <a:avLst/>
              <a:gdLst>
                <a:gd name="connsiteX0" fmla="*/ 273368 w 273367"/>
                <a:gd name="connsiteY0" fmla="*/ 136684 h 273367"/>
                <a:gd name="connsiteX1" fmla="*/ 136684 w 273367"/>
                <a:gd name="connsiteY1" fmla="*/ 273368 h 273367"/>
                <a:gd name="connsiteX2" fmla="*/ 0 w 273367"/>
                <a:gd name="connsiteY2" fmla="*/ 136684 h 273367"/>
                <a:gd name="connsiteX3" fmla="*/ 136684 w 273367"/>
                <a:gd name="connsiteY3" fmla="*/ 0 h 273367"/>
                <a:gd name="connsiteX4" fmla="*/ 273368 w 273367"/>
                <a:gd name="connsiteY4" fmla="*/ 136684 h 27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273367">
                  <a:moveTo>
                    <a:pt x="273368" y="136684"/>
                  </a:moveTo>
                  <a:cubicBezTo>
                    <a:pt x="273368" y="212172"/>
                    <a:pt x="212172" y="273368"/>
                    <a:pt x="136684" y="273368"/>
                  </a:cubicBezTo>
                  <a:cubicBezTo>
                    <a:pt x="61195" y="273368"/>
                    <a:pt x="0" y="212172"/>
                    <a:pt x="0" y="136684"/>
                  </a:cubicBezTo>
                  <a:cubicBezTo>
                    <a:pt x="0" y="61195"/>
                    <a:pt x="61195" y="0"/>
                    <a:pt x="136684" y="0"/>
                  </a:cubicBezTo>
                  <a:cubicBezTo>
                    <a:pt x="212172" y="0"/>
                    <a:pt x="273368" y="61195"/>
                    <a:pt x="273368" y="136684"/>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2" name="Freeform: Shape 21">
              <a:extLst>
                <a:ext uri="{FF2B5EF4-FFF2-40B4-BE49-F238E27FC236}">
                  <a16:creationId xmlns:a16="http://schemas.microsoft.com/office/drawing/2014/main" id="{D0A75573-2879-58EA-914D-727925923C71}"/>
                </a:ext>
              </a:extLst>
            </p:cNvPr>
            <p:cNvSpPr/>
            <p:nvPr/>
          </p:nvSpPr>
          <p:spPr>
            <a:xfrm>
              <a:off x="8383082" y="175042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24" name="Content Placeholder 23">
            <a:extLst>
              <a:ext uri="{FF2B5EF4-FFF2-40B4-BE49-F238E27FC236}">
                <a16:creationId xmlns:a16="http://schemas.microsoft.com/office/drawing/2014/main" id="{0EE6696F-C7CE-D771-EC5A-737B361212E2}"/>
              </a:ext>
            </a:extLst>
          </p:cNvPr>
          <p:cNvSpPr>
            <a:spLocks noGrp="1"/>
          </p:cNvSpPr>
          <p:nvPr>
            <p:ph sz="quarter" idx="11" hasCustomPrompt="1"/>
          </p:nvPr>
        </p:nvSpPr>
        <p:spPr>
          <a:xfrm>
            <a:off x="4623719" y="955675"/>
            <a:ext cx="6996781" cy="4985341"/>
          </a:xfrm>
        </p:spPr>
        <p:txBody>
          <a:bodyPr/>
          <a:lstStyle>
            <a:lvl1pPr>
              <a:defRPr/>
            </a:lvl1pPr>
          </a:lstStyle>
          <a:p>
            <a:pPr lvl="0"/>
            <a:r>
              <a:rPr lang="en-US"/>
              <a:t>Click to add content</a:t>
            </a:r>
          </a:p>
        </p:txBody>
      </p:sp>
      <p:sp>
        <p:nvSpPr>
          <p:cNvPr id="32" name="Text Placeholder 31">
            <a:extLst>
              <a:ext uri="{FF2B5EF4-FFF2-40B4-BE49-F238E27FC236}">
                <a16:creationId xmlns:a16="http://schemas.microsoft.com/office/drawing/2014/main" id="{6AE0406C-9CE3-1A7F-CC4F-4C5EF6A92A65}"/>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34" name="Date Placeholder 33">
            <a:extLst>
              <a:ext uri="{FF2B5EF4-FFF2-40B4-BE49-F238E27FC236}">
                <a16:creationId xmlns:a16="http://schemas.microsoft.com/office/drawing/2014/main" id="{D85C5DC0-1CF5-F5BA-CC98-CEC27987F157}"/>
              </a:ext>
            </a:extLst>
          </p:cNvPr>
          <p:cNvSpPr>
            <a:spLocks noGrp="1"/>
          </p:cNvSpPr>
          <p:nvPr>
            <p:ph type="dt" sz="half" idx="15"/>
          </p:nvPr>
        </p:nvSpPr>
        <p:spPr/>
        <p:txBody>
          <a:bodyPr/>
          <a:lstStyle/>
          <a:p>
            <a:fld id="{875EC4C2-B91C-45CD-B447-D099F93DF8FF}" type="datetimeFigureOut">
              <a:rPr lang="en-US" smtClean="0"/>
              <a:pPr/>
              <a:t>5/22/2025</a:t>
            </a:fld>
            <a:endParaRPr lang="en-US" dirty="0"/>
          </a:p>
        </p:txBody>
      </p:sp>
      <p:sp>
        <p:nvSpPr>
          <p:cNvPr id="35" name="Footer Placeholder 34">
            <a:extLst>
              <a:ext uri="{FF2B5EF4-FFF2-40B4-BE49-F238E27FC236}">
                <a16:creationId xmlns:a16="http://schemas.microsoft.com/office/drawing/2014/main" id="{7CCC96B9-9941-0A8A-F540-39F7D19D0411}"/>
              </a:ext>
            </a:extLst>
          </p:cNvPr>
          <p:cNvSpPr>
            <a:spLocks noGrp="1"/>
          </p:cNvSpPr>
          <p:nvPr>
            <p:ph type="ftr" sz="quarter" idx="16"/>
          </p:nvPr>
        </p:nvSpPr>
        <p:spPr/>
        <p:txBody>
          <a:bodyPr/>
          <a:lstStyle/>
          <a:p>
            <a:r>
              <a:rPr lang="en-US" dirty="0"/>
              <a:t>Footer</a:t>
            </a:r>
          </a:p>
        </p:txBody>
      </p:sp>
      <p:sp>
        <p:nvSpPr>
          <p:cNvPr id="36" name="Slide Number Placeholder 35">
            <a:extLst>
              <a:ext uri="{FF2B5EF4-FFF2-40B4-BE49-F238E27FC236}">
                <a16:creationId xmlns:a16="http://schemas.microsoft.com/office/drawing/2014/main" id="{288A1D0C-25B3-7F5B-3D48-F622FB6EF066}"/>
              </a:ext>
            </a:extLst>
          </p:cNvPr>
          <p:cNvSpPr>
            <a:spLocks noGrp="1"/>
          </p:cNvSpPr>
          <p:nvPr>
            <p:ph type="sldNum" sz="quarter" idx="17"/>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132183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47FDAE-70EC-9A41-78F2-A298569716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D8C1BF5-98E7-B7D9-DE08-AF10D45C9A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586383" y="274002"/>
            <a:ext cx="3888440" cy="931704"/>
          </a:xfrm>
          <a:prstGeom prst="rect">
            <a:avLst/>
          </a:prstGeom>
        </p:spPr>
      </p:pic>
    </p:spTree>
    <p:extLst>
      <p:ext uri="{BB962C8B-B14F-4D97-AF65-F5344CB8AC3E}">
        <p14:creationId xmlns:p14="http://schemas.microsoft.com/office/powerpoint/2010/main" val="232240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Line Tit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BDE8-76D5-D5D4-4BC7-FCBE48EC7732}"/>
              </a:ext>
            </a:extLst>
          </p:cNvPr>
          <p:cNvSpPr>
            <a:spLocks noGrp="1"/>
          </p:cNvSpPr>
          <p:nvPr>
            <p:ph type="title" hasCustomPrompt="1"/>
          </p:nvPr>
        </p:nvSpPr>
        <p:spPr/>
        <p:txBody>
          <a:bodyPr>
            <a:normAutofit/>
          </a:bodyPr>
          <a:lstStyle>
            <a:lvl1pPr>
              <a:defRPr sz="3200">
                <a:solidFill>
                  <a:srgbClr val="156082"/>
                </a:solidFill>
              </a:defRPr>
            </a:lvl1pPr>
          </a:lstStyle>
          <a:p>
            <a:r>
              <a:rPr lang="en-US"/>
              <a:t>2 LINE TITLE HERE</a:t>
            </a:r>
            <a:br>
              <a:rPr lang="en-US"/>
            </a:br>
            <a:r>
              <a:rPr lang="en-US"/>
              <a:t>AND CONTENT</a:t>
            </a:r>
          </a:p>
        </p:txBody>
      </p:sp>
      <p:grpSp>
        <p:nvGrpSpPr>
          <p:cNvPr id="6" name="Group 5">
            <a:extLst>
              <a:ext uri="{FF2B5EF4-FFF2-40B4-BE49-F238E27FC236}">
                <a16:creationId xmlns:a16="http://schemas.microsoft.com/office/drawing/2014/main" id="{4C663ADB-B9F2-7146-CF4A-6C7E2A41C35D}"/>
              </a:ext>
            </a:extLst>
          </p:cNvPr>
          <p:cNvGrpSpPr/>
          <p:nvPr userDrawn="1"/>
        </p:nvGrpSpPr>
        <p:grpSpPr>
          <a:xfrm rot="19800000">
            <a:off x="-2757266" y="3190989"/>
            <a:ext cx="6787261" cy="6787261"/>
            <a:chOff x="7101970" y="469310"/>
            <a:chExt cx="2638425" cy="2638425"/>
          </a:xfrm>
        </p:grpSpPr>
        <p:sp>
          <p:nvSpPr>
            <p:cNvPr id="7" name="Freeform: Shape 6">
              <a:extLst>
                <a:ext uri="{FF2B5EF4-FFF2-40B4-BE49-F238E27FC236}">
                  <a16:creationId xmlns:a16="http://schemas.microsoft.com/office/drawing/2014/main" id="{3C2441A4-6EDE-BB81-D77B-09E2BF4E9027}"/>
                </a:ext>
              </a:extLst>
            </p:cNvPr>
            <p:cNvSpPr/>
            <p:nvPr/>
          </p:nvSpPr>
          <p:spPr>
            <a:xfrm>
              <a:off x="7101970" y="469310"/>
              <a:ext cx="2638425" cy="2638425"/>
            </a:xfrm>
            <a:custGeom>
              <a:avLst/>
              <a:gdLst>
                <a:gd name="connsiteX0" fmla="*/ 2638425 w 2638425"/>
                <a:gd name="connsiteY0" fmla="*/ 1319213 h 2638425"/>
                <a:gd name="connsiteX1" fmla="*/ 1319213 w 2638425"/>
                <a:gd name="connsiteY1" fmla="*/ 2638425 h 2638425"/>
                <a:gd name="connsiteX2" fmla="*/ 0 w 2638425"/>
                <a:gd name="connsiteY2" fmla="*/ 1319213 h 2638425"/>
                <a:gd name="connsiteX3" fmla="*/ 1319213 w 2638425"/>
                <a:gd name="connsiteY3" fmla="*/ 0 h 2638425"/>
                <a:gd name="connsiteX4" fmla="*/ 2638425 w 2638425"/>
                <a:gd name="connsiteY4" fmla="*/ 1319213 h 263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2638425">
                  <a:moveTo>
                    <a:pt x="2638425" y="1319213"/>
                  </a:moveTo>
                  <a:cubicBezTo>
                    <a:pt x="2638425" y="2047794"/>
                    <a:pt x="2047794" y="2638425"/>
                    <a:pt x="1319213" y="2638425"/>
                  </a:cubicBezTo>
                  <a:cubicBezTo>
                    <a:pt x="590632" y="2638425"/>
                    <a:pt x="0" y="2047794"/>
                    <a:pt x="0" y="1319213"/>
                  </a:cubicBezTo>
                  <a:cubicBezTo>
                    <a:pt x="0" y="590632"/>
                    <a:pt x="590632" y="0"/>
                    <a:pt x="1319213" y="0"/>
                  </a:cubicBezTo>
                  <a:cubicBezTo>
                    <a:pt x="2047794" y="0"/>
                    <a:pt x="2638425" y="590632"/>
                    <a:pt x="2638425" y="1319213"/>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BBD1100E-E711-59B3-5533-6F81525E12FE}"/>
                </a:ext>
              </a:extLst>
            </p:cNvPr>
            <p:cNvSpPr/>
            <p:nvPr/>
          </p:nvSpPr>
          <p:spPr>
            <a:xfrm>
              <a:off x="7200554" y="567894"/>
              <a:ext cx="2441257" cy="2441257"/>
            </a:xfrm>
            <a:custGeom>
              <a:avLst/>
              <a:gdLst>
                <a:gd name="connsiteX0" fmla="*/ 2441258 w 2441257"/>
                <a:gd name="connsiteY0" fmla="*/ 1220629 h 2441257"/>
                <a:gd name="connsiteX1" fmla="*/ 1220629 w 2441257"/>
                <a:gd name="connsiteY1" fmla="*/ 2441258 h 2441257"/>
                <a:gd name="connsiteX2" fmla="*/ 0 w 2441257"/>
                <a:gd name="connsiteY2" fmla="*/ 1220629 h 2441257"/>
                <a:gd name="connsiteX3" fmla="*/ 1220629 w 2441257"/>
                <a:gd name="connsiteY3" fmla="*/ 0 h 2441257"/>
                <a:gd name="connsiteX4" fmla="*/ 2441258 w 2441257"/>
                <a:gd name="connsiteY4" fmla="*/ 1220629 h 244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1257" h="2441257">
                  <a:moveTo>
                    <a:pt x="2441258" y="1220629"/>
                  </a:moveTo>
                  <a:cubicBezTo>
                    <a:pt x="2441258" y="1894763"/>
                    <a:pt x="1894763" y="2441258"/>
                    <a:pt x="1220629" y="2441258"/>
                  </a:cubicBezTo>
                  <a:cubicBezTo>
                    <a:pt x="546494" y="2441258"/>
                    <a:pt x="0" y="1894763"/>
                    <a:pt x="0" y="1220629"/>
                  </a:cubicBezTo>
                  <a:cubicBezTo>
                    <a:pt x="0" y="546494"/>
                    <a:pt x="546494" y="0"/>
                    <a:pt x="1220629" y="0"/>
                  </a:cubicBezTo>
                  <a:cubicBezTo>
                    <a:pt x="1894763" y="0"/>
                    <a:pt x="2441258" y="546494"/>
                    <a:pt x="2441258" y="1220629"/>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258D330F-F107-25D7-28C3-1EC56FF67C83}"/>
                </a:ext>
              </a:extLst>
            </p:cNvPr>
            <p:cNvSpPr/>
            <p:nvPr/>
          </p:nvSpPr>
          <p:spPr>
            <a:xfrm>
              <a:off x="7299042" y="666382"/>
              <a:ext cx="2244280" cy="2244280"/>
            </a:xfrm>
            <a:custGeom>
              <a:avLst/>
              <a:gdLst>
                <a:gd name="connsiteX0" fmla="*/ 2244281 w 2244280"/>
                <a:gd name="connsiteY0" fmla="*/ 1122140 h 2244280"/>
                <a:gd name="connsiteX1" fmla="*/ 1122140 w 2244280"/>
                <a:gd name="connsiteY1" fmla="*/ 2244281 h 2244280"/>
                <a:gd name="connsiteX2" fmla="*/ 0 w 2244280"/>
                <a:gd name="connsiteY2" fmla="*/ 1122140 h 2244280"/>
                <a:gd name="connsiteX3" fmla="*/ 1122140 w 2244280"/>
                <a:gd name="connsiteY3" fmla="*/ 0 h 2244280"/>
                <a:gd name="connsiteX4" fmla="*/ 2244281 w 2244280"/>
                <a:gd name="connsiteY4" fmla="*/ 1122140 h 224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280" h="2244280">
                  <a:moveTo>
                    <a:pt x="2244281" y="1122140"/>
                  </a:moveTo>
                  <a:cubicBezTo>
                    <a:pt x="2244281" y="1741881"/>
                    <a:pt x="1741881" y="2244281"/>
                    <a:pt x="1122140" y="2244281"/>
                  </a:cubicBezTo>
                  <a:cubicBezTo>
                    <a:pt x="502399" y="2244281"/>
                    <a:pt x="0" y="1741881"/>
                    <a:pt x="0" y="1122140"/>
                  </a:cubicBezTo>
                  <a:cubicBezTo>
                    <a:pt x="0" y="502399"/>
                    <a:pt x="502399" y="0"/>
                    <a:pt x="1122140" y="0"/>
                  </a:cubicBezTo>
                  <a:cubicBezTo>
                    <a:pt x="1741881" y="0"/>
                    <a:pt x="2244281" y="502399"/>
                    <a:pt x="2244281" y="1122140"/>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B15C968A-684C-A73E-23F2-F39B6D88EA6E}"/>
                </a:ext>
              </a:extLst>
            </p:cNvPr>
            <p:cNvSpPr/>
            <p:nvPr/>
          </p:nvSpPr>
          <p:spPr>
            <a:xfrm>
              <a:off x="7397626" y="764966"/>
              <a:ext cx="2047112" cy="2047112"/>
            </a:xfrm>
            <a:custGeom>
              <a:avLst/>
              <a:gdLst>
                <a:gd name="connsiteX0" fmla="*/ 2047113 w 2047112"/>
                <a:gd name="connsiteY0" fmla="*/ 1023557 h 2047112"/>
                <a:gd name="connsiteX1" fmla="*/ 1023557 w 2047112"/>
                <a:gd name="connsiteY1" fmla="*/ 2047113 h 2047112"/>
                <a:gd name="connsiteX2" fmla="*/ 0 w 2047112"/>
                <a:gd name="connsiteY2" fmla="*/ 1023557 h 2047112"/>
                <a:gd name="connsiteX3" fmla="*/ 1023557 w 2047112"/>
                <a:gd name="connsiteY3" fmla="*/ 0 h 2047112"/>
                <a:gd name="connsiteX4" fmla="*/ 2047113 w 2047112"/>
                <a:gd name="connsiteY4" fmla="*/ 1023557 h 2047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12" h="2047112">
                  <a:moveTo>
                    <a:pt x="2047113" y="1023557"/>
                  </a:moveTo>
                  <a:cubicBezTo>
                    <a:pt x="2047113" y="1588851"/>
                    <a:pt x="1588851" y="2047113"/>
                    <a:pt x="1023557" y="2047113"/>
                  </a:cubicBezTo>
                  <a:cubicBezTo>
                    <a:pt x="458262" y="2047113"/>
                    <a:pt x="0" y="1588851"/>
                    <a:pt x="0" y="1023557"/>
                  </a:cubicBezTo>
                  <a:cubicBezTo>
                    <a:pt x="0" y="458262"/>
                    <a:pt x="458262" y="0"/>
                    <a:pt x="1023557" y="0"/>
                  </a:cubicBezTo>
                  <a:cubicBezTo>
                    <a:pt x="1588851" y="0"/>
                    <a:pt x="2047113" y="458262"/>
                    <a:pt x="2047113" y="1023557"/>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9DAFBD7D-F160-6FDD-1EE7-B9491B4EDC22}"/>
                </a:ext>
              </a:extLst>
            </p:cNvPr>
            <p:cNvSpPr/>
            <p:nvPr/>
          </p:nvSpPr>
          <p:spPr>
            <a:xfrm>
              <a:off x="7496114" y="863454"/>
              <a:ext cx="1850136" cy="1850136"/>
            </a:xfrm>
            <a:custGeom>
              <a:avLst/>
              <a:gdLst>
                <a:gd name="connsiteX0" fmla="*/ 1850136 w 1850136"/>
                <a:gd name="connsiteY0" fmla="*/ 925068 h 1850136"/>
                <a:gd name="connsiteX1" fmla="*/ 925068 w 1850136"/>
                <a:gd name="connsiteY1" fmla="*/ 1850136 h 1850136"/>
                <a:gd name="connsiteX2" fmla="*/ 0 w 1850136"/>
                <a:gd name="connsiteY2" fmla="*/ 925068 h 1850136"/>
                <a:gd name="connsiteX3" fmla="*/ 925068 w 1850136"/>
                <a:gd name="connsiteY3" fmla="*/ 0 h 1850136"/>
                <a:gd name="connsiteX4" fmla="*/ 1850136 w 1850136"/>
                <a:gd name="connsiteY4" fmla="*/ 925068 h 185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136" h="1850136">
                  <a:moveTo>
                    <a:pt x="1850136" y="925068"/>
                  </a:moveTo>
                  <a:cubicBezTo>
                    <a:pt x="1850136" y="1435969"/>
                    <a:pt x="1435969" y="1850136"/>
                    <a:pt x="925068" y="1850136"/>
                  </a:cubicBezTo>
                  <a:cubicBezTo>
                    <a:pt x="414167" y="1850136"/>
                    <a:pt x="0" y="1435969"/>
                    <a:pt x="0" y="925068"/>
                  </a:cubicBezTo>
                  <a:cubicBezTo>
                    <a:pt x="0" y="414167"/>
                    <a:pt x="414167" y="0"/>
                    <a:pt x="925068" y="0"/>
                  </a:cubicBezTo>
                  <a:cubicBezTo>
                    <a:pt x="1435969" y="0"/>
                    <a:pt x="1850136" y="414167"/>
                    <a:pt x="1850136" y="925068"/>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EEA2AAF6-EE6D-093C-A38F-3191AD2A7F41}"/>
                </a:ext>
              </a:extLst>
            </p:cNvPr>
            <p:cNvSpPr/>
            <p:nvPr/>
          </p:nvSpPr>
          <p:spPr>
            <a:xfrm>
              <a:off x="7594698" y="962038"/>
              <a:ext cx="1652968" cy="1652968"/>
            </a:xfrm>
            <a:custGeom>
              <a:avLst/>
              <a:gdLst>
                <a:gd name="connsiteX0" fmla="*/ 1652969 w 1652968"/>
                <a:gd name="connsiteY0" fmla="*/ 826484 h 1652968"/>
                <a:gd name="connsiteX1" fmla="*/ 826484 w 1652968"/>
                <a:gd name="connsiteY1" fmla="*/ 1652969 h 1652968"/>
                <a:gd name="connsiteX2" fmla="*/ 0 w 1652968"/>
                <a:gd name="connsiteY2" fmla="*/ 826484 h 1652968"/>
                <a:gd name="connsiteX3" fmla="*/ 826484 w 1652968"/>
                <a:gd name="connsiteY3" fmla="*/ 0 h 1652968"/>
                <a:gd name="connsiteX4" fmla="*/ 1652969 w 1652968"/>
                <a:gd name="connsiteY4" fmla="*/ 826484 h 165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68" h="1652968">
                  <a:moveTo>
                    <a:pt x="1652969" y="826484"/>
                  </a:moveTo>
                  <a:cubicBezTo>
                    <a:pt x="1652969" y="1282939"/>
                    <a:pt x="1282939" y="1652969"/>
                    <a:pt x="826484" y="1652969"/>
                  </a:cubicBezTo>
                  <a:cubicBezTo>
                    <a:pt x="370030" y="1652969"/>
                    <a:pt x="0" y="1282939"/>
                    <a:pt x="0" y="826484"/>
                  </a:cubicBezTo>
                  <a:cubicBezTo>
                    <a:pt x="0" y="370030"/>
                    <a:pt x="370030" y="0"/>
                    <a:pt x="826484" y="0"/>
                  </a:cubicBezTo>
                  <a:cubicBezTo>
                    <a:pt x="1282939" y="0"/>
                    <a:pt x="1652969" y="370030"/>
                    <a:pt x="1652969" y="826484"/>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62CDAA2A-1D3D-6251-C70D-7FB00FB3DC6F}"/>
                </a:ext>
              </a:extLst>
            </p:cNvPr>
            <p:cNvSpPr/>
            <p:nvPr/>
          </p:nvSpPr>
          <p:spPr>
            <a:xfrm>
              <a:off x="7693282" y="1060622"/>
              <a:ext cx="1455801" cy="1455801"/>
            </a:xfrm>
            <a:custGeom>
              <a:avLst/>
              <a:gdLst>
                <a:gd name="connsiteX0" fmla="*/ 1455801 w 1455801"/>
                <a:gd name="connsiteY0" fmla="*/ 727901 h 1455801"/>
                <a:gd name="connsiteX1" fmla="*/ 727901 w 1455801"/>
                <a:gd name="connsiteY1" fmla="*/ 1455801 h 1455801"/>
                <a:gd name="connsiteX2" fmla="*/ 0 w 1455801"/>
                <a:gd name="connsiteY2" fmla="*/ 727901 h 1455801"/>
                <a:gd name="connsiteX3" fmla="*/ 727901 w 1455801"/>
                <a:gd name="connsiteY3" fmla="*/ 0 h 1455801"/>
                <a:gd name="connsiteX4" fmla="*/ 1455801 w 1455801"/>
                <a:gd name="connsiteY4" fmla="*/ 727901 h 14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801" h="1455801">
                  <a:moveTo>
                    <a:pt x="1455801" y="727901"/>
                  </a:moveTo>
                  <a:cubicBezTo>
                    <a:pt x="1455801" y="1129909"/>
                    <a:pt x="1129909" y="1455801"/>
                    <a:pt x="727901" y="1455801"/>
                  </a:cubicBezTo>
                  <a:cubicBezTo>
                    <a:pt x="325892" y="1455801"/>
                    <a:pt x="0" y="1129909"/>
                    <a:pt x="0" y="727901"/>
                  </a:cubicBezTo>
                  <a:cubicBezTo>
                    <a:pt x="0" y="325892"/>
                    <a:pt x="325892" y="0"/>
                    <a:pt x="727901" y="0"/>
                  </a:cubicBezTo>
                  <a:cubicBezTo>
                    <a:pt x="1129909" y="0"/>
                    <a:pt x="1455801" y="325892"/>
                    <a:pt x="1455801" y="727901"/>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F6FE1B25-845B-D772-0EDB-C28D1ECB6EE4}"/>
                </a:ext>
              </a:extLst>
            </p:cNvPr>
            <p:cNvSpPr/>
            <p:nvPr/>
          </p:nvSpPr>
          <p:spPr>
            <a:xfrm>
              <a:off x="7791770" y="1159110"/>
              <a:ext cx="1258823" cy="1258823"/>
            </a:xfrm>
            <a:custGeom>
              <a:avLst/>
              <a:gdLst>
                <a:gd name="connsiteX0" fmla="*/ 1258824 w 1258823"/>
                <a:gd name="connsiteY0" fmla="*/ 629412 h 1258823"/>
                <a:gd name="connsiteX1" fmla="*/ 629412 w 1258823"/>
                <a:gd name="connsiteY1" fmla="*/ 1258824 h 1258823"/>
                <a:gd name="connsiteX2" fmla="*/ 0 w 1258823"/>
                <a:gd name="connsiteY2" fmla="*/ 629412 h 1258823"/>
                <a:gd name="connsiteX3" fmla="*/ 629412 w 1258823"/>
                <a:gd name="connsiteY3" fmla="*/ 0 h 1258823"/>
                <a:gd name="connsiteX4" fmla="*/ 1258824 w 1258823"/>
                <a:gd name="connsiteY4" fmla="*/ 629412 h 125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823" h="1258823">
                  <a:moveTo>
                    <a:pt x="1258824" y="629412"/>
                  </a:moveTo>
                  <a:cubicBezTo>
                    <a:pt x="1258824" y="977027"/>
                    <a:pt x="977027" y="1258824"/>
                    <a:pt x="629412" y="1258824"/>
                  </a:cubicBezTo>
                  <a:cubicBezTo>
                    <a:pt x="281797" y="1258824"/>
                    <a:pt x="0" y="977027"/>
                    <a:pt x="0" y="629412"/>
                  </a:cubicBezTo>
                  <a:cubicBezTo>
                    <a:pt x="0" y="281797"/>
                    <a:pt x="281797" y="0"/>
                    <a:pt x="629412" y="0"/>
                  </a:cubicBezTo>
                  <a:cubicBezTo>
                    <a:pt x="977027" y="0"/>
                    <a:pt x="1258824" y="281797"/>
                    <a:pt x="1258824" y="629412"/>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CEC6EE67-884D-20D2-922B-663CA473373D}"/>
                </a:ext>
              </a:extLst>
            </p:cNvPr>
            <p:cNvSpPr/>
            <p:nvPr/>
          </p:nvSpPr>
          <p:spPr>
            <a:xfrm>
              <a:off x="7890354" y="1257694"/>
              <a:ext cx="1061656" cy="1061656"/>
            </a:xfrm>
            <a:custGeom>
              <a:avLst/>
              <a:gdLst>
                <a:gd name="connsiteX0" fmla="*/ 1061657 w 1061656"/>
                <a:gd name="connsiteY0" fmla="*/ 530828 h 1061656"/>
                <a:gd name="connsiteX1" fmla="*/ 530828 w 1061656"/>
                <a:gd name="connsiteY1" fmla="*/ 1061657 h 1061656"/>
                <a:gd name="connsiteX2" fmla="*/ 0 w 1061656"/>
                <a:gd name="connsiteY2" fmla="*/ 530828 h 1061656"/>
                <a:gd name="connsiteX3" fmla="*/ 530828 w 1061656"/>
                <a:gd name="connsiteY3" fmla="*/ 0 h 1061656"/>
                <a:gd name="connsiteX4" fmla="*/ 1061657 w 1061656"/>
                <a:gd name="connsiteY4" fmla="*/ 530828 h 106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656" h="1061656">
                  <a:moveTo>
                    <a:pt x="1061657" y="530828"/>
                  </a:moveTo>
                  <a:cubicBezTo>
                    <a:pt x="1061657" y="823997"/>
                    <a:pt x="823997" y="1061657"/>
                    <a:pt x="530828" y="1061657"/>
                  </a:cubicBezTo>
                  <a:cubicBezTo>
                    <a:pt x="237660" y="1061657"/>
                    <a:pt x="0" y="823997"/>
                    <a:pt x="0" y="530828"/>
                  </a:cubicBezTo>
                  <a:cubicBezTo>
                    <a:pt x="0" y="237660"/>
                    <a:pt x="237660" y="0"/>
                    <a:pt x="530828" y="0"/>
                  </a:cubicBezTo>
                  <a:cubicBezTo>
                    <a:pt x="823997" y="0"/>
                    <a:pt x="1061657" y="237660"/>
                    <a:pt x="1061657" y="530828"/>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012935AE-B0C9-DE05-E64A-0365FC53347A}"/>
                </a:ext>
              </a:extLst>
            </p:cNvPr>
            <p:cNvSpPr/>
            <p:nvPr/>
          </p:nvSpPr>
          <p:spPr>
            <a:xfrm>
              <a:off x="7988938" y="1356278"/>
              <a:ext cx="864488" cy="864488"/>
            </a:xfrm>
            <a:custGeom>
              <a:avLst/>
              <a:gdLst>
                <a:gd name="connsiteX0" fmla="*/ 864489 w 864488"/>
                <a:gd name="connsiteY0" fmla="*/ 432245 h 864488"/>
                <a:gd name="connsiteX1" fmla="*/ 432245 w 864488"/>
                <a:gd name="connsiteY1" fmla="*/ 864489 h 864488"/>
                <a:gd name="connsiteX2" fmla="*/ 0 w 864488"/>
                <a:gd name="connsiteY2" fmla="*/ 432245 h 864488"/>
                <a:gd name="connsiteX3" fmla="*/ 432245 w 864488"/>
                <a:gd name="connsiteY3" fmla="*/ 0 h 864488"/>
                <a:gd name="connsiteX4" fmla="*/ 864489 w 864488"/>
                <a:gd name="connsiteY4" fmla="*/ 432245 h 86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488" h="864488">
                  <a:moveTo>
                    <a:pt x="864489" y="432245"/>
                  </a:moveTo>
                  <a:cubicBezTo>
                    <a:pt x="864489" y="670967"/>
                    <a:pt x="670967" y="864489"/>
                    <a:pt x="432245" y="864489"/>
                  </a:cubicBezTo>
                  <a:cubicBezTo>
                    <a:pt x="193522" y="864489"/>
                    <a:pt x="0" y="670967"/>
                    <a:pt x="0" y="432245"/>
                  </a:cubicBezTo>
                  <a:cubicBezTo>
                    <a:pt x="0" y="193522"/>
                    <a:pt x="193523" y="0"/>
                    <a:pt x="432245" y="0"/>
                  </a:cubicBezTo>
                  <a:cubicBezTo>
                    <a:pt x="670967" y="0"/>
                    <a:pt x="864489" y="193523"/>
                    <a:pt x="864489" y="432245"/>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E553A0A9-B368-BE2A-9CB8-1E6E7B004633}"/>
                </a:ext>
              </a:extLst>
            </p:cNvPr>
            <p:cNvSpPr/>
            <p:nvPr/>
          </p:nvSpPr>
          <p:spPr>
            <a:xfrm>
              <a:off x="8087426" y="1454766"/>
              <a:ext cx="667511" cy="667511"/>
            </a:xfrm>
            <a:custGeom>
              <a:avLst/>
              <a:gdLst>
                <a:gd name="connsiteX0" fmla="*/ 667512 w 667511"/>
                <a:gd name="connsiteY0" fmla="*/ 333756 h 667511"/>
                <a:gd name="connsiteX1" fmla="*/ 333756 w 667511"/>
                <a:gd name="connsiteY1" fmla="*/ 667512 h 667511"/>
                <a:gd name="connsiteX2" fmla="*/ 0 w 667511"/>
                <a:gd name="connsiteY2" fmla="*/ 333756 h 667511"/>
                <a:gd name="connsiteX3" fmla="*/ 333756 w 667511"/>
                <a:gd name="connsiteY3" fmla="*/ 0 h 667511"/>
                <a:gd name="connsiteX4" fmla="*/ 667512 w 667511"/>
                <a:gd name="connsiteY4" fmla="*/ 333756 h 66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11"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8365F26B-819C-8620-E2C3-B0FD5E997655}"/>
                </a:ext>
              </a:extLst>
            </p:cNvPr>
            <p:cNvSpPr/>
            <p:nvPr/>
          </p:nvSpPr>
          <p:spPr>
            <a:xfrm>
              <a:off x="8186010" y="1553350"/>
              <a:ext cx="470344" cy="470344"/>
            </a:xfrm>
            <a:custGeom>
              <a:avLst/>
              <a:gdLst>
                <a:gd name="connsiteX0" fmla="*/ 470345 w 470344"/>
                <a:gd name="connsiteY0" fmla="*/ 235172 h 470344"/>
                <a:gd name="connsiteX1" fmla="*/ 235172 w 470344"/>
                <a:gd name="connsiteY1" fmla="*/ 470345 h 470344"/>
                <a:gd name="connsiteX2" fmla="*/ 0 w 470344"/>
                <a:gd name="connsiteY2" fmla="*/ 235172 h 470344"/>
                <a:gd name="connsiteX3" fmla="*/ 235172 w 470344"/>
                <a:gd name="connsiteY3" fmla="*/ 0 h 470344"/>
                <a:gd name="connsiteX4" fmla="*/ 470345 w 470344"/>
                <a:gd name="connsiteY4" fmla="*/ 235172 h 47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344" h="470344">
                  <a:moveTo>
                    <a:pt x="470345" y="235172"/>
                  </a:moveTo>
                  <a:cubicBezTo>
                    <a:pt x="470345" y="365054"/>
                    <a:pt x="365054" y="470345"/>
                    <a:pt x="235172" y="470345"/>
                  </a:cubicBezTo>
                  <a:cubicBezTo>
                    <a:pt x="105290" y="470345"/>
                    <a:pt x="0" y="365054"/>
                    <a:pt x="0" y="235172"/>
                  </a:cubicBezTo>
                  <a:cubicBezTo>
                    <a:pt x="0" y="105290"/>
                    <a:pt x="105290" y="0"/>
                    <a:pt x="235172" y="0"/>
                  </a:cubicBezTo>
                  <a:cubicBezTo>
                    <a:pt x="365054" y="0"/>
                    <a:pt x="470345" y="105290"/>
                    <a:pt x="470345" y="235172"/>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4CE7BB23-7859-D506-69A4-647B3D9FD8B2}"/>
                </a:ext>
              </a:extLst>
            </p:cNvPr>
            <p:cNvSpPr/>
            <p:nvPr/>
          </p:nvSpPr>
          <p:spPr>
            <a:xfrm>
              <a:off x="8284499" y="1651839"/>
              <a:ext cx="273367" cy="273367"/>
            </a:xfrm>
            <a:custGeom>
              <a:avLst/>
              <a:gdLst>
                <a:gd name="connsiteX0" fmla="*/ 273368 w 273367"/>
                <a:gd name="connsiteY0" fmla="*/ 136684 h 273367"/>
                <a:gd name="connsiteX1" fmla="*/ 136684 w 273367"/>
                <a:gd name="connsiteY1" fmla="*/ 273368 h 273367"/>
                <a:gd name="connsiteX2" fmla="*/ 0 w 273367"/>
                <a:gd name="connsiteY2" fmla="*/ 136684 h 273367"/>
                <a:gd name="connsiteX3" fmla="*/ 136684 w 273367"/>
                <a:gd name="connsiteY3" fmla="*/ 0 h 273367"/>
                <a:gd name="connsiteX4" fmla="*/ 273368 w 273367"/>
                <a:gd name="connsiteY4" fmla="*/ 136684 h 27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273367">
                  <a:moveTo>
                    <a:pt x="273368" y="136684"/>
                  </a:moveTo>
                  <a:cubicBezTo>
                    <a:pt x="273368" y="212172"/>
                    <a:pt x="212172" y="273368"/>
                    <a:pt x="136684" y="273368"/>
                  </a:cubicBezTo>
                  <a:cubicBezTo>
                    <a:pt x="61195" y="273368"/>
                    <a:pt x="0" y="212172"/>
                    <a:pt x="0" y="136684"/>
                  </a:cubicBezTo>
                  <a:cubicBezTo>
                    <a:pt x="0" y="61195"/>
                    <a:pt x="61195" y="0"/>
                    <a:pt x="136684" y="0"/>
                  </a:cubicBezTo>
                  <a:cubicBezTo>
                    <a:pt x="212172" y="0"/>
                    <a:pt x="273368" y="61195"/>
                    <a:pt x="273368" y="136684"/>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B2B6E451-0734-8C52-C174-418B76EBA7A7}"/>
                </a:ext>
              </a:extLst>
            </p:cNvPr>
            <p:cNvSpPr/>
            <p:nvPr/>
          </p:nvSpPr>
          <p:spPr>
            <a:xfrm>
              <a:off x="8383082" y="175042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2700" cap="flat">
              <a:gradFill flip="none" rotWithShape="1">
                <a:gsLst>
                  <a:gs pos="0">
                    <a:schemeClr val="bg1"/>
                  </a:gs>
                  <a:gs pos="100000">
                    <a:srgbClr val="CAE6E9"/>
                  </a:gs>
                </a:gsLst>
                <a:lin ang="4200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grpSp>
        <p:nvGrpSpPr>
          <p:cNvPr id="21" name="Graphic 10">
            <a:extLst>
              <a:ext uri="{FF2B5EF4-FFF2-40B4-BE49-F238E27FC236}">
                <a16:creationId xmlns:a16="http://schemas.microsoft.com/office/drawing/2014/main" id="{3EF83DFB-9939-A69A-1362-A66F3913A2AE}"/>
              </a:ext>
            </a:extLst>
          </p:cNvPr>
          <p:cNvGrpSpPr/>
          <p:nvPr userDrawn="1"/>
        </p:nvGrpSpPr>
        <p:grpSpPr>
          <a:xfrm rot="1895536">
            <a:off x="8910146" y="-906205"/>
            <a:ext cx="4239128" cy="2119564"/>
            <a:chOff x="6919912" y="3216683"/>
            <a:chExt cx="2628900" cy="1314450"/>
          </a:xfrm>
          <a:noFill/>
        </p:grpSpPr>
        <p:sp>
          <p:nvSpPr>
            <p:cNvPr id="22" name="Freeform: Shape 21">
              <a:extLst>
                <a:ext uri="{FF2B5EF4-FFF2-40B4-BE49-F238E27FC236}">
                  <a16:creationId xmlns:a16="http://schemas.microsoft.com/office/drawing/2014/main" id="{D3F2A64A-5528-F394-33D7-7DF554400692}"/>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FE553A18-0A17-09EE-C3DB-BDEFD2168F21}"/>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857A1080-9F6B-D058-5CA0-985C070A5EAA}"/>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5" name="Freeform: Shape 24">
              <a:extLst>
                <a:ext uri="{FF2B5EF4-FFF2-40B4-BE49-F238E27FC236}">
                  <a16:creationId xmlns:a16="http://schemas.microsoft.com/office/drawing/2014/main" id="{7893E083-79F0-E8D5-D902-E831CA44DEA1}"/>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6" name="Freeform: Shape 25">
              <a:extLst>
                <a:ext uri="{FF2B5EF4-FFF2-40B4-BE49-F238E27FC236}">
                  <a16:creationId xmlns:a16="http://schemas.microsoft.com/office/drawing/2014/main" id="{FE39D9EA-DDA3-17D6-6B7B-5263428B33F8}"/>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D7B85801-140B-F6D3-4B87-EB50C10C3BC2}"/>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FE671100-E95B-B7E5-8756-3F5A5689BCDA}"/>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D71C4089-3A6C-10F4-284B-7152041B4C39}"/>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EDBC7844-0274-ECB7-50D1-D2CEE8951475}"/>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258E4010-B7CD-D09F-F527-73355FE57684}"/>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9DD8DE2E-B327-90A7-C513-6A88C2F0070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F6D4E448-7228-FDAC-52C6-E0CCADA244EB}"/>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0A6D1FA4-DF10-9FB4-DAA3-A36E46F84C82}"/>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4264ED50-2FF9-9A00-855F-A8778FC54B4A}"/>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36" name="Freeform: Shape 35">
            <a:extLst>
              <a:ext uri="{FF2B5EF4-FFF2-40B4-BE49-F238E27FC236}">
                <a16:creationId xmlns:a16="http://schemas.microsoft.com/office/drawing/2014/main" id="{94B4F550-B695-890B-4F2B-A0280C270A66}"/>
              </a:ext>
            </a:extLst>
          </p:cNvPr>
          <p:cNvSpPr/>
          <p:nvPr userDrawn="1"/>
        </p:nvSpPr>
        <p:spPr>
          <a:xfrm rot="16200000">
            <a:off x="10803722" y="718841"/>
            <a:ext cx="2117781" cy="661270"/>
          </a:xfrm>
          <a:custGeom>
            <a:avLst/>
            <a:gdLst>
              <a:gd name="connsiteX0" fmla="*/ 1661064 w 3322129"/>
              <a:gd name="connsiteY0" fmla="*/ 0 h 1037324"/>
              <a:gd name="connsiteX1" fmla="*/ 3289239 w 3322129"/>
              <a:gd name="connsiteY1" fmla="*/ 969049 h 1037324"/>
              <a:gd name="connsiteX2" fmla="*/ 3322129 w 3322129"/>
              <a:gd name="connsiteY2" fmla="*/ 1037324 h 1037324"/>
              <a:gd name="connsiteX3" fmla="*/ 0 w 3322129"/>
              <a:gd name="connsiteY3" fmla="*/ 1037324 h 1037324"/>
              <a:gd name="connsiteX4" fmla="*/ 32890 w 3322129"/>
              <a:gd name="connsiteY4" fmla="*/ 969049 h 1037324"/>
              <a:gd name="connsiteX5" fmla="*/ 1661064 w 3322129"/>
              <a:gd name="connsiteY5" fmla="*/ 0 h 103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129" h="1037324">
                <a:moveTo>
                  <a:pt x="1661064" y="0"/>
                </a:moveTo>
                <a:cubicBezTo>
                  <a:pt x="2364132" y="0"/>
                  <a:pt x="2975680" y="391840"/>
                  <a:pt x="3289239" y="969049"/>
                </a:cubicBezTo>
                <a:lnTo>
                  <a:pt x="3322129" y="1037324"/>
                </a:lnTo>
                <a:lnTo>
                  <a:pt x="0" y="1037324"/>
                </a:lnTo>
                <a:lnTo>
                  <a:pt x="32890" y="969049"/>
                </a:lnTo>
                <a:cubicBezTo>
                  <a:pt x="346448" y="391840"/>
                  <a:pt x="957997" y="0"/>
                  <a:pt x="1661064" y="0"/>
                </a:cubicBezTo>
                <a:close/>
              </a:path>
            </a:pathLst>
          </a:custGeom>
          <a:solidFill>
            <a:srgbClr val="CAE6E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41" name="Text Placeholder 31">
            <a:extLst>
              <a:ext uri="{FF2B5EF4-FFF2-40B4-BE49-F238E27FC236}">
                <a16:creationId xmlns:a16="http://schemas.microsoft.com/office/drawing/2014/main" id="{AB30D58C-1513-91E6-39F0-E69CB8C31D3F}"/>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42" name="Date Placeholder 41">
            <a:extLst>
              <a:ext uri="{FF2B5EF4-FFF2-40B4-BE49-F238E27FC236}">
                <a16:creationId xmlns:a16="http://schemas.microsoft.com/office/drawing/2014/main" id="{5180BF96-6B84-BE94-43B0-115147780CE6}"/>
              </a:ext>
            </a:extLst>
          </p:cNvPr>
          <p:cNvSpPr>
            <a:spLocks noGrp="1"/>
          </p:cNvSpPr>
          <p:nvPr>
            <p:ph type="dt" sz="half" idx="15"/>
          </p:nvPr>
        </p:nvSpPr>
        <p:spPr/>
        <p:txBody>
          <a:bodyPr/>
          <a:lstStyle/>
          <a:p>
            <a:fld id="{875EC4C2-B91C-45CD-B447-D099F93DF8FF}" type="datetimeFigureOut">
              <a:rPr lang="en-US" smtClean="0"/>
              <a:pPr/>
              <a:t>5/22/2025</a:t>
            </a:fld>
            <a:endParaRPr lang="en-US" dirty="0"/>
          </a:p>
        </p:txBody>
      </p:sp>
      <p:sp>
        <p:nvSpPr>
          <p:cNvPr id="43" name="Footer Placeholder 42">
            <a:extLst>
              <a:ext uri="{FF2B5EF4-FFF2-40B4-BE49-F238E27FC236}">
                <a16:creationId xmlns:a16="http://schemas.microsoft.com/office/drawing/2014/main" id="{4116247C-363D-D792-19F8-D828C60A3574}"/>
              </a:ext>
            </a:extLst>
          </p:cNvPr>
          <p:cNvSpPr>
            <a:spLocks noGrp="1"/>
          </p:cNvSpPr>
          <p:nvPr>
            <p:ph type="ftr" sz="quarter" idx="16"/>
          </p:nvPr>
        </p:nvSpPr>
        <p:spPr/>
        <p:txBody>
          <a:bodyPr/>
          <a:lstStyle/>
          <a:p>
            <a:r>
              <a:rPr lang="en-US" dirty="0"/>
              <a:t>Footer</a:t>
            </a:r>
          </a:p>
        </p:txBody>
      </p:sp>
      <p:sp>
        <p:nvSpPr>
          <p:cNvPr id="44" name="Slide Number Placeholder 43">
            <a:extLst>
              <a:ext uri="{FF2B5EF4-FFF2-40B4-BE49-F238E27FC236}">
                <a16:creationId xmlns:a16="http://schemas.microsoft.com/office/drawing/2014/main" id="{00451972-CBE1-4CEB-7960-84F338EC36D1}"/>
              </a:ext>
            </a:extLst>
          </p:cNvPr>
          <p:cNvSpPr>
            <a:spLocks noGrp="1"/>
          </p:cNvSpPr>
          <p:nvPr>
            <p:ph type="sldNum" sz="quarter" idx="17"/>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1966844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BDE8-76D5-D5D4-4BC7-FCBE48EC7732}"/>
              </a:ext>
            </a:extLst>
          </p:cNvPr>
          <p:cNvSpPr>
            <a:spLocks noGrp="1"/>
          </p:cNvSpPr>
          <p:nvPr>
            <p:ph type="title" hasCustomPrompt="1"/>
          </p:nvPr>
        </p:nvSpPr>
        <p:spPr/>
        <p:txBody>
          <a:bodyPr>
            <a:noAutofit/>
          </a:bodyPr>
          <a:lstStyle>
            <a:lvl1pPr>
              <a:defRPr sz="3200">
                <a:solidFill>
                  <a:srgbClr val="156082"/>
                </a:solidFill>
              </a:defRPr>
            </a:lvl1pPr>
          </a:lstStyle>
          <a:p>
            <a:r>
              <a:rPr lang="en-US"/>
              <a:t>2 LINE TITLE HERE</a:t>
            </a:r>
            <a:br>
              <a:rPr lang="en-US"/>
            </a:br>
            <a:r>
              <a:rPr lang="en-US"/>
              <a:t>AND TABLE</a:t>
            </a:r>
          </a:p>
        </p:txBody>
      </p:sp>
      <p:sp>
        <p:nvSpPr>
          <p:cNvPr id="5" name="Table Placeholder 4">
            <a:extLst>
              <a:ext uri="{FF2B5EF4-FFF2-40B4-BE49-F238E27FC236}">
                <a16:creationId xmlns:a16="http://schemas.microsoft.com/office/drawing/2014/main" id="{7BEF5D70-3994-22BB-D252-D72E5EDB03E4}"/>
              </a:ext>
            </a:extLst>
          </p:cNvPr>
          <p:cNvSpPr>
            <a:spLocks noGrp="1"/>
          </p:cNvSpPr>
          <p:nvPr>
            <p:ph type="tbl" sz="quarter" idx="11"/>
          </p:nvPr>
        </p:nvSpPr>
        <p:spPr>
          <a:xfrm>
            <a:off x="685800" y="1585439"/>
            <a:ext cx="10934700" cy="4281961"/>
          </a:xfrm>
        </p:spPr>
        <p:txBody>
          <a:bodyPr/>
          <a:lstStyle/>
          <a:p>
            <a:endParaRPr lang="en-US" dirty="0"/>
          </a:p>
        </p:txBody>
      </p:sp>
      <p:grpSp>
        <p:nvGrpSpPr>
          <p:cNvPr id="43" name="Graphic 10">
            <a:extLst>
              <a:ext uri="{FF2B5EF4-FFF2-40B4-BE49-F238E27FC236}">
                <a16:creationId xmlns:a16="http://schemas.microsoft.com/office/drawing/2014/main" id="{15EA1135-EC83-0530-67CD-854A4D4DE7E3}"/>
              </a:ext>
            </a:extLst>
          </p:cNvPr>
          <p:cNvGrpSpPr/>
          <p:nvPr userDrawn="1"/>
        </p:nvGrpSpPr>
        <p:grpSpPr>
          <a:xfrm rot="3186376">
            <a:off x="9266505" y="702603"/>
            <a:ext cx="5623058" cy="2811529"/>
            <a:chOff x="6919912" y="3216683"/>
            <a:chExt cx="2628900" cy="1314450"/>
          </a:xfrm>
          <a:noFill/>
        </p:grpSpPr>
        <p:sp>
          <p:nvSpPr>
            <p:cNvPr id="44" name="Freeform: Shape 43">
              <a:extLst>
                <a:ext uri="{FF2B5EF4-FFF2-40B4-BE49-F238E27FC236}">
                  <a16:creationId xmlns:a16="http://schemas.microsoft.com/office/drawing/2014/main" id="{F665CDE8-5AEB-AD3E-24E5-4316F47E726E}"/>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5" name="Freeform: Shape 44">
              <a:extLst>
                <a:ext uri="{FF2B5EF4-FFF2-40B4-BE49-F238E27FC236}">
                  <a16:creationId xmlns:a16="http://schemas.microsoft.com/office/drawing/2014/main" id="{48E1FAA3-5599-69F2-F39F-3DA720E374D1}"/>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6" name="Freeform: Shape 45">
              <a:extLst>
                <a:ext uri="{FF2B5EF4-FFF2-40B4-BE49-F238E27FC236}">
                  <a16:creationId xmlns:a16="http://schemas.microsoft.com/office/drawing/2014/main" id="{4A09C960-3FDF-787A-DDBD-ABC1B76A6609}"/>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7" name="Freeform: Shape 46">
              <a:extLst>
                <a:ext uri="{FF2B5EF4-FFF2-40B4-BE49-F238E27FC236}">
                  <a16:creationId xmlns:a16="http://schemas.microsoft.com/office/drawing/2014/main" id="{FC90B8CD-4926-3FB9-9251-9AD6EEEDA92D}"/>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8" name="Freeform: Shape 47">
              <a:extLst>
                <a:ext uri="{FF2B5EF4-FFF2-40B4-BE49-F238E27FC236}">
                  <a16:creationId xmlns:a16="http://schemas.microsoft.com/office/drawing/2014/main" id="{24BE51CE-2342-8D5A-F77C-272D4C030F6B}"/>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9" name="Freeform: Shape 48">
              <a:extLst>
                <a:ext uri="{FF2B5EF4-FFF2-40B4-BE49-F238E27FC236}">
                  <a16:creationId xmlns:a16="http://schemas.microsoft.com/office/drawing/2014/main" id="{9D2C70AA-DD32-1337-C7C9-ABAAD5CD1113}"/>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0" name="Freeform: Shape 49">
              <a:extLst>
                <a:ext uri="{FF2B5EF4-FFF2-40B4-BE49-F238E27FC236}">
                  <a16:creationId xmlns:a16="http://schemas.microsoft.com/office/drawing/2014/main" id="{55C57355-A2E4-C967-6006-E93414A92F10}"/>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1" name="Freeform: Shape 50">
              <a:extLst>
                <a:ext uri="{FF2B5EF4-FFF2-40B4-BE49-F238E27FC236}">
                  <a16:creationId xmlns:a16="http://schemas.microsoft.com/office/drawing/2014/main" id="{597B2F11-B74A-6272-44DF-8135C34250FF}"/>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2" name="Freeform: Shape 51">
              <a:extLst>
                <a:ext uri="{FF2B5EF4-FFF2-40B4-BE49-F238E27FC236}">
                  <a16:creationId xmlns:a16="http://schemas.microsoft.com/office/drawing/2014/main" id="{4DDA996B-6759-A23B-25CE-E4B57AB934D8}"/>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3" name="Freeform: Shape 52">
              <a:extLst>
                <a:ext uri="{FF2B5EF4-FFF2-40B4-BE49-F238E27FC236}">
                  <a16:creationId xmlns:a16="http://schemas.microsoft.com/office/drawing/2014/main" id="{FC818586-EDB9-7D21-5D06-8B81F1050FE8}"/>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4" name="Freeform: Shape 53">
              <a:extLst>
                <a:ext uri="{FF2B5EF4-FFF2-40B4-BE49-F238E27FC236}">
                  <a16:creationId xmlns:a16="http://schemas.microsoft.com/office/drawing/2014/main" id="{F14C6B2A-D276-AA27-14AC-3FD202738E9D}"/>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5" name="Freeform: Shape 54">
              <a:extLst>
                <a:ext uri="{FF2B5EF4-FFF2-40B4-BE49-F238E27FC236}">
                  <a16:creationId xmlns:a16="http://schemas.microsoft.com/office/drawing/2014/main" id="{CC4172B7-9260-1110-B6FF-0E9D498E1070}"/>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6" name="Freeform: Shape 55">
              <a:extLst>
                <a:ext uri="{FF2B5EF4-FFF2-40B4-BE49-F238E27FC236}">
                  <a16:creationId xmlns:a16="http://schemas.microsoft.com/office/drawing/2014/main" id="{244A9D64-8767-3050-D7E9-DFC4471C237A}"/>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7" name="Freeform: Shape 56">
              <a:extLst>
                <a:ext uri="{FF2B5EF4-FFF2-40B4-BE49-F238E27FC236}">
                  <a16:creationId xmlns:a16="http://schemas.microsoft.com/office/drawing/2014/main" id="{4BB3BB7C-3138-2CFB-71E4-BBD7C124640F}"/>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solidFill>
                <a:srgbClr val="D8A822">
                  <a:alpha val="2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58" name="Text Placeholder 31">
            <a:extLst>
              <a:ext uri="{FF2B5EF4-FFF2-40B4-BE49-F238E27FC236}">
                <a16:creationId xmlns:a16="http://schemas.microsoft.com/office/drawing/2014/main" id="{8393F9F3-0C4E-8266-68CE-33CCEFE81DD2}"/>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59" name="Date Placeholder 58">
            <a:extLst>
              <a:ext uri="{FF2B5EF4-FFF2-40B4-BE49-F238E27FC236}">
                <a16:creationId xmlns:a16="http://schemas.microsoft.com/office/drawing/2014/main" id="{C5C0AC1C-E4C1-0FDA-FD82-58CAD6657203}"/>
              </a:ext>
            </a:extLst>
          </p:cNvPr>
          <p:cNvSpPr>
            <a:spLocks noGrp="1"/>
          </p:cNvSpPr>
          <p:nvPr>
            <p:ph type="dt" sz="half" idx="15"/>
          </p:nvPr>
        </p:nvSpPr>
        <p:spPr/>
        <p:txBody>
          <a:bodyPr/>
          <a:lstStyle/>
          <a:p>
            <a:fld id="{875EC4C2-B91C-45CD-B447-D099F93DF8FF}" type="datetimeFigureOut">
              <a:rPr lang="en-US" smtClean="0"/>
              <a:pPr/>
              <a:t>5/22/2025</a:t>
            </a:fld>
            <a:endParaRPr lang="en-US" dirty="0"/>
          </a:p>
        </p:txBody>
      </p:sp>
      <p:sp>
        <p:nvSpPr>
          <p:cNvPr id="60" name="Footer Placeholder 59">
            <a:extLst>
              <a:ext uri="{FF2B5EF4-FFF2-40B4-BE49-F238E27FC236}">
                <a16:creationId xmlns:a16="http://schemas.microsoft.com/office/drawing/2014/main" id="{A9ECFCA9-7A5C-0C85-DA65-34A0E2B2C808}"/>
              </a:ext>
            </a:extLst>
          </p:cNvPr>
          <p:cNvSpPr>
            <a:spLocks noGrp="1"/>
          </p:cNvSpPr>
          <p:nvPr>
            <p:ph type="ftr" sz="quarter" idx="16"/>
          </p:nvPr>
        </p:nvSpPr>
        <p:spPr/>
        <p:txBody>
          <a:bodyPr/>
          <a:lstStyle/>
          <a:p>
            <a:r>
              <a:rPr lang="en-US" dirty="0"/>
              <a:t>Footer</a:t>
            </a:r>
          </a:p>
        </p:txBody>
      </p:sp>
      <p:sp>
        <p:nvSpPr>
          <p:cNvPr id="61" name="Slide Number Placeholder 60">
            <a:extLst>
              <a:ext uri="{FF2B5EF4-FFF2-40B4-BE49-F238E27FC236}">
                <a16:creationId xmlns:a16="http://schemas.microsoft.com/office/drawing/2014/main" id="{3694B54C-1ED7-CAC2-64B9-AB4B9D74A802}"/>
              </a:ext>
            </a:extLst>
          </p:cNvPr>
          <p:cNvSpPr>
            <a:spLocks noGrp="1"/>
          </p:cNvSpPr>
          <p:nvPr>
            <p:ph type="sldNum" sz="quarter" idx="17"/>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3165803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aption, Char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5CA0B7F-708D-DC92-E0E3-6D3129FCB412}"/>
              </a:ext>
            </a:extLst>
          </p:cNvPr>
          <p:cNvSpPr/>
          <p:nvPr userDrawn="1"/>
        </p:nvSpPr>
        <p:spPr>
          <a:xfrm>
            <a:off x="0" y="0"/>
            <a:ext cx="4769328" cy="5635587"/>
          </a:xfrm>
          <a:custGeom>
            <a:avLst/>
            <a:gdLst>
              <a:gd name="connsiteX0" fmla="*/ 0 w 4769328"/>
              <a:gd name="connsiteY0" fmla="*/ 0 h 5635587"/>
              <a:gd name="connsiteX1" fmla="*/ 4560453 w 4769328"/>
              <a:gd name="connsiteY1" fmla="*/ 0 h 5635587"/>
              <a:gd name="connsiteX2" fmla="*/ 4569285 w 4769328"/>
              <a:gd name="connsiteY2" fmla="*/ 25366 h 5635587"/>
              <a:gd name="connsiteX3" fmla="*/ 4769328 w 4769328"/>
              <a:gd name="connsiteY3" fmla="*/ 1311282 h 5635587"/>
              <a:gd name="connsiteX4" fmla="*/ 319769 w 4769328"/>
              <a:gd name="connsiteY4" fmla="*/ 5635587 h 5635587"/>
              <a:gd name="connsiteX5" fmla="*/ 90795 w 4769328"/>
              <a:gd name="connsiteY5" fmla="*/ 5629960 h 5635587"/>
              <a:gd name="connsiteX6" fmla="*/ 0 w 4769328"/>
              <a:gd name="connsiteY6" fmla="*/ 5623251 h 563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9328" h="5635587">
                <a:moveTo>
                  <a:pt x="0" y="0"/>
                </a:moveTo>
                <a:lnTo>
                  <a:pt x="4560453" y="0"/>
                </a:lnTo>
                <a:lnTo>
                  <a:pt x="4569285" y="25366"/>
                </a:lnTo>
                <a:cubicBezTo>
                  <a:pt x="4699292" y="431586"/>
                  <a:pt x="4769328" y="863486"/>
                  <a:pt x="4769328" y="1311282"/>
                </a:cubicBezTo>
                <a:cubicBezTo>
                  <a:pt x="4769328" y="3699530"/>
                  <a:pt x="2777193" y="5635587"/>
                  <a:pt x="319769" y="5635587"/>
                </a:cubicBezTo>
                <a:cubicBezTo>
                  <a:pt x="242974" y="5635587"/>
                  <a:pt x="166634" y="5633697"/>
                  <a:pt x="90795" y="5629960"/>
                </a:cubicBezTo>
                <a:lnTo>
                  <a:pt x="0" y="5623251"/>
                </a:lnTo>
                <a:close/>
              </a:path>
            </a:pathLst>
          </a:cu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 name="Graphic 10">
            <a:extLst>
              <a:ext uri="{FF2B5EF4-FFF2-40B4-BE49-F238E27FC236}">
                <a16:creationId xmlns:a16="http://schemas.microsoft.com/office/drawing/2014/main" id="{ACC3D074-97E1-9F4B-F303-EE62894C8F15}"/>
              </a:ext>
            </a:extLst>
          </p:cNvPr>
          <p:cNvGrpSpPr/>
          <p:nvPr userDrawn="1"/>
        </p:nvGrpSpPr>
        <p:grpSpPr>
          <a:xfrm rot="16200000">
            <a:off x="-1936359" y="4305853"/>
            <a:ext cx="7704524" cy="3852262"/>
            <a:chOff x="6919912" y="3216683"/>
            <a:chExt cx="2628900" cy="1314450"/>
          </a:xfrm>
          <a:noFill/>
        </p:grpSpPr>
        <p:sp>
          <p:nvSpPr>
            <p:cNvPr id="8" name="Freeform: Shape 7">
              <a:extLst>
                <a:ext uri="{FF2B5EF4-FFF2-40B4-BE49-F238E27FC236}">
                  <a16:creationId xmlns:a16="http://schemas.microsoft.com/office/drawing/2014/main" id="{B8166D08-C97B-1B56-C7A7-20FFCD9A6E15}"/>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902B54D4-CB16-9353-D269-C7B1E8250084}"/>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67957999-AB1B-4827-0CF9-FEFA4E71459F}"/>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48275D53-6E54-C69F-3205-53BE5F0666DD}"/>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7D6B543E-23BC-D4F7-9CCF-9BB113943A26}"/>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99972E15-9E85-0787-F94C-C986131B5632}"/>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B5B9E3FA-7729-CA90-1EF8-28AAACF77F7E}"/>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1796227B-52CA-5384-DDC3-5860F7197FBB}"/>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08761F05-076C-4C00-33C3-FFE16397435B}"/>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FEA8E2A1-4A08-9EE4-0D1A-FDD173692C88}"/>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B4CB7632-EC0D-9CAE-238B-C19176169CE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BC2D665E-5B02-6E84-8449-72F7C317B83B}"/>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A5744F64-AFFE-3928-01B0-7BE7953B12E9}"/>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3AC9828C-96FF-B122-1581-E514FDBFA6C9}"/>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22" name="Oval 21">
            <a:extLst>
              <a:ext uri="{FF2B5EF4-FFF2-40B4-BE49-F238E27FC236}">
                <a16:creationId xmlns:a16="http://schemas.microsoft.com/office/drawing/2014/main" id="{57FB4547-89BF-2E72-0548-239369471E41}"/>
              </a:ext>
            </a:extLst>
          </p:cNvPr>
          <p:cNvSpPr/>
          <p:nvPr userDrawn="1"/>
        </p:nvSpPr>
        <p:spPr>
          <a:xfrm>
            <a:off x="710974" y="1657783"/>
            <a:ext cx="4570748" cy="4570748"/>
          </a:xfrm>
          <a:prstGeom prst="ellipse">
            <a:avLst/>
          </a:prstGeom>
          <a:solidFill>
            <a:schemeClr val="bg1"/>
          </a:solidFill>
          <a:ln>
            <a:noFill/>
          </a:ln>
          <a:effectLst>
            <a:outerShdw blurRad="342900" dist="38100" algn="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2" name="Title 1">
            <a:extLst>
              <a:ext uri="{FF2B5EF4-FFF2-40B4-BE49-F238E27FC236}">
                <a16:creationId xmlns:a16="http://schemas.microsoft.com/office/drawing/2014/main" id="{6F99DEF7-DFF9-5533-FE5D-990FBA52079F}"/>
              </a:ext>
            </a:extLst>
          </p:cNvPr>
          <p:cNvSpPr>
            <a:spLocks noGrp="1"/>
          </p:cNvSpPr>
          <p:nvPr>
            <p:ph type="title" hasCustomPrompt="1"/>
          </p:nvPr>
        </p:nvSpPr>
        <p:spPr>
          <a:xfrm>
            <a:off x="588431" y="386291"/>
            <a:ext cx="4002619" cy="898582"/>
          </a:xfrm>
        </p:spPr>
        <p:txBody>
          <a:bodyPr/>
          <a:lstStyle>
            <a:lvl1pPr>
              <a:defRPr>
                <a:solidFill>
                  <a:schemeClr val="bg1"/>
                </a:solidFill>
              </a:defRPr>
            </a:lvl1pPr>
          </a:lstStyle>
          <a:p>
            <a:r>
              <a:rPr lang="en-US"/>
              <a:t>TITLE</a:t>
            </a:r>
          </a:p>
        </p:txBody>
      </p:sp>
      <p:sp>
        <p:nvSpPr>
          <p:cNvPr id="24" name="Text Placeholder 23">
            <a:extLst>
              <a:ext uri="{FF2B5EF4-FFF2-40B4-BE49-F238E27FC236}">
                <a16:creationId xmlns:a16="http://schemas.microsoft.com/office/drawing/2014/main" id="{8764AFBB-D315-04F6-A20C-E0BC6F605D0E}"/>
              </a:ext>
            </a:extLst>
          </p:cNvPr>
          <p:cNvSpPr>
            <a:spLocks noGrp="1"/>
          </p:cNvSpPr>
          <p:nvPr>
            <p:ph type="body" sz="quarter" idx="11" hasCustomPrompt="1"/>
          </p:nvPr>
        </p:nvSpPr>
        <p:spPr>
          <a:xfrm>
            <a:off x="1319004" y="2613358"/>
            <a:ext cx="3354688" cy="2659598"/>
          </a:xfrm>
        </p:spPr>
        <p:txBody>
          <a:bodyPr anchor="ctr">
            <a:normAutofit/>
          </a:bodyPr>
          <a:lstStyle>
            <a:lvl1pPr marL="0" indent="0" algn="ctr">
              <a:buNone/>
              <a:defRPr sz="3200" spc="0">
                <a:solidFill>
                  <a:srgbClr val="09544F"/>
                </a:solidFill>
                <a:latin typeface="+mj-lt"/>
              </a:defRPr>
            </a:lvl1pPr>
          </a:lstStyle>
          <a:p>
            <a:pPr lvl="0"/>
            <a:r>
              <a:rPr lang="en-US"/>
              <a:t>Caption </a:t>
            </a:r>
          </a:p>
        </p:txBody>
      </p:sp>
      <p:sp>
        <p:nvSpPr>
          <p:cNvPr id="25" name="Rectangle: Rounded Corners 24">
            <a:extLst>
              <a:ext uri="{FF2B5EF4-FFF2-40B4-BE49-F238E27FC236}">
                <a16:creationId xmlns:a16="http://schemas.microsoft.com/office/drawing/2014/main" id="{1EE6AE0E-6F01-1DE7-3A05-7FBD0DFB9101}"/>
              </a:ext>
            </a:extLst>
          </p:cNvPr>
          <p:cNvSpPr/>
          <p:nvPr userDrawn="1"/>
        </p:nvSpPr>
        <p:spPr>
          <a:xfrm>
            <a:off x="6713719" y="715963"/>
            <a:ext cx="4830581" cy="4968288"/>
          </a:xfrm>
          <a:prstGeom prst="roundRect">
            <a:avLst>
              <a:gd name="adj" fmla="val 2746"/>
            </a:avLst>
          </a:prstGeom>
          <a:solidFill>
            <a:srgbClr val="E1F1F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6">
            <a:extLst>
              <a:ext uri="{FF2B5EF4-FFF2-40B4-BE49-F238E27FC236}">
                <a16:creationId xmlns:a16="http://schemas.microsoft.com/office/drawing/2014/main" id="{73C532BC-B497-3C61-2272-0B9102141CD8}"/>
              </a:ext>
            </a:extLst>
          </p:cNvPr>
          <p:cNvSpPr>
            <a:spLocks noGrp="1"/>
          </p:cNvSpPr>
          <p:nvPr>
            <p:ph type="body" sz="quarter" idx="12" hasCustomPrompt="1"/>
          </p:nvPr>
        </p:nvSpPr>
        <p:spPr>
          <a:xfrm>
            <a:off x="7068187" y="1011767"/>
            <a:ext cx="4029002" cy="670214"/>
          </a:xfrm>
        </p:spPr>
        <p:txBody>
          <a:bodyPr>
            <a:normAutofit/>
          </a:bodyPr>
          <a:lstStyle>
            <a:lvl1pPr marL="0" indent="0">
              <a:lnSpc>
                <a:spcPct val="100000"/>
              </a:lnSpc>
              <a:buNone/>
              <a:defRPr sz="1800">
                <a:solidFill>
                  <a:srgbClr val="09544F"/>
                </a:solidFill>
                <a:latin typeface="+mj-lt"/>
              </a:defRPr>
            </a:lvl1pPr>
          </a:lstStyle>
          <a:p>
            <a:pPr lvl="0"/>
            <a:r>
              <a:rPr lang="en-US"/>
              <a:t>Graph Title</a:t>
            </a:r>
          </a:p>
        </p:txBody>
      </p:sp>
      <p:sp>
        <p:nvSpPr>
          <p:cNvPr id="29" name="Chart Placeholder 28">
            <a:extLst>
              <a:ext uri="{FF2B5EF4-FFF2-40B4-BE49-F238E27FC236}">
                <a16:creationId xmlns:a16="http://schemas.microsoft.com/office/drawing/2014/main" id="{A45E73E4-C2DA-FE6C-66A3-93827A4BAC23}"/>
              </a:ext>
            </a:extLst>
          </p:cNvPr>
          <p:cNvSpPr>
            <a:spLocks noGrp="1"/>
          </p:cNvSpPr>
          <p:nvPr>
            <p:ph type="chart" sz="quarter" idx="13"/>
          </p:nvPr>
        </p:nvSpPr>
        <p:spPr>
          <a:xfrm>
            <a:off x="7068188" y="1739900"/>
            <a:ext cx="4029002" cy="3662898"/>
          </a:xfrm>
        </p:spPr>
        <p:txBody>
          <a:bodyPr/>
          <a:lstStyle/>
          <a:p>
            <a:endParaRPr lang="en-US" dirty="0"/>
          </a:p>
        </p:txBody>
      </p:sp>
      <p:sp>
        <p:nvSpPr>
          <p:cNvPr id="35" name="Text Placeholder 31">
            <a:extLst>
              <a:ext uri="{FF2B5EF4-FFF2-40B4-BE49-F238E27FC236}">
                <a16:creationId xmlns:a16="http://schemas.microsoft.com/office/drawing/2014/main" id="{229F86D4-0775-980D-420F-165C5A35AEF5}"/>
              </a:ext>
            </a:extLst>
          </p:cNvPr>
          <p:cNvSpPr>
            <a:spLocks noGrp="1"/>
          </p:cNvSpPr>
          <p:nvPr>
            <p:ph type="body" sz="quarter" idx="16"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36" name="Date Placeholder 35">
            <a:extLst>
              <a:ext uri="{FF2B5EF4-FFF2-40B4-BE49-F238E27FC236}">
                <a16:creationId xmlns:a16="http://schemas.microsoft.com/office/drawing/2014/main" id="{FC9B703E-30CA-A30B-BAA9-CBF24122255B}"/>
              </a:ext>
            </a:extLst>
          </p:cNvPr>
          <p:cNvSpPr>
            <a:spLocks noGrp="1"/>
          </p:cNvSpPr>
          <p:nvPr>
            <p:ph type="dt" sz="half" idx="17"/>
          </p:nvPr>
        </p:nvSpPr>
        <p:spPr/>
        <p:txBody>
          <a:bodyPr/>
          <a:lstStyle/>
          <a:p>
            <a:fld id="{875EC4C2-B91C-45CD-B447-D099F93DF8FF}" type="datetimeFigureOut">
              <a:rPr lang="en-US" smtClean="0"/>
              <a:pPr/>
              <a:t>5/22/2025</a:t>
            </a:fld>
            <a:endParaRPr lang="en-US" dirty="0"/>
          </a:p>
        </p:txBody>
      </p:sp>
      <p:sp>
        <p:nvSpPr>
          <p:cNvPr id="37" name="Footer Placeholder 36">
            <a:extLst>
              <a:ext uri="{FF2B5EF4-FFF2-40B4-BE49-F238E27FC236}">
                <a16:creationId xmlns:a16="http://schemas.microsoft.com/office/drawing/2014/main" id="{6204AFCF-CD6E-146F-3CDE-5B9695519CCA}"/>
              </a:ext>
            </a:extLst>
          </p:cNvPr>
          <p:cNvSpPr>
            <a:spLocks noGrp="1"/>
          </p:cNvSpPr>
          <p:nvPr>
            <p:ph type="ftr" sz="quarter" idx="18"/>
          </p:nvPr>
        </p:nvSpPr>
        <p:spPr/>
        <p:txBody>
          <a:bodyPr/>
          <a:lstStyle/>
          <a:p>
            <a:r>
              <a:rPr lang="en-US" dirty="0"/>
              <a:t>Footer</a:t>
            </a:r>
          </a:p>
        </p:txBody>
      </p:sp>
      <p:sp>
        <p:nvSpPr>
          <p:cNvPr id="38" name="Slide Number Placeholder 37">
            <a:extLst>
              <a:ext uri="{FF2B5EF4-FFF2-40B4-BE49-F238E27FC236}">
                <a16:creationId xmlns:a16="http://schemas.microsoft.com/office/drawing/2014/main" id="{22F31831-4947-F909-9377-AE12B6808B2C}"/>
              </a:ext>
            </a:extLst>
          </p:cNvPr>
          <p:cNvSpPr>
            <a:spLocks noGrp="1"/>
          </p:cNvSpPr>
          <p:nvPr>
            <p:ph type="sldNum" sz="quarter" idx="19"/>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2122924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0232-B767-0543-2C39-95DC42464224}"/>
              </a:ext>
            </a:extLst>
          </p:cNvPr>
          <p:cNvSpPr>
            <a:spLocks noGrp="1"/>
          </p:cNvSpPr>
          <p:nvPr>
            <p:ph type="title" hasCustomPrompt="1"/>
          </p:nvPr>
        </p:nvSpPr>
        <p:spPr/>
        <p:txBody>
          <a:bodyPr>
            <a:noAutofit/>
          </a:bodyPr>
          <a:lstStyle>
            <a:lvl1pPr>
              <a:defRPr sz="3200"/>
            </a:lvl1pPr>
          </a:lstStyle>
          <a:p>
            <a:r>
              <a:rPr lang="en-US"/>
              <a:t>2 LINE TITLE HERE</a:t>
            </a:r>
            <a:br>
              <a:rPr lang="en-US"/>
            </a:br>
            <a:r>
              <a:rPr lang="en-US"/>
              <a:t>AND CONTENT</a:t>
            </a:r>
          </a:p>
        </p:txBody>
      </p:sp>
      <p:grpSp>
        <p:nvGrpSpPr>
          <p:cNvPr id="4" name="Graphic 10">
            <a:extLst>
              <a:ext uri="{FF2B5EF4-FFF2-40B4-BE49-F238E27FC236}">
                <a16:creationId xmlns:a16="http://schemas.microsoft.com/office/drawing/2014/main" id="{0A96AC4D-699A-A566-51CC-9BA10EC2C069}"/>
              </a:ext>
            </a:extLst>
          </p:cNvPr>
          <p:cNvGrpSpPr/>
          <p:nvPr userDrawn="1"/>
        </p:nvGrpSpPr>
        <p:grpSpPr>
          <a:xfrm rot="19800000">
            <a:off x="8826358" y="-1872306"/>
            <a:ext cx="5623058" cy="2811529"/>
            <a:chOff x="6919912" y="3216683"/>
            <a:chExt cx="2628900" cy="1314450"/>
          </a:xfrm>
          <a:noFill/>
        </p:grpSpPr>
        <p:sp>
          <p:nvSpPr>
            <p:cNvPr id="5" name="Freeform: Shape 4">
              <a:extLst>
                <a:ext uri="{FF2B5EF4-FFF2-40B4-BE49-F238E27FC236}">
                  <a16:creationId xmlns:a16="http://schemas.microsoft.com/office/drawing/2014/main" id="{F4FD7618-50EA-F112-2FD5-1E52276623C6}"/>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6" name="Freeform: Shape 5">
              <a:extLst>
                <a:ext uri="{FF2B5EF4-FFF2-40B4-BE49-F238E27FC236}">
                  <a16:creationId xmlns:a16="http://schemas.microsoft.com/office/drawing/2014/main" id="{756C6E98-914C-1B71-20D4-D66D5292289F}"/>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7" name="Freeform: Shape 6">
              <a:extLst>
                <a:ext uri="{FF2B5EF4-FFF2-40B4-BE49-F238E27FC236}">
                  <a16:creationId xmlns:a16="http://schemas.microsoft.com/office/drawing/2014/main" id="{6D652EC9-1367-1B16-81D3-9AF51FB82608}"/>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75037E4F-E5DC-CED9-567E-99D2F8B0D5E8}"/>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6BAC9144-8617-B775-5E63-DF09ECCC588A}"/>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CB9AE962-1881-E625-EF01-2D775B61E87B}"/>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9C19903D-A38C-DACB-5A2A-37EA9C9EACF9}"/>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EB98E8FA-75A7-E8D1-1C45-FC543A76D943}"/>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F7D58EEA-2929-D6A7-AD61-DBDA71311DB4}"/>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4C75ABF8-7DC2-EB1E-100C-AD11BE1DC28C}"/>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91F9B428-891F-2E9E-47DA-2E6F4750AF5A}"/>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16FF15E0-C04D-F81A-30B3-3091DFFF6A98}"/>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E8B6E9D5-6E9E-707C-46AE-3F95A7EBDB54}"/>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67C67E35-D2A9-3E22-4365-F5C2FDF6AFAF}"/>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31" name="Text Placeholder 31">
            <a:extLst>
              <a:ext uri="{FF2B5EF4-FFF2-40B4-BE49-F238E27FC236}">
                <a16:creationId xmlns:a16="http://schemas.microsoft.com/office/drawing/2014/main" id="{5370CABD-40CA-A00F-5112-9B139957ACE2}"/>
              </a:ext>
            </a:extLst>
          </p:cNvPr>
          <p:cNvSpPr>
            <a:spLocks noGrp="1"/>
          </p:cNvSpPr>
          <p:nvPr>
            <p:ph type="body" sz="quarter" idx="15"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32" name="Date Placeholder 31">
            <a:extLst>
              <a:ext uri="{FF2B5EF4-FFF2-40B4-BE49-F238E27FC236}">
                <a16:creationId xmlns:a16="http://schemas.microsoft.com/office/drawing/2014/main" id="{1264C051-5586-2197-028F-E8E9F9D52B07}"/>
              </a:ext>
            </a:extLst>
          </p:cNvPr>
          <p:cNvSpPr>
            <a:spLocks noGrp="1"/>
          </p:cNvSpPr>
          <p:nvPr>
            <p:ph type="dt" sz="half" idx="16"/>
          </p:nvPr>
        </p:nvSpPr>
        <p:spPr/>
        <p:txBody>
          <a:bodyPr/>
          <a:lstStyle/>
          <a:p>
            <a:fld id="{875EC4C2-B91C-45CD-B447-D099F93DF8FF}" type="datetimeFigureOut">
              <a:rPr lang="en-US" smtClean="0"/>
              <a:pPr/>
              <a:t>5/22/2025</a:t>
            </a:fld>
            <a:endParaRPr lang="en-US" dirty="0"/>
          </a:p>
        </p:txBody>
      </p:sp>
      <p:sp>
        <p:nvSpPr>
          <p:cNvPr id="33" name="Footer Placeholder 32">
            <a:extLst>
              <a:ext uri="{FF2B5EF4-FFF2-40B4-BE49-F238E27FC236}">
                <a16:creationId xmlns:a16="http://schemas.microsoft.com/office/drawing/2014/main" id="{91131EDC-D8FE-F647-6038-FEB6A0B62096}"/>
              </a:ext>
            </a:extLst>
          </p:cNvPr>
          <p:cNvSpPr>
            <a:spLocks noGrp="1"/>
          </p:cNvSpPr>
          <p:nvPr>
            <p:ph type="ftr" sz="quarter" idx="17"/>
          </p:nvPr>
        </p:nvSpPr>
        <p:spPr/>
        <p:txBody>
          <a:bodyPr/>
          <a:lstStyle/>
          <a:p>
            <a:r>
              <a:rPr lang="en-US" dirty="0"/>
              <a:t>Footer</a:t>
            </a:r>
          </a:p>
        </p:txBody>
      </p:sp>
      <p:sp>
        <p:nvSpPr>
          <p:cNvPr id="34" name="Slide Number Placeholder 33">
            <a:extLst>
              <a:ext uri="{FF2B5EF4-FFF2-40B4-BE49-F238E27FC236}">
                <a16:creationId xmlns:a16="http://schemas.microsoft.com/office/drawing/2014/main" id="{D3285C21-018F-12E8-531D-537E6410D14A}"/>
              </a:ext>
            </a:extLst>
          </p:cNvPr>
          <p:cNvSpPr>
            <a:spLocks noGrp="1"/>
          </p:cNvSpPr>
          <p:nvPr>
            <p:ph type="sldNum" sz="quarter" idx="18"/>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2913297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Line Title, 3 Charts ">
    <p:spTree>
      <p:nvGrpSpPr>
        <p:cNvPr id="1" name=""/>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6C3F4F7E-9AD7-99DB-0A12-971A94262B89}"/>
              </a:ext>
            </a:extLst>
          </p:cNvPr>
          <p:cNvSpPr/>
          <p:nvPr userDrawn="1"/>
        </p:nvSpPr>
        <p:spPr>
          <a:xfrm>
            <a:off x="328421" y="1590675"/>
            <a:ext cx="11520679" cy="4489569"/>
          </a:xfrm>
          <a:prstGeom prst="roundRect">
            <a:avLst>
              <a:gd name="adj" fmla="val 5110"/>
            </a:avLst>
          </a:prstGeom>
          <a:solidFill>
            <a:srgbClr val="E1F1F3">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aphic 10">
            <a:extLst>
              <a:ext uri="{FF2B5EF4-FFF2-40B4-BE49-F238E27FC236}">
                <a16:creationId xmlns:a16="http://schemas.microsoft.com/office/drawing/2014/main" id="{10F5FC5A-D3D9-2C86-B672-0239E8A08016}"/>
              </a:ext>
            </a:extLst>
          </p:cNvPr>
          <p:cNvGrpSpPr/>
          <p:nvPr userDrawn="1"/>
        </p:nvGrpSpPr>
        <p:grpSpPr>
          <a:xfrm rot="1800000">
            <a:off x="7326166" y="-930067"/>
            <a:ext cx="6038399" cy="3019200"/>
            <a:chOff x="6919912" y="3216683"/>
            <a:chExt cx="2628900" cy="1314450"/>
          </a:xfrm>
          <a:noFill/>
        </p:grpSpPr>
        <p:sp>
          <p:nvSpPr>
            <p:cNvPr id="26" name="Freeform: Shape 25">
              <a:extLst>
                <a:ext uri="{FF2B5EF4-FFF2-40B4-BE49-F238E27FC236}">
                  <a16:creationId xmlns:a16="http://schemas.microsoft.com/office/drawing/2014/main" id="{CBED8A0F-9C32-B5CE-4F20-14F67D186E7E}"/>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A71595D6-0C16-895A-6C18-2508C257ADF8}"/>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7B9F7CFA-C15B-A7D0-24A1-BC2B8120918B}"/>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E7546236-4F39-A8D8-1492-F3A0D1FDFDDF}"/>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99D5A315-2F03-4546-735B-CED9E9387C29}"/>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B8CCAA4B-2F1D-3721-3314-103F5C95C641}"/>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0EEC67B7-1C38-3CAA-E811-9458F7AB4629}"/>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9D762A46-EB1C-CE85-8F8C-49FB2610A6C1}"/>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4EEF7974-C218-D9C0-74E0-5DA2A269FA4C}"/>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08348B1C-15FF-20E3-612C-72D2AF3AA389}"/>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964B093C-A9EE-9CC9-87CE-FB4BA61F7C5F}"/>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6B5A8F4B-CCF2-6E6C-E9C1-562718382EBB}"/>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286C8869-5FCA-47A8-866B-C0CCB2BC11E4}"/>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AA1136BE-EE5A-9D2D-E80A-CBDD92F051F6}"/>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26000"/>
                    </a:schemeClr>
                  </a:gs>
                  <a:gs pos="100000">
                    <a:schemeClr val="bg2"/>
                  </a:gs>
                </a:gsLst>
                <a:lin ang="48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pic>
        <p:nvPicPr>
          <p:cNvPr id="40" name="bg object 17">
            <a:extLst>
              <a:ext uri="{FF2B5EF4-FFF2-40B4-BE49-F238E27FC236}">
                <a16:creationId xmlns:a16="http://schemas.microsoft.com/office/drawing/2014/main" id="{12246E57-6F6F-8F2D-AE5F-4F1B64A6C386}"/>
              </a:ext>
            </a:extLst>
          </p:cNvPr>
          <p:cNvPicPr/>
          <p:nvPr userDrawn="1"/>
        </p:nvPicPr>
        <p:blipFill>
          <a:blip r:embed="rId2" cstate="print"/>
          <a:stretch>
            <a:fillRect/>
          </a:stretch>
        </p:blipFill>
        <p:spPr>
          <a:xfrm>
            <a:off x="10092903" y="235561"/>
            <a:ext cx="1865417" cy="668810"/>
          </a:xfrm>
          <a:prstGeom prst="rect">
            <a:avLst/>
          </a:prstGeom>
          <a:solidFill>
            <a:schemeClr val="bg1"/>
          </a:solidFill>
        </p:spPr>
      </p:pic>
      <p:sp>
        <p:nvSpPr>
          <p:cNvPr id="2" name="Title 1">
            <a:extLst>
              <a:ext uri="{FF2B5EF4-FFF2-40B4-BE49-F238E27FC236}">
                <a16:creationId xmlns:a16="http://schemas.microsoft.com/office/drawing/2014/main" id="{A7470232-B767-0543-2C39-95DC42464224}"/>
              </a:ext>
            </a:extLst>
          </p:cNvPr>
          <p:cNvSpPr>
            <a:spLocks noGrp="1"/>
          </p:cNvSpPr>
          <p:nvPr>
            <p:ph type="title" hasCustomPrompt="1"/>
          </p:nvPr>
        </p:nvSpPr>
        <p:spPr>
          <a:xfrm>
            <a:off x="588430" y="386291"/>
            <a:ext cx="9104209" cy="898582"/>
          </a:xfrm>
        </p:spPr>
        <p:txBody>
          <a:bodyPr>
            <a:noAutofit/>
          </a:bodyPr>
          <a:lstStyle>
            <a:lvl1pPr>
              <a:defRPr sz="3200"/>
            </a:lvl1pPr>
          </a:lstStyle>
          <a:p>
            <a:r>
              <a:rPr lang="en-US"/>
              <a:t>2 LINE TITLE HERE</a:t>
            </a:r>
            <a:br>
              <a:rPr lang="en-US"/>
            </a:br>
            <a:r>
              <a:rPr lang="en-US"/>
              <a:t>AND 3 CHARTS</a:t>
            </a:r>
          </a:p>
        </p:txBody>
      </p:sp>
      <p:sp>
        <p:nvSpPr>
          <p:cNvPr id="42" name="Chart Placeholder 41">
            <a:extLst>
              <a:ext uri="{FF2B5EF4-FFF2-40B4-BE49-F238E27FC236}">
                <a16:creationId xmlns:a16="http://schemas.microsoft.com/office/drawing/2014/main" id="{3261A481-FED9-4469-E561-7642587E27FC}"/>
              </a:ext>
            </a:extLst>
          </p:cNvPr>
          <p:cNvSpPr>
            <a:spLocks noGrp="1"/>
          </p:cNvSpPr>
          <p:nvPr>
            <p:ph type="chart" sz="quarter" idx="11"/>
          </p:nvPr>
        </p:nvSpPr>
        <p:spPr>
          <a:xfrm>
            <a:off x="685800" y="2780228"/>
            <a:ext cx="3381376" cy="2891910"/>
          </a:xfrm>
        </p:spPr>
        <p:txBody>
          <a:bodyPr anchor="ctr"/>
          <a:lstStyle>
            <a:lvl1pPr algn="ctr">
              <a:defRPr/>
            </a:lvl1pPr>
          </a:lstStyle>
          <a:p>
            <a:endParaRPr lang="en-US" dirty="0"/>
          </a:p>
        </p:txBody>
      </p:sp>
      <p:sp>
        <p:nvSpPr>
          <p:cNvPr id="44" name="Chart Placeholder 41">
            <a:extLst>
              <a:ext uri="{FF2B5EF4-FFF2-40B4-BE49-F238E27FC236}">
                <a16:creationId xmlns:a16="http://schemas.microsoft.com/office/drawing/2014/main" id="{8B308D49-17FD-57A4-00CE-19C457D2F861}"/>
              </a:ext>
            </a:extLst>
          </p:cNvPr>
          <p:cNvSpPr>
            <a:spLocks noGrp="1"/>
          </p:cNvSpPr>
          <p:nvPr>
            <p:ph type="chart" sz="quarter" idx="12"/>
          </p:nvPr>
        </p:nvSpPr>
        <p:spPr>
          <a:xfrm>
            <a:off x="8124824" y="2780228"/>
            <a:ext cx="3381376" cy="2891910"/>
          </a:xfrm>
        </p:spPr>
        <p:txBody>
          <a:bodyPr anchor="ctr"/>
          <a:lstStyle>
            <a:lvl1pPr algn="ctr">
              <a:defRPr/>
            </a:lvl1pPr>
          </a:lstStyle>
          <a:p>
            <a:endParaRPr lang="en-US" dirty="0"/>
          </a:p>
        </p:txBody>
      </p:sp>
      <p:sp>
        <p:nvSpPr>
          <p:cNvPr id="45" name="Chart Placeholder 41">
            <a:extLst>
              <a:ext uri="{FF2B5EF4-FFF2-40B4-BE49-F238E27FC236}">
                <a16:creationId xmlns:a16="http://schemas.microsoft.com/office/drawing/2014/main" id="{B691804F-69A5-0F3D-7E0C-539F369D0EA0}"/>
              </a:ext>
            </a:extLst>
          </p:cNvPr>
          <p:cNvSpPr>
            <a:spLocks noGrp="1"/>
          </p:cNvSpPr>
          <p:nvPr>
            <p:ph type="chart" sz="quarter" idx="13"/>
          </p:nvPr>
        </p:nvSpPr>
        <p:spPr>
          <a:xfrm>
            <a:off x="4405312" y="2780228"/>
            <a:ext cx="3381376" cy="2891910"/>
          </a:xfrm>
        </p:spPr>
        <p:txBody>
          <a:bodyPr anchor="ctr"/>
          <a:lstStyle>
            <a:lvl1pPr algn="ctr">
              <a:defRPr/>
            </a:lvl1pPr>
          </a:lstStyle>
          <a:p>
            <a:endParaRPr lang="en-US" dirty="0"/>
          </a:p>
        </p:txBody>
      </p:sp>
      <p:sp>
        <p:nvSpPr>
          <p:cNvPr id="52" name="Text Placeholder 31">
            <a:extLst>
              <a:ext uri="{FF2B5EF4-FFF2-40B4-BE49-F238E27FC236}">
                <a16:creationId xmlns:a16="http://schemas.microsoft.com/office/drawing/2014/main" id="{7A4F3EDA-15E5-BB6A-176A-1A7AA3981E1F}"/>
              </a:ext>
            </a:extLst>
          </p:cNvPr>
          <p:cNvSpPr>
            <a:spLocks noGrp="1"/>
          </p:cNvSpPr>
          <p:nvPr>
            <p:ph type="body" sz="quarter" idx="16"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53" name="Date Placeholder 52">
            <a:extLst>
              <a:ext uri="{FF2B5EF4-FFF2-40B4-BE49-F238E27FC236}">
                <a16:creationId xmlns:a16="http://schemas.microsoft.com/office/drawing/2014/main" id="{00206EA7-70D3-3A36-9855-F112F736C596}"/>
              </a:ext>
            </a:extLst>
          </p:cNvPr>
          <p:cNvSpPr>
            <a:spLocks noGrp="1"/>
          </p:cNvSpPr>
          <p:nvPr>
            <p:ph type="dt" sz="half" idx="17"/>
          </p:nvPr>
        </p:nvSpPr>
        <p:spPr/>
        <p:txBody>
          <a:bodyPr/>
          <a:lstStyle/>
          <a:p>
            <a:fld id="{875EC4C2-B91C-45CD-B447-D099F93DF8FF}" type="datetimeFigureOut">
              <a:rPr lang="en-US" smtClean="0"/>
              <a:pPr/>
              <a:t>5/22/2025</a:t>
            </a:fld>
            <a:endParaRPr lang="en-US" dirty="0"/>
          </a:p>
        </p:txBody>
      </p:sp>
      <p:sp>
        <p:nvSpPr>
          <p:cNvPr id="54" name="Footer Placeholder 53">
            <a:extLst>
              <a:ext uri="{FF2B5EF4-FFF2-40B4-BE49-F238E27FC236}">
                <a16:creationId xmlns:a16="http://schemas.microsoft.com/office/drawing/2014/main" id="{D47BF2CF-E159-D165-2BAC-58C17D92DDBB}"/>
              </a:ext>
            </a:extLst>
          </p:cNvPr>
          <p:cNvSpPr>
            <a:spLocks noGrp="1"/>
          </p:cNvSpPr>
          <p:nvPr>
            <p:ph type="ftr" sz="quarter" idx="18"/>
          </p:nvPr>
        </p:nvSpPr>
        <p:spPr/>
        <p:txBody>
          <a:bodyPr/>
          <a:lstStyle/>
          <a:p>
            <a:r>
              <a:rPr lang="en-US" dirty="0"/>
              <a:t>Footer</a:t>
            </a:r>
          </a:p>
        </p:txBody>
      </p:sp>
      <p:sp>
        <p:nvSpPr>
          <p:cNvPr id="55" name="Slide Number Placeholder 54">
            <a:extLst>
              <a:ext uri="{FF2B5EF4-FFF2-40B4-BE49-F238E27FC236}">
                <a16:creationId xmlns:a16="http://schemas.microsoft.com/office/drawing/2014/main" id="{5C4C6016-16BE-2473-3A52-232AE8F85A47}"/>
              </a:ext>
            </a:extLst>
          </p:cNvPr>
          <p:cNvSpPr>
            <a:spLocks noGrp="1"/>
          </p:cNvSpPr>
          <p:nvPr>
            <p:ph type="sldNum" sz="quarter" idx="19"/>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19253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pSp>
        <p:nvGrpSpPr>
          <p:cNvPr id="4" name="Graphic 10">
            <a:extLst>
              <a:ext uri="{FF2B5EF4-FFF2-40B4-BE49-F238E27FC236}">
                <a16:creationId xmlns:a16="http://schemas.microsoft.com/office/drawing/2014/main" id="{0B8FE53A-BE97-9649-F37D-BA4070CA6FDB}"/>
              </a:ext>
            </a:extLst>
          </p:cNvPr>
          <p:cNvGrpSpPr/>
          <p:nvPr userDrawn="1"/>
        </p:nvGrpSpPr>
        <p:grpSpPr>
          <a:xfrm rot="3186376">
            <a:off x="9266505" y="702603"/>
            <a:ext cx="5623058" cy="2811529"/>
            <a:chOff x="6919912" y="3216683"/>
            <a:chExt cx="2628900" cy="1314450"/>
          </a:xfrm>
          <a:noFill/>
        </p:grpSpPr>
        <p:sp>
          <p:nvSpPr>
            <p:cNvPr id="5" name="Freeform: Shape 4">
              <a:extLst>
                <a:ext uri="{FF2B5EF4-FFF2-40B4-BE49-F238E27FC236}">
                  <a16:creationId xmlns:a16="http://schemas.microsoft.com/office/drawing/2014/main" id="{5165C061-2544-4F23-E1D3-91A5625E2206}"/>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6" name="Freeform: Shape 5">
              <a:extLst>
                <a:ext uri="{FF2B5EF4-FFF2-40B4-BE49-F238E27FC236}">
                  <a16:creationId xmlns:a16="http://schemas.microsoft.com/office/drawing/2014/main" id="{082C804F-B4FA-E39D-4945-6111E3282DAB}"/>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7" name="Freeform: Shape 6">
              <a:extLst>
                <a:ext uri="{FF2B5EF4-FFF2-40B4-BE49-F238E27FC236}">
                  <a16:creationId xmlns:a16="http://schemas.microsoft.com/office/drawing/2014/main" id="{F467C02D-A776-7C2E-4854-E18598E062D0}"/>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22B322C1-1D8E-BCFA-74C3-31C774E003BF}"/>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1ABEE1E2-22EE-413C-BF13-2F73EE8F5545}"/>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BAA060AA-B82C-9037-1F84-0E826D48DA30}"/>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52678806-9603-07E9-8EFC-79B88361C87D}"/>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6D0D5F9F-A870-AF9B-CA64-8FB17BF67ED5}"/>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702AA79F-C158-7D47-CED3-7CEDD29F1876}"/>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0CCBAF6A-93B4-743D-AE30-11B6F0EAB78E}"/>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EF090FE4-834D-7E18-C770-39C6B0BBE57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D4474850-82EC-D26B-2ABF-C0D906AF316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B2350680-72E3-2C93-FC13-89D766A68E01}"/>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2DC84C52-0008-950A-F030-F448D9684F12}"/>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23" name="Text Placeholder 31">
            <a:extLst>
              <a:ext uri="{FF2B5EF4-FFF2-40B4-BE49-F238E27FC236}">
                <a16:creationId xmlns:a16="http://schemas.microsoft.com/office/drawing/2014/main" id="{AE691651-16A3-CF3D-757B-2BC158F748F6}"/>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p>
            <a:fld id="{875EC4C2-B91C-45CD-B447-D099F93DF8FF}" type="datetimeFigureOut">
              <a:rPr lang="en-US" smtClean="0"/>
              <a:pPr/>
              <a:t>5/22/2025</a:t>
            </a:fld>
            <a:endParaRPr lang="en-US" dirty="0"/>
          </a:p>
        </p:txBody>
      </p:sp>
      <p:sp>
        <p:nvSpPr>
          <p:cNvPr id="28" name="Footer Placeholder 27">
            <a:extLst>
              <a:ext uri="{FF2B5EF4-FFF2-40B4-BE49-F238E27FC236}">
                <a16:creationId xmlns:a16="http://schemas.microsoft.com/office/drawing/2014/main" id="{2F2A0C94-7915-6181-9387-19F3AFCBE600}"/>
              </a:ext>
            </a:extLst>
          </p:cNvPr>
          <p:cNvSpPr>
            <a:spLocks noGrp="1"/>
          </p:cNvSpPr>
          <p:nvPr>
            <p:ph type="ftr" sz="quarter" idx="16"/>
          </p:nvPr>
        </p:nvSpPr>
        <p:spPr/>
        <p:txBody>
          <a:bodyPr/>
          <a:lstStyle/>
          <a:p>
            <a:r>
              <a:rPr lang="en-US" dirty="0"/>
              <a:t>Footer</a:t>
            </a:r>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p>
            <a:fld id="{16DA4D8A-707C-46E3-AE54-67BE14DE1600}" type="slidenum">
              <a:rPr lang="en-US" smtClean="0"/>
              <a:pPr/>
              <a:t>‹#›</a:t>
            </a:fld>
            <a:endParaRPr lang="en-US" dirty="0"/>
          </a:p>
        </p:txBody>
      </p:sp>
      <p:sp>
        <p:nvSpPr>
          <p:cNvPr id="19" name="Title 1">
            <a:extLst>
              <a:ext uri="{FF2B5EF4-FFF2-40B4-BE49-F238E27FC236}">
                <a16:creationId xmlns:a16="http://schemas.microsoft.com/office/drawing/2014/main" id="{EE64391F-9437-7AF5-D9B4-3B162D9FD58A}"/>
              </a:ext>
            </a:extLst>
          </p:cNvPr>
          <p:cNvSpPr>
            <a:spLocks noGrp="1"/>
          </p:cNvSpPr>
          <p:nvPr>
            <p:ph type="title" hasCustomPrompt="1"/>
          </p:nvPr>
        </p:nvSpPr>
        <p:spPr>
          <a:xfrm>
            <a:off x="588431" y="632654"/>
            <a:ext cx="9139563" cy="898582"/>
          </a:xfrm>
        </p:spPr>
        <p:txBody>
          <a:bodyPr anchor="t">
            <a:noAutofit/>
          </a:bodyPr>
          <a:lstStyle>
            <a:lvl1pPr>
              <a:lnSpc>
                <a:spcPts val="2800"/>
              </a:lnSpc>
              <a:defRPr sz="3200" cap="all" baseline="0"/>
            </a:lvl1pPr>
          </a:lstStyle>
          <a:p>
            <a:r>
              <a:rPr lang="en-US"/>
              <a:t>TITLE AND CONTENT</a:t>
            </a:r>
          </a:p>
        </p:txBody>
      </p:sp>
    </p:spTree>
    <p:extLst>
      <p:ext uri="{BB962C8B-B14F-4D97-AF65-F5344CB8AC3E}">
        <p14:creationId xmlns:p14="http://schemas.microsoft.com/office/powerpoint/2010/main" val="139181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
    <p:spTree>
      <p:nvGrpSpPr>
        <p:cNvPr id="1" name=""/>
        <p:cNvGrpSpPr/>
        <p:nvPr/>
      </p:nvGrpSpPr>
      <p:grpSpPr>
        <a:xfrm>
          <a:off x="0" y="0"/>
          <a:ext cx="0" cy="0"/>
          <a:chOff x="0" y="0"/>
          <a:chExt cx="0" cy="0"/>
        </a:xfrm>
      </p:grpSpPr>
      <p:sp>
        <p:nvSpPr>
          <p:cNvPr id="23" name="Text Placeholder 31">
            <a:extLst>
              <a:ext uri="{FF2B5EF4-FFF2-40B4-BE49-F238E27FC236}">
                <a16:creationId xmlns:a16="http://schemas.microsoft.com/office/drawing/2014/main" id="{AE691651-16A3-CF3D-757B-2BC158F748F6}"/>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p>
            <a:fld id="{875EC4C2-B91C-45CD-B447-D099F93DF8FF}" type="datetimeFigureOut">
              <a:rPr lang="en-US" smtClean="0"/>
              <a:pPr/>
              <a:t>5/22/2025</a:t>
            </a:fld>
            <a:endParaRPr lang="en-US" dirty="0"/>
          </a:p>
        </p:txBody>
      </p:sp>
      <p:sp>
        <p:nvSpPr>
          <p:cNvPr id="28" name="Footer Placeholder 27">
            <a:extLst>
              <a:ext uri="{FF2B5EF4-FFF2-40B4-BE49-F238E27FC236}">
                <a16:creationId xmlns:a16="http://schemas.microsoft.com/office/drawing/2014/main" id="{2F2A0C94-7915-6181-9387-19F3AFCBE600}"/>
              </a:ext>
            </a:extLst>
          </p:cNvPr>
          <p:cNvSpPr>
            <a:spLocks noGrp="1"/>
          </p:cNvSpPr>
          <p:nvPr>
            <p:ph type="ftr" sz="quarter" idx="16"/>
          </p:nvPr>
        </p:nvSpPr>
        <p:spPr/>
        <p:txBody>
          <a:bodyPr/>
          <a:lstStyle/>
          <a:p>
            <a:r>
              <a:rPr lang="en-US" dirty="0"/>
              <a:t>Footer</a:t>
            </a:r>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p>
            <a:fld id="{16DA4D8A-707C-46E3-AE54-67BE14DE1600}" type="slidenum">
              <a:rPr lang="en-US" smtClean="0"/>
              <a:pPr/>
              <a:t>‹#›</a:t>
            </a:fld>
            <a:endParaRPr lang="en-US" dirty="0"/>
          </a:p>
        </p:txBody>
      </p:sp>
      <p:sp>
        <p:nvSpPr>
          <p:cNvPr id="19" name="Title 1">
            <a:extLst>
              <a:ext uri="{FF2B5EF4-FFF2-40B4-BE49-F238E27FC236}">
                <a16:creationId xmlns:a16="http://schemas.microsoft.com/office/drawing/2014/main" id="{EE64391F-9437-7AF5-D9B4-3B162D9FD58A}"/>
              </a:ext>
            </a:extLst>
          </p:cNvPr>
          <p:cNvSpPr>
            <a:spLocks noGrp="1"/>
          </p:cNvSpPr>
          <p:nvPr>
            <p:ph type="title" hasCustomPrompt="1"/>
          </p:nvPr>
        </p:nvSpPr>
        <p:spPr>
          <a:xfrm>
            <a:off x="588431" y="632654"/>
            <a:ext cx="9139563" cy="898582"/>
          </a:xfrm>
        </p:spPr>
        <p:txBody>
          <a:bodyPr anchor="t">
            <a:noAutofit/>
          </a:bodyPr>
          <a:lstStyle>
            <a:lvl1pPr>
              <a:lnSpc>
                <a:spcPts val="2800"/>
              </a:lnSpc>
              <a:defRPr sz="3200" cap="all" baseline="0"/>
            </a:lvl1pPr>
          </a:lstStyle>
          <a:p>
            <a:r>
              <a:rPr lang="en-US"/>
              <a:t>TITLE AND CONTENT</a:t>
            </a:r>
          </a:p>
        </p:txBody>
      </p:sp>
      <p:grpSp>
        <p:nvGrpSpPr>
          <p:cNvPr id="3" name="Graphic 10">
            <a:extLst>
              <a:ext uri="{FF2B5EF4-FFF2-40B4-BE49-F238E27FC236}">
                <a16:creationId xmlns:a16="http://schemas.microsoft.com/office/drawing/2014/main" id="{C37AF9A1-0F7D-CC3D-AE72-EF392942B40C}"/>
              </a:ext>
            </a:extLst>
          </p:cNvPr>
          <p:cNvGrpSpPr/>
          <p:nvPr userDrawn="1"/>
        </p:nvGrpSpPr>
        <p:grpSpPr>
          <a:xfrm rot="19800000">
            <a:off x="8826358" y="-1872306"/>
            <a:ext cx="5623058" cy="2811529"/>
            <a:chOff x="6919912" y="3216683"/>
            <a:chExt cx="2628900" cy="1314450"/>
          </a:xfrm>
          <a:noFill/>
        </p:grpSpPr>
        <p:sp>
          <p:nvSpPr>
            <p:cNvPr id="20" name="Freeform: Shape 4">
              <a:extLst>
                <a:ext uri="{FF2B5EF4-FFF2-40B4-BE49-F238E27FC236}">
                  <a16:creationId xmlns:a16="http://schemas.microsoft.com/office/drawing/2014/main" id="{44DF3BCA-BCC7-4273-49CE-A551B30E9D48}"/>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1" name="Freeform: Shape 5">
              <a:extLst>
                <a:ext uri="{FF2B5EF4-FFF2-40B4-BE49-F238E27FC236}">
                  <a16:creationId xmlns:a16="http://schemas.microsoft.com/office/drawing/2014/main" id="{FDD38820-3F17-154E-90DD-88D04BF660E7}"/>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2" name="Freeform: Shape 6">
              <a:extLst>
                <a:ext uri="{FF2B5EF4-FFF2-40B4-BE49-F238E27FC236}">
                  <a16:creationId xmlns:a16="http://schemas.microsoft.com/office/drawing/2014/main" id="{485D7661-51C0-0CEB-1EAA-A002BAB61698}"/>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4" name="Freeform: Shape 7">
              <a:extLst>
                <a:ext uri="{FF2B5EF4-FFF2-40B4-BE49-F238E27FC236}">
                  <a16:creationId xmlns:a16="http://schemas.microsoft.com/office/drawing/2014/main" id="{61380E5D-0EAE-91DA-B648-60C5C76011EF}"/>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5" name="Freeform: Shape 8">
              <a:extLst>
                <a:ext uri="{FF2B5EF4-FFF2-40B4-BE49-F238E27FC236}">
                  <a16:creationId xmlns:a16="http://schemas.microsoft.com/office/drawing/2014/main" id="{97E9CEDC-6084-9247-BEC0-A05AA7313230}"/>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6" name="Freeform: Shape 9">
              <a:extLst>
                <a:ext uri="{FF2B5EF4-FFF2-40B4-BE49-F238E27FC236}">
                  <a16:creationId xmlns:a16="http://schemas.microsoft.com/office/drawing/2014/main" id="{DB2C27F7-3FF4-4582-76A8-9E89A3B04278}"/>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0" name="Freeform: Shape 10">
              <a:extLst>
                <a:ext uri="{FF2B5EF4-FFF2-40B4-BE49-F238E27FC236}">
                  <a16:creationId xmlns:a16="http://schemas.microsoft.com/office/drawing/2014/main" id="{7BC4CC76-982C-2134-5F96-D7142792A0DC}"/>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1" name="Freeform: Shape 11">
              <a:extLst>
                <a:ext uri="{FF2B5EF4-FFF2-40B4-BE49-F238E27FC236}">
                  <a16:creationId xmlns:a16="http://schemas.microsoft.com/office/drawing/2014/main" id="{75F3EB17-63FF-18BA-67ED-FEDB7F9626A1}"/>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2" name="Freeform: Shape 12">
              <a:extLst>
                <a:ext uri="{FF2B5EF4-FFF2-40B4-BE49-F238E27FC236}">
                  <a16:creationId xmlns:a16="http://schemas.microsoft.com/office/drawing/2014/main" id="{BD01AAB4-E84A-0629-8985-38CA7D3A9830}"/>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3" name="Freeform: Shape 13">
              <a:extLst>
                <a:ext uri="{FF2B5EF4-FFF2-40B4-BE49-F238E27FC236}">
                  <a16:creationId xmlns:a16="http://schemas.microsoft.com/office/drawing/2014/main" id="{7EE7A03B-F615-D230-C2EE-A22642BC006D}"/>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4" name="Freeform: Shape 14">
              <a:extLst>
                <a:ext uri="{FF2B5EF4-FFF2-40B4-BE49-F238E27FC236}">
                  <a16:creationId xmlns:a16="http://schemas.microsoft.com/office/drawing/2014/main" id="{B3F2DA24-2FDE-E243-30C5-E86236A26F73}"/>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5" name="Freeform: Shape 15">
              <a:extLst>
                <a:ext uri="{FF2B5EF4-FFF2-40B4-BE49-F238E27FC236}">
                  <a16:creationId xmlns:a16="http://schemas.microsoft.com/office/drawing/2014/main" id="{E1A53ED3-2662-CC8B-DCED-6190F6655853}"/>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6" name="Freeform: Shape 16">
              <a:extLst>
                <a:ext uri="{FF2B5EF4-FFF2-40B4-BE49-F238E27FC236}">
                  <a16:creationId xmlns:a16="http://schemas.microsoft.com/office/drawing/2014/main" id="{02AE9706-1B9B-4F8C-BDBC-0B65A58FE19F}"/>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7" name="Freeform: Shape 17">
              <a:extLst>
                <a:ext uri="{FF2B5EF4-FFF2-40B4-BE49-F238E27FC236}">
                  <a16:creationId xmlns:a16="http://schemas.microsoft.com/office/drawing/2014/main" id="{C97AB2AA-3864-F101-02ED-3EE5F0599EF9}"/>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555073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
    <p:spTree>
      <p:nvGrpSpPr>
        <p:cNvPr id="1" name=""/>
        <p:cNvGrpSpPr/>
        <p:nvPr/>
      </p:nvGrpSpPr>
      <p:grpSpPr>
        <a:xfrm>
          <a:off x="0" y="0"/>
          <a:ext cx="0" cy="0"/>
          <a:chOff x="0" y="0"/>
          <a:chExt cx="0" cy="0"/>
        </a:xfrm>
      </p:grpSpPr>
      <p:grpSp>
        <p:nvGrpSpPr>
          <p:cNvPr id="4" name="Graphic 10">
            <a:extLst>
              <a:ext uri="{FF2B5EF4-FFF2-40B4-BE49-F238E27FC236}">
                <a16:creationId xmlns:a16="http://schemas.microsoft.com/office/drawing/2014/main" id="{0B8FE53A-BE97-9649-F37D-BA4070CA6FDB}"/>
              </a:ext>
            </a:extLst>
          </p:cNvPr>
          <p:cNvGrpSpPr/>
          <p:nvPr userDrawn="1"/>
        </p:nvGrpSpPr>
        <p:grpSpPr>
          <a:xfrm rot="3186376">
            <a:off x="9266505" y="702603"/>
            <a:ext cx="5623058" cy="2811529"/>
            <a:chOff x="6919912" y="3216683"/>
            <a:chExt cx="2628900" cy="1314450"/>
          </a:xfrm>
          <a:noFill/>
        </p:grpSpPr>
        <p:sp>
          <p:nvSpPr>
            <p:cNvPr id="5" name="Freeform: Shape 4">
              <a:extLst>
                <a:ext uri="{FF2B5EF4-FFF2-40B4-BE49-F238E27FC236}">
                  <a16:creationId xmlns:a16="http://schemas.microsoft.com/office/drawing/2014/main" id="{5165C061-2544-4F23-E1D3-91A5625E2206}"/>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6" name="Freeform: Shape 5">
              <a:extLst>
                <a:ext uri="{FF2B5EF4-FFF2-40B4-BE49-F238E27FC236}">
                  <a16:creationId xmlns:a16="http://schemas.microsoft.com/office/drawing/2014/main" id="{082C804F-B4FA-E39D-4945-6111E3282DAB}"/>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7" name="Freeform: Shape 6">
              <a:extLst>
                <a:ext uri="{FF2B5EF4-FFF2-40B4-BE49-F238E27FC236}">
                  <a16:creationId xmlns:a16="http://schemas.microsoft.com/office/drawing/2014/main" id="{F467C02D-A776-7C2E-4854-E18598E062D0}"/>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22B322C1-1D8E-BCFA-74C3-31C774E003BF}"/>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1ABEE1E2-22EE-413C-BF13-2F73EE8F5545}"/>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BAA060AA-B82C-9037-1F84-0E826D48DA30}"/>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52678806-9603-07E9-8EFC-79B88361C87D}"/>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6D0D5F9F-A870-AF9B-CA64-8FB17BF67ED5}"/>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702AA79F-C158-7D47-CED3-7CEDD29F1876}"/>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0CCBAF6A-93B4-743D-AE30-11B6F0EAB78E}"/>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EF090FE4-834D-7E18-C770-39C6B0BBE57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D4474850-82EC-D26B-2ABF-C0D906AF316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B2350680-72E3-2C93-FC13-89D766A68E01}"/>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2DC84C52-0008-950A-F030-F448D9684F12}"/>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23" name="Text Placeholder 31">
            <a:extLst>
              <a:ext uri="{FF2B5EF4-FFF2-40B4-BE49-F238E27FC236}">
                <a16:creationId xmlns:a16="http://schemas.microsoft.com/office/drawing/2014/main" id="{AE691651-16A3-CF3D-757B-2BC158F748F6}"/>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p>
            <a:fld id="{875EC4C2-B91C-45CD-B447-D099F93DF8FF}" type="datetimeFigureOut">
              <a:rPr lang="en-US" smtClean="0"/>
              <a:pPr/>
              <a:t>5/22/2025</a:t>
            </a:fld>
            <a:endParaRPr lang="en-US" dirty="0"/>
          </a:p>
        </p:txBody>
      </p:sp>
      <p:sp>
        <p:nvSpPr>
          <p:cNvPr id="28" name="Footer Placeholder 27">
            <a:extLst>
              <a:ext uri="{FF2B5EF4-FFF2-40B4-BE49-F238E27FC236}">
                <a16:creationId xmlns:a16="http://schemas.microsoft.com/office/drawing/2014/main" id="{2F2A0C94-7915-6181-9387-19F3AFCBE600}"/>
              </a:ext>
            </a:extLst>
          </p:cNvPr>
          <p:cNvSpPr>
            <a:spLocks noGrp="1"/>
          </p:cNvSpPr>
          <p:nvPr>
            <p:ph type="ftr" sz="quarter" idx="16"/>
          </p:nvPr>
        </p:nvSpPr>
        <p:spPr/>
        <p:txBody>
          <a:bodyPr/>
          <a:lstStyle/>
          <a:p>
            <a:r>
              <a:rPr lang="en-US" dirty="0"/>
              <a:t>Footer</a:t>
            </a:r>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p>
            <a:fld id="{16DA4D8A-707C-46E3-AE54-67BE14DE1600}" type="slidenum">
              <a:rPr lang="en-US" smtClean="0"/>
              <a:pPr/>
              <a:t>‹#›</a:t>
            </a:fld>
            <a:endParaRPr lang="en-US" dirty="0"/>
          </a:p>
        </p:txBody>
      </p:sp>
      <p:sp>
        <p:nvSpPr>
          <p:cNvPr id="19" name="Content Placeholder 2">
            <a:extLst>
              <a:ext uri="{FF2B5EF4-FFF2-40B4-BE49-F238E27FC236}">
                <a16:creationId xmlns:a16="http://schemas.microsoft.com/office/drawing/2014/main" id="{CEB3269B-510C-29DA-65F4-FBD2499BBB4E}"/>
              </a:ext>
            </a:extLst>
          </p:cNvPr>
          <p:cNvSpPr>
            <a:spLocks noGrp="1"/>
          </p:cNvSpPr>
          <p:nvPr>
            <p:ph idx="1"/>
          </p:nvPr>
        </p:nvSpPr>
        <p:spPr>
          <a:xfrm>
            <a:off x="588433" y="1224180"/>
            <a:ext cx="11015136" cy="4334380"/>
          </a:xfrm>
        </p:spPr>
        <p:txBody>
          <a:bodyPr>
            <a:noAutofit/>
          </a:bodyPr>
          <a:lstStyle>
            <a:lvl1pPr>
              <a:defRPr sz="1800"/>
            </a:lvl1pPr>
            <a:lvl2pPr>
              <a:defRPr sz="1600"/>
            </a:lvl2pPr>
            <a:lvl3pPr>
              <a:defRPr sz="1400"/>
            </a:lvl3pPr>
            <a:lvl4pPr>
              <a:defRPr sz="12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
            <a:extLst>
              <a:ext uri="{FF2B5EF4-FFF2-40B4-BE49-F238E27FC236}">
                <a16:creationId xmlns:a16="http://schemas.microsoft.com/office/drawing/2014/main" id="{8166F1CD-B642-2669-957F-2C1656213235}"/>
              </a:ext>
            </a:extLst>
          </p:cNvPr>
          <p:cNvSpPr>
            <a:spLocks noGrp="1"/>
          </p:cNvSpPr>
          <p:nvPr>
            <p:ph type="title" hasCustomPrompt="1"/>
          </p:nvPr>
        </p:nvSpPr>
        <p:spPr>
          <a:xfrm>
            <a:off x="588431" y="632654"/>
            <a:ext cx="8971576" cy="898582"/>
          </a:xfrm>
        </p:spPr>
        <p:txBody>
          <a:bodyPr anchor="t">
            <a:noAutofit/>
          </a:bodyPr>
          <a:lstStyle>
            <a:lvl1pPr>
              <a:lnSpc>
                <a:spcPts val="2800"/>
              </a:lnSpc>
              <a:defRPr sz="3200" cap="all" baseline="0"/>
            </a:lvl1pPr>
          </a:lstStyle>
          <a:p>
            <a:r>
              <a:rPr lang="en-US"/>
              <a:t>TITLE AND CONTENT</a:t>
            </a:r>
          </a:p>
        </p:txBody>
      </p:sp>
    </p:spTree>
    <p:extLst>
      <p:ext uri="{BB962C8B-B14F-4D97-AF65-F5344CB8AC3E}">
        <p14:creationId xmlns:p14="http://schemas.microsoft.com/office/powerpoint/2010/main" val="1858268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
    <p:spTree>
      <p:nvGrpSpPr>
        <p:cNvPr id="1" name=""/>
        <p:cNvGrpSpPr/>
        <p:nvPr/>
      </p:nvGrpSpPr>
      <p:grpSpPr>
        <a:xfrm>
          <a:off x="0" y="0"/>
          <a:ext cx="0" cy="0"/>
          <a:chOff x="0" y="0"/>
          <a:chExt cx="0" cy="0"/>
        </a:xfrm>
      </p:grpSpPr>
      <p:sp>
        <p:nvSpPr>
          <p:cNvPr id="23" name="Text Placeholder 31">
            <a:extLst>
              <a:ext uri="{FF2B5EF4-FFF2-40B4-BE49-F238E27FC236}">
                <a16:creationId xmlns:a16="http://schemas.microsoft.com/office/drawing/2014/main" id="{AE691651-16A3-CF3D-757B-2BC158F748F6}"/>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p>
            <a:fld id="{875EC4C2-B91C-45CD-B447-D099F93DF8FF}" type="datetimeFigureOut">
              <a:rPr lang="en-US" smtClean="0"/>
              <a:pPr/>
              <a:t>5/22/2025</a:t>
            </a:fld>
            <a:endParaRPr lang="en-US" dirty="0"/>
          </a:p>
        </p:txBody>
      </p:sp>
      <p:sp>
        <p:nvSpPr>
          <p:cNvPr id="28" name="Footer Placeholder 27">
            <a:extLst>
              <a:ext uri="{FF2B5EF4-FFF2-40B4-BE49-F238E27FC236}">
                <a16:creationId xmlns:a16="http://schemas.microsoft.com/office/drawing/2014/main" id="{2F2A0C94-7915-6181-9387-19F3AFCBE600}"/>
              </a:ext>
            </a:extLst>
          </p:cNvPr>
          <p:cNvSpPr>
            <a:spLocks noGrp="1"/>
          </p:cNvSpPr>
          <p:nvPr>
            <p:ph type="ftr" sz="quarter" idx="16"/>
          </p:nvPr>
        </p:nvSpPr>
        <p:spPr/>
        <p:txBody>
          <a:bodyPr/>
          <a:lstStyle/>
          <a:p>
            <a:r>
              <a:rPr lang="en-US" dirty="0"/>
              <a:t>Footer</a:t>
            </a:r>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p>
            <a:fld id="{16DA4D8A-707C-46E3-AE54-67BE14DE1600}" type="slidenum">
              <a:rPr lang="en-US" smtClean="0"/>
              <a:pPr/>
              <a:t>‹#›</a:t>
            </a:fld>
            <a:endParaRPr lang="en-US" dirty="0"/>
          </a:p>
        </p:txBody>
      </p:sp>
      <p:sp>
        <p:nvSpPr>
          <p:cNvPr id="19" name="Content Placeholder 2">
            <a:extLst>
              <a:ext uri="{FF2B5EF4-FFF2-40B4-BE49-F238E27FC236}">
                <a16:creationId xmlns:a16="http://schemas.microsoft.com/office/drawing/2014/main" id="{CEB3269B-510C-29DA-65F4-FBD2499BBB4E}"/>
              </a:ext>
            </a:extLst>
          </p:cNvPr>
          <p:cNvSpPr>
            <a:spLocks noGrp="1"/>
          </p:cNvSpPr>
          <p:nvPr>
            <p:ph idx="1"/>
          </p:nvPr>
        </p:nvSpPr>
        <p:spPr>
          <a:xfrm>
            <a:off x="588433" y="1224180"/>
            <a:ext cx="11015136" cy="4334380"/>
          </a:xfrm>
        </p:spPr>
        <p:txBody>
          <a:bodyPr>
            <a:noAutofit/>
          </a:bodyPr>
          <a:lstStyle>
            <a:lvl1pPr>
              <a:defRPr sz="1800"/>
            </a:lvl1pPr>
            <a:lvl2pPr>
              <a:defRPr sz="1600"/>
            </a:lvl2pPr>
            <a:lvl3pPr>
              <a:defRPr sz="1400"/>
            </a:lvl3pPr>
            <a:lvl4pPr>
              <a:defRPr sz="12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
            <a:extLst>
              <a:ext uri="{FF2B5EF4-FFF2-40B4-BE49-F238E27FC236}">
                <a16:creationId xmlns:a16="http://schemas.microsoft.com/office/drawing/2014/main" id="{8166F1CD-B642-2669-957F-2C1656213235}"/>
              </a:ext>
            </a:extLst>
          </p:cNvPr>
          <p:cNvSpPr>
            <a:spLocks noGrp="1"/>
          </p:cNvSpPr>
          <p:nvPr>
            <p:ph type="title" hasCustomPrompt="1"/>
          </p:nvPr>
        </p:nvSpPr>
        <p:spPr>
          <a:xfrm>
            <a:off x="588431" y="632654"/>
            <a:ext cx="8971576" cy="898582"/>
          </a:xfrm>
        </p:spPr>
        <p:txBody>
          <a:bodyPr anchor="t">
            <a:noAutofit/>
          </a:bodyPr>
          <a:lstStyle>
            <a:lvl1pPr>
              <a:lnSpc>
                <a:spcPts val="2800"/>
              </a:lnSpc>
              <a:defRPr sz="3200" cap="all" baseline="0"/>
            </a:lvl1pPr>
          </a:lstStyle>
          <a:p>
            <a:r>
              <a:rPr lang="en-US"/>
              <a:t>TITLE AND CONTENT</a:t>
            </a:r>
          </a:p>
        </p:txBody>
      </p:sp>
      <p:grpSp>
        <p:nvGrpSpPr>
          <p:cNvPr id="3" name="Graphic 10">
            <a:extLst>
              <a:ext uri="{FF2B5EF4-FFF2-40B4-BE49-F238E27FC236}">
                <a16:creationId xmlns:a16="http://schemas.microsoft.com/office/drawing/2014/main" id="{209E366E-80D6-2946-2FF5-00ED6BD70CB5}"/>
              </a:ext>
            </a:extLst>
          </p:cNvPr>
          <p:cNvGrpSpPr/>
          <p:nvPr userDrawn="1"/>
        </p:nvGrpSpPr>
        <p:grpSpPr>
          <a:xfrm rot="19800000">
            <a:off x="8826358" y="-1872306"/>
            <a:ext cx="5623058" cy="2811529"/>
            <a:chOff x="6919912" y="3216683"/>
            <a:chExt cx="2628900" cy="1314450"/>
          </a:xfrm>
          <a:noFill/>
        </p:grpSpPr>
        <p:sp>
          <p:nvSpPr>
            <p:cNvPr id="21" name="Freeform: Shape 4">
              <a:extLst>
                <a:ext uri="{FF2B5EF4-FFF2-40B4-BE49-F238E27FC236}">
                  <a16:creationId xmlns:a16="http://schemas.microsoft.com/office/drawing/2014/main" id="{BFF4FBA9-06F7-4893-F3CE-6A75C232740D}"/>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2" name="Freeform: Shape 5">
              <a:extLst>
                <a:ext uri="{FF2B5EF4-FFF2-40B4-BE49-F238E27FC236}">
                  <a16:creationId xmlns:a16="http://schemas.microsoft.com/office/drawing/2014/main" id="{F6E009BE-E2BC-A805-5B52-1D259EDC18F8}"/>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4" name="Freeform: Shape 6">
              <a:extLst>
                <a:ext uri="{FF2B5EF4-FFF2-40B4-BE49-F238E27FC236}">
                  <a16:creationId xmlns:a16="http://schemas.microsoft.com/office/drawing/2014/main" id="{F48B85BB-B5FF-112B-6D90-8324B6C16212}"/>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5" name="Freeform: Shape 7">
              <a:extLst>
                <a:ext uri="{FF2B5EF4-FFF2-40B4-BE49-F238E27FC236}">
                  <a16:creationId xmlns:a16="http://schemas.microsoft.com/office/drawing/2014/main" id="{A548CC20-55FC-198B-9149-8FF7CDE42BE7}"/>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6" name="Freeform: Shape 8">
              <a:extLst>
                <a:ext uri="{FF2B5EF4-FFF2-40B4-BE49-F238E27FC236}">
                  <a16:creationId xmlns:a16="http://schemas.microsoft.com/office/drawing/2014/main" id="{E559C8EA-D6BA-EE6F-DFFD-84A4F9716E42}"/>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0" name="Freeform: Shape 9">
              <a:extLst>
                <a:ext uri="{FF2B5EF4-FFF2-40B4-BE49-F238E27FC236}">
                  <a16:creationId xmlns:a16="http://schemas.microsoft.com/office/drawing/2014/main" id="{66DA6AC5-874E-927B-5733-0D4234A5C2E8}"/>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1" name="Freeform: Shape 10">
              <a:extLst>
                <a:ext uri="{FF2B5EF4-FFF2-40B4-BE49-F238E27FC236}">
                  <a16:creationId xmlns:a16="http://schemas.microsoft.com/office/drawing/2014/main" id="{BBB19F27-117B-CB0F-11C0-B0B67D4729E4}"/>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2" name="Freeform: Shape 11">
              <a:extLst>
                <a:ext uri="{FF2B5EF4-FFF2-40B4-BE49-F238E27FC236}">
                  <a16:creationId xmlns:a16="http://schemas.microsoft.com/office/drawing/2014/main" id="{BD8BDA1F-9642-9112-3D37-E918941A349A}"/>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3" name="Freeform: Shape 12">
              <a:extLst>
                <a:ext uri="{FF2B5EF4-FFF2-40B4-BE49-F238E27FC236}">
                  <a16:creationId xmlns:a16="http://schemas.microsoft.com/office/drawing/2014/main" id="{8408D6F8-E560-D9EE-686C-ACE88EEE888E}"/>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4" name="Freeform: Shape 13">
              <a:extLst>
                <a:ext uri="{FF2B5EF4-FFF2-40B4-BE49-F238E27FC236}">
                  <a16:creationId xmlns:a16="http://schemas.microsoft.com/office/drawing/2014/main" id="{17E49AF3-BDDC-182B-A5FA-7BD615213CC4}"/>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5" name="Freeform: Shape 14">
              <a:extLst>
                <a:ext uri="{FF2B5EF4-FFF2-40B4-BE49-F238E27FC236}">
                  <a16:creationId xmlns:a16="http://schemas.microsoft.com/office/drawing/2014/main" id="{F9277DD6-00CC-BCD8-E0E2-FC008488D028}"/>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6" name="Freeform: Shape 15">
              <a:extLst>
                <a:ext uri="{FF2B5EF4-FFF2-40B4-BE49-F238E27FC236}">
                  <a16:creationId xmlns:a16="http://schemas.microsoft.com/office/drawing/2014/main" id="{1FBB410A-81EE-8F79-647E-5C127D73316B}"/>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7" name="Freeform: Shape 16">
              <a:extLst>
                <a:ext uri="{FF2B5EF4-FFF2-40B4-BE49-F238E27FC236}">
                  <a16:creationId xmlns:a16="http://schemas.microsoft.com/office/drawing/2014/main" id="{32ABF537-71C6-9981-84D9-A87B54766144}"/>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8" name="Freeform: Shape 17">
              <a:extLst>
                <a:ext uri="{FF2B5EF4-FFF2-40B4-BE49-F238E27FC236}">
                  <a16:creationId xmlns:a16="http://schemas.microsoft.com/office/drawing/2014/main" id="{A4CEBF09-9CE1-E38E-EEFC-16595A1F72D3}"/>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2572903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EE16-271E-776F-646A-A2497EC86550}"/>
              </a:ext>
            </a:extLst>
          </p:cNvPr>
          <p:cNvSpPr>
            <a:spLocks noGrp="1"/>
          </p:cNvSpPr>
          <p:nvPr>
            <p:ph type="title" hasCustomPrompt="1"/>
          </p:nvPr>
        </p:nvSpPr>
        <p:spPr>
          <a:xfrm>
            <a:off x="588431" y="632654"/>
            <a:ext cx="5507569" cy="898582"/>
          </a:xfrm>
        </p:spPr>
        <p:txBody>
          <a:bodyPr anchor="t">
            <a:noAutofit/>
          </a:bodyPr>
          <a:lstStyle>
            <a:lvl1pPr>
              <a:lnSpc>
                <a:spcPts val="2800"/>
              </a:lnSpc>
              <a:defRPr sz="3200"/>
            </a:lvl1pPr>
          </a:lstStyle>
          <a:p>
            <a:r>
              <a:rPr lang="en-US"/>
              <a:t>TITLE AND CONTENT</a:t>
            </a:r>
          </a:p>
        </p:txBody>
      </p:sp>
      <p:sp>
        <p:nvSpPr>
          <p:cNvPr id="23" name="Text Placeholder 31">
            <a:extLst>
              <a:ext uri="{FF2B5EF4-FFF2-40B4-BE49-F238E27FC236}">
                <a16:creationId xmlns:a16="http://schemas.microsoft.com/office/drawing/2014/main" id="{AE691651-16A3-CF3D-757B-2BC158F748F6}"/>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p>
            <a:fld id="{875EC4C2-B91C-45CD-B447-D099F93DF8FF}" type="datetimeFigureOut">
              <a:rPr lang="en-US" smtClean="0"/>
              <a:pPr/>
              <a:t>5/22/2025</a:t>
            </a:fld>
            <a:endParaRPr lang="en-US" dirty="0"/>
          </a:p>
        </p:txBody>
      </p:sp>
      <p:sp>
        <p:nvSpPr>
          <p:cNvPr id="28" name="Footer Placeholder 27">
            <a:extLst>
              <a:ext uri="{FF2B5EF4-FFF2-40B4-BE49-F238E27FC236}">
                <a16:creationId xmlns:a16="http://schemas.microsoft.com/office/drawing/2014/main" id="{2F2A0C94-7915-6181-9387-19F3AFCBE600}"/>
              </a:ext>
            </a:extLst>
          </p:cNvPr>
          <p:cNvSpPr>
            <a:spLocks noGrp="1"/>
          </p:cNvSpPr>
          <p:nvPr>
            <p:ph type="ftr" sz="quarter" idx="16"/>
          </p:nvPr>
        </p:nvSpPr>
        <p:spPr/>
        <p:txBody>
          <a:bodyPr/>
          <a:lstStyle/>
          <a:p>
            <a:r>
              <a:rPr lang="en-US" dirty="0"/>
              <a:t>Footer</a:t>
            </a:r>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p>
            <a:fld id="{16DA4D8A-707C-46E3-AE54-67BE14DE1600}" type="slidenum">
              <a:rPr lang="en-US" smtClean="0"/>
              <a:pPr/>
              <a:t>‹#›</a:t>
            </a:fld>
            <a:endParaRPr lang="en-US" dirty="0"/>
          </a:p>
        </p:txBody>
      </p:sp>
      <p:sp>
        <p:nvSpPr>
          <p:cNvPr id="19" name="Content Placeholder 2">
            <a:extLst>
              <a:ext uri="{FF2B5EF4-FFF2-40B4-BE49-F238E27FC236}">
                <a16:creationId xmlns:a16="http://schemas.microsoft.com/office/drawing/2014/main" id="{CEB3269B-510C-29DA-65F4-FBD2499BBB4E}"/>
              </a:ext>
            </a:extLst>
          </p:cNvPr>
          <p:cNvSpPr>
            <a:spLocks noGrp="1"/>
          </p:cNvSpPr>
          <p:nvPr>
            <p:ph idx="1"/>
          </p:nvPr>
        </p:nvSpPr>
        <p:spPr>
          <a:xfrm>
            <a:off x="479302" y="1224180"/>
            <a:ext cx="5264428" cy="4334380"/>
          </a:xfrm>
        </p:spPr>
        <p:txBody>
          <a:bodyPr>
            <a:normAutofit/>
          </a:bodyPr>
          <a:lstStyle>
            <a:lvl1pPr>
              <a:defRPr sz="1800"/>
            </a:lvl1pPr>
            <a:lvl2pPr>
              <a:defRPr sz="1600"/>
            </a:lvl2pPr>
            <a:lvl3pPr>
              <a:defRPr sz="1400"/>
            </a:lvl3pPr>
            <a:lvl4pPr>
              <a:defRPr sz="12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9">
            <a:extLst>
              <a:ext uri="{FF2B5EF4-FFF2-40B4-BE49-F238E27FC236}">
                <a16:creationId xmlns:a16="http://schemas.microsoft.com/office/drawing/2014/main" id="{447439B0-9604-A7BC-349E-393DF1DBC1ED}"/>
              </a:ext>
            </a:extLst>
          </p:cNvPr>
          <p:cNvSpPr>
            <a:spLocks noGrp="1"/>
          </p:cNvSpPr>
          <p:nvPr>
            <p:ph type="pic" sz="quarter" idx="13"/>
          </p:nvPr>
        </p:nvSpPr>
        <p:spPr>
          <a:xfrm>
            <a:off x="6244270" y="-26407"/>
            <a:ext cx="6062059" cy="6906736"/>
          </a:xfrm>
          <a:custGeom>
            <a:avLst/>
            <a:gdLst>
              <a:gd name="connsiteX0" fmla="*/ 1970237 w 5396400"/>
              <a:gd name="connsiteY0" fmla="*/ 0 h 6858000"/>
              <a:gd name="connsiteX1" fmla="*/ 5396400 w 5396400"/>
              <a:gd name="connsiteY1" fmla="*/ 0 h 6858000"/>
              <a:gd name="connsiteX2" fmla="*/ 5396400 w 5396400"/>
              <a:gd name="connsiteY2" fmla="*/ 6836948 h 6858000"/>
              <a:gd name="connsiteX3" fmla="*/ 5348271 w 5396400"/>
              <a:gd name="connsiteY3" fmla="*/ 6858000 h 6858000"/>
              <a:gd name="connsiteX4" fmla="*/ 2302830 w 5396400"/>
              <a:gd name="connsiteY4" fmla="*/ 6858000 h 6858000"/>
              <a:gd name="connsiteX5" fmla="*/ 2168296 w 5396400"/>
              <a:gd name="connsiteY5" fmla="*/ 6797179 h 6858000"/>
              <a:gd name="connsiteX6" fmla="*/ 0 w 5396400"/>
              <a:gd name="connsiteY6" fmla="*/ 3346833 h 6858000"/>
              <a:gd name="connsiteX7" fmla="*/ 1842951 w 5396400"/>
              <a:gd name="connsiteY7" fmla="*/ 73188 h 6858000"/>
              <a:gd name="connsiteX0" fmla="*/ 1970237 w 5934283"/>
              <a:gd name="connsiteY0" fmla="*/ 0 h 6858000"/>
              <a:gd name="connsiteX1" fmla="*/ 5934283 w 5934283"/>
              <a:gd name="connsiteY1" fmla="*/ 0 h 6858000"/>
              <a:gd name="connsiteX2" fmla="*/ 5396400 w 5934283"/>
              <a:gd name="connsiteY2" fmla="*/ 6836948 h 6858000"/>
              <a:gd name="connsiteX3" fmla="*/ 5348271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34283"/>
              <a:gd name="connsiteY0" fmla="*/ 0 h 6858000"/>
              <a:gd name="connsiteX1" fmla="*/ 5934283 w 5934283"/>
              <a:gd name="connsiteY1" fmla="*/ 0 h 6858000"/>
              <a:gd name="connsiteX2" fmla="*/ 5396400 w 5934283"/>
              <a:gd name="connsiteY2" fmla="*/ 6836948 h 6858000"/>
              <a:gd name="connsiteX3" fmla="*/ 5025542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47730"/>
              <a:gd name="connsiteY0" fmla="*/ 0 h 6858000"/>
              <a:gd name="connsiteX1" fmla="*/ 5934283 w 5947730"/>
              <a:gd name="connsiteY1" fmla="*/ 0 h 6858000"/>
              <a:gd name="connsiteX2" fmla="*/ 5947730 w 5947730"/>
              <a:gd name="connsiteY2" fmla="*/ 6756265 h 6858000"/>
              <a:gd name="connsiteX3" fmla="*/ 5025542 w 5947730"/>
              <a:gd name="connsiteY3" fmla="*/ 6858000 h 6858000"/>
              <a:gd name="connsiteX4" fmla="*/ 2302830 w 5947730"/>
              <a:gd name="connsiteY4" fmla="*/ 6858000 h 6858000"/>
              <a:gd name="connsiteX5" fmla="*/ 2168296 w 5947730"/>
              <a:gd name="connsiteY5" fmla="*/ 6797179 h 6858000"/>
              <a:gd name="connsiteX6" fmla="*/ 0 w 5947730"/>
              <a:gd name="connsiteY6" fmla="*/ 3346833 h 6858000"/>
              <a:gd name="connsiteX7" fmla="*/ 1842951 w 5947730"/>
              <a:gd name="connsiteY7" fmla="*/ 73188 h 6858000"/>
              <a:gd name="connsiteX8" fmla="*/ 1970237 w 5947730"/>
              <a:gd name="connsiteY8" fmla="*/ 0 h 6858000"/>
              <a:gd name="connsiteX0" fmla="*/ 1970237 w 6040328"/>
              <a:gd name="connsiteY0" fmla="*/ 0 h 6872012"/>
              <a:gd name="connsiteX1" fmla="*/ 5934283 w 6040328"/>
              <a:gd name="connsiteY1" fmla="*/ 0 h 6872012"/>
              <a:gd name="connsiteX2" fmla="*/ 6040328 w 6040328"/>
              <a:gd name="connsiteY2" fmla="*/ 6872012 h 6872012"/>
              <a:gd name="connsiteX3" fmla="*/ 5025542 w 6040328"/>
              <a:gd name="connsiteY3" fmla="*/ 6858000 h 6872012"/>
              <a:gd name="connsiteX4" fmla="*/ 2302830 w 6040328"/>
              <a:gd name="connsiteY4" fmla="*/ 6858000 h 6872012"/>
              <a:gd name="connsiteX5" fmla="*/ 2168296 w 6040328"/>
              <a:gd name="connsiteY5" fmla="*/ 6797179 h 6872012"/>
              <a:gd name="connsiteX6" fmla="*/ 0 w 6040328"/>
              <a:gd name="connsiteY6" fmla="*/ 3346833 h 6872012"/>
              <a:gd name="connsiteX7" fmla="*/ 1842951 w 6040328"/>
              <a:gd name="connsiteY7" fmla="*/ 73188 h 6872012"/>
              <a:gd name="connsiteX8" fmla="*/ 1970237 w 6040328"/>
              <a:gd name="connsiteY8" fmla="*/ 0 h 6872012"/>
              <a:gd name="connsiteX0" fmla="*/ 1970237 w 6062059"/>
              <a:gd name="connsiteY0" fmla="*/ 34724 h 6906736"/>
              <a:gd name="connsiteX1" fmla="*/ 6061605 w 6062059"/>
              <a:gd name="connsiteY1" fmla="*/ 0 h 6906736"/>
              <a:gd name="connsiteX2" fmla="*/ 6040328 w 6062059"/>
              <a:gd name="connsiteY2" fmla="*/ 6906736 h 6906736"/>
              <a:gd name="connsiteX3" fmla="*/ 5025542 w 6062059"/>
              <a:gd name="connsiteY3" fmla="*/ 6892724 h 6906736"/>
              <a:gd name="connsiteX4" fmla="*/ 2302830 w 6062059"/>
              <a:gd name="connsiteY4" fmla="*/ 6892724 h 6906736"/>
              <a:gd name="connsiteX5" fmla="*/ 2168296 w 6062059"/>
              <a:gd name="connsiteY5" fmla="*/ 6831903 h 6906736"/>
              <a:gd name="connsiteX6" fmla="*/ 0 w 6062059"/>
              <a:gd name="connsiteY6" fmla="*/ 3381557 h 6906736"/>
              <a:gd name="connsiteX7" fmla="*/ 1842951 w 6062059"/>
              <a:gd name="connsiteY7" fmla="*/ 107912 h 6906736"/>
              <a:gd name="connsiteX8" fmla="*/ 1970237 w 6062059"/>
              <a:gd name="connsiteY8" fmla="*/ 34724 h 69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2059" h="6906736">
                <a:moveTo>
                  <a:pt x="1970237" y="34724"/>
                </a:moveTo>
                <a:lnTo>
                  <a:pt x="6061605" y="0"/>
                </a:lnTo>
                <a:cubicBezTo>
                  <a:pt x="6066087" y="2252088"/>
                  <a:pt x="6035846" y="4654648"/>
                  <a:pt x="6040328" y="6906736"/>
                </a:cubicBezTo>
                <a:lnTo>
                  <a:pt x="5025542" y="6892724"/>
                </a:lnTo>
                <a:lnTo>
                  <a:pt x="2302830" y="6892724"/>
                </a:lnTo>
                <a:lnTo>
                  <a:pt x="2168296" y="6831903"/>
                </a:lnTo>
                <a:cubicBezTo>
                  <a:pt x="885336" y="6213709"/>
                  <a:pt x="0" y="4901023"/>
                  <a:pt x="0" y="3381557"/>
                </a:cubicBezTo>
                <a:cubicBezTo>
                  <a:pt x="0" y="1994218"/>
                  <a:pt x="738059" y="779261"/>
                  <a:pt x="1842951" y="107912"/>
                </a:cubicBezTo>
                <a:lnTo>
                  <a:pt x="1970237" y="34724"/>
                </a:lnTo>
                <a:close/>
              </a:path>
            </a:pathLst>
          </a:custGeom>
          <a:pattFill prst="pct5">
            <a:fgClr>
              <a:srgbClr val="09544F"/>
            </a:fgClr>
            <a:bgClr>
              <a:schemeClr val="bg1"/>
            </a:bgClr>
          </a:pattFill>
        </p:spPr>
        <p:txBody>
          <a:bodyPr wrap="square" anchor="ctr">
            <a:noAutofit/>
          </a:bodyPr>
          <a:lstStyle>
            <a:lvl1pPr marL="0" indent="0" algn="ctr">
              <a:buFontTx/>
              <a:buNone/>
              <a:defRPr b="1"/>
            </a:lvl1pPr>
          </a:lstStyle>
          <a:p>
            <a:endParaRPr lang="en-US" dirty="0"/>
          </a:p>
        </p:txBody>
      </p:sp>
      <p:grpSp>
        <p:nvGrpSpPr>
          <p:cNvPr id="21" name="Editable shape">
            <a:extLst>
              <a:ext uri="{FF2B5EF4-FFF2-40B4-BE49-F238E27FC236}">
                <a16:creationId xmlns:a16="http://schemas.microsoft.com/office/drawing/2014/main" id="{317D03CF-2C2C-17CC-2313-BD7E0AE90BCE}"/>
              </a:ext>
            </a:extLst>
          </p:cNvPr>
          <p:cNvGrpSpPr>
            <a:grpSpLocks/>
          </p:cNvGrpSpPr>
          <p:nvPr userDrawn="1"/>
        </p:nvGrpSpPr>
        <p:grpSpPr>
          <a:xfrm>
            <a:off x="9083354" y="5096254"/>
            <a:ext cx="4342362" cy="2171181"/>
            <a:chOff x="9071016" y="5150712"/>
            <a:chExt cx="4342362" cy="2171181"/>
          </a:xfrm>
        </p:grpSpPr>
        <p:sp>
          <p:nvSpPr>
            <p:cNvPr id="22" name="Freeform: Shape 92">
              <a:extLst>
                <a:ext uri="{FF2B5EF4-FFF2-40B4-BE49-F238E27FC236}">
                  <a16:creationId xmlns:a16="http://schemas.microsoft.com/office/drawing/2014/main" id="{3D411051-9F6F-DB13-2818-A9554DECAD59}"/>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4" name="Freeform: Shape 93">
              <a:extLst>
                <a:ext uri="{FF2B5EF4-FFF2-40B4-BE49-F238E27FC236}">
                  <a16:creationId xmlns:a16="http://schemas.microsoft.com/office/drawing/2014/main" id="{B05F7BC1-0C7B-3ECD-351E-CF664CC98EB6}"/>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5" name="Freeform: Shape 94">
              <a:extLst>
                <a:ext uri="{FF2B5EF4-FFF2-40B4-BE49-F238E27FC236}">
                  <a16:creationId xmlns:a16="http://schemas.microsoft.com/office/drawing/2014/main" id="{FE2B3DF1-2615-2E9A-DA3B-BD152D4043B2}"/>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6" name="Freeform: Shape 95">
              <a:extLst>
                <a:ext uri="{FF2B5EF4-FFF2-40B4-BE49-F238E27FC236}">
                  <a16:creationId xmlns:a16="http://schemas.microsoft.com/office/drawing/2014/main" id="{3173E382-BE09-1554-EB99-2A3F6004254E}"/>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0" name="Freeform: Shape 96">
              <a:extLst>
                <a:ext uri="{FF2B5EF4-FFF2-40B4-BE49-F238E27FC236}">
                  <a16:creationId xmlns:a16="http://schemas.microsoft.com/office/drawing/2014/main" id="{D21AE723-2244-F5BB-C941-D7E0726D696A}"/>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1" name="Freeform: Shape 97">
              <a:extLst>
                <a:ext uri="{FF2B5EF4-FFF2-40B4-BE49-F238E27FC236}">
                  <a16:creationId xmlns:a16="http://schemas.microsoft.com/office/drawing/2014/main" id="{1926A759-BD7E-7F96-6648-73F7056A96D2}"/>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2" name="Freeform: Shape 98">
              <a:extLst>
                <a:ext uri="{FF2B5EF4-FFF2-40B4-BE49-F238E27FC236}">
                  <a16:creationId xmlns:a16="http://schemas.microsoft.com/office/drawing/2014/main" id="{A0EA59D7-344F-E556-A0B7-3C372634494D}"/>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3" name="Freeform: Shape 99">
              <a:extLst>
                <a:ext uri="{FF2B5EF4-FFF2-40B4-BE49-F238E27FC236}">
                  <a16:creationId xmlns:a16="http://schemas.microsoft.com/office/drawing/2014/main" id="{D0E1E0B6-DEDF-2E22-2DDE-C54ECF43C031}"/>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4" name="Freeform: Shape 100">
              <a:extLst>
                <a:ext uri="{FF2B5EF4-FFF2-40B4-BE49-F238E27FC236}">
                  <a16:creationId xmlns:a16="http://schemas.microsoft.com/office/drawing/2014/main" id="{ECB040BA-821E-A01F-E4FF-D6B179B9900B}"/>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5" name="Freeform: Shape 101">
              <a:extLst>
                <a:ext uri="{FF2B5EF4-FFF2-40B4-BE49-F238E27FC236}">
                  <a16:creationId xmlns:a16="http://schemas.microsoft.com/office/drawing/2014/main" id="{2553C638-C9F3-EC7C-349F-A5F6D4AC4B63}"/>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6" name="Freeform: Shape 102">
              <a:extLst>
                <a:ext uri="{FF2B5EF4-FFF2-40B4-BE49-F238E27FC236}">
                  <a16:creationId xmlns:a16="http://schemas.microsoft.com/office/drawing/2014/main" id="{ED141017-7231-177F-4898-D372E88DB92D}"/>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7" name="Freeform: Shape 103">
              <a:extLst>
                <a:ext uri="{FF2B5EF4-FFF2-40B4-BE49-F238E27FC236}">
                  <a16:creationId xmlns:a16="http://schemas.microsoft.com/office/drawing/2014/main" id="{D398B20F-2FE9-2242-A96C-E4DD663784A7}"/>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8" name="Freeform: Shape 104">
              <a:extLst>
                <a:ext uri="{FF2B5EF4-FFF2-40B4-BE49-F238E27FC236}">
                  <a16:creationId xmlns:a16="http://schemas.microsoft.com/office/drawing/2014/main" id="{6447C357-2FA5-2109-1E97-2D82E57644DA}"/>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219766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9544F"/>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EFC8E71-2277-D4BF-0030-3CFD44D80FB4}"/>
              </a:ext>
            </a:extLst>
          </p:cNvPr>
          <p:cNvSpPr>
            <a:spLocks noGrp="1"/>
          </p:cNvSpPr>
          <p:nvPr userDrawn="1">
            <p:ph type="pic" sz="quarter" idx="13"/>
          </p:nvPr>
        </p:nvSpPr>
        <p:spPr>
          <a:xfrm>
            <a:off x="6244270" y="8317"/>
            <a:ext cx="5947730" cy="6858000"/>
          </a:xfrm>
          <a:custGeom>
            <a:avLst/>
            <a:gdLst>
              <a:gd name="connsiteX0" fmla="*/ 1970237 w 5396400"/>
              <a:gd name="connsiteY0" fmla="*/ 0 h 6858000"/>
              <a:gd name="connsiteX1" fmla="*/ 5396400 w 5396400"/>
              <a:gd name="connsiteY1" fmla="*/ 0 h 6858000"/>
              <a:gd name="connsiteX2" fmla="*/ 5396400 w 5396400"/>
              <a:gd name="connsiteY2" fmla="*/ 6836948 h 6858000"/>
              <a:gd name="connsiteX3" fmla="*/ 5348271 w 5396400"/>
              <a:gd name="connsiteY3" fmla="*/ 6858000 h 6858000"/>
              <a:gd name="connsiteX4" fmla="*/ 2302830 w 5396400"/>
              <a:gd name="connsiteY4" fmla="*/ 6858000 h 6858000"/>
              <a:gd name="connsiteX5" fmla="*/ 2168296 w 5396400"/>
              <a:gd name="connsiteY5" fmla="*/ 6797179 h 6858000"/>
              <a:gd name="connsiteX6" fmla="*/ 0 w 5396400"/>
              <a:gd name="connsiteY6" fmla="*/ 3346833 h 6858000"/>
              <a:gd name="connsiteX7" fmla="*/ 1842951 w 5396400"/>
              <a:gd name="connsiteY7" fmla="*/ 73188 h 6858000"/>
              <a:gd name="connsiteX0" fmla="*/ 1970237 w 5934283"/>
              <a:gd name="connsiteY0" fmla="*/ 0 h 6858000"/>
              <a:gd name="connsiteX1" fmla="*/ 5934283 w 5934283"/>
              <a:gd name="connsiteY1" fmla="*/ 0 h 6858000"/>
              <a:gd name="connsiteX2" fmla="*/ 5396400 w 5934283"/>
              <a:gd name="connsiteY2" fmla="*/ 6836948 h 6858000"/>
              <a:gd name="connsiteX3" fmla="*/ 5348271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34283"/>
              <a:gd name="connsiteY0" fmla="*/ 0 h 6858000"/>
              <a:gd name="connsiteX1" fmla="*/ 5934283 w 5934283"/>
              <a:gd name="connsiteY1" fmla="*/ 0 h 6858000"/>
              <a:gd name="connsiteX2" fmla="*/ 5396400 w 5934283"/>
              <a:gd name="connsiteY2" fmla="*/ 6836948 h 6858000"/>
              <a:gd name="connsiteX3" fmla="*/ 5025542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47730"/>
              <a:gd name="connsiteY0" fmla="*/ 0 h 6858000"/>
              <a:gd name="connsiteX1" fmla="*/ 5934283 w 5947730"/>
              <a:gd name="connsiteY1" fmla="*/ 0 h 6858000"/>
              <a:gd name="connsiteX2" fmla="*/ 5947730 w 5947730"/>
              <a:gd name="connsiteY2" fmla="*/ 6756265 h 6858000"/>
              <a:gd name="connsiteX3" fmla="*/ 5025542 w 5947730"/>
              <a:gd name="connsiteY3" fmla="*/ 6858000 h 6858000"/>
              <a:gd name="connsiteX4" fmla="*/ 2302830 w 5947730"/>
              <a:gd name="connsiteY4" fmla="*/ 6858000 h 6858000"/>
              <a:gd name="connsiteX5" fmla="*/ 2168296 w 5947730"/>
              <a:gd name="connsiteY5" fmla="*/ 6797179 h 6858000"/>
              <a:gd name="connsiteX6" fmla="*/ 0 w 5947730"/>
              <a:gd name="connsiteY6" fmla="*/ 3346833 h 6858000"/>
              <a:gd name="connsiteX7" fmla="*/ 1842951 w 5947730"/>
              <a:gd name="connsiteY7" fmla="*/ 73188 h 6858000"/>
              <a:gd name="connsiteX8" fmla="*/ 1970237 w 594773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7730" h="6858000">
                <a:moveTo>
                  <a:pt x="1970237" y="0"/>
                </a:moveTo>
                <a:lnTo>
                  <a:pt x="5934283" y="0"/>
                </a:lnTo>
                <a:cubicBezTo>
                  <a:pt x="5938765" y="2252088"/>
                  <a:pt x="5943248" y="4504177"/>
                  <a:pt x="5947730" y="6756265"/>
                </a:cubicBezTo>
                <a:lnTo>
                  <a:pt x="5025542" y="6858000"/>
                </a:lnTo>
                <a:lnTo>
                  <a:pt x="2302830" y="6858000"/>
                </a:lnTo>
                <a:lnTo>
                  <a:pt x="2168296" y="6797179"/>
                </a:lnTo>
                <a:cubicBezTo>
                  <a:pt x="885336" y="6178985"/>
                  <a:pt x="0" y="4866299"/>
                  <a:pt x="0" y="3346833"/>
                </a:cubicBezTo>
                <a:cubicBezTo>
                  <a:pt x="0" y="1959494"/>
                  <a:pt x="738059" y="744537"/>
                  <a:pt x="1842951" y="73188"/>
                </a:cubicBezTo>
                <a:lnTo>
                  <a:pt x="1970237" y="0"/>
                </a:lnTo>
                <a:close/>
              </a:path>
            </a:pathLst>
          </a:custGeom>
        </p:spPr>
        <p:txBody>
          <a:bodyPr wrap="square" anchor="ctr">
            <a:noAutofit/>
          </a:bodyPr>
          <a:lstStyle>
            <a:lvl1pPr marL="0" indent="0" algn="ctr">
              <a:buFontTx/>
              <a:buNone/>
              <a:defRPr b="1"/>
            </a:lvl1pPr>
          </a:lstStyle>
          <a:p>
            <a:endParaRPr lang="en-US" dirty="0"/>
          </a:p>
        </p:txBody>
      </p:sp>
      <p:sp>
        <p:nvSpPr>
          <p:cNvPr id="3" name="Subtitle 2">
            <a:extLst>
              <a:ext uri="{FF2B5EF4-FFF2-40B4-BE49-F238E27FC236}">
                <a16:creationId xmlns:a16="http://schemas.microsoft.com/office/drawing/2014/main" id="{451CE82F-9F15-87CE-7215-64D1DB3C2659}"/>
              </a:ext>
            </a:extLst>
          </p:cNvPr>
          <p:cNvSpPr>
            <a:spLocks noGrp="1"/>
          </p:cNvSpPr>
          <p:nvPr>
            <p:ph type="subTitle" idx="1" hasCustomPrompt="1"/>
          </p:nvPr>
        </p:nvSpPr>
        <p:spPr>
          <a:xfrm>
            <a:off x="581456" y="3800370"/>
            <a:ext cx="5867400"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Title</a:t>
            </a:r>
          </a:p>
        </p:txBody>
      </p:sp>
      <p:sp>
        <p:nvSpPr>
          <p:cNvPr id="67" name="Title 1">
            <a:extLst>
              <a:ext uri="{FF2B5EF4-FFF2-40B4-BE49-F238E27FC236}">
                <a16:creationId xmlns:a16="http://schemas.microsoft.com/office/drawing/2014/main" id="{73C7C0E5-2063-681B-712F-16D0C924D258}"/>
              </a:ext>
            </a:extLst>
          </p:cNvPr>
          <p:cNvSpPr>
            <a:spLocks noGrp="1"/>
          </p:cNvSpPr>
          <p:nvPr>
            <p:ph type="ctrTitle" hasCustomPrompt="1"/>
          </p:nvPr>
        </p:nvSpPr>
        <p:spPr>
          <a:xfrm>
            <a:off x="581456" y="1253158"/>
            <a:ext cx="5943621" cy="2387600"/>
          </a:xfrm>
        </p:spPr>
        <p:txBody>
          <a:bodyPr anchor="b">
            <a:noAutofit/>
          </a:bodyPr>
          <a:lstStyle>
            <a:lvl1pPr algn="l">
              <a:lnSpc>
                <a:spcPts val="4400"/>
              </a:lnSpc>
              <a:defRPr sz="4800">
                <a:solidFill>
                  <a:schemeClr val="bg1"/>
                </a:solidFill>
                <a:latin typeface="+mj-lt"/>
              </a:defRPr>
            </a:lvl1pPr>
          </a:lstStyle>
          <a:p>
            <a:r>
              <a:rPr lang="en-US" sz="4800"/>
              <a:t>PRESENTATION </a:t>
            </a:r>
            <a:br>
              <a:rPr lang="en-US" sz="4800"/>
            </a:br>
            <a:r>
              <a:rPr lang="en-US" sz="4800"/>
              <a:t>TITLE</a:t>
            </a:r>
          </a:p>
        </p:txBody>
      </p:sp>
      <p:grpSp>
        <p:nvGrpSpPr>
          <p:cNvPr id="92" name="Editable shape">
            <a:extLst>
              <a:ext uri="{FF2B5EF4-FFF2-40B4-BE49-F238E27FC236}">
                <a16:creationId xmlns:a16="http://schemas.microsoft.com/office/drawing/2014/main" id="{4AE4D35A-B326-4C17-735A-32A3CB3A9223}"/>
              </a:ext>
            </a:extLst>
          </p:cNvPr>
          <p:cNvGrpSpPr>
            <a:grpSpLocks/>
          </p:cNvGrpSpPr>
          <p:nvPr userDrawn="1"/>
        </p:nvGrpSpPr>
        <p:grpSpPr>
          <a:xfrm>
            <a:off x="9083354" y="5096254"/>
            <a:ext cx="4342362" cy="2171181"/>
            <a:chOff x="9071016" y="5150712"/>
            <a:chExt cx="4342362" cy="2171181"/>
          </a:xfrm>
        </p:grpSpPr>
        <p:sp>
          <p:nvSpPr>
            <p:cNvPr id="93" name="Freeform: Shape 92">
              <a:extLst>
                <a:ext uri="{FF2B5EF4-FFF2-40B4-BE49-F238E27FC236}">
                  <a16:creationId xmlns:a16="http://schemas.microsoft.com/office/drawing/2014/main" id="{379930F5-5298-B90F-D045-208CBED4D53F}"/>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4" name="Freeform: Shape 93">
              <a:extLst>
                <a:ext uri="{FF2B5EF4-FFF2-40B4-BE49-F238E27FC236}">
                  <a16:creationId xmlns:a16="http://schemas.microsoft.com/office/drawing/2014/main" id="{2BAC3157-875A-6350-C692-869CCDA00CBC}"/>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5" name="Freeform: Shape 94">
              <a:extLst>
                <a:ext uri="{FF2B5EF4-FFF2-40B4-BE49-F238E27FC236}">
                  <a16:creationId xmlns:a16="http://schemas.microsoft.com/office/drawing/2014/main" id="{F5808CBB-93C9-37F9-3DD9-EABEC4411C03}"/>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6" name="Freeform: Shape 95">
              <a:extLst>
                <a:ext uri="{FF2B5EF4-FFF2-40B4-BE49-F238E27FC236}">
                  <a16:creationId xmlns:a16="http://schemas.microsoft.com/office/drawing/2014/main" id="{A1DA9510-CA8D-E36A-0358-B7FD58401FD9}"/>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7" name="Freeform: Shape 96">
              <a:extLst>
                <a:ext uri="{FF2B5EF4-FFF2-40B4-BE49-F238E27FC236}">
                  <a16:creationId xmlns:a16="http://schemas.microsoft.com/office/drawing/2014/main" id="{27B117F9-D3E1-F3B2-B451-132F9699F69A}"/>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8" name="Freeform: Shape 97">
              <a:extLst>
                <a:ext uri="{FF2B5EF4-FFF2-40B4-BE49-F238E27FC236}">
                  <a16:creationId xmlns:a16="http://schemas.microsoft.com/office/drawing/2014/main" id="{59E72612-12EA-7D62-C0AA-C34B32F6EEFD}"/>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9" name="Freeform: Shape 98">
              <a:extLst>
                <a:ext uri="{FF2B5EF4-FFF2-40B4-BE49-F238E27FC236}">
                  <a16:creationId xmlns:a16="http://schemas.microsoft.com/office/drawing/2014/main" id="{F246D83D-1396-7D8E-5CC1-6C166C878475}"/>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0" name="Freeform: Shape 99">
              <a:extLst>
                <a:ext uri="{FF2B5EF4-FFF2-40B4-BE49-F238E27FC236}">
                  <a16:creationId xmlns:a16="http://schemas.microsoft.com/office/drawing/2014/main" id="{2C207DF9-1642-F51C-816E-9B7A77BCA26D}"/>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1" name="Freeform: Shape 100">
              <a:extLst>
                <a:ext uri="{FF2B5EF4-FFF2-40B4-BE49-F238E27FC236}">
                  <a16:creationId xmlns:a16="http://schemas.microsoft.com/office/drawing/2014/main" id="{A3767A3C-570D-D4B3-6721-73158B526128}"/>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2" name="Freeform: Shape 101">
              <a:extLst>
                <a:ext uri="{FF2B5EF4-FFF2-40B4-BE49-F238E27FC236}">
                  <a16:creationId xmlns:a16="http://schemas.microsoft.com/office/drawing/2014/main" id="{2D96E5A5-7C30-E5BD-0535-0F0BF26DE821}"/>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3" name="Freeform: Shape 102">
              <a:extLst>
                <a:ext uri="{FF2B5EF4-FFF2-40B4-BE49-F238E27FC236}">
                  <a16:creationId xmlns:a16="http://schemas.microsoft.com/office/drawing/2014/main" id="{F9BFE7BE-2DE9-D243-C056-3E0AA135FD4A}"/>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4" name="Freeform: Shape 103">
              <a:extLst>
                <a:ext uri="{FF2B5EF4-FFF2-40B4-BE49-F238E27FC236}">
                  <a16:creationId xmlns:a16="http://schemas.microsoft.com/office/drawing/2014/main" id="{E0C2D04A-7404-A44F-A152-6416D6935136}"/>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5" name="Freeform: Shape 104">
              <a:extLst>
                <a:ext uri="{FF2B5EF4-FFF2-40B4-BE49-F238E27FC236}">
                  <a16:creationId xmlns:a16="http://schemas.microsoft.com/office/drawing/2014/main" id="{D0A1D64A-7FC9-7816-83F8-21D70F8F06E2}"/>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pic>
        <p:nvPicPr>
          <p:cNvPr id="6" name="Picture 5">
            <a:extLst>
              <a:ext uri="{FF2B5EF4-FFF2-40B4-BE49-F238E27FC236}">
                <a16:creationId xmlns:a16="http://schemas.microsoft.com/office/drawing/2014/main" id="{BD511385-380D-FCAB-DB7E-B9BBCD78D9CC}"/>
              </a:ext>
            </a:extLst>
          </p:cNvPr>
          <p:cNvPicPr>
            <a:picLocks noChangeAspect="1"/>
          </p:cNvPicPr>
          <p:nvPr userDrawn="1"/>
        </p:nvPicPr>
        <p:blipFill rotWithShape="1">
          <a:blip r:embed="rId2"/>
          <a:srcRect l="17275" t="41625" r="12137" b="45615"/>
          <a:stretch/>
        </p:blipFill>
        <p:spPr>
          <a:xfrm>
            <a:off x="621323" y="5964029"/>
            <a:ext cx="4009292" cy="560018"/>
          </a:xfrm>
          <a:prstGeom prst="rect">
            <a:avLst/>
          </a:prstGeom>
        </p:spPr>
      </p:pic>
    </p:spTree>
    <p:extLst>
      <p:ext uri="{BB962C8B-B14F-4D97-AF65-F5344CB8AC3E}">
        <p14:creationId xmlns:p14="http://schemas.microsoft.com/office/powerpoint/2010/main" val="250546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EE16-271E-776F-646A-A2497EC86550}"/>
              </a:ext>
            </a:extLst>
          </p:cNvPr>
          <p:cNvSpPr>
            <a:spLocks noGrp="1"/>
          </p:cNvSpPr>
          <p:nvPr>
            <p:ph type="title" hasCustomPrompt="1"/>
          </p:nvPr>
        </p:nvSpPr>
        <p:spPr>
          <a:xfrm>
            <a:off x="6346234" y="644230"/>
            <a:ext cx="5070489" cy="898582"/>
          </a:xfrm>
        </p:spPr>
        <p:txBody>
          <a:bodyPr anchor="t">
            <a:noAutofit/>
          </a:bodyPr>
          <a:lstStyle>
            <a:lvl1pPr>
              <a:lnSpc>
                <a:spcPts val="2800"/>
              </a:lnSpc>
              <a:defRPr sz="3200"/>
            </a:lvl1pPr>
          </a:lstStyle>
          <a:p>
            <a:r>
              <a:rPr lang="en-US"/>
              <a:t>TITLE AND CONTENT</a:t>
            </a:r>
          </a:p>
        </p:txBody>
      </p:sp>
      <p:grpSp>
        <p:nvGrpSpPr>
          <p:cNvPr id="4" name="Graphic 10">
            <a:extLst>
              <a:ext uri="{FF2B5EF4-FFF2-40B4-BE49-F238E27FC236}">
                <a16:creationId xmlns:a16="http://schemas.microsoft.com/office/drawing/2014/main" id="{0B8FE53A-BE97-9649-F37D-BA4070CA6FDB}"/>
              </a:ext>
            </a:extLst>
          </p:cNvPr>
          <p:cNvGrpSpPr/>
          <p:nvPr userDrawn="1"/>
        </p:nvGrpSpPr>
        <p:grpSpPr>
          <a:xfrm rot="3186376">
            <a:off x="9937836" y="702603"/>
            <a:ext cx="5623058" cy="2811529"/>
            <a:chOff x="6919912" y="3216683"/>
            <a:chExt cx="2628900" cy="1314450"/>
          </a:xfrm>
          <a:noFill/>
        </p:grpSpPr>
        <p:sp>
          <p:nvSpPr>
            <p:cNvPr id="5" name="Freeform: Shape 4">
              <a:extLst>
                <a:ext uri="{FF2B5EF4-FFF2-40B4-BE49-F238E27FC236}">
                  <a16:creationId xmlns:a16="http://schemas.microsoft.com/office/drawing/2014/main" id="{5165C061-2544-4F23-E1D3-91A5625E2206}"/>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6" name="Freeform: Shape 5">
              <a:extLst>
                <a:ext uri="{FF2B5EF4-FFF2-40B4-BE49-F238E27FC236}">
                  <a16:creationId xmlns:a16="http://schemas.microsoft.com/office/drawing/2014/main" id="{082C804F-B4FA-E39D-4945-6111E3282DAB}"/>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7" name="Freeform: Shape 6">
              <a:extLst>
                <a:ext uri="{FF2B5EF4-FFF2-40B4-BE49-F238E27FC236}">
                  <a16:creationId xmlns:a16="http://schemas.microsoft.com/office/drawing/2014/main" id="{F467C02D-A776-7C2E-4854-E18598E062D0}"/>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22B322C1-1D8E-BCFA-74C3-31C774E003BF}"/>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1ABEE1E2-22EE-413C-BF13-2F73EE8F5545}"/>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BAA060AA-B82C-9037-1F84-0E826D48DA30}"/>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52678806-9603-07E9-8EFC-79B88361C87D}"/>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6D0D5F9F-A870-AF9B-CA64-8FB17BF67ED5}"/>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702AA79F-C158-7D47-CED3-7CEDD29F1876}"/>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0CCBAF6A-93B4-743D-AE30-11B6F0EAB78E}"/>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EF090FE4-834D-7E18-C770-39C6B0BBE57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D4474850-82EC-D26B-2ABF-C0D906AF316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B2350680-72E3-2C93-FC13-89D766A68E01}"/>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2DC84C52-0008-950A-F030-F448D9684F12}"/>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p>
            <a:fld id="{875EC4C2-B91C-45CD-B447-D099F93DF8FF}" type="datetimeFigureOut">
              <a:rPr lang="en-US" smtClean="0"/>
              <a:pPr/>
              <a:t>5/22/2025</a:t>
            </a:fld>
            <a:endParaRPr lang="en-US" dirty="0"/>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p>
            <a:fld id="{16DA4D8A-707C-46E3-AE54-67BE14DE1600}" type="slidenum">
              <a:rPr lang="en-US" smtClean="0"/>
              <a:pPr/>
              <a:t>‹#›</a:t>
            </a:fld>
            <a:endParaRPr lang="en-US" dirty="0"/>
          </a:p>
        </p:txBody>
      </p:sp>
      <p:sp>
        <p:nvSpPr>
          <p:cNvPr id="19" name="Content Placeholder 2">
            <a:extLst>
              <a:ext uri="{FF2B5EF4-FFF2-40B4-BE49-F238E27FC236}">
                <a16:creationId xmlns:a16="http://schemas.microsoft.com/office/drawing/2014/main" id="{CEB3269B-510C-29DA-65F4-FBD2499BBB4E}"/>
              </a:ext>
            </a:extLst>
          </p:cNvPr>
          <p:cNvSpPr>
            <a:spLocks noGrp="1"/>
          </p:cNvSpPr>
          <p:nvPr>
            <p:ph idx="1"/>
          </p:nvPr>
        </p:nvSpPr>
        <p:spPr>
          <a:xfrm>
            <a:off x="6237105" y="1224180"/>
            <a:ext cx="5070489" cy="4334380"/>
          </a:xfrm>
        </p:spPr>
        <p:txBody>
          <a:bodyPr>
            <a:normAutofit/>
          </a:bodyPr>
          <a:lstStyle>
            <a:lvl1pPr>
              <a:defRPr sz="1800"/>
            </a:lvl1pPr>
            <a:lvl2pPr>
              <a:defRPr sz="1600"/>
            </a:lvl2pPr>
            <a:lvl3pPr>
              <a:defRPr sz="1400"/>
            </a:lvl3pPr>
            <a:lvl4pPr>
              <a:defRPr sz="12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Picture Placeholder 19">
            <a:extLst>
              <a:ext uri="{FF2B5EF4-FFF2-40B4-BE49-F238E27FC236}">
                <a16:creationId xmlns:a16="http://schemas.microsoft.com/office/drawing/2014/main" id="{30EE162C-2E75-8402-52CF-2405E8C86B02}"/>
              </a:ext>
            </a:extLst>
          </p:cNvPr>
          <p:cNvSpPr>
            <a:spLocks noGrp="1"/>
          </p:cNvSpPr>
          <p:nvPr>
            <p:ph type="pic" sz="quarter" idx="13"/>
          </p:nvPr>
        </p:nvSpPr>
        <p:spPr>
          <a:xfrm flipH="1">
            <a:off x="-45806" y="-38575"/>
            <a:ext cx="6004146" cy="6930478"/>
          </a:xfrm>
          <a:custGeom>
            <a:avLst/>
            <a:gdLst>
              <a:gd name="connsiteX0" fmla="*/ 1970237 w 5396400"/>
              <a:gd name="connsiteY0" fmla="*/ 0 h 6858000"/>
              <a:gd name="connsiteX1" fmla="*/ 5396400 w 5396400"/>
              <a:gd name="connsiteY1" fmla="*/ 0 h 6858000"/>
              <a:gd name="connsiteX2" fmla="*/ 5396400 w 5396400"/>
              <a:gd name="connsiteY2" fmla="*/ 6836948 h 6858000"/>
              <a:gd name="connsiteX3" fmla="*/ 5348271 w 5396400"/>
              <a:gd name="connsiteY3" fmla="*/ 6858000 h 6858000"/>
              <a:gd name="connsiteX4" fmla="*/ 2302830 w 5396400"/>
              <a:gd name="connsiteY4" fmla="*/ 6858000 h 6858000"/>
              <a:gd name="connsiteX5" fmla="*/ 2168296 w 5396400"/>
              <a:gd name="connsiteY5" fmla="*/ 6797179 h 6858000"/>
              <a:gd name="connsiteX6" fmla="*/ 0 w 5396400"/>
              <a:gd name="connsiteY6" fmla="*/ 3346833 h 6858000"/>
              <a:gd name="connsiteX7" fmla="*/ 1842951 w 5396400"/>
              <a:gd name="connsiteY7" fmla="*/ 73188 h 6858000"/>
              <a:gd name="connsiteX0" fmla="*/ 1970237 w 5934283"/>
              <a:gd name="connsiteY0" fmla="*/ 0 h 6858000"/>
              <a:gd name="connsiteX1" fmla="*/ 5934283 w 5934283"/>
              <a:gd name="connsiteY1" fmla="*/ 0 h 6858000"/>
              <a:gd name="connsiteX2" fmla="*/ 5396400 w 5934283"/>
              <a:gd name="connsiteY2" fmla="*/ 6836948 h 6858000"/>
              <a:gd name="connsiteX3" fmla="*/ 5348271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34283"/>
              <a:gd name="connsiteY0" fmla="*/ 0 h 6858000"/>
              <a:gd name="connsiteX1" fmla="*/ 5934283 w 5934283"/>
              <a:gd name="connsiteY1" fmla="*/ 0 h 6858000"/>
              <a:gd name="connsiteX2" fmla="*/ 5396400 w 5934283"/>
              <a:gd name="connsiteY2" fmla="*/ 6836948 h 6858000"/>
              <a:gd name="connsiteX3" fmla="*/ 5025542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47730"/>
              <a:gd name="connsiteY0" fmla="*/ 0 h 6858000"/>
              <a:gd name="connsiteX1" fmla="*/ 5934283 w 5947730"/>
              <a:gd name="connsiteY1" fmla="*/ 0 h 6858000"/>
              <a:gd name="connsiteX2" fmla="*/ 5947730 w 5947730"/>
              <a:gd name="connsiteY2" fmla="*/ 6756265 h 6858000"/>
              <a:gd name="connsiteX3" fmla="*/ 5025542 w 5947730"/>
              <a:gd name="connsiteY3" fmla="*/ 6858000 h 6858000"/>
              <a:gd name="connsiteX4" fmla="*/ 2302830 w 5947730"/>
              <a:gd name="connsiteY4" fmla="*/ 6858000 h 6858000"/>
              <a:gd name="connsiteX5" fmla="*/ 2168296 w 5947730"/>
              <a:gd name="connsiteY5" fmla="*/ 6797179 h 6858000"/>
              <a:gd name="connsiteX6" fmla="*/ 0 w 5947730"/>
              <a:gd name="connsiteY6" fmla="*/ 3346833 h 6858000"/>
              <a:gd name="connsiteX7" fmla="*/ 1842951 w 5947730"/>
              <a:gd name="connsiteY7" fmla="*/ 73188 h 6858000"/>
              <a:gd name="connsiteX8" fmla="*/ 1970237 w 5947730"/>
              <a:gd name="connsiteY8" fmla="*/ 0 h 6858000"/>
              <a:gd name="connsiteX0" fmla="*/ 1970237 w 5959305"/>
              <a:gd name="connsiteY0" fmla="*/ 0 h 6883586"/>
              <a:gd name="connsiteX1" fmla="*/ 5934283 w 5959305"/>
              <a:gd name="connsiteY1" fmla="*/ 0 h 6883586"/>
              <a:gd name="connsiteX2" fmla="*/ 5959305 w 5959305"/>
              <a:gd name="connsiteY2" fmla="*/ 6883586 h 6883586"/>
              <a:gd name="connsiteX3" fmla="*/ 5025542 w 5959305"/>
              <a:gd name="connsiteY3" fmla="*/ 6858000 h 6883586"/>
              <a:gd name="connsiteX4" fmla="*/ 2302830 w 5959305"/>
              <a:gd name="connsiteY4" fmla="*/ 6858000 h 6883586"/>
              <a:gd name="connsiteX5" fmla="*/ 2168296 w 5959305"/>
              <a:gd name="connsiteY5" fmla="*/ 6797179 h 6883586"/>
              <a:gd name="connsiteX6" fmla="*/ 0 w 5959305"/>
              <a:gd name="connsiteY6" fmla="*/ 3346833 h 6883586"/>
              <a:gd name="connsiteX7" fmla="*/ 1842951 w 5959305"/>
              <a:gd name="connsiteY7" fmla="*/ 73188 h 6883586"/>
              <a:gd name="connsiteX8" fmla="*/ 1970237 w 5959305"/>
              <a:gd name="connsiteY8" fmla="*/ 0 h 6883586"/>
              <a:gd name="connsiteX0" fmla="*/ 1970237 w 5992493"/>
              <a:gd name="connsiteY0" fmla="*/ 0 h 6883586"/>
              <a:gd name="connsiteX1" fmla="*/ 5992157 w 5992493"/>
              <a:gd name="connsiteY1" fmla="*/ 11574 h 6883586"/>
              <a:gd name="connsiteX2" fmla="*/ 5959305 w 5992493"/>
              <a:gd name="connsiteY2" fmla="*/ 6883586 h 6883586"/>
              <a:gd name="connsiteX3" fmla="*/ 5025542 w 5992493"/>
              <a:gd name="connsiteY3" fmla="*/ 6858000 h 6883586"/>
              <a:gd name="connsiteX4" fmla="*/ 2302830 w 5992493"/>
              <a:gd name="connsiteY4" fmla="*/ 6858000 h 6883586"/>
              <a:gd name="connsiteX5" fmla="*/ 2168296 w 5992493"/>
              <a:gd name="connsiteY5" fmla="*/ 6797179 h 6883586"/>
              <a:gd name="connsiteX6" fmla="*/ 0 w 5992493"/>
              <a:gd name="connsiteY6" fmla="*/ 3346833 h 6883586"/>
              <a:gd name="connsiteX7" fmla="*/ 1842951 w 5992493"/>
              <a:gd name="connsiteY7" fmla="*/ 73188 h 6883586"/>
              <a:gd name="connsiteX8" fmla="*/ 1970237 w 5992493"/>
              <a:gd name="connsiteY8" fmla="*/ 0 h 6883586"/>
              <a:gd name="connsiteX0" fmla="*/ 1970237 w 6004146"/>
              <a:gd name="connsiteY0" fmla="*/ 35318 h 6918904"/>
              <a:gd name="connsiteX1" fmla="*/ 6003880 w 6004146"/>
              <a:gd name="connsiteY1" fmla="*/ 0 h 6918904"/>
              <a:gd name="connsiteX2" fmla="*/ 5959305 w 6004146"/>
              <a:gd name="connsiteY2" fmla="*/ 6918904 h 6918904"/>
              <a:gd name="connsiteX3" fmla="*/ 5025542 w 6004146"/>
              <a:gd name="connsiteY3" fmla="*/ 6893318 h 6918904"/>
              <a:gd name="connsiteX4" fmla="*/ 2302830 w 6004146"/>
              <a:gd name="connsiteY4" fmla="*/ 6893318 h 6918904"/>
              <a:gd name="connsiteX5" fmla="*/ 2168296 w 6004146"/>
              <a:gd name="connsiteY5" fmla="*/ 6832497 h 6918904"/>
              <a:gd name="connsiteX6" fmla="*/ 0 w 6004146"/>
              <a:gd name="connsiteY6" fmla="*/ 3382151 h 6918904"/>
              <a:gd name="connsiteX7" fmla="*/ 1842951 w 6004146"/>
              <a:gd name="connsiteY7" fmla="*/ 108506 h 6918904"/>
              <a:gd name="connsiteX8" fmla="*/ 1970237 w 6004146"/>
              <a:gd name="connsiteY8" fmla="*/ 35318 h 6918904"/>
              <a:gd name="connsiteX0" fmla="*/ 1993683 w 6004146"/>
              <a:gd name="connsiteY0" fmla="*/ 0 h 6930478"/>
              <a:gd name="connsiteX1" fmla="*/ 6003880 w 6004146"/>
              <a:gd name="connsiteY1" fmla="*/ 11574 h 6930478"/>
              <a:gd name="connsiteX2" fmla="*/ 5959305 w 6004146"/>
              <a:gd name="connsiteY2" fmla="*/ 6930478 h 6930478"/>
              <a:gd name="connsiteX3" fmla="*/ 5025542 w 6004146"/>
              <a:gd name="connsiteY3" fmla="*/ 6904892 h 6930478"/>
              <a:gd name="connsiteX4" fmla="*/ 2302830 w 6004146"/>
              <a:gd name="connsiteY4" fmla="*/ 6904892 h 6930478"/>
              <a:gd name="connsiteX5" fmla="*/ 2168296 w 6004146"/>
              <a:gd name="connsiteY5" fmla="*/ 6844071 h 6930478"/>
              <a:gd name="connsiteX6" fmla="*/ 0 w 6004146"/>
              <a:gd name="connsiteY6" fmla="*/ 3393725 h 6930478"/>
              <a:gd name="connsiteX7" fmla="*/ 1842951 w 6004146"/>
              <a:gd name="connsiteY7" fmla="*/ 120080 h 6930478"/>
              <a:gd name="connsiteX8" fmla="*/ 1993683 w 6004146"/>
              <a:gd name="connsiteY8" fmla="*/ 0 h 693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4146" h="6930478">
                <a:moveTo>
                  <a:pt x="1993683" y="0"/>
                </a:moveTo>
                <a:lnTo>
                  <a:pt x="6003880" y="11574"/>
                </a:lnTo>
                <a:cubicBezTo>
                  <a:pt x="6008362" y="2263662"/>
                  <a:pt x="5954823" y="4678390"/>
                  <a:pt x="5959305" y="6930478"/>
                </a:cubicBezTo>
                <a:lnTo>
                  <a:pt x="5025542" y="6904892"/>
                </a:lnTo>
                <a:lnTo>
                  <a:pt x="2302830" y="6904892"/>
                </a:lnTo>
                <a:lnTo>
                  <a:pt x="2168296" y="6844071"/>
                </a:lnTo>
                <a:cubicBezTo>
                  <a:pt x="885336" y="6225877"/>
                  <a:pt x="0" y="4913191"/>
                  <a:pt x="0" y="3393725"/>
                </a:cubicBezTo>
                <a:cubicBezTo>
                  <a:pt x="0" y="2006386"/>
                  <a:pt x="738059" y="791429"/>
                  <a:pt x="1842951" y="120080"/>
                </a:cubicBezTo>
                <a:lnTo>
                  <a:pt x="1993683" y="0"/>
                </a:lnTo>
                <a:close/>
              </a:path>
            </a:pathLst>
          </a:custGeom>
          <a:pattFill prst="pct20">
            <a:fgClr>
              <a:schemeClr val="accent1"/>
            </a:fgClr>
            <a:bgClr>
              <a:schemeClr val="bg1"/>
            </a:bgClr>
          </a:pattFill>
        </p:spPr>
        <p:txBody>
          <a:bodyPr wrap="square" anchor="ctr">
            <a:noAutofit/>
          </a:bodyPr>
          <a:lstStyle>
            <a:lvl1pPr marL="0" indent="0" algn="ctr">
              <a:buFontTx/>
              <a:buNone/>
              <a:defRPr b="1"/>
            </a:lvl1pPr>
          </a:lstStyle>
          <a:p>
            <a:endParaRPr lang="en-US" dirty="0"/>
          </a:p>
        </p:txBody>
      </p:sp>
    </p:spTree>
    <p:extLst>
      <p:ext uri="{BB962C8B-B14F-4D97-AF65-F5344CB8AC3E}">
        <p14:creationId xmlns:p14="http://schemas.microsoft.com/office/powerpoint/2010/main" val="1201819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C170-E64C-85F3-8B8E-EABDCE4FC5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11A01-BBEF-8552-5AE6-1AA9B07F9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16213-3BC1-334C-B55E-43239DCDEDC4}"/>
              </a:ext>
            </a:extLst>
          </p:cNvPr>
          <p:cNvSpPr>
            <a:spLocks noGrp="1"/>
          </p:cNvSpPr>
          <p:nvPr>
            <p:ph type="dt" sz="half" idx="10"/>
          </p:nvPr>
        </p:nvSpPr>
        <p:spPr/>
        <p:txBody>
          <a:bodyPr/>
          <a:lstStyle/>
          <a:p>
            <a:fld id="{43D7D18D-7174-423F-8B65-E87C9FCCA6A9}" type="datetimeFigureOut">
              <a:rPr lang="en-US" smtClean="0"/>
              <a:t>5/22/2025</a:t>
            </a:fld>
            <a:endParaRPr lang="en-US" dirty="0"/>
          </a:p>
        </p:txBody>
      </p:sp>
      <p:sp>
        <p:nvSpPr>
          <p:cNvPr id="5" name="Footer Placeholder 4">
            <a:extLst>
              <a:ext uri="{FF2B5EF4-FFF2-40B4-BE49-F238E27FC236}">
                <a16:creationId xmlns:a16="http://schemas.microsoft.com/office/drawing/2014/main" id="{CDBED3AD-D666-56BF-336F-4B3AB491AA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25142C-33B0-AC12-E38B-C3DBF215801C}"/>
              </a:ext>
            </a:extLst>
          </p:cNvPr>
          <p:cNvSpPr>
            <a:spLocks noGrp="1"/>
          </p:cNvSpPr>
          <p:nvPr>
            <p:ph type="sldNum" sz="quarter" idx="12"/>
          </p:nvPr>
        </p:nvSpPr>
        <p:spPr/>
        <p:txBody>
          <a:bodyPr/>
          <a:lstStyle/>
          <a:p>
            <a:fld id="{0C19E639-A2EE-48B5-9ECA-E59058341B55}" type="slidenum">
              <a:rPr lang="en-US" smtClean="0"/>
              <a:t>‹#›</a:t>
            </a:fld>
            <a:endParaRPr lang="en-US" dirty="0"/>
          </a:p>
        </p:txBody>
      </p:sp>
    </p:spTree>
    <p:extLst>
      <p:ext uri="{BB962C8B-B14F-4D97-AF65-F5344CB8AC3E}">
        <p14:creationId xmlns:p14="http://schemas.microsoft.com/office/powerpoint/2010/main" val="2074296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5" name="Group 4">
            <a:extLst>
              <a:ext uri="{FF2B5EF4-FFF2-40B4-BE49-F238E27FC236}">
                <a16:creationId xmlns:a16="http://schemas.microsoft.com/office/drawing/2014/main" id="{F079FA6E-048C-DF44-A28F-80C1F630C5BB}"/>
              </a:ext>
            </a:extLst>
          </p:cNvPr>
          <p:cNvGrpSpPr/>
          <p:nvPr userDrawn="1"/>
        </p:nvGrpSpPr>
        <p:grpSpPr>
          <a:xfrm>
            <a:off x="685800" y="3528370"/>
            <a:ext cx="565960" cy="2339030"/>
            <a:chOff x="-1231641" y="0"/>
            <a:chExt cx="1002632" cy="4143734"/>
          </a:xfrm>
        </p:grpSpPr>
        <p:sp>
          <p:nvSpPr>
            <p:cNvPr id="6" name="Oval 5">
              <a:extLst>
                <a:ext uri="{FF2B5EF4-FFF2-40B4-BE49-F238E27FC236}">
                  <a16:creationId xmlns:a16="http://schemas.microsoft.com/office/drawing/2014/main" id="{930EFBC2-27A1-EF11-C757-B2D399621B9F}"/>
                </a:ext>
              </a:extLst>
            </p:cNvPr>
            <p:cNvSpPr>
              <a:spLocks/>
            </p:cNvSpPr>
            <p:nvPr/>
          </p:nvSpPr>
          <p:spPr>
            <a:xfrm>
              <a:off x="-1221328" y="1189617"/>
              <a:ext cx="469232" cy="469232"/>
            </a:xfrm>
            <a:prstGeom prst="ellipse">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8B09F5D-C4EC-947F-BB34-44A66A2DC7B7}"/>
                </a:ext>
              </a:extLst>
            </p:cNvPr>
            <p:cNvSpPr/>
            <p:nvPr/>
          </p:nvSpPr>
          <p:spPr>
            <a:xfrm>
              <a:off x="-1221328" y="0"/>
              <a:ext cx="469232" cy="469232"/>
            </a:xfrm>
            <a:prstGeom prst="ellipse">
              <a:avLst/>
            </a:prstGeom>
            <a:solidFill>
              <a:srgbClr val="0954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6CAA52B-285B-CC05-5E4B-59A6D34B5ECC}"/>
                </a:ext>
              </a:extLst>
            </p:cNvPr>
            <p:cNvSpPr>
              <a:spLocks/>
            </p:cNvSpPr>
            <p:nvPr/>
          </p:nvSpPr>
          <p:spPr>
            <a:xfrm>
              <a:off x="-1221328" y="562947"/>
              <a:ext cx="469232" cy="469232"/>
            </a:xfrm>
            <a:prstGeom prst="ellipse">
              <a:avLst/>
            </a:prstGeom>
            <a:solidFill>
              <a:srgbClr val="0C71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4D70CE4-4FB5-8E28-DD68-5368ED5ABED0}"/>
                </a:ext>
              </a:extLst>
            </p:cNvPr>
            <p:cNvSpPr>
              <a:spLocks/>
            </p:cNvSpPr>
            <p:nvPr/>
          </p:nvSpPr>
          <p:spPr>
            <a:xfrm>
              <a:off x="-1231641" y="1769502"/>
              <a:ext cx="469232" cy="469232"/>
            </a:xfrm>
            <a:prstGeom prst="ellipse">
              <a:avLst/>
            </a:prstGeom>
            <a:solidFill>
              <a:srgbClr val="D0CB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D265D96-2209-D4C4-C9CA-10AD2BD37158}"/>
                </a:ext>
              </a:extLst>
            </p:cNvPr>
            <p:cNvSpPr>
              <a:spLocks/>
            </p:cNvSpPr>
            <p:nvPr/>
          </p:nvSpPr>
          <p:spPr>
            <a:xfrm>
              <a:off x="-1231641" y="2379102"/>
              <a:ext cx="469232" cy="469232"/>
            </a:xfrm>
            <a:prstGeom prst="ellipse">
              <a:avLst/>
            </a:prstGeom>
            <a:solidFill>
              <a:srgbClr val="2156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B7E7964-7543-4662-20A6-E9D39D554800}"/>
                </a:ext>
              </a:extLst>
            </p:cNvPr>
            <p:cNvSpPr>
              <a:spLocks/>
            </p:cNvSpPr>
            <p:nvPr/>
          </p:nvSpPr>
          <p:spPr>
            <a:xfrm>
              <a:off x="-1231641" y="2988702"/>
              <a:ext cx="469232" cy="469232"/>
            </a:xfrm>
            <a:prstGeom prst="ellipse">
              <a:avLst/>
            </a:prstGeom>
            <a:solidFill>
              <a:srgbClr val="1A9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658BB8F-A205-DF6F-6716-3C6025CFBA08}"/>
                </a:ext>
              </a:extLst>
            </p:cNvPr>
            <p:cNvSpPr>
              <a:spLocks/>
            </p:cNvSpPr>
            <p:nvPr/>
          </p:nvSpPr>
          <p:spPr>
            <a:xfrm>
              <a:off x="-1231641" y="3674502"/>
              <a:ext cx="469232" cy="469232"/>
            </a:xfrm>
            <a:prstGeom prst="ellipse">
              <a:avLst/>
            </a:prstGeom>
            <a:solidFill>
              <a:srgbClr val="CAE6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337FAA4-3746-F8CC-30B0-CA35F5614765}"/>
                </a:ext>
              </a:extLst>
            </p:cNvPr>
            <p:cNvSpPr>
              <a:spLocks/>
            </p:cNvSpPr>
            <p:nvPr/>
          </p:nvSpPr>
          <p:spPr>
            <a:xfrm>
              <a:off x="-718457" y="262608"/>
              <a:ext cx="469232" cy="469232"/>
            </a:xfrm>
            <a:prstGeom prst="ellipse">
              <a:avLst/>
            </a:prstGeom>
            <a:solidFill>
              <a:srgbClr val="D8A8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2FE3D98-0FE6-0D30-C46E-3031EFA85078}"/>
                </a:ext>
              </a:extLst>
            </p:cNvPr>
            <p:cNvSpPr>
              <a:spLocks/>
            </p:cNvSpPr>
            <p:nvPr/>
          </p:nvSpPr>
          <p:spPr>
            <a:xfrm>
              <a:off x="-718457" y="967069"/>
              <a:ext cx="469232" cy="469232"/>
            </a:xfrm>
            <a:prstGeom prst="ellipse">
              <a:avLst/>
            </a:prstGeom>
            <a:solidFill>
              <a:srgbClr val="7A1F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CFBA433-BE44-0DA3-0AB7-FCCF81884958}"/>
                </a:ext>
              </a:extLst>
            </p:cNvPr>
            <p:cNvSpPr>
              <a:spLocks/>
            </p:cNvSpPr>
            <p:nvPr/>
          </p:nvSpPr>
          <p:spPr>
            <a:xfrm>
              <a:off x="-698241" y="1540902"/>
              <a:ext cx="469232" cy="469232"/>
            </a:xfrm>
            <a:prstGeom prst="ellipse">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527CC33-C08F-60FB-3863-7ED58C957B23}"/>
                </a:ext>
              </a:extLst>
            </p:cNvPr>
            <p:cNvSpPr>
              <a:spLocks/>
            </p:cNvSpPr>
            <p:nvPr/>
          </p:nvSpPr>
          <p:spPr>
            <a:xfrm>
              <a:off x="-698241" y="2150502"/>
              <a:ext cx="469232" cy="469232"/>
            </a:xfrm>
            <a:prstGeom prst="ellipse">
              <a:avLst/>
            </a:prstGeom>
            <a:solidFill>
              <a:srgbClr val="FF64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46284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ody Slide_Text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4DE4C73-F3D5-CF42-B1CA-623B5EF1A374}"/>
              </a:ext>
            </a:extLst>
          </p:cNvPr>
          <p:cNvSpPr>
            <a:spLocks noGrp="1"/>
          </p:cNvSpPr>
          <p:nvPr>
            <p:ph type="body" sz="quarter" idx="10" hasCustomPrompt="1"/>
          </p:nvPr>
        </p:nvSpPr>
        <p:spPr>
          <a:xfrm>
            <a:off x="457200" y="441811"/>
            <a:ext cx="10502721" cy="1027113"/>
          </a:xfrm>
          <a:prstGeom prst="rect">
            <a:avLst/>
          </a:prstGeom>
        </p:spPr>
        <p:txBody>
          <a:bodyPr/>
          <a:lstStyle>
            <a:lvl1pPr marL="0" indent="0">
              <a:buNone/>
              <a:defRPr sz="4800" b="1" i="0">
                <a:solidFill>
                  <a:srgbClr val="1FA29C"/>
                </a:solidFill>
                <a:latin typeface="Poppins" pitchFamily="2" charset="77"/>
                <a:ea typeface="Verdana" panose="020B0604030504040204" pitchFamily="34" charset="0"/>
                <a:cs typeface="Poppins" pitchFamily="2" charset="77"/>
              </a:defRPr>
            </a:lvl1pPr>
            <a:lvl2pPr marL="457200" indent="0">
              <a:buNone/>
              <a:defRPr/>
            </a:lvl2pPr>
          </a:lstStyle>
          <a:p>
            <a:pPr lvl="0"/>
            <a:r>
              <a:rPr lang="en-US"/>
              <a:t>H1 Header Text Goes Here</a:t>
            </a:r>
          </a:p>
        </p:txBody>
      </p:sp>
      <p:sp>
        <p:nvSpPr>
          <p:cNvPr id="3" name="Text Placeholder 2">
            <a:extLst>
              <a:ext uri="{FF2B5EF4-FFF2-40B4-BE49-F238E27FC236}">
                <a16:creationId xmlns:a16="http://schemas.microsoft.com/office/drawing/2014/main" id="{93A07D63-0A7A-B04A-A32E-8A93E25C7683}"/>
              </a:ext>
            </a:extLst>
          </p:cNvPr>
          <p:cNvSpPr>
            <a:spLocks noGrp="1"/>
          </p:cNvSpPr>
          <p:nvPr>
            <p:ph type="body" sz="quarter" idx="11" hasCustomPrompt="1"/>
          </p:nvPr>
        </p:nvSpPr>
        <p:spPr>
          <a:xfrm>
            <a:off x="457200" y="1825624"/>
            <a:ext cx="7431741" cy="337596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mtClean="0">
                <a:solidFill>
                  <a:schemeClr val="tx1">
                    <a:lumMod val="75000"/>
                    <a:lumOff val="25000"/>
                  </a:schemeClr>
                </a:solidFill>
                <a:effect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400">
                <a:latin typeface="Verdana" panose="020B0604030504040204" pitchFamily="34" charset="0"/>
                <a:ea typeface="Verdana" panose="020B0604030504040204" pitchFamily="34" charset="0"/>
                <a:cs typeface="Verdana" panose="020B0604030504040204" pitchFamily="34" charset="0"/>
              </a:rPr>
              <a:t>Body copy goes here</a:t>
            </a:r>
          </a:p>
        </p:txBody>
      </p:sp>
      <p:sp>
        <p:nvSpPr>
          <p:cNvPr id="8" name="Slide Number Placeholder 10">
            <a:extLst>
              <a:ext uri="{FF2B5EF4-FFF2-40B4-BE49-F238E27FC236}">
                <a16:creationId xmlns:a16="http://schemas.microsoft.com/office/drawing/2014/main" id="{498120F8-CB04-D147-AAF8-7A22E835372E}"/>
              </a:ext>
            </a:extLst>
          </p:cNvPr>
          <p:cNvSpPr>
            <a:spLocks noGrp="1"/>
          </p:cNvSpPr>
          <p:nvPr>
            <p:ph type="sldNum" sz="quarter" idx="12"/>
          </p:nvPr>
        </p:nvSpPr>
        <p:spPr>
          <a:xfrm>
            <a:off x="11548534" y="6299475"/>
            <a:ext cx="474133" cy="365125"/>
          </a:xfrm>
        </p:spPr>
        <p:txBody>
          <a:bodyPr/>
          <a:lstStyle>
            <a:lvl1pPr>
              <a:defRPr sz="1400"/>
            </a:lvl1pPr>
          </a:lstStyle>
          <a:p>
            <a:fld id="{B1C535E9-3087-854E-9C8F-55CBE0306812}" type="slidenum">
              <a:rPr lang="en-US" smtClean="0"/>
              <a:pPr/>
              <a:t>‹#›</a:t>
            </a:fld>
            <a:endParaRPr lang="en-US" dirty="0"/>
          </a:p>
        </p:txBody>
      </p:sp>
    </p:spTree>
    <p:extLst>
      <p:ext uri="{BB962C8B-B14F-4D97-AF65-F5344CB8AC3E}">
        <p14:creationId xmlns:p14="http://schemas.microsoft.com/office/powerpoint/2010/main" val="248960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
  <p:cSld name="6_Title and Content ">
    <p:spTree>
      <p:nvGrpSpPr>
        <p:cNvPr id="1" name="Shape 89"/>
        <p:cNvGrpSpPr/>
        <p:nvPr/>
      </p:nvGrpSpPr>
      <p:grpSpPr>
        <a:xfrm>
          <a:off x="0" y="0"/>
          <a:ext cx="0" cy="0"/>
          <a:chOff x="0" y="0"/>
          <a:chExt cx="0" cy="0"/>
        </a:xfrm>
      </p:grpSpPr>
      <p:grpSp>
        <p:nvGrpSpPr>
          <p:cNvPr id="90" name="Google Shape;90;p28"/>
          <p:cNvGrpSpPr/>
          <p:nvPr/>
        </p:nvGrpSpPr>
        <p:grpSpPr>
          <a:xfrm rot="3186376">
            <a:off x="9266505" y="702603"/>
            <a:ext cx="5623058" cy="2811529"/>
            <a:chOff x="6919912" y="3216683"/>
            <a:chExt cx="2628900" cy="1314450"/>
          </a:xfrm>
        </p:grpSpPr>
        <p:sp>
          <p:nvSpPr>
            <p:cNvPr id="91" name="Google Shape;91;p28"/>
            <p:cNvSpPr/>
            <p:nvPr/>
          </p:nvSpPr>
          <p:spPr>
            <a:xfrm>
              <a:off x="6919912" y="3216683"/>
              <a:ext cx="2628900" cy="1314450"/>
            </a:xfrm>
            <a:custGeom>
              <a:avLst/>
              <a:gdLst/>
              <a:ahLst/>
              <a:cxnLst/>
              <a:rect l="l" t="t" r="r" b="b"/>
              <a:pathLst>
                <a:path w="2628900" h="1314450" extrusionOk="0">
                  <a:moveTo>
                    <a:pt x="0" y="0"/>
                  </a:moveTo>
                  <a:cubicBezTo>
                    <a:pt x="0" y="725996"/>
                    <a:pt x="588455" y="1314450"/>
                    <a:pt x="1314450" y="1314450"/>
                  </a:cubicBezTo>
                  <a:cubicBezTo>
                    <a:pt x="2040445" y="1314450"/>
                    <a:pt x="2628900" y="725996"/>
                    <a:pt x="2628900"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92" name="Google Shape;92;p28"/>
            <p:cNvSpPr/>
            <p:nvPr/>
          </p:nvSpPr>
          <p:spPr>
            <a:xfrm>
              <a:off x="7018115" y="3216683"/>
              <a:ext cx="2432494" cy="1216247"/>
            </a:xfrm>
            <a:custGeom>
              <a:avLst/>
              <a:gdLst/>
              <a:ahLst/>
              <a:cxnLst/>
              <a:rect l="l" t="t" r="r" b="b"/>
              <a:pathLst>
                <a:path w="2432494" h="1216247" extrusionOk="0">
                  <a:moveTo>
                    <a:pt x="0" y="0"/>
                  </a:moveTo>
                  <a:cubicBezTo>
                    <a:pt x="0" y="671703"/>
                    <a:pt x="544544" y="1216247"/>
                    <a:pt x="1216247" y="1216247"/>
                  </a:cubicBezTo>
                  <a:cubicBezTo>
                    <a:pt x="1887951" y="1216247"/>
                    <a:pt x="2432495" y="671703"/>
                    <a:pt x="2432495"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93" name="Google Shape;93;p28"/>
            <p:cNvSpPr/>
            <p:nvPr/>
          </p:nvSpPr>
          <p:spPr>
            <a:xfrm>
              <a:off x="7116317" y="3216683"/>
              <a:ext cx="2236089" cy="1118044"/>
            </a:xfrm>
            <a:custGeom>
              <a:avLst/>
              <a:gdLst/>
              <a:ahLst/>
              <a:cxnLst/>
              <a:rect l="l" t="t" r="r" b="b"/>
              <a:pathLst>
                <a:path w="2236089" h="1118044" extrusionOk="0">
                  <a:moveTo>
                    <a:pt x="0" y="0"/>
                  </a:moveTo>
                  <a:cubicBezTo>
                    <a:pt x="0" y="617506"/>
                    <a:pt x="500539" y="1118045"/>
                    <a:pt x="1118045" y="1118045"/>
                  </a:cubicBezTo>
                  <a:cubicBezTo>
                    <a:pt x="1735551" y="1118045"/>
                    <a:pt x="2236089" y="617506"/>
                    <a:pt x="2236089"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94" name="Google Shape;94;p28"/>
            <p:cNvSpPr/>
            <p:nvPr/>
          </p:nvSpPr>
          <p:spPr>
            <a:xfrm>
              <a:off x="7214520" y="3216683"/>
              <a:ext cx="2039683" cy="1019841"/>
            </a:xfrm>
            <a:custGeom>
              <a:avLst/>
              <a:gdLst/>
              <a:ahLst/>
              <a:cxnLst/>
              <a:rect l="l" t="t" r="r" b="b"/>
              <a:pathLst>
                <a:path w="2039683" h="1019841" extrusionOk="0">
                  <a:moveTo>
                    <a:pt x="0" y="0"/>
                  </a:moveTo>
                  <a:cubicBezTo>
                    <a:pt x="0" y="563309"/>
                    <a:pt x="456629" y="1019842"/>
                    <a:pt x="1019842" y="1019842"/>
                  </a:cubicBezTo>
                  <a:cubicBezTo>
                    <a:pt x="1583055" y="1019842"/>
                    <a:pt x="2039684" y="563309"/>
                    <a:pt x="2039684"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95" name="Google Shape;95;p28"/>
            <p:cNvSpPr/>
            <p:nvPr/>
          </p:nvSpPr>
          <p:spPr>
            <a:xfrm>
              <a:off x="7312723" y="3216683"/>
              <a:ext cx="1843278" cy="921639"/>
            </a:xfrm>
            <a:custGeom>
              <a:avLst/>
              <a:gdLst/>
              <a:ahLst/>
              <a:cxnLst/>
              <a:rect l="l" t="t" r="r" b="b"/>
              <a:pathLst>
                <a:path w="1843278" h="921639" extrusionOk="0">
                  <a:moveTo>
                    <a:pt x="0" y="0"/>
                  </a:moveTo>
                  <a:cubicBezTo>
                    <a:pt x="0" y="509016"/>
                    <a:pt x="412623" y="921639"/>
                    <a:pt x="921639" y="921639"/>
                  </a:cubicBezTo>
                  <a:cubicBezTo>
                    <a:pt x="1430655" y="921639"/>
                    <a:pt x="1843278" y="509016"/>
                    <a:pt x="1843278"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96" name="Google Shape;96;p28"/>
            <p:cNvSpPr/>
            <p:nvPr/>
          </p:nvSpPr>
          <p:spPr>
            <a:xfrm>
              <a:off x="7410831" y="3216683"/>
              <a:ext cx="1647063" cy="823531"/>
            </a:xfrm>
            <a:custGeom>
              <a:avLst/>
              <a:gdLst/>
              <a:ahLst/>
              <a:cxnLst/>
              <a:rect l="l" t="t" r="r" b="b"/>
              <a:pathLst>
                <a:path w="1647063" h="823531" extrusionOk="0">
                  <a:moveTo>
                    <a:pt x="0" y="0"/>
                  </a:moveTo>
                  <a:cubicBezTo>
                    <a:pt x="0" y="454819"/>
                    <a:pt x="368713" y="823532"/>
                    <a:pt x="823531" y="823532"/>
                  </a:cubicBezTo>
                  <a:cubicBezTo>
                    <a:pt x="1278350" y="823532"/>
                    <a:pt x="1647063" y="454819"/>
                    <a:pt x="1647063"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97" name="Google Shape;97;p28"/>
            <p:cNvSpPr/>
            <p:nvPr/>
          </p:nvSpPr>
          <p:spPr>
            <a:xfrm>
              <a:off x="7509033" y="3216683"/>
              <a:ext cx="1450657" cy="725328"/>
            </a:xfrm>
            <a:custGeom>
              <a:avLst/>
              <a:gdLst/>
              <a:ahLst/>
              <a:cxnLst/>
              <a:rect l="l" t="t" r="r" b="b"/>
              <a:pathLst>
                <a:path w="1450657" h="725328" extrusionOk="0">
                  <a:moveTo>
                    <a:pt x="0" y="0"/>
                  </a:moveTo>
                  <a:cubicBezTo>
                    <a:pt x="0" y="400526"/>
                    <a:pt x="324707" y="725329"/>
                    <a:pt x="725329" y="725329"/>
                  </a:cubicBezTo>
                  <a:cubicBezTo>
                    <a:pt x="1125950" y="725329"/>
                    <a:pt x="1450658" y="400526"/>
                    <a:pt x="1450658"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98" name="Google Shape;98;p28"/>
            <p:cNvSpPr/>
            <p:nvPr/>
          </p:nvSpPr>
          <p:spPr>
            <a:xfrm>
              <a:off x="7607236" y="3216683"/>
              <a:ext cx="1254252" cy="627125"/>
            </a:xfrm>
            <a:custGeom>
              <a:avLst/>
              <a:gdLst/>
              <a:ahLst/>
              <a:cxnLst/>
              <a:rect l="l" t="t" r="r" b="b"/>
              <a:pathLst>
                <a:path w="1254252" h="627125" extrusionOk="0">
                  <a:moveTo>
                    <a:pt x="0" y="0"/>
                  </a:moveTo>
                  <a:cubicBezTo>
                    <a:pt x="0" y="346329"/>
                    <a:pt x="280797" y="627126"/>
                    <a:pt x="627126" y="627126"/>
                  </a:cubicBezTo>
                  <a:cubicBezTo>
                    <a:pt x="973455" y="627126"/>
                    <a:pt x="1254252" y="346329"/>
                    <a:pt x="1254252"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99" name="Google Shape;99;p28"/>
            <p:cNvSpPr/>
            <p:nvPr/>
          </p:nvSpPr>
          <p:spPr>
            <a:xfrm>
              <a:off x="7705439" y="3216683"/>
              <a:ext cx="1057846" cy="528923"/>
            </a:xfrm>
            <a:custGeom>
              <a:avLst/>
              <a:gdLst/>
              <a:ahLst/>
              <a:cxnLst/>
              <a:rect l="l" t="t" r="r" b="b"/>
              <a:pathLst>
                <a:path w="1057846" h="528923" extrusionOk="0">
                  <a:moveTo>
                    <a:pt x="0" y="0"/>
                  </a:moveTo>
                  <a:cubicBezTo>
                    <a:pt x="0" y="292132"/>
                    <a:pt x="236791" y="528923"/>
                    <a:pt x="528923" y="528923"/>
                  </a:cubicBezTo>
                  <a:cubicBezTo>
                    <a:pt x="821055" y="528923"/>
                    <a:pt x="1057847" y="292132"/>
                    <a:pt x="1057847"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100" name="Google Shape;100;p28"/>
            <p:cNvSpPr/>
            <p:nvPr/>
          </p:nvSpPr>
          <p:spPr>
            <a:xfrm>
              <a:off x="7803641" y="3216683"/>
              <a:ext cx="861441" cy="430720"/>
            </a:xfrm>
            <a:custGeom>
              <a:avLst/>
              <a:gdLst/>
              <a:ahLst/>
              <a:cxnLst/>
              <a:rect l="l" t="t" r="r" b="b"/>
              <a:pathLst>
                <a:path w="861441" h="430720" extrusionOk="0">
                  <a:moveTo>
                    <a:pt x="0" y="0"/>
                  </a:moveTo>
                  <a:cubicBezTo>
                    <a:pt x="0" y="237839"/>
                    <a:pt x="192881" y="430721"/>
                    <a:pt x="430721" y="430721"/>
                  </a:cubicBezTo>
                  <a:cubicBezTo>
                    <a:pt x="668560" y="430721"/>
                    <a:pt x="861441" y="237839"/>
                    <a:pt x="861441"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101" name="Google Shape;101;p28"/>
            <p:cNvSpPr/>
            <p:nvPr/>
          </p:nvSpPr>
          <p:spPr>
            <a:xfrm>
              <a:off x="7901844" y="3216683"/>
              <a:ext cx="665035" cy="332517"/>
            </a:xfrm>
            <a:custGeom>
              <a:avLst/>
              <a:gdLst/>
              <a:ahLst/>
              <a:cxnLst/>
              <a:rect l="l" t="t" r="r" b="b"/>
              <a:pathLst>
                <a:path w="665035" h="332517" extrusionOk="0">
                  <a:moveTo>
                    <a:pt x="0" y="0"/>
                  </a:moveTo>
                  <a:cubicBezTo>
                    <a:pt x="0" y="183642"/>
                    <a:pt x="148876" y="332518"/>
                    <a:pt x="332518" y="332518"/>
                  </a:cubicBezTo>
                  <a:cubicBezTo>
                    <a:pt x="516160" y="332518"/>
                    <a:pt x="665036" y="183642"/>
                    <a:pt x="665036"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102" name="Google Shape;102;p28"/>
            <p:cNvSpPr/>
            <p:nvPr/>
          </p:nvSpPr>
          <p:spPr>
            <a:xfrm>
              <a:off x="8000047" y="3216683"/>
              <a:ext cx="468630" cy="234315"/>
            </a:xfrm>
            <a:custGeom>
              <a:avLst/>
              <a:gdLst/>
              <a:ahLst/>
              <a:cxnLst/>
              <a:rect l="l" t="t" r="r" b="b"/>
              <a:pathLst>
                <a:path w="468630" h="234315" extrusionOk="0">
                  <a:moveTo>
                    <a:pt x="0" y="0"/>
                  </a:moveTo>
                  <a:cubicBezTo>
                    <a:pt x="0" y="129445"/>
                    <a:pt x="104966" y="234315"/>
                    <a:pt x="234315" y="234315"/>
                  </a:cubicBezTo>
                  <a:cubicBezTo>
                    <a:pt x="363664" y="234315"/>
                    <a:pt x="468630" y="129350"/>
                    <a:pt x="468630"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103" name="Google Shape;103;p28"/>
            <p:cNvSpPr/>
            <p:nvPr/>
          </p:nvSpPr>
          <p:spPr>
            <a:xfrm>
              <a:off x="8098250" y="3216683"/>
              <a:ext cx="272224" cy="136112"/>
            </a:xfrm>
            <a:custGeom>
              <a:avLst/>
              <a:gdLst/>
              <a:ahLst/>
              <a:cxnLst/>
              <a:rect l="l" t="t" r="r" b="b"/>
              <a:pathLst>
                <a:path w="272224" h="136112" extrusionOk="0">
                  <a:moveTo>
                    <a:pt x="0" y="0"/>
                  </a:moveTo>
                  <a:cubicBezTo>
                    <a:pt x="0" y="75152"/>
                    <a:pt x="60960" y="136112"/>
                    <a:pt x="136112" y="136112"/>
                  </a:cubicBezTo>
                  <a:cubicBezTo>
                    <a:pt x="211265" y="136112"/>
                    <a:pt x="272225" y="75152"/>
                    <a:pt x="272225"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sp>
          <p:nvSpPr>
            <p:cNvPr id="104" name="Google Shape;104;p28"/>
            <p:cNvSpPr/>
            <p:nvPr/>
          </p:nvSpPr>
          <p:spPr>
            <a:xfrm>
              <a:off x="8196357" y="3216683"/>
              <a:ext cx="76009" cy="38004"/>
            </a:xfrm>
            <a:custGeom>
              <a:avLst/>
              <a:gdLst/>
              <a:ahLst/>
              <a:cxnLst/>
              <a:rect l="l" t="t" r="r" b="b"/>
              <a:pathLst>
                <a:path w="76009" h="38004" extrusionOk="0">
                  <a:moveTo>
                    <a:pt x="0" y="0"/>
                  </a:moveTo>
                  <a:cubicBezTo>
                    <a:pt x="0" y="20955"/>
                    <a:pt x="16954" y="38005"/>
                    <a:pt x="38005" y="38005"/>
                  </a:cubicBezTo>
                  <a:cubicBezTo>
                    <a:pt x="59055" y="38005"/>
                    <a:pt x="76009" y="21050"/>
                    <a:pt x="76009" y="0"/>
                  </a:cubicBezTo>
                </a:path>
              </a:pathLst>
            </a:custGeom>
            <a:noFill/>
            <a:ln w="12700" cap="flat" cmpd="sng">
              <a:solidFill>
                <a:srgbClr val="D0CB1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Poppins Light"/>
                <a:buNone/>
              </a:pPr>
              <a:endParaRPr sz="1800" b="0" i="0" u="none" strike="noStrike" cap="none" dirty="0">
                <a:solidFill>
                  <a:srgbClr val="000000"/>
                </a:solidFill>
                <a:latin typeface="Poppins Light"/>
                <a:ea typeface="Poppins Light"/>
                <a:cs typeface="Poppins Light"/>
                <a:sym typeface="Poppins Light"/>
              </a:endParaRPr>
            </a:p>
          </p:txBody>
        </p:sp>
      </p:grpSp>
      <p:sp>
        <p:nvSpPr>
          <p:cNvPr id="105" name="Google Shape;105;p28"/>
          <p:cNvSpPr txBox="1">
            <a:spLocks noGrp="1"/>
          </p:cNvSpPr>
          <p:nvPr>
            <p:ph type="body" idx="1"/>
          </p:nvPr>
        </p:nvSpPr>
        <p:spPr>
          <a:xfrm>
            <a:off x="685799" y="6115361"/>
            <a:ext cx="6698325" cy="592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800"/>
              <a:buFont typeface="Poppins Light"/>
              <a:buNone/>
              <a:defRPr sz="800"/>
            </a:lvl1pPr>
            <a:lvl2pPr marL="914400" lvl="1" indent="-342900" algn="l">
              <a:lnSpc>
                <a:spcPct val="90000"/>
              </a:lnSpc>
              <a:spcBef>
                <a:spcPts val="500"/>
              </a:spcBef>
              <a:spcAft>
                <a:spcPts val="0"/>
              </a:spcAft>
              <a:buSzPts val="1800"/>
              <a:buChar char="o"/>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8"/>
          <p:cNvSpPr txBox="1">
            <a:spLocks noGrp="1"/>
          </p:cNvSpPr>
          <p:nvPr>
            <p:ph type="dt" idx="10"/>
          </p:nvPr>
        </p:nvSpPr>
        <p:spPr>
          <a:xfrm>
            <a:off x="11308723" y="6345710"/>
            <a:ext cx="754487"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7" name="Google Shape;107;p28"/>
          <p:cNvSpPr txBox="1">
            <a:spLocks noGrp="1"/>
          </p:cNvSpPr>
          <p:nvPr>
            <p:ph type="ftr" idx="11"/>
          </p:nvPr>
        </p:nvSpPr>
        <p:spPr>
          <a:xfrm>
            <a:off x="7909878" y="6345710"/>
            <a:ext cx="3252415" cy="36512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8" name="Google Shape;108;p28"/>
          <p:cNvSpPr txBox="1">
            <a:spLocks noGrp="1"/>
          </p:cNvSpPr>
          <p:nvPr>
            <p:ph type="sldNum" idx="12"/>
          </p:nvPr>
        </p:nvSpPr>
        <p:spPr>
          <a:xfrm>
            <a:off x="228600" y="6345710"/>
            <a:ext cx="457200" cy="365125"/>
          </a:xfrm>
          <a:prstGeom prst="rect">
            <a:avLst/>
          </a:prstGeom>
          <a:noFill/>
          <a:ln>
            <a:noFill/>
          </a:ln>
        </p:spPr>
        <p:txBody>
          <a:bodyPr spcFirstLastPara="1" wrap="square" lIns="91425" tIns="45700" rIns="91425" bIns="45700" anchor="b"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9544F"/>
                </a:solidFill>
                <a:latin typeface="Poppins Light"/>
                <a:ea typeface="Poppins Light"/>
                <a:cs typeface="Poppins Light"/>
                <a:sym typeface="Poppins Light"/>
              </a:defRPr>
            </a:lvl9pPr>
          </a:lstStyle>
          <a:p>
            <a:pPr marL="0" lvl="0" indent="0" algn="l" rtl="0">
              <a:spcBef>
                <a:spcPts val="0"/>
              </a:spcBef>
              <a:spcAft>
                <a:spcPts val="0"/>
              </a:spcAft>
              <a:buNone/>
            </a:pPr>
            <a:fld id="{00000000-1234-1234-1234-123412341234}" type="slidenum">
              <a:rPr lang="en-US"/>
              <a:t>‹#›</a:t>
            </a:fld>
            <a:endParaRPr dirty="0"/>
          </a:p>
        </p:txBody>
      </p:sp>
      <p:sp>
        <p:nvSpPr>
          <p:cNvPr id="109" name="Google Shape;109;p28"/>
          <p:cNvSpPr txBox="1">
            <a:spLocks noGrp="1"/>
          </p:cNvSpPr>
          <p:nvPr>
            <p:ph type="title"/>
          </p:nvPr>
        </p:nvSpPr>
        <p:spPr>
          <a:xfrm>
            <a:off x="588431" y="632654"/>
            <a:ext cx="9139563" cy="898582"/>
          </a:xfrm>
          <a:prstGeom prst="rect">
            <a:avLst/>
          </a:prstGeom>
          <a:noFill/>
          <a:ln>
            <a:noFill/>
          </a:ln>
        </p:spPr>
        <p:txBody>
          <a:bodyPr spcFirstLastPara="1" wrap="square" lIns="91425" tIns="45700" rIns="91425" bIns="45700" anchor="t" anchorCtr="0">
            <a:noAutofit/>
          </a:bodyPr>
          <a:lstStyle>
            <a:lvl1pPr lvl="0" algn="l">
              <a:lnSpc>
                <a:spcPct val="87500"/>
              </a:lnSpc>
              <a:spcBef>
                <a:spcPts val="0"/>
              </a:spcBef>
              <a:spcAft>
                <a:spcPts val="0"/>
              </a:spcAft>
              <a:buClr>
                <a:srgbClr val="09544F"/>
              </a:buClr>
              <a:buSzPts val="3200"/>
              <a:buFont typeface="Poppins SemiBold"/>
              <a:buNone/>
              <a:defRPr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2540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9544F"/>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EFC8E71-2277-D4BF-0030-3CFD44D80FB4}"/>
              </a:ext>
            </a:extLst>
          </p:cNvPr>
          <p:cNvSpPr>
            <a:spLocks noGrp="1"/>
          </p:cNvSpPr>
          <p:nvPr userDrawn="1">
            <p:ph type="pic" sz="quarter" idx="13"/>
          </p:nvPr>
        </p:nvSpPr>
        <p:spPr>
          <a:xfrm>
            <a:off x="6244270" y="-26407"/>
            <a:ext cx="6062059" cy="6906736"/>
          </a:xfrm>
          <a:custGeom>
            <a:avLst/>
            <a:gdLst>
              <a:gd name="connsiteX0" fmla="*/ 1970237 w 5396400"/>
              <a:gd name="connsiteY0" fmla="*/ 0 h 6858000"/>
              <a:gd name="connsiteX1" fmla="*/ 5396400 w 5396400"/>
              <a:gd name="connsiteY1" fmla="*/ 0 h 6858000"/>
              <a:gd name="connsiteX2" fmla="*/ 5396400 w 5396400"/>
              <a:gd name="connsiteY2" fmla="*/ 6836948 h 6858000"/>
              <a:gd name="connsiteX3" fmla="*/ 5348271 w 5396400"/>
              <a:gd name="connsiteY3" fmla="*/ 6858000 h 6858000"/>
              <a:gd name="connsiteX4" fmla="*/ 2302830 w 5396400"/>
              <a:gd name="connsiteY4" fmla="*/ 6858000 h 6858000"/>
              <a:gd name="connsiteX5" fmla="*/ 2168296 w 5396400"/>
              <a:gd name="connsiteY5" fmla="*/ 6797179 h 6858000"/>
              <a:gd name="connsiteX6" fmla="*/ 0 w 5396400"/>
              <a:gd name="connsiteY6" fmla="*/ 3346833 h 6858000"/>
              <a:gd name="connsiteX7" fmla="*/ 1842951 w 5396400"/>
              <a:gd name="connsiteY7" fmla="*/ 73188 h 6858000"/>
              <a:gd name="connsiteX0" fmla="*/ 1970237 w 5934283"/>
              <a:gd name="connsiteY0" fmla="*/ 0 h 6858000"/>
              <a:gd name="connsiteX1" fmla="*/ 5934283 w 5934283"/>
              <a:gd name="connsiteY1" fmla="*/ 0 h 6858000"/>
              <a:gd name="connsiteX2" fmla="*/ 5396400 w 5934283"/>
              <a:gd name="connsiteY2" fmla="*/ 6836948 h 6858000"/>
              <a:gd name="connsiteX3" fmla="*/ 5348271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34283"/>
              <a:gd name="connsiteY0" fmla="*/ 0 h 6858000"/>
              <a:gd name="connsiteX1" fmla="*/ 5934283 w 5934283"/>
              <a:gd name="connsiteY1" fmla="*/ 0 h 6858000"/>
              <a:gd name="connsiteX2" fmla="*/ 5396400 w 5934283"/>
              <a:gd name="connsiteY2" fmla="*/ 6836948 h 6858000"/>
              <a:gd name="connsiteX3" fmla="*/ 5025542 w 5934283"/>
              <a:gd name="connsiteY3" fmla="*/ 6858000 h 6858000"/>
              <a:gd name="connsiteX4" fmla="*/ 2302830 w 5934283"/>
              <a:gd name="connsiteY4" fmla="*/ 6858000 h 6858000"/>
              <a:gd name="connsiteX5" fmla="*/ 2168296 w 5934283"/>
              <a:gd name="connsiteY5" fmla="*/ 6797179 h 6858000"/>
              <a:gd name="connsiteX6" fmla="*/ 0 w 5934283"/>
              <a:gd name="connsiteY6" fmla="*/ 3346833 h 6858000"/>
              <a:gd name="connsiteX7" fmla="*/ 1842951 w 5934283"/>
              <a:gd name="connsiteY7" fmla="*/ 73188 h 6858000"/>
              <a:gd name="connsiteX8" fmla="*/ 1970237 w 5934283"/>
              <a:gd name="connsiteY8" fmla="*/ 0 h 6858000"/>
              <a:gd name="connsiteX0" fmla="*/ 1970237 w 5947730"/>
              <a:gd name="connsiteY0" fmla="*/ 0 h 6858000"/>
              <a:gd name="connsiteX1" fmla="*/ 5934283 w 5947730"/>
              <a:gd name="connsiteY1" fmla="*/ 0 h 6858000"/>
              <a:gd name="connsiteX2" fmla="*/ 5947730 w 5947730"/>
              <a:gd name="connsiteY2" fmla="*/ 6756265 h 6858000"/>
              <a:gd name="connsiteX3" fmla="*/ 5025542 w 5947730"/>
              <a:gd name="connsiteY3" fmla="*/ 6858000 h 6858000"/>
              <a:gd name="connsiteX4" fmla="*/ 2302830 w 5947730"/>
              <a:gd name="connsiteY4" fmla="*/ 6858000 h 6858000"/>
              <a:gd name="connsiteX5" fmla="*/ 2168296 w 5947730"/>
              <a:gd name="connsiteY5" fmla="*/ 6797179 h 6858000"/>
              <a:gd name="connsiteX6" fmla="*/ 0 w 5947730"/>
              <a:gd name="connsiteY6" fmla="*/ 3346833 h 6858000"/>
              <a:gd name="connsiteX7" fmla="*/ 1842951 w 5947730"/>
              <a:gd name="connsiteY7" fmla="*/ 73188 h 6858000"/>
              <a:gd name="connsiteX8" fmla="*/ 1970237 w 5947730"/>
              <a:gd name="connsiteY8" fmla="*/ 0 h 6858000"/>
              <a:gd name="connsiteX0" fmla="*/ 1970237 w 6040328"/>
              <a:gd name="connsiteY0" fmla="*/ 0 h 6872012"/>
              <a:gd name="connsiteX1" fmla="*/ 5934283 w 6040328"/>
              <a:gd name="connsiteY1" fmla="*/ 0 h 6872012"/>
              <a:gd name="connsiteX2" fmla="*/ 6040328 w 6040328"/>
              <a:gd name="connsiteY2" fmla="*/ 6872012 h 6872012"/>
              <a:gd name="connsiteX3" fmla="*/ 5025542 w 6040328"/>
              <a:gd name="connsiteY3" fmla="*/ 6858000 h 6872012"/>
              <a:gd name="connsiteX4" fmla="*/ 2302830 w 6040328"/>
              <a:gd name="connsiteY4" fmla="*/ 6858000 h 6872012"/>
              <a:gd name="connsiteX5" fmla="*/ 2168296 w 6040328"/>
              <a:gd name="connsiteY5" fmla="*/ 6797179 h 6872012"/>
              <a:gd name="connsiteX6" fmla="*/ 0 w 6040328"/>
              <a:gd name="connsiteY6" fmla="*/ 3346833 h 6872012"/>
              <a:gd name="connsiteX7" fmla="*/ 1842951 w 6040328"/>
              <a:gd name="connsiteY7" fmla="*/ 73188 h 6872012"/>
              <a:gd name="connsiteX8" fmla="*/ 1970237 w 6040328"/>
              <a:gd name="connsiteY8" fmla="*/ 0 h 6872012"/>
              <a:gd name="connsiteX0" fmla="*/ 1970237 w 6062059"/>
              <a:gd name="connsiteY0" fmla="*/ 34724 h 6906736"/>
              <a:gd name="connsiteX1" fmla="*/ 6061605 w 6062059"/>
              <a:gd name="connsiteY1" fmla="*/ 0 h 6906736"/>
              <a:gd name="connsiteX2" fmla="*/ 6040328 w 6062059"/>
              <a:gd name="connsiteY2" fmla="*/ 6906736 h 6906736"/>
              <a:gd name="connsiteX3" fmla="*/ 5025542 w 6062059"/>
              <a:gd name="connsiteY3" fmla="*/ 6892724 h 6906736"/>
              <a:gd name="connsiteX4" fmla="*/ 2302830 w 6062059"/>
              <a:gd name="connsiteY4" fmla="*/ 6892724 h 6906736"/>
              <a:gd name="connsiteX5" fmla="*/ 2168296 w 6062059"/>
              <a:gd name="connsiteY5" fmla="*/ 6831903 h 6906736"/>
              <a:gd name="connsiteX6" fmla="*/ 0 w 6062059"/>
              <a:gd name="connsiteY6" fmla="*/ 3381557 h 6906736"/>
              <a:gd name="connsiteX7" fmla="*/ 1842951 w 6062059"/>
              <a:gd name="connsiteY7" fmla="*/ 107912 h 6906736"/>
              <a:gd name="connsiteX8" fmla="*/ 1970237 w 6062059"/>
              <a:gd name="connsiteY8" fmla="*/ 34724 h 69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2059" h="6906736">
                <a:moveTo>
                  <a:pt x="1970237" y="34724"/>
                </a:moveTo>
                <a:lnTo>
                  <a:pt x="6061605" y="0"/>
                </a:lnTo>
                <a:cubicBezTo>
                  <a:pt x="6066087" y="2252088"/>
                  <a:pt x="6035846" y="4654648"/>
                  <a:pt x="6040328" y="6906736"/>
                </a:cubicBezTo>
                <a:lnTo>
                  <a:pt x="5025542" y="6892724"/>
                </a:lnTo>
                <a:lnTo>
                  <a:pt x="2302830" y="6892724"/>
                </a:lnTo>
                <a:lnTo>
                  <a:pt x="2168296" y="6831903"/>
                </a:lnTo>
                <a:cubicBezTo>
                  <a:pt x="885336" y="6213709"/>
                  <a:pt x="0" y="4901023"/>
                  <a:pt x="0" y="3381557"/>
                </a:cubicBezTo>
                <a:cubicBezTo>
                  <a:pt x="0" y="1994218"/>
                  <a:pt x="738059" y="779261"/>
                  <a:pt x="1842951" y="107912"/>
                </a:cubicBezTo>
                <a:lnTo>
                  <a:pt x="1970237" y="34724"/>
                </a:lnTo>
                <a:close/>
              </a:path>
            </a:pathLst>
          </a:custGeom>
          <a:pattFill prst="pct5">
            <a:fgClr>
              <a:srgbClr val="09544F"/>
            </a:fgClr>
            <a:bgClr>
              <a:schemeClr val="bg1"/>
            </a:bgClr>
          </a:pattFill>
        </p:spPr>
        <p:txBody>
          <a:bodyPr wrap="square" anchor="ctr">
            <a:noAutofit/>
          </a:bodyPr>
          <a:lstStyle>
            <a:lvl1pPr marL="0" indent="0" algn="ctr">
              <a:buFontTx/>
              <a:buNone/>
              <a:defRPr b="1"/>
            </a:lvl1pPr>
          </a:lstStyle>
          <a:p>
            <a:endParaRPr lang="en-US" dirty="0"/>
          </a:p>
        </p:txBody>
      </p:sp>
      <p:sp>
        <p:nvSpPr>
          <p:cNvPr id="3" name="Subtitle 2">
            <a:extLst>
              <a:ext uri="{FF2B5EF4-FFF2-40B4-BE49-F238E27FC236}">
                <a16:creationId xmlns:a16="http://schemas.microsoft.com/office/drawing/2014/main" id="{451CE82F-9F15-87CE-7215-64D1DB3C2659}"/>
              </a:ext>
            </a:extLst>
          </p:cNvPr>
          <p:cNvSpPr>
            <a:spLocks noGrp="1"/>
          </p:cNvSpPr>
          <p:nvPr>
            <p:ph type="subTitle" idx="1" hasCustomPrompt="1"/>
          </p:nvPr>
        </p:nvSpPr>
        <p:spPr>
          <a:xfrm>
            <a:off x="581456" y="3800370"/>
            <a:ext cx="5867400"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Title</a:t>
            </a:r>
          </a:p>
        </p:txBody>
      </p:sp>
      <p:sp>
        <p:nvSpPr>
          <p:cNvPr id="67" name="Title 1">
            <a:extLst>
              <a:ext uri="{FF2B5EF4-FFF2-40B4-BE49-F238E27FC236}">
                <a16:creationId xmlns:a16="http://schemas.microsoft.com/office/drawing/2014/main" id="{73C7C0E5-2063-681B-712F-16D0C924D258}"/>
              </a:ext>
            </a:extLst>
          </p:cNvPr>
          <p:cNvSpPr>
            <a:spLocks noGrp="1"/>
          </p:cNvSpPr>
          <p:nvPr>
            <p:ph type="ctrTitle" hasCustomPrompt="1"/>
          </p:nvPr>
        </p:nvSpPr>
        <p:spPr>
          <a:xfrm>
            <a:off x="581456" y="1253158"/>
            <a:ext cx="5943621" cy="2387600"/>
          </a:xfrm>
        </p:spPr>
        <p:txBody>
          <a:bodyPr anchor="b">
            <a:noAutofit/>
          </a:bodyPr>
          <a:lstStyle>
            <a:lvl1pPr algn="l">
              <a:lnSpc>
                <a:spcPts val="4400"/>
              </a:lnSpc>
              <a:defRPr sz="4800">
                <a:solidFill>
                  <a:schemeClr val="bg1"/>
                </a:solidFill>
                <a:latin typeface="+mj-lt"/>
              </a:defRPr>
            </a:lvl1pPr>
          </a:lstStyle>
          <a:p>
            <a:r>
              <a:rPr lang="en-US" sz="4800"/>
              <a:t>PRESENTATION </a:t>
            </a:r>
            <a:br>
              <a:rPr lang="en-US" sz="4800"/>
            </a:br>
            <a:r>
              <a:rPr lang="en-US" sz="4800"/>
              <a:t>TITLE</a:t>
            </a:r>
          </a:p>
        </p:txBody>
      </p:sp>
      <p:grpSp>
        <p:nvGrpSpPr>
          <p:cNvPr id="92" name="Editable shape">
            <a:extLst>
              <a:ext uri="{FF2B5EF4-FFF2-40B4-BE49-F238E27FC236}">
                <a16:creationId xmlns:a16="http://schemas.microsoft.com/office/drawing/2014/main" id="{4AE4D35A-B326-4C17-735A-32A3CB3A9223}"/>
              </a:ext>
            </a:extLst>
          </p:cNvPr>
          <p:cNvGrpSpPr>
            <a:grpSpLocks/>
          </p:cNvGrpSpPr>
          <p:nvPr userDrawn="1"/>
        </p:nvGrpSpPr>
        <p:grpSpPr>
          <a:xfrm>
            <a:off x="9083354" y="5096254"/>
            <a:ext cx="4342362" cy="2171181"/>
            <a:chOff x="9071016" y="5150712"/>
            <a:chExt cx="4342362" cy="2171181"/>
          </a:xfrm>
        </p:grpSpPr>
        <p:sp>
          <p:nvSpPr>
            <p:cNvPr id="93" name="Freeform: Shape 92">
              <a:extLst>
                <a:ext uri="{FF2B5EF4-FFF2-40B4-BE49-F238E27FC236}">
                  <a16:creationId xmlns:a16="http://schemas.microsoft.com/office/drawing/2014/main" id="{379930F5-5298-B90F-D045-208CBED4D53F}"/>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4" name="Freeform: Shape 93">
              <a:extLst>
                <a:ext uri="{FF2B5EF4-FFF2-40B4-BE49-F238E27FC236}">
                  <a16:creationId xmlns:a16="http://schemas.microsoft.com/office/drawing/2014/main" id="{2BAC3157-875A-6350-C692-869CCDA00CBC}"/>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5" name="Freeform: Shape 94">
              <a:extLst>
                <a:ext uri="{FF2B5EF4-FFF2-40B4-BE49-F238E27FC236}">
                  <a16:creationId xmlns:a16="http://schemas.microsoft.com/office/drawing/2014/main" id="{F5808CBB-93C9-37F9-3DD9-EABEC4411C03}"/>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6" name="Freeform: Shape 95">
              <a:extLst>
                <a:ext uri="{FF2B5EF4-FFF2-40B4-BE49-F238E27FC236}">
                  <a16:creationId xmlns:a16="http://schemas.microsoft.com/office/drawing/2014/main" id="{A1DA9510-CA8D-E36A-0358-B7FD58401FD9}"/>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7" name="Freeform: Shape 96">
              <a:extLst>
                <a:ext uri="{FF2B5EF4-FFF2-40B4-BE49-F238E27FC236}">
                  <a16:creationId xmlns:a16="http://schemas.microsoft.com/office/drawing/2014/main" id="{27B117F9-D3E1-F3B2-B451-132F9699F69A}"/>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8" name="Freeform: Shape 97">
              <a:extLst>
                <a:ext uri="{FF2B5EF4-FFF2-40B4-BE49-F238E27FC236}">
                  <a16:creationId xmlns:a16="http://schemas.microsoft.com/office/drawing/2014/main" id="{59E72612-12EA-7D62-C0AA-C34B32F6EEFD}"/>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99" name="Freeform: Shape 98">
              <a:extLst>
                <a:ext uri="{FF2B5EF4-FFF2-40B4-BE49-F238E27FC236}">
                  <a16:creationId xmlns:a16="http://schemas.microsoft.com/office/drawing/2014/main" id="{F246D83D-1396-7D8E-5CC1-6C166C878475}"/>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0" name="Freeform: Shape 99">
              <a:extLst>
                <a:ext uri="{FF2B5EF4-FFF2-40B4-BE49-F238E27FC236}">
                  <a16:creationId xmlns:a16="http://schemas.microsoft.com/office/drawing/2014/main" id="{2C207DF9-1642-F51C-816E-9B7A77BCA26D}"/>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1" name="Freeform: Shape 100">
              <a:extLst>
                <a:ext uri="{FF2B5EF4-FFF2-40B4-BE49-F238E27FC236}">
                  <a16:creationId xmlns:a16="http://schemas.microsoft.com/office/drawing/2014/main" id="{A3767A3C-570D-D4B3-6721-73158B526128}"/>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2" name="Freeform: Shape 101">
              <a:extLst>
                <a:ext uri="{FF2B5EF4-FFF2-40B4-BE49-F238E27FC236}">
                  <a16:creationId xmlns:a16="http://schemas.microsoft.com/office/drawing/2014/main" id="{2D96E5A5-7C30-E5BD-0535-0F0BF26DE821}"/>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3" name="Freeform: Shape 102">
              <a:extLst>
                <a:ext uri="{FF2B5EF4-FFF2-40B4-BE49-F238E27FC236}">
                  <a16:creationId xmlns:a16="http://schemas.microsoft.com/office/drawing/2014/main" id="{F9BFE7BE-2DE9-D243-C056-3E0AA135FD4A}"/>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4" name="Freeform: Shape 103">
              <a:extLst>
                <a:ext uri="{FF2B5EF4-FFF2-40B4-BE49-F238E27FC236}">
                  <a16:creationId xmlns:a16="http://schemas.microsoft.com/office/drawing/2014/main" id="{E0C2D04A-7404-A44F-A152-6416D6935136}"/>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05" name="Freeform: Shape 104">
              <a:extLst>
                <a:ext uri="{FF2B5EF4-FFF2-40B4-BE49-F238E27FC236}">
                  <a16:creationId xmlns:a16="http://schemas.microsoft.com/office/drawing/2014/main" id="{D0A1D64A-7FC9-7816-83F8-21D70F8F06E2}"/>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pic>
        <p:nvPicPr>
          <p:cNvPr id="7" name="Picture 6">
            <a:extLst>
              <a:ext uri="{FF2B5EF4-FFF2-40B4-BE49-F238E27FC236}">
                <a16:creationId xmlns:a16="http://schemas.microsoft.com/office/drawing/2014/main" id="{C1761535-5F18-1547-4BA2-19F59A0BABD5}"/>
              </a:ext>
            </a:extLst>
          </p:cNvPr>
          <p:cNvPicPr>
            <a:picLocks noChangeAspect="1"/>
          </p:cNvPicPr>
          <p:nvPr userDrawn="1"/>
        </p:nvPicPr>
        <p:blipFill rotWithShape="1">
          <a:blip r:embed="rId2"/>
          <a:srcRect l="15656" t="38464" r="10934" b="44212"/>
          <a:stretch/>
        </p:blipFill>
        <p:spPr>
          <a:xfrm>
            <a:off x="539122" y="5850466"/>
            <a:ext cx="4053567" cy="739201"/>
          </a:xfrm>
          <a:prstGeom prst="rect">
            <a:avLst/>
          </a:prstGeom>
        </p:spPr>
      </p:pic>
    </p:spTree>
    <p:extLst>
      <p:ext uri="{BB962C8B-B14F-4D97-AF65-F5344CB8AC3E}">
        <p14:creationId xmlns:p14="http://schemas.microsoft.com/office/powerpoint/2010/main" val="176060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CEFB-B7BD-BBD3-9F7B-24928F18CF52}"/>
              </a:ext>
            </a:extLst>
          </p:cNvPr>
          <p:cNvSpPr>
            <a:spLocks noGrp="1"/>
          </p:cNvSpPr>
          <p:nvPr>
            <p:ph type="title" hasCustomPrompt="1"/>
          </p:nvPr>
        </p:nvSpPr>
        <p:spPr>
          <a:xfrm>
            <a:off x="7506477" y="2127380"/>
            <a:ext cx="3657601" cy="417126"/>
          </a:xfrm>
        </p:spPr>
        <p:txBody>
          <a:bodyPr>
            <a:normAutofit/>
          </a:bodyPr>
          <a:lstStyle>
            <a:lvl1pPr>
              <a:defRPr sz="2800">
                <a:solidFill>
                  <a:srgbClr val="09544F"/>
                </a:solidFill>
              </a:defRPr>
            </a:lvl1pPr>
          </a:lstStyle>
          <a:p>
            <a:r>
              <a:rPr lang="en-US"/>
              <a:t>AGENDA</a:t>
            </a:r>
          </a:p>
        </p:txBody>
      </p:sp>
      <p:sp>
        <p:nvSpPr>
          <p:cNvPr id="3" name="Slide Number Placeholder 2">
            <a:extLst>
              <a:ext uri="{FF2B5EF4-FFF2-40B4-BE49-F238E27FC236}">
                <a16:creationId xmlns:a16="http://schemas.microsoft.com/office/drawing/2014/main" id="{1999D933-5A17-3BB3-EE08-E4F5DE2D4465}"/>
              </a:ext>
            </a:extLst>
          </p:cNvPr>
          <p:cNvSpPr>
            <a:spLocks noGrp="1"/>
          </p:cNvSpPr>
          <p:nvPr>
            <p:ph type="sldNum" sz="quarter" idx="10"/>
          </p:nvPr>
        </p:nvSpPr>
        <p:spPr>
          <a:xfrm>
            <a:off x="228600" y="6412385"/>
            <a:ext cx="457200" cy="365125"/>
          </a:xfrm>
          <a:prstGeom prst="rect">
            <a:avLst/>
          </a:prstGeom>
        </p:spPr>
        <p:txBody>
          <a:bodyPr/>
          <a:lstStyle/>
          <a:p>
            <a:fld id="{16DA4D8A-707C-46E3-AE54-67BE14DE1600}" type="slidenum">
              <a:rPr lang="en-US" smtClean="0"/>
              <a:pPr/>
              <a:t>‹#›</a:t>
            </a:fld>
            <a:endParaRPr lang="en-US" dirty="0"/>
          </a:p>
        </p:txBody>
      </p:sp>
      <p:sp>
        <p:nvSpPr>
          <p:cNvPr id="7" name="Text Placeholder 6">
            <a:extLst>
              <a:ext uri="{FF2B5EF4-FFF2-40B4-BE49-F238E27FC236}">
                <a16:creationId xmlns:a16="http://schemas.microsoft.com/office/drawing/2014/main" id="{4EB5E16F-1BA1-013D-3D1A-4092FC3F8C23}"/>
              </a:ext>
            </a:extLst>
          </p:cNvPr>
          <p:cNvSpPr>
            <a:spLocks noGrp="1"/>
          </p:cNvSpPr>
          <p:nvPr>
            <p:ph type="body" sz="quarter" idx="11" hasCustomPrompt="1"/>
          </p:nvPr>
        </p:nvSpPr>
        <p:spPr>
          <a:xfrm>
            <a:off x="7488588" y="2740843"/>
            <a:ext cx="3317957" cy="3469253"/>
          </a:xfrm>
          <a:noFill/>
        </p:spPr>
        <p:txBody>
          <a:bodyPr>
            <a:normAutofit/>
          </a:bodyPr>
          <a:lstStyle>
            <a:lvl1pPr marL="301752" indent="-283464">
              <a:lnSpc>
                <a:spcPct val="150000"/>
              </a:lnSpc>
              <a:spcBef>
                <a:spcPts val="520"/>
              </a:spcBef>
              <a:buClr>
                <a:srgbClr val="0C716B"/>
              </a:buClr>
              <a:buFont typeface="+mj-lt"/>
              <a:buAutoNum type="arabicPeriod"/>
              <a:defRPr sz="1600" b="0">
                <a:solidFill>
                  <a:srgbClr val="0C716B"/>
                </a:solidFill>
                <a:latin typeface="+mj-lt"/>
              </a:defRPr>
            </a:lvl1pPr>
            <a:lvl2pPr marL="457200" indent="-173736">
              <a:spcBef>
                <a:spcPts val="1000"/>
              </a:spcBef>
              <a:buFont typeface="Arial" panose="020B0604020202020204" pitchFamily="34" charset="0"/>
              <a:buChar char="•"/>
              <a:defRPr sz="1400"/>
            </a:lvl2pPr>
          </a:lstStyle>
          <a:p>
            <a:pPr lvl="0"/>
            <a:r>
              <a:rPr lang="en-US"/>
              <a:t>Text</a:t>
            </a:r>
          </a:p>
          <a:p>
            <a:pPr lvl="1"/>
            <a:r>
              <a:rPr lang="en-US"/>
              <a:t>Text</a:t>
            </a:r>
          </a:p>
          <a:p>
            <a:pPr lvl="0"/>
            <a:r>
              <a:rPr lang="en-US"/>
              <a:t>Text </a:t>
            </a:r>
          </a:p>
          <a:p>
            <a:pPr lvl="1"/>
            <a:r>
              <a:rPr lang="en-US"/>
              <a:t>Text</a:t>
            </a:r>
          </a:p>
          <a:p>
            <a:pPr lvl="0"/>
            <a:r>
              <a:rPr lang="en-US"/>
              <a:t>Text</a:t>
            </a:r>
          </a:p>
          <a:p>
            <a:pPr lvl="1"/>
            <a:r>
              <a:rPr lang="en-US"/>
              <a:t>Text</a:t>
            </a:r>
          </a:p>
        </p:txBody>
      </p:sp>
      <p:cxnSp>
        <p:nvCxnSpPr>
          <p:cNvPr id="43" name="Straight Connector 42">
            <a:extLst>
              <a:ext uri="{FF2B5EF4-FFF2-40B4-BE49-F238E27FC236}">
                <a16:creationId xmlns:a16="http://schemas.microsoft.com/office/drawing/2014/main" id="{1B515E60-37A9-BE49-E9D6-25C745CC1D95}"/>
              </a:ext>
            </a:extLst>
          </p:cNvPr>
          <p:cNvCxnSpPr>
            <a:cxnSpLocks/>
          </p:cNvCxnSpPr>
          <p:nvPr userDrawn="1"/>
        </p:nvCxnSpPr>
        <p:spPr>
          <a:xfrm>
            <a:off x="7583826" y="2621381"/>
            <a:ext cx="3594857" cy="0"/>
          </a:xfrm>
          <a:prstGeom prst="line">
            <a:avLst/>
          </a:prstGeom>
          <a:ln w="12700">
            <a:solidFill>
              <a:srgbClr val="D0CB17"/>
            </a:solidFill>
          </a:ln>
        </p:spPr>
        <p:style>
          <a:lnRef idx="2">
            <a:schemeClr val="accent1"/>
          </a:lnRef>
          <a:fillRef idx="0">
            <a:schemeClr val="accent1"/>
          </a:fillRef>
          <a:effectRef idx="1">
            <a:schemeClr val="accent1"/>
          </a:effectRef>
          <a:fontRef idx="minor">
            <a:schemeClr val="tx1"/>
          </a:fontRef>
        </p:style>
      </p:cxnSp>
      <p:sp>
        <p:nvSpPr>
          <p:cNvPr id="45" name="Slide Number Placeholder 5">
            <a:extLst>
              <a:ext uri="{FF2B5EF4-FFF2-40B4-BE49-F238E27FC236}">
                <a16:creationId xmlns:a16="http://schemas.microsoft.com/office/drawing/2014/main" id="{AD4032AD-6C18-DE51-7EFE-72E1271BE1D8}"/>
              </a:ext>
            </a:extLst>
          </p:cNvPr>
          <p:cNvSpPr txBox="1">
            <a:spLocks/>
          </p:cNvSpPr>
          <p:nvPr userDrawn="1"/>
        </p:nvSpPr>
        <p:spPr>
          <a:xfrm>
            <a:off x="228600" y="6409348"/>
            <a:ext cx="457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00" b="0" i="0" u="none" strike="noStrike" cap="none">
                <a:solidFill>
                  <a:srgbClr val="09544F"/>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84" b="0" i="0" u="none" strike="noStrike" cap="none">
                <a:solidFill>
                  <a:srgbClr val="000000"/>
                </a:solidFill>
                <a:latin typeface="Arial"/>
                <a:ea typeface="Arial"/>
                <a:cs typeface="Arial"/>
                <a:sym typeface="Arial"/>
              </a:defRPr>
            </a:lvl9pPr>
          </a:lstStyle>
          <a:p>
            <a:fld id="{16DA4D8A-707C-46E3-AE54-67BE14DE1600}" type="slidenum">
              <a:rPr lang="en-US" smtClean="0">
                <a:solidFill>
                  <a:schemeClr val="bg1"/>
                </a:solidFill>
              </a:rPr>
              <a:pPr/>
              <a:t>‹#›</a:t>
            </a:fld>
            <a:endParaRPr lang="en-US" dirty="0">
              <a:solidFill>
                <a:schemeClr val="bg1"/>
              </a:solidFill>
            </a:endParaRPr>
          </a:p>
        </p:txBody>
      </p:sp>
      <p:sp>
        <p:nvSpPr>
          <p:cNvPr id="5" name="Freeform: Shape 4">
            <a:extLst>
              <a:ext uri="{FF2B5EF4-FFF2-40B4-BE49-F238E27FC236}">
                <a16:creationId xmlns:a16="http://schemas.microsoft.com/office/drawing/2014/main" id="{63CB8842-5585-4CCB-8886-AD250089CB5B}"/>
              </a:ext>
            </a:extLst>
          </p:cNvPr>
          <p:cNvSpPr/>
          <p:nvPr userDrawn="1"/>
        </p:nvSpPr>
        <p:spPr>
          <a:xfrm>
            <a:off x="-16057" y="0"/>
            <a:ext cx="6604230" cy="6858000"/>
          </a:xfrm>
          <a:custGeom>
            <a:avLst/>
            <a:gdLst>
              <a:gd name="connsiteX0" fmla="*/ 16056 w 6604230"/>
              <a:gd name="connsiteY0" fmla="*/ 0 h 6858000"/>
              <a:gd name="connsiteX1" fmla="*/ 5097681 w 6604230"/>
              <a:gd name="connsiteY1" fmla="*/ 0 h 6858000"/>
              <a:gd name="connsiteX2" fmla="*/ 5240158 w 6604230"/>
              <a:gd name="connsiteY2" fmla="*/ 135839 h 6858000"/>
              <a:gd name="connsiteX3" fmla="*/ 6604230 w 6604230"/>
              <a:gd name="connsiteY3" fmla="*/ 3429001 h 6858000"/>
              <a:gd name="connsiteX4" fmla="*/ 5240158 w 6604230"/>
              <a:gd name="connsiteY4" fmla="*/ 6722163 h 6858000"/>
              <a:gd name="connsiteX5" fmla="*/ 5097683 w 6604230"/>
              <a:gd name="connsiteY5" fmla="*/ 6858000 h 6858000"/>
              <a:gd name="connsiteX6" fmla="*/ 16056 w 6604230"/>
              <a:gd name="connsiteY6" fmla="*/ 6858000 h 6858000"/>
              <a:gd name="connsiteX7" fmla="*/ 16056 w 6604230"/>
              <a:gd name="connsiteY7" fmla="*/ 6470245 h 6858000"/>
              <a:gd name="connsiteX8" fmla="*/ 0 w 6604230"/>
              <a:gd name="connsiteY8" fmla="*/ 6470245 h 6858000"/>
              <a:gd name="connsiteX9" fmla="*/ 0 w 6604230"/>
              <a:gd name="connsiteY9" fmla="*/ 396612 h 6858000"/>
              <a:gd name="connsiteX10" fmla="*/ 16056 w 6604230"/>
              <a:gd name="connsiteY10" fmla="*/ 3966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04230" h="6858000">
                <a:moveTo>
                  <a:pt x="16056" y="0"/>
                </a:moveTo>
                <a:lnTo>
                  <a:pt x="5097681" y="0"/>
                </a:lnTo>
                <a:lnTo>
                  <a:pt x="5240158" y="135839"/>
                </a:lnTo>
                <a:cubicBezTo>
                  <a:pt x="6082952" y="978633"/>
                  <a:pt x="6604230" y="2142942"/>
                  <a:pt x="6604230" y="3429001"/>
                </a:cubicBezTo>
                <a:cubicBezTo>
                  <a:pt x="6604230" y="4715061"/>
                  <a:pt x="6082952" y="5879369"/>
                  <a:pt x="5240158" y="6722163"/>
                </a:cubicBezTo>
                <a:lnTo>
                  <a:pt x="5097683" y="6858000"/>
                </a:lnTo>
                <a:lnTo>
                  <a:pt x="16056" y="6858000"/>
                </a:lnTo>
                <a:lnTo>
                  <a:pt x="16056" y="6470245"/>
                </a:lnTo>
                <a:lnTo>
                  <a:pt x="0" y="6470245"/>
                </a:lnTo>
                <a:lnTo>
                  <a:pt x="0" y="396612"/>
                </a:lnTo>
                <a:lnTo>
                  <a:pt x="16056" y="396612"/>
                </a:lnTo>
                <a:close/>
              </a:path>
            </a:pathLst>
          </a:custGeom>
          <a:solidFill>
            <a:srgbClr val="09544F"/>
          </a:solidFill>
        </p:spPr>
        <p:txBody>
          <a:bodyPr wrap="square" lIns="182880" tIns="457200" rIns="182880" bIns="0" rtlCol="0" anchor="ctr">
            <a:noAutofit/>
          </a:bodyP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9" name="Picture Placeholder 18">
            <a:extLst>
              <a:ext uri="{FF2B5EF4-FFF2-40B4-BE49-F238E27FC236}">
                <a16:creationId xmlns:a16="http://schemas.microsoft.com/office/drawing/2014/main" id="{91E447BE-4B7B-C381-35B8-9C5148AFE10D}"/>
              </a:ext>
            </a:extLst>
          </p:cNvPr>
          <p:cNvSpPr>
            <a:spLocks noGrp="1"/>
          </p:cNvSpPr>
          <p:nvPr>
            <p:ph type="pic" sz="quarter" idx="12"/>
          </p:nvPr>
        </p:nvSpPr>
        <p:spPr>
          <a:xfrm>
            <a:off x="-16055" y="277716"/>
            <a:ext cx="5323109" cy="6326958"/>
          </a:xfrm>
          <a:custGeom>
            <a:avLst/>
            <a:gdLst>
              <a:gd name="connsiteX0" fmla="*/ 2192902 w 5323109"/>
              <a:gd name="connsiteY0" fmla="*/ 0 h 6326958"/>
              <a:gd name="connsiteX1" fmla="*/ 5323109 w 5323109"/>
              <a:gd name="connsiteY1" fmla="*/ 3163479 h 6326958"/>
              <a:gd name="connsiteX2" fmla="*/ 2192902 w 5323109"/>
              <a:gd name="connsiteY2" fmla="*/ 6326958 h 6326958"/>
              <a:gd name="connsiteX3" fmla="*/ 201799 w 5323109"/>
              <a:gd name="connsiteY3" fmla="*/ 5604573 h 6326958"/>
              <a:gd name="connsiteX4" fmla="*/ 0 w 5323109"/>
              <a:gd name="connsiteY4" fmla="*/ 5419216 h 6326958"/>
              <a:gd name="connsiteX5" fmla="*/ 0 w 5323109"/>
              <a:gd name="connsiteY5" fmla="*/ 907742 h 6326958"/>
              <a:gd name="connsiteX6" fmla="*/ 201799 w 5323109"/>
              <a:gd name="connsiteY6" fmla="*/ 722385 h 6326958"/>
              <a:gd name="connsiteX7" fmla="*/ 2192902 w 5323109"/>
              <a:gd name="connsiteY7" fmla="*/ 0 h 632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09" h="6326958">
                <a:moveTo>
                  <a:pt x="2192902" y="0"/>
                </a:moveTo>
                <a:cubicBezTo>
                  <a:pt x="3921667" y="0"/>
                  <a:pt x="5323109" y="1416338"/>
                  <a:pt x="5323109" y="3163479"/>
                </a:cubicBezTo>
                <a:cubicBezTo>
                  <a:pt x="5323109" y="4910620"/>
                  <a:pt x="3921667" y="6326958"/>
                  <a:pt x="2192902" y="6326958"/>
                </a:cubicBezTo>
                <a:cubicBezTo>
                  <a:pt x="1436567" y="6326958"/>
                  <a:pt x="742884" y="6055862"/>
                  <a:pt x="201799" y="5604573"/>
                </a:cubicBezTo>
                <a:lnTo>
                  <a:pt x="0" y="5419216"/>
                </a:lnTo>
                <a:lnTo>
                  <a:pt x="0" y="907742"/>
                </a:lnTo>
                <a:lnTo>
                  <a:pt x="201799" y="722385"/>
                </a:lnTo>
                <a:cubicBezTo>
                  <a:pt x="742884" y="271096"/>
                  <a:pt x="1436567" y="0"/>
                  <a:pt x="2192902" y="0"/>
                </a:cubicBezTo>
                <a:close/>
              </a:path>
            </a:pathLst>
          </a:custGeom>
        </p:spPr>
        <p:txBody>
          <a:bodyPr wrap="square" anchor="ctr">
            <a:noAutofit/>
          </a:bodyPr>
          <a:lstStyle>
            <a:lvl1pPr algn="ctr">
              <a:defRPr/>
            </a:lvl1pPr>
          </a:lstStyle>
          <a:p>
            <a:endParaRPr lang="en-US" dirty="0"/>
          </a:p>
        </p:txBody>
      </p:sp>
      <p:grpSp>
        <p:nvGrpSpPr>
          <p:cNvPr id="20" name="Editable shape">
            <a:extLst>
              <a:ext uri="{FF2B5EF4-FFF2-40B4-BE49-F238E27FC236}">
                <a16:creationId xmlns:a16="http://schemas.microsoft.com/office/drawing/2014/main" id="{D3D08175-1CB6-CACB-AEC6-54C7A571EFF6}"/>
              </a:ext>
            </a:extLst>
          </p:cNvPr>
          <p:cNvGrpSpPr/>
          <p:nvPr userDrawn="1"/>
        </p:nvGrpSpPr>
        <p:grpSpPr>
          <a:xfrm rot="10954543">
            <a:off x="-566204" y="4596699"/>
            <a:ext cx="7704524" cy="3852262"/>
            <a:chOff x="6919912" y="3216683"/>
            <a:chExt cx="2628900" cy="1314450"/>
          </a:xfrm>
          <a:noFill/>
        </p:grpSpPr>
        <p:sp>
          <p:nvSpPr>
            <p:cNvPr id="21" name="Freeform: Shape 20">
              <a:extLst>
                <a:ext uri="{FF2B5EF4-FFF2-40B4-BE49-F238E27FC236}">
                  <a16:creationId xmlns:a16="http://schemas.microsoft.com/office/drawing/2014/main" id="{E62DFF72-26CA-4188-2BBC-86DD9B3F1D59}"/>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2" name="Freeform: Shape 21">
              <a:extLst>
                <a:ext uri="{FF2B5EF4-FFF2-40B4-BE49-F238E27FC236}">
                  <a16:creationId xmlns:a16="http://schemas.microsoft.com/office/drawing/2014/main" id="{060D3046-3F8A-CF09-9726-46B65708034E}"/>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B5F2584C-B38B-6EC1-0F31-54F87F310898}"/>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111DE6E3-3CE8-296E-8C18-AC27718E3C4A}"/>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2" name="Freeform: Shape 41">
              <a:extLst>
                <a:ext uri="{FF2B5EF4-FFF2-40B4-BE49-F238E27FC236}">
                  <a16:creationId xmlns:a16="http://schemas.microsoft.com/office/drawing/2014/main" id="{FC9D749C-2123-8F80-9D9F-87A46ACD614D}"/>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4" name="Freeform: Shape 43">
              <a:extLst>
                <a:ext uri="{FF2B5EF4-FFF2-40B4-BE49-F238E27FC236}">
                  <a16:creationId xmlns:a16="http://schemas.microsoft.com/office/drawing/2014/main" id="{DB2C2EB6-6BF9-FD23-DC91-341210A9D73E}"/>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6" name="Freeform: Shape 45">
              <a:extLst>
                <a:ext uri="{FF2B5EF4-FFF2-40B4-BE49-F238E27FC236}">
                  <a16:creationId xmlns:a16="http://schemas.microsoft.com/office/drawing/2014/main" id="{05834B63-60F6-9DBE-3F07-0141DD7E91C8}"/>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7" name="Freeform: Shape 46">
              <a:extLst>
                <a:ext uri="{FF2B5EF4-FFF2-40B4-BE49-F238E27FC236}">
                  <a16:creationId xmlns:a16="http://schemas.microsoft.com/office/drawing/2014/main" id="{EBAC52D4-9828-B2AC-168E-9C70C24855B1}"/>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8" name="Freeform: Shape 47">
              <a:extLst>
                <a:ext uri="{FF2B5EF4-FFF2-40B4-BE49-F238E27FC236}">
                  <a16:creationId xmlns:a16="http://schemas.microsoft.com/office/drawing/2014/main" id="{D555F1E2-6E5F-7655-529F-6C49DD4DD3BB}"/>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9" name="Freeform: Shape 48">
              <a:extLst>
                <a:ext uri="{FF2B5EF4-FFF2-40B4-BE49-F238E27FC236}">
                  <a16:creationId xmlns:a16="http://schemas.microsoft.com/office/drawing/2014/main" id="{F4D0B130-264B-7A5A-DE20-52F3DC9561D5}"/>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0" name="Freeform: Shape 49">
              <a:extLst>
                <a:ext uri="{FF2B5EF4-FFF2-40B4-BE49-F238E27FC236}">
                  <a16:creationId xmlns:a16="http://schemas.microsoft.com/office/drawing/2014/main" id="{FE10505C-A25E-2BF0-259E-EBA40CD5334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1" name="Freeform: Shape 50">
              <a:extLst>
                <a:ext uri="{FF2B5EF4-FFF2-40B4-BE49-F238E27FC236}">
                  <a16:creationId xmlns:a16="http://schemas.microsoft.com/office/drawing/2014/main" id="{AF975541-8129-43E1-D9EA-89C65F6F9390}"/>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2" name="Freeform: Shape 51">
              <a:extLst>
                <a:ext uri="{FF2B5EF4-FFF2-40B4-BE49-F238E27FC236}">
                  <a16:creationId xmlns:a16="http://schemas.microsoft.com/office/drawing/2014/main" id="{091D688C-F178-8AC9-1479-585BF2EBC192}"/>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53" name="Freeform: Shape 52">
              <a:extLst>
                <a:ext uri="{FF2B5EF4-FFF2-40B4-BE49-F238E27FC236}">
                  <a16:creationId xmlns:a16="http://schemas.microsoft.com/office/drawing/2014/main" id="{7A5CF28D-7942-DD21-185D-59152ACB7FEA}"/>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26000"/>
                    </a:schemeClr>
                  </a:gs>
                  <a:gs pos="100000">
                    <a:schemeClr val="bg2"/>
                  </a:gs>
                </a:gsLst>
                <a:lin ang="72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47825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D186-5401-0725-BCBA-C80AE2462322}"/>
              </a:ext>
            </a:extLst>
          </p:cNvPr>
          <p:cNvSpPr>
            <a:spLocks noGrp="1"/>
          </p:cNvSpPr>
          <p:nvPr>
            <p:ph type="title" hasCustomPrompt="1"/>
          </p:nvPr>
        </p:nvSpPr>
        <p:spPr/>
        <p:txBody>
          <a:bodyPr/>
          <a:lstStyle>
            <a:lvl1pPr>
              <a:defRPr/>
            </a:lvl1pPr>
          </a:lstStyle>
          <a:p>
            <a:r>
              <a:rPr lang="en-US"/>
              <a:t>AGENDA</a:t>
            </a:r>
          </a:p>
        </p:txBody>
      </p:sp>
      <p:sp>
        <p:nvSpPr>
          <p:cNvPr id="39" name="Date Placeholder 38">
            <a:extLst>
              <a:ext uri="{FF2B5EF4-FFF2-40B4-BE49-F238E27FC236}">
                <a16:creationId xmlns:a16="http://schemas.microsoft.com/office/drawing/2014/main" id="{BE4DB841-A57D-49A5-43C4-38BB593E6248}"/>
              </a:ext>
            </a:extLst>
          </p:cNvPr>
          <p:cNvSpPr>
            <a:spLocks noGrp="1"/>
          </p:cNvSpPr>
          <p:nvPr>
            <p:ph type="dt" sz="half" idx="10"/>
          </p:nvPr>
        </p:nvSpPr>
        <p:spPr/>
        <p:txBody>
          <a:bodyPr/>
          <a:lstStyle/>
          <a:p>
            <a:fld id="{875EC4C2-B91C-45CD-B447-D099F93DF8FF}" type="datetimeFigureOut">
              <a:rPr lang="en-US" smtClean="0"/>
              <a:pPr/>
              <a:t>5/22/2025</a:t>
            </a:fld>
            <a:endParaRPr lang="en-US" dirty="0"/>
          </a:p>
        </p:txBody>
      </p:sp>
      <p:sp>
        <p:nvSpPr>
          <p:cNvPr id="40" name="Footer Placeholder 39">
            <a:extLst>
              <a:ext uri="{FF2B5EF4-FFF2-40B4-BE49-F238E27FC236}">
                <a16:creationId xmlns:a16="http://schemas.microsoft.com/office/drawing/2014/main" id="{FFFF5E47-AD50-52FB-87DF-8C721D435B0C}"/>
              </a:ext>
            </a:extLst>
          </p:cNvPr>
          <p:cNvSpPr>
            <a:spLocks noGrp="1"/>
          </p:cNvSpPr>
          <p:nvPr>
            <p:ph type="ftr" sz="quarter" idx="11"/>
          </p:nvPr>
        </p:nvSpPr>
        <p:spPr/>
        <p:txBody>
          <a:bodyPr/>
          <a:lstStyle/>
          <a:p>
            <a:r>
              <a:rPr lang="en-US" dirty="0"/>
              <a:t>Footer</a:t>
            </a:r>
          </a:p>
        </p:txBody>
      </p:sp>
      <p:sp>
        <p:nvSpPr>
          <p:cNvPr id="41" name="Slide Number Placeholder 40">
            <a:extLst>
              <a:ext uri="{FF2B5EF4-FFF2-40B4-BE49-F238E27FC236}">
                <a16:creationId xmlns:a16="http://schemas.microsoft.com/office/drawing/2014/main" id="{B3489BCA-9A61-F022-F9C8-1A09CB67FBEF}"/>
              </a:ext>
            </a:extLst>
          </p:cNvPr>
          <p:cNvSpPr>
            <a:spLocks noGrp="1"/>
          </p:cNvSpPr>
          <p:nvPr>
            <p:ph type="sldNum" sz="quarter" idx="12"/>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235193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17F4-A3FA-4BDC-C3E2-F16360D81A89}"/>
              </a:ext>
            </a:extLst>
          </p:cNvPr>
          <p:cNvSpPr>
            <a:spLocks noGrp="1"/>
          </p:cNvSpPr>
          <p:nvPr>
            <p:ph type="title" hasCustomPrompt="1"/>
          </p:nvPr>
        </p:nvSpPr>
        <p:spPr/>
        <p:txBody>
          <a:bodyPr/>
          <a:lstStyle>
            <a:lvl1pPr>
              <a:defRPr/>
            </a:lvl1pPr>
          </a:lstStyle>
          <a:p>
            <a:r>
              <a:rPr lang="en-US"/>
              <a:t>ONE LINE TITLE HERE</a:t>
            </a:r>
          </a:p>
        </p:txBody>
      </p:sp>
      <p:sp>
        <p:nvSpPr>
          <p:cNvPr id="3" name="Content Placeholder 2">
            <a:extLst>
              <a:ext uri="{FF2B5EF4-FFF2-40B4-BE49-F238E27FC236}">
                <a16:creationId xmlns:a16="http://schemas.microsoft.com/office/drawing/2014/main" id="{C28C4420-CBDB-C6EC-DE33-DE14756FFA18}"/>
              </a:ext>
            </a:extLst>
          </p:cNvPr>
          <p:cNvSpPr>
            <a:spLocks noGrp="1"/>
          </p:cNvSpPr>
          <p:nvPr>
            <p:ph idx="1" hasCustomPrompt="1"/>
          </p:nvPr>
        </p:nvSpPr>
        <p:spPr>
          <a:xfrm>
            <a:off x="588432" y="1536699"/>
            <a:ext cx="11015136" cy="4330702"/>
          </a:xfrm>
        </p:spPr>
        <p:txBody>
          <a:bodyPr/>
          <a:lstStyle>
            <a:lvl1pPr>
              <a:defRPr/>
            </a:lvl1pPr>
            <a:lvl2pPr>
              <a:defRPr/>
            </a:lvl2pPr>
            <a:lvl3pPr>
              <a:defRPr/>
            </a:lvl3pPr>
            <a:lvl4pPr>
              <a:defRPr/>
            </a:lvl4pPr>
          </a:lstStyle>
          <a:p>
            <a:pPr lvl="0"/>
            <a:r>
              <a:rPr lang="en-US"/>
              <a:t>Level 1</a:t>
            </a:r>
          </a:p>
          <a:p>
            <a:pPr lvl="1"/>
            <a:r>
              <a:rPr lang="en-US"/>
              <a:t>Level 2</a:t>
            </a:r>
          </a:p>
          <a:p>
            <a:pPr lvl="2"/>
            <a:r>
              <a:rPr lang="en-US"/>
              <a:t>Level 3</a:t>
            </a:r>
          </a:p>
          <a:p>
            <a:pPr lvl="3"/>
            <a:r>
              <a:rPr lang="en-US"/>
              <a:t>Level 4</a:t>
            </a:r>
          </a:p>
        </p:txBody>
      </p:sp>
      <p:cxnSp>
        <p:nvCxnSpPr>
          <p:cNvPr id="4" name="Straight Connector 3">
            <a:extLst>
              <a:ext uri="{FF2B5EF4-FFF2-40B4-BE49-F238E27FC236}">
                <a16:creationId xmlns:a16="http://schemas.microsoft.com/office/drawing/2014/main" id="{4735388E-BEAC-9C9D-7B6A-AE9F097B5DDE}"/>
              </a:ext>
            </a:extLst>
          </p:cNvPr>
          <p:cNvCxnSpPr>
            <a:cxnSpLocks/>
          </p:cNvCxnSpPr>
          <p:nvPr userDrawn="1"/>
        </p:nvCxnSpPr>
        <p:spPr>
          <a:xfrm>
            <a:off x="699949" y="1114159"/>
            <a:ext cx="8504767" cy="0"/>
          </a:xfrm>
          <a:prstGeom prst="line">
            <a:avLst/>
          </a:prstGeom>
          <a:ln w="2857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Text Placeholder 31">
            <a:extLst>
              <a:ext uri="{FF2B5EF4-FFF2-40B4-BE49-F238E27FC236}">
                <a16:creationId xmlns:a16="http://schemas.microsoft.com/office/drawing/2014/main" id="{11C24D66-1F12-2B4D-91D0-1D03FC58F97E}"/>
              </a:ext>
            </a:extLst>
          </p:cNvPr>
          <p:cNvSpPr>
            <a:spLocks noGrp="1"/>
          </p:cNvSpPr>
          <p:nvPr>
            <p:ph type="body" sz="quarter" idx="14" hasCustomPrompt="1"/>
          </p:nvPr>
        </p:nvSpPr>
        <p:spPr>
          <a:xfrm>
            <a:off x="685799" y="6115361"/>
            <a:ext cx="6905626" cy="592154"/>
          </a:xfrm>
        </p:spPr>
        <p:txBody>
          <a:bodyPr anchor="b">
            <a:normAutofit/>
          </a:bodyPr>
          <a:lstStyle>
            <a:lvl1pPr marL="0" indent="0">
              <a:buFontTx/>
              <a:buNone/>
              <a:defRPr sz="800"/>
            </a:lvl1pPr>
          </a:lstStyle>
          <a:p>
            <a:pPr lvl="0"/>
            <a:r>
              <a:rPr lang="en-US"/>
              <a:t>Footnote:</a:t>
            </a:r>
          </a:p>
        </p:txBody>
      </p:sp>
      <p:sp>
        <p:nvSpPr>
          <p:cNvPr id="47" name="Date Placeholder 46">
            <a:extLst>
              <a:ext uri="{FF2B5EF4-FFF2-40B4-BE49-F238E27FC236}">
                <a16:creationId xmlns:a16="http://schemas.microsoft.com/office/drawing/2014/main" id="{F2CBF55A-9826-A347-A9CB-DD61EDE5BBC9}"/>
              </a:ext>
            </a:extLst>
          </p:cNvPr>
          <p:cNvSpPr>
            <a:spLocks noGrp="1"/>
          </p:cNvSpPr>
          <p:nvPr>
            <p:ph type="dt" sz="half" idx="15"/>
          </p:nvPr>
        </p:nvSpPr>
        <p:spPr/>
        <p:txBody>
          <a:bodyPr/>
          <a:lstStyle/>
          <a:p>
            <a:fld id="{875EC4C2-B91C-45CD-B447-D099F93DF8FF}" type="datetimeFigureOut">
              <a:rPr lang="en-US" smtClean="0"/>
              <a:pPr/>
              <a:t>5/22/2025</a:t>
            </a:fld>
            <a:endParaRPr lang="en-US" dirty="0"/>
          </a:p>
        </p:txBody>
      </p:sp>
      <p:sp>
        <p:nvSpPr>
          <p:cNvPr id="48" name="Footer Placeholder 47">
            <a:extLst>
              <a:ext uri="{FF2B5EF4-FFF2-40B4-BE49-F238E27FC236}">
                <a16:creationId xmlns:a16="http://schemas.microsoft.com/office/drawing/2014/main" id="{11C47607-DEA1-FDD2-E178-F935F200E7C3}"/>
              </a:ext>
            </a:extLst>
          </p:cNvPr>
          <p:cNvSpPr>
            <a:spLocks noGrp="1"/>
          </p:cNvSpPr>
          <p:nvPr>
            <p:ph type="ftr" sz="quarter" idx="16"/>
          </p:nvPr>
        </p:nvSpPr>
        <p:spPr/>
        <p:txBody>
          <a:bodyPr/>
          <a:lstStyle/>
          <a:p>
            <a:r>
              <a:rPr lang="en-US" dirty="0"/>
              <a:t>Footer</a:t>
            </a:r>
          </a:p>
        </p:txBody>
      </p:sp>
      <p:sp>
        <p:nvSpPr>
          <p:cNvPr id="49" name="Slide Number Placeholder 48">
            <a:extLst>
              <a:ext uri="{FF2B5EF4-FFF2-40B4-BE49-F238E27FC236}">
                <a16:creationId xmlns:a16="http://schemas.microsoft.com/office/drawing/2014/main" id="{19307C61-7CCB-01D3-2873-04EF4F07D4DB}"/>
              </a:ext>
            </a:extLst>
          </p:cNvPr>
          <p:cNvSpPr>
            <a:spLocks noGrp="1"/>
          </p:cNvSpPr>
          <p:nvPr>
            <p:ph type="sldNum" sz="quarter" idx="17"/>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21737054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17F4-A3FA-4BDC-C3E2-F16360D81A89}"/>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8C4420-CBDB-C6EC-DE33-DE14756FFA18}"/>
              </a:ext>
            </a:extLst>
          </p:cNvPr>
          <p:cNvSpPr>
            <a:spLocks noGrp="1"/>
          </p:cNvSpPr>
          <p:nvPr>
            <p:ph idx="1" hasCustomPrompt="1"/>
          </p:nvPr>
        </p:nvSpPr>
        <p:spPr>
          <a:xfrm>
            <a:off x="588432" y="1536699"/>
            <a:ext cx="11032068" cy="4330701"/>
          </a:xfrm>
        </p:spPr>
        <p:txBody>
          <a:bodyPr/>
          <a:lstStyle>
            <a:lvl1pPr>
              <a:defRPr/>
            </a:lvl1pPr>
            <a:lvl2pPr>
              <a:defRPr/>
            </a:lvl2pPr>
            <a:lvl3pPr>
              <a:defRPr/>
            </a:lvl3pPr>
            <a:lvl4pPr>
              <a:defRPr/>
            </a:lvl4pPr>
          </a:lstStyle>
          <a:p>
            <a:pPr lvl="0"/>
            <a:r>
              <a:rPr lang="en-US"/>
              <a:t>Level 1</a:t>
            </a:r>
          </a:p>
          <a:p>
            <a:pPr lvl="1"/>
            <a:r>
              <a:rPr lang="en-US"/>
              <a:t>Level 2</a:t>
            </a:r>
          </a:p>
          <a:p>
            <a:pPr lvl="2"/>
            <a:r>
              <a:rPr lang="en-US"/>
              <a:t>Level 3</a:t>
            </a:r>
          </a:p>
          <a:p>
            <a:pPr lvl="3"/>
            <a:r>
              <a:rPr lang="en-US"/>
              <a:t>Level 4</a:t>
            </a:r>
          </a:p>
        </p:txBody>
      </p:sp>
      <p:grpSp>
        <p:nvGrpSpPr>
          <p:cNvPr id="21" name="Graphic 10">
            <a:extLst>
              <a:ext uri="{FF2B5EF4-FFF2-40B4-BE49-F238E27FC236}">
                <a16:creationId xmlns:a16="http://schemas.microsoft.com/office/drawing/2014/main" id="{41EB940A-F2B7-039B-D29D-666E6B4638F1}"/>
              </a:ext>
            </a:extLst>
          </p:cNvPr>
          <p:cNvGrpSpPr/>
          <p:nvPr userDrawn="1"/>
        </p:nvGrpSpPr>
        <p:grpSpPr>
          <a:xfrm rot="3186376">
            <a:off x="5596108" y="-588768"/>
            <a:ext cx="9055991" cy="4527996"/>
            <a:chOff x="6919912" y="3216683"/>
            <a:chExt cx="2628900" cy="1314450"/>
          </a:xfrm>
          <a:noFill/>
        </p:grpSpPr>
        <p:sp>
          <p:nvSpPr>
            <p:cNvPr id="22" name="Freeform: Shape 21">
              <a:extLst>
                <a:ext uri="{FF2B5EF4-FFF2-40B4-BE49-F238E27FC236}">
                  <a16:creationId xmlns:a16="http://schemas.microsoft.com/office/drawing/2014/main" id="{194A4EB7-089C-4C54-E3CE-E0E28BFB9675}"/>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2087FCB1-EC36-29B8-F5E7-07FC9B973E54}"/>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C16AAFAE-002A-8C9F-6519-1669ACE97043}"/>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5" name="Freeform: Shape 24">
              <a:extLst>
                <a:ext uri="{FF2B5EF4-FFF2-40B4-BE49-F238E27FC236}">
                  <a16:creationId xmlns:a16="http://schemas.microsoft.com/office/drawing/2014/main" id="{29E9E3FF-4F50-99C9-A394-8B0A441A0A46}"/>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6" name="Freeform: Shape 25">
              <a:extLst>
                <a:ext uri="{FF2B5EF4-FFF2-40B4-BE49-F238E27FC236}">
                  <a16:creationId xmlns:a16="http://schemas.microsoft.com/office/drawing/2014/main" id="{FB25F6A5-0D6E-6332-A9EA-904E8317871D}"/>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CA626D6F-13AA-88F0-7580-382F5E9DCD02}"/>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28543CA7-F10A-C9D4-72E6-1CF076052989}"/>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C8BFC4D1-13B9-5DA9-D3BE-3473619D1587}"/>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FF3310C3-B01A-B57E-9B1B-986C2760E587}"/>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F8EB4A0F-7F27-E0E4-CABD-CB3AC7C806A1}"/>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F9BBC305-29FF-A2BC-ABE3-DC2F1FD1217D}"/>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B33C278D-8189-2ED1-7EAC-23F48FFECCAB}"/>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8AA3F4AF-5CCF-E5B0-6906-D66239C36083}"/>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B74852B1-D4E3-2C2B-05C7-002F15CC0DAA}"/>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solidFill>
                <a:schemeClr val="bg1">
                  <a:lumMod val="9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43" name="Text Placeholder 31">
            <a:extLst>
              <a:ext uri="{FF2B5EF4-FFF2-40B4-BE49-F238E27FC236}">
                <a16:creationId xmlns:a16="http://schemas.microsoft.com/office/drawing/2014/main" id="{054E7744-0558-5804-3316-21DA14D5AC64}"/>
              </a:ext>
            </a:extLst>
          </p:cNvPr>
          <p:cNvSpPr>
            <a:spLocks noGrp="1"/>
          </p:cNvSpPr>
          <p:nvPr>
            <p:ph type="body" sz="quarter" idx="14"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44" name="Date Placeholder 43">
            <a:extLst>
              <a:ext uri="{FF2B5EF4-FFF2-40B4-BE49-F238E27FC236}">
                <a16:creationId xmlns:a16="http://schemas.microsoft.com/office/drawing/2014/main" id="{21CF785F-45A2-FE7D-19F4-B7166357E5E7}"/>
              </a:ext>
            </a:extLst>
          </p:cNvPr>
          <p:cNvSpPr>
            <a:spLocks noGrp="1"/>
          </p:cNvSpPr>
          <p:nvPr>
            <p:ph type="dt" sz="half" idx="15"/>
          </p:nvPr>
        </p:nvSpPr>
        <p:spPr/>
        <p:txBody>
          <a:bodyPr/>
          <a:lstStyle/>
          <a:p>
            <a:fld id="{875EC4C2-B91C-45CD-B447-D099F93DF8FF}" type="datetimeFigureOut">
              <a:rPr lang="en-US" smtClean="0"/>
              <a:pPr/>
              <a:t>5/22/2025</a:t>
            </a:fld>
            <a:endParaRPr lang="en-US" dirty="0"/>
          </a:p>
        </p:txBody>
      </p:sp>
      <p:sp>
        <p:nvSpPr>
          <p:cNvPr id="45" name="Footer Placeholder 44">
            <a:extLst>
              <a:ext uri="{FF2B5EF4-FFF2-40B4-BE49-F238E27FC236}">
                <a16:creationId xmlns:a16="http://schemas.microsoft.com/office/drawing/2014/main" id="{73549E7E-E23F-F049-45A3-BC2EB52233A2}"/>
              </a:ext>
            </a:extLst>
          </p:cNvPr>
          <p:cNvSpPr>
            <a:spLocks noGrp="1"/>
          </p:cNvSpPr>
          <p:nvPr>
            <p:ph type="ftr" sz="quarter" idx="16"/>
          </p:nvPr>
        </p:nvSpPr>
        <p:spPr/>
        <p:txBody>
          <a:bodyPr/>
          <a:lstStyle/>
          <a:p>
            <a:r>
              <a:rPr lang="en-US" dirty="0"/>
              <a:t>Footer</a:t>
            </a:r>
          </a:p>
        </p:txBody>
      </p:sp>
      <p:sp>
        <p:nvSpPr>
          <p:cNvPr id="46" name="Slide Number Placeholder 45">
            <a:extLst>
              <a:ext uri="{FF2B5EF4-FFF2-40B4-BE49-F238E27FC236}">
                <a16:creationId xmlns:a16="http://schemas.microsoft.com/office/drawing/2014/main" id="{D2FCC492-13DB-0DC0-B8AD-2D4B3C6490F1}"/>
              </a:ext>
            </a:extLst>
          </p:cNvPr>
          <p:cNvSpPr>
            <a:spLocks noGrp="1"/>
          </p:cNvSpPr>
          <p:nvPr>
            <p:ph type="sldNum" sz="quarter" idx="17"/>
          </p:nvPr>
        </p:nvSpPr>
        <p:spPr/>
        <p:txBody>
          <a:body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11287251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47EE-8AF5-F646-D2D0-C00D3619937A}"/>
              </a:ext>
            </a:extLst>
          </p:cNvPr>
          <p:cNvSpPr>
            <a:spLocks noGrp="1"/>
          </p:cNvSpPr>
          <p:nvPr>
            <p:ph type="title" hasCustomPrompt="1"/>
          </p:nvPr>
        </p:nvSpPr>
        <p:spPr>
          <a:xfrm>
            <a:off x="831850" y="1709738"/>
            <a:ext cx="6520110" cy="2168421"/>
          </a:xfrm>
        </p:spPr>
        <p:txBody>
          <a:bodyPr anchor="b">
            <a:normAutofit/>
          </a:bodyPr>
          <a:lstStyle>
            <a:lvl1pPr>
              <a:defRPr sz="4000">
                <a:solidFill>
                  <a:srgbClr val="09544F"/>
                </a:solidFill>
              </a:defRPr>
            </a:lvl1pPr>
          </a:lstStyle>
          <a:p>
            <a:r>
              <a:rPr lang="en-US"/>
              <a:t>DIVIDER SLIDE VARIANT 1</a:t>
            </a:r>
          </a:p>
        </p:txBody>
      </p:sp>
      <p:sp>
        <p:nvSpPr>
          <p:cNvPr id="3" name="Text Placeholder 2">
            <a:extLst>
              <a:ext uri="{FF2B5EF4-FFF2-40B4-BE49-F238E27FC236}">
                <a16:creationId xmlns:a16="http://schemas.microsoft.com/office/drawing/2014/main" id="{D3B7AB32-B780-2F8F-F5F8-B3F517400DE1}"/>
              </a:ext>
            </a:extLst>
          </p:cNvPr>
          <p:cNvSpPr>
            <a:spLocks noGrp="1"/>
          </p:cNvSpPr>
          <p:nvPr>
            <p:ph type="body" idx="1"/>
          </p:nvPr>
        </p:nvSpPr>
        <p:spPr>
          <a:xfrm>
            <a:off x="838200" y="3957601"/>
            <a:ext cx="6513760" cy="1500187"/>
          </a:xfrm>
        </p:spPr>
        <p:txBody>
          <a:bodyPr>
            <a:normAutofit/>
          </a:bodyPr>
          <a:lstStyle>
            <a:lvl1pPr marL="0" indent="0">
              <a:buNone/>
              <a:defRPr sz="2800">
                <a:solidFill>
                  <a:srgbClr val="0C716B"/>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10" name="Freeform: Shape 9">
            <a:extLst>
              <a:ext uri="{FF2B5EF4-FFF2-40B4-BE49-F238E27FC236}">
                <a16:creationId xmlns:a16="http://schemas.microsoft.com/office/drawing/2014/main" id="{FE0F1E15-3B80-98BF-540F-17D8E0096EEE}"/>
              </a:ext>
            </a:extLst>
          </p:cNvPr>
          <p:cNvSpPr/>
          <p:nvPr userDrawn="1"/>
        </p:nvSpPr>
        <p:spPr>
          <a:xfrm>
            <a:off x="6491650" y="-2406"/>
            <a:ext cx="5700351" cy="4588282"/>
          </a:xfrm>
          <a:custGeom>
            <a:avLst/>
            <a:gdLst>
              <a:gd name="connsiteX0" fmla="*/ 0 w 5700351"/>
              <a:gd name="connsiteY0" fmla="*/ 0 h 4588282"/>
              <a:gd name="connsiteX1" fmla="*/ 5700351 w 5700351"/>
              <a:gd name="connsiteY1" fmla="*/ 0 h 4588282"/>
              <a:gd name="connsiteX2" fmla="*/ 5700351 w 5700351"/>
              <a:gd name="connsiteY2" fmla="*/ 4553254 h 4588282"/>
              <a:gd name="connsiteX3" fmla="*/ 5585591 w 5700351"/>
              <a:gd name="connsiteY3" fmla="*/ 4566460 h 4588282"/>
              <a:gd name="connsiteX4" fmla="*/ 5108855 w 5700351"/>
              <a:gd name="connsiteY4" fmla="*/ 4588282 h 4588282"/>
              <a:gd name="connsiteX5" fmla="*/ 29517 w 5700351"/>
              <a:gd name="connsiteY5" fmla="*/ 232286 h 4588282"/>
              <a:gd name="connsiteX6" fmla="*/ 0 w 5700351"/>
              <a:gd name="connsiteY6" fmla="*/ 0 h 458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0351" h="4588282">
                <a:moveTo>
                  <a:pt x="0" y="0"/>
                </a:moveTo>
                <a:lnTo>
                  <a:pt x="5700351" y="0"/>
                </a:lnTo>
                <a:lnTo>
                  <a:pt x="5700351" y="4553254"/>
                </a:lnTo>
                <a:lnTo>
                  <a:pt x="5585591" y="4566460"/>
                </a:lnTo>
                <a:cubicBezTo>
                  <a:pt x="5428617" y="4580902"/>
                  <a:pt x="5269598" y="4588282"/>
                  <a:pt x="5108855" y="4588282"/>
                </a:cubicBezTo>
                <a:cubicBezTo>
                  <a:pt x="2536971" y="4588282"/>
                  <a:pt x="406395" y="2698820"/>
                  <a:pt x="29517" y="232286"/>
                </a:cubicBezTo>
                <a:lnTo>
                  <a:pt x="0" y="0"/>
                </a:lnTo>
                <a:close/>
              </a:path>
            </a:pathLst>
          </a:custGeom>
          <a:solidFill>
            <a:srgbClr val="FF646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 name="Graphic 10">
            <a:extLst>
              <a:ext uri="{FF2B5EF4-FFF2-40B4-BE49-F238E27FC236}">
                <a16:creationId xmlns:a16="http://schemas.microsoft.com/office/drawing/2014/main" id="{CD38CB9D-9226-E15E-F4A9-83FA89226002}"/>
              </a:ext>
            </a:extLst>
          </p:cNvPr>
          <p:cNvGrpSpPr/>
          <p:nvPr userDrawn="1"/>
        </p:nvGrpSpPr>
        <p:grpSpPr>
          <a:xfrm rot="16200000" flipV="1">
            <a:off x="7158276" y="3003052"/>
            <a:ext cx="6721792" cy="3360896"/>
            <a:chOff x="6919912" y="3216683"/>
            <a:chExt cx="2628900" cy="1314450"/>
          </a:xfrm>
          <a:noFill/>
        </p:grpSpPr>
        <p:sp>
          <p:nvSpPr>
            <p:cNvPr id="12" name="Freeform: Shape 11">
              <a:extLst>
                <a:ext uri="{FF2B5EF4-FFF2-40B4-BE49-F238E27FC236}">
                  <a16:creationId xmlns:a16="http://schemas.microsoft.com/office/drawing/2014/main" id="{B6BC1F00-76DA-F144-6735-5CF7CBA8E5C2}"/>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8EFCB3BA-A52A-ADF9-6C8D-A0A6120C3ED0}"/>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A8916490-61C6-2CCE-BC34-44A20BBE97EB}"/>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785C3D1F-173A-1A0C-E0D4-D48AFF416268}"/>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C21CA199-94D8-E952-F82B-2DCFAE8DF19E}"/>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15322E85-9F95-18B3-947E-7B292647E06C}"/>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6B09E420-3C1C-A8C5-6942-EFB413968412}"/>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885246BB-9DF6-209D-07A8-5B8DB0FEA23D}"/>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AD868187-CE88-288F-2C2B-B1859656CC13}"/>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416DAFF5-E841-7ED0-635D-207E599DC0C5}"/>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2" name="Freeform: Shape 21">
              <a:extLst>
                <a:ext uri="{FF2B5EF4-FFF2-40B4-BE49-F238E27FC236}">
                  <a16:creationId xmlns:a16="http://schemas.microsoft.com/office/drawing/2014/main" id="{C288AD37-EE7F-288D-D42B-D5556C999526}"/>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B28F44EC-38CF-D5BC-E32A-247D3A407AB3}"/>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3BD8A68F-626F-31A9-3B47-BC588A33B25C}"/>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5" name="Freeform: Shape 24">
              <a:extLst>
                <a:ext uri="{FF2B5EF4-FFF2-40B4-BE49-F238E27FC236}">
                  <a16:creationId xmlns:a16="http://schemas.microsoft.com/office/drawing/2014/main" id="{5B60D43B-6EAB-24F8-11D1-59A417D0BC64}"/>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gs>
                  <a:gs pos="99000">
                    <a:schemeClr val="bg2">
                      <a:alpha val="26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grpSp>
        <p:nvGrpSpPr>
          <p:cNvPr id="27" name="Graphic 10">
            <a:extLst>
              <a:ext uri="{FF2B5EF4-FFF2-40B4-BE49-F238E27FC236}">
                <a16:creationId xmlns:a16="http://schemas.microsoft.com/office/drawing/2014/main" id="{13047507-E1D9-D5D6-D6B3-A63D3B9B0251}"/>
              </a:ext>
            </a:extLst>
          </p:cNvPr>
          <p:cNvGrpSpPr/>
          <p:nvPr userDrawn="1"/>
        </p:nvGrpSpPr>
        <p:grpSpPr>
          <a:xfrm rot="16200000">
            <a:off x="-16902" y="4908942"/>
            <a:ext cx="1946855" cy="1928289"/>
            <a:chOff x="10196512" y="3216683"/>
            <a:chExt cx="1314450" cy="1314450"/>
          </a:xfrm>
          <a:noFill/>
        </p:grpSpPr>
        <p:sp>
          <p:nvSpPr>
            <p:cNvPr id="28" name="Freeform: Shape 27">
              <a:extLst>
                <a:ext uri="{FF2B5EF4-FFF2-40B4-BE49-F238E27FC236}">
                  <a16:creationId xmlns:a16="http://schemas.microsoft.com/office/drawing/2014/main" id="{1016AEFB-87E7-5455-FC29-A29A07339580}"/>
                </a:ext>
              </a:extLst>
            </p:cNvPr>
            <p:cNvSpPr/>
            <p:nvPr/>
          </p:nvSpPr>
          <p:spPr>
            <a:xfrm>
              <a:off x="10196512" y="3216683"/>
              <a:ext cx="1314450" cy="1314450"/>
            </a:xfrm>
            <a:custGeom>
              <a:avLst/>
              <a:gdLst>
                <a:gd name="connsiteX0" fmla="*/ 0 w 1314450"/>
                <a:gd name="connsiteY0" fmla="*/ 1314450 h 1314450"/>
                <a:gd name="connsiteX1" fmla="*/ 1314450 w 1314450"/>
                <a:gd name="connsiteY1" fmla="*/ 0 h 1314450"/>
              </a:gdLst>
              <a:ahLst/>
              <a:cxnLst>
                <a:cxn ang="0">
                  <a:pos x="connsiteX0" y="connsiteY0"/>
                </a:cxn>
                <a:cxn ang="0">
                  <a:pos x="connsiteX1" y="connsiteY1"/>
                </a:cxn>
              </a:cxnLst>
              <a:rect l="l" t="t" r="r" b="b"/>
              <a:pathLst>
                <a:path w="1314450" h="1314450">
                  <a:moveTo>
                    <a:pt x="0" y="1314450"/>
                  </a:moveTo>
                  <a:cubicBezTo>
                    <a:pt x="725995" y="1314450"/>
                    <a:pt x="1314450" y="725996"/>
                    <a:pt x="1314450"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AD7FBC08-42B5-A703-DC19-89E58AE12C96}"/>
                </a:ext>
              </a:extLst>
            </p:cNvPr>
            <p:cNvSpPr/>
            <p:nvPr/>
          </p:nvSpPr>
          <p:spPr>
            <a:xfrm>
              <a:off x="10196512" y="3216683"/>
              <a:ext cx="1216247" cy="1216247"/>
            </a:xfrm>
            <a:custGeom>
              <a:avLst/>
              <a:gdLst>
                <a:gd name="connsiteX0" fmla="*/ 0 w 1216247"/>
                <a:gd name="connsiteY0" fmla="*/ 1216247 h 1216247"/>
                <a:gd name="connsiteX1" fmla="*/ 1216247 w 1216247"/>
                <a:gd name="connsiteY1" fmla="*/ 0 h 1216247"/>
              </a:gdLst>
              <a:ahLst/>
              <a:cxnLst>
                <a:cxn ang="0">
                  <a:pos x="connsiteX0" y="connsiteY0"/>
                </a:cxn>
                <a:cxn ang="0">
                  <a:pos x="connsiteX1" y="connsiteY1"/>
                </a:cxn>
              </a:cxnLst>
              <a:rect l="l" t="t" r="r" b="b"/>
              <a:pathLst>
                <a:path w="1216247" h="1216247">
                  <a:moveTo>
                    <a:pt x="0" y="1216247"/>
                  </a:moveTo>
                  <a:cubicBezTo>
                    <a:pt x="671703" y="1216247"/>
                    <a:pt x="1216247" y="671703"/>
                    <a:pt x="1216247"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479A970C-4CED-5494-A3C3-51A2D6BC9E54}"/>
                </a:ext>
              </a:extLst>
            </p:cNvPr>
            <p:cNvSpPr/>
            <p:nvPr/>
          </p:nvSpPr>
          <p:spPr>
            <a:xfrm>
              <a:off x="10196512" y="3216683"/>
              <a:ext cx="1118044" cy="1118044"/>
            </a:xfrm>
            <a:custGeom>
              <a:avLst/>
              <a:gdLst>
                <a:gd name="connsiteX0" fmla="*/ 0 w 1118044"/>
                <a:gd name="connsiteY0" fmla="*/ 1118045 h 1118044"/>
                <a:gd name="connsiteX1" fmla="*/ 1118045 w 1118044"/>
                <a:gd name="connsiteY1" fmla="*/ 0 h 1118044"/>
              </a:gdLst>
              <a:ahLst/>
              <a:cxnLst>
                <a:cxn ang="0">
                  <a:pos x="connsiteX0" y="connsiteY0"/>
                </a:cxn>
                <a:cxn ang="0">
                  <a:pos x="connsiteX1" y="connsiteY1"/>
                </a:cxn>
              </a:cxnLst>
              <a:rect l="l" t="t" r="r" b="b"/>
              <a:pathLst>
                <a:path w="1118044" h="1118044">
                  <a:moveTo>
                    <a:pt x="0" y="1118045"/>
                  </a:moveTo>
                  <a:cubicBezTo>
                    <a:pt x="617506" y="1118045"/>
                    <a:pt x="1118045" y="617506"/>
                    <a:pt x="1118045"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138A2A70-BF97-3BCC-019F-F7C9F0478AC1}"/>
                </a:ext>
              </a:extLst>
            </p:cNvPr>
            <p:cNvSpPr/>
            <p:nvPr/>
          </p:nvSpPr>
          <p:spPr>
            <a:xfrm>
              <a:off x="10196512" y="3216683"/>
              <a:ext cx="1019841" cy="1019841"/>
            </a:xfrm>
            <a:custGeom>
              <a:avLst/>
              <a:gdLst>
                <a:gd name="connsiteX0" fmla="*/ 0 w 1019841"/>
                <a:gd name="connsiteY0" fmla="*/ 1019842 h 1019841"/>
                <a:gd name="connsiteX1" fmla="*/ 1019842 w 1019841"/>
                <a:gd name="connsiteY1" fmla="*/ 0 h 1019841"/>
              </a:gdLst>
              <a:ahLst/>
              <a:cxnLst>
                <a:cxn ang="0">
                  <a:pos x="connsiteX0" y="connsiteY0"/>
                </a:cxn>
                <a:cxn ang="0">
                  <a:pos x="connsiteX1" y="connsiteY1"/>
                </a:cxn>
              </a:cxnLst>
              <a:rect l="l" t="t" r="r" b="b"/>
              <a:pathLst>
                <a:path w="1019841" h="1019841">
                  <a:moveTo>
                    <a:pt x="0" y="1019842"/>
                  </a:moveTo>
                  <a:cubicBezTo>
                    <a:pt x="563309" y="1019842"/>
                    <a:pt x="1019842" y="563213"/>
                    <a:pt x="1019842"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C08C0043-615A-84EE-5CAC-8F0DD4B9A83D}"/>
                </a:ext>
              </a:extLst>
            </p:cNvPr>
            <p:cNvSpPr/>
            <p:nvPr/>
          </p:nvSpPr>
          <p:spPr>
            <a:xfrm>
              <a:off x="10196512" y="3216683"/>
              <a:ext cx="921639" cy="921639"/>
            </a:xfrm>
            <a:custGeom>
              <a:avLst/>
              <a:gdLst>
                <a:gd name="connsiteX0" fmla="*/ 0 w 921639"/>
                <a:gd name="connsiteY0" fmla="*/ 921639 h 921639"/>
                <a:gd name="connsiteX1" fmla="*/ 921639 w 921639"/>
                <a:gd name="connsiteY1" fmla="*/ 0 h 921639"/>
              </a:gdLst>
              <a:ahLst/>
              <a:cxnLst>
                <a:cxn ang="0">
                  <a:pos x="connsiteX0" y="connsiteY0"/>
                </a:cxn>
                <a:cxn ang="0">
                  <a:pos x="connsiteX1" y="connsiteY1"/>
                </a:cxn>
              </a:cxnLst>
              <a:rect l="l" t="t" r="r" b="b"/>
              <a:pathLst>
                <a:path w="921639" h="921639">
                  <a:moveTo>
                    <a:pt x="0" y="921639"/>
                  </a:moveTo>
                  <a:cubicBezTo>
                    <a:pt x="509016" y="921639"/>
                    <a:pt x="921639" y="509016"/>
                    <a:pt x="921639"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0661126C-340C-8B74-CCCB-3F66778CB8A2}"/>
                </a:ext>
              </a:extLst>
            </p:cNvPr>
            <p:cNvSpPr/>
            <p:nvPr/>
          </p:nvSpPr>
          <p:spPr>
            <a:xfrm>
              <a:off x="10196512" y="3216683"/>
              <a:ext cx="823531" cy="823531"/>
            </a:xfrm>
            <a:custGeom>
              <a:avLst/>
              <a:gdLst>
                <a:gd name="connsiteX0" fmla="*/ 0 w 823531"/>
                <a:gd name="connsiteY0" fmla="*/ 823532 h 823531"/>
                <a:gd name="connsiteX1" fmla="*/ 823532 w 823531"/>
                <a:gd name="connsiteY1" fmla="*/ 0 h 823531"/>
              </a:gdLst>
              <a:ahLst/>
              <a:cxnLst>
                <a:cxn ang="0">
                  <a:pos x="connsiteX0" y="connsiteY0"/>
                </a:cxn>
                <a:cxn ang="0">
                  <a:pos x="connsiteX1" y="connsiteY1"/>
                </a:cxn>
              </a:cxnLst>
              <a:rect l="l" t="t" r="r" b="b"/>
              <a:pathLst>
                <a:path w="823531" h="823531">
                  <a:moveTo>
                    <a:pt x="0" y="823532"/>
                  </a:moveTo>
                  <a:cubicBezTo>
                    <a:pt x="454819" y="823532"/>
                    <a:pt x="823532" y="454819"/>
                    <a:pt x="823532"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CA705DFA-37A9-F54A-F3BE-22E723E579F6}"/>
                </a:ext>
              </a:extLst>
            </p:cNvPr>
            <p:cNvSpPr/>
            <p:nvPr/>
          </p:nvSpPr>
          <p:spPr>
            <a:xfrm>
              <a:off x="10196512" y="3216683"/>
              <a:ext cx="725328" cy="725328"/>
            </a:xfrm>
            <a:custGeom>
              <a:avLst/>
              <a:gdLst>
                <a:gd name="connsiteX0" fmla="*/ 0 w 725328"/>
                <a:gd name="connsiteY0" fmla="*/ 725329 h 725328"/>
                <a:gd name="connsiteX1" fmla="*/ 725329 w 725328"/>
                <a:gd name="connsiteY1" fmla="*/ 0 h 725328"/>
              </a:gdLst>
              <a:ahLst/>
              <a:cxnLst>
                <a:cxn ang="0">
                  <a:pos x="connsiteX0" y="connsiteY0"/>
                </a:cxn>
                <a:cxn ang="0">
                  <a:pos x="connsiteX1" y="connsiteY1"/>
                </a:cxn>
              </a:cxnLst>
              <a:rect l="l" t="t" r="r" b="b"/>
              <a:pathLst>
                <a:path w="725328" h="725328">
                  <a:moveTo>
                    <a:pt x="0" y="725329"/>
                  </a:moveTo>
                  <a:cubicBezTo>
                    <a:pt x="400526" y="725329"/>
                    <a:pt x="725329" y="400622"/>
                    <a:pt x="725329"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0267F1EB-1AC7-F91E-F300-7A62F9439B9F}"/>
                </a:ext>
              </a:extLst>
            </p:cNvPr>
            <p:cNvSpPr/>
            <p:nvPr/>
          </p:nvSpPr>
          <p:spPr>
            <a:xfrm>
              <a:off x="10196512" y="3216683"/>
              <a:ext cx="627126" cy="627125"/>
            </a:xfrm>
            <a:custGeom>
              <a:avLst/>
              <a:gdLst>
                <a:gd name="connsiteX0" fmla="*/ 0 w 627126"/>
                <a:gd name="connsiteY0" fmla="*/ 627126 h 627125"/>
                <a:gd name="connsiteX1" fmla="*/ 627126 w 627126"/>
                <a:gd name="connsiteY1" fmla="*/ 0 h 627125"/>
              </a:gdLst>
              <a:ahLst/>
              <a:cxnLst>
                <a:cxn ang="0">
                  <a:pos x="connsiteX0" y="connsiteY0"/>
                </a:cxn>
                <a:cxn ang="0">
                  <a:pos x="connsiteX1" y="connsiteY1"/>
                </a:cxn>
              </a:cxnLst>
              <a:rect l="l" t="t" r="r" b="b"/>
              <a:pathLst>
                <a:path w="627126" h="627125">
                  <a:moveTo>
                    <a:pt x="0" y="627126"/>
                  </a:moveTo>
                  <a:cubicBezTo>
                    <a:pt x="346329" y="627126"/>
                    <a:pt x="627126" y="346329"/>
                    <a:pt x="627126"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E71B6167-3BBD-8551-5CFB-A371211CF496}"/>
                </a:ext>
              </a:extLst>
            </p:cNvPr>
            <p:cNvSpPr/>
            <p:nvPr/>
          </p:nvSpPr>
          <p:spPr>
            <a:xfrm>
              <a:off x="10196512" y="3216683"/>
              <a:ext cx="528923" cy="528923"/>
            </a:xfrm>
            <a:custGeom>
              <a:avLst/>
              <a:gdLst>
                <a:gd name="connsiteX0" fmla="*/ 0 w 528923"/>
                <a:gd name="connsiteY0" fmla="*/ 528923 h 528923"/>
                <a:gd name="connsiteX1" fmla="*/ 528924 w 528923"/>
                <a:gd name="connsiteY1" fmla="*/ 0 h 528923"/>
              </a:gdLst>
              <a:ahLst/>
              <a:cxnLst>
                <a:cxn ang="0">
                  <a:pos x="connsiteX0" y="connsiteY0"/>
                </a:cxn>
                <a:cxn ang="0">
                  <a:pos x="connsiteX1" y="connsiteY1"/>
                </a:cxn>
              </a:cxnLst>
              <a:rect l="l" t="t" r="r" b="b"/>
              <a:pathLst>
                <a:path w="528923" h="528923">
                  <a:moveTo>
                    <a:pt x="0" y="528923"/>
                  </a:moveTo>
                  <a:cubicBezTo>
                    <a:pt x="292132" y="528923"/>
                    <a:pt x="528924" y="292132"/>
                    <a:pt x="528924"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933FA703-6F42-610E-D642-15CBC572EAB2}"/>
                </a:ext>
              </a:extLst>
            </p:cNvPr>
            <p:cNvSpPr/>
            <p:nvPr/>
          </p:nvSpPr>
          <p:spPr>
            <a:xfrm>
              <a:off x="10196512" y="3216683"/>
              <a:ext cx="430720" cy="430720"/>
            </a:xfrm>
            <a:custGeom>
              <a:avLst/>
              <a:gdLst>
                <a:gd name="connsiteX0" fmla="*/ 0 w 430720"/>
                <a:gd name="connsiteY0" fmla="*/ 430721 h 430720"/>
                <a:gd name="connsiteX1" fmla="*/ 430720 w 430720"/>
                <a:gd name="connsiteY1" fmla="*/ 0 h 430720"/>
              </a:gdLst>
              <a:ahLst/>
              <a:cxnLst>
                <a:cxn ang="0">
                  <a:pos x="connsiteX0" y="connsiteY0"/>
                </a:cxn>
                <a:cxn ang="0">
                  <a:pos x="connsiteX1" y="connsiteY1"/>
                </a:cxn>
              </a:cxnLst>
              <a:rect l="l" t="t" r="r" b="b"/>
              <a:pathLst>
                <a:path w="430720" h="430720">
                  <a:moveTo>
                    <a:pt x="0" y="430721"/>
                  </a:moveTo>
                  <a:cubicBezTo>
                    <a:pt x="237839" y="430721"/>
                    <a:pt x="430720" y="237839"/>
                    <a:pt x="430720"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38D1F278-2AD4-E661-08EF-BC1DC30C8C2A}"/>
                </a:ext>
              </a:extLst>
            </p:cNvPr>
            <p:cNvSpPr/>
            <p:nvPr/>
          </p:nvSpPr>
          <p:spPr>
            <a:xfrm>
              <a:off x="10196512" y="3216683"/>
              <a:ext cx="332517" cy="332517"/>
            </a:xfrm>
            <a:custGeom>
              <a:avLst/>
              <a:gdLst>
                <a:gd name="connsiteX0" fmla="*/ 0 w 332517"/>
                <a:gd name="connsiteY0" fmla="*/ 332518 h 332517"/>
                <a:gd name="connsiteX1" fmla="*/ 332518 w 332517"/>
                <a:gd name="connsiteY1" fmla="*/ 0 h 332517"/>
              </a:gdLst>
              <a:ahLst/>
              <a:cxnLst>
                <a:cxn ang="0">
                  <a:pos x="connsiteX0" y="connsiteY0"/>
                </a:cxn>
                <a:cxn ang="0">
                  <a:pos x="connsiteX1" y="connsiteY1"/>
                </a:cxn>
              </a:cxnLst>
              <a:rect l="l" t="t" r="r" b="b"/>
              <a:pathLst>
                <a:path w="332517" h="332517">
                  <a:moveTo>
                    <a:pt x="0" y="332518"/>
                  </a:moveTo>
                  <a:cubicBezTo>
                    <a:pt x="183642" y="332518"/>
                    <a:pt x="332518" y="183642"/>
                    <a:pt x="332518"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0AD1E5F0-0450-B8F1-854D-98F27711447E}"/>
                </a:ext>
              </a:extLst>
            </p:cNvPr>
            <p:cNvSpPr/>
            <p:nvPr/>
          </p:nvSpPr>
          <p:spPr>
            <a:xfrm>
              <a:off x="10196512" y="3216683"/>
              <a:ext cx="234314" cy="234315"/>
            </a:xfrm>
            <a:custGeom>
              <a:avLst/>
              <a:gdLst>
                <a:gd name="connsiteX0" fmla="*/ 0 w 234314"/>
                <a:gd name="connsiteY0" fmla="*/ 234315 h 234315"/>
                <a:gd name="connsiteX1" fmla="*/ 234315 w 234314"/>
                <a:gd name="connsiteY1" fmla="*/ 0 h 234315"/>
              </a:gdLst>
              <a:ahLst/>
              <a:cxnLst>
                <a:cxn ang="0">
                  <a:pos x="connsiteX0" y="connsiteY0"/>
                </a:cxn>
                <a:cxn ang="0">
                  <a:pos x="connsiteX1" y="connsiteY1"/>
                </a:cxn>
              </a:cxnLst>
              <a:rect l="l" t="t" r="r" b="b"/>
              <a:pathLst>
                <a:path w="234314" h="234315">
                  <a:moveTo>
                    <a:pt x="0" y="234315"/>
                  </a:moveTo>
                  <a:cubicBezTo>
                    <a:pt x="129445" y="234315"/>
                    <a:pt x="234315" y="129350"/>
                    <a:pt x="234315"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0" name="Freeform: Shape 39">
              <a:extLst>
                <a:ext uri="{FF2B5EF4-FFF2-40B4-BE49-F238E27FC236}">
                  <a16:creationId xmlns:a16="http://schemas.microsoft.com/office/drawing/2014/main" id="{67F1E9CD-002F-065D-7A16-FBAFCA178807}"/>
                </a:ext>
              </a:extLst>
            </p:cNvPr>
            <p:cNvSpPr/>
            <p:nvPr/>
          </p:nvSpPr>
          <p:spPr>
            <a:xfrm>
              <a:off x="10196512" y="3216683"/>
              <a:ext cx="136112" cy="136112"/>
            </a:xfrm>
            <a:custGeom>
              <a:avLst/>
              <a:gdLst>
                <a:gd name="connsiteX0" fmla="*/ 0 w 136112"/>
                <a:gd name="connsiteY0" fmla="*/ 136112 h 136112"/>
                <a:gd name="connsiteX1" fmla="*/ 136112 w 136112"/>
                <a:gd name="connsiteY1" fmla="*/ 0 h 136112"/>
              </a:gdLst>
              <a:ahLst/>
              <a:cxnLst>
                <a:cxn ang="0">
                  <a:pos x="connsiteX0" y="connsiteY0"/>
                </a:cxn>
                <a:cxn ang="0">
                  <a:pos x="connsiteX1" y="connsiteY1"/>
                </a:cxn>
              </a:cxnLst>
              <a:rect l="l" t="t" r="r" b="b"/>
              <a:pathLst>
                <a:path w="136112" h="136112">
                  <a:moveTo>
                    <a:pt x="0" y="136112"/>
                  </a:moveTo>
                  <a:cubicBezTo>
                    <a:pt x="75152" y="136112"/>
                    <a:pt x="136112" y="75152"/>
                    <a:pt x="136112"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1" name="Freeform: Shape 40">
              <a:extLst>
                <a:ext uri="{FF2B5EF4-FFF2-40B4-BE49-F238E27FC236}">
                  <a16:creationId xmlns:a16="http://schemas.microsoft.com/office/drawing/2014/main" id="{F82EF266-05C3-AD75-7859-FA44315AA506}"/>
                </a:ext>
              </a:extLst>
            </p:cNvPr>
            <p:cNvSpPr/>
            <p:nvPr/>
          </p:nvSpPr>
          <p:spPr>
            <a:xfrm>
              <a:off x="10196512" y="3216683"/>
              <a:ext cx="38004" cy="38004"/>
            </a:xfrm>
            <a:custGeom>
              <a:avLst/>
              <a:gdLst>
                <a:gd name="connsiteX0" fmla="*/ 0 w 38004"/>
                <a:gd name="connsiteY0" fmla="*/ 38005 h 38004"/>
                <a:gd name="connsiteX1" fmla="*/ 38005 w 38004"/>
                <a:gd name="connsiteY1" fmla="*/ 0 h 38004"/>
              </a:gdLst>
              <a:ahLst/>
              <a:cxnLst>
                <a:cxn ang="0">
                  <a:pos x="connsiteX0" y="connsiteY0"/>
                </a:cxn>
                <a:cxn ang="0">
                  <a:pos x="connsiteX1" y="connsiteY1"/>
                </a:cxn>
              </a:cxnLst>
              <a:rect l="l" t="t" r="r" b="b"/>
              <a:pathLst>
                <a:path w="38004" h="38004">
                  <a:moveTo>
                    <a:pt x="0" y="38005"/>
                  </a:moveTo>
                  <a:cubicBezTo>
                    <a:pt x="20955" y="38005"/>
                    <a:pt x="38005" y="21050"/>
                    <a:pt x="38005" y="0"/>
                  </a:cubicBezTo>
                </a:path>
              </a:pathLst>
            </a:custGeom>
            <a:noFill/>
            <a:ln w="17780" cap="flat">
              <a:gradFill>
                <a:gsLst>
                  <a:gs pos="48000">
                    <a:srgbClr val="CAE6E9">
                      <a:alpha val="56000"/>
                    </a:srgbClr>
                  </a:gs>
                  <a:gs pos="100000">
                    <a:schemeClr val="bg1">
                      <a:alpha val="52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7" name="Picture Placeholder 6">
            <a:extLst>
              <a:ext uri="{FF2B5EF4-FFF2-40B4-BE49-F238E27FC236}">
                <a16:creationId xmlns:a16="http://schemas.microsoft.com/office/drawing/2014/main" id="{9999425A-3F26-425E-47CA-A9FBD80B25B6}"/>
              </a:ext>
            </a:extLst>
          </p:cNvPr>
          <p:cNvSpPr>
            <a:spLocks noGrp="1"/>
          </p:cNvSpPr>
          <p:nvPr>
            <p:ph type="pic" sz="quarter" idx="10"/>
          </p:nvPr>
        </p:nvSpPr>
        <p:spPr>
          <a:xfrm>
            <a:off x="7708897" y="-2857"/>
            <a:ext cx="4490723" cy="3614637"/>
          </a:xfrm>
          <a:custGeom>
            <a:avLst/>
            <a:gdLst>
              <a:gd name="connsiteX0" fmla="*/ 0 w 4490723"/>
              <a:gd name="connsiteY0" fmla="*/ 0 h 3614637"/>
              <a:gd name="connsiteX1" fmla="*/ 4490723 w 4490723"/>
              <a:gd name="connsiteY1" fmla="*/ 0 h 3614637"/>
              <a:gd name="connsiteX2" fmla="*/ 4490723 w 4490723"/>
              <a:gd name="connsiteY2" fmla="*/ 3587042 h 3614637"/>
              <a:gd name="connsiteX3" fmla="*/ 4400315 w 4490723"/>
              <a:gd name="connsiteY3" fmla="*/ 3597446 h 3614637"/>
              <a:gd name="connsiteX4" fmla="*/ 4024744 w 4490723"/>
              <a:gd name="connsiteY4" fmla="*/ 3614637 h 3614637"/>
              <a:gd name="connsiteX5" fmla="*/ 23254 w 4490723"/>
              <a:gd name="connsiteY5" fmla="*/ 182994 h 361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0723" h="3614637">
                <a:moveTo>
                  <a:pt x="0" y="0"/>
                </a:moveTo>
                <a:lnTo>
                  <a:pt x="4490723" y="0"/>
                </a:lnTo>
                <a:lnTo>
                  <a:pt x="4490723" y="3587042"/>
                </a:lnTo>
                <a:lnTo>
                  <a:pt x="4400315" y="3597446"/>
                </a:lnTo>
                <a:cubicBezTo>
                  <a:pt x="4276651" y="3608823"/>
                  <a:pt x="4151377" y="3614637"/>
                  <a:pt x="4024744" y="3614637"/>
                </a:cubicBezTo>
                <a:cubicBezTo>
                  <a:pt x="1998620" y="3614637"/>
                  <a:pt x="320157" y="2126124"/>
                  <a:pt x="23254" y="182994"/>
                </a:cubicBezTo>
                <a:close/>
              </a:path>
            </a:pathLst>
          </a:custGeom>
        </p:spPr>
        <p:txBody>
          <a:bodyPr wrap="square"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240372215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F0490-77E7-D624-B836-56BC383F7994}"/>
              </a:ext>
            </a:extLst>
          </p:cNvPr>
          <p:cNvSpPr>
            <a:spLocks noGrp="1"/>
          </p:cNvSpPr>
          <p:nvPr>
            <p:ph type="title"/>
          </p:nvPr>
        </p:nvSpPr>
        <p:spPr>
          <a:xfrm>
            <a:off x="588431" y="386291"/>
            <a:ext cx="11015136" cy="898582"/>
          </a:xfrm>
          <a:prstGeom prst="rect">
            <a:avLst/>
          </a:prstGeom>
        </p:spPr>
        <p:txBody>
          <a:bodyPr vert="horz" lIns="91440" tIns="45720" rIns="91440" bIns="45720" rtlCol="0" anchor="ctr">
            <a:normAutofit/>
          </a:bodyPr>
          <a:lstStyle/>
          <a:p>
            <a:r>
              <a:rPr lang="en-US"/>
              <a:t>ONE LINE TITLE HERE</a:t>
            </a:r>
          </a:p>
        </p:txBody>
      </p:sp>
      <p:sp>
        <p:nvSpPr>
          <p:cNvPr id="3" name="Text Placeholder 2">
            <a:extLst>
              <a:ext uri="{FF2B5EF4-FFF2-40B4-BE49-F238E27FC236}">
                <a16:creationId xmlns:a16="http://schemas.microsoft.com/office/drawing/2014/main" id="{CD70356C-984D-5E83-C1C1-AE094DE30C68}"/>
              </a:ext>
            </a:extLst>
          </p:cNvPr>
          <p:cNvSpPr>
            <a:spLocks noGrp="1"/>
          </p:cNvSpPr>
          <p:nvPr>
            <p:ph type="body" idx="1"/>
          </p:nvPr>
        </p:nvSpPr>
        <p:spPr>
          <a:xfrm>
            <a:off x="588432" y="1536699"/>
            <a:ext cx="11015136" cy="4334380"/>
          </a:xfrm>
          <a:prstGeom prst="rect">
            <a:avLst/>
          </a:prstGeom>
        </p:spPr>
        <p:txBody>
          <a:bodyPr vert="horz" lIns="91440" tIns="45720" rIns="91440" bIns="45720" rtlCol="0">
            <a:normAutofit/>
          </a:bodyPr>
          <a:lstStyle/>
          <a:p>
            <a:pPr lvl="0"/>
            <a:r>
              <a:rPr lang="en-US"/>
              <a:t>Level 1</a:t>
            </a:r>
          </a:p>
          <a:p>
            <a:pPr lvl="1"/>
            <a:r>
              <a:rPr lang="en-US"/>
              <a:t>Level 2</a:t>
            </a:r>
          </a:p>
          <a:p>
            <a:pPr lvl="2"/>
            <a:r>
              <a:rPr lang="en-US"/>
              <a:t>Level 3</a:t>
            </a:r>
          </a:p>
          <a:p>
            <a:pPr lvl="3"/>
            <a:r>
              <a:rPr lang="en-US"/>
              <a:t>Level 4</a:t>
            </a:r>
          </a:p>
        </p:txBody>
      </p:sp>
      <p:sp>
        <p:nvSpPr>
          <p:cNvPr id="16" name="Date Placeholder 15">
            <a:extLst>
              <a:ext uri="{FF2B5EF4-FFF2-40B4-BE49-F238E27FC236}">
                <a16:creationId xmlns:a16="http://schemas.microsoft.com/office/drawing/2014/main" id="{DEB1655B-C79B-8116-2CB4-CEF3B069EE09}"/>
              </a:ext>
            </a:extLst>
          </p:cNvPr>
          <p:cNvSpPr>
            <a:spLocks noGrp="1"/>
          </p:cNvSpPr>
          <p:nvPr>
            <p:ph type="dt" sz="half" idx="2"/>
          </p:nvPr>
        </p:nvSpPr>
        <p:spPr>
          <a:xfrm>
            <a:off x="11308723" y="6345710"/>
            <a:ext cx="754487" cy="365125"/>
          </a:xfrm>
          <a:prstGeom prst="rect">
            <a:avLst/>
          </a:prstGeom>
        </p:spPr>
        <p:txBody>
          <a:bodyPr vert="horz" lIns="91440" tIns="45720" rIns="91440" bIns="45720" rtlCol="0" anchor="b"/>
          <a:lstStyle>
            <a:lvl1pPr algn="r">
              <a:defRPr sz="900">
                <a:solidFill>
                  <a:schemeClr val="tx1">
                    <a:tint val="82000"/>
                  </a:schemeClr>
                </a:solidFill>
                <a:latin typeface="+mn-lt"/>
              </a:defRPr>
            </a:lvl1pPr>
          </a:lstStyle>
          <a:p>
            <a:fld id="{875EC4C2-B91C-45CD-B447-D099F93DF8FF}" type="datetimeFigureOut">
              <a:rPr lang="en-US" smtClean="0"/>
              <a:pPr/>
              <a:t>5/22/2025</a:t>
            </a:fld>
            <a:endParaRPr lang="en-US" dirty="0"/>
          </a:p>
        </p:txBody>
      </p:sp>
      <p:sp>
        <p:nvSpPr>
          <p:cNvPr id="17" name="Footer Placeholder 16">
            <a:extLst>
              <a:ext uri="{FF2B5EF4-FFF2-40B4-BE49-F238E27FC236}">
                <a16:creationId xmlns:a16="http://schemas.microsoft.com/office/drawing/2014/main" id="{807E9378-9A91-F546-BE75-A0775D9B7EA1}"/>
              </a:ext>
            </a:extLst>
          </p:cNvPr>
          <p:cNvSpPr>
            <a:spLocks noGrp="1"/>
          </p:cNvSpPr>
          <p:nvPr>
            <p:ph type="ftr" sz="quarter" idx="3"/>
          </p:nvPr>
        </p:nvSpPr>
        <p:spPr>
          <a:xfrm>
            <a:off x="7909878" y="6345710"/>
            <a:ext cx="3252415" cy="365125"/>
          </a:xfrm>
          <a:prstGeom prst="rect">
            <a:avLst/>
          </a:prstGeom>
        </p:spPr>
        <p:txBody>
          <a:bodyPr vert="horz" lIns="91440" tIns="45720" rIns="91440" bIns="45720" rtlCol="0" anchor="b"/>
          <a:lstStyle>
            <a:lvl1pPr algn="ctr">
              <a:defRPr sz="900">
                <a:solidFill>
                  <a:schemeClr val="tx1">
                    <a:tint val="82000"/>
                  </a:schemeClr>
                </a:solidFill>
                <a:latin typeface="+mn-lt"/>
              </a:defRPr>
            </a:lvl1pPr>
          </a:lstStyle>
          <a:p>
            <a:r>
              <a:rPr lang="en-US" dirty="0"/>
              <a:t>Footer</a:t>
            </a:r>
          </a:p>
        </p:txBody>
      </p:sp>
      <p:sp>
        <p:nvSpPr>
          <p:cNvPr id="34" name="Slide Number Placeholder 5">
            <a:extLst>
              <a:ext uri="{FF2B5EF4-FFF2-40B4-BE49-F238E27FC236}">
                <a16:creationId xmlns:a16="http://schemas.microsoft.com/office/drawing/2014/main" id="{3C91ACF9-C0BB-B30F-C88C-36CE7946EA83}"/>
              </a:ext>
            </a:extLst>
          </p:cNvPr>
          <p:cNvSpPr>
            <a:spLocks noGrp="1"/>
          </p:cNvSpPr>
          <p:nvPr>
            <p:ph type="sldNum" sz="quarter" idx="4"/>
          </p:nvPr>
        </p:nvSpPr>
        <p:spPr>
          <a:xfrm>
            <a:off x="228600" y="6345710"/>
            <a:ext cx="457200" cy="365125"/>
          </a:xfrm>
          <a:prstGeom prst="rect">
            <a:avLst/>
          </a:prstGeom>
        </p:spPr>
        <p:txBody>
          <a:bodyPr vert="horz" lIns="91440" tIns="45720" rIns="91440" bIns="45720" rtlCol="0" anchor="b"/>
          <a:lstStyle>
            <a:lvl1pPr algn="l">
              <a:defRPr sz="900">
                <a:solidFill>
                  <a:srgbClr val="09544F"/>
                </a:solidFill>
                <a:latin typeface="+mn-lt"/>
              </a:defRPr>
            </a:lvl1pPr>
          </a:lstStyle>
          <a:p>
            <a:fld id="{16DA4D8A-707C-46E3-AE54-67BE14DE1600}" type="slidenum">
              <a:rPr lang="en-US" smtClean="0"/>
              <a:pPr/>
              <a:t>‹#›</a:t>
            </a:fld>
            <a:endParaRPr lang="en-US" dirty="0"/>
          </a:p>
        </p:txBody>
      </p:sp>
    </p:spTree>
    <p:extLst>
      <p:ext uri="{BB962C8B-B14F-4D97-AF65-F5344CB8AC3E}">
        <p14:creationId xmlns:p14="http://schemas.microsoft.com/office/powerpoint/2010/main" val="3405531689"/>
      </p:ext>
    </p:extLst>
  </p:cSld>
  <p:clrMap bg1="lt1" tx1="dk1" bg2="lt2" tx2="dk2" accent1="accent1" accent2="accent2" accent3="accent3" accent4="accent4" accent5="accent5" accent6="accent6" hlink="hlink" folHlink="folHlink"/>
  <p:sldLayoutIdLst>
    <p:sldLayoutId id="2147484449" r:id="rId1"/>
    <p:sldLayoutId id="2147484484"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59" r:id="rId12"/>
    <p:sldLayoutId id="2147484460" r:id="rId13"/>
    <p:sldLayoutId id="2147484461" r:id="rId14"/>
    <p:sldLayoutId id="2147484462" r:id="rId15"/>
    <p:sldLayoutId id="2147484463" r:id="rId16"/>
    <p:sldLayoutId id="2147484464" r:id="rId17"/>
    <p:sldLayoutId id="2147484465" r:id="rId18"/>
    <p:sldLayoutId id="2147484466" r:id="rId19"/>
    <p:sldLayoutId id="2147484467" r:id="rId20"/>
    <p:sldLayoutId id="2147484468" r:id="rId21"/>
    <p:sldLayoutId id="2147484469" r:id="rId22"/>
    <p:sldLayoutId id="2147484470" r:id="rId23"/>
    <p:sldLayoutId id="2147484471" r:id="rId24"/>
    <p:sldLayoutId id="2147484472" r:id="rId25"/>
    <p:sldLayoutId id="2147484486" r:id="rId26"/>
    <p:sldLayoutId id="2147484473" r:id="rId27"/>
    <p:sldLayoutId id="2147484485" r:id="rId28"/>
    <p:sldLayoutId id="2147484474" r:id="rId29"/>
    <p:sldLayoutId id="2147484475" r:id="rId30"/>
    <p:sldLayoutId id="2147484476" r:id="rId31"/>
    <p:sldLayoutId id="2147484487" r:id="rId32"/>
    <p:sldLayoutId id="2147484488" r:id="rId33"/>
    <p:sldLayoutId id="2147484489" r:id="rId34"/>
  </p:sldLayoutIdLst>
  <p:hf hdr="0" ftr="0" dt="0"/>
  <p:txStyles>
    <p:titleStyle>
      <a:lvl1pPr algn="l" defTabSz="914400" rtl="0" eaLnBrk="1" latinLnBrk="0" hangingPunct="1">
        <a:lnSpc>
          <a:spcPct val="90000"/>
        </a:lnSpc>
        <a:spcBef>
          <a:spcPct val="0"/>
        </a:spcBef>
        <a:buNone/>
        <a:defRPr sz="3600" kern="1200">
          <a:solidFill>
            <a:srgbClr val="09544F"/>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44">
          <p15:clr>
            <a:srgbClr val="F26B43"/>
          </p15:clr>
        </p15:guide>
        <p15:guide id="4" pos="7536">
          <p15:clr>
            <a:srgbClr val="F26B43"/>
          </p15:clr>
        </p15:guide>
        <p15:guide id="5" orient="horz" pos="144">
          <p15:clr>
            <a:srgbClr val="F26B43"/>
          </p15:clr>
        </p15:guide>
        <p15:guide id="7" orient="horz" pos="4176">
          <p15:clr>
            <a:srgbClr val="F26B43"/>
          </p15:clr>
        </p15:guide>
        <p15:guide id="8" pos="432">
          <p15:clr>
            <a:srgbClr val="F26B43"/>
          </p15:clr>
        </p15:guide>
        <p15:guide id="9" orient="horz" pos="602">
          <p15:clr>
            <a:srgbClr val="F26B43"/>
          </p15:clr>
        </p15:guide>
        <p15:guide id="10" pos="7248">
          <p15:clr>
            <a:srgbClr val="F26B43"/>
          </p15:clr>
        </p15:guide>
        <p15:guide id="11" orient="horz" pos="3946">
          <p15:clr>
            <a:srgbClr val="F26B43"/>
          </p15:clr>
        </p15:guide>
        <p15:guide id="12" orient="horz" pos="36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sv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34.sv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svg"/><Relationship Id="rId18" Type="http://schemas.openxmlformats.org/officeDocument/2006/relationships/image" Target="../media/image18.png"/><Relationship Id="rId3" Type="http://schemas.openxmlformats.org/officeDocument/2006/relationships/image" Target="../media/image9.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15.png"/><Relationship Id="rId17"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4.png"/><Relationship Id="rId19" Type="http://schemas.openxmlformats.org/officeDocument/2006/relationships/image" Target="../media/image27.svg"/><Relationship Id="rId4" Type="http://schemas.openxmlformats.org/officeDocument/2006/relationships/image" Target="../media/image11.png"/><Relationship Id="rId9" Type="http://schemas.openxmlformats.org/officeDocument/2006/relationships/image" Target="../media/image17.sv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svg"/><Relationship Id="rId18" Type="http://schemas.openxmlformats.org/officeDocument/2006/relationships/image" Target="../media/image18.png"/><Relationship Id="rId3" Type="http://schemas.openxmlformats.org/officeDocument/2006/relationships/image" Target="../media/image9.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15.png"/><Relationship Id="rId17"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4.png"/><Relationship Id="rId19" Type="http://schemas.openxmlformats.org/officeDocument/2006/relationships/image" Target="../media/image27.svg"/><Relationship Id="rId4" Type="http://schemas.openxmlformats.org/officeDocument/2006/relationships/image" Target="../media/image11.png"/><Relationship Id="rId9" Type="http://schemas.openxmlformats.org/officeDocument/2006/relationships/image" Target="../media/image17.svg"/><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svg"/><Relationship Id="rId18" Type="http://schemas.openxmlformats.org/officeDocument/2006/relationships/image" Target="../media/image18.png"/><Relationship Id="rId3" Type="http://schemas.openxmlformats.org/officeDocument/2006/relationships/image" Target="../media/image9.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15.png"/><Relationship Id="rId17"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4.png"/><Relationship Id="rId19" Type="http://schemas.openxmlformats.org/officeDocument/2006/relationships/image" Target="../media/image27.svg"/><Relationship Id="rId4" Type="http://schemas.openxmlformats.org/officeDocument/2006/relationships/image" Target="../media/image11.png"/><Relationship Id="rId9" Type="http://schemas.openxmlformats.org/officeDocument/2006/relationships/image" Target="../media/image17.svg"/><Relationship Id="rId1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31.png"/><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18/10/relationships/comments" Target="../comments/modernComment_7FFFE0A3_D4A6A899.xml"/><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18" Type="http://schemas.openxmlformats.org/officeDocument/2006/relationships/image" Target="../media/image15.png"/><Relationship Id="rId3" Type="http://schemas.openxmlformats.org/officeDocument/2006/relationships/image" Target="../media/image13.png"/><Relationship Id="rId21" Type="http://schemas.openxmlformats.org/officeDocument/2006/relationships/image" Target="../media/image23.svg"/><Relationship Id="rId7" Type="http://schemas.openxmlformats.org/officeDocument/2006/relationships/image" Target="../media/image13.svg"/><Relationship Id="rId12" Type="http://schemas.openxmlformats.org/officeDocument/2006/relationships/image" Target="../media/image8.png"/><Relationship Id="rId17" Type="http://schemas.openxmlformats.org/officeDocument/2006/relationships/image" Target="../media/image15.svg"/><Relationship Id="rId2" Type="http://schemas.openxmlformats.org/officeDocument/2006/relationships/notesSlide" Target="../notesSlides/notesSlide12.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5.svg"/><Relationship Id="rId24" Type="http://schemas.microsoft.com/office/2018/10/relationships/comments" Target="../comments/modernComment_7FFFE015_2ADBAAA7.xml"/><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19.svg"/><Relationship Id="rId10" Type="http://schemas.openxmlformats.org/officeDocument/2006/relationships/image" Target="../media/image17.png"/><Relationship Id="rId19" Type="http://schemas.openxmlformats.org/officeDocument/2006/relationships/image" Target="../media/image21.svg"/><Relationship Id="rId9" Type="http://schemas.openxmlformats.org/officeDocument/2006/relationships/image" Target="../media/image29.svg"/><Relationship Id="rId14" Type="http://schemas.openxmlformats.org/officeDocument/2006/relationships/image" Target="../media/image18.png"/><Relationship Id="rId2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57.sv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svg"/><Relationship Id="rId18" Type="http://schemas.openxmlformats.org/officeDocument/2006/relationships/image" Target="../media/image18.png"/><Relationship Id="rId3" Type="http://schemas.openxmlformats.org/officeDocument/2006/relationships/image" Target="../media/image9.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15.png"/><Relationship Id="rId17"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4.png"/><Relationship Id="rId19" Type="http://schemas.openxmlformats.org/officeDocument/2006/relationships/image" Target="../media/image27.svg"/><Relationship Id="rId4" Type="http://schemas.openxmlformats.org/officeDocument/2006/relationships/image" Target="../media/image11.png"/><Relationship Id="rId9" Type="http://schemas.openxmlformats.org/officeDocument/2006/relationships/image" Target="../media/image17.sv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svg"/><Relationship Id="rId18" Type="http://schemas.openxmlformats.org/officeDocument/2006/relationships/image" Target="../media/image18.png"/><Relationship Id="rId3" Type="http://schemas.openxmlformats.org/officeDocument/2006/relationships/image" Target="../media/image9.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15.png"/><Relationship Id="rId17"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image" Target="../media/image12.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4.png"/><Relationship Id="rId19" Type="http://schemas.openxmlformats.org/officeDocument/2006/relationships/image" Target="../media/image27.svg"/><Relationship Id="rId4" Type="http://schemas.openxmlformats.org/officeDocument/2006/relationships/image" Target="../media/image11.png"/><Relationship Id="rId9" Type="http://schemas.openxmlformats.org/officeDocument/2006/relationships/image" Target="../media/image17.sv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1FD66B7-9393-3AA2-13F6-530D3D95F78D}"/>
              </a:ext>
            </a:extLst>
          </p:cNvPr>
          <p:cNvSpPr>
            <a:spLocks noGrp="1"/>
          </p:cNvSpPr>
          <p:nvPr>
            <p:ph type="ctrTitle"/>
          </p:nvPr>
        </p:nvSpPr>
        <p:spPr>
          <a:xfrm>
            <a:off x="-26680" y="1265707"/>
            <a:ext cx="6420908" cy="2387600"/>
          </a:xfrm>
        </p:spPr>
        <p:txBody>
          <a:bodyPr>
            <a:noAutofit/>
          </a:bodyPr>
          <a:lstStyle/>
          <a:p>
            <a:pPr defTabSz="317475">
              <a:lnSpc>
                <a:spcPct val="70000"/>
              </a:lnSpc>
              <a:defRPr b="1">
                <a:latin typeface="Poppins" pitchFamily="2" charset="77"/>
                <a:ea typeface="Open Sans" panose="020B0606030504020204" pitchFamily="34" charset="0"/>
                <a:cs typeface="Poppins" pitchFamily="2" charset="77"/>
              </a:defRPr>
            </a:pPr>
            <a:r>
              <a:rPr sz="4000" dirty="0">
                <a:solidFill>
                  <a:schemeClr val="bg1"/>
                </a:solidFill>
              </a:rPr>
              <a:t>PRODUITS ESSENTIELS </a:t>
            </a:r>
            <a:r>
              <a:rPr lang="en-US" sz="4000" b="1" dirty="0">
                <a:solidFill>
                  <a:schemeClr val="bg1"/>
                </a:solidFill>
                <a:latin typeface="Poppins" pitchFamily="2" charset="77"/>
                <a:ea typeface="Open Sans" panose="020B0606030504020204" pitchFamily="34" charset="0"/>
                <a:cs typeface="Poppins" pitchFamily="2" charset="77"/>
              </a:rPr>
              <a:t/>
            </a:r>
            <a:br>
              <a:rPr lang="en-US" sz="4000" b="1" dirty="0">
                <a:solidFill>
                  <a:schemeClr val="bg1"/>
                </a:solidFill>
                <a:latin typeface="Poppins" pitchFamily="2" charset="77"/>
                <a:ea typeface="Open Sans" panose="020B0606030504020204" pitchFamily="34" charset="0"/>
                <a:cs typeface="Poppins" pitchFamily="2" charset="77"/>
              </a:rPr>
            </a:br>
            <a:r>
              <a:rPr sz="4000" dirty="0">
                <a:solidFill>
                  <a:schemeClr val="bg1"/>
                </a:solidFill>
              </a:rPr>
              <a:t>ET </a:t>
            </a:r>
            <a:r>
              <a:rPr sz="4000" dirty="0"/>
              <a:t>CHAÎNE D'APPROVISIONNEMENT</a:t>
            </a:r>
            <a:endParaRPr lang="en-US" sz="4000" dirty="0">
              <a:latin typeface="Poppins Thin" pitchFamily="2" charset="77"/>
              <a:ea typeface="Open Sans Light" panose="020B0306030504020204" pitchFamily="34" charset="0"/>
              <a:cs typeface="Poppins Thin" pitchFamily="2" charset="77"/>
            </a:endParaRPr>
          </a:p>
        </p:txBody>
      </p:sp>
      <p:grpSp>
        <p:nvGrpSpPr>
          <p:cNvPr id="2" name="Editable shape">
            <a:extLst>
              <a:ext uri="{FF2B5EF4-FFF2-40B4-BE49-F238E27FC236}">
                <a16:creationId xmlns:a16="http://schemas.microsoft.com/office/drawing/2014/main" id="{154E28DC-9133-FA0C-B501-3E0CCAF8980E}"/>
              </a:ext>
            </a:extLst>
          </p:cNvPr>
          <p:cNvGrpSpPr>
            <a:grpSpLocks/>
          </p:cNvGrpSpPr>
          <p:nvPr/>
        </p:nvGrpSpPr>
        <p:grpSpPr>
          <a:xfrm>
            <a:off x="9083354" y="5096254"/>
            <a:ext cx="4342362" cy="2171181"/>
            <a:chOff x="9071016" y="5150712"/>
            <a:chExt cx="4342362" cy="2171181"/>
          </a:xfrm>
        </p:grpSpPr>
        <p:sp>
          <p:nvSpPr>
            <p:cNvPr id="3" name="Freeform: Shape 2">
              <a:extLst>
                <a:ext uri="{FF2B5EF4-FFF2-40B4-BE49-F238E27FC236}">
                  <a16:creationId xmlns:a16="http://schemas.microsoft.com/office/drawing/2014/main" id="{5B58035B-AC2A-D945-6363-86FEF1190AC4}"/>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sp>
          <p:nvSpPr>
            <p:cNvPr id="5" name="Freeform: Shape 4">
              <a:extLst>
                <a:ext uri="{FF2B5EF4-FFF2-40B4-BE49-F238E27FC236}">
                  <a16:creationId xmlns:a16="http://schemas.microsoft.com/office/drawing/2014/main" id="{59B57A64-E4F7-58B1-0F4A-FB217BCAA43D}"/>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sp>
          <p:nvSpPr>
            <p:cNvPr id="6" name="Freeform: Shape 5">
              <a:extLst>
                <a:ext uri="{FF2B5EF4-FFF2-40B4-BE49-F238E27FC236}">
                  <a16:creationId xmlns:a16="http://schemas.microsoft.com/office/drawing/2014/main" id="{234DDE5F-9434-3EF1-7FD6-5B12ADCB5485}"/>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sp>
          <p:nvSpPr>
            <p:cNvPr id="7" name="Freeform: Shape 6">
              <a:extLst>
                <a:ext uri="{FF2B5EF4-FFF2-40B4-BE49-F238E27FC236}">
                  <a16:creationId xmlns:a16="http://schemas.microsoft.com/office/drawing/2014/main" id="{FDC5C71C-F4BD-43BB-D1E4-5EA4A7CDCE9E}"/>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sp>
          <p:nvSpPr>
            <p:cNvPr id="8" name="Freeform: Shape 7">
              <a:extLst>
                <a:ext uri="{FF2B5EF4-FFF2-40B4-BE49-F238E27FC236}">
                  <a16:creationId xmlns:a16="http://schemas.microsoft.com/office/drawing/2014/main" id="{722B10B1-DB25-6755-95AA-200197787A2A}"/>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sp>
          <p:nvSpPr>
            <p:cNvPr id="10" name="Freeform: Shape 9">
              <a:extLst>
                <a:ext uri="{FF2B5EF4-FFF2-40B4-BE49-F238E27FC236}">
                  <a16:creationId xmlns:a16="http://schemas.microsoft.com/office/drawing/2014/main" id="{F66F6258-2963-BC8C-B42A-CB3D19540E09}"/>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sp>
          <p:nvSpPr>
            <p:cNvPr id="11" name="Freeform: Shape 10">
              <a:extLst>
                <a:ext uri="{FF2B5EF4-FFF2-40B4-BE49-F238E27FC236}">
                  <a16:creationId xmlns:a16="http://schemas.microsoft.com/office/drawing/2014/main" id="{D1BFADE4-8245-0407-D5C8-D4D5B4EE82C8}"/>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sp>
          <p:nvSpPr>
            <p:cNvPr id="12" name="Freeform: Shape 11">
              <a:extLst>
                <a:ext uri="{FF2B5EF4-FFF2-40B4-BE49-F238E27FC236}">
                  <a16:creationId xmlns:a16="http://schemas.microsoft.com/office/drawing/2014/main" id="{F98E4ADF-8C43-26B3-EEA3-5DF2B2B09C59}"/>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sp>
          <p:nvSpPr>
            <p:cNvPr id="14" name="Freeform: Shape 13">
              <a:extLst>
                <a:ext uri="{FF2B5EF4-FFF2-40B4-BE49-F238E27FC236}">
                  <a16:creationId xmlns:a16="http://schemas.microsoft.com/office/drawing/2014/main" id="{89AB3FD5-DFA4-79DF-BC53-5AE96B620CF9}"/>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sp>
          <p:nvSpPr>
            <p:cNvPr id="15" name="Freeform: Shape 14">
              <a:extLst>
                <a:ext uri="{FF2B5EF4-FFF2-40B4-BE49-F238E27FC236}">
                  <a16:creationId xmlns:a16="http://schemas.microsoft.com/office/drawing/2014/main" id="{8F3D5296-5D43-2548-3EB0-B22DADABC418}"/>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sp>
          <p:nvSpPr>
            <p:cNvPr id="16" name="Freeform: Shape 15">
              <a:extLst>
                <a:ext uri="{FF2B5EF4-FFF2-40B4-BE49-F238E27FC236}">
                  <a16:creationId xmlns:a16="http://schemas.microsoft.com/office/drawing/2014/main" id="{D2457818-37B0-C095-6FE4-0E4CB01CE2AE}"/>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sp>
          <p:nvSpPr>
            <p:cNvPr id="17" name="Freeform: Shape 16">
              <a:extLst>
                <a:ext uri="{FF2B5EF4-FFF2-40B4-BE49-F238E27FC236}">
                  <a16:creationId xmlns:a16="http://schemas.microsoft.com/office/drawing/2014/main" id="{FCDE4532-B507-61F4-6D2D-367E2B7AC8FC}"/>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sp>
          <p:nvSpPr>
            <p:cNvPr id="18" name="Freeform: Shape 17">
              <a:extLst>
                <a:ext uri="{FF2B5EF4-FFF2-40B4-BE49-F238E27FC236}">
                  <a16:creationId xmlns:a16="http://schemas.microsoft.com/office/drawing/2014/main" id="{981FB93D-3FF9-1B48-9288-8FE31D520EAA}"/>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Arial"/>
                <a:sym typeface="Arial"/>
              </a:endParaRPr>
            </a:p>
          </p:txBody>
        </p:sp>
      </p:grpSp>
      <p:pic>
        <p:nvPicPr>
          <p:cNvPr id="22" name="Picture Placeholder 21">
            <a:extLst>
              <a:ext uri="{FF2B5EF4-FFF2-40B4-BE49-F238E27FC236}">
                <a16:creationId xmlns:a16="http://schemas.microsoft.com/office/drawing/2014/main" id="{CF551DF8-B723-7402-B93C-0BE0C78F9BE9}"/>
              </a:ext>
            </a:extLst>
          </p:cNvPr>
          <p:cNvPicPr>
            <a:picLocks noGrp="1" noChangeAspect="1"/>
          </p:cNvPicPr>
          <p:nvPr>
            <p:ph type="pic" sz="quarter" idx="13"/>
          </p:nvPr>
        </p:nvPicPr>
        <p:blipFill>
          <a:blip r:embed="rId2"/>
          <a:srcRect l="20943" r="20943"/>
          <a:stretch>
            <a:fillRect/>
          </a:stretch>
        </p:blipFill>
        <p:spPr/>
      </p:pic>
      <p:grpSp>
        <p:nvGrpSpPr>
          <p:cNvPr id="29" name="Editable shape">
            <a:extLst>
              <a:ext uri="{FF2B5EF4-FFF2-40B4-BE49-F238E27FC236}">
                <a16:creationId xmlns:a16="http://schemas.microsoft.com/office/drawing/2014/main" id="{0C8CFE67-4923-0DE4-F06E-16C6DCEECCE5}"/>
              </a:ext>
            </a:extLst>
          </p:cNvPr>
          <p:cNvGrpSpPr>
            <a:grpSpLocks/>
          </p:cNvGrpSpPr>
          <p:nvPr/>
        </p:nvGrpSpPr>
        <p:grpSpPr>
          <a:xfrm>
            <a:off x="9235754" y="5248654"/>
            <a:ext cx="4342362" cy="2171181"/>
            <a:chOff x="9071016" y="5150712"/>
            <a:chExt cx="4342362" cy="2171181"/>
          </a:xfrm>
        </p:grpSpPr>
        <p:sp>
          <p:nvSpPr>
            <p:cNvPr id="30" name="Freeform: Shape 92">
              <a:extLst>
                <a:ext uri="{FF2B5EF4-FFF2-40B4-BE49-F238E27FC236}">
                  <a16:creationId xmlns:a16="http://schemas.microsoft.com/office/drawing/2014/main" id="{1BFA77B7-D7B8-1D8D-B122-57565673C9AC}"/>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1" name="Freeform: Shape 93">
              <a:extLst>
                <a:ext uri="{FF2B5EF4-FFF2-40B4-BE49-F238E27FC236}">
                  <a16:creationId xmlns:a16="http://schemas.microsoft.com/office/drawing/2014/main" id="{633F1B48-7EA2-544C-4DD9-170010153F13}"/>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2" name="Freeform: Shape 94">
              <a:extLst>
                <a:ext uri="{FF2B5EF4-FFF2-40B4-BE49-F238E27FC236}">
                  <a16:creationId xmlns:a16="http://schemas.microsoft.com/office/drawing/2014/main" id="{711EED8A-1C73-BA31-C245-D0CC0141F51B}"/>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3" name="Freeform: Shape 95">
              <a:extLst>
                <a:ext uri="{FF2B5EF4-FFF2-40B4-BE49-F238E27FC236}">
                  <a16:creationId xmlns:a16="http://schemas.microsoft.com/office/drawing/2014/main" id="{AE9ABF5C-1AA0-265A-CD72-9730C1414F63}"/>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4" name="Freeform: Shape 96">
              <a:extLst>
                <a:ext uri="{FF2B5EF4-FFF2-40B4-BE49-F238E27FC236}">
                  <a16:creationId xmlns:a16="http://schemas.microsoft.com/office/drawing/2014/main" id="{17ADDA66-4F85-8A95-2CFE-FFA0A715FBFB}"/>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5" name="Freeform: Shape 97">
              <a:extLst>
                <a:ext uri="{FF2B5EF4-FFF2-40B4-BE49-F238E27FC236}">
                  <a16:creationId xmlns:a16="http://schemas.microsoft.com/office/drawing/2014/main" id="{5A38E5DF-3253-A2AE-215A-55A48DDC6EEC}"/>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6" name="Freeform: Shape 98">
              <a:extLst>
                <a:ext uri="{FF2B5EF4-FFF2-40B4-BE49-F238E27FC236}">
                  <a16:creationId xmlns:a16="http://schemas.microsoft.com/office/drawing/2014/main" id="{9DA9D5B2-B5EB-43BD-9524-91888A4B83A4}"/>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7" name="Freeform: Shape 99">
              <a:extLst>
                <a:ext uri="{FF2B5EF4-FFF2-40B4-BE49-F238E27FC236}">
                  <a16:creationId xmlns:a16="http://schemas.microsoft.com/office/drawing/2014/main" id="{AECBD7EE-A69E-A8D8-408A-D0E65B616EEC}"/>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8" name="Freeform: Shape 100">
              <a:extLst>
                <a:ext uri="{FF2B5EF4-FFF2-40B4-BE49-F238E27FC236}">
                  <a16:creationId xmlns:a16="http://schemas.microsoft.com/office/drawing/2014/main" id="{E965B08D-4F61-4065-722C-86236C55B37D}"/>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39" name="Freeform: Shape 101">
              <a:extLst>
                <a:ext uri="{FF2B5EF4-FFF2-40B4-BE49-F238E27FC236}">
                  <a16:creationId xmlns:a16="http://schemas.microsoft.com/office/drawing/2014/main" id="{59D4C4BC-3B84-AEBA-429C-F9F520DCEBC4}"/>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0" name="Freeform: Shape 102">
              <a:extLst>
                <a:ext uri="{FF2B5EF4-FFF2-40B4-BE49-F238E27FC236}">
                  <a16:creationId xmlns:a16="http://schemas.microsoft.com/office/drawing/2014/main" id="{E7421F21-C3E6-B81A-B309-7459D74A1F42}"/>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1" name="Freeform: Shape 103">
              <a:extLst>
                <a:ext uri="{FF2B5EF4-FFF2-40B4-BE49-F238E27FC236}">
                  <a16:creationId xmlns:a16="http://schemas.microsoft.com/office/drawing/2014/main" id="{1B747ABE-4FCE-98BA-335C-7FE71A6BEE5A}"/>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42" name="Freeform: Shape 104">
              <a:extLst>
                <a:ext uri="{FF2B5EF4-FFF2-40B4-BE49-F238E27FC236}">
                  <a16:creationId xmlns:a16="http://schemas.microsoft.com/office/drawing/2014/main" id="{DF0F3A64-C7EC-3DE3-592F-708074BEA7AE}"/>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13" name="Subtitle 3">
            <a:extLst>
              <a:ext uri="{FF2B5EF4-FFF2-40B4-BE49-F238E27FC236}">
                <a16:creationId xmlns:a16="http://schemas.microsoft.com/office/drawing/2014/main" id="{475D679F-BFA6-252B-6864-A9FB1C3F8F91}"/>
              </a:ext>
            </a:extLst>
          </p:cNvPr>
          <p:cNvSpPr txBox="1">
            <a:spLocks/>
          </p:cNvSpPr>
          <p:nvPr/>
        </p:nvSpPr>
        <p:spPr>
          <a:xfrm>
            <a:off x="496389" y="5222394"/>
            <a:ext cx="5867400" cy="728295"/>
          </a:xfrm>
          <a:prstGeom prst="rect">
            <a:avLst/>
          </a:prstGeom>
        </p:spPr>
        <p:txBody>
          <a:bodyPr vert="horz" lIns="91440" tIns="45720" rIns="91440" bIns="45720">
            <a:normAutofit/>
          </a:bodyPr>
          <a:lstStyle>
            <a:lvl1pPr marL="0" indent="0" algn="l" defTabSz="914400" rtl="0" eaLnBrk="1" latinLnBrk="0" hangingPunct="1">
              <a:lnSpc>
                <a:spcPct val="90000"/>
              </a:lnSpc>
              <a:spcBef>
                <a:spcPts val="1000"/>
              </a:spcBef>
              <a:buClr>
                <a:srgbClr val="0C716B"/>
              </a:buClr>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rgbClr val="0C716B"/>
              </a:buClr>
              <a:buFont typeface="Courier New" panose="02070309020205020404" pitchFamily="49"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C716B"/>
              </a:buClr>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C716B"/>
              </a:buClr>
              <a:buFont typeface="Poppins Light" panose="00000400000000000000" pitchFamily="2"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sz="1600">
                <a:latin typeface="Verdana" panose="020B0604030504040204" pitchFamily="34" charset="0"/>
                <a:ea typeface="Verdana" panose="020B0604030504040204" pitchFamily="34" charset="0"/>
                <a:cs typeface="Verdana" panose="020B0604030504040204" pitchFamily="34" charset="0"/>
              </a:defRPr>
            </a:pPr>
            <a:r>
              <a:rPr dirty="0"/>
              <a:t>Avril 2025</a:t>
            </a:r>
          </a:p>
        </p:txBody>
      </p:sp>
    </p:spTree>
    <p:extLst>
      <p:ext uri="{BB962C8B-B14F-4D97-AF65-F5344CB8AC3E}">
        <p14:creationId xmlns:p14="http://schemas.microsoft.com/office/powerpoint/2010/main" val="237543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E59E27-5601-2354-E5AE-FAB6D47C279B}"/>
              </a:ext>
            </a:extLst>
          </p:cNvPr>
          <p:cNvSpPr>
            <a:spLocks noGrp="1"/>
          </p:cNvSpPr>
          <p:nvPr>
            <p:ph type="title"/>
          </p:nvPr>
        </p:nvSpPr>
        <p:spPr/>
        <p:txBody>
          <a:bodyPr/>
          <a:lstStyle/>
          <a:p>
            <a:r>
              <a:rPr dirty="0"/>
              <a:t>Access PDC – </a:t>
            </a:r>
            <a:r>
              <a:rPr dirty="0"/>
              <a:t>Théorie</a:t>
            </a:r>
            <a:r>
              <a:rPr dirty="0"/>
              <a:t> du </a:t>
            </a:r>
            <a:r>
              <a:rPr dirty="0"/>
              <a:t>changement</a:t>
            </a:r>
            <a:endParaRPr dirty="0"/>
          </a:p>
        </p:txBody>
      </p:sp>
      <p:sp>
        <p:nvSpPr>
          <p:cNvPr id="7" name="Slide Number Placeholder 6">
            <a:extLst>
              <a:ext uri="{FF2B5EF4-FFF2-40B4-BE49-F238E27FC236}">
                <a16:creationId xmlns:a16="http://schemas.microsoft.com/office/drawing/2014/main" id="{69A2DA2B-C8ED-648B-672D-F23E5778C204}"/>
              </a:ext>
            </a:extLst>
          </p:cNvPr>
          <p:cNvSpPr>
            <a:spLocks noGrp="1"/>
          </p:cNvSpPr>
          <p:nvPr>
            <p:ph type="sldNum" sz="quarter" idx="20"/>
          </p:nvPr>
        </p:nvSpPr>
        <p:spPr/>
        <p:txBody>
          <a:bodyPr/>
          <a:lstStyle/>
          <a:p>
            <a:fld id="{16DA4D8A-707C-46E3-AE54-67BE14DE1600}" type="slidenum">
              <a:rPr lang="en-US" smtClean="0"/>
              <a:t>10</a:t>
            </a:fld>
            <a:endParaRPr lang="en-US" dirty="0"/>
          </a:p>
        </p:txBody>
      </p:sp>
      <p:sp>
        <p:nvSpPr>
          <p:cNvPr id="8" name="Rectangle 7">
            <a:extLst>
              <a:ext uri="{FF2B5EF4-FFF2-40B4-BE49-F238E27FC236}">
                <a16:creationId xmlns:a16="http://schemas.microsoft.com/office/drawing/2014/main" id="{207CFE57-5AB8-918F-B222-EB44141B8E4C}"/>
              </a:ext>
            </a:extLst>
          </p:cNvPr>
          <p:cNvSpPr/>
          <p:nvPr/>
        </p:nvSpPr>
        <p:spPr>
          <a:xfrm>
            <a:off x="304289" y="1666327"/>
            <a:ext cx="3914168" cy="5126949"/>
          </a:xfrm>
          <a:prstGeom prst="rect">
            <a:avLst/>
          </a:prstGeom>
          <a:solidFill>
            <a:srgbClr val="CAE6E9"/>
          </a:solidFill>
          <a:ln>
            <a:solidFill>
              <a:srgbClr val="CAE6E9"/>
            </a:solidFill>
          </a:ln>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9" name="TextBox 8">
            <a:extLst>
              <a:ext uri="{FF2B5EF4-FFF2-40B4-BE49-F238E27FC236}">
                <a16:creationId xmlns:a16="http://schemas.microsoft.com/office/drawing/2014/main" id="{FB64BD56-5ABC-EAD1-8079-7708D68846D8}"/>
              </a:ext>
            </a:extLst>
          </p:cNvPr>
          <p:cNvSpPr txBox="1"/>
          <p:nvPr/>
        </p:nvSpPr>
        <p:spPr>
          <a:xfrm>
            <a:off x="875022" y="3970684"/>
            <a:ext cx="2915131" cy="147732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defRPr sz="1500">
                <a:solidFill>
                  <a:srgbClr val="000000"/>
                </a:solidFill>
                <a:latin typeface="Poppins Light"/>
                <a:cs typeface="Arial"/>
              </a:defRPr>
            </a:pPr>
            <a:r>
              <a:rPr dirty="0"/>
              <a:t>Les </a:t>
            </a:r>
            <a:r>
              <a:rPr dirty="0"/>
              <a:t>canaux</a:t>
            </a:r>
            <a:r>
              <a:rPr dirty="0"/>
              <a:t> </a:t>
            </a:r>
            <a:r>
              <a:rPr dirty="0"/>
              <a:t>d'approvisionnement</a:t>
            </a:r>
            <a:r>
              <a:rPr dirty="0"/>
              <a:t> et de distribution des </a:t>
            </a:r>
            <a:r>
              <a:rPr dirty="0"/>
              <a:t>secteurs</a:t>
            </a:r>
            <a:r>
              <a:rPr dirty="0"/>
              <a:t> public et </a:t>
            </a:r>
            <a:r>
              <a:rPr dirty="0"/>
              <a:t>privé</a:t>
            </a:r>
            <a:r>
              <a:rPr dirty="0"/>
              <a:t> ne </a:t>
            </a:r>
            <a:r>
              <a:rPr dirty="0"/>
              <a:t>fonctionnent</a:t>
            </a:r>
            <a:r>
              <a:rPr dirty="0"/>
              <a:t> pas de </a:t>
            </a:r>
            <a:r>
              <a:rPr dirty="0"/>
              <a:t>manière</a:t>
            </a:r>
            <a:r>
              <a:rPr dirty="0"/>
              <a:t> </a:t>
            </a:r>
            <a:r>
              <a:rPr dirty="0"/>
              <a:t>optimale</a:t>
            </a:r>
            <a:r>
              <a:rPr dirty="0"/>
              <a:t> pour </a:t>
            </a:r>
            <a:r>
              <a:rPr dirty="0"/>
              <a:t>fournir</a:t>
            </a:r>
            <a:r>
              <a:rPr dirty="0"/>
              <a:t> des </a:t>
            </a:r>
            <a:r>
              <a:rPr dirty="0"/>
              <a:t>produits</a:t>
            </a:r>
            <a:r>
              <a:rPr dirty="0"/>
              <a:t> </a:t>
            </a:r>
            <a:r>
              <a:rPr dirty="0"/>
              <a:t>vitaux</a:t>
            </a:r>
            <a:r>
              <a:rPr dirty="0"/>
              <a:t>.</a:t>
            </a:r>
            <a:endParaRPr lang="en-US" sz="1500" dirty="0">
              <a:latin typeface="Poppins Light"/>
              <a:cs typeface="Poppins Light"/>
            </a:endParaRPr>
          </a:p>
        </p:txBody>
      </p:sp>
      <p:grpSp>
        <p:nvGrpSpPr>
          <p:cNvPr id="10" name="Group 9">
            <a:extLst>
              <a:ext uri="{FF2B5EF4-FFF2-40B4-BE49-F238E27FC236}">
                <a16:creationId xmlns:a16="http://schemas.microsoft.com/office/drawing/2014/main" id="{33F9151A-8C0C-9A47-9B68-4E311AE5F24E}"/>
              </a:ext>
            </a:extLst>
          </p:cNvPr>
          <p:cNvGrpSpPr/>
          <p:nvPr/>
        </p:nvGrpSpPr>
        <p:grpSpPr>
          <a:xfrm>
            <a:off x="878089" y="1859552"/>
            <a:ext cx="2748506" cy="1807064"/>
            <a:chOff x="819095" y="1825440"/>
            <a:chExt cx="2748506" cy="1807064"/>
          </a:xfrm>
        </p:grpSpPr>
        <p:sp>
          <p:nvSpPr>
            <p:cNvPr id="11" name="Rectangle 10">
              <a:extLst>
                <a:ext uri="{FF2B5EF4-FFF2-40B4-BE49-F238E27FC236}">
                  <a16:creationId xmlns:a16="http://schemas.microsoft.com/office/drawing/2014/main" id="{9B60B8EB-8EDC-DEA0-5033-AE1ACCDDD324}"/>
                </a:ext>
              </a:extLst>
            </p:cNvPr>
            <p:cNvSpPr/>
            <p:nvPr/>
          </p:nvSpPr>
          <p:spPr>
            <a:xfrm>
              <a:off x="819095" y="1825440"/>
              <a:ext cx="2748506" cy="1807064"/>
            </a:xfrm>
            <a:prstGeom prst="rect">
              <a:avLst/>
            </a:prstGeom>
            <a:solidFill>
              <a:schemeClr val="tx1"/>
            </a:solidFill>
            <a:ln>
              <a:noFill/>
            </a:ln>
          </p:spPr>
          <p:txBody>
            <a:bodyPr wrap="square" lIns="182880" tIns="457200" rIns="182880" bIns="0" anchor="t"/>
            <a:lstStyle/>
            <a:p>
              <a:pPr algn="ctr">
                <a:spcBef>
                  <a:spcPts val="1000"/>
                </a:spcBef>
                <a:buClr>
                  <a:srgbClr val="1FA19C"/>
                </a:buClr>
                <a:tabLst>
                  <a:tab pos="756285" algn="l"/>
                </a:tabLst>
                <a:defRPr b="1">
                  <a:solidFill>
                    <a:schemeClr val="bg1"/>
                  </a:solidFill>
                  <a:latin typeface="Poppins"/>
                  <a:cs typeface="Poppins"/>
                </a:defRPr>
              </a:pPr>
              <a:r>
                <a:rPr sz="1600" dirty="0"/>
                <a:t>Système</a:t>
              </a:r>
              <a:r>
                <a:rPr sz="1600" dirty="0"/>
                <a:t> </a:t>
              </a:r>
              <a:r>
                <a:rPr sz="1600" dirty="0"/>
                <a:t>mixte</a:t>
              </a:r>
              <a:r>
                <a:rPr sz="1600" dirty="0"/>
                <a:t> de </a:t>
              </a:r>
              <a:r>
                <a:rPr sz="1600" dirty="0"/>
                <a:t>chaîne</a:t>
              </a:r>
              <a:r>
                <a:rPr sz="1600" dirty="0"/>
                <a:t> </a:t>
              </a:r>
              <a:r>
                <a:rPr sz="1600" dirty="0"/>
                <a:t>d’approvisionnement</a:t>
              </a:r>
              <a:endParaRPr lang="en-US" sz="16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C19D79B1-8850-6294-7263-459D8054C0EE}"/>
                </a:ext>
              </a:extLst>
            </p:cNvPr>
            <p:cNvSpPr txBox="1"/>
            <p:nvPr/>
          </p:nvSpPr>
          <p:spPr>
            <a:xfrm>
              <a:off x="943661" y="2947372"/>
              <a:ext cx="2465601" cy="646331"/>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ctr">
                <a:defRPr sz="1200" i="1">
                  <a:solidFill>
                    <a:schemeClr val="bg1"/>
                  </a:solidFill>
                  <a:latin typeface="Poppins ExtraLight" panose="020B0502040204020203" pitchFamily="2" charset="0"/>
                  <a:cs typeface="Poppins ExtraLight" panose="020B0502040204020203" pitchFamily="2" charset="0"/>
                </a:defRPr>
              </a:pPr>
              <a:r>
                <a:rPr dirty="0"/>
                <a:t>« Il </a:t>
              </a:r>
              <a:r>
                <a:rPr dirty="0"/>
                <a:t>est</a:t>
              </a:r>
              <a:r>
                <a:rPr dirty="0"/>
                <a:t> impossible de </a:t>
              </a:r>
              <a:r>
                <a:rPr dirty="0"/>
                <a:t>remédier</a:t>
              </a:r>
              <a:r>
                <a:rPr dirty="0"/>
                <a:t> à </a:t>
              </a:r>
              <a:r>
                <a:rPr dirty="0"/>
                <a:t>ce</a:t>
              </a:r>
              <a:r>
                <a:rPr dirty="0"/>
                <a:t> que </a:t>
              </a:r>
              <a:r>
                <a:rPr dirty="0"/>
                <a:t>l’on</a:t>
              </a:r>
              <a:r>
                <a:rPr dirty="0"/>
                <a:t> ne </a:t>
              </a:r>
              <a:r>
                <a:rPr dirty="0"/>
                <a:t>parvient</a:t>
              </a:r>
              <a:r>
                <a:rPr dirty="0"/>
                <a:t> pas à identifier. »</a:t>
              </a:r>
            </a:p>
          </p:txBody>
        </p:sp>
      </p:grpSp>
      <p:sp>
        <p:nvSpPr>
          <p:cNvPr id="13" name="Rectangle 12">
            <a:extLst>
              <a:ext uri="{FF2B5EF4-FFF2-40B4-BE49-F238E27FC236}">
                <a16:creationId xmlns:a16="http://schemas.microsoft.com/office/drawing/2014/main" id="{A99F3659-422A-728E-6C91-B2AB687A5DD8}"/>
              </a:ext>
            </a:extLst>
          </p:cNvPr>
          <p:cNvSpPr/>
          <p:nvPr/>
        </p:nvSpPr>
        <p:spPr>
          <a:xfrm>
            <a:off x="1358030" y="1337489"/>
            <a:ext cx="1474083" cy="2978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600" b="1" kern="1200">
                <a:ln>
                  <a:noFill/>
                </a:ln>
                <a:solidFill>
                  <a:schemeClr val="accent1"/>
                </a:solidFill>
                <a:effectLst/>
                <a:uLnTx/>
                <a:uFillTx/>
                <a:latin typeface="Poppins"/>
                <a:ea typeface="+mn-ea"/>
                <a:cs typeface="+mn-cs"/>
              </a:defRPr>
            </a:pPr>
            <a:r>
              <a:rPr dirty="0"/>
              <a:t>Problème</a:t>
            </a:r>
            <a:endParaRPr dirty="0"/>
          </a:p>
        </p:txBody>
      </p:sp>
      <p:sp>
        <p:nvSpPr>
          <p:cNvPr id="14" name="Rectangle 13">
            <a:extLst>
              <a:ext uri="{FF2B5EF4-FFF2-40B4-BE49-F238E27FC236}">
                <a16:creationId xmlns:a16="http://schemas.microsoft.com/office/drawing/2014/main" id="{A4CC1677-6657-C13C-826C-65757E459B47}"/>
              </a:ext>
            </a:extLst>
          </p:cNvPr>
          <p:cNvSpPr/>
          <p:nvPr/>
        </p:nvSpPr>
        <p:spPr>
          <a:xfrm>
            <a:off x="4722970" y="1675010"/>
            <a:ext cx="5098100" cy="5103978"/>
          </a:xfrm>
          <a:prstGeom prst="rect">
            <a:avLst/>
          </a:prstGeom>
          <a:solidFill>
            <a:srgbClr val="CAE6E9"/>
          </a:solidFill>
          <a:ln>
            <a:solidFill>
              <a:srgbClr val="CAE6E9"/>
            </a:solidFill>
          </a:ln>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pic>
        <p:nvPicPr>
          <p:cNvPr id="15" name="Graphic 14" descr="Lightbulb and gear with solid fill">
            <a:extLst>
              <a:ext uri="{FF2B5EF4-FFF2-40B4-BE49-F238E27FC236}">
                <a16:creationId xmlns:a16="http://schemas.microsoft.com/office/drawing/2014/main" id="{87C9E559-93A9-73DE-F031-34E9919DBCA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21463" y="3972056"/>
            <a:ext cx="679040" cy="644627"/>
          </a:xfrm>
          <a:prstGeom prst="rect">
            <a:avLst/>
          </a:prstGeom>
        </p:spPr>
      </p:pic>
      <p:sp>
        <p:nvSpPr>
          <p:cNvPr id="16" name="TextBox 15">
            <a:extLst>
              <a:ext uri="{FF2B5EF4-FFF2-40B4-BE49-F238E27FC236}">
                <a16:creationId xmlns:a16="http://schemas.microsoft.com/office/drawing/2014/main" id="{F6196533-C2C7-956A-46AB-E8A8AC19E99C}"/>
              </a:ext>
            </a:extLst>
          </p:cNvPr>
          <p:cNvSpPr txBox="1"/>
          <p:nvPr/>
        </p:nvSpPr>
        <p:spPr>
          <a:xfrm>
            <a:off x="5405180" y="3968803"/>
            <a:ext cx="4260279" cy="278537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defRPr sz="1500">
                <a:solidFill>
                  <a:srgbClr val="000000"/>
                </a:solidFill>
                <a:latin typeface="Poppins Light"/>
                <a:ea typeface="Arial"/>
                <a:cs typeface="Arial"/>
              </a:defRPr>
            </a:pPr>
            <a:r>
              <a:rPr dirty="0"/>
              <a:t>L’initiative</a:t>
            </a:r>
            <a:r>
              <a:rPr dirty="0"/>
              <a:t> </a:t>
            </a:r>
            <a:r>
              <a:rPr lang="en-US" dirty="0" smtClean="0"/>
              <a:t>« </a:t>
            </a:r>
            <a:r>
              <a:rPr dirty="0" smtClean="0"/>
              <a:t>Access PDC</a:t>
            </a:r>
            <a:r>
              <a:rPr lang="en-US" dirty="0" smtClean="0"/>
              <a:t> </a:t>
            </a:r>
            <a:r>
              <a:rPr lang="en-US" dirty="0" smtClean="0">
                <a:latin typeface="Arial" panose="020B0604020202020204" pitchFamily="34" charset="0"/>
                <a:cs typeface="Arial" panose="020B0604020202020204" pitchFamily="34" charset="0"/>
              </a:rPr>
              <a:t>»</a:t>
            </a:r>
            <a:r>
              <a:rPr dirty="0" smtClean="0"/>
              <a:t> </a:t>
            </a:r>
            <a:r>
              <a:rPr dirty="0"/>
              <a:t>vise à </a:t>
            </a:r>
            <a:r>
              <a:rPr dirty="0"/>
              <a:t>analyser</a:t>
            </a:r>
            <a:r>
              <a:rPr dirty="0"/>
              <a:t> </a:t>
            </a:r>
            <a:r>
              <a:rPr dirty="0"/>
              <a:t>ces</a:t>
            </a:r>
            <a:r>
              <a:rPr dirty="0"/>
              <a:t> </a:t>
            </a:r>
            <a:r>
              <a:rPr dirty="0"/>
              <a:t>dynamiques</a:t>
            </a:r>
            <a:r>
              <a:rPr dirty="0"/>
              <a:t> pour identifier les </a:t>
            </a:r>
            <a:r>
              <a:rPr dirty="0"/>
              <a:t>domaines</a:t>
            </a:r>
            <a:r>
              <a:rPr dirty="0"/>
              <a:t> </a:t>
            </a:r>
            <a:r>
              <a:rPr dirty="0"/>
              <a:t>dans</a:t>
            </a:r>
            <a:r>
              <a:rPr dirty="0"/>
              <a:t> </a:t>
            </a:r>
            <a:r>
              <a:rPr dirty="0"/>
              <a:t>lesquels</a:t>
            </a:r>
            <a:r>
              <a:rPr dirty="0"/>
              <a:t> des interventions et </a:t>
            </a:r>
            <a:r>
              <a:rPr dirty="0"/>
              <a:t>investissements</a:t>
            </a:r>
            <a:r>
              <a:rPr dirty="0"/>
              <a:t> </a:t>
            </a:r>
            <a:r>
              <a:rPr dirty="0"/>
              <a:t>dans</a:t>
            </a:r>
            <a:r>
              <a:rPr dirty="0"/>
              <a:t> des </a:t>
            </a:r>
            <a:r>
              <a:rPr dirty="0"/>
              <a:t>systèmes</a:t>
            </a:r>
            <a:r>
              <a:rPr dirty="0"/>
              <a:t> </a:t>
            </a:r>
            <a:r>
              <a:rPr dirty="0"/>
              <a:t>mixtes</a:t>
            </a:r>
            <a:r>
              <a:rPr dirty="0"/>
              <a:t> </a:t>
            </a:r>
            <a:r>
              <a:rPr dirty="0"/>
              <a:t>sont</a:t>
            </a:r>
            <a:r>
              <a:rPr dirty="0"/>
              <a:t> </a:t>
            </a:r>
            <a:r>
              <a:rPr dirty="0"/>
              <a:t>nécessaires</a:t>
            </a:r>
            <a:r>
              <a:rPr dirty="0"/>
              <a:t> </a:t>
            </a:r>
            <a:r>
              <a:rPr dirty="0"/>
              <a:t>afin</a:t>
            </a:r>
            <a:r>
              <a:rPr dirty="0"/>
              <a:t> de </a:t>
            </a:r>
            <a:r>
              <a:rPr dirty="0"/>
              <a:t>relever</a:t>
            </a:r>
            <a:r>
              <a:rPr dirty="0"/>
              <a:t> les </a:t>
            </a:r>
            <a:r>
              <a:rPr dirty="0"/>
              <a:t>défis</a:t>
            </a:r>
            <a:r>
              <a:rPr dirty="0"/>
              <a:t> </a:t>
            </a:r>
            <a:r>
              <a:rPr dirty="0"/>
              <a:t>identifiés</a:t>
            </a:r>
            <a:r>
              <a:rPr dirty="0"/>
              <a:t>.</a:t>
            </a:r>
            <a:endParaRPr lang="en-US" sz="1500" dirty="0">
              <a:latin typeface="Poppins Light"/>
              <a:cs typeface="Arial"/>
            </a:endParaRPr>
          </a:p>
          <a:p>
            <a:endParaRPr lang="en-US" sz="1600" dirty="0">
              <a:latin typeface="Poppins Light"/>
              <a:cs typeface="Arial"/>
            </a:endParaRPr>
          </a:p>
          <a:p>
            <a:pPr>
              <a:defRPr sz="1400" b="1">
                <a:latin typeface="Poppins Light"/>
                <a:cs typeface="Arial"/>
              </a:defRPr>
            </a:pPr>
            <a:r>
              <a:rPr dirty="0"/>
              <a:t>Extrants</a:t>
            </a:r>
            <a:r>
              <a:rPr dirty="0"/>
              <a:t> :</a:t>
            </a:r>
          </a:p>
          <a:p>
            <a:pPr marL="285750" indent="-285750">
              <a:buFont typeface="Arial"/>
              <a:buChar char="•"/>
              <a:defRPr sz="1400">
                <a:latin typeface="Poppins Light"/>
                <a:cs typeface="Poppins"/>
              </a:defRPr>
            </a:pPr>
            <a:r>
              <a:rPr dirty="0"/>
              <a:t>Rapport </a:t>
            </a:r>
            <a:r>
              <a:rPr dirty="0"/>
              <a:t>contenant</a:t>
            </a:r>
            <a:r>
              <a:rPr dirty="0"/>
              <a:t> les conclusions et interventions </a:t>
            </a:r>
            <a:r>
              <a:rPr dirty="0"/>
              <a:t>prioritaires</a:t>
            </a:r>
            <a:r>
              <a:rPr dirty="0"/>
              <a:t> pour </a:t>
            </a:r>
            <a:r>
              <a:rPr dirty="0"/>
              <a:t>améliorer</a:t>
            </a:r>
            <a:r>
              <a:rPr dirty="0"/>
              <a:t> </a:t>
            </a:r>
            <a:r>
              <a:rPr dirty="0"/>
              <a:t>l'accès</a:t>
            </a:r>
            <a:r>
              <a:rPr dirty="0"/>
              <a:t> aux </a:t>
            </a:r>
            <a:r>
              <a:rPr dirty="0"/>
              <a:t>produits</a:t>
            </a:r>
            <a:r>
              <a:rPr dirty="0"/>
              <a:t> SRMNEA-N.</a:t>
            </a:r>
            <a:endParaRPr lang="en-US" sz="1400" dirty="0">
              <a:latin typeface="Poppins Light"/>
              <a:cs typeface="Poppins Light"/>
            </a:endParaRPr>
          </a:p>
          <a:p>
            <a:pPr marL="285750" indent="-285750">
              <a:buFont typeface="Arial"/>
              <a:buChar char="•"/>
              <a:defRPr sz="1400">
                <a:latin typeface="Poppins Light"/>
                <a:cs typeface="Poppins"/>
              </a:defRPr>
            </a:pPr>
            <a:r>
              <a:rPr dirty="0"/>
              <a:t>Outils</a:t>
            </a:r>
            <a:r>
              <a:rPr dirty="0"/>
              <a:t> de </a:t>
            </a:r>
            <a:r>
              <a:rPr dirty="0"/>
              <a:t>plaidoyer</a:t>
            </a:r>
            <a:r>
              <a:rPr dirty="0"/>
              <a:t> pour </a:t>
            </a:r>
            <a:r>
              <a:rPr dirty="0"/>
              <a:t>orienter</a:t>
            </a:r>
            <a:r>
              <a:rPr dirty="0"/>
              <a:t> les </a:t>
            </a:r>
            <a:r>
              <a:rPr dirty="0"/>
              <a:t>investissements</a:t>
            </a:r>
            <a:r>
              <a:rPr dirty="0"/>
              <a:t> </a:t>
            </a:r>
          </a:p>
        </p:txBody>
      </p:sp>
      <p:sp>
        <p:nvSpPr>
          <p:cNvPr id="17" name="Rectangle 16">
            <a:extLst>
              <a:ext uri="{FF2B5EF4-FFF2-40B4-BE49-F238E27FC236}">
                <a16:creationId xmlns:a16="http://schemas.microsoft.com/office/drawing/2014/main" id="{F249389F-E97D-6DBF-E160-00A3335F3890}"/>
              </a:ext>
            </a:extLst>
          </p:cNvPr>
          <p:cNvSpPr/>
          <p:nvPr/>
        </p:nvSpPr>
        <p:spPr>
          <a:xfrm>
            <a:off x="5911134" y="1326004"/>
            <a:ext cx="2581011" cy="3476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sz="1600" b="1">
                <a:solidFill>
                  <a:schemeClr val="accent1"/>
                </a:solidFill>
                <a:latin typeface="Poppins"/>
              </a:defRPr>
            </a:pPr>
            <a:r>
              <a:rPr kern="1200" dirty="0">
                <a:ln>
                  <a:noFill/>
                </a:ln>
                <a:effectLst/>
                <a:uLnTx/>
                <a:uFillTx/>
                <a:ea typeface="+mn-ea"/>
                <a:cs typeface="+mn-cs"/>
              </a:rPr>
              <a:t>Accéder</a:t>
            </a:r>
            <a:r>
              <a:rPr kern="1200" dirty="0">
                <a:ln>
                  <a:noFill/>
                </a:ln>
                <a:effectLst/>
                <a:uLnTx/>
                <a:uFillTx/>
                <a:ea typeface="+mn-ea"/>
                <a:cs typeface="+mn-cs"/>
              </a:rPr>
              <a:t> à </a:t>
            </a:r>
            <a:r>
              <a:rPr kern="1200" dirty="0">
                <a:ln>
                  <a:noFill/>
                </a:ln>
                <a:effectLst/>
                <a:uLnTx/>
                <a:uFillTx/>
                <a:ea typeface="+mn-ea"/>
                <a:cs typeface="+mn-cs"/>
              </a:rPr>
              <a:t>l'analyse</a:t>
            </a:r>
            <a:r>
              <a:rPr kern="1200" dirty="0">
                <a:ln>
                  <a:noFill/>
                </a:ln>
                <a:effectLst/>
                <a:uLnTx/>
                <a:uFillTx/>
                <a:ea typeface="+mn-ea"/>
                <a:cs typeface="+mn-cs"/>
              </a:rPr>
              <a:t> PDC</a:t>
            </a:r>
            <a:endParaRPr kumimoji="0" lang="en-US" sz="1600" b="1" i="0" u="none" strike="noStrike" kern="1200" cap="none" spc="0" normalizeH="0" baseline="0" noProof="0" dirty="0">
              <a:ln>
                <a:noFill/>
              </a:ln>
              <a:solidFill>
                <a:schemeClr val="accent1"/>
              </a:solidFill>
              <a:effectLst/>
              <a:uLnTx/>
              <a:uFillTx/>
              <a:latin typeface="Poppins"/>
              <a:ea typeface="+mn-ea"/>
              <a:cs typeface="+mn-cs"/>
            </a:endParaRPr>
          </a:p>
        </p:txBody>
      </p:sp>
      <p:sp>
        <p:nvSpPr>
          <p:cNvPr id="19" name="Arrow: Right 54">
            <a:extLst>
              <a:ext uri="{FF2B5EF4-FFF2-40B4-BE49-F238E27FC236}">
                <a16:creationId xmlns:a16="http://schemas.microsoft.com/office/drawing/2014/main" id="{E759641A-6B1E-5471-8A52-3E0990F4F749}"/>
              </a:ext>
            </a:extLst>
          </p:cNvPr>
          <p:cNvSpPr/>
          <p:nvPr/>
        </p:nvSpPr>
        <p:spPr>
          <a:xfrm>
            <a:off x="4161983" y="2936462"/>
            <a:ext cx="564225" cy="446226"/>
          </a:xfrm>
          <a:prstGeom prst="rightArrow">
            <a:avLst/>
          </a:prstGeom>
          <a:solidFill>
            <a:schemeClr val="tx2"/>
          </a:solidFill>
          <a:ln>
            <a:solidFill>
              <a:schemeClr val="tx2"/>
            </a:solidFill>
          </a:ln>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highlight>
                <a:srgbClr val="1FA29C"/>
              </a:highlight>
              <a:uLnTx/>
              <a:uFillTx/>
              <a:latin typeface="Poppins" panose="00000500000000000000" pitchFamily="2" charset="0"/>
              <a:ea typeface="+mn-ea"/>
              <a:cs typeface="Poppins" panose="00000500000000000000" pitchFamily="2" charset="0"/>
              <a:sym typeface="Arial"/>
            </a:endParaRPr>
          </a:p>
        </p:txBody>
      </p:sp>
      <p:pic>
        <p:nvPicPr>
          <p:cNvPr id="21" name="Content Placeholder 3">
            <a:extLst>
              <a:ext uri="{FF2B5EF4-FFF2-40B4-BE49-F238E27FC236}">
                <a16:creationId xmlns:a16="http://schemas.microsoft.com/office/drawing/2014/main" id="{23DD55BD-33E5-0516-61C1-CD623B39F4FA}"/>
              </a:ext>
            </a:extLst>
          </p:cNvPr>
          <p:cNvPicPr>
            <a:picLocks noChangeAspect="1"/>
          </p:cNvPicPr>
          <p:nvPr/>
        </p:nvPicPr>
        <p:blipFill rotWithShape="1">
          <a:blip r:embed="rId4"/>
          <a:srcRect r="25793"/>
          <a:stretch/>
        </p:blipFill>
        <p:spPr>
          <a:xfrm>
            <a:off x="5844835" y="1922783"/>
            <a:ext cx="2717974" cy="1811801"/>
          </a:xfrm>
          <a:prstGeom prst="rect">
            <a:avLst/>
          </a:prstGeom>
          <a:ln w="57150">
            <a:solidFill>
              <a:schemeClr val="tx1"/>
            </a:solidFill>
          </a:ln>
        </p:spPr>
      </p:pic>
      <p:sp>
        <p:nvSpPr>
          <p:cNvPr id="22" name="TextBox 21">
            <a:extLst>
              <a:ext uri="{FF2B5EF4-FFF2-40B4-BE49-F238E27FC236}">
                <a16:creationId xmlns:a16="http://schemas.microsoft.com/office/drawing/2014/main" id="{841B445C-C674-D144-8DAC-2E65316B69A5}"/>
              </a:ext>
            </a:extLst>
          </p:cNvPr>
          <p:cNvSpPr txBox="1"/>
          <p:nvPr/>
        </p:nvSpPr>
        <p:spPr>
          <a:xfrm>
            <a:off x="6012426" y="2231621"/>
            <a:ext cx="2517058" cy="92333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ctr">
              <a:defRPr b="1">
                <a:latin typeface="Poppins"/>
                <a:cs typeface="Poppins Light"/>
              </a:defRPr>
            </a:pPr>
            <a:r>
              <a:rPr dirty="0"/>
              <a:t>Système</a:t>
            </a:r>
            <a:r>
              <a:rPr dirty="0"/>
              <a:t> </a:t>
            </a:r>
            <a:r>
              <a:rPr dirty="0"/>
              <a:t>mixte</a:t>
            </a:r>
            <a:r>
              <a:rPr dirty="0"/>
              <a:t> de </a:t>
            </a:r>
            <a:r>
              <a:rPr dirty="0"/>
              <a:t>chaîne</a:t>
            </a:r>
            <a:r>
              <a:rPr dirty="0"/>
              <a:t> </a:t>
            </a:r>
            <a:r>
              <a:rPr dirty="0"/>
              <a:t>d’approvisionnement</a:t>
            </a:r>
            <a:endParaRPr dirty="0"/>
          </a:p>
        </p:txBody>
      </p:sp>
      <p:sp>
        <p:nvSpPr>
          <p:cNvPr id="23" name="Rectangle 22">
            <a:extLst>
              <a:ext uri="{FF2B5EF4-FFF2-40B4-BE49-F238E27FC236}">
                <a16:creationId xmlns:a16="http://schemas.microsoft.com/office/drawing/2014/main" id="{FD0E7760-2F94-5202-92E3-E0B6CF5FCB05}"/>
              </a:ext>
            </a:extLst>
          </p:cNvPr>
          <p:cNvSpPr/>
          <p:nvPr/>
        </p:nvSpPr>
        <p:spPr>
          <a:xfrm>
            <a:off x="9678868" y="1337489"/>
            <a:ext cx="2548641" cy="339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600" b="1">
                <a:solidFill>
                  <a:schemeClr val="accent1"/>
                </a:solidFill>
                <a:latin typeface="Poppins"/>
              </a:defRPr>
            </a:pPr>
            <a:r>
              <a:rPr dirty="0"/>
              <a:t>Objectif</a:t>
            </a:r>
            <a:r>
              <a:rPr dirty="0"/>
              <a:t> </a:t>
            </a:r>
            <a:endParaRPr kumimoji="0" lang="en-US" sz="1600" b="1" i="0" u="none" strike="noStrike" kern="1200" cap="none" spc="0" normalizeH="0" baseline="0" noProof="0" dirty="0">
              <a:ln>
                <a:noFill/>
              </a:ln>
              <a:solidFill>
                <a:schemeClr val="accent1"/>
              </a:solidFill>
              <a:effectLst/>
              <a:uLnTx/>
              <a:uFillTx/>
              <a:latin typeface="Poppins"/>
              <a:ea typeface="+mn-ea"/>
              <a:cs typeface="+mn-cs"/>
            </a:endParaRPr>
          </a:p>
        </p:txBody>
      </p:sp>
      <p:pic>
        <p:nvPicPr>
          <p:cNvPr id="24" name="Graphic 23" descr="Medicine with solid fill">
            <a:extLst>
              <a:ext uri="{FF2B5EF4-FFF2-40B4-BE49-F238E27FC236}">
                <a16:creationId xmlns:a16="http://schemas.microsoft.com/office/drawing/2014/main" id="{0BF484F9-D82A-FE66-DC60-463A80B6AFB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561704" y="2857938"/>
            <a:ext cx="600634" cy="594834"/>
          </a:xfrm>
          <a:prstGeom prst="rect">
            <a:avLst/>
          </a:prstGeom>
        </p:spPr>
      </p:pic>
      <p:pic>
        <p:nvPicPr>
          <p:cNvPr id="25" name="Graphic 24" descr="Woman with baby with solid fill">
            <a:extLst>
              <a:ext uri="{FF2B5EF4-FFF2-40B4-BE49-F238E27FC236}">
                <a16:creationId xmlns:a16="http://schemas.microsoft.com/office/drawing/2014/main" id="{B2BFFFC3-650B-61B0-52D0-1548BF7F773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742714" y="2374531"/>
            <a:ext cx="1112818" cy="1112818"/>
          </a:xfrm>
          <a:prstGeom prst="rect">
            <a:avLst/>
          </a:prstGeom>
        </p:spPr>
      </p:pic>
      <p:sp>
        <p:nvSpPr>
          <p:cNvPr id="26" name="TextBox 25">
            <a:extLst>
              <a:ext uri="{FF2B5EF4-FFF2-40B4-BE49-F238E27FC236}">
                <a16:creationId xmlns:a16="http://schemas.microsoft.com/office/drawing/2014/main" id="{20E90D44-65B4-0C9C-4AD4-6DDF0B730BBD}"/>
              </a:ext>
            </a:extLst>
          </p:cNvPr>
          <p:cNvSpPr txBox="1"/>
          <p:nvPr/>
        </p:nvSpPr>
        <p:spPr>
          <a:xfrm>
            <a:off x="10561244" y="3658129"/>
            <a:ext cx="1356213" cy="1477328"/>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defRPr sz="1500">
                <a:latin typeface="Poppins"/>
                <a:cs typeface="Poppins"/>
              </a:defRPr>
            </a:pPr>
            <a:r>
              <a:rPr dirty="0"/>
              <a:t>Médicaments</a:t>
            </a:r>
            <a:r>
              <a:rPr dirty="0"/>
              <a:t> de </a:t>
            </a:r>
            <a:r>
              <a:rPr dirty="0"/>
              <a:t>qualité</a:t>
            </a:r>
            <a:r>
              <a:rPr dirty="0"/>
              <a:t>, </a:t>
            </a:r>
            <a:r>
              <a:rPr dirty="0"/>
              <a:t>disponibles</a:t>
            </a:r>
            <a:r>
              <a:rPr dirty="0"/>
              <a:t> </a:t>
            </a:r>
            <a:r>
              <a:rPr dirty="0"/>
              <a:t>équitablement</a:t>
            </a:r>
            <a:r>
              <a:rPr dirty="0"/>
              <a:t> et à des prix </a:t>
            </a:r>
            <a:r>
              <a:rPr dirty="0"/>
              <a:t>abordables</a:t>
            </a:r>
            <a:r>
              <a:rPr dirty="0"/>
              <a:t>.</a:t>
            </a:r>
          </a:p>
        </p:txBody>
      </p:sp>
      <p:sp>
        <p:nvSpPr>
          <p:cNvPr id="27" name="Arrow: Right 56">
            <a:extLst>
              <a:ext uri="{FF2B5EF4-FFF2-40B4-BE49-F238E27FC236}">
                <a16:creationId xmlns:a16="http://schemas.microsoft.com/office/drawing/2014/main" id="{13833867-916C-E85B-D8CD-9B6886135375}"/>
              </a:ext>
            </a:extLst>
          </p:cNvPr>
          <p:cNvSpPr/>
          <p:nvPr/>
        </p:nvSpPr>
        <p:spPr>
          <a:xfrm>
            <a:off x="9820447" y="2936462"/>
            <a:ext cx="564225" cy="446226"/>
          </a:xfrm>
          <a:prstGeom prst="rightArrow">
            <a:avLst/>
          </a:prstGeom>
          <a:solidFill>
            <a:schemeClr val="tx2"/>
          </a:solidFill>
          <a:ln>
            <a:solidFill>
              <a:schemeClr val="tx2"/>
            </a:solidFill>
          </a:ln>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199756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4">
            <a:extLst>
              <a:ext uri="{FF2B5EF4-FFF2-40B4-BE49-F238E27FC236}">
                <a16:creationId xmlns:a16="http://schemas.microsoft.com/office/drawing/2014/main" id="{807D7AC5-2163-769A-2CF3-822DD5BE1748}"/>
              </a:ext>
            </a:extLst>
          </p:cNvPr>
          <p:cNvSpPr/>
          <p:nvPr/>
        </p:nvSpPr>
        <p:spPr>
          <a:xfrm>
            <a:off x="1762922" y="2070844"/>
            <a:ext cx="8864852" cy="811215"/>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sz="2400" b="1" kern="1200">
                <a:ln>
                  <a:noFill/>
                </a:ln>
                <a:solidFill>
                  <a:prstClr val="white"/>
                </a:solidFill>
                <a:effectLst/>
                <a:uLnTx/>
                <a:uFillTx/>
                <a:latin typeface="Verdana"/>
                <a:ea typeface="Verdana"/>
                <a:cs typeface="+mn-cs"/>
              </a:defRPr>
            </a:pPr>
            <a:r>
              <a:rPr dirty="0"/>
              <a:t>Cartographie</a:t>
            </a:r>
            <a:r>
              <a:rPr dirty="0"/>
              <a:t> PDC</a:t>
            </a:r>
            <a:endParaRPr kumimoji="0" lang="en-US" sz="1800" b="0" i="0" u="none" strike="noStrike" kern="1200" cap="none" spc="0" normalizeH="0" baseline="0" noProof="0" dirty="0">
              <a:ln>
                <a:noFill/>
              </a:ln>
              <a:solidFill>
                <a:prstClr val="white"/>
              </a:solidFill>
              <a:effectLst/>
              <a:uLnTx/>
              <a:uFillTx/>
              <a:latin typeface="Verdana"/>
              <a:ea typeface="Verdana"/>
              <a:cs typeface="+mn-cs"/>
            </a:endParaRPr>
          </a:p>
        </p:txBody>
      </p:sp>
      <p:sp>
        <p:nvSpPr>
          <p:cNvPr id="3" name="Title 2">
            <a:extLst>
              <a:ext uri="{FF2B5EF4-FFF2-40B4-BE49-F238E27FC236}">
                <a16:creationId xmlns:a16="http://schemas.microsoft.com/office/drawing/2014/main" id="{8EDE6D91-3F28-3259-E43D-F13AE2368E2A}"/>
              </a:ext>
            </a:extLst>
          </p:cNvPr>
          <p:cNvSpPr>
            <a:spLocks noGrp="1"/>
          </p:cNvSpPr>
          <p:nvPr>
            <p:ph type="title"/>
          </p:nvPr>
        </p:nvSpPr>
        <p:spPr/>
        <p:txBody>
          <a:bodyPr>
            <a:normAutofit fontScale="90000"/>
          </a:bodyPr>
          <a:lstStyle/>
          <a:p>
            <a:pPr algn="ctr"/>
            <a:r>
              <a:rPr dirty="0"/>
              <a:t>Comprendre</a:t>
            </a:r>
            <a:r>
              <a:rPr dirty="0"/>
              <a:t> les </a:t>
            </a:r>
            <a:r>
              <a:rPr dirty="0"/>
              <a:t>canaux</a:t>
            </a:r>
            <a:r>
              <a:rPr dirty="0"/>
              <a:t> </a:t>
            </a:r>
            <a:r>
              <a:rPr dirty="0"/>
              <a:t>d'approvisionnement</a:t>
            </a:r>
            <a:r>
              <a:rPr dirty="0"/>
              <a:t> et de distribution (PDC)</a:t>
            </a:r>
          </a:p>
        </p:txBody>
      </p:sp>
      <p:sp>
        <p:nvSpPr>
          <p:cNvPr id="7" name="Slide Number Placeholder 6">
            <a:extLst>
              <a:ext uri="{FF2B5EF4-FFF2-40B4-BE49-F238E27FC236}">
                <a16:creationId xmlns:a16="http://schemas.microsoft.com/office/drawing/2014/main" id="{CF5CA3E5-267F-E039-1CF8-01D74ED6E264}"/>
              </a:ext>
            </a:extLst>
          </p:cNvPr>
          <p:cNvSpPr>
            <a:spLocks noGrp="1"/>
          </p:cNvSpPr>
          <p:nvPr>
            <p:ph type="sldNum" sz="quarter" idx="20"/>
          </p:nvPr>
        </p:nvSpPr>
        <p:spPr/>
        <p:txBody>
          <a:bodyPr/>
          <a:lstStyle/>
          <a:p>
            <a:fld id="{16DA4D8A-707C-46E3-AE54-67BE14DE1600}" type="slidenum">
              <a:rPr lang="en-US" smtClean="0"/>
              <a:t>11</a:t>
            </a:fld>
            <a:endParaRPr lang="en-US" dirty="0"/>
          </a:p>
        </p:txBody>
      </p:sp>
      <p:grpSp>
        <p:nvGrpSpPr>
          <p:cNvPr id="17" name="Group 16">
            <a:extLst>
              <a:ext uri="{FF2B5EF4-FFF2-40B4-BE49-F238E27FC236}">
                <a16:creationId xmlns:a16="http://schemas.microsoft.com/office/drawing/2014/main" id="{DFACB013-B0A9-74AA-BEAF-188FD98D2C6B}"/>
              </a:ext>
            </a:extLst>
          </p:cNvPr>
          <p:cNvGrpSpPr/>
          <p:nvPr/>
        </p:nvGrpSpPr>
        <p:grpSpPr>
          <a:xfrm>
            <a:off x="513642" y="3030648"/>
            <a:ext cx="11533978" cy="2293495"/>
            <a:chOff x="-1170738" y="1415049"/>
            <a:chExt cx="11768230" cy="2155044"/>
          </a:xfrm>
        </p:grpSpPr>
        <p:sp>
          <p:nvSpPr>
            <p:cNvPr id="18" name="Rounded Rectangle 17">
              <a:extLst>
                <a:ext uri="{FF2B5EF4-FFF2-40B4-BE49-F238E27FC236}">
                  <a16:creationId xmlns:a16="http://schemas.microsoft.com/office/drawing/2014/main" id="{EE4E4728-C243-005E-B1E4-AAC1BB01C79A}"/>
                </a:ext>
              </a:extLst>
            </p:cNvPr>
            <p:cNvSpPr/>
            <p:nvPr/>
          </p:nvSpPr>
          <p:spPr>
            <a:xfrm>
              <a:off x="1707534" y="2567470"/>
              <a:ext cx="7807020" cy="261021"/>
            </a:xfrm>
            <a:prstGeom prst="roundRect">
              <a:avLst/>
            </a:prstGeom>
            <a:solidFill>
              <a:srgbClr val="DAFBFA"/>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sz="1200" kern="1200">
                  <a:ln>
                    <a:noFill/>
                  </a:ln>
                  <a:solidFill>
                    <a:schemeClr val="accent1"/>
                  </a:solidFill>
                  <a:effectLst/>
                  <a:uLnTx/>
                  <a:uFillTx/>
                  <a:latin typeface="Verdana"/>
                  <a:ea typeface="+mn-ea"/>
                  <a:cs typeface="+mn-cs"/>
                </a:defRPr>
              </a:pPr>
              <a:r>
                <a:rPr dirty="0"/>
                <a:t>Flux de </a:t>
              </a:r>
              <a:r>
                <a:rPr dirty="0"/>
                <a:t>produits</a:t>
              </a:r>
              <a:r>
                <a:rPr dirty="0"/>
                <a:t> (à travers les </a:t>
              </a:r>
              <a:r>
                <a:rPr dirty="0"/>
                <a:t>différentes</a:t>
              </a:r>
              <a:r>
                <a:rPr dirty="0"/>
                <a:t> configurations des </a:t>
              </a:r>
              <a:r>
                <a:rPr dirty="0"/>
                <a:t>canaux</a:t>
              </a:r>
              <a:r>
                <a:rPr dirty="0"/>
                <a:t> publics et </a:t>
              </a:r>
              <a:r>
                <a:rPr dirty="0"/>
                <a:t>privés</a:t>
              </a:r>
              <a:r>
                <a:rPr dirty="0"/>
                <a:t>).</a:t>
              </a:r>
            </a:p>
          </p:txBody>
        </p:sp>
        <p:grpSp>
          <p:nvGrpSpPr>
            <p:cNvPr id="19" name="Group 18">
              <a:extLst>
                <a:ext uri="{FF2B5EF4-FFF2-40B4-BE49-F238E27FC236}">
                  <a16:creationId xmlns:a16="http://schemas.microsoft.com/office/drawing/2014/main" id="{0F30F100-42B7-CE8A-6D5D-CC2B8BD7057A}"/>
                </a:ext>
              </a:extLst>
            </p:cNvPr>
            <p:cNvGrpSpPr/>
            <p:nvPr/>
          </p:nvGrpSpPr>
          <p:grpSpPr>
            <a:xfrm>
              <a:off x="-1170738" y="1415049"/>
              <a:ext cx="11768230" cy="2155044"/>
              <a:chOff x="-1170738" y="1415049"/>
              <a:chExt cx="11768230" cy="2155044"/>
            </a:xfrm>
          </p:grpSpPr>
          <p:sp>
            <p:nvSpPr>
              <p:cNvPr id="20" name="Rounded Rectangle 19">
                <a:extLst>
                  <a:ext uri="{FF2B5EF4-FFF2-40B4-BE49-F238E27FC236}">
                    <a16:creationId xmlns:a16="http://schemas.microsoft.com/office/drawing/2014/main" id="{27702CAD-CE8F-6005-4868-20948D436932}"/>
                  </a:ext>
                </a:extLst>
              </p:cNvPr>
              <p:cNvSpPr/>
              <p:nvPr/>
            </p:nvSpPr>
            <p:spPr>
              <a:xfrm>
                <a:off x="-1170738" y="1415050"/>
                <a:ext cx="10792718" cy="1097143"/>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sz="1600" kern="1200">
                    <a:ln>
                      <a:noFill/>
                    </a:ln>
                    <a:solidFill>
                      <a:prstClr val="black"/>
                    </a:solidFill>
                    <a:effectLst/>
                    <a:uLnTx/>
                    <a:uFillTx/>
                    <a:latin typeface="Poppins"/>
                    <a:ea typeface="+mn-ea"/>
                    <a:cs typeface="Poppins"/>
                  </a:defRPr>
                </a:pPr>
                <a:r>
                  <a:rPr dirty="0"/>
                  <a:t>Canaux</a:t>
                </a:r>
                <a:r>
                  <a:rPr dirty="0"/>
                  <a:t> et </a:t>
                </a:r>
                <a:r>
                  <a:rPr dirty="0"/>
                  <a:t>nœuds</a:t>
                </a:r>
                <a:r>
                  <a:rPr dirty="0"/>
                  <a:t> </a:t>
                </a:r>
                <a:r>
                  <a:rPr dirty="0"/>
                  <a:t>d’approvisionnement</a:t>
                </a:r>
                <a:r>
                  <a:rPr dirty="0"/>
                  <a:t> et de distribution </a:t>
                </a:r>
              </a:p>
            </p:txBody>
          </p:sp>
          <p:grpSp>
            <p:nvGrpSpPr>
              <p:cNvPr id="21" name="Group 20">
                <a:extLst>
                  <a:ext uri="{FF2B5EF4-FFF2-40B4-BE49-F238E27FC236}">
                    <a16:creationId xmlns:a16="http://schemas.microsoft.com/office/drawing/2014/main" id="{CC2256EC-3AC0-415D-DDE9-720AFB200524}"/>
                  </a:ext>
                </a:extLst>
              </p:cNvPr>
              <p:cNvGrpSpPr/>
              <p:nvPr/>
            </p:nvGrpSpPr>
            <p:grpSpPr>
              <a:xfrm>
                <a:off x="-1161474" y="1415049"/>
                <a:ext cx="11758966" cy="2155044"/>
                <a:chOff x="-623595" y="3551072"/>
                <a:chExt cx="11758966" cy="2155044"/>
              </a:xfrm>
            </p:grpSpPr>
            <p:grpSp>
              <p:nvGrpSpPr>
                <p:cNvPr id="22" name="Group 21">
                  <a:extLst>
                    <a:ext uri="{FF2B5EF4-FFF2-40B4-BE49-F238E27FC236}">
                      <a16:creationId xmlns:a16="http://schemas.microsoft.com/office/drawing/2014/main" id="{5EFE8530-F588-42D4-90D7-34205549CF7E}"/>
                    </a:ext>
                  </a:extLst>
                </p:cNvPr>
                <p:cNvGrpSpPr/>
                <p:nvPr/>
              </p:nvGrpSpPr>
              <p:grpSpPr>
                <a:xfrm>
                  <a:off x="-623595" y="5082292"/>
                  <a:ext cx="10996860" cy="623824"/>
                  <a:chOff x="-623595" y="5082292"/>
                  <a:chExt cx="10996860" cy="623824"/>
                </a:xfrm>
              </p:grpSpPr>
              <p:sp>
                <p:nvSpPr>
                  <p:cNvPr id="24" name="Rounded Rectangle 23">
                    <a:extLst>
                      <a:ext uri="{FF2B5EF4-FFF2-40B4-BE49-F238E27FC236}">
                        <a16:creationId xmlns:a16="http://schemas.microsoft.com/office/drawing/2014/main" id="{D930A613-85A5-E219-6554-E0B24EB7F9C8}"/>
                      </a:ext>
                    </a:extLst>
                  </p:cNvPr>
                  <p:cNvSpPr/>
                  <p:nvPr/>
                </p:nvSpPr>
                <p:spPr>
                  <a:xfrm>
                    <a:off x="-623594" y="5082292"/>
                    <a:ext cx="10649532" cy="261021"/>
                  </a:xfrm>
                  <a:prstGeom prst="roundRect">
                    <a:avLst/>
                  </a:prstGeom>
                  <a:solidFill>
                    <a:srgbClr val="99CFCB"/>
                  </a:solidFill>
                  <a:ln>
                    <a:solidFill>
                      <a:srgbClr val="99CFCB"/>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sz="1100">
                        <a:solidFill>
                          <a:schemeClr val="accent1"/>
                        </a:solidFill>
                        <a:latin typeface="Verdana"/>
                      </a:defRPr>
                    </a:pPr>
                    <a:r>
                      <a:rPr kern="1200" dirty="0">
                        <a:ln>
                          <a:noFill/>
                        </a:ln>
                        <a:effectLst/>
                        <a:uLnTx/>
                        <a:uFillTx/>
                        <a:ea typeface="+mn-ea"/>
                        <a:cs typeface="+mn-cs"/>
                      </a:rPr>
                      <a:t>Flux de </a:t>
                    </a:r>
                    <a:r>
                      <a:rPr kern="1200" dirty="0">
                        <a:ln>
                          <a:noFill/>
                        </a:ln>
                        <a:effectLst/>
                        <a:uLnTx/>
                        <a:uFillTx/>
                        <a:ea typeface="+mn-ea"/>
                        <a:cs typeface="+mn-cs"/>
                      </a:rPr>
                      <a:t>financement</a:t>
                    </a:r>
                    <a:r>
                      <a:rPr kern="1200" dirty="0">
                        <a:ln>
                          <a:noFill/>
                        </a:ln>
                        <a:effectLst/>
                        <a:uLnTx/>
                        <a:uFillTx/>
                        <a:ea typeface="+mn-ea"/>
                        <a:cs typeface="+mn-cs"/>
                      </a:rPr>
                      <a:t> (par </a:t>
                    </a:r>
                    <a:r>
                      <a:rPr kern="1200" dirty="0">
                        <a:ln>
                          <a:noFill/>
                        </a:ln>
                        <a:effectLst/>
                        <a:uLnTx/>
                        <a:uFillTx/>
                        <a:ea typeface="+mn-ea"/>
                        <a:cs typeface="+mn-cs"/>
                      </a:rPr>
                      <a:t>exemple</a:t>
                    </a:r>
                    <a:r>
                      <a:rPr dirty="0"/>
                      <a:t>: </a:t>
                    </a:r>
                    <a:r>
                      <a:rPr kern="1200" dirty="0">
                        <a:ln>
                          <a:noFill/>
                        </a:ln>
                        <a:effectLst/>
                        <a:uLnTx/>
                        <a:uFillTx/>
                        <a:ea typeface="+mn-ea"/>
                        <a:cs typeface="+mn-cs"/>
                      </a:rPr>
                      <a:t>bailleurs</a:t>
                    </a:r>
                    <a:r>
                      <a:rPr kern="1200" dirty="0">
                        <a:ln>
                          <a:noFill/>
                        </a:ln>
                        <a:effectLst/>
                        <a:uLnTx/>
                        <a:uFillTx/>
                        <a:ea typeface="+mn-ea"/>
                        <a:cs typeface="+mn-cs"/>
                      </a:rPr>
                      <a:t> de </a:t>
                    </a:r>
                    <a:r>
                      <a:rPr kern="1200" dirty="0">
                        <a:ln>
                          <a:noFill/>
                        </a:ln>
                        <a:effectLst/>
                        <a:uLnTx/>
                        <a:uFillTx/>
                        <a:ea typeface="+mn-ea"/>
                        <a:cs typeface="+mn-cs"/>
                      </a:rPr>
                      <a:t>fonds</a:t>
                    </a:r>
                    <a:r>
                      <a:rPr kern="1200" dirty="0">
                        <a:ln>
                          <a:noFill/>
                        </a:ln>
                        <a:effectLst/>
                        <a:uLnTx/>
                        <a:uFillTx/>
                        <a:ea typeface="+mn-ea"/>
                        <a:cs typeface="+mn-cs"/>
                      </a:rPr>
                      <a:t>, </a:t>
                    </a:r>
                    <a:r>
                      <a:rPr kern="1200" dirty="0">
                        <a:ln>
                          <a:noFill/>
                        </a:ln>
                        <a:effectLst/>
                        <a:uLnTx/>
                        <a:uFillTx/>
                        <a:ea typeface="+mn-ea"/>
                        <a:cs typeface="+mn-cs"/>
                      </a:rPr>
                      <a:t>Fonds</a:t>
                    </a:r>
                    <a:r>
                      <a:rPr kern="1200" dirty="0">
                        <a:ln>
                          <a:noFill/>
                        </a:ln>
                        <a:effectLst/>
                        <a:uLnTx/>
                        <a:uFillTx/>
                        <a:ea typeface="+mn-ea"/>
                        <a:cs typeface="+mn-cs"/>
                      </a:rPr>
                      <a:t> de dotation pour les </a:t>
                    </a:r>
                    <a:r>
                      <a:rPr kern="1200" dirty="0">
                        <a:ln>
                          <a:noFill/>
                        </a:ln>
                        <a:effectLst/>
                        <a:uLnTx/>
                        <a:uFillTx/>
                        <a:ea typeface="+mn-ea"/>
                        <a:cs typeface="+mn-cs"/>
                      </a:rPr>
                      <a:t>médicaments</a:t>
                    </a:r>
                    <a:r>
                      <a:rPr kern="1200" dirty="0">
                        <a:ln>
                          <a:noFill/>
                        </a:ln>
                        <a:effectLst/>
                        <a:uLnTx/>
                        <a:uFillTx/>
                        <a:ea typeface="+mn-ea"/>
                        <a:cs typeface="+mn-cs"/>
                      </a:rPr>
                      <a:t> </a:t>
                    </a:r>
                    <a:r>
                      <a:rPr kern="1200" dirty="0">
                        <a:ln>
                          <a:noFill/>
                        </a:ln>
                        <a:effectLst/>
                        <a:uLnTx/>
                        <a:uFillTx/>
                        <a:ea typeface="+mn-ea"/>
                        <a:cs typeface="+mn-cs"/>
                      </a:rPr>
                      <a:t>essentiels</a:t>
                    </a:r>
                    <a:r>
                      <a:rPr kern="1200" dirty="0">
                        <a:ln>
                          <a:noFill/>
                        </a:ln>
                        <a:effectLst/>
                        <a:uLnTx/>
                        <a:uFillTx/>
                        <a:ea typeface="+mn-ea"/>
                        <a:cs typeface="+mn-cs"/>
                      </a:rPr>
                      <a:t>, </a:t>
                    </a:r>
                    <a:r>
                      <a:rPr kern="1200" dirty="0">
                        <a:ln>
                          <a:noFill/>
                        </a:ln>
                        <a:effectLst/>
                        <a:uLnTx/>
                        <a:uFillTx/>
                        <a:ea typeface="+mn-ea"/>
                        <a:cs typeface="+mn-cs"/>
                      </a:rPr>
                      <a:t>Fonds</a:t>
                    </a:r>
                    <a:r>
                      <a:rPr kern="1200" dirty="0">
                        <a:ln>
                          <a:noFill/>
                        </a:ln>
                        <a:effectLst/>
                        <a:uLnTx/>
                        <a:uFillTx/>
                        <a:ea typeface="+mn-ea"/>
                        <a:cs typeface="+mn-cs"/>
                      </a:rPr>
                      <a:t> de </a:t>
                    </a:r>
                    <a:r>
                      <a:rPr kern="1200" dirty="0">
                        <a:ln>
                          <a:noFill/>
                        </a:ln>
                        <a:effectLst/>
                        <a:uLnTx/>
                        <a:uFillTx/>
                        <a:ea typeface="+mn-ea"/>
                        <a:cs typeface="+mn-cs"/>
                      </a:rPr>
                      <a:t>roulement</a:t>
                    </a:r>
                    <a:r>
                      <a:rPr kern="1200" dirty="0">
                        <a:ln>
                          <a:noFill/>
                        </a:ln>
                        <a:effectLst/>
                        <a:uLnTx/>
                        <a:uFillTx/>
                        <a:ea typeface="+mn-ea"/>
                        <a:cs typeface="+mn-cs"/>
                      </a:rPr>
                      <a:t> pour les </a:t>
                    </a:r>
                    <a:r>
                      <a:rPr kern="1200" dirty="0">
                        <a:ln>
                          <a:noFill/>
                        </a:ln>
                        <a:effectLst/>
                        <a:uLnTx/>
                        <a:uFillTx/>
                        <a:ea typeface="+mn-ea"/>
                        <a:cs typeface="+mn-cs"/>
                      </a:rPr>
                      <a:t>médicaments</a:t>
                    </a:r>
                    <a:r>
                      <a:rPr kern="1200" dirty="0">
                        <a:ln>
                          <a:noFill/>
                        </a:ln>
                        <a:effectLst/>
                        <a:uLnTx/>
                        <a:uFillTx/>
                        <a:ea typeface="+mn-ea"/>
                        <a:cs typeface="+mn-cs"/>
                      </a:rPr>
                      <a:t>, </a:t>
                    </a:r>
                    <a:r>
                      <a:rPr kern="1200" dirty="0">
                        <a:ln>
                          <a:noFill/>
                        </a:ln>
                        <a:effectLst/>
                        <a:uLnTx/>
                        <a:uFillTx/>
                        <a:ea typeface="+mn-ea"/>
                        <a:cs typeface="+mn-cs"/>
                      </a:rPr>
                      <a:t>gratuité</a:t>
                    </a:r>
                    <a:r>
                      <a:rPr kern="1200" dirty="0">
                        <a:ln>
                          <a:noFill/>
                        </a:ln>
                        <a:effectLst/>
                        <a:uLnTx/>
                        <a:uFillTx/>
                        <a:ea typeface="+mn-ea"/>
                        <a:cs typeface="+mn-cs"/>
                      </a:rPr>
                      <a:t> des </a:t>
                    </a:r>
                    <a:r>
                      <a:rPr kern="1200" dirty="0">
                        <a:ln>
                          <a:noFill/>
                        </a:ln>
                        <a:effectLst/>
                        <a:uLnTx/>
                        <a:uFillTx/>
                        <a:ea typeface="+mn-ea"/>
                        <a:cs typeface="+mn-cs"/>
                      </a:rPr>
                      <a:t>soins</a:t>
                    </a:r>
                    <a:r>
                      <a:rPr kern="1200" dirty="0">
                        <a:ln>
                          <a:noFill/>
                        </a:ln>
                        <a:effectLst/>
                        <a:uLnTx/>
                        <a:uFillTx/>
                        <a:ea typeface="+mn-ea"/>
                        <a:cs typeface="+mn-cs"/>
                      </a:rPr>
                      <a:t> SMNE – </a:t>
                    </a:r>
                    <a:r>
                      <a:rPr kern="1200" dirty="0">
                        <a:ln>
                          <a:noFill/>
                        </a:ln>
                        <a:effectLst/>
                        <a:uLnTx/>
                        <a:uFillTx/>
                        <a:ea typeface="+mn-ea"/>
                        <a:cs typeface="+mn-cs"/>
                      </a:rPr>
                      <a:t>financés</a:t>
                    </a:r>
                    <a:r>
                      <a:rPr kern="1200" dirty="0">
                        <a:ln>
                          <a:noFill/>
                        </a:ln>
                        <a:effectLst/>
                        <a:uLnTx/>
                        <a:uFillTx/>
                        <a:ea typeface="+mn-ea"/>
                        <a:cs typeface="+mn-cs"/>
                      </a:rPr>
                      <a:t> par le budget de </a:t>
                    </a:r>
                    <a:r>
                      <a:rPr kern="1200" dirty="0">
                        <a:ln>
                          <a:noFill/>
                        </a:ln>
                        <a:effectLst/>
                        <a:uLnTx/>
                        <a:uFillTx/>
                        <a:ea typeface="+mn-ea"/>
                        <a:cs typeface="+mn-cs"/>
                      </a:rPr>
                      <a:t>l’État</a:t>
                    </a:r>
                    <a:r>
                      <a:rPr kern="1200" dirty="0">
                        <a:ln>
                          <a:noFill/>
                        </a:ln>
                        <a:effectLst/>
                        <a:uLnTx/>
                        <a:uFillTx/>
                        <a:ea typeface="+mn-ea"/>
                        <a:cs typeface="+mn-cs"/>
                      </a:rPr>
                      <a:t>, etc.).</a:t>
                    </a:r>
                  </a:p>
                </p:txBody>
              </p:sp>
              <p:sp>
                <p:nvSpPr>
                  <p:cNvPr id="25" name="Rounded Rectangle 24">
                    <a:extLst>
                      <a:ext uri="{FF2B5EF4-FFF2-40B4-BE49-F238E27FC236}">
                        <a16:creationId xmlns:a16="http://schemas.microsoft.com/office/drawing/2014/main" id="{67B8B798-FF55-8F71-D9D3-CE0671AEB96A}"/>
                      </a:ext>
                    </a:extLst>
                  </p:cNvPr>
                  <p:cNvSpPr/>
                  <p:nvPr/>
                </p:nvSpPr>
                <p:spPr>
                  <a:xfrm>
                    <a:off x="-623595" y="5473530"/>
                    <a:ext cx="10996860" cy="232586"/>
                  </a:xfrm>
                  <a:prstGeom prst="roundRect">
                    <a:avLst/>
                  </a:prstGeom>
                  <a:solidFill>
                    <a:srgbClr val="1FA29C"/>
                  </a:solidFill>
                  <a:ln>
                    <a:solidFill>
                      <a:srgbClr val="1FA29C"/>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sz="1200" kern="1200">
                        <a:ln>
                          <a:noFill/>
                        </a:ln>
                        <a:solidFill>
                          <a:prstClr val="white"/>
                        </a:solidFill>
                        <a:effectLst/>
                        <a:uLnTx/>
                        <a:uFillTx/>
                        <a:latin typeface="Verdana"/>
                        <a:ea typeface="+mn-ea"/>
                        <a:cs typeface="+mn-cs"/>
                      </a:defRPr>
                    </a:pPr>
                    <a:r>
                      <a:rPr dirty="0"/>
                      <a:t>1.1 Flux </a:t>
                    </a:r>
                    <a:r>
                      <a:rPr dirty="0"/>
                      <a:t>d’informations</a:t>
                    </a:r>
                    <a:endParaRPr dirty="0"/>
                  </a:p>
                </p:txBody>
              </p:sp>
            </p:grpSp>
            <p:sp>
              <p:nvSpPr>
                <p:cNvPr id="23" name="Rounded Rectangle 22">
                  <a:extLst>
                    <a:ext uri="{FF2B5EF4-FFF2-40B4-BE49-F238E27FC236}">
                      <a16:creationId xmlns:a16="http://schemas.microsoft.com/office/drawing/2014/main" id="{5BCECCE4-E718-1CF5-2451-1C644A5C6939}"/>
                    </a:ext>
                  </a:extLst>
                </p:cNvPr>
                <p:cNvSpPr/>
                <p:nvPr/>
              </p:nvSpPr>
              <p:spPr>
                <a:xfrm>
                  <a:off x="10039386" y="3551072"/>
                  <a:ext cx="1095985" cy="2155044"/>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sz="1100" kern="1200">
                      <a:ln>
                        <a:noFill/>
                      </a:ln>
                      <a:solidFill>
                        <a:prstClr val="white"/>
                      </a:solidFill>
                      <a:effectLst/>
                      <a:uLnTx/>
                      <a:uFillTx/>
                      <a:latin typeface="Verdana"/>
                      <a:ea typeface="+mn-ea"/>
                      <a:cs typeface="+mn-cs"/>
                    </a:defRPr>
                  </a:pPr>
                  <a:r>
                    <a:rPr dirty="0"/>
                    <a:t>Utilisateur</a:t>
                  </a:r>
                  <a:r>
                    <a:rPr dirty="0"/>
                    <a:t> final</a:t>
                  </a:r>
                </a:p>
              </p:txBody>
            </p:sp>
          </p:grpSp>
        </p:grpSp>
      </p:grpSp>
      <p:grpSp>
        <p:nvGrpSpPr>
          <p:cNvPr id="4" name="Group 3">
            <a:extLst>
              <a:ext uri="{FF2B5EF4-FFF2-40B4-BE49-F238E27FC236}">
                <a16:creationId xmlns:a16="http://schemas.microsoft.com/office/drawing/2014/main" id="{9219B550-250F-BD01-9435-9DA244029B27}"/>
              </a:ext>
            </a:extLst>
          </p:cNvPr>
          <p:cNvGrpSpPr/>
          <p:nvPr/>
        </p:nvGrpSpPr>
        <p:grpSpPr>
          <a:xfrm>
            <a:off x="556549" y="3586876"/>
            <a:ext cx="10422561" cy="432929"/>
            <a:chOff x="556718" y="2838459"/>
            <a:chExt cx="10422561" cy="432929"/>
          </a:xfrm>
        </p:grpSpPr>
        <p:sp>
          <p:nvSpPr>
            <p:cNvPr id="32" name="Pentagon 21">
              <a:extLst>
                <a:ext uri="{FF2B5EF4-FFF2-40B4-BE49-F238E27FC236}">
                  <a16:creationId xmlns:a16="http://schemas.microsoft.com/office/drawing/2014/main" id="{323BF603-6B88-D4D5-24FD-FFEE4C643C39}"/>
                </a:ext>
              </a:extLst>
            </p:cNvPr>
            <p:cNvSpPr/>
            <p:nvPr/>
          </p:nvSpPr>
          <p:spPr>
            <a:xfrm>
              <a:off x="9707872" y="2840463"/>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sz="1100" kern="1200">
                  <a:ln>
                    <a:noFill/>
                  </a:ln>
                  <a:solidFill>
                    <a:prstClr val="white"/>
                  </a:solidFill>
                  <a:effectLst/>
                  <a:uLnTx/>
                  <a:uFillTx/>
                  <a:latin typeface="Verdana"/>
                  <a:ea typeface="Verdana"/>
                  <a:cs typeface="+mn-cs"/>
                </a:defRPr>
              </a:pPr>
              <a:r>
                <a:rPr dirty="0"/>
                <a:t>Point de service</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nvGrpSpPr>
            <p:cNvPr id="2" name="Group 1">
              <a:extLst>
                <a:ext uri="{FF2B5EF4-FFF2-40B4-BE49-F238E27FC236}">
                  <a16:creationId xmlns:a16="http://schemas.microsoft.com/office/drawing/2014/main" id="{06DF051F-71F1-F30F-5FF6-8C27733E96F7}"/>
                </a:ext>
              </a:extLst>
            </p:cNvPr>
            <p:cNvGrpSpPr/>
            <p:nvPr/>
          </p:nvGrpSpPr>
          <p:grpSpPr>
            <a:xfrm>
              <a:off x="556718" y="2838459"/>
              <a:ext cx="9128625" cy="432929"/>
              <a:chOff x="556718" y="2838459"/>
              <a:chExt cx="9128625" cy="432929"/>
            </a:xfrm>
          </p:grpSpPr>
          <p:sp>
            <p:nvSpPr>
              <p:cNvPr id="26" name="Pentagon 21">
                <a:extLst>
                  <a:ext uri="{FF2B5EF4-FFF2-40B4-BE49-F238E27FC236}">
                    <a16:creationId xmlns:a16="http://schemas.microsoft.com/office/drawing/2014/main" id="{A9492AF5-313C-0DCB-C338-25612E3DE1B8}"/>
                  </a:ext>
                </a:extLst>
              </p:cNvPr>
              <p:cNvSpPr/>
              <p:nvPr/>
            </p:nvSpPr>
            <p:spPr>
              <a:xfrm>
                <a:off x="1877997" y="2840464"/>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sz="1100" kern="1200">
                    <a:ln>
                      <a:noFill/>
                    </a:ln>
                    <a:solidFill>
                      <a:prstClr val="white"/>
                    </a:solidFill>
                    <a:effectLst/>
                    <a:uLnTx/>
                    <a:uFillTx/>
                    <a:latin typeface="Verdana"/>
                    <a:ea typeface="Verdana"/>
                    <a:cs typeface="+mn-cs"/>
                  </a:defRPr>
                </a:pPr>
                <a:r>
                  <a:rPr dirty="0"/>
                  <a:t>Acheteur</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7" name="Pentagon 21">
                <a:extLst>
                  <a:ext uri="{FF2B5EF4-FFF2-40B4-BE49-F238E27FC236}">
                    <a16:creationId xmlns:a16="http://schemas.microsoft.com/office/drawing/2014/main" id="{3C7FC2D9-ABCD-1B3C-6FAC-B24BEF825A6C}"/>
                  </a:ext>
                </a:extLst>
              </p:cNvPr>
              <p:cNvSpPr/>
              <p:nvPr/>
            </p:nvSpPr>
            <p:spPr>
              <a:xfrm>
                <a:off x="556718" y="2838459"/>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100" kern="1200">
                    <a:ln>
                      <a:noFill/>
                    </a:ln>
                    <a:solidFill>
                      <a:prstClr val="white"/>
                    </a:solidFill>
                    <a:effectLst/>
                    <a:uLnTx/>
                    <a:uFillTx/>
                    <a:latin typeface="Verdana"/>
                    <a:ea typeface="Verdana"/>
                    <a:cs typeface="+mn-cs"/>
                  </a:defRPr>
                </a:pPr>
                <a:r>
                  <a:rPr dirty="0"/>
                  <a:t>Financier</a:t>
                </a:r>
              </a:p>
            </p:txBody>
          </p:sp>
          <p:sp>
            <p:nvSpPr>
              <p:cNvPr id="28" name="Pentagon 21">
                <a:extLst>
                  <a:ext uri="{FF2B5EF4-FFF2-40B4-BE49-F238E27FC236}">
                    <a16:creationId xmlns:a16="http://schemas.microsoft.com/office/drawing/2014/main" id="{28C97210-4B32-1EA5-C229-175C37FE4622}"/>
                  </a:ext>
                </a:extLst>
              </p:cNvPr>
              <p:cNvSpPr/>
              <p:nvPr/>
            </p:nvSpPr>
            <p:spPr>
              <a:xfrm>
                <a:off x="3195780" y="2840464"/>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sz="1100" kern="1200">
                    <a:ln>
                      <a:noFill/>
                    </a:ln>
                    <a:solidFill>
                      <a:prstClr val="white"/>
                    </a:solidFill>
                    <a:effectLst/>
                    <a:uLnTx/>
                    <a:uFillTx/>
                    <a:latin typeface="Verdana"/>
                    <a:ea typeface="Verdana"/>
                    <a:cs typeface="+mn-cs"/>
                  </a:defRPr>
                </a:pPr>
                <a:r>
                  <a:rPr dirty="0"/>
                  <a:t>Importateur</a:t>
                </a:r>
                <a:endParaRPr dirty="0"/>
              </a:p>
              <a:p>
                <a:pPr marL="0" marR="0" lvl="0" indent="0" algn="ctr" defTabSz="914400" rtl="0" eaLnBrk="1" fontAlgn="auto" latinLnBrk="0" hangingPunct="1">
                  <a:lnSpc>
                    <a:spcPct val="100000"/>
                  </a:lnSpc>
                  <a:spcBef>
                    <a:spcPts val="0"/>
                  </a:spcBef>
                  <a:spcAft>
                    <a:spcPts val="0"/>
                  </a:spcAft>
                  <a:buClrTx/>
                  <a:buSzTx/>
                  <a:buFontTx/>
                  <a:buNone/>
                  <a:tabLst/>
                  <a:defRPr sz="1100" kern="1200">
                    <a:ln>
                      <a:noFill/>
                    </a:ln>
                    <a:solidFill>
                      <a:prstClr val="white"/>
                    </a:solidFill>
                    <a:effectLst/>
                    <a:uLnTx/>
                    <a:uFillTx/>
                    <a:latin typeface="Verdana"/>
                    <a:ea typeface="Verdana"/>
                    <a:cs typeface="+mn-cs"/>
                  </a:defRPr>
                </a:pPr>
                <a:r>
                  <a:rPr dirty="0"/>
                  <a:t>Fournisseur</a:t>
                </a:r>
                <a:endParaRPr dirty="0"/>
              </a:p>
            </p:txBody>
          </p:sp>
          <p:sp>
            <p:nvSpPr>
              <p:cNvPr id="29" name="Pentagon 21">
                <a:extLst>
                  <a:ext uri="{FF2B5EF4-FFF2-40B4-BE49-F238E27FC236}">
                    <a16:creationId xmlns:a16="http://schemas.microsoft.com/office/drawing/2014/main" id="{C51B2CA6-B3CB-F325-C517-A1B204471FDD}"/>
                  </a:ext>
                </a:extLst>
              </p:cNvPr>
              <p:cNvSpPr/>
              <p:nvPr/>
            </p:nvSpPr>
            <p:spPr>
              <a:xfrm>
                <a:off x="4528738" y="2840464"/>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sz="1100" kern="1200">
                    <a:ln>
                      <a:noFill/>
                    </a:ln>
                    <a:solidFill>
                      <a:prstClr val="white"/>
                    </a:solidFill>
                    <a:effectLst/>
                    <a:uLnTx/>
                    <a:uFillTx/>
                    <a:latin typeface="Verdana"/>
                    <a:ea typeface="Verdana"/>
                    <a:cs typeface="+mn-cs"/>
                  </a:defRPr>
                </a:pPr>
                <a:r>
                  <a:rPr dirty="0"/>
                  <a:t>Point de livraison</a:t>
                </a:r>
              </a:p>
            </p:txBody>
          </p:sp>
          <p:sp>
            <p:nvSpPr>
              <p:cNvPr id="30" name="Pentagon 21">
                <a:extLst>
                  <a:ext uri="{FF2B5EF4-FFF2-40B4-BE49-F238E27FC236}">
                    <a16:creationId xmlns:a16="http://schemas.microsoft.com/office/drawing/2014/main" id="{68C43016-DA40-7441-7091-EC7DAFAF0BDC}"/>
                  </a:ext>
                </a:extLst>
              </p:cNvPr>
              <p:cNvSpPr/>
              <p:nvPr/>
            </p:nvSpPr>
            <p:spPr>
              <a:xfrm>
                <a:off x="7140594" y="2840464"/>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sz="900" kern="1200">
                    <a:ln>
                      <a:noFill/>
                    </a:ln>
                    <a:solidFill>
                      <a:prstClr val="white"/>
                    </a:solidFill>
                    <a:effectLst/>
                    <a:uLnTx/>
                    <a:uFillTx/>
                    <a:latin typeface="Verdana"/>
                    <a:ea typeface="Verdana"/>
                    <a:cs typeface="+mn-cs"/>
                  </a:defRPr>
                </a:pPr>
                <a:r>
                  <a:rPr dirty="0"/>
                  <a:t>Grossiste</a:t>
                </a:r>
                <a:r>
                  <a:rPr dirty="0"/>
                  <a:t> / </a:t>
                </a:r>
              </a:p>
              <a:p>
                <a:pPr marL="0" marR="0" lvl="0" indent="0" algn="ctr" defTabSz="914400" rtl="0" eaLnBrk="1" fontAlgn="auto" latinLnBrk="0" hangingPunct="1">
                  <a:lnSpc>
                    <a:spcPct val="100000"/>
                  </a:lnSpc>
                  <a:spcBef>
                    <a:spcPts val="0"/>
                  </a:spcBef>
                  <a:spcAft>
                    <a:spcPts val="0"/>
                  </a:spcAft>
                  <a:buClrTx/>
                  <a:buSzTx/>
                  <a:buFontTx/>
                  <a:buNone/>
                  <a:tabLst/>
                  <a:defRPr sz="900" kern="1200">
                    <a:ln>
                      <a:noFill/>
                    </a:ln>
                    <a:solidFill>
                      <a:prstClr val="white"/>
                    </a:solidFill>
                    <a:effectLst/>
                    <a:uLnTx/>
                    <a:uFillTx/>
                    <a:latin typeface="Verdana"/>
                    <a:ea typeface="Verdana"/>
                    <a:cs typeface="+mn-cs"/>
                  </a:defRPr>
                </a:pPr>
                <a:r>
                  <a:rPr dirty="0"/>
                  <a:t>Sous-</a:t>
                </a:r>
                <a:r>
                  <a:rPr dirty="0"/>
                  <a:t>grossiste</a:t>
                </a:r>
                <a:endParaRPr dirty="0"/>
              </a:p>
            </p:txBody>
          </p:sp>
          <p:sp>
            <p:nvSpPr>
              <p:cNvPr id="31" name="Pentagon 21">
                <a:extLst>
                  <a:ext uri="{FF2B5EF4-FFF2-40B4-BE49-F238E27FC236}">
                    <a16:creationId xmlns:a16="http://schemas.microsoft.com/office/drawing/2014/main" id="{7EC5AAE1-24BB-0D8D-DB7D-FB3232283BAF}"/>
                  </a:ext>
                </a:extLst>
              </p:cNvPr>
              <p:cNvSpPr/>
              <p:nvPr/>
            </p:nvSpPr>
            <p:spPr>
              <a:xfrm>
                <a:off x="8413936" y="2840464"/>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sz="1100" kern="1200">
                    <a:ln>
                      <a:noFill/>
                    </a:ln>
                    <a:solidFill>
                      <a:prstClr val="white"/>
                    </a:solidFill>
                    <a:effectLst/>
                    <a:uLnTx/>
                    <a:uFillTx/>
                    <a:latin typeface="Verdana"/>
                    <a:ea typeface="Verdana"/>
                    <a:cs typeface="+mn-cs"/>
                  </a:defRPr>
                </a:pPr>
                <a:r>
                  <a:rPr sz="1000" dirty="0"/>
                  <a:t>Entrepôt</a:t>
                </a:r>
                <a:r>
                  <a:rPr sz="1000" dirty="0"/>
                  <a:t> / </a:t>
                </a:r>
              </a:p>
              <a:p>
                <a:pPr marL="0" marR="0" lvl="0" indent="0" algn="ctr" defTabSz="914400" rtl="0" eaLnBrk="1" fontAlgn="auto" latinLnBrk="0" hangingPunct="1">
                  <a:lnSpc>
                    <a:spcPct val="100000"/>
                  </a:lnSpc>
                  <a:spcBef>
                    <a:spcPts val="0"/>
                  </a:spcBef>
                  <a:spcAft>
                    <a:spcPts val="0"/>
                  </a:spcAft>
                  <a:buClrTx/>
                  <a:buSzTx/>
                  <a:buFontTx/>
                  <a:buNone/>
                  <a:tabLst/>
                  <a:defRPr sz="1100" kern="1200">
                    <a:ln>
                      <a:noFill/>
                    </a:ln>
                    <a:solidFill>
                      <a:prstClr val="white"/>
                    </a:solidFill>
                    <a:effectLst/>
                    <a:uLnTx/>
                    <a:uFillTx/>
                    <a:latin typeface="Verdana"/>
                    <a:ea typeface="Verdana"/>
                    <a:cs typeface="+mn-cs"/>
                  </a:defRPr>
                </a:pPr>
                <a:r>
                  <a:rPr sz="1000" dirty="0"/>
                  <a:t>Centre de </a:t>
                </a:r>
                <a:r>
                  <a:rPr sz="1000" dirty="0"/>
                  <a:t>stockage</a:t>
                </a:r>
                <a:endParaRPr sz="1000" dirty="0"/>
              </a:p>
            </p:txBody>
          </p:sp>
          <p:sp>
            <p:nvSpPr>
              <p:cNvPr id="33" name="Pentagon 21">
                <a:extLst>
                  <a:ext uri="{FF2B5EF4-FFF2-40B4-BE49-F238E27FC236}">
                    <a16:creationId xmlns:a16="http://schemas.microsoft.com/office/drawing/2014/main" id="{EE76174B-91A5-05CB-23EA-0CE8E2B592F1}"/>
                  </a:ext>
                </a:extLst>
              </p:cNvPr>
              <p:cNvSpPr/>
              <p:nvPr/>
            </p:nvSpPr>
            <p:spPr>
              <a:xfrm>
                <a:off x="5832159" y="2840463"/>
                <a:ext cx="1271407" cy="430924"/>
              </a:xfrm>
              <a:prstGeom prst="homePlate">
                <a:avLst/>
              </a:prstGeom>
              <a:solidFill>
                <a:srgbClr val="1FA39C"/>
              </a:solidFill>
              <a:ln>
                <a:solidFill>
                  <a:srgbClr val="1FA39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sz="1100" kern="1200">
                    <a:ln>
                      <a:noFill/>
                    </a:ln>
                    <a:solidFill>
                      <a:prstClr val="white"/>
                    </a:solidFill>
                    <a:effectLst/>
                    <a:uLnTx/>
                    <a:uFillTx/>
                    <a:latin typeface="Verdana"/>
                    <a:ea typeface="Verdana"/>
                    <a:cs typeface="+mn-cs"/>
                  </a:defRPr>
                </a:pPr>
                <a:r>
                  <a:rPr dirty="0"/>
                  <a:t>Distributeur</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grpSp>
      </p:grpSp>
      <p:sp>
        <p:nvSpPr>
          <p:cNvPr id="35" name="Rectangle: Rounded Corners 6">
            <a:extLst>
              <a:ext uri="{FF2B5EF4-FFF2-40B4-BE49-F238E27FC236}">
                <a16:creationId xmlns:a16="http://schemas.microsoft.com/office/drawing/2014/main" id="{886608BA-0FB1-17FB-E036-CB359A021243}"/>
              </a:ext>
            </a:extLst>
          </p:cNvPr>
          <p:cNvSpPr/>
          <p:nvPr/>
        </p:nvSpPr>
        <p:spPr>
          <a:xfrm>
            <a:off x="1762922" y="5460968"/>
            <a:ext cx="8864852" cy="881705"/>
          </a:xfrm>
          <a:prstGeom prst="roundRect">
            <a:avLst/>
          </a:prstGeom>
          <a:solidFill>
            <a:srgbClr val="156082"/>
          </a:solidFill>
          <a:ln>
            <a:solidFill>
              <a:srgbClr val="15608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marL="0" marR="0" lvl="0" indent="0" algn="ctr" defTabSz="914400" rtl="0" eaLnBrk="1" fontAlgn="auto" latinLnBrk="0" hangingPunct="1">
              <a:lnSpc>
                <a:spcPct val="100000"/>
              </a:lnSpc>
              <a:spcBef>
                <a:spcPts val="0"/>
              </a:spcBef>
              <a:spcAft>
                <a:spcPts val="0"/>
              </a:spcAft>
              <a:buClrTx/>
              <a:buSzTx/>
              <a:buFontTx/>
              <a:buNone/>
              <a:tabLst/>
              <a:defRPr sz="2400" b="1" kern="1200">
                <a:ln>
                  <a:noFill/>
                </a:ln>
                <a:solidFill>
                  <a:prstClr val="white"/>
                </a:solidFill>
                <a:effectLst/>
                <a:uLnTx/>
                <a:uFillTx/>
                <a:latin typeface="Verdana"/>
                <a:ea typeface="Verdana"/>
                <a:cs typeface="+mn-cs"/>
              </a:defRPr>
            </a:pPr>
            <a:r>
              <a:rPr dirty="0"/>
              <a:t>Analyse</a:t>
            </a:r>
            <a:r>
              <a:rPr dirty="0"/>
              <a:t> de la </a:t>
            </a:r>
            <a:r>
              <a:rPr dirty="0"/>
              <a:t>demande</a:t>
            </a:r>
            <a:r>
              <a:rPr dirty="0"/>
              <a:t> </a:t>
            </a:r>
            <a:endParaRPr kumimoji="0" lang="en-US" sz="1800" b="0" i="0" u="none" strike="noStrike" kern="1200" cap="none" spc="0" normalizeH="0" baseline="0" noProof="0" dirty="0">
              <a:ln>
                <a:noFill/>
              </a:ln>
              <a:solidFill>
                <a:prstClr val="white"/>
              </a:solidFill>
              <a:effectLst/>
              <a:uLnTx/>
              <a:uFillTx/>
              <a:latin typeface="Verdana"/>
              <a:ea typeface="Verdana"/>
              <a:cs typeface="+mn-cs"/>
            </a:endParaRPr>
          </a:p>
          <a:p>
            <a:pPr marR="0" lvl="0" algn="ctr" defTabSz="914400" rtl="0" eaLnBrk="1" fontAlgn="auto" latinLnBrk="0" hangingPunct="1">
              <a:lnSpc>
                <a:spcPct val="100000"/>
              </a:lnSpc>
              <a:spcBef>
                <a:spcPts val="0"/>
              </a:spcBef>
              <a:spcAft>
                <a:spcPts val="0"/>
              </a:spcAft>
              <a:buClrTx/>
              <a:buSzTx/>
              <a:tabLst/>
              <a:defRPr sz="1600" kern="1200">
                <a:ln>
                  <a:noFill/>
                </a:ln>
                <a:solidFill>
                  <a:prstClr val="white"/>
                </a:solidFill>
                <a:effectLst/>
                <a:uLnTx/>
                <a:uFillTx/>
                <a:latin typeface="Verdana"/>
                <a:ea typeface="Verdana"/>
                <a:cs typeface="+mn-cs"/>
              </a:defRPr>
            </a:pPr>
            <a:r>
              <a:rPr dirty="0"/>
              <a:t>Prendre</a:t>
            </a:r>
            <a:r>
              <a:rPr dirty="0"/>
              <a:t> </a:t>
            </a:r>
            <a:r>
              <a:rPr dirty="0"/>
              <a:t>en</a:t>
            </a:r>
            <a:r>
              <a:rPr dirty="0"/>
              <a:t> </a:t>
            </a:r>
            <a:r>
              <a:rPr dirty="0"/>
              <a:t>compte</a:t>
            </a:r>
            <a:r>
              <a:rPr dirty="0"/>
              <a:t> la perspective </a:t>
            </a:r>
            <a:r>
              <a:rPr dirty="0"/>
              <a:t>communautaire</a:t>
            </a:r>
            <a:r>
              <a:rPr dirty="0"/>
              <a:t> sur les </a:t>
            </a:r>
            <a:r>
              <a:rPr dirty="0"/>
              <a:t>canaux</a:t>
            </a:r>
            <a:r>
              <a:rPr dirty="0"/>
              <a:t> </a:t>
            </a:r>
            <a:r>
              <a:rPr dirty="0"/>
              <a:t>privilégiés</a:t>
            </a:r>
            <a:r>
              <a:rPr dirty="0"/>
              <a:t> </a:t>
            </a:r>
            <a:r>
              <a:rPr dirty="0"/>
              <a:t>d’accès</a:t>
            </a:r>
            <a:r>
              <a:rPr dirty="0"/>
              <a:t> aux </a:t>
            </a:r>
            <a:r>
              <a:rPr dirty="0"/>
              <a:t>produits</a:t>
            </a:r>
            <a:r>
              <a:rPr dirty="0"/>
              <a:t>.</a:t>
            </a:r>
          </a:p>
        </p:txBody>
      </p:sp>
      <p:sp>
        <p:nvSpPr>
          <p:cNvPr id="36" name="TextBox 35">
            <a:extLst>
              <a:ext uri="{FF2B5EF4-FFF2-40B4-BE49-F238E27FC236}">
                <a16:creationId xmlns:a16="http://schemas.microsoft.com/office/drawing/2014/main" id="{619B6D62-A528-6DA8-0E2A-F2CA414FA0C4}"/>
              </a:ext>
            </a:extLst>
          </p:cNvPr>
          <p:cNvSpPr txBox="1"/>
          <p:nvPr/>
        </p:nvSpPr>
        <p:spPr>
          <a:xfrm>
            <a:off x="423372" y="1397032"/>
            <a:ext cx="11402044" cy="646331"/>
          </a:xfrm>
          <a:prstGeom prst="rect">
            <a:avLst/>
          </a:prstGeom>
          <a:noFill/>
        </p:spPr>
        <p:txBody>
          <a:bodyPr rot="0" spcFirstLastPara="0" vertOverflow="overflow" horzOverflow="overflow" vert="horz" wrap="square" lIns="0" tIns="0" rIns="0" bIns="0" numCol="1" spcCol="0" fromWordArt="0" anchor="t" anchorCtr="0" forceAA="0" compatLnSpc="1">
            <a:prstTxWarp prst="textNoShape">
              <a:avLst/>
            </a:prstTxWarp>
            <a:spAutoFit/>
          </a:bodyPr>
          <a:lstStyle/>
          <a:p>
            <a:pPr marR="0" lvl="0" algn="l" defTabSz="914400" rtl="0" eaLnBrk="1" fontAlgn="auto" latinLnBrk="0" hangingPunct="1">
              <a:lnSpc>
                <a:spcPct val="100000"/>
              </a:lnSpc>
              <a:spcBef>
                <a:spcPts val="0"/>
              </a:spcBef>
              <a:spcAft>
                <a:spcPts val="0"/>
              </a:spcAft>
              <a:buClrTx/>
              <a:buSzTx/>
              <a:tabLst/>
              <a:defRPr>
                <a:solidFill>
                  <a:prstClr val="black"/>
                </a:solidFill>
                <a:latin typeface="Verdana"/>
                <a:ea typeface="Verdana"/>
              </a:defRPr>
            </a:pPr>
            <a:r>
              <a:rPr sz="1400" dirty="0"/>
              <a:t>La </a:t>
            </a:r>
            <a:r>
              <a:rPr sz="1400" dirty="0"/>
              <a:t>cartographie</a:t>
            </a:r>
            <a:r>
              <a:rPr sz="1400" kern="1200" dirty="0">
                <a:ln>
                  <a:noFill/>
                </a:ln>
                <a:effectLst/>
                <a:uLnTx/>
                <a:uFillTx/>
              </a:rPr>
              <a:t> </a:t>
            </a:r>
            <a:r>
              <a:rPr sz="1400" kern="1200" dirty="0">
                <a:ln>
                  <a:noFill/>
                </a:ln>
                <a:effectLst/>
                <a:uLnTx/>
                <a:uFillTx/>
              </a:rPr>
              <a:t>permettra</a:t>
            </a:r>
            <a:r>
              <a:rPr sz="1400" dirty="0"/>
              <a:t> de </a:t>
            </a:r>
            <a:r>
              <a:rPr sz="1400" kern="1200" dirty="0">
                <a:ln>
                  <a:noFill/>
                </a:ln>
                <a:effectLst/>
                <a:uLnTx/>
                <a:uFillTx/>
              </a:rPr>
              <a:t>clarifier les </a:t>
            </a:r>
            <a:r>
              <a:rPr sz="1400" b="1" kern="1200" dirty="0">
                <a:ln>
                  <a:noFill/>
                </a:ln>
                <a:effectLst/>
                <a:uLnTx/>
                <a:uFillTx/>
              </a:rPr>
              <a:t>processus</a:t>
            </a:r>
            <a:r>
              <a:rPr sz="1400" b="1" kern="1200" dirty="0">
                <a:ln>
                  <a:noFill/>
                </a:ln>
                <a:effectLst/>
                <a:uLnTx/>
                <a:uFillTx/>
              </a:rPr>
              <a:t> </a:t>
            </a:r>
            <a:r>
              <a:rPr sz="1400" b="1" kern="1200" dirty="0">
                <a:ln>
                  <a:noFill/>
                </a:ln>
                <a:effectLst/>
                <a:uLnTx/>
                <a:uFillTx/>
              </a:rPr>
              <a:t>décisionnels</a:t>
            </a:r>
            <a:r>
              <a:rPr sz="1400" kern="1200" dirty="0">
                <a:ln>
                  <a:noFill/>
                </a:ln>
                <a:effectLst/>
                <a:uLnTx/>
                <a:uFillTx/>
              </a:rPr>
              <a:t>, </a:t>
            </a:r>
            <a:r>
              <a:rPr sz="1400" b="1" kern="1200" dirty="0">
                <a:ln>
                  <a:noFill/>
                </a:ln>
                <a:effectLst/>
                <a:uLnTx/>
                <a:uFillTx/>
              </a:rPr>
              <a:t>les </a:t>
            </a:r>
            <a:r>
              <a:rPr sz="1400" b="1" kern="1200" dirty="0">
                <a:ln>
                  <a:noFill/>
                </a:ln>
                <a:effectLst/>
                <a:uLnTx/>
                <a:uFillTx/>
              </a:rPr>
              <a:t>incitations</a:t>
            </a:r>
            <a:r>
              <a:rPr sz="1400" kern="1200" dirty="0">
                <a:ln>
                  <a:noFill/>
                </a:ln>
                <a:effectLst/>
                <a:uLnTx/>
                <a:uFillTx/>
              </a:rPr>
              <a:t>, </a:t>
            </a:r>
            <a:r>
              <a:rPr sz="1400" kern="1200" dirty="0">
                <a:ln>
                  <a:noFill/>
                </a:ln>
                <a:effectLst/>
                <a:uLnTx/>
                <a:uFillTx/>
              </a:rPr>
              <a:t>ainsi</a:t>
            </a:r>
            <a:r>
              <a:rPr sz="1400" kern="1200" dirty="0">
                <a:ln>
                  <a:noFill/>
                </a:ln>
                <a:effectLst/>
                <a:uLnTx/>
                <a:uFillTx/>
              </a:rPr>
              <a:t> que </a:t>
            </a:r>
            <a:r>
              <a:rPr sz="1400" b="1" kern="1200" dirty="0">
                <a:ln>
                  <a:noFill/>
                </a:ln>
                <a:effectLst/>
                <a:uLnTx/>
                <a:uFillTx/>
              </a:rPr>
              <a:t>l’environnement</a:t>
            </a:r>
            <a:r>
              <a:rPr sz="1400" b="1" kern="1200" dirty="0">
                <a:ln>
                  <a:noFill/>
                </a:ln>
                <a:effectLst/>
                <a:uLnTx/>
                <a:uFillTx/>
              </a:rPr>
              <a:t> favorable</a:t>
            </a:r>
            <a:r>
              <a:rPr sz="1400" kern="1200" dirty="0">
                <a:ln>
                  <a:noFill/>
                </a:ln>
                <a:effectLst/>
                <a:uLnTx/>
                <a:uFillTx/>
              </a:rPr>
              <a:t> </a:t>
            </a:r>
            <a:r>
              <a:rPr sz="1400" kern="1200" dirty="0">
                <a:ln>
                  <a:noFill/>
                </a:ln>
                <a:effectLst/>
                <a:uLnTx/>
                <a:uFillTx/>
              </a:rPr>
              <a:t>ou</a:t>
            </a:r>
            <a:r>
              <a:rPr sz="1400" kern="1200" dirty="0">
                <a:ln>
                  <a:noFill/>
                </a:ln>
                <a:effectLst/>
                <a:uLnTx/>
                <a:uFillTx/>
              </a:rPr>
              <a:t> </a:t>
            </a:r>
            <a:r>
              <a:rPr sz="1400" kern="1200" dirty="0">
                <a:ln>
                  <a:noFill/>
                </a:ln>
                <a:effectLst/>
                <a:uLnTx/>
                <a:uFillTx/>
              </a:rPr>
              <a:t>contraignant</a:t>
            </a:r>
            <a:r>
              <a:rPr sz="1400" kern="1200" dirty="0">
                <a:ln>
                  <a:noFill/>
                </a:ln>
                <a:effectLst/>
                <a:uLnTx/>
                <a:uFillTx/>
              </a:rPr>
              <a:t> qui </a:t>
            </a:r>
            <a:r>
              <a:rPr sz="1400" kern="1200" dirty="0">
                <a:ln>
                  <a:noFill/>
                </a:ln>
                <a:effectLst/>
                <a:uLnTx/>
                <a:uFillTx/>
              </a:rPr>
              <a:t>facilite</a:t>
            </a:r>
            <a:r>
              <a:rPr sz="1400" kern="1200" dirty="0">
                <a:ln>
                  <a:noFill/>
                </a:ln>
                <a:effectLst/>
                <a:uLnTx/>
                <a:uFillTx/>
              </a:rPr>
              <a:t> </a:t>
            </a:r>
            <a:r>
              <a:rPr sz="1400" kern="1200" dirty="0">
                <a:ln>
                  <a:noFill/>
                </a:ln>
                <a:effectLst/>
                <a:uLnTx/>
                <a:uFillTx/>
              </a:rPr>
              <a:t>ou</a:t>
            </a:r>
            <a:r>
              <a:rPr sz="1400" kern="1200" dirty="0">
                <a:ln>
                  <a:noFill/>
                </a:ln>
                <a:effectLst/>
                <a:uLnTx/>
                <a:uFillTx/>
              </a:rPr>
              <a:t> </a:t>
            </a:r>
            <a:r>
              <a:rPr sz="1400" kern="1200" dirty="0">
                <a:ln>
                  <a:noFill/>
                </a:ln>
                <a:effectLst/>
                <a:uLnTx/>
                <a:uFillTx/>
              </a:rPr>
              <a:t>limite</a:t>
            </a:r>
            <a:r>
              <a:rPr sz="1400" kern="1200" dirty="0">
                <a:ln>
                  <a:noFill/>
                </a:ln>
                <a:effectLst/>
                <a:uLnTx/>
                <a:uFillTx/>
              </a:rPr>
              <a:t> </a:t>
            </a:r>
            <a:r>
              <a:rPr sz="1400" kern="1200" dirty="0">
                <a:ln>
                  <a:noFill/>
                </a:ln>
                <a:effectLst/>
                <a:uLnTx/>
                <a:uFillTx/>
              </a:rPr>
              <a:t>l’accès</a:t>
            </a:r>
            <a:r>
              <a:rPr sz="1400" kern="1200" dirty="0">
                <a:ln>
                  <a:noFill/>
                </a:ln>
                <a:effectLst/>
                <a:uLnTx/>
                <a:uFillTx/>
              </a:rPr>
              <a:t> aux </a:t>
            </a:r>
            <a:r>
              <a:rPr sz="1400" kern="1200" dirty="0">
                <a:ln>
                  <a:noFill/>
                </a:ln>
                <a:effectLst/>
                <a:uLnTx/>
                <a:uFillTx/>
              </a:rPr>
              <a:t>produits</a:t>
            </a:r>
            <a:r>
              <a:rPr sz="1400" kern="1200" dirty="0">
                <a:ln>
                  <a:noFill/>
                </a:ln>
                <a:effectLst/>
                <a:uLnTx/>
                <a:uFillTx/>
              </a:rPr>
              <a:t> – </a:t>
            </a:r>
            <a:r>
              <a:rPr sz="1400" kern="1200" dirty="0">
                <a:ln>
                  <a:noFill/>
                </a:ln>
                <a:effectLst/>
                <a:uLnTx/>
                <a:uFillTx/>
              </a:rPr>
              <a:t>en</a:t>
            </a:r>
            <a:r>
              <a:rPr sz="1400" kern="1200" dirty="0">
                <a:ln>
                  <a:noFill/>
                </a:ln>
                <a:effectLst/>
                <a:uLnTx/>
                <a:uFillTx/>
              </a:rPr>
              <a:t> </a:t>
            </a:r>
            <a:r>
              <a:rPr sz="1400" kern="1200" dirty="0">
                <a:ln>
                  <a:noFill/>
                </a:ln>
                <a:effectLst/>
                <a:uLnTx/>
                <a:uFillTx/>
              </a:rPr>
              <a:t>analysant</a:t>
            </a:r>
            <a:r>
              <a:rPr sz="1400" kern="1200" dirty="0">
                <a:ln>
                  <a:noFill/>
                </a:ln>
                <a:effectLst/>
                <a:uLnTx/>
                <a:uFillTx/>
              </a:rPr>
              <a:t> les flux de </a:t>
            </a:r>
            <a:r>
              <a:rPr sz="1400" kern="1200" dirty="0">
                <a:ln>
                  <a:noFill/>
                </a:ln>
                <a:effectLst/>
                <a:uLnTx/>
                <a:uFillTx/>
              </a:rPr>
              <a:t>produits</a:t>
            </a:r>
            <a:r>
              <a:rPr sz="1400" kern="1200" dirty="0">
                <a:ln>
                  <a:noFill/>
                </a:ln>
                <a:effectLst/>
                <a:uLnTx/>
                <a:uFillTx/>
              </a:rPr>
              <a:t>, de </a:t>
            </a:r>
            <a:r>
              <a:rPr sz="1400" kern="1200" dirty="0">
                <a:ln>
                  <a:noFill/>
                </a:ln>
                <a:effectLst/>
                <a:uLnTx/>
                <a:uFillTx/>
              </a:rPr>
              <a:t>financements</a:t>
            </a:r>
            <a:r>
              <a:rPr sz="1400" kern="1200" dirty="0">
                <a:ln>
                  <a:noFill/>
                </a:ln>
                <a:effectLst/>
                <a:uLnTx/>
                <a:uFillTx/>
              </a:rPr>
              <a:t> et </a:t>
            </a:r>
            <a:r>
              <a:rPr sz="1400" kern="1200" dirty="0">
                <a:ln>
                  <a:noFill/>
                </a:ln>
                <a:effectLst/>
                <a:uLnTx/>
                <a:uFillTx/>
              </a:rPr>
              <a:t>d’informations</a:t>
            </a:r>
            <a:r>
              <a:rPr sz="1400" dirty="0"/>
              <a:t>.</a:t>
            </a:r>
          </a:p>
        </p:txBody>
      </p:sp>
      <p:pic>
        <p:nvPicPr>
          <p:cNvPr id="37" name="Graphic 36" descr="Woman with kid with solid fill">
            <a:extLst>
              <a:ext uri="{FF2B5EF4-FFF2-40B4-BE49-F238E27FC236}">
                <a16:creationId xmlns:a16="http://schemas.microsoft.com/office/drawing/2014/main" id="{FA5BEDEB-113A-BBC1-5312-098D64B8C4F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030230" y="3286280"/>
            <a:ext cx="731520" cy="731520"/>
          </a:xfrm>
          <a:prstGeom prst="rect">
            <a:avLst/>
          </a:prstGeom>
        </p:spPr>
      </p:pic>
    </p:spTree>
    <p:extLst>
      <p:ext uri="{BB962C8B-B14F-4D97-AF65-F5344CB8AC3E}">
        <p14:creationId xmlns:p14="http://schemas.microsoft.com/office/powerpoint/2010/main" val="50411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DFCA2-15D0-8047-E301-36BDFC1EDF79}"/>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599D911-4C88-FF9C-91F8-AFE6F39B821C}"/>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12</a:t>
            </a:fld>
            <a:endParaRPr lang="en-GB" noProof="0" dirty="0"/>
          </a:p>
        </p:txBody>
      </p:sp>
      <p:sp>
        <p:nvSpPr>
          <p:cNvPr id="2" name="Título 1">
            <a:extLst>
              <a:ext uri="{FF2B5EF4-FFF2-40B4-BE49-F238E27FC236}">
                <a16:creationId xmlns:a16="http://schemas.microsoft.com/office/drawing/2014/main" id="{FD0644F2-2D54-FF51-A39F-8057487430D2}"/>
              </a:ext>
            </a:extLst>
          </p:cNvPr>
          <p:cNvSpPr>
            <a:spLocks noGrp="1"/>
          </p:cNvSpPr>
          <p:nvPr>
            <p:ph type="title"/>
          </p:nvPr>
        </p:nvSpPr>
        <p:spPr>
          <a:xfrm>
            <a:off x="588963" y="391540"/>
            <a:ext cx="9139237" cy="898525"/>
          </a:xfrm>
        </p:spPr>
        <p:txBody>
          <a:bodyPr/>
          <a:lstStyle/>
          <a:p>
            <a:pPr algn="ctr">
              <a:defRPr sz="3000"/>
            </a:pPr>
            <a:r>
              <a:rPr dirty="0"/>
              <a:t>Intrants</a:t>
            </a:r>
            <a:r>
              <a:rPr dirty="0"/>
              <a:t> CS&amp;C : </a:t>
            </a:r>
            <a:r>
              <a:rPr dirty="0"/>
              <a:t>Outils</a:t>
            </a:r>
            <a:r>
              <a:rPr dirty="0"/>
              <a:t> et </a:t>
            </a:r>
            <a:r>
              <a:rPr dirty="0"/>
              <a:t>activités</a:t>
            </a:r>
            <a:endParaRPr lang="es-PE" sz="3000" i="1" dirty="0"/>
          </a:p>
        </p:txBody>
      </p:sp>
      <p:pic>
        <p:nvPicPr>
          <p:cNvPr id="27" name="Graphic 26">
            <a:extLst>
              <a:ext uri="{FF2B5EF4-FFF2-40B4-BE49-F238E27FC236}">
                <a16:creationId xmlns:a16="http://schemas.microsoft.com/office/drawing/2014/main" id="{E7CBAC8F-BCBF-E980-BD70-FE15DDB5FB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10746265-1B01-D045-EE3F-0ED13178A7D4}"/>
              </a:ext>
            </a:extLst>
          </p:cNvPr>
          <p:cNvGrpSpPr/>
          <p:nvPr/>
        </p:nvGrpSpPr>
        <p:grpSpPr>
          <a:xfrm>
            <a:off x="1185186" y="1285801"/>
            <a:ext cx="10091338" cy="4844821"/>
            <a:chOff x="1408962" y="1459122"/>
            <a:chExt cx="9374075" cy="4199017"/>
          </a:xfrm>
        </p:grpSpPr>
        <p:sp>
          <p:nvSpPr>
            <p:cNvPr id="35" name="Round Diagonal Corner Rectangle 14">
              <a:extLst>
                <a:ext uri="{FF2B5EF4-FFF2-40B4-BE49-F238E27FC236}">
                  <a16:creationId xmlns:a16="http://schemas.microsoft.com/office/drawing/2014/main" id="{966064CD-E936-55AB-91EE-6B5E50F4E817}"/>
                </a:ext>
              </a:extLst>
            </p:cNvPr>
            <p:cNvSpPr/>
            <p:nvPr/>
          </p:nvSpPr>
          <p:spPr>
            <a:xfrm>
              <a:off x="1408962" y="1459122"/>
              <a:ext cx="9374075" cy="4199017"/>
            </a:xfrm>
            <a:prstGeom prst="round2DiagRect">
              <a:avLst/>
            </a:prstGeom>
            <a:solidFill>
              <a:srgbClr val="1FA29C">
                <a:alpha val="10000"/>
              </a:srgbClr>
            </a:solidFill>
            <a:ln w="12700" cap="flat" cmpd="sng" algn="ctr">
              <a:noFill/>
              <a:prstDash val="solid"/>
              <a:miter lim="800000"/>
            </a:ln>
            <a:effectLst/>
          </p:spPr>
          <p:txBody>
            <a:bodyPr lIns="36000" tIns="36000" rIns="36000" bIns="3600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70" name="Round Diagonal Corner Rectangle 14">
              <a:extLst>
                <a:ext uri="{FF2B5EF4-FFF2-40B4-BE49-F238E27FC236}">
                  <a16:creationId xmlns:a16="http://schemas.microsoft.com/office/drawing/2014/main" id="{EAC50899-33C4-4A52-129D-14CCFF62C668}"/>
                </a:ext>
              </a:extLst>
            </p:cNvPr>
            <p:cNvSpPr/>
            <p:nvPr/>
          </p:nvSpPr>
          <p:spPr>
            <a:xfrm>
              <a:off x="5934073" y="2090491"/>
              <a:ext cx="4422638"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Analyser</a:t>
              </a:r>
              <a:r>
                <a:rPr dirty="0"/>
                <a:t> les </a:t>
              </a:r>
              <a:r>
                <a:rPr dirty="0"/>
                <a:t>canaux</a:t>
              </a:r>
              <a:r>
                <a:rPr dirty="0"/>
                <a:t> </a:t>
              </a:r>
              <a:r>
                <a:rPr dirty="0"/>
                <a:t>d’approvisionnement</a:t>
              </a:r>
              <a:r>
                <a:rPr dirty="0"/>
                <a:t> et de distribution (PDC) des </a:t>
              </a:r>
              <a:r>
                <a:rPr dirty="0"/>
                <a:t>produits</a:t>
              </a:r>
              <a:r>
                <a:rPr dirty="0"/>
                <a:t> de SRMNEA-N </a:t>
              </a:r>
              <a:r>
                <a:rPr dirty="0"/>
                <a:t>dans</a:t>
              </a:r>
              <a:r>
                <a:rPr dirty="0"/>
                <a:t> les </a:t>
              </a:r>
              <a:r>
                <a:rPr dirty="0"/>
                <a:t>systèmes</a:t>
              </a:r>
              <a:r>
                <a:rPr dirty="0"/>
                <a:t> </a:t>
              </a:r>
              <a:r>
                <a:rPr dirty="0"/>
                <a:t>logistiques</a:t>
              </a:r>
              <a:r>
                <a:rPr dirty="0"/>
                <a:t> </a:t>
              </a:r>
              <a:r>
                <a:rPr dirty="0"/>
                <a:t>mixtes</a:t>
              </a:r>
              <a:r>
                <a:rPr dirty="0"/>
                <a:t>.</a:t>
              </a:r>
            </a:p>
          </p:txBody>
        </p:sp>
        <p:sp>
          <p:nvSpPr>
            <p:cNvPr id="66" name="Round Diagonal Corner Rectangle 14">
              <a:extLst>
                <a:ext uri="{FF2B5EF4-FFF2-40B4-BE49-F238E27FC236}">
                  <a16:creationId xmlns:a16="http://schemas.microsoft.com/office/drawing/2014/main" id="{B413FE6C-C4DB-1C44-4D24-6BFDAE780503}"/>
                </a:ext>
              </a:extLst>
            </p:cNvPr>
            <p:cNvSpPr/>
            <p:nvPr/>
          </p:nvSpPr>
          <p:spPr>
            <a:xfrm>
              <a:off x="5946967" y="2622504"/>
              <a:ext cx="4397945"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Développer</a:t>
              </a:r>
              <a:r>
                <a:rPr dirty="0"/>
                <a:t> les </a:t>
              </a:r>
              <a:r>
                <a:rPr dirty="0"/>
                <a:t>capacités</a:t>
              </a:r>
              <a:r>
                <a:rPr dirty="0"/>
                <a:t> </a:t>
              </a:r>
              <a:r>
                <a:rPr dirty="0"/>
                <a:t>nécessaires</a:t>
              </a:r>
              <a:r>
                <a:rPr dirty="0"/>
                <a:t> pour </a:t>
              </a:r>
              <a:r>
                <a:rPr dirty="0"/>
                <a:t>réduire</a:t>
              </a:r>
              <a:r>
                <a:rPr dirty="0"/>
                <a:t> les ruptures de stock et </a:t>
              </a:r>
              <a:r>
                <a:rPr dirty="0"/>
                <a:t>mettre</a:t>
              </a:r>
              <a:r>
                <a:rPr dirty="0"/>
                <a:t> </a:t>
              </a:r>
              <a:r>
                <a:rPr dirty="0"/>
                <a:t>en</a:t>
              </a:r>
              <a:r>
                <a:rPr dirty="0"/>
                <a:t> </a:t>
              </a:r>
              <a:r>
                <a:rPr dirty="0"/>
                <a:t>œuvre</a:t>
              </a:r>
              <a:r>
                <a:rPr dirty="0"/>
                <a:t> des </a:t>
              </a:r>
              <a:r>
                <a:rPr dirty="0"/>
                <a:t>stratégies</a:t>
              </a:r>
              <a:r>
                <a:rPr dirty="0"/>
                <a:t> de distribution </a:t>
              </a:r>
              <a:r>
                <a:rPr dirty="0"/>
                <a:t>rentables</a:t>
              </a:r>
              <a:r>
                <a:rPr dirty="0"/>
                <a:t>.</a:t>
              </a:r>
            </a:p>
          </p:txBody>
        </p:sp>
        <p:grpSp>
          <p:nvGrpSpPr>
            <p:cNvPr id="81" name="Group 80">
              <a:extLst>
                <a:ext uri="{FF2B5EF4-FFF2-40B4-BE49-F238E27FC236}">
                  <a16:creationId xmlns:a16="http://schemas.microsoft.com/office/drawing/2014/main" id="{AA8FAD2E-2FE1-4689-31B6-A8E74B8830C2}"/>
                </a:ext>
              </a:extLst>
            </p:cNvPr>
            <p:cNvGrpSpPr/>
            <p:nvPr/>
          </p:nvGrpSpPr>
          <p:grpSpPr>
            <a:xfrm>
              <a:off x="6302728" y="2651612"/>
              <a:ext cx="457200" cy="457200"/>
              <a:chOff x="1940068" y="3414833"/>
              <a:chExt cx="457200" cy="457200"/>
            </a:xfrm>
          </p:grpSpPr>
          <p:sp>
            <p:nvSpPr>
              <p:cNvPr id="68" name="Rectangle 67">
                <a:extLst>
                  <a:ext uri="{FF2B5EF4-FFF2-40B4-BE49-F238E27FC236}">
                    <a16:creationId xmlns:a16="http://schemas.microsoft.com/office/drawing/2014/main" id="{BE46C2EA-B196-7A97-FA4C-B55EAB9748E9}"/>
                  </a:ext>
                </a:extLst>
              </p:cNvPr>
              <p:cNvSpPr>
                <a:spLocks noChangeAspect="1"/>
              </p:cNvSpPr>
              <p:nvPr/>
            </p:nvSpPr>
            <p:spPr>
              <a:xfrm>
                <a:off x="1940068" y="3414833"/>
                <a:ext cx="457200" cy="457200"/>
              </a:xfrm>
              <a:prstGeom prst="rect">
                <a:avLst/>
              </a:prstGeom>
              <a:solidFill>
                <a:srgbClr val="D9A82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69" name="Graphic 68">
                <a:extLst>
                  <a:ext uri="{FF2B5EF4-FFF2-40B4-BE49-F238E27FC236}">
                    <a16:creationId xmlns:a16="http://schemas.microsoft.com/office/drawing/2014/main" id="{93060E64-F17A-1B64-7AE6-CF5F8A1BF9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78168" y="3452933"/>
                <a:ext cx="381000" cy="381000"/>
              </a:xfrm>
              <a:prstGeom prst="rect">
                <a:avLst/>
              </a:prstGeom>
            </p:spPr>
          </p:pic>
        </p:grpSp>
        <p:sp>
          <p:nvSpPr>
            <p:cNvPr id="50" name="Round Diagonal Corner Rectangle 14">
              <a:extLst>
                <a:ext uri="{FF2B5EF4-FFF2-40B4-BE49-F238E27FC236}">
                  <a16:creationId xmlns:a16="http://schemas.microsoft.com/office/drawing/2014/main" id="{7C406749-333F-83BB-020C-9D929FF64DCF}"/>
                </a:ext>
              </a:extLst>
            </p:cNvPr>
            <p:cNvSpPr/>
            <p:nvPr/>
          </p:nvSpPr>
          <p:spPr>
            <a:xfrm>
              <a:off x="1618638" y="2603645"/>
              <a:ext cx="4127140"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Évaluer</a:t>
              </a:r>
              <a:r>
                <a:rPr dirty="0"/>
                <a:t> le </a:t>
              </a:r>
              <a:r>
                <a:rPr dirty="0"/>
                <a:t>niveau</a:t>
              </a:r>
              <a:r>
                <a:rPr dirty="0"/>
                <a:t> de </a:t>
              </a:r>
              <a:r>
                <a:rPr dirty="0"/>
                <a:t>maturité</a:t>
              </a:r>
              <a:r>
                <a:rPr dirty="0"/>
                <a:t> de la </a:t>
              </a:r>
              <a:r>
                <a:rPr dirty="0"/>
                <a:t>chaîne</a:t>
              </a:r>
              <a:r>
                <a:rPr dirty="0"/>
                <a:t> </a:t>
              </a:r>
              <a:r>
                <a:rPr dirty="0"/>
                <a:t>d’approvisionnement</a:t>
              </a:r>
              <a:r>
                <a:rPr dirty="0"/>
                <a:t>.</a:t>
              </a:r>
            </a:p>
          </p:txBody>
        </p:sp>
        <p:grpSp>
          <p:nvGrpSpPr>
            <p:cNvPr id="78" name="Group 77">
              <a:extLst>
                <a:ext uri="{FF2B5EF4-FFF2-40B4-BE49-F238E27FC236}">
                  <a16:creationId xmlns:a16="http://schemas.microsoft.com/office/drawing/2014/main" id="{2693D640-0697-8516-3924-96754FB40125}"/>
                </a:ext>
              </a:extLst>
            </p:cNvPr>
            <p:cNvGrpSpPr/>
            <p:nvPr/>
          </p:nvGrpSpPr>
          <p:grpSpPr>
            <a:xfrm>
              <a:off x="1990947" y="2632185"/>
              <a:ext cx="465694" cy="492411"/>
              <a:chOff x="6685086" y="3395680"/>
              <a:chExt cx="465694" cy="492411"/>
            </a:xfrm>
          </p:grpSpPr>
          <p:sp>
            <p:nvSpPr>
              <p:cNvPr id="51" name="Rectangle 50">
                <a:extLst>
                  <a:ext uri="{FF2B5EF4-FFF2-40B4-BE49-F238E27FC236}">
                    <a16:creationId xmlns:a16="http://schemas.microsoft.com/office/drawing/2014/main" id="{5AF1A331-5CB9-D173-E910-9ED1938BF27E}"/>
                  </a:ext>
                </a:extLst>
              </p:cNvPr>
              <p:cNvSpPr/>
              <p:nvPr/>
            </p:nvSpPr>
            <p:spPr>
              <a:xfrm>
                <a:off x="6685086" y="3430891"/>
                <a:ext cx="4572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9" name="Graphic 33">
                <a:extLst>
                  <a:ext uri="{FF2B5EF4-FFF2-40B4-BE49-F238E27FC236}">
                    <a16:creationId xmlns:a16="http://schemas.microsoft.com/office/drawing/2014/main" id="{C1B0D320-5E47-0702-A9D8-EF712023BE46}"/>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6693580" y="3395680"/>
                <a:ext cx="457200" cy="457200"/>
              </a:xfrm>
              <a:prstGeom prst="rect">
                <a:avLst/>
              </a:prstGeom>
            </p:spPr>
          </p:pic>
        </p:grpSp>
        <p:sp>
          <p:nvSpPr>
            <p:cNvPr id="36" name="Round Diagonal Corner Rectangle 14">
              <a:extLst>
                <a:ext uri="{FF2B5EF4-FFF2-40B4-BE49-F238E27FC236}">
                  <a16:creationId xmlns:a16="http://schemas.microsoft.com/office/drawing/2014/main" id="{F6233558-5400-5496-6D82-D911FD1E7D3A}"/>
                </a:ext>
              </a:extLst>
            </p:cNvPr>
            <p:cNvSpPr/>
            <p:nvPr/>
          </p:nvSpPr>
          <p:spPr>
            <a:xfrm>
              <a:off x="1618638" y="2064014"/>
              <a:ext cx="4259173"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smtClean="0"/>
                <a:t>Officialiser</a:t>
              </a:r>
              <a:r>
                <a:rPr dirty="0" smtClean="0"/>
                <a:t> </a:t>
              </a:r>
              <a:r>
                <a:rPr dirty="0"/>
                <a:t>le Forum des leaders de la </a:t>
              </a:r>
              <a:r>
                <a:rPr dirty="0"/>
                <a:t>chaîne</a:t>
              </a:r>
              <a:r>
                <a:rPr dirty="0"/>
                <a:t> </a:t>
              </a:r>
              <a:r>
                <a:rPr lang="en-US" dirty="0" smtClean="0"/>
                <a:t>  </a:t>
              </a:r>
              <a:r>
                <a:rPr dirty="0" smtClean="0"/>
                <a:t>d’approvisionnement</a:t>
              </a:r>
              <a:r>
                <a:rPr dirty="0" smtClean="0"/>
                <a:t> </a:t>
              </a:r>
              <a:r>
                <a:rPr dirty="0"/>
                <a:t>(</a:t>
              </a:r>
              <a:r>
                <a:rPr dirty="0"/>
                <a:t>Communauté</a:t>
              </a:r>
              <a:r>
                <a:rPr dirty="0"/>
                <a:t> de </a:t>
              </a:r>
              <a:r>
                <a:rPr dirty="0"/>
                <a:t>pratique</a:t>
              </a:r>
              <a:r>
                <a:rPr dirty="0"/>
                <a:t> des PRI-TI).</a:t>
              </a:r>
            </a:p>
          </p:txBody>
        </p:sp>
        <p:grpSp>
          <p:nvGrpSpPr>
            <p:cNvPr id="41" name="Group 40">
              <a:extLst>
                <a:ext uri="{FF2B5EF4-FFF2-40B4-BE49-F238E27FC236}">
                  <a16:creationId xmlns:a16="http://schemas.microsoft.com/office/drawing/2014/main" id="{F2D0F6DF-0AAB-F7F9-6D6A-CEA1048B3766}"/>
                </a:ext>
              </a:extLst>
            </p:cNvPr>
            <p:cNvGrpSpPr/>
            <p:nvPr/>
          </p:nvGrpSpPr>
          <p:grpSpPr>
            <a:xfrm>
              <a:off x="1967074" y="2117333"/>
              <a:ext cx="467241" cy="481875"/>
              <a:chOff x="4164899" y="3859627"/>
              <a:chExt cx="467241" cy="481875"/>
            </a:xfrm>
          </p:grpSpPr>
          <p:sp>
            <p:nvSpPr>
              <p:cNvPr id="42" name="Rectangle 41">
                <a:extLst>
                  <a:ext uri="{FF2B5EF4-FFF2-40B4-BE49-F238E27FC236}">
                    <a16:creationId xmlns:a16="http://schemas.microsoft.com/office/drawing/2014/main" id="{FC66AFF1-2A14-1D48-83FE-DC13F6CE45A8}"/>
                  </a:ext>
                </a:extLst>
              </p:cNvPr>
              <p:cNvSpPr>
                <a:spLocks/>
              </p:cNvSpPr>
              <p:nvPr/>
            </p:nvSpPr>
            <p:spPr>
              <a:xfrm>
                <a:off x="4174940" y="3859627"/>
                <a:ext cx="457200" cy="457200"/>
              </a:xfrm>
              <a:prstGeom prst="rect">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3" name="Graphic 24">
                <a:extLst>
                  <a:ext uri="{FF2B5EF4-FFF2-40B4-BE49-F238E27FC236}">
                    <a16:creationId xmlns:a16="http://schemas.microsoft.com/office/drawing/2014/main" id="{81B74B46-B0D7-3307-CB3C-0BCC1F4AA17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164899" y="3872133"/>
                <a:ext cx="467040" cy="469369"/>
              </a:xfrm>
              <a:prstGeom prst="rect">
                <a:avLst/>
              </a:prstGeom>
            </p:spPr>
          </p:pic>
        </p:grpSp>
        <p:sp>
          <p:nvSpPr>
            <p:cNvPr id="33" name="Round Diagonal Corner Rectangle 14">
              <a:extLst>
                <a:ext uri="{FF2B5EF4-FFF2-40B4-BE49-F238E27FC236}">
                  <a16:creationId xmlns:a16="http://schemas.microsoft.com/office/drawing/2014/main" id="{B77F8436-0D63-5B5A-336F-6021C46C6A69}"/>
                </a:ext>
              </a:extLst>
            </p:cNvPr>
            <p:cNvSpPr/>
            <p:nvPr/>
          </p:nvSpPr>
          <p:spPr>
            <a:xfrm>
              <a:off x="6224706" y="3150132"/>
              <a:ext cx="4165217" cy="416469"/>
            </a:xfrm>
            <a:prstGeom prst="round2DiagRect">
              <a:avLst>
                <a:gd name="adj1" fmla="val 0"/>
                <a:gd name="adj2" fmla="val 5000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CHAÎNES D’APPROVISIONNEMENT CENTRÉES SUR LE PATIENT</a:t>
              </a:r>
            </a:p>
          </p:txBody>
        </p:sp>
        <p:sp>
          <p:nvSpPr>
            <p:cNvPr id="34" name="Round Diagonal Corner Rectangle 14">
              <a:extLst>
                <a:ext uri="{FF2B5EF4-FFF2-40B4-BE49-F238E27FC236}">
                  <a16:creationId xmlns:a16="http://schemas.microsoft.com/office/drawing/2014/main" id="{AA516FE9-50B9-5875-550E-0804DE32A14D}"/>
                </a:ext>
              </a:extLst>
            </p:cNvPr>
            <p:cNvSpPr/>
            <p:nvPr/>
          </p:nvSpPr>
          <p:spPr>
            <a:xfrm>
              <a:off x="1693924" y="3150132"/>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SÉCURITÉ EN PRODUITS DE SANTÉ</a:t>
              </a:r>
            </a:p>
          </p:txBody>
        </p:sp>
        <p:sp>
          <p:nvSpPr>
            <p:cNvPr id="10" name="TextBox 9">
              <a:extLst>
                <a:ext uri="{FF2B5EF4-FFF2-40B4-BE49-F238E27FC236}">
                  <a16:creationId xmlns:a16="http://schemas.microsoft.com/office/drawing/2014/main" id="{0F592396-3441-2192-688D-850990672DAD}"/>
                </a:ext>
              </a:extLst>
            </p:cNvPr>
            <p:cNvSpPr txBox="1"/>
            <p:nvPr/>
          </p:nvSpPr>
          <p:spPr>
            <a:xfrm>
              <a:off x="3622813" y="1541713"/>
              <a:ext cx="4838220" cy="602123"/>
            </a:xfrm>
            <a:prstGeom prst="rect">
              <a:avLst/>
            </a:prstGeom>
            <a:noFill/>
            <a:ln w="6350">
              <a:noFill/>
            </a:ln>
          </p:spPr>
          <p:txBody>
            <a:bodyPr wrap="square" anchor="ctr">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200" kern="0" spc="600" dirty="0">
                <a:solidFill>
                  <a:schemeClr val="accent1"/>
                </a:solidFill>
                <a:cs typeface="Poppins" pitchFamily="2" charset="77"/>
              </a:endParaRPr>
            </a:p>
          </p:txBody>
        </p:sp>
        <p:grpSp>
          <p:nvGrpSpPr>
            <p:cNvPr id="19" name="Group 18">
              <a:extLst>
                <a:ext uri="{FF2B5EF4-FFF2-40B4-BE49-F238E27FC236}">
                  <a16:creationId xmlns:a16="http://schemas.microsoft.com/office/drawing/2014/main" id="{4D775DDC-4312-41DE-849F-DC7173D6B69B}"/>
                </a:ext>
              </a:extLst>
            </p:cNvPr>
            <p:cNvGrpSpPr/>
            <p:nvPr/>
          </p:nvGrpSpPr>
          <p:grpSpPr>
            <a:xfrm>
              <a:off x="2025824" y="5286709"/>
              <a:ext cx="8036373" cy="276999"/>
              <a:chOff x="1747999" y="4283941"/>
              <a:chExt cx="8036373" cy="276999"/>
            </a:xfrm>
          </p:grpSpPr>
          <p:sp>
            <p:nvSpPr>
              <p:cNvPr id="17" name="TextBox 16">
                <a:extLst>
                  <a:ext uri="{FF2B5EF4-FFF2-40B4-BE49-F238E27FC236}">
                    <a16:creationId xmlns:a16="http://schemas.microsoft.com/office/drawing/2014/main" id="{E74745F2-6AD8-9835-EA49-12A864BDB24E}"/>
                  </a:ext>
                </a:extLst>
              </p:cNvPr>
              <p:cNvSpPr txBox="1"/>
              <p:nvPr/>
            </p:nvSpPr>
            <p:spPr>
              <a:xfrm>
                <a:off x="4255969" y="4283941"/>
                <a:ext cx="2924198" cy="276999"/>
              </a:xfrm>
              <a:prstGeom prst="rect">
                <a:avLst/>
              </a:prstGeom>
              <a:noFill/>
            </p:spPr>
            <p:txBody>
              <a:bodyPr wrap="none">
                <a:spAutoFit/>
              </a:bodyPr>
              <a:lstStyle/>
              <a:p>
                <a:pPr algn="ctr">
                  <a:defRPr sz="1200" b="1">
                    <a:solidFill>
                      <a:schemeClr val="accent1"/>
                    </a:solidFill>
                  </a:defRPr>
                </a:pPr>
                <a:r>
                  <a:rPr dirty="0"/>
                  <a:t>EN AMONT  EN AVAL</a:t>
                </a:r>
              </a:p>
            </p:txBody>
          </p:sp>
          <p:cxnSp>
            <p:nvCxnSpPr>
              <p:cNvPr id="18" name="Straight Arrow Connector 17">
                <a:extLst>
                  <a:ext uri="{FF2B5EF4-FFF2-40B4-BE49-F238E27FC236}">
                    <a16:creationId xmlns:a16="http://schemas.microsoft.com/office/drawing/2014/main" id="{BD51D36E-CDC9-6C40-90EE-C5D400DB7115}"/>
                  </a:ext>
                </a:extLst>
              </p:cNvPr>
              <p:cNvCxnSpPr>
                <a:cxnSpLocks/>
              </p:cNvCxnSpPr>
              <p:nvPr/>
            </p:nvCxnSpPr>
            <p:spPr>
              <a:xfrm flipH="1">
                <a:off x="1747999"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572E246-7D01-30DE-0D13-65403FADB19F}"/>
                  </a:ext>
                </a:extLst>
              </p:cNvPr>
              <p:cNvCxnSpPr>
                <a:cxnSpLocks/>
              </p:cNvCxnSpPr>
              <p:nvPr/>
            </p:nvCxnSpPr>
            <p:spPr>
              <a:xfrm>
                <a:off x="7199675"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Round Diagonal Corner Rectangle 14">
              <a:extLst>
                <a:ext uri="{FF2B5EF4-FFF2-40B4-BE49-F238E27FC236}">
                  <a16:creationId xmlns:a16="http://schemas.microsoft.com/office/drawing/2014/main" id="{E1D3F7DC-B652-CEAF-9DD5-C60D65C5CC3D}"/>
                </a:ext>
              </a:extLst>
            </p:cNvPr>
            <p:cNvSpPr/>
            <p:nvPr/>
          </p:nvSpPr>
          <p:spPr>
            <a:xfrm>
              <a:off x="6253260" y="4277145"/>
              <a:ext cx="4208724"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Cartographier</a:t>
              </a:r>
              <a:r>
                <a:rPr dirty="0"/>
                <a:t> les </a:t>
              </a:r>
              <a:r>
                <a:rPr dirty="0"/>
                <a:t>innovateurs</a:t>
              </a:r>
              <a:r>
                <a:rPr dirty="0">
                  <a:solidFill>
                    <a:schemeClr val="tx1"/>
                  </a:solidFill>
                </a:rPr>
                <a:t> du </a:t>
              </a:r>
              <a:r>
                <a:rPr dirty="0">
                  <a:solidFill>
                    <a:schemeClr val="tx1"/>
                  </a:solidFill>
                </a:rPr>
                <a:t>secteur</a:t>
              </a:r>
              <a:r>
                <a:rPr dirty="0">
                  <a:solidFill>
                    <a:schemeClr val="tx1"/>
                  </a:solidFill>
                </a:rPr>
                <a:t> </a:t>
              </a:r>
              <a:r>
                <a:rPr dirty="0">
                  <a:solidFill>
                    <a:schemeClr val="tx1"/>
                  </a:solidFill>
                </a:rPr>
                <a:t>privé</a:t>
              </a:r>
              <a:r>
                <a:rPr dirty="0">
                  <a:solidFill>
                    <a:schemeClr val="tx1"/>
                  </a:solidFill>
                </a:rPr>
                <a:t> </a:t>
              </a:r>
              <a:r>
                <a:rPr dirty="0"/>
                <a:t>dans</a:t>
              </a:r>
              <a:r>
                <a:rPr dirty="0"/>
                <a:t> la</a:t>
              </a:r>
              <a:r>
                <a:rPr dirty="0">
                  <a:solidFill>
                    <a:schemeClr val="tx1"/>
                  </a:solidFill>
                </a:rPr>
                <a:t> </a:t>
              </a:r>
              <a:r>
                <a:rPr dirty="0">
                  <a:solidFill>
                    <a:schemeClr val="tx1"/>
                  </a:solidFill>
                </a:rPr>
                <a:t>chaîne</a:t>
              </a:r>
              <a:r>
                <a:rPr dirty="0">
                  <a:solidFill>
                    <a:schemeClr val="tx1"/>
                  </a:solidFill>
                </a:rPr>
                <a:t> </a:t>
              </a:r>
              <a:r>
                <a:rPr dirty="0">
                  <a:solidFill>
                    <a:schemeClr val="tx1"/>
                  </a:solidFill>
                </a:rPr>
                <a:t>d’approvisionnement</a:t>
              </a:r>
              <a:r>
                <a:rPr dirty="0">
                  <a:solidFill>
                    <a:schemeClr val="tx1"/>
                  </a:solidFill>
                </a:rPr>
                <a:t> et les obstacles à </a:t>
              </a:r>
              <a:r>
                <a:rPr dirty="0">
                  <a:solidFill>
                    <a:schemeClr val="tx1"/>
                  </a:solidFill>
                </a:rPr>
                <a:t>leur</a:t>
              </a:r>
              <a:r>
                <a:rPr dirty="0">
                  <a:solidFill>
                    <a:schemeClr val="tx1"/>
                  </a:solidFill>
                </a:rPr>
                <a:t> </a:t>
              </a:r>
              <a:r>
                <a:rPr dirty="0">
                  <a:solidFill>
                    <a:schemeClr val="tx1"/>
                  </a:solidFill>
                </a:rPr>
                <a:t>mise</a:t>
              </a:r>
              <a:r>
                <a:rPr dirty="0">
                  <a:solidFill>
                    <a:schemeClr val="tx1"/>
                  </a:solidFill>
                </a:rPr>
                <a:t> à </a:t>
              </a:r>
              <a:r>
                <a:rPr dirty="0">
                  <a:solidFill>
                    <a:schemeClr val="tx1"/>
                  </a:solidFill>
                </a:rPr>
                <a:t>l’échelle</a:t>
              </a:r>
              <a:r>
                <a:rPr dirty="0"/>
                <a:t>.</a:t>
              </a:r>
            </a:p>
          </p:txBody>
        </p:sp>
        <p:grpSp>
          <p:nvGrpSpPr>
            <p:cNvPr id="63" name="Group 62">
              <a:extLst>
                <a:ext uri="{FF2B5EF4-FFF2-40B4-BE49-F238E27FC236}">
                  <a16:creationId xmlns:a16="http://schemas.microsoft.com/office/drawing/2014/main" id="{B3FE8901-955F-9BA1-51DC-0C35E2DCE2BB}"/>
                </a:ext>
              </a:extLst>
            </p:cNvPr>
            <p:cNvGrpSpPr/>
            <p:nvPr/>
          </p:nvGrpSpPr>
          <p:grpSpPr>
            <a:xfrm>
              <a:off x="6631715" y="4318216"/>
              <a:ext cx="457200" cy="457200"/>
              <a:chOff x="6980675" y="5103849"/>
              <a:chExt cx="457200" cy="457200"/>
            </a:xfrm>
          </p:grpSpPr>
          <p:sp>
            <p:nvSpPr>
              <p:cNvPr id="64" name="Rectangle 63">
                <a:extLst>
                  <a:ext uri="{FF2B5EF4-FFF2-40B4-BE49-F238E27FC236}">
                    <a16:creationId xmlns:a16="http://schemas.microsoft.com/office/drawing/2014/main" id="{CE70E3E1-3ACE-5FA3-4178-9D293D6D09E5}"/>
                  </a:ext>
                </a:extLst>
              </p:cNvPr>
              <p:cNvSpPr>
                <a:spLocks/>
              </p:cNvSpPr>
              <p:nvPr/>
            </p:nvSpPr>
            <p:spPr>
              <a:xfrm>
                <a:off x="6980675" y="5103849"/>
                <a:ext cx="457200" cy="457200"/>
              </a:xfrm>
              <a:prstGeom prst="rect">
                <a:avLst/>
              </a:prstGeom>
              <a:solidFill>
                <a:srgbClr val="7A1E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65" name="Graphic 64">
                <a:extLst>
                  <a:ext uri="{FF2B5EF4-FFF2-40B4-BE49-F238E27FC236}">
                    <a16:creationId xmlns:a16="http://schemas.microsoft.com/office/drawing/2014/main" id="{C66FDBA1-AE76-EE65-3B80-D88EC88714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012574" y="5159905"/>
                <a:ext cx="374625" cy="354611"/>
              </a:xfrm>
              <a:prstGeom prst="rect">
                <a:avLst/>
              </a:prstGeom>
            </p:spPr>
          </p:pic>
        </p:grpSp>
        <p:sp>
          <p:nvSpPr>
            <p:cNvPr id="60" name="Round Diagonal Corner Rectangle 14">
              <a:extLst>
                <a:ext uri="{FF2B5EF4-FFF2-40B4-BE49-F238E27FC236}">
                  <a16:creationId xmlns:a16="http://schemas.microsoft.com/office/drawing/2014/main" id="{D1E23F49-B79A-1E3E-EAE6-CDCA8B3964F8}"/>
                </a:ext>
              </a:extLst>
            </p:cNvPr>
            <p:cNvSpPr/>
            <p:nvPr/>
          </p:nvSpPr>
          <p:spPr>
            <a:xfrm>
              <a:off x="6262026" y="4741737"/>
              <a:ext cx="4300245"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Créer</a:t>
              </a:r>
              <a:r>
                <a:rPr dirty="0"/>
                <a:t> des </a:t>
              </a:r>
              <a:r>
                <a:rPr dirty="0"/>
                <a:t>mécanismes</a:t>
              </a:r>
              <a:r>
                <a:rPr dirty="0"/>
                <a:t> </a:t>
              </a:r>
              <a:r>
                <a:rPr dirty="0"/>
                <a:t>d'investissement</a:t>
              </a:r>
              <a:r>
                <a:rPr dirty="0"/>
                <a:t> </a:t>
              </a:r>
              <a:r>
                <a:rPr dirty="0"/>
                <a:t>privé</a:t>
              </a:r>
              <a:r>
                <a:rPr dirty="0"/>
                <a:t> à </a:t>
              </a:r>
              <a:r>
                <a:rPr dirty="0"/>
                <a:t>l'appui</a:t>
              </a:r>
              <a:r>
                <a:rPr dirty="0"/>
                <a:t> des </a:t>
              </a:r>
              <a:r>
                <a:rPr dirty="0"/>
                <a:t>systèmes</a:t>
              </a:r>
              <a:r>
                <a:rPr dirty="0"/>
                <a:t> </a:t>
              </a:r>
              <a:r>
                <a:rPr dirty="0"/>
                <a:t>mixtes</a:t>
              </a:r>
              <a:r>
                <a:rPr dirty="0"/>
                <a:t>.</a:t>
              </a:r>
            </a:p>
          </p:txBody>
        </p:sp>
        <p:grpSp>
          <p:nvGrpSpPr>
            <p:cNvPr id="79" name="Group 78">
              <a:extLst>
                <a:ext uri="{FF2B5EF4-FFF2-40B4-BE49-F238E27FC236}">
                  <a16:creationId xmlns:a16="http://schemas.microsoft.com/office/drawing/2014/main" id="{9F3ADBAF-3F65-F588-AD3F-A443101F28C9}"/>
                </a:ext>
              </a:extLst>
            </p:cNvPr>
            <p:cNvGrpSpPr/>
            <p:nvPr/>
          </p:nvGrpSpPr>
          <p:grpSpPr>
            <a:xfrm>
              <a:off x="6615770" y="4814952"/>
              <a:ext cx="472440" cy="453039"/>
              <a:chOff x="6669847" y="5855969"/>
              <a:chExt cx="472440" cy="453039"/>
            </a:xfrm>
          </p:grpSpPr>
          <p:sp>
            <p:nvSpPr>
              <p:cNvPr id="61" name="Rectangle 60">
                <a:extLst>
                  <a:ext uri="{FF2B5EF4-FFF2-40B4-BE49-F238E27FC236}">
                    <a16:creationId xmlns:a16="http://schemas.microsoft.com/office/drawing/2014/main" id="{FA2F16BA-F1BB-289E-3614-C6D6B05EFFE6}"/>
                  </a:ext>
                </a:extLst>
              </p:cNvPr>
              <p:cNvSpPr>
                <a:spLocks noChangeAspect="1"/>
              </p:cNvSpPr>
              <p:nvPr/>
            </p:nvSpPr>
            <p:spPr>
              <a:xfrm>
                <a:off x="6685087" y="5876233"/>
                <a:ext cx="457200" cy="432775"/>
              </a:xfrm>
              <a:prstGeom prst="rect">
                <a:avLst/>
              </a:prstGeom>
              <a:solidFill>
                <a:srgbClr val="F2585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4" name="Graphic 23">
                <a:extLst>
                  <a:ext uri="{FF2B5EF4-FFF2-40B4-BE49-F238E27FC236}">
                    <a16:creationId xmlns:a16="http://schemas.microsoft.com/office/drawing/2014/main" id="{C5E4DB1A-32C4-ABBA-28E4-33552903801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669847" y="5855969"/>
                <a:ext cx="450000" cy="425959"/>
              </a:xfrm>
              <a:prstGeom prst="rect">
                <a:avLst/>
              </a:prstGeom>
            </p:spPr>
          </p:pic>
        </p:grpSp>
        <p:sp>
          <p:nvSpPr>
            <p:cNvPr id="56" name="Round Diagonal Corner Rectangle 55">
              <a:extLst>
                <a:ext uri="{FF2B5EF4-FFF2-40B4-BE49-F238E27FC236}">
                  <a16:creationId xmlns:a16="http://schemas.microsoft.com/office/drawing/2014/main" id="{CB1FE8D3-3E0D-9143-C510-81ADD849CCCE}"/>
                </a:ext>
              </a:extLst>
            </p:cNvPr>
            <p:cNvSpPr/>
            <p:nvPr/>
          </p:nvSpPr>
          <p:spPr>
            <a:xfrm>
              <a:off x="6262028" y="3668306"/>
              <a:ext cx="4306144"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Renforcer</a:t>
              </a:r>
              <a:r>
                <a:rPr dirty="0"/>
                <a:t> les </a:t>
              </a:r>
              <a:r>
                <a:rPr dirty="0"/>
                <a:t>capacités</a:t>
              </a:r>
              <a:r>
                <a:rPr dirty="0"/>
                <a:t> de diagnostic et </a:t>
              </a:r>
              <a:r>
                <a:rPr dirty="0"/>
                <a:t>d’investissement</a:t>
              </a:r>
              <a:r>
                <a:rPr dirty="0"/>
                <a:t> </a:t>
              </a:r>
              <a:r>
                <a:rPr dirty="0"/>
                <a:t>en</a:t>
              </a:r>
              <a:r>
                <a:rPr dirty="0"/>
                <a:t> </a:t>
              </a:r>
              <a:r>
                <a:rPr dirty="0"/>
                <a:t>ressources</a:t>
              </a:r>
              <a:r>
                <a:rPr dirty="0"/>
                <a:t> </a:t>
              </a:r>
              <a:r>
                <a:rPr dirty="0"/>
                <a:t>humaines</a:t>
              </a:r>
              <a:r>
                <a:rPr dirty="0"/>
                <a:t> pour la </a:t>
              </a:r>
              <a:r>
                <a:rPr dirty="0"/>
                <a:t>gestion</a:t>
              </a:r>
              <a:r>
                <a:rPr dirty="0"/>
                <a:t> des </a:t>
              </a:r>
              <a:r>
                <a:rPr dirty="0"/>
                <a:t>systèmes</a:t>
              </a:r>
              <a:r>
                <a:rPr dirty="0"/>
                <a:t> </a:t>
              </a:r>
              <a:r>
                <a:rPr dirty="0"/>
                <a:t>mixtes</a:t>
              </a:r>
              <a:r>
                <a:rPr dirty="0"/>
                <a:t> de </a:t>
              </a:r>
              <a:r>
                <a:rPr dirty="0"/>
                <a:t>chaîne</a:t>
              </a:r>
              <a:r>
                <a:rPr dirty="0"/>
                <a:t> </a:t>
              </a:r>
              <a:r>
                <a:rPr dirty="0"/>
                <a:t>d’approvisionnement</a:t>
              </a:r>
              <a:r>
                <a:rPr dirty="0"/>
                <a:t>.</a:t>
              </a:r>
            </a:p>
          </p:txBody>
        </p:sp>
        <p:grpSp>
          <p:nvGrpSpPr>
            <p:cNvPr id="57" name="Group 56">
              <a:extLst>
                <a:ext uri="{FF2B5EF4-FFF2-40B4-BE49-F238E27FC236}">
                  <a16:creationId xmlns:a16="http://schemas.microsoft.com/office/drawing/2014/main" id="{53842047-6B23-EE40-5E25-C10B77F45808}"/>
                </a:ext>
              </a:extLst>
            </p:cNvPr>
            <p:cNvGrpSpPr>
              <a:grpSpLocks/>
            </p:cNvGrpSpPr>
            <p:nvPr/>
          </p:nvGrpSpPr>
          <p:grpSpPr>
            <a:xfrm>
              <a:off x="6631009" y="3746671"/>
              <a:ext cx="457200" cy="457200"/>
              <a:chOff x="5599540" y="3194236"/>
              <a:chExt cx="1339783" cy="1339785"/>
            </a:xfrm>
          </p:grpSpPr>
          <p:sp>
            <p:nvSpPr>
              <p:cNvPr id="58" name="Rectangle 57">
                <a:extLst>
                  <a:ext uri="{FF2B5EF4-FFF2-40B4-BE49-F238E27FC236}">
                    <a16:creationId xmlns:a16="http://schemas.microsoft.com/office/drawing/2014/main" id="{BF6EC5C1-4059-358D-2F54-D7E7885ACDD6}"/>
                  </a:ext>
                </a:extLst>
              </p:cNvPr>
              <p:cNvSpPr>
                <a:spLocks noChangeAspect="1"/>
              </p:cNvSpPr>
              <p:nvPr/>
            </p:nvSpPr>
            <p:spPr>
              <a:xfrm>
                <a:off x="5599540" y="3194236"/>
                <a:ext cx="1339783" cy="1339785"/>
              </a:xfrm>
              <a:prstGeom prst="rect">
                <a:avLst/>
              </a:prstGeom>
              <a:solidFill>
                <a:srgbClr val="22568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59" name="Graphic 58">
                <a:extLst>
                  <a:ext uri="{FF2B5EF4-FFF2-40B4-BE49-F238E27FC236}">
                    <a16:creationId xmlns:a16="http://schemas.microsoft.com/office/drawing/2014/main" id="{A1398FE0-7B36-B8E7-775F-321583F7566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832807" y="3351975"/>
                <a:ext cx="818183" cy="818180"/>
              </a:xfrm>
              <a:prstGeom prst="rect">
                <a:avLst/>
              </a:prstGeom>
            </p:spPr>
          </p:pic>
        </p:grpSp>
        <p:sp>
          <p:nvSpPr>
            <p:cNvPr id="54" name="Round Diagonal Corner Rectangle 14">
              <a:extLst>
                <a:ext uri="{FF2B5EF4-FFF2-40B4-BE49-F238E27FC236}">
                  <a16:creationId xmlns:a16="http://schemas.microsoft.com/office/drawing/2014/main" id="{3FE6B483-CCB5-5FCF-29CC-BDBB20F22BC3}"/>
                </a:ext>
              </a:extLst>
            </p:cNvPr>
            <p:cNvSpPr/>
            <p:nvPr/>
          </p:nvSpPr>
          <p:spPr>
            <a:xfrm>
              <a:off x="1530436" y="4098729"/>
              <a:ext cx="4335948"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Mettre</a:t>
              </a:r>
              <a:r>
                <a:rPr dirty="0"/>
                <a:t> </a:t>
              </a:r>
              <a:r>
                <a:rPr dirty="0"/>
                <a:t>en</a:t>
              </a:r>
              <a:r>
                <a:rPr dirty="0"/>
                <a:t> place des </a:t>
              </a:r>
              <a:r>
                <a:rPr dirty="0"/>
                <a:t>outils</a:t>
              </a:r>
              <a:r>
                <a:rPr dirty="0"/>
                <a:t> de </a:t>
              </a:r>
              <a:r>
                <a:rPr dirty="0"/>
                <a:t>cartographie</a:t>
              </a:r>
              <a:r>
                <a:rPr dirty="0"/>
                <a:t> des </a:t>
              </a:r>
              <a:r>
                <a:rPr dirty="0"/>
                <a:t>produits</a:t>
              </a:r>
              <a:r>
                <a:rPr dirty="0"/>
                <a:t> de santé et de </a:t>
              </a:r>
              <a:r>
                <a:rPr dirty="0"/>
                <a:t>traçabilité</a:t>
              </a:r>
              <a:r>
                <a:rPr dirty="0"/>
                <a:t> des </a:t>
              </a:r>
              <a:r>
                <a:rPr dirty="0"/>
                <a:t>dépenses</a:t>
              </a:r>
              <a:r>
                <a:rPr dirty="0"/>
                <a:t>.</a:t>
              </a:r>
            </a:p>
          </p:txBody>
        </p:sp>
        <p:sp>
          <p:nvSpPr>
            <p:cNvPr id="52" name="Round Diagonal Corner Rectangle 14">
              <a:extLst>
                <a:ext uri="{FF2B5EF4-FFF2-40B4-BE49-F238E27FC236}">
                  <a16:creationId xmlns:a16="http://schemas.microsoft.com/office/drawing/2014/main" id="{74F73721-859E-CD0D-6504-0F7B6AD13064}"/>
                </a:ext>
              </a:extLst>
            </p:cNvPr>
            <p:cNvSpPr/>
            <p:nvPr/>
          </p:nvSpPr>
          <p:spPr>
            <a:xfrm>
              <a:off x="1525015" y="3612323"/>
              <a:ext cx="4423959"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Accélérer</a:t>
              </a:r>
              <a:r>
                <a:rPr dirty="0"/>
                <a:t> la </a:t>
              </a:r>
              <a:r>
                <a:rPr dirty="0"/>
                <a:t>mise</a:t>
              </a:r>
              <a:r>
                <a:rPr dirty="0"/>
                <a:t> </a:t>
              </a:r>
              <a:r>
                <a:rPr dirty="0"/>
                <a:t>en</a:t>
              </a:r>
              <a:r>
                <a:rPr dirty="0"/>
                <a:t> </a:t>
              </a:r>
              <a:r>
                <a:rPr dirty="0"/>
                <a:t>œuvre</a:t>
              </a:r>
              <a:r>
                <a:rPr dirty="0"/>
                <a:t> du DRUM et le </a:t>
              </a:r>
              <a:r>
                <a:rPr dirty="0"/>
                <a:t>financement</a:t>
              </a:r>
              <a:r>
                <a:rPr dirty="0"/>
                <a:t> sur budget pour </a:t>
              </a:r>
              <a:r>
                <a:rPr dirty="0"/>
                <a:t>l’achat</a:t>
              </a:r>
              <a:r>
                <a:rPr dirty="0"/>
                <a:t> de </a:t>
              </a:r>
              <a:r>
                <a:rPr dirty="0"/>
                <a:t>produits</a:t>
              </a:r>
              <a:r>
                <a:rPr dirty="0"/>
                <a:t> </a:t>
              </a:r>
              <a:r>
                <a:rPr dirty="0"/>
                <a:t>essentiels</a:t>
              </a:r>
              <a:r>
                <a:rPr dirty="0"/>
                <a:t>.</a:t>
              </a:r>
            </a:p>
          </p:txBody>
        </p:sp>
        <p:grpSp>
          <p:nvGrpSpPr>
            <p:cNvPr id="76" name="Group 75">
              <a:extLst>
                <a:ext uri="{FF2B5EF4-FFF2-40B4-BE49-F238E27FC236}">
                  <a16:creationId xmlns:a16="http://schemas.microsoft.com/office/drawing/2014/main" id="{830F09C9-9236-58EE-F6E6-CEF2C687A134}"/>
                </a:ext>
              </a:extLst>
            </p:cNvPr>
            <p:cNvGrpSpPr/>
            <p:nvPr/>
          </p:nvGrpSpPr>
          <p:grpSpPr>
            <a:xfrm>
              <a:off x="1871140" y="3633241"/>
              <a:ext cx="488754" cy="488754"/>
              <a:chOff x="1543048" y="4546933"/>
              <a:chExt cx="488754" cy="488754"/>
            </a:xfrm>
          </p:grpSpPr>
          <p:sp>
            <p:nvSpPr>
              <p:cNvPr id="53" name="Rectangle 52">
                <a:extLst>
                  <a:ext uri="{FF2B5EF4-FFF2-40B4-BE49-F238E27FC236}">
                    <a16:creationId xmlns:a16="http://schemas.microsoft.com/office/drawing/2014/main" id="{4287A626-BFB7-0EB8-157D-82800356BAE9}"/>
                  </a:ext>
                </a:extLst>
              </p:cNvPr>
              <p:cNvSpPr>
                <a:spLocks/>
              </p:cNvSpPr>
              <p:nvPr/>
            </p:nvSpPr>
            <p:spPr>
              <a:xfrm>
                <a:off x="1557426" y="4570948"/>
                <a:ext cx="4572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9" name="Graphic 28">
                <a:extLst>
                  <a:ext uri="{FF2B5EF4-FFF2-40B4-BE49-F238E27FC236}">
                    <a16:creationId xmlns:a16="http://schemas.microsoft.com/office/drawing/2014/main" id="{5845B10C-6259-81B7-F0E3-9DF9B796093D}"/>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543048" y="4546933"/>
                <a:ext cx="488754" cy="488754"/>
              </a:xfrm>
              <a:prstGeom prst="rect">
                <a:avLst/>
              </a:prstGeom>
            </p:spPr>
          </p:pic>
        </p:grpSp>
        <p:sp>
          <p:nvSpPr>
            <p:cNvPr id="44" name="Round Diagonal Corner Rectangle 14">
              <a:extLst>
                <a:ext uri="{FF2B5EF4-FFF2-40B4-BE49-F238E27FC236}">
                  <a16:creationId xmlns:a16="http://schemas.microsoft.com/office/drawing/2014/main" id="{D37C9071-0994-8FCF-DD6C-0876B447D973}"/>
                </a:ext>
              </a:extLst>
            </p:cNvPr>
            <p:cNvSpPr/>
            <p:nvPr/>
          </p:nvSpPr>
          <p:spPr>
            <a:xfrm>
              <a:off x="1530436" y="4676834"/>
              <a:ext cx="4448037"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sz="1200">
                  <a:latin typeface="Poppins" panose="00000500000000000000" pitchFamily="50" charset="0"/>
                  <a:cs typeface="Poppins" panose="00000500000000000000" pitchFamily="50" charset="0"/>
                </a:defRPr>
              </a:pPr>
              <a:r>
                <a:rPr dirty="0"/>
                <a:t>Étendre</a:t>
              </a:r>
              <a:r>
                <a:rPr dirty="0"/>
                <a:t> le </a:t>
              </a:r>
              <a:r>
                <a:rPr dirty="0"/>
                <a:t>rôle</a:t>
              </a:r>
              <a:r>
                <a:rPr dirty="0"/>
                <a:t> du RHSC </a:t>
              </a:r>
              <a:r>
                <a:rPr dirty="0"/>
                <a:t>en</a:t>
              </a:r>
              <a:r>
                <a:rPr dirty="0"/>
                <a:t> </a:t>
              </a:r>
              <a:r>
                <a:rPr dirty="0"/>
                <a:t>tant</a:t>
              </a:r>
              <a:r>
                <a:rPr dirty="0"/>
                <a:t> </a:t>
              </a:r>
              <a:r>
                <a:rPr dirty="0"/>
                <a:t>qu’Observatoire</a:t>
              </a:r>
              <a:r>
                <a:rPr dirty="0"/>
                <a:t> SRMNEA-N et </a:t>
              </a:r>
              <a:r>
                <a:rPr dirty="0"/>
                <a:t>élargir</a:t>
              </a:r>
              <a:r>
                <a:rPr dirty="0"/>
                <a:t> la </a:t>
              </a:r>
              <a:r>
                <a:rPr dirty="0"/>
                <a:t>portée</a:t>
              </a:r>
              <a:r>
                <a:rPr dirty="0"/>
                <a:t> de la </a:t>
              </a:r>
              <a:r>
                <a:rPr dirty="0"/>
                <a:t>planification</a:t>
              </a:r>
              <a:r>
                <a:rPr dirty="0"/>
                <a:t> de la </a:t>
              </a:r>
              <a:r>
                <a:rPr dirty="0"/>
                <a:t>chaîne</a:t>
              </a:r>
              <a:r>
                <a:rPr dirty="0"/>
                <a:t> </a:t>
              </a:r>
              <a:r>
                <a:rPr dirty="0"/>
                <a:t>d’approvisionnement</a:t>
              </a:r>
              <a:r>
                <a:rPr dirty="0"/>
                <a:t> (VAN) aux </a:t>
              </a:r>
              <a:r>
                <a:rPr dirty="0"/>
                <a:t>produits</a:t>
              </a:r>
              <a:r>
                <a:rPr dirty="0"/>
                <a:t> de santé pour la </a:t>
              </a:r>
              <a:r>
                <a:rPr dirty="0"/>
                <a:t>mère</a:t>
              </a:r>
              <a:r>
                <a:rPr dirty="0"/>
                <a:t> et </a:t>
              </a:r>
              <a:r>
                <a:rPr dirty="0"/>
                <a:t>l’enfant</a:t>
              </a:r>
              <a:r>
                <a:rPr dirty="0"/>
                <a:t>.</a:t>
              </a:r>
            </a:p>
          </p:txBody>
        </p:sp>
        <p:grpSp>
          <p:nvGrpSpPr>
            <p:cNvPr id="45" name="Group 44">
              <a:extLst>
                <a:ext uri="{FF2B5EF4-FFF2-40B4-BE49-F238E27FC236}">
                  <a16:creationId xmlns:a16="http://schemas.microsoft.com/office/drawing/2014/main" id="{9A14D2C9-3287-367F-39C4-C6AAFA314681}"/>
                </a:ext>
              </a:extLst>
            </p:cNvPr>
            <p:cNvGrpSpPr/>
            <p:nvPr/>
          </p:nvGrpSpPr>
          <p:grpSpPr>
            <a:xfrm>
              <a:off x="1885317" y="4681538"/>
              <a:ext cx="457200" cy="457200"/>
              <a:chOff x="1541894" y="3039926"/>
              <a:chExt cx="457200" cy="457200"/>
            </a:xfrm>
          </p:grpSpPr>
          <p:sp>
            <p:nvSpPr>
              <p:cNvPr id="46" name="Rectangle 45">
                <a:extLst>
                  <a:ext uri="{FF2B5EF4-FFF2-40B4-BE49-F238E27FC236}">
                    <a16:creationId xmlns:a16="http://schemas.microsoft.com/office/drawing/2014/main" id="{699AE81D-472F-7E1E-46F0-DBAF46274652}"/>
                  </a:ext>
                </a:extLst>
              </p:cNvPr>
              <p:cNvSpPr/>
              <p:nvPr/>
            </p:nvSpPr>
            <p:spPr>
              <a:xfrm>
                <a:off x="1541894" y="3039926"/>
                <a:ext cx="457200" cy="457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7" name="Graphic 27">
                <a:extLst>
                  <a:ext uri="{FF2B5EF4-FFF2-40B4-BE49-F238E27FC236}">
                    <a16:creationId xmlns:a16="http://schemas.microsoft.com/office/drawing/2014/main" id="{E19D11D3-9318-03C9-3487-978A270520CB}"/>
                  </a:ext>
                </a:extLst>
              </p:cNvPr>
              <p:cNvPicPr>
                <a:picLocks/>
              </p:cNvPicPr>
              <p:nvPr/>
            </p:nvPicPr>
            <p:blipFill>
              <a:blip r:embed="rId18">
                <a:extLst>
                  <a:ext uri="{96DAC541-7B7A-43D3-8B79-37D633B846F1}">
                    <asvg:svgBlip xmlns:asvg="http://schemas.microsoft.com/office/drawing/2016/SVG/main" xmlns="" r:embed="rId19"/>
                  </a:ext>
                </a:extLst>
              </a:blip>
              <a:stretch>
                <a:fillRect/>
              </a:stretch>
            </p:blipFill>
            <p:spPr>
              <a:xfrm>
                <a:off x="1554768" y="3093524"/>
                <a:ext cx="431452" cy="388524"/>
              </a:xfrm>
              <a:prstGeom prst="rect">
                <a:avLst/>
              </a:prstGeom>
            </p:spPr>
          </p:pic>
        </p:grpSp>
        <p:grpSp>
          <p:nvGrpSpPr>
            <p:cNvPr id="77" name="Group 76">
              <a:extLst>
                <a:ext uri="{FF2B5EF4-FFF2-40B4-BE49-F238E27FC236}">
                  <a16:creationId xmlns:a16="http://schemas.microsoft.com/office/drawing/2014/main" id="{99BDB9D4-1AA6-10C2-46FF-683CE55B3270}"/>
                </a:ext>
              </a:extLst>
            </p:cNvPr>
            <p:cNvGrpSpPr/>
            <p:nvPr/>
          </p:nvGrpSpPr>
          <p:grpSpPr>
            <a:xfrm>
              <a:off x="6289835" y="2153047"/>
              <a:ext cx="469620" cy="457200"/>
              <a:chOff x="1545006" y="2916268"/>
              <a:chExt cx="469620" cy="457200"/>
            </a:xfrm>
          </p:grpSpPr>
          <p:sp>
            <p:nvSpPr>
              <p:cNvPr id="71" name="Rectangle 70">
                <a:extLst>
                  <a:ext uri="{FF2B5EF4-FFF2-40B4-BE49-F238E27FC236}">
                    <a16:creationId xmlns:a16="http://schemas.microsoft.com/office/drawing/2014/main" id="{EFDB673F-C4ED-89E2-21B8-D5AE454BB572}"/>
                  </a:ext>
                </a:extLst>
              </p:cNvPr>
              <p:cNvSpPr>
                <a:spLocks/>
              </p:cNvSpPr>
              <p:nvPr/>
            </p:nvSpPr>
            <p:spPr>
              <a:xfrm>
                <a:off x="1545006" y="2916268"/>
                <a:ext cx="457200" cy="457200"/>
              </a:xfrm>
              <a:prstGeom prst="rect">
                <a:avLst/>
              </a:prstGeom>
              <a:solidFill>
                <a:srgbClr val="16544E"/>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72" name="Graphic 71">
                <a:extLst>
                  <a:ext uri="{FF2B5EF4-FFF2-40B4-BE49-F238E27FC236}">
                    <a16:creationId xmlns:a16="http://schemas.microsoft.com/office/drawing/2014/main" id="{5290BDF4-AAB2-20F2-5882-C64348CBDA7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1564626" y="2917260"/>
                <a:ext cx="450000" cy="425959"/>
              </a:xfrm>
              <a:prstGeom prst="rect">
                <a:avLst/>
              </a:prstGeom>
            </p:spPr>
          </p:pic>
        </p:grpSp>
        <p:grpSp>
          <p:nvGrpSpPr>
            <p:cNvPr id="75" name="Group 74">
              <a:extLst>
                <a:ext uri="{FF2B5EF4-FFF2-40B4-BE49-F238E27FC236}">
                  <a16:creationId xmlns:a16="http://schemas.microsoft.com/office/drawing/2014/main" id="{CDBFFD08-FF6F-6C14-3704-DE9E35C7B433}"/>
                </a:ext>
              </a:extLst>
            </p:cNvPr>
            <p:cNvGrpSpPr/>
            <p:nvPr/>
          </p:nvGrpSpPr>
          <p:grpSpPr>
            <a:xfrm>
              <a:off x="1887224" y="4154306"/>
              <a:ext cx="457200" cy="457200"/>
              <a:chOff x="1512832" y="5172173"/>
              <a:chExt cx="457200" cy="457200"/>
            </a:xfrm>
          </p:grpSpPr>
          <p:sp>
            <p:nvSpPr>
              <p:cNvPr id="55" name="Rectangle 54">
                <a:extLst>
                  <a:ext uri="{FF2B5EF4-FFF2-40B4-BE49-F238E27FC236}">
                    <a16:creationId xmlns:a16="http://schemas.microsoft.com/office/drawing/2014/main" id="{BBFDF223-E5DE-56A1-26C1-7E87333278CF}"/>
                  </a:ext>
                </a:extLst>
              </p:cNvPr>
              <p:cNvSpPr>
                <a:spLocks/>
              </p:cNvSpPr>
              <p:nvPr/>
            </p:nvSpPr>
            <p:spPr>
              <a:xfrm>
                <a:off x="1512832" y="5172173"/>
                <a:ext cx="457200" cy="457200"/>
              </a:xfrm>
              <a:prstGeom prst="rect">
                <a:avLst/>
              </a:prstGeom>
              <a:solidFill>
                <a:srgbClr val="30999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74" name="Graphic 73">
                <a:extLst>
                  <a:ext uri="{FF2B5EF4-FFF2-40B4-BE49-F238E27FC236}">
                    <a16:creationId xmlns:a16="http://schemas.microsoft.com/office/drawing/2014/main" id="{A23F4245-5551-6860-1089-DB8BA9B776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16432" y="5203414"/>
                <a:ext cx="450000" cy="425959"/>
              </a:xfrm>
              <a:prstGeom prst="rect">
                <a:avLst/>
              </a:prstGeom>
            </p:spPr>
          </p:pic>
        </p:grpSp>
        <p:sp>
          <p:nvSpPr>
            <p:cNvPr id="7" name="Round Diagonal Corner Rectangle 14">
              <a:extLst>
                <a:ext uri="{FF2B5EF4-FFF2-40B4-BE49-F238E27FC236}">
                  <a16:creationId xmlns:a16="http://schemas.microsoft.com/office/drawing/2014/main" id="{E7C36AA6-6C10-194A-0A39-EA365E50C03E}"/>
                </a:ext>
              </a:extLst>
            </p:cNvPr>
            <p:cNvSpPr/>
            <p:nvPr/>
          </p:nvSpPr>
          <p:spPr>
            <a:xfrm>
              <a:off x="3551103" y="1586777"/>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GOUVERNANCE DES SYSTÈMES MIXTES</a:t>
              </a:r>
            </a:p>
          </p:txBody>
        </p:sp>
      </p:grpSp>
      <p:sp>
        <p:nvSpPr>
          <p:cNvPr id="8" name="Rectangle: Rounded Corners 7">
            <a:extLst>
              <a:ext uri="{FF2B5EF4-FFF2-40B4-BE49-F238E27FC236}">
                <a16:creationId xmlns:a16="http://schemas.microsoft.com/office/drawing/2014/main" id="{8BEDF1D9-CC43-7C50-41DD-3E3340668735}"/>
              </a:ext>
            </a:extLst>
          </p:cNvPr>
          <p:cNvSpPr/>
          <p:nvPr/>
        </p:nvSpPr>
        <p:spPr>
          <a:xfrm>
            <a:off x="6352022" y="2632144"/>
            <a:ext cx="4933646" cy="592042"/>
          </a:xfrm>
          <a:prstGeom prst="roundRect">
            <a:avLst/>
          </a:prstGeom>
          <a:noFill/>
          <a:ln w="28575">
            <a:solidFill>
              <a:srgbClr val="C00000"/>
            </a:solidFill>
          </a:ln>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239510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D6AE1-32A7-2F2C-707E-D4D67F26B32B}"/>
            </a:ext>
          </a:extLst>
        </p:cNvPr>
        <p:cNvGrpSpPr/>
        <p:nvPr/>
      </p:nvGrpSpPr>
      <p:grpSpPr>
        <a:xfrm>
          <a:off x="0" y="0"/>
          <a:ext cx="0" cy="0"/>
          <a:chOff x="0" y="0"/>
          <a:chExt cx="0" cy="0"/>
        </a:xfrm>
      </p:grpSpPr>
      <p:sp>
        <p:nvSpPr>
          <p:cNvPr id="3" name="Google Shape;1086;p23">
            <a:extLst>
              <a:ext uri="{FF2B5EF4-FFF2-40B4-BE49-F238E27FC236}">
                <a16:creationId xmlns:a16="http://schemas.microsoft.com/office/drawing/2014/main" id="{19F40F35-2317-29DB-178C-F69FDDF098FD}"/>
              </a:ext>
            </a:extLst>
          </p:cNvPr>
          <p:cNvSpPr txBox="1">
            <a:spLocks/>
          </p:cNvSpPr>
          <p:nvPr/>
        </p:nvSpPr>
        <p:spPr>
          <a:xfrm>
            <a:off x="521049" y="162600"/>
            <a:ext cx="11499269" cy="66439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defRPr sz="2400" b="1">
                <a:solidFill>
                  <a:srgbClr val="08716C"/>
                </a:solidFill>
                <a:latin typeface="Poppins" panose="00000500000000000000" pitchFamily="2" charset="0"/>
                <a:cs typeface="Poppins" panose="00000500000000000000" pitchFamily="2" charset="0"/>
              </a:defRPr>
            </a:pPr>
            <a:r>
              <a:rPr lang="en-US" sz="2000" dirty="0"/>
              <a:t>FASTR </a:t>
            </a:r>
            <a:r>
              <a:rPr lang="en-US" sz="2000" dirty="0" smtClean="0"/>
              <a:t>: </a:t>
            </a:r>
            <a:r>
              <a:rPr sz="2000" dirty="0" smtClean="0"/>
              <a:t>Analyse</a:t>
            </a:r>
            <a:r>
              <a:rPr sz="2000" dirty="0" smtClean="0"/>
              <a:t> </a:t>
            </a:r>
            <a:r>
              <a:rPr sz="2000" dirty="0"/>
              <a:t>des Causes </a:t>
            </a:r>
            <a:r>
              <a:rPr sz="2000" dirty="0"/>
              <a:t>Racinaires</a:t>
            </a:r>
            <a:r>
              <a:rPr sz="2000" dirty="0"/>
              <a:t> (ACR) de la </a:t>
            </a:r>
            <a:r>
              <a:rPr sz="2000" dirty="0"/>
              <a:t>chaîne</a:t>
            </a:r>
            <a:r>
              <a:rPr sz="2000" dirty="0"/>
              <a:t> </a:t>
            </a:r>
            <a:r>
              <a:rPr sz="2000" dirty="0" smtClean="0"/>
              <a:t>d'approvisionnement</a:t>
            </a:r>
            <a:endParaRPr lang="en-US" sz="2000" dirty="0">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EAF7E467-4103-FD60-DED8-3DE0DDC9E40C}"/>
              </a:ext>
            </a:extLst>
          </p:cNvPr>
          <p:cNvSpPr txBox="1"/>
          <p:nvPr/>
        </p:nvSpPr>
        <p:spPr>
          <a:xfrm>
            <a:off x="384282" y="970180"/>
            <a:ext cx="10890402" cy="584775"/>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just">
              <a:defRPr>
                <a:latin typeface="Poppins" panose="00000500000000000000" pitchFamily="2" charset="0"/>
                <a:ea typeface="Calibri"/>
                <a:cs typeface="Poppins" panose="00000500000000000000" pitchFamily="2" charset="0"/>
              </a:defRPr>
            </a:pPr>
            <a:r>
              <a:rPr sz="1600" dirty="0"/>
              <a:t>L'ACR </a:t>
            </a:r>
            <a:r>
              <a:rPr sz="1600" dirty="0"/>
              <a:t>s'appuie</a:t>
            </a:r>
            <a:r>
              <a:rPr sz="1600" dirty="0"/>
              <a:t> sur la </a:t>
            </a:r>
            <a:r>
              <a:rPr sz="1600" dirty="0"/>
              <a:t>gouvernance</a:t>
            </a:r>
            <a:r>
              <a:rPr sz="1600" dirty="0"/>
              <a:t> FASTR </a:t>
            </a:r>
            <a:r>
              <a:rPr sz="1600" dirty="0"/>
              <a:t>existante</a:t>
            </a:r>
            <a:r>
              <a:rPr sz="1600" dirty="0"/>
              <a:t> </a:t>
            </a:r>
            <a:r>
              <a:rPr sz="1600" dirty="0"/>
              <a:t>dans</a:t>
            </a:r>
            <a:r>
              <a:rPr sz="1600" dirty="0"/>
              <a:t> les pays pour tester </a:t>
            </a:r>
            <a:r>
              <a:rPr sz="1600" dirty="0"/>
              <a:t>une</a:t>
            </a:r>
            <a:r>
              <a:rPr sz="1600" dirty="0"/>
              <a:t> nouvelle </a:t>
            </a:r>
            <a:r>
              <a:rPr sz="1600" dirty="0"/>
              <a:t>approche</a:t>
            </a:r>
            <a:r>
              <a:rPr sz="1600" dirty="0"/>
              <a:t> de diagnostic des </a:t>
            </a:r>
            <a:r>
              <a:rPr sz="1600" dirty="0"/>
              <a:t>problèmes</a:t>
            </a:r>
            <a:r>
              <a:rPr sz="1600" dirty="0"/>
              <a:t> de </a:t>
            </a:r>
            <a:r>
              <a:rPr sz="1600" dirty="0"/>
              <a:t>disponibilité</a:t>
            </a:r>
            <a:r>
              <a:rPr sz="1600" dirty="0"/>
              <a:t> des </a:t>
            </a:r>
            <a:r>
              <a:rPr sz="1600" dirty="0"/>
              <a:t>produits</a:t>
            </a:r>
            <a:r>
              <a:rPr sz="1600" dirty="0"/>
              <a:t> de santé au </a:t>
            </a:r>
            <a:r>
              <a:rPr sz="1600" dirty="0"/>
              <a:t>niveau</a:t>
            </a:r>
            <a:r>
              <a:rPr sz="1600" dirty="0"/>
              <a:t> </a:t>
            </a:r>
            <a:r>
              <a:rPr sz="1600" dirty="0" smtClean="0"/>
              <a:t>infranational</a:t>
            </a:r>
            <a:r>
              <a:rPr lang="en-US" sz="1600" dirty="0" smtClean="0"/>
              <a:t>,</a:t>
            </a:r>
            <a:r>
              <a:rPr sz="1600" dirty="0" smtClean="0"/>
              <a:t> </a:t>
            </a:r>
            <a:r>
              <a:rPr sz="1600" dirty="0"/>
              <a:t>dans</a:t>
            </a:r>
            <a:r>
              <a:rPr sz="1600" dirty="0"/>
              <a:t> les </a:t>
            </a:r>
            <a:r>
              <a:rPr sz="1600" dirty="0"/>
              <a:t>établissements</a:t>
            </a:r>
            <a:r>
              <a:rPr sz="1600" dirty="0"/>
              <a:t> publics.</a:t>
            </a:r>
            <a:endParaRPr lang="en-US" sz="1600" dirty="0">
              <a:latin typeface="Poppins" panose="00000500000000000000" pitchFamily="2" charset="0"/>
              <a:cs typeface="Poppins" panose="00000500000000000000" pitchFamily="2" charset="0"/>
            </a:endParaRPr>
          </a:p>
        </p:txBody>
      </p:sp>
      <p:sp>
        <p:nvSpPr>
          <p:cNvPr id="6" name="Google Shape;962;g32020727e4e_0_524">
            <a:extLst>
              <a:ext uri="{FF2B5EF4-FFF2-40B4-BE49-F238E27FC236}">
                <a16:creationId xmlns:a16="http://schemas.microsoft.com/office/drawing/2014/main" id="{685D6F65-089E-9226-BB76-71F37B45AB88}"/>
              </a:ext>
            </a:extLst>
          </p:cNvPr>
          <p:cNvSpPr/>
          <p:nvPr/>
        </p:nvSpPr>
        <p:spPr>
          <a:xfrm>
            <a:off x="597213" y="1961329"/>
            <a:ext cx="2773578" cy="3877996"/>
          </a:xfrm>
          <a:prstGeom prst="rect">
            <a:avLst/>
          </a:prstGeom>
          <a:noFill/>
          <a:ln w="28575" cap="flat" cmpd="sng">
            <a:solidFill>
              <a:srgbClr val="2A9D8F"/>
            </a:solidFill>
            <a:prstDash val="solid"/>
            <a:miter lim="800000"/>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Bef>
                <a:spcPts val="1200"/>
              </a:spcBef>
              <a:defRPr sz="1500">
                <a:solidFill>
                  <a:schemeClr val="dk1"/>
                </a:solidFill>
                <a:latin typeface="Poppins"/>
                <a:cs typeface="Poppins"/>
                <a:sym typeface="Poppins"/>
              </a:defRPr>
            </a:pPr>
            <a:r>
              <a:rPr b="1" dirty="0"/>
              <a:t>Des </a:t>
            </a:r>
            <a:r>
              <a:rPr b="1" dirty="0"/>
              <a:t>défis</a:t>
            </a:r>
            <a:r>
              <a:rPr b="1" dirty="0"/>
              <a:t> persistent </a:t>
            </a:r>
            <a:r>
              <a:rPr b="1" dirty="0"/>
              <a:t>en</a:t>
            </a:r>
            <a:r>
              <a:rPr b="1" dirty="0"/>
              <a:t> </a:t>
            </a:r>
            <a:r>
              <a:rPr b="1" dirty="0"/>
              <a:t>matière</a:t>
            </a:r>
            <a:r>
              <a:rPr b="1" dirty="0"/>
              <a:t> de </a:t>
            </a:r>
            <a:r>
              <a:rPr b="1" dirty="0"/>
              <a:t>disponibilité</a:t>
            </a:r>
            <a:r>
              <a:rPr b="1" dirty="0"/>
              <a:t> des </a:t>
            </a:r>
            <a:r>
              <a:rPr b="1" dirty="0"/>
              <a:t>produits</a:t>
            </a:r>
            <a:r>
              <a:rPr dirty="0"/>
              <a:t> </a:t>
            </a:r>
            <a:r>
              <a:rPr dirty="0"/>
              <a:t>dans</a:t>
            </a:r>
            <a:r>
              <a:rPr dirty="0"/>
              <a:t> le </a:t>
            </a:r>
            <a:r>
              <a:rPr dirty="0"/>
              <a:t>secteur</a:t>
            </a:r>
            <a:r>
              <a:rPr dirty="0"/>
              <a:t> public, </a:t>
            </a:r>
            <a:r>
              <a:rPr dirty="0"/>
              <a:t>comme</a:t>
            </a:r>
            <a:r>
              <a:rPr dirty="0"/>
              <a:t> </a:t>
            </a:r>
            <a:r>
              <a:rPr dirty="0"/>
              <a:t>l’a</a:t>
            </a:r>
            <a:r>
              <a:rPr dirty="0"/>
              <a:t> </a:t>
            </a:r>
            <a:r>
              <a:rPr dirty="0"/>
              <a:t>souligné</a:t>
            </a:r>
            <a:r>
              <a:rPr dirty="0"/>
              <a:t> </a:t>
            </a:r>
            <a:r>
              <a:rPr dirty="0"/>
              <a:t>l’enquête</a:t>
            </a:r>
            <a:r>
              <a:rPr dirty="0"/>
              <a:t> </a:t>
            </a:r>
            <a:r>
              <a:rPr dirty="0" smtClean="0"/>
              <a:t>FASTR</a:t>
            </a:r>
            <a:r>
              <a:rPr dirty="0"/>
              <a:t>. </a:t>
            </a:r>
          </a:p>
          <a:p>
            <a:pPr>
              <a:lnSpc>
                <a:spcPct val="115000"/>
              </a:lnSpc>
              <a:spcBef>
                <a:spcPts val="1200"/>
              </a:spcBef>
              <a:defRPr sz="1500">
                <a:solidFill>
                  <a:schemeClr val="dk1"/>
                </a:solidFill>
                <a:latin typeface="Poppins"/>
                <a:cs typeface="Poppins"/>
                <a:sym typeface="Poppins"/>
              </a:defRPr>
            </a:pPr>
            <a:r>
              <a:rPr dirty="0"/>
              <a:t>La </a:t>
            </a:r>
            <a:r>
              <a:rPr dirty="0"/>
              <a:t>disponibilité</a:t>
            </a:r>
            <a:r>
              <a:rPr dirty="0"/>
              <a:t> des </a:t>
            </a:r>
            <a:r>
              <a:rPr dirty="0"/>
              <a:t>produits</a:t>
            </a:r>
            <a:r>
              <a:rPr dirty="0"/>
              <a:t> </a:t>
            </a:r>
            <a:r>
              <a:rPr dirty="0"/>
              <a:t>dépend</a:t>
            </a:r>
            <a:r>
              <a:rPr dirty="0"/>
              <a:t> de multiples </a:t>
            </a:r>
            <a:r>
              <a:rPr dirty="0"/>
              <a:t>facteurs</a:t>
            </a:r>
            <a:r>
              <a:rPr dirty="0"/>
              <a:t> </a:t>
            </a:r>
            <a:r>
              <a:rPr dirty="0"/>
              <a:t>interconnectés</a:t>
            </a:r>
            <a:r>
              <a:rPr dirty="0"/>
              <a:t>. </a:t>
            </a:r>
            <a:r>
              <a:rPr dirty="0">
                <a:ea typeface="Poppins"/>
              </a:rPr>
              <a:t>                                                                 </a:t>
            </a:r>
            <a:endParaRPr lang="en-US" sz="1500" dirty="0">
              <a:solidFill>
                <a:schemeClr val="dk1"/>
              </a:solidFill>
              <a:latin typeface="Poppins"/>
              <a:ea typeface="Poppins"/>
              <a:cs typeface="Poppins"/>
            </a:endParaRPr>
          </a:p>
        </p:txBody>
      </p:sp>
      <p:sp>
        <p:nvSpPr>
          <p:cNvPr id="7" name="Google Shape;963;g32020727e4e_0_524">
            <a:extLst>
              <a:ext uri="{FF2B5EF4-FFF2-40B4-BE49-F238E27FC236}">
                <a16:creationId xmlns:a16="http://schemas.microsoft.com/office/drawing/2014/main" id="{51BE343B-887B-B7A7-BAA6-7D98BD156337}"/>
              </a:ext>
            </a:extLst>
          </p:cNvPr>
          <p:cNvSpPr/>
          <p:nvPr/>
        </p:nvSpPr>
        <p:spPr>
          <a:xfrm>
            <a:off x="1267746" y="1759137"/>
            <a:ext cx="1474200" cy="342300"/>
          </a:xfrm>
          <a:prstGeom prst="rect">
            <a:avLst/>
          </a:prstGeom>
          <a:solidFill>
            <a:schemeClr val="lt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None/>
              <a:defRPr b="1">
                <a:solidFill>
                  <a:srgbClr val="2A9D8F"/>
                </a:solidFill>
                <a:latin typeface="Poppins" panose="00000500000000000000" pitchFamily="2" charset="0"/>
                <a:ea typeface="Poppins"/>
                <a:cs typeface="Poppins" panose="00000500000000000000" pitchFamily="2" charset="0"/>
                <a:sym typeface="Poppins"/>
              </a:defRPr>
            </a:pPr>
            <a:r>
              <a:rPr dirty="0" smtClean="0"/>
              <a:t>Défi</a:t>
            </a:r>
            <a:r>
              <a:rPr lang="en-US" dirty="0" smtClean="0"/>
              <a:t>s</a:t>
            </a:r>
            <a:r>
              <a:rPr dirty="0" smtClean="0"/>
              <a:t> </a:t>
            </a:r>
            <a:endParaRPr lang="en-US" b="1" dirty="0">
              <a:solidFill>
                <a:srgbClr val="2A9D8F"/>
              </a:solidFill>
              <a:latin typeface="Poppins" panose="00000500000000000000" pitchFamily="2" charset="0"/>
              <a:ea typeface="Poppins"/>
              <a:cs typeface="Poppins" panose="00000500000000000000" pitchFamily="2" charset="0"/>
            </a:endParaRPr>
          </a:p>
        </p:txBody>
      </p:sp>
      <p:sp>
        <p:nvSpPr>
          <p:cNvPr id="8" name="Google Shape;964;g32020727e4e_0_524">
            <a:extLst>
              <a:ext uri="{FF2B5EF4-FFF2-40B4-BE49-F238E27FC236}">
                <a16:creationId xmlns:a16="http://schemas.microsoft.com/office/drawing/2014/main" id="{AA285F19-8021-7BDA-9BCF-D5A3587CD55F}"/>
              </a:ext>
            </a:extLst>
          </p:cNvPr>
          <p:cNvSpPr/>
          <p:nvPr/>
        </p:nvSpPr>
        <p:spPr>
          <a:xfrm>
            <a:off x="3563724" y="1961328"/>
            <a:ext cx="2984691" cy="3877997"/>
          </a:xfrm>
          <a:prstGeom prst="rect">
            <a:avLst/>
          </a:prstGeom>
          <a:noFill/>
          <a:ln w="28575" cap="flat" cmpd="sng">
            <a:solidFill>
              <a:srgbClr val="2A9D8F"/>
            </a:solidFill>
            <a:prstDash val="solid"/>
            <a:miter lim="800000"/>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a:lnSpc>
                <a:spcPct val="115000"/>
              </a:lnSpc>
              <a:spcBef>
                <a:spcPts val="1200"/>
              </a:spcBef>
              <a:spcAft>
                <a:spcPts val="1200"/>
              </a:spcAft>
              <a:buNone/>
              <a:defRPr sz="1500">
                <a:solidFill>
                  <a:schemeClr val="dk1"/>
                </a:solidFill>
                <a:latin typeface="Poppins"/>
                <a:ea typeface="Poppins"/>
                <a:cs typeface="Poppins"/>
                <a:sym typeface="Poppins"/>
              </a:defRPr>
            </a:pPr>
            <a:r>
              <a:rPr dirty="0"/>
              <a:t>Le </a:t>
            </a:r>
            <a:r>
              <a:rPr dirty="0"/>
              <a:t>projet</a:t>
            </a:r>
            <a:r>
              <a:rPr dirty="0"/>
              <a:t> ACR FASTR </a:t>
            </a:r>
            <a:r>
              <a:rPr dirty="0"/>
              <a:t>utilise</a:t>
            </a:r>
            <a:r>
              <a:rPr dirty="0"/>
              <a:t> les </a:t>
            </a:r>
            <a:r>
              <a:rPr dirty="0"/>
              <a:t>données</a:t>
            </a:r>
            <a:r>
              <a:rPr dirty="0"/>
              <a:t> FASTR et des </a:t>
            </a:r>
            <a:r>
              <a:rPr dirty="0"/>
              <a:t>entretiens</a:t>
            </a:r>
            <a:r>
              <a:rPr dirty="0"/>
              <a:t> </a:t>
            </a:r>
            <a:r>
              <a:rPr dirty="0"/>
              <a:t>complémentaires</a:t>
            </a:r>
            <a:r>
              <a:rPr dirty="0"/>
              <a:t> pour </a:t>
            </a:r>
            <a:r>
              <a:rPr b="1" dirty="0"/>
              <a:t>diagnostiquer</a:t>
            </a:r>
            <a:r>
              <a:rPr b="1" dirty="0"/>
              <a:t> les </a:t>
            </a:r>
            <a:r>
              <a:rPr b="1" dirty="0"/>
              <a:t>problèmes</a:t>
            </a:r>
            <a:r>
              <a:rPr b="1" dirty="0"/>
              <a:t> de la </a:t>
            </a:r>
            <a:r>
              <a:rPr b="1" dirty="0"/>
              <a:t>chaîne</a:t>
            </a:r>
            <a:r>
              <a:rPr b="1" dirty="0"/>
              <a:t> </a:t>
            </a:r>
            <a:r>
              <a:rPr b="1" dirty="0"/>
              <a:t>d'approvisionnement</a:t>
            </a:r>
            <a:r>
              <a:rPr b="1" dirty="0"/>
              <a:t> </a:t>
            </a:r>
            <a:r>
              <a:rPr b="1" dirty="0"/>
              <a:t>en</a:t>
            </a:r>
            <a:r>
              <a:rPr b="1" dirty="0"/>
              <a:t> </a:t>
            </a:r>
            <a:r>
              <a:rPr b="1" dirty="0"/>
              <a:t>produits</a:t>
            </a:r>
            <a:r>
              <a:rPr b="1" dirty="0"/>
              <a:t> de santé, </a:t>
            </a:r>
            <a:r>
              <a:rPr dirty="0"/>
              <a:t>permettant</a:t>
            </a:r>
            <a:r>
              <a:rPr dirty="0"/>
              <a:t> aux </a:t>
            </a:r>
            <a:r>
              <a:rPr dirty="0"/>
              <a:t>équipes</a:t>
            </a:r>
            <a:r>
              <a:rPr dirty="0"/>
              <a:t> locales </a:t>
            </a:r>
            <a:r>
              <a:rPr dirty="0"/>
              <a:t>d'appliquer</a:t>
            </a:r>
            <a:r>
              <a:rPr dirty="0"/>
              <a:t> des solutions </a:t>
            </a:r>
            <a:r>
              <a:rPr dirty="0"/>
              <a:t>préventives</a:t>
            </a:r>
            <a:r>
              <a:rPr dirty="0"/>
              <a:t> </a:t>
            </a:r>
            <a:r>
              <a:rPr dirty="0"/>
              <a:t>efficaces</a:t>
            </a:r>
            <a:r>
              <a:rPr dirty="0"/>
              <a:t>. </a:t>
            </a:r>
            <a:endParaRPr lang="en-US" sz="1500" dirty="0">
              <a:solidFill>
                <a:schemeClr val="dk1"/>
              </a:solidFill>
              <a:latin typeface="Poppins"/>
              <a:ea typeface="Poppins"/>
              <a:cs typeface="Poppins"/>
            </a:endParaRPr>
          </a:p>
        </p:txBody>
      </p:sp>
      <p:sp>
        <p:nvSpPr>
          <p:cNvPr id="9" name="Google Shape;965;g32020727e4e_0_524">
            <a:extLst>
              <a:ext uri="{FF2B5EF4-FFF2-40B4-BE49-F238E27FC236}">
                <a16:creationId xmlns:a16="http://schemas.microsoft.com/office/drawing/2014/main" id="{2981A556-2780-0711-39EA-9C998DE526F4}"/>
              </a:ext>
            </a:extLst>
          </p:cNvPr>
          <p:cNvSpPr/>
          <p:nvPr/>
        </p:nvSpPr>
        <p:spPr>
          <a:xfrm>
            <a:off x="4484914" y="1675374"/>
            <a:ext cx="1180244" cy="509826"/>
          </a:xfrm>
          <a:prstGeom prst="rect">
            <a:avLst/>
          </a:prstGeom>
          <a:solidFill>
            <a:schemeClr val="lt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b="1">
                <a:solidFill>
                  <a:srgbClr val="2A9D8F"/>
                </a:solidFill>
                <a:latin typeface="Poppins" panose="00000500000000000000" pitchFamily="2" charset="0"/>
                <a:cs typeface="Poppins" panose="00000500000000000000" pitchFamily="2" charset="0"/>
                <a:sym typeface="Poppins"/>
              </a:defRPr>
            </a:pPr>
            <a:r>
              <a:rPr dirty="0"/>
              <a:t>Solution</a:t>
            </a:r>
            <a:endParaRPr lang="en-GB" b="1" dirty="0">
              <a:solidFill>
                <a:srgbClr val="2A9D8F"/>
              </a:solidFill>
              <a:latin typeface="Poppins" panose="00000500000000000000" pitchFamily="2" charset="0"/>
              <a:cs typeface="Poppins" panose="00000500000000000000" pitchFamily="2" charset="0"/>
            </a:endParaRPr>
          </a:p>
        </p:txBody>
      </p:sp>
      <p:sp>
        <p:nvSpPr>
          <p:cNvPr id="10" name="Google Shape;966;g32020727e4e_0_524">
            <a:extLst>
              <a:ext uri="{FF2B5EF4-FFF2-40B4-BE49-F238E27FC236}">
                <a16:creationId xmlns:a16="http://schemas.microsoft.com/office/drawing/2014/main" id="{F2419543-EC71-C7D6-D66A-4F98473D7EFD}"/>
              </a:ext>
            </a:extLst>
          </p:cNvPr>
          <p:cNvSpPr/>
          <p:nvPr/>
        </p:nvSpPr>
        <p:spPr>
          <a:xfrm>
            <a:off x="6737597" y="1961328"/>
            <a:ext cx="4665423" cy="3877998"/>
          </a:xfrm>
          <a:prstGeom prst="rect">
            <a:avLst/>
          </a:prstGeom>
          <a:noFill/>
          <a:ln w="28575" cap="flat" cmpd="sng">
            <a:solidFill>
              <a:srgbClr val="2A9D8F"/>
            </a:solidFill>
            <a:prstDash val="solid"/>
            <a:miter lim="800000"/>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Bef>
                <a:spcPts val="1200"/>
              </a:spcBef>
            </a:pPr>
            <a:endParaRPr lang="es-ES" sz="1500" dirty="0">
              <a:solidFill>
                <a:schemeClr val="dk1"/>
              </a:solidFill>
              <a:latin typeface="Poppins" panose="00000500000000000000" pitchFamily="2" charset="0"/>
              <a:ea typeface="Poppins"/>
              <a:cs typeface="Poppins" panose="00000500000000000000" pitchFamily="2" charset="0"/>
            </a:endParaRPr>
          </a:p>
          <a:p>
            <a:pPr marL="342900" indent="-342900">
              <a:lnSpc>
                <a:spcPct val="114999"/>
              </a:lnSpc>
              <a:spcBef>
                <a:spcPts val="1200"/>
              </a:spcBef>
              <a:buAutoNum type="arabicPeriod"/>
              <a:defRPr sz="1500">
                <a:solidFill>
                  <a:schemeClr val="dk1"/>
                </a:solidFill>
                <a:latin typeface="Poppins"/>
                <a:ea typeface="Poppins"/>
                <a:cs typeface="Poppins"/>
                <a:sym typeface="Poppins"/>
              </a:defRPr>
            </a:pPr>
            <a:r>
              <a:rPr dirty="0"/>
              <a:t>Valider</a:t>
            </a:r>
            <a:r>
              <a:rPr dirty="0"/>
              <a:t> </a:t>
            </a:r>
            <a:r>
              <a:rPr dirty="0"/>
              <a:t>une</a:t>
            </a:r>
            <a:r>
              <a:rPr dirty="0"/>
              <a:t> </a:t>
            </a:r>
            <a:r>
              <a:rPr b="1" dirty="0"/>
              <a:t>méthodologie</a:t>
            </a:r>
            <a:r>
              <a:rPr b="1" dirty="0"/>
              <a:t> de </a:t>
            </a:r>
            <a:r>
              <a:rPr b="1" dirty="0"/>
              <a:t>collecte</a:t>
            </a:r>
            <a:r>
              <a:rPr b="1" dirty="0"/>
              <a:t> et </a:t>
            </a:r>
            <a:r>
              <a:rPr b="1" dirty="0"/>
              <a:t>d'analyse</a:t>
            </a:r>
            <a:r>
              <a:rPr b="1" dirty="0"/>
              <a:t> des </a:t>
            </a:r>
            <a:r>
              <a:rPr b="1" dirty="0"/>
              <a:t>données</a:t>
            </a:r>
            <a:r>
              <a:rPr b="1" dirty="0"/>
              <a:t> ACR</a:t>
            </a:r>
            <a:r>
              <a:rPr dirty="0"/>
              <a:t> pour les </a:t>
            </a:r>
            <a:r>
              <a:rPr dirty="0"/>
              <a:t>chaînes</a:t>
            </a:r>
            <a:r>
              <a:rPr dirty="0"/>
              <a:t> </a:t>
            </a:r>
            <a:r>
              <a:rPr dirty="0"/>
              <a:t>d'approvisionnement</a:t>
            </a:r>
            <a:r>
              <a:rPr dirty="0"/>
              <a:t> </a:t>
            </a:r>
            <a:r>
              <a:rPr dirty="0"/>
              <a:t>infranationales</a:t>
            </a:r>
            <a:r>
              <a:rPr dirty="0"/>
              <a:t>. </a:t>
            </a:r>
            <a:endParaRPr lang="en-US" sz="1500" dirty="0">
              <a:solidFill>
                <a:schemeClr val="dk1"/>
              </a:solidFill>
              <a:latin typeface="Poppins"/>
              <a:ea typeface="Poppins"/>
              <a:cs typeface="Poppins"/>
            </a:endParaRPr>
          </a:p>
          <a:p>
            <a:pPr marL="342900" indent="-342900">
              <a:lnSpc>
                <a:spcPct val="114999"/>
              </a:lnSpc>
              <a:spcBef>
                <a:spcPts val="1200"/>
              </a:spcBef>
              <a:buAutoNum type="arabicPeriod"/>
              <a:defRPr sz="1500">
                <a:solidFill>
                  <a:schemeClr val="dk1"/>
                </a:solidFill>
                <a:latin typeface="Poppins"/>
                <a:ea typeface="Poppins"/>
                <a:cs typeface="Poppins"/>
                <a:sym typeface="Poppins"/>
              </a:defRPr>
            </a:pPr>
            <a:r>
              <a:rPr b="1" dirty="0"/>
              <a:t>Renforcer</a:t>
            </a:r>
            <a:r>
              <a:rPr b="1" dirty="0"/>
              <a:t> les </a:t>
            </a:r>
            <a:r>
              <a:rPr b="1" dirty="0"/>
              <a:t>capacités</a:t>
            </a:r>
            <a:r>
              <a:rPr b="1" dirty="0"/>
              <a:t> des parties </a:t>
            </a:r>
            <a:r>
              <a:rPr b="1" dirty="0"/>
              <a:t>prenantes</a:t>
            </a:r>
            <a:r>
              <a:rPr b="1" dirty="0"/>
              <a:t> </a:t>
            </a:r>
            <a:r>
              <a:rPr b="1" dirty="0"/>
              <a:t>gouvernementales</a:t>
            </a:r>
            <a:r>
              <a:rPr b="1" dirty="0"/>
              <a:t> locales</a:t>
            </a:r>
            <a:r>
              <a:rPr dirty="0"/>
              <a:t> à </a:t>
            </a:r>
            <a:r>
              <a:rPr dirty="0"/>
              <a:t>l’aide</a:t>
            </a:r>
            <a:r>
              <a:rPr dirty="0"/>
              <a:t> d’un </a:t>
            </a:r>
            <a:r>
              <a:rPr dirty="0"/>
              <a:t>outil</a:t>
            </a:r>
            <a:r>
              <a:rPr dirty="0"/>
              <a:t> </a:t>
            </a:r>
            <a:r>
              <a:rPr dirty="0"/>
              <a:t>pragmatique</a:t>
            </a:r>
            <a:r>
              <a:rPr dirty="0"/>
              <a:t> </a:t>
            </a:r>
            <a:r>
              <a:rPr dirty="0"/>
              <a:t>permettant</a:t>
            </a:r>
            <a:r>
              <a:rPr dirty="0"/>
              <a:t> de </a:t>
            </a:r>
            <a:r>
              <a:rPr dirty="0"/>
              <a:t>produire</a:t>
            </a:r>
            <a:r>
              <a:rPr dirty="0"/>
              <a:t> des </a:t>
            </a:r>
            <a:r>
              <a:rPr dirty="0"/>
              <a:t>données</a:t>
            </a:r>
            <a:r>
              <a:rPr dirty="0"/>
              <a:t> </a:t>
            </a:r>
            <a:r>
              <a:rPr dirty="0"/>
              <a:t>factuelles</a:t>
            </a:r>
            <a:r>
              <a:rPr dirty="0"/>
              <a:t> </a:t>
            </a:r>
            <a:r>
              <a:rPr dirty="0"/>
              <a:t>longitudinales</a:t>
            </a:r>
            <a:r>
              <a:rPr dirty="0"/>
              <a:t> sur les </a:t>
            </a:r>
            <a:r>
              <a:rPr dirty="0"/>
              <a:t>défis</a:t>
            </a:r>
            <a:r>
              <a:rPr dirty="0"/>
              <a:t> </a:t>
            </a:r>
            <a:r>
              <a:rPr dirty="0"/>
              <a:t>liés</a:t>
            </a:r>
            <a:r>
              <a:rPr dirty="0"/>
              <a:t> à la </a:t>
            </a:r>
            <a:r>
              <a:rPr dirty="0"/>
              <a:t>chaîne</a:t>
            </a:r>
            <a:r>
              <a:rPr dirty="0"/>
              <a:t> </a:t>
            </a:r>
            <a:r>
              <a:rPr dirty="0"/>
              <a:t>d’approvisionnement</a:t>
            </a:r>
            <a:r>
              <a:rPr dirty="0"/>
              <a:t>, </a:t>
            </a:r>
            <a:r>
              <a:rPr dirty="0"/>
              <a:t>afin</a:t>
            </a:r>
            <a:r>
              <a:rPr dirty="0"/>
              <a:t> </a:t>
            </a:r>
            <a:r>
              <a:rPr dirty="0"/>
              <a:t>d’anticiper</a:t>
            </a:r>
            <a:r>
              <a:rPr dirty="0"/>
              <a:t> les </a:t>
            </a:r>
            <a:r>
              <a:rPr dirty="0"/>
              <a:t>problèmes</a:t>
            </a:r>
            <a:r>
              <a:rPr b="1" dirty="0"/>
              <a:t> et </a:t>
            </a:r>
            <a:r>
              <a:rPr b="1" dirty="0"/>
              <a:t>d’orienter</a:t>
            </a:r>
            <a:r>
              <a:rPr b="1" dirty="0"/>
              <a:t> les </a:t>
            </a:r>
            <a:r>
              <a:rPr b="1" dirty="0"/>
              <a:t>ressources</a:t>
            </a:r>
            <a:r>
              <a:rPr b="1" dirty="0"/>
              <a:t> </a:t>
            </a:r>
            <a:r>
              <a:rPr b="1" dirty="0"/>
              <a:t>vers</a:t>
            </a:r>
            <a:r>
              <a:rPr b="1" dirty="0"/>
              <a:t> les </a:t>
            </a:r>
            <a:r>
              <a:rPr b="1" dirty="0"/>
              <a:t>domaines</a:t>
            </a:r>
            <a:r>
              <a:rPr b="1" dirty="0"/>
              <a:t> </a:t>
            </a:r>
            <a:r>
              <a:rPr b="1" dirty="0"/>
              <a:t>où</a:t>
            </a:r>
            <a:r>
              <a:rPr b="1" dirty="0"/>
              <a:t> </a:t>
            </a:r>
            <a:r>
              <a:rPr b="1" dirty="0"/>
              <a:t>elles</a:t>
            </a:r>
            <a:r>
              <a:rPr b="1" dirty="0"/>
              <a:t> </a:t>
            </a:r>
            <a:r>
              <a:rPr b="1" dirty="0"/>
              <a:t>auront</a:t>
            </a:r>
            <a:r>
              <a:rPr b="1" dirty="0"/>
              <a:t> le plus grand impact.</a:t>
            </a:r>
            <a:endParaRPr lang="en-US" sz="1500" b="1" dirty="0">
              <a:solidFill>
                <a:schemeClr val="dk1"/>
              </a:solidFill>
              <a:latin typeface="Poppins"/>
              <a:ea typeface="Poppins"/>
              <a:cs typeface="Poppins"/>
            </a:endParaRPr>
          </a:p>
          <a:p>
            <a:pPr marL="228600" marR="0" lvl="0" indent="-228600" algn="ctr" rtl="0">
              <a:lnSpc>
                <a:spcPct val="115000"/>
              </a:lnSpc>
              <a:spcBef>
                <a:spcPts val="1200"/>
              </a:spcBef>
              <a:spcAft>
                <a:spcPts val="1200"/>
              </a:spcAft>
              <a:buAutoNum type="arabicPeriod"/>
            </a:pPr>
            <a:endParaRPr lang="en-US" sz="1500" dirty="0">
              <a:solidFill>
                <a:schemeClr val="dk1"/>
              </a:solidFill>
              <a:latin typeface="Poppins"/>
              <a:ea typeface="Poppins"/>
              <a:cs typeface="Poppins"/>
            </a:endParaRPr>
          </a:p>
        </p:txBody>
      </p:sp>
      <p:sp>
        <p:nvSpPr>
          <p:cNvPr id="13" name="Google Shape;967;g32020727e4e_0_524">
            <a:extLst>
              <a:ext uri="{FF2B5EF4-FFF2-40B4-BE49-F238E27FC236}">
                <a16:creationId xmlns:a16="http://schemas.microsoft.com/office/drawing/2014/main" id="{89FAE30F-E0DB-A9E7-5742-8B29F3B08F4F}"/>
              </a:ext>
            </a:extLst>
          </p:cNvPr>
          <p:cNvSpPr/>
          <p:nvPr/>
        </p:nvSpPr>
        <p:spPr>
          <a:xfrm>
            <a:off x="7894406" y="1685718"/>
            <a:ext cx="2384078" cy="513550"/>
          </a:xfrm>
          <a:prstGeom prst="rect">
            <a:avLst/>
          </a:prstGeom>
          <a:solidFill>
            <a:schemeClr val="lt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b="1">
                <a:solidFill>
                  <a:srgbClr val="2A9D8F"/>
                </a:solidFill>
                <a:latin typeface="Poppins"/>
                <a:cs typeface="Poppins"/>
                <a:sym typeface="Poppins"/>
              </a:defRPr>
            </a:pPr>
            <a:r>
              <a:rPr dirty="0"/>
              <a:t>Objectifs</a:t>
            </a:r>
            <a:r>
              <a:rPr dirty="0"/>
              <a:t> du </a:t>
            </a:r>
            <a:r>
              <a:rPr dirty="0"/>
              <a:t>projet</a:t>
            </a:r>
            <a:endParaRPr lang="en-US" dirty="0">
              <a:latin typeface="Poppins"/>
              <a:cs typeface="Poppins"/>
            </a:endParaRPr>
          </a:p>
        </p:txBody>
      </p:sp>
      <p:sp>
        <p:nvSpPr>
          <p:cNvPr id="2" name="Rectangle 1">
            <a:extLst>
              <a:ext uri="{FF2B5EF4-FFF2-40B4-BE49-F238E27FC236}">
                <a16:creationId xmlns:a16="http://schemas.microsoft.com/office/drawing/2014/main" id="{E3A02264-015F-6EA5-2FF4-408354A018FD}"/>
              </a:ext>
            </a:extLst>
          </p:cNvPr>
          <p:cNvSpPr/>
          <p:nvPr/>
        </p:nvSpPr>
        <p:spPr>
          <a:xfrm>
            <a:off x="426773" y="149628"/>
            <a:ext cx="54209" cy="640080"/>
          </a:xfrm>
          <a:prstGeom prst="rect">
            <a:avLst/>
          </a:prstGeom>
          <a:solidFill>
            <a:srgbClr val="08716C">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pic>
        <p:nvPicPr>
          <p:cNvPr id="21" name="Google Shape;1018;g32020727e4e_0_2327">
            <a:extLst>
              <a:ext uri="{FF2B5EF4-FFF2-40B4-BE49-F238E27FC236}">
                <a16:creationId xmlns:a16="http://schemas.microsoft.com/office/drawing/2014/main" id="{79333D34-D032-517B-B3E2-B881E92987F5}"/>
              </a:ext>
            </a:extLst>
          </p:cNvPr>
          <p:cNvPicPr preferRelativeResize="0"/>
          <p:nvPr/>
        </p:nvPicPr>
        <p:blipFill rotWithShape="1">
          <a:blip r:embed="rId3">
            <a:alphaModFix/>
          </a:blip>
          <a:srcRect t="21334"/>
          <a:stretch/>
        </p:blipFill>
        <p:spPr>
          <a:xfrm>
            <a:off x="10569685" y="195109"/>
            <a:ext cx="1490700" cy="654878"/>
          </a:xfrm>
          <a:prstGeom prst="rect">
            <a:avLst/>
          </a:prstGeom>
          <a:noFill/>
          <a:ln>
            <a:noFill/>
          </a:ln>
        </p:spPr>
      </p:pic>
    </p:spTree>
    <p:extLst>
      <p:ext uri="{BB962C8B-B14F-4D97-AF65-F5344CB8AC3E}">
        <p14:creationId xmlns:p14="http://schemas.microsoft.com/office/powerpoint/2010/main" val="694475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g3185ab4b7b0_0_49"/>
          <p:cNvSpPr txBox="1">
            <a:spLocks noGrp="1"/>
          </p:cNvSpPr>
          <p:nvPr>
            <p:ph type="sldNum" idx="12"/>
          </p:nvPr>
        </p:nvSpPr>
        <p:spPr>
          <a:xfrm>
            <a:off x="228600" y="6345710"/>
            <a:ext cx="457200" cy="365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US"/>
              <a:t>14</a:t>
            </a:fld>
            <a:endParaRPr dirty="0"/>
          </a:p>
        </p:txBody>
      </p:sp>
      <p:sp>
        <p:nvSpPr>
          <p:cNvPr id="1072" name="Google Shape;1072;g3185ab4b7b0_0_49"/>
          <p:cNvSpPr txBox="1">
            <a:spLocks noGrp="1"/>
          </p:cNvSpPr>
          <p:nvPr>
            <p:ph type="title"/>
          </p:nvPr>
        </p:nvSpPr>
        <p:spPr>
          <a:xfrm>
            <a:off x="453123" y="354916"/>
            <a:ext cx="9139500" cy="898500"/>
          </a:xfrm>
          <a:prstGeom prst="rect">
            <a:avLst/>
          </a:prstGeom>
          <a:noFill/>
          <a:ln>
            <a:noFill/>
          </a:ln>
        </p:spPr>
        <p:txBody>
          <a:bodyPr spcFirstLastPara="1" wrap="square" lIns="91425" tIns="45700" rIns="91425" bIns="45700" anchor="t" anchorCtr="0">
            <a:noAutofit/>
          </a:bodyPr>
          <a:lstStyle/>
          <a:p>
            <a:pPr marL="0" lvl="0" indent="0" algn="l" rtl="0">
              <a:lnSpc>
                <a:spcPct val="87500"/>
              </a:lnSpc>
              <a:spcBef>
                <a:spcPts val="0"/>
              </a:spcBef>
              <a:spcAft>
                <a:spcPts val="0"/>
              </a:spcAft>
              <a:buSzPts val="3200"/>
              <a:buNone/>
              <a:defRPr sz="2400" b="1">
                <a:solidFill>
                  <a:srgbClr val="08716C"/>
                </a:solidFill>
                <a:latin typeface="Poppins" panose="00000500000000000000" pitchFamily="2" charset="0"/>
                <a:cs typeface="Poppins" panose="00000500000000000000" pitchFamily="2" charset="0"/>
                <a:sym typeface="Arial"/>
              </a:defRPr>
            </a:pPr>
            <a:r>
              <a:rPr dirty="0"/>
              <a:t>Flux </a:t>
            </a:r>
            <a:r>
              <a:rPr dirty="0"/>
              <a:t>d'Analyse</a:t>
            </a:r>
            <a:r>
              <a:rPr dirty="0"/>
              <a:t> des Causes </a:t>
            </a:r>
            <a:r>
              <a:rPr dirty="0"/>
              <a:t>Racinaires</a:t>
            </a:r>
            <a:r>
              <a:rPr dirty="0"/>
              <a:t> (</a:t>
            </a:r>
            <a:r>
              <a:rPr dirty="0"/>
              <a:t>Illustratif</a:t>
            </a:r>
            <a:r>
              <a:rPr dirty="0"/>
              <a:t>)</a:t>
            </a:r>
            <a:endParaRPr sz="2400" b="1" kern="0" dirty="0">
              <a:solidFill>
                <a:srgbClr val="08716C"/>
              </a:solidFill>
              <a:latin typeface="Poppins" panose="00000500000000000000" pitchFamily="2" charset="0"/>
              <a:cs typeface="Poppins" panose="00000500000000000000" pitchFamily="2" charset="0"/>
              <a:sym typeface="Arial"/>
            </a:endParaRPr>
          </a:p>
        </p:txBody>
      </p:sp>
      <p:pic>
        <p:nvPicPr>
          <p:cNvPr id="1073" name="Google Shape;1073;g3185ab4b7b0_0_49"/>
          <p:cNvPicPr preferRelativeResize="0"/>
          <p:nvPr/>
        </p:nvPicPr>
        <p:blipFill rotWithShape="1">
          <a:blip r:embed="rId3">
            <a:alphaModFix/>
          </a:blip>
          <a:srcRect/>
          <a:stretch/>
        </p:blipFill>
        <p:spPr>
          <a:xfrm>
            <a:off x="1752938" y="1856752"/>
            <a:ext cx="2029601" cy="1186850"/>
          </a:xfrm>
          <a:prstGeom prst="rect">
            <a:avLst/>
          </a:prstGeom>
          <a:noFill/>
          <a:ln>
            <a:noFill/>
          </a:ln>
        </p:spPr>
      </p:pic>
      <p:pic>
        <p:nvPicPr>
          <p:cNvPr id="1074" name="Google Shape;1074;g3185ab4b7b0_0_49"/>
          <p:cNvPicPr preferRelativeResize="0"/>
          <p:nvPr/>
        </p:nvPicPr>
        <p:blipFill rotWithShape="1">
          <a:blip r:embed="rId4">
            <a:alphaModFix/>
          </a:blip>
          <a:srcRect/>
          <a:stretch/>
        </p:blipFill>
        <p:spPr>
          <a:xfrm>
            <a:off x="8387043" y="1731228"/>
            <a:ext cx="3266371" cy="4610273"/>
          </a:xfrm>
          <a:prstGeom prst="rect">
            <a:avLst/>
          </a:prstGeom>
          <a:noFill/>
          <a:ln w="9525" cap="flat" cmpd="sng">
            <a:solidFill>
              <a:schemeClr val="dk2"/>
            </a:solidFill>
            <a:prstDash val="solid"/>
            <a:round/>
            <a:headEnd type="none" w="sm" len="sm"/>
            <a:tailEnd type="none" w="sm" len="sm"/>
          </a:ln>
          <a:effectLst>
            <a:outerShdw blurRad="50800" dist="38100" dir="2700000">
              <a:srgbClr val="000000">
                <a:alpha val="40000"/>
              </a:srgbClr>
            </a:outerShdw>
          </a:effectLst>
        </p:spPr>
      </p:pic>
      <p:pic>
        <p:nvPicPr>
          <p:cNvPr id="1075" name="Google Shape;1075;g3185ab4b7b0_0_49"/>
          <p:cNvPicPr preferRelativeResize="0"/>
          <p:nvPr/>
        </p:nvPicPr>
        <p:blipFill rotWithShape="1">
          <a:blip r:embed="rId5">
            <a:alphaModFix/>
          </a:blip>
          <a:srcRect/>
          <a:stretch/>
        </p:blipFill>
        <p:spPr>
          <a:xfrm>
            <a:off x="792532" y="2121100"/>
            <a:ext cx="645500" cy="658157"/>
          </a:xfrm>
          <a:prstGeom prst="rect">
            <a:avLst/>
          </a:prstGeom>
          <a:noFill/>
          <a:ln>
            <a:noFill/>
          </a:ln>
        </p:spPr>
      </p:pic>
      <p:cxnSp>
        <p:nvCxnSpPr>
          <p:cNvPr id="1076" name="Google Shape;1076;g3185ab4b7b0_0_49"/>
          <p:cNvCxnSpPr/>
          <p:nvPr/>
        </p:nvCxnSpPr>
        <p:spPr>
          <a:xfrm>
            <a:off x="816725" y="3293000"/>
            <a:ext cx="6577500" cy="0"/>
          </a:xfrm>
          <a:prstGeom prst="straightConnector1">
            <a:avLst/>
          </a:prstGeom>
          <a:noFill/>
          <a:ln w="9525" cap="flat" cmpd="sng">
            <a:solidFill>
              <a:schemeClr val="dk2"/>
            </a:solidFill>
            <a:prstDash val="solid"/>
            <a:round/>
            <a:headEnd type="none" w="sm" len="sm"/>
            <a:tailEnd type="none" w="sm" len="sm"/>
          </a:ln>
        </p:spPr>
      </p:cxnSp>
      <p:cxnSp>
        <p:nvCxnSpPr>
          <p:cNvPr id="1077" name="Google Shape;1077;g3185ab4b7b0_0_49"/>
          <p:cNvCxnSpPr/>
          <p:nvPr/>
        </p:nvCxnSpPr>
        <p:spPr>
          <a:xfrm>
            <a:off x="904775" y="5118700"/>
            <a:ext cx="6577500" cy="0"/>
          </a:xfrm>
          <a:prstGeom prst="straightConnector1">
            <a:avLst/>
          </a:prstGeom>
          <a:noFill/>
          <a:ln w="9525" cap="flat" cmpd="sng">
            <a:solidFill>
              <a:schemeClr val="dk2"/>
            </a:solidFill>
            <a:prstDash val="solid"/>
            <a:round/>
            <a:headEnd type="none" w="sm" len="sm"/>
            <a:tailEnd type="none" w="sm" len="sm"/>
          </a:ln>
        </p:spPr>
      </p:cxnSp>
      <p:sp>
        <p:nvSpPr>
          <p:cNvPr id="1078" name="Google Shape;1078;g3185ab4b7b0_0_49"/>
          <p:cNvSpPr/>
          <p:nvPr/>
        </p:nvSpPr>
        <p:spPr>
          <a:xfrm>
            <a:off x="4073249" y="1812775"/>
            <a:ext cx="4096973" cy="13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58750" marR="0" lvl="0" algn="l" rtl="0">
              <a:lnSpc>
                <a:spcPct val="100000"/>
              </a:lnSpc>
              <a:spcBef>
                <a:spcPts val="0"/>
              </a:spcBef>
              <a:spcAft>
                <a:spcPts val="0"/>
              </a:spcAft>
              <a:buClr>
                <a:srgbClr val="000000"/>
              </a:buClr>
              <a:buSzPts val="1100"/>
              <a:defRPr sz="1400">
                <a:solidFill>
                  <a:srgbClr val="000000"/>
                </a:solidFill>
              </a:defRPr>
            </a:pPr>
            <a:r>
              <a:rPr sz="1200" dirty="0">
                <a:latin typeface="Poppins"/>
                <a:ea typeface="Poppins"/>
                <a:cs typeface="Poppins"/>
                <a:sym typeface="Poppins"/>
              </a:rPr>
              <a:t>Analyse</a:t>
            </a:r>
            <a:r>
              <a:rPr sz="1200" dirty="0">
                <a:latin typeface="Poppins Light"/>
                <a:ea typeface="Poppins Light"/>
                <a:cs typeface="Poppins Light"/>
                <a:sym typeface="Poppins Light"/>
              </a:rPr>
              <a:t> des causes </a:t>
            </a:r>
            <a:r>
              <a:rPr sz="1200" dirty="0">
                <a:latin typeface="Poppins Light"/>
                <a:ea typeface="Poppins Light"/>
                <a:cs typeface="Poppins Light"/>
                <a:sym typeface="Poppins Light"/>
              </a:rPr>
              <a:t>racinaires</a:t>
            </a:r>
            <a:r>
              <a:rPr sz="1200" dirty="0">
                <a:latin typeface="Poppins Light"/>
                <a:ea typeface="Poppins Light"/>
                <a:cs typeface="Poppins Light"/>
                <a:sym typeface="Poppins Light"/>
              </a:rPr>
              <a:t> au </a:t>
            </a:r>
            <a:r>
              <a:rPr sz="1200" dirty="0">
                <a:latin typeface="Poppins Light"/>
                <a:ea typeface="Poppins Light"/>
                <a:cs typeface="Poppins Light"/>
                <a:sym typeface="Poppins Light"/>
              </a:rPr>
              <a:t>niveau</a:t>
            </a:r>
            <a:r>
              <a:rPr sz="1200" dirty="0">
                <a:latin typeface="Poppins Light"/>
                <a:ea typeface="Poppins Light"/>
                <a:cs typeface="Poppins Light"/>
                <a:sym typeface="Poppins Light"/>
              </a:rPr>
              <a:t> de </a:t>
            </a:r>
            <a:r>
              <a:rPr sz="1200" dirty="0">
                <a:latin typeface="Poppins Light"/>
                <a:ea typeface="Poppins Light"/>
                <a:cs typeface="Poppins Light"/>
                <a:sym typeface="Poppins Light"/>
              </a:rPr>
              <a:t>l’</a:t>
            </a:r>
            <a:r>
              <a:rPr sz="1200" b="1" dirty="0">
                <a:latin typeface="Poppins Light"/>
                <a:ea typeface="Poppins Light"/>
                <a:cs typeface="Poppins Light"/>
                <a:sym typeface="Poppins Light"/>
              </a:rPr>
              <a:t>établissement</a:t>
            </a:r>
            <a:r>
              <a:rPr sz="1200" dirty="0">
                <a:latin typeface="Poppins Light"/>
                <a:ea typeface="Poppins Light"/>
                <a:cs typeface="Poppins Light"/>
                <a:sym typeface="Poppins Light"/>
              </a:rPr>
              <a:t> de santé</a:t>
            </a:r>
            <a:endParaRPr sz="1200" b="0" i="0" u="none" strike="noStrike" cap="none" dirty="0">
              <a:solidFill>
                <a:srgbClr val="000000"/>
              </a:solidFill>
              <a:latin typeface="Poppins Light"/>
              <a:ea typeface="Poppins Light"/>
              <a:cs typeface="Poppins Light"/>
              <a:sym typeface="Poppins Light"/>
            </a:endParaRPr>
          </a:p>
          <a:p>
            <a:pPr marL="457200" marR="0" lvl="0" indent="-298450" algn="l" rtl="0">
              <a:lnSpc>
                <a:spcPct val="100000"/>
              </a:lnSpc>
              <a:spcBef>
                <a:spcPts val="0"/>
              </a:spcBef>
              <a:spcAft>
                <a:spcPts val="0"/>
              </a:spcAft>
              <a:buClr>
                <a:srgbClr val="000000"/>
              </a:buClr>
              <a:buSzPts val="1100"/>
              <a:buFont typeface="Poppins Light"/>
              <a:buChar char="●"/>
              <a:defRPr sz="1400">
                <a:solidFill>
                  <a:srgbClr val="000000"/>
                </a:solidFill>
                <a:latin typeface="Poppins Light"/>
                <a:ea typeface="Poppins Light"/>
                <a:cs typeface="Poppins Light"/>
                <a:sym typeface="Poppins Light"/>
              </a:defRPr>
            </a:pPr>
            <a:r>
              <a:rPr sz="1200" dirty="0"/>
              <a:t>Cause </a:t>
            </a:r>
            <a:r>
              <a:rPr sz="1200" dirty="0"/>
              <a:t>racinaire</a:t>
            </a:r>
            <a:r>
              <a:rPr sz="1200" dirty="0"/>
              <a:t> </a:t>
            </a:r>
            <a:r>
              <a:rPr sz="1200" dirty="0"/>
              <a:t>identifiée</a:t>
            </a:r>
            <a:r>
              <a:rPr sz="1200" dirty="0"/>
              <a:t> au </a:t>
            </a:r>
            <a:r>
              <a:rPr sz="1200" dirty="0"/>
              <a:t>niveau</a:t>
            </a:r>
            <a:r>
              <a:rPr sz="1200" dirty="0"/>
              <a:t> de </a:t>
            </a:r>
            <a:r>
              <a:rPr sz="1200" dirty="0"/>
              <a:t>l’établissement</a:t>
            </a:r>
            <a:r>
              <a:rPr sz="1200" dirty="0"/>
              <a:t> ? O/N</a:t>
            </a:r>
            <a:endParaRPr sz="1200" b="0" i="0" u="none" strike="noStrike" cap="none" dirty="0">
              <a:solidFill>
                <a:srgbClr val="000000"/>
              </a:solidFill>
              <a:latin typeface="Poppins Light"/>
              <a:ea typeface="Poppins Light"/>
              <a:cs typeface="Poppins Light"/>
              <a:sym typeface="Poppins Light"/>
            </a:endParaRPr>
          </a:p>
          <a:p>
            <a:pPr marL="457200" marR="0" lvl="0" indent="-298450" algn="l" rtl="0">
              <a:lnSpc>
                <a:spcPct val="100000"/>
              </a:lnSpc>
              <a:spcBef>
                <a:spcPts val="0"/>
              </a:spcBef>
              <a:spcAft>
                <a:spcPts val="0"/>
              </a:spcAft>
              <a:buClr>
                <a:srgbClr val="000000"/>
              </a:buClr>
              <a:buSzPts val="1100"/>
              <a:buFont typeface="Poppins Light"/>
              <a:buChar char="●"/>
              <a:defRPr sz="1400">
                <a:solidFill>
                  <a:srgbClr val="000000"/>
                </a:solidFill>
                <a:latin typeface="Poppins Light"/>
                <a:ea typeface="Poppins Light"/>
                <a:cs typeface="Poppins Light"/>
                <a:sym typeface="Poppins Light"/>
              </a:defRPr>
            </a:pPr>
            <a:r>
              <a:rPr sz="1200" dirty="0"/>
              <a:t>Si Non, identifier la </a:t>
            </a:r>
            <a:r>
              <a:rPr sz="1200" dirty="0"/>
              <a:t>partie</a:t>
            </a:r>
            <a:r>
              <a:rPr sz="1200" dirty="0"/>
              <a:t> </a:t>
            </a:r>
            <a:r>
              <a:rPr sz="1200" dirty="0"/>
              <a:t>prenante</a:t>
            </a:r>
            <a:r>
              <a:rPr sz="1200" dirty="0"/>
              <a:t> à mobiliser et </a:t>
            </a:r>
            <a:r>
              <a:rPr sz="1200" dirty="0"/>
              <a:t>remonter</a:t>
            </a:r>
            <a:r>
              <a:rPr sz="1200" dirty="0"/>
              <a:t> </a:t>
            </a:r>
            <a:r>
              <a:rPr sz="1200" dirty="0"/>
              <a:t>dans</a:t>
            </a:r>
            <a:r>
              <a:rPr sz="1200" dirty="0"/>
              <a:t> la </a:t>
            </a:r>
            <a:r>
              <a:rPr sz="1200" dirty="0"/>
              <a:t>chaîne</a:t>
            </a:r>
            <a:r>
              <a:rPr sz="1200" dirty="0"/>
              <a:t> pour identifier le </a:t>
            </a:r>
            <a:r>
              <a:rPr sz="1200" dirty="0"/>
              <a:t>problème</a:t>
            </a:r>
            <a:r>
              <a:rPr sz="1200" dirty="0"/>
              <a:t>.</a:t>
            </a:r>
            <a:endParaRPr sz="1200" b="0" i="0" u="none" strike="noStrike" cap="none" dirty="0">
              <a:solidFill>
                <a:srgbClr val="000000"/>
              </a:solidFill>
              <a:latin typeface="Poppins Light"/>
              <a:ea typeface="Poppins Light"/>
              <a:cs typeface="Poppins Light"/>
              <a:sym typeface="Poppins Light"/>
            </a:endParaRPr>
          </a:p>
        </p:txBody>
      </p:sp>
      <p:pic>
        <p:nvPicPr>
          <p:cNvPr id="1079" name="Google Shape;1079;g3185ab4b7b0_0_49"/>
          <p:cNvPicPr preferRelativeResize="0"/>
          <p:nvPr/>
        </p:nvPicPr>
        <p:blipFill rotWithShape="1">
          <a:blip r:embed="rId3">
            <a:alphaModFix/>
          </a:blip>
          <a:srcRect/>
          <a:stretch/>
        </p:blipFill>
        <p:spPr>
          <a:xfrm>
            <a:off x="1752938" y="3596427"/>
            <a:ext cx="2029601" cy="1186850"/>
          </a:xfrm>
          <a:prstGeom prst="rect">
            <a:avLst/>
          </a:prstGeom>
          <a:noFill/>
          <a:ln>
            <a:noFill/>
          </a:ln>
        </p:spPr>
      </p:pic>
      <p:sp>
        <p:nvSpPr>
          <p:cNvPr id="1080" name="Google Shape;1080;g3185ab4b7b0_0_49"/>
          <p:cNvSpPr/>
          <p:nvPr/>
        </p:nvSpPr>
        <p:spPr>
          <a:xfrm>
            <a:off x="4073249" y="3552450"/>
            <a:ext cx="4096973" cy="13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58750" marR="0" lvl="0" algn="l" rtl="0">
              <a:lnSpc>
                <a:spcPct val="100000"/>
              </a:lnSpc>
              <a:spcBef>
                <a:spcPts val="0"/>
              </a:spcBef>
              <a:spcAft>
                <a:spcPts val="0"/>
              </a:spcAft>
              <a:buClr>
                <a:srgbClr val="000000"/>
              </a:buClr>
              <a:buSzPts val="1100"/>
              <a:defRPr sz="1400">
                <a:solidFill>
                  <a:srgbClr val="000000"/>
                </a:solidFill>
              </a:defRPr>
            </a:pPr>
            <a:r>
              <a:rPr sz="1200" dirty="0">
                <a:latin typeface="Poppins Light"/>
                <a:ea typeface="Poppins Light"/>
                <a:cs typeface="Poppins Light"/>
                <a:sym typeface="Poppins Light"/>
              </a:rPr>
              <a:t>Analyse</a:t>
            </a:r>
            <a:r>
              <a:rPr sz="1200" dirty="0">
                <a:latin typeface="Poppins Light"/>
                <a:ea typeface="Poppins Light"/>
                <a:cs typeface="Poppins Light"/>
                <a:sym typeface="Poppins Light"/>
              </a:rPr>
              <a:t> des causes </a:t>
            </a:r>
            <a:r>
              <a:rPr sz="1200" dirty="0">
                <a:latin typeface="Poppins Light"/>
                <a:ea typeface="Poppins Light"/>
                <a:cs typeface="Poppins Light"/>
                <a:sym typeface="Poppins Light"/>
              </a:rPr>
              <a:t>racinaires</a:t>
            </a:r>
            <a:r>
              <a:rPr sz="1200" dirty="0">
                <a:latin typeface="Poppins Light"/>
                <a:ea typeface="Poppins Light"/>
                <a:cs typeface="Poppins Light"/>
                <a:sym typeface="Poppins Light"/>
              </a:rPr>
              <a:t> au </a:t>
            </a:r>
            <a:r>
              <a:rPr sz="1200" dirty="0">
                <a:latin typeface="Poppins Light"/>
                <a:ea typeface="Poppins Light"/>
                <a:cs typeface="Poppins Light"/>
                <a:sym typeface="Poppins Light"/>
              </a:rPr>
              <a:t>niveau</a:t>
            </a:r>
            <a:r>
              <a:rPr sz="1200" dirty="0">
                <a:latin typeface="Poppins Light"/>
                <a:ea typeface="Poppins Light"/>
                <a:cs typeface="Poppins Light"/>
                <a:sym typeface="Poppins Light"/>
              </a:rPr>
              <a:t> du</a:t>
            </a:r>
            <a:r>
              <a:rPr sz="1200" b="1" dirty="0">
                <a:latin typeface="Poppins"/>
                <a:ea typeface="Poppins"/>
                <a:cs typeface="Poppins"/>
                <a:sym typeface="Poppins"/>
              </a:rPr>
              <a:t> district  </a:t>
            </a:r>
            <a:r>
              <a:rPr sz="1200" dirty="0">
                <a:latin typeface="Poppins Light"/>
                <a:ea typeface="Poppins Light"/>
                <a:cs typeface="Poppins Light"/>
                <a:sym typeface="Poppins Light"/>
              </a:rPr>
              <a:t> </a:t>
            </a:r>
            <a:endParaRPr sz="1200" b="0" i="0" u="none" strike="noStrike" cap="none" dirty="0">
              <a:solidFill>
                <a:srgbClr val="000000"/>
              </a:solidFill>
              <a:latin typeface="Poppins Light"/>
              <a:ea typeface="Poppins Light"/>
              <a:cs typeface="Poppins Light"/>
              <a:sym typeface="Poppins Light"/>
            </a:endParaRPr>
          </a:p>
          <a:p>
            <a:pPr marL="457200" marR="0" lvl="0" indent="-298450" algn="l" rtl="0">
              <a:lnSpc>
                <a:spcPct val="100000"/>
              </a:lnSpc>
              <a:spcBef>
                <a:spcPts val="0"/>
              </a:spcBef>
              <a:spcAft>
                <a:spcPts val="0"/>
              </a:spcAft>
              <a:buClr>
                <a:srgbClr val="000000"/>
              </a:buClr>
              <a:buSzPts val="1100"/>
              <a:buFont typeface="Poppins Light"/>
              <a:buChar char="●"/>
              <a:defRPr sz="1400">
                <a:solidFill>
                  <a:srgbClr val="000000"/>
                </a:solidFill>
                <a:latin typeface="Poppins Light"/>
                <a:ea typeface="Poppins Light"/>
                <a:cs typeface="Poppins Light"/>
                <a:sym typeface="Poppins Light"/>
              </a:defRPr>
            </a:pPr>
            <a:r>
              <a:rPr sz="1200" dirty="0"/>
              <a:t>Cause </a:t>
            </a:r>
            <a:r>
              <a:rPr sz="1200" dirty="0"/>
              <a:t>identifiée</a:t>
            </a:r>
            <a:r>
              <a:rPr sz="1200" dirty="0"/>
              <a:t> au </a:t>
            </a:r>
            <a:r>
              <a:rPr sz="1200" dirty="0"/>
              <a:t>niveau</a:t>
            </a:r>
            <a:r>
              <a:rPr sz="1200" dirty="0"/>
              <a:t> du district ? O/N</a:t>
            </a:r>
            <a:endParaRPr sz="1200" b="0" i="0" u="none" strike="noStrike" cap="none" dirty="0">
              <a:solidFill>
                <a:srgbClr val="000000"/>
              </a:solidFill>
              <a:latin typeface="Poppins Light"/>
              <a:ea typeface="Poppins Light"/>
              <a:cs typeface="Poppins Light"/>
              <a:sym typeface="Poppins Light"/>
            </a:endParaRPr>
          </a:p>
          <a:p>
            <a:pPr marL="457200" marR="0" lvl="0" indent="-298450" algn="l" rtl="0">
              <a:lnSpc>
                <a:spcPct val="100000"/>
              </a:lnSpc>
              <a:spcBef>
                <a:spcPts val="0"/>
              </a:spcBef>
              <a:spcAft>
                <a:spcPts val="0"/>
              </a:spcAft>
              <a:buClr>
                <a:srgbClr val="000000"/>
              </a:buClr>
              <a:buSzPts val="1100"/>
              <a:buFont typeface="Poppins Light"/>
              <a:buChar char="●"/>
              <a:defRPr sz="1400">
                <a:solidFill>
                  <a:srgbClr val="000000"/>
                </a:solidFill>
                <a:latin typeface="Poppins Light"/>
                <a:ea typeface="Poppins Light"/>
                <a:cs typeface="Poppins Light"/>
                <a:sym typeface="Poppins Light"/>
              </a:defRPr>
            </a:pPr>
            <a:r>
              <a:rPr sz="1200" dirty="0"/>
              <a:t>Si </a:t>
            </a:r>
            <a:r>
              <a:rPr sz="1200" dirty="0"/>
              <a:t>Oui</a:t>
            </a:r>
            <a:r>
              <a:rPr sz="1200" dirty="0"/>
              <a:t>, </a:t>
            </a:r>
            <a:r>
              <a:rPr sz="1200" dirty="0"/>
              <a:t>clore</a:t>
            </a:r>
            <a:r>
              <a:rPr sz="1200" dirty="0"/>
              <a:t> </a:t>
            </a:r>
            <a:r>
              <a:rPr sz="1200" dirty="0"/>
              <a:t>l’analyse</a:t>
            </a:r>
            <a:r>
              <a:rPr sz="1200" dirty="0"/>
              <a:t> et documenter ; </a:t>
            </a:r>
            <a:r>
              <a:rPr sz="1200" dirty="0"/>
              <a:t>si</a:t>
            </a:r>
            <a:r>
              <a:rPr sz="1200" dirty="0"/>
              <a:t> Non, identifier la </a:t>
            </a:r>
            <a:r>
              <a:rPr sz="1200" dirty="0"/>
              <a:t>partie</a:t>
            </a:r>
            <a:r>
              <a:rPr sz="1200" dirty="0"/>
              <a:t> </a:t>
            </a:r>
            <a:r>
              <a:rPr sz="1200" dirty="0"/>
              <a:t>prenante</a:t>
            </a:r>
            <a:r>
              <a:rPr sz="1200" dirty="0"/>
              <a:t> à mobiliser, et </a:t>
            </a:r>
            <a:r>
              <a:rPr sz="1200" dirty="0"/>
              <a:t>remonter</a:t>
            </a:r>
            <a:r>
              <a:rPr sz="1200" dirty="0"/>
              <a:t> </a:t>
            </a:r>
            <a:r>
              <a:rPr sz="1200" dirty="0"/>
              <a:t>dans</a:t>
            </a:r>
            <a:r>
              <a:rPr sz="1200" dirty="0"/>
              <a:t> la </a:t>
            </a:r>
            <a:r>
              <a:rPr sz="1200" dirty="0"/>
              <a:t>chaîne</a:t>
            </a:r>
            <a:r>
              <a:rPr sz="1200" dirty="0"/>
              <a:t> pour identifier le </a:t>
            </a:r>
            <a:r>
              <a:rPr sz="1200" dirty="0"/>
              <a:t>problème</a:t>
            </a:r>
            <a:r>
              <a:rPr sz="1200" dirty="0"/>
              <a:t>.</a:t>
            </a:r>
            <a:endParaRPr sz="1200" b="0" i="0" u="none" strike="noStrike" cap="none" dirty="0">
              <a:solidFill>
                <a:srgbClr val="000000"/>
              </a:solidFill>
              <a:latin typeface="Poppins Light"/>
              <a:ea typeface="Poppins Light"/>
              <a:cs typeface="Poppins Light"/>
              <a:sym typeface="Poppins Light"/>
            </a:endParaRPr>
          </a:p>
        </p:txBody>
      </p:sp>
      <p:pic>
        <p:nvPicPr>
          <p:cNvPr id="1081" name="Google Shape;1081;g3185ab4b7b0_0_49"/>
          <p:cNvPicPr preferRelativeResize="0"/>
          <p:nvPr/>
        </p:nvPicPr>
        <p:blipFill rotWithShape="1">
          <a:blip r:embed="rId6">
            <a:alphaModFix/>
          </a:blip>
          <a:srcRect/>
          <a:stretch/>
        </p:blipFill>
        <p:spPr>
          <a:xfrm>
            <a:off x="680295" y="5393312"/>
            <a:ext cx="869975" cy="948189"/>
          </a:xfrm>
          <a:prstGeom prst="rect">
            <a:avLst/>
          </a:prstGeom>
          <a:noFill/>
          <a:ln>
            <a:noFill/>
          </a:ln>
        </p:spPr>
      </p:pic>
      <p:cxnSp>
        <p:nvCxnSpPr>
          <p:cNvPr id="1082" name="Google Shape;1082;g3185ab4b7b0_0_49"/>
          <p:cNvCxnSpPr/>
          <p:nvPr/>
        </p:nvCxnSpPr>
        <p:spPr>
          <a:xfrm>
            <a:off x="904775" y="6871300"/>
            <a:ext cx="6577500" cy="0"/>
          </a:xfrm>
          <a:prstGeom prst="straightConnector1">
            <a:avLst/>
          </a:prstGeom>
          <a:noFill/>
          <a:ln w="9525" cap="flat" cmpd="sng">
            <a:solidFill>
              <a:schemeClr val="dk2"/>
            </a:solidFill>
            <a:prstDash val="solid"/>
            <a:round/>
            <a:headEnd type="none" w="sm" len="sm"/>
            <a:tailEnd type="none" w="sm" len="sm"/>
          </a:ln>
        </p:spPr>
      </p:cxnSp>
      <p:pic>
        <p:nvPicPr>
          <p:cNvPr id="1083" name="Google Shape;1083;g3185ab4b7b0_0_49"/>
          <p:cNvPicPr preferRelativeResize="0"/>
          <p:nvPr/>
        </p:nvPicPr>
        <p:blipFill rotWithShape="1">
          <a:blip r:embed="rId3">
            <a:alphaModFix/>
          </a:blip>
          <a:srcRect/>
          <a:stretch/>
        </p:blipFill>
        <p:spPr>
          <a:xfrm>
            <a:off x="1752938" y="5349027"/>
            <a:ext cx="2029601" cy="1186850"/>
          </a:xfrm>
          <a:prstGeom prst="rect">
            <a:avLst/>
          </a:prstGeom>
          <a:noFill/>
          <a:ln>
            <a:noFill/>
          </a:ln>
        </p:spPr>
      </p:pic>
      <p:sp>
        <p:nvSpPr>
          <p:cNvPr id="1084" name="Google Shape;1084;g3185ab4b7b0_0_49"/>
          <p:cNvSpPr/>
          <p:nvPr/>
        </p:nvSpPr>
        <p:spPr>
          <a:xfrm>
            <a:off x="4073249" y="5305050"/>
            <a:ext cx="4096973" cy="130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58750" marR="0" lvl="0" algn="l" rtl="0">
              <a:lnSpc>
                <a:spcPct val="100000"/>
              </a:lnSpc>
              <a:spcBef>
                <a:spcPts val="0"/>
              </a:spcBef>
              <a:spcAft>
                <a:spcPts val="0"/>
              </a:spcAft>
              <a:buClr>
                <a:srgbClr val="000000"/>
              </a:buClr>
              <a:buSzPts val="1100"/>
              <a:defRPr sz="1400">
                <a:solidFill>
                  <a:srgbClr val="000000"/>
                </a:solidFill>
              </a:defRPr>
            </a:pPr>
            <a:r>
              <a:rPr sz="1200" dirty="0">
                <a:latin typeface="Poppins Light"/>
                <a:ea typeface="Poppins Light"/>
                <a:cs typeface="Poppins Light"/>
                <a:sym typeface="Poppins Light"/>
              </a:rPr>
              <a:t>Analyse</a:t>
            </a:r>
            <a:r>
              <a:rPr sz="1200" dirty="0">
                <a:latin typeface="Poppins Light"/>
                <a:ea typeface="Poppins Light"/>
                <a:cs typeface="Poppins Light"/>
                <a:sym typeface="Poppins Light"/>
              </a:rPr>
              <a:t> des causes </a:t>
            </a:r>
            <a:r>
              <a:rPr sz="1200" dirty="0">
                <a:latin typeface="Poppins Light"/>
                <a:ea typeface="Poppins Light"/>
                <a:cs typeface="Poppins Light"/>
                <a:sym typeface="Poppins Light"/>
              </a:rPr>
              <a:t>racinaires</a:t>
            </a:r>
            <a:r>
              <a:rPr sz="1200" dirty="0">
                <a:latin typeface="Poppins Light"/>
                <a:ea typeface="Poppins Light"/>
                <a:cs typeface="Poppins Light"/>
                <a:sym typeface="Poppins Light"/>
              </a:rPr>
              <a:t> au </a:t>
            </a:r>
            <a:r>
              <a:rPr sz="1200" dirty="0">
                <a:latin typeface="Poppins Light"/>
                <a:ea typeface="Poppins Light"/>
                <a:cs typeface="Poppins Light"/>
                <a:sym typeface="Poppins Light"/>
              </a:rPr>
              <a:t>niveau</a:t>
            </a:r>
            <a:r>
              <a:rPr sz="1200" b="1" dirty="0">
                <a:latin typeface="Poppins"/>
                <a:ea typeface="Poppins"/>
                <a:cs typeface="Poppins"/>
                <a:sym typeface="Poppins"/>
              </a:rPr>
              <a:t> </a:t>
            </a:r>
            <a:r>
              <a:rPr sz="1200" b="1" dirty="0">
                <a:latin typeface="Poppins"/>
                <a:ea typeface="Poppins"/>
                <a:cs typeface="Poppins"/>
                <a:sym typeface="Poppins"/>
              </a:rPr>
              <a:t>régional</a:t>
            </a:r>
            <a:r>
              <a:rPr sz="1200" b="1" dirty="0">
                <a:latin typeface="Poppins"/>
                <a:ea typeface="Poppins"/>
                <a:cs typeface="Poppins"/>
                <a:sym typeface="Poppins"/>
              </a:rPr>
              <a:t>  </a:t>
            </a:r>
            <a:r>
              <a:rPr sz="1200" dirty="0">
                <a:latin typeface="Poppins Light"/>
                <a:ea typeface="Poppins Light"/>
                <a:cs typeface="Poppins Light"/>
                <a:sym typeface="Poppins Light"/>
              </a:rPr>
              <a:t> </a:t>
            </a:r>
            <a:endParaRPr sz="1200" b="0" i="0" u="none" strike="noStrike" cap="none" dirty="0">
              <a:solidFill>
                <a:srgbClr val="000000"/>
              </a:solidFill>
              <a:latin typeface="Poppins Light"/>
              <a:ea typeface="Poppins Light"/>
              <a:cs typeface="Poppins Light"/>
              <a:sym typeface="Poppins Light"/>
            </a:endParaRPr>
          </a:p>
          <a:p>
            <a:pPr marL="457200" marR="0" lvl="0" indent="-298450" algn="l" rtl="0">
              <a:lnSpc>
                <a:spcPct val="100000"/>
              </a:lnSpc>
              <a:spcBef>
                <a:spcPts val="0"/>
              </a:spcBef>
              <a:spcAft>
                <a:spcPts val="0"/>
              </a:spcAft>
              <a:buClr>
                <a:srgbClr val="000000"/>
              </a:buClr>
              <a:buSzPts val="1100"/>
              <a:buFont typeface="Poppins Light"/>
              <a:buChar char="●"/>
              <a:defRPr sz="1400">
                <a:solidFill>
                  <a:srgbClr val="000000"/>
                </a:solidFill>
                <a:latin typeface="Poppins Light"/>
                <a:ea typeface="Poppins Light"/>
                <a:cs typeface="Poppins Light"/>
                <a:sym typeface="Poppins Light"/>
              </a:defRPr>
            </a:pPr>
            <a:r>
              <a:rPr sz="1200" dirty="0"/>
              <a:t>Cause </a:t>
            </a:r>
            <a:r>
              <a:rPr sz="1200" dirty="0"/>
              <a:t>identifiée</a:t>
            </a:r>
            <a:r>
              <a:rPr sz="1200" dirty="0"/>
              <a:t> au </a:t>
            </a:r>
            <a:r>
              <a:rPr sz="1200" dirty="0"/>
              <a:t>niveau</a:t>
            </a:r>
            <a:r>
              <a:rPr sz="1200" dirty="0"/>
              <a:t> </a:t>
            </a:r>
            <a:r>
              <a:rPr sz="1200" dirty="0"/>
              <a:t>régional</a:t>
            </a:r>
            <a:r>
              <a:rPr sz="1200" dirty="0"/>
              <a:t> ? O/N</a:t>
            </a:r>
            <a:endParaRPr sz="1200" b="0" i="0" u="none" strike="noStrike" cap="none" dirty="0">
              <a:solidFill>
                <a:srgbClr val="000000"/>
              </a:solidFill>
              <a:latin typeface="Poppins Light"/>
              <a:ea typeface="Poppins Light"/>
              <a:cs typeface="Poppins Light"/>
              <a:sym typeface="Poppins Light"/>
            </a:endParaRPr>
          </a:p>
          <a:p>
            <a:pPr marL="457200" marR="0" lvl="0" indent="-298450" algn="l" rtl="0">
              <a:lnSpc>
                <a:spcPct val="100000"/>
              </a:lnSpc>
              <a:spcBef>
                <a:spcPts val="0"/>
              </a:spcBef>
              <a:spcAft>
                <a:spcPts val="0"/>
              </a:spcAft>
              <a:buClr>
                <a:srgbClr val="000000"/>
              </a:buClr>
              <a:buSzPts val="1100"/>
              <a:buFont typeface="Poppins Light"/>
              <a:buChar char="●"/>
              <a:defRPr sz="1400">
                <a:solidFill>
                  <a:srgbClr val="000000"/>
                </a:solidFill>
                <a:latin typeface="Poppins Light"/>
                <a:ea typeface="Poppins Light"/>
                <a:cs typeface="Poppins Light"/>
                <a:sym typeface="Poppins Light"/>
              </a:defRPr>
            </a:pPr>
            <a:r>
              <a:rPr sz="1200" dirty="0"/>
              <a:t>Si </a:t>
            </a:r>
            <a:r>
              <a:rPr sz="1200" dirty="0"/>
              <a:t>Oui</a:t>
            </a:r>
            <a:r>
              <a:rPr sz="1200" dirty="0"/>
              <a:t>, </a:t>
            </a:r>
            <a:r>
              <a:rPr sz="1200" dirty="0"/>
              <a:t>clore</a:t>
            </a:r>
            <a:r>
              <a:rPr sz="1200" dirty="0"/>
              <a:t> </a:t>
            </a:r>
            <a:r>
              <a:rPr sz="1200" dirty="0"/>
              <a:t>l’analyse</a:t>
            </a:r>
            <a:r>
              <a:rPr sz="1200" dirty="0"/>
              <a:t> et documenter ; </a:t>
            </a:r>
            <a:r>
              <a:rPr sz="1200" dirty="0"/>
              <a:t>si</a:t>
            </a:r>
            <a:r>
              <a:rPr sz="1200" dirty="0"/>
              <a:t> Non, identifier la </a:t>
            </a:r>
            <a:r>
              <a:rPr sz="1200" dirty="0"/>
              <a:t>partie</a:t>
            </a:r>
            <a:r>
              <a:rPr sz="1200" dirty="0"/>
              <a:t> </a:t>
            </a:r>
            <a:r>
              <a:rPr sz="1200" dirty="0"/>
              <a:t>prenante</a:t>
            </a:r>
            <a:r>
              <a:rPr sz="1200" dirty="0"/>
              <a:t> à mobiliser, et </a:t>
            </a:r>
            <a:r>
              <a:rPr sz="1200" dirty="0"/>
              <a:t>remonter</a:t>
            </a:r>
            <a:r>
              <a:rPr sz="1200" dirty="0"/>
              <a:t> </a:t>
            </a:r>
            <a:r>
              <a:rPr sz="1200" dirty="0"/>
              <a:t>dans</a:t>
            </a:r>
            <a:r>
              <a:rPr sz="1200" dirty="0"/>
              <a:t> la </a:t>
            </a:r>
            <a:r>
              <a:rPr sz="1200" dirty="0"/>
              <a:t>chaîne</a:t>
            </a:r>
            <a:r>
              <a:rPr sz="1200" dirty="0"/>
              <a:t> pour identifier le </a:t>
            </a:r>
            <a:r>
              <a:rPr sz="1200" dirty="0"/>
              <a:t>problème</a:t>
            </a:r>
            <a:r>
              <a:rPr sz="1200" dirty="0"/>
              <a:t>.</a:t>
            </a:r>
            <a:endParaRPr sz="1200" b="0" i="0" u="none" strike="noStrike" cap="none" dirty="0">
              <a:solidFill>
                <a:srgbClr val="000000"/>
              </a:solidFill>
              <a:latin typeface="Poppins Light"/>
              <a:ea typeface="Poppins Light"/>
              <a:cs typeface="Poppins Light"/>
              <a:sym typeface="Poppins Light"/>
            </a:endParaRPr>
          </a:p>
        </p:txBody>
      </p:sp>
      <p:sp>
        <p:nvSpPr>
          <p:cNvPr id="1085" name="Google Shape;1085;g3185ab4b7b0_0_49"/>
          <p:cNvSpPr txBox="1"/>
          <p:nvPr/>
        </p:nvSpPr>
        <p:spPr>
          <a:xfrm>
            <a:off x="433020" y="800051"/>
            <a:ext cx="9753718" cy="658200"/>
          </a:xfrm>
          <a:prstGeom prst="rect">
            <a:avLst/>
          </a:prstGeom>
          <a:noFill/>
          <a:ln>
            <a:noFill/>
          </a:ln>
        </p:spPr>
        <p:txBody>
          <a:bodyPr spcFirstLastPara="1" wrap="square" lIns="91425" tIns="91425" rIns="91425" bIns="91425" anchor="t" anchorCtr="0">
            <a:noAutofit/>
          </a:bodyPr>
          <a:lstStyle/>
          <a:p>
            <a:pPr>
              <a:buClr>
                <a:srgbClr val="000000"/>
              </a:buClr>
              <a:buSzPts val="1900"/>
              <a:defRPr>
                <a:latin typeface="Poppins" panose="00000500000000000000" pitchFamily="2" charset="0"/>
                <a:ea typeface="Calibri"/>
                <a:cs typeface="Poppins" panose="00000500000000000000" pitchFamily="2" charset="0"/>
                <a:sym typeface="Poppins Light"/>
              </a:defRPr>
            </a:pPr>
            <a:r>
              <a:rPr sz="1400" dirty="0"/>
              <a:t>Au </a:t>
            </a:r>
            <a:r>
              <a:rPr sz="1400" dirty="0"/>
              <a:t>cours</a:t>
            </a:r>
            <a:r>
              <a:rPr sz="1400" dirty="0"/>
              <a:t> de la </a:t>
            </a:r>
            <a:r>
              <a:rPr sz="1400" dirty="0"/>
              <a:t>collecte</a:t>
            </a:r>
            <a:r>
              <a:rPr sz="1400" dirty="0"/>
              <a:t> de </a:t>
            </a:r>
            <a:r>
              <a:rPr sz="1400" dirty="0"/>
              <a:t>données</a:t>
            </a:r>
            <a:r>
              <a:rPr sz="1400" dirty="0"/>
              <a:t> de </a:t>
            </a:r>
            <a:r>
              <a:rPr sz="1400" dirty="0"/>
              <a:t>l’enquête</a:t>
            </a:r>
            <a:r>
              <a:rPr sz="1400" dirty="0"/>
              <a:t> FASTR, les ruptures de stock </a:t>
            </a:r>
            <a:r>
              <a:rPr sz="1400" dirty="0"/>
              <a:t>seront</a:t>
            </a:r>
            <a:r>
              <a:rPr sz="1400" dirty="0"/>
              <a:t> </a:t>
            </a:r>
            <a:r>
              <a:rPr sz="1400" dirty="0"/>
              <a:t>déclarées</a:t>
            </a:r>
            <a:r>
              <a:rPr sz="1400" dirty="0"/>
              <a:t> ; et </a:t>
            </a:r>
            <a:r>
              <a:rPr sz="1400" dirty="0"/>
              <a:t>une</a:t>
            </a:r>
            <a:r>
              <a:rPr sz="1400" dirty="0"/>
              <a:t> </a:t>
            </a:r>
            <a:r>
              <a:rPr sz="1400" dirty="0"/>
              <a:t>collecte</a:t>
            </a:r>
            <a:r>
              <a:rPr sz="1400" dirty="0"/>
              <a:t> de </a:t>
            </a:r>
            <a:r>
              <a:rPr sz="1400" dirty="0"/>
              <a:t>données</a:t>
            </a:r>
            <a:r>
              <a:rPr sz="1400" dirty="0"/>
              <a:t> </a:t>
            </a:r>
            <a:r>
              <a:rPr sz="1400" dirty="0"/>
              <a:t>supplémentaire</a:t>
            </a:r>
            <a:r>
              <a:rPr sz="1400" dirty="0"/>
              <a:t> </a:t>
            </a:r>
            <a:r>
              <a:rPr sz="1400" dirty="0"/>
              <a:t>auprès</a:t>
            </a:r>
            <a:r>
              <a:rPr sz="1400" dirty="0"/>
              <a:t> des </a:t>
            </a:r>
            <a:r>
              <a:rPr sz="1400" dirty="0"/>
              <a:t>niveaux</a:t>
            </a:r>
            <a:r>
              <a:rPr sz="1400" dirty="0"/>
              <a:t> </a:t>
            </a:r>
            <a:r>
              <a:rPr sz="1400" dirty="0"/>
              <a:t>supérieurs</a:t>
            </a:r>
            <a:r>
              <a:rPr sz="1400" dirty="0"/>
              <a:t> de la </a:t>
            </a:r>
            <a:r>
              <a:rPr sz="1400" dirty="0"/>
              <a:t>chaîne</a:t>
            </a:r>
            <a:r>
              <a:rPr sz="1400" dirty="0"/>
              <a:t> </a:t>
            </a:r>
            <a:r>
              <a:rPr sz="1400" dirty="0"/>
              <a:t>d’approvisionnement</a:t>
            </a:r>
            <a:r>
              <a:rPr sz="1400" dirty="0"/>
              <a:t> </a:t>
            </a:r>
            <a:r>
              <a:rPr sz="1400" dirty="0"/>
              <a:t>permettra</a:t>
            </a:r>
            <a:r>
              <a:rPr sz="1400" dirty="0"/>
              <a:t> de confirmer les </a:t>
            </a:r>
            <a:r>
              <a:rPr sz="1400" dirty="0"/>
              <a:t>données</a:t>
            </a:r>
            <a:r>
              <a:rPr sz="1400" dirty="0"/>
              <a:t> sur les causes </a:t>
            </a:r>
            <a:r>
              <a:rPr sz="1400" dirty="0"/>
              <a:t>racinaires</a:t>
            </a:r>
            <a:r>
              <a:rPr sz="1400" dirty="0"/>
              <a:t>. </a:t>
            </a:r>
            <a:endParaRPr sz="1400" dirty="0">
              <a:latin typeface="Poppins" panose="00000500000000000000" pitchFamily="2" charset="0"/>
              <a:ea typeface="Calibri"/>
              <a:cs typeface="Poppins" panose="00000500000000000000" pitchFamily="2" charset="0"/>
              <a:sym typeface="Poppins Light"/>
            </a:endParaRPr>
          </a:p>
        </p:txBody>
      </p:sp>
      <p:pic>
        <p:nvPicPr>
          <p:cNvPr id="1086" name="Google Shape;1086;g3185ab4b7b0_0_49"/>
          <p:cNvPicPr preferRelativeResize="0"/>
          <p:nvPr/>
        </p:nvPicPr>
        <p:blipFill rotWithShape="1">
          <a:blip r:embed="rId7">
            <a:alphaModFix/>
          </a:blip>
          <a:srcRect r="21185"/>
          <a:stretch/>
        </p:blipFill>
        <p:spPr>
          <a:xfrm>
            <a:off x="680295" y="3843725"/>
            <a:ext cx="869975" cy="898500"/>
          </a:xfrm>
          <a:prstGeom prst="rect">
            <a:avLst/>
          </a:prstGeom>
          <a:noFill/>
          <a:ln>
            <a:noFill/>
          </a:ln>
        </p:spPr>
      </p:pic>
      <p:sp>
        <p:nvSpPr>
          <p:cNvPr id="1087" name="Google Shape;1087;g3185ab4b7b0_0_49"/>
          <p:cNvSpPr/>
          <p:nvPr/>
        </p:nvSpPr>
        <p:spPr>
          <a:xfrm>
            <a:off x="2626150" y="3843725"/>
            <a:ext cx="283200" cy="288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oppins Light"/>
              <a:ea typeface="Poppins Light"/>
              <a:cs typeface="Poppins Light"/>
              <a:sym typeface="Poppins Light"/>
            </a:endParaRPr>
          </a:p>
        </p:txBody>
      </p:sp>
      <p:sp>
        <p:nvSpPr>
          <p:cNvPr id="1088" name="Google Shape;1088;g3185ab4b7b0_0_49"/>
          <p:cNvSpPr/>
          <p:nvPr/>
        </p:nvSpPr>
        <p:spPr>
          <a:xfrm>
            <a:off x="2948375" y="2052525"/>
            <a:ext cx="283200" cy="288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oppins Light"/>
              <a:ea typeface="Poppins Light"/>
              <a:cs typeface="Poppins Light"/>
              <a:sym typeface="Poppins Light"/>
            </a:endParaRPr>
          </a:p>
        </p:txBody>
      </p:sp>
      <p:sp>
        <p:nvSpPr>
          <p:cNvPr id="1089" name="Google Shape;1089;g3185ab4b7b0_0_49"/>
          <p:cNvSpPr/>
          <p:nvPr/>
        </p:nvSpPr>
        <p:spPr>
          <a:xfrm>
            <a:off x="2223450" y="5976275"/>
            <a:ext cx="283200" cy="288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Poppins Light"/>
              <a:ea typeface="Poppins Light"/>
              <a:cs typeface="Poppins Light"/>
              <a:sym typeface="Poppins Light"/>
            </a:endParaRPr>
          </a:p>
        </p:txBody>
      </p:sp>
      <p:cxnSp>
        <p:nvCxnSpPr>
          <p:cNvPr id="1090" name="Google Shape;1090;g3185ab4b7b0_0_49"/>
          <p:cNvCxnSpPr/>
          <p:nvPr/>
        </p:nvCxnSpPr>
        <p:spPr>
          <a:xfrm>
            <a:off x="404825" y="2135600"/>
            <a:ext cx="12900" cy="3977400"/>
          </a:xfrm>
          <a:prstGeom prst="straightConnector1">
            <a:avLst/>
          </a:prstGeom>
          <a:noFill/>
          <a:ln w="9525" cap="flat" cmpd="sng">
            <a:solidFill>
              <a:schemeClr val="dk2"/>
            </a:solidFill>
            <a:prstDash val="solid"/>
            <a:round/>
            <a:headEnd type="none" w="sm" len="sm"/>
            <a:tailEnd type="triangle" w="med" len="med"/>
          </a:ln>
        </p:spPr>
      </p:cxnSp>
    </p:spTree>
    <p:extLst>
      <p:ext uri="{BB962C8B-B14F-4D97-AF65-F5344CB8AC3E}">
        <p14:creationId xmlns:p14="http://schemas.microsoft.com/office/powerpoint/2010/main" val="3903327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0D1FB-2F3F-28B5-CC6F-19686E3C3165}"/>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8BD613D-50E8-E2AC-8432-F14AF9B99C7F}"/>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15</a:t>
            </a:fld>
            <a:endParaRPr lang="en-GB" noProof="0" dirty="0"/>
          </a:p>
        </p:txBody>
      </p:sp>
      <p:sp>
        <p:nvSpPr>
          <p:cNvPr id="2" name="Título 1">
            <a:extLst>
              <a:ext uri="{FF2B5EF4-FFF2-40B4-BE49-F238E27FC236}">
                <a16:creationId xmlns:a16="http://schemas.microsoft.com/office/drawing/2014/main" id="{C16FC1D8-F726-5CA9-99AE-D26BE9F7C9F1}"/>
              </a:ext>
            </a:extLst>
          </p:cNvPr>
          <p:cNvSpPr>
            <a:spLocks noGrp="1"/>
          </p:cNvSpPr>
          <p:nvPr>
            <p:ph type="title"/>
          </p:nvPr>
        </p:nvSpPr>
        <p:spPr>
          <a:xfrm>
            <a:off x="588963" y="391540"/>
            <a:ext cx="9139237" cy="898525"/>
          </a:xfrm>
        </p:spPr>
        <p:txBody>
          <a:bodyPr/>
          <a:lstStyle/>
          <a:p>
            <a:pPr algn="ctr">
              <a:defRPr sz="3000"/>
            </a:pPr>
            <a:r>
              <a:rPr dirty="0"/>
              <a:t>Intrants</a:t>
            </a:r>
            <a:r>
              <a:rPr dirty="0"/>
              <a:t> CS&amp;C : </a:t>
            </a:r>
            <a:r>
              <a:rPr dirty="0"/>
              <a:t>Outils</a:t>
            </a:r>
            <a:r>
              <a:rPr dirty="0"/>
              <a:t> et </a:t>
            </a:r>
            <a:r>
              <a:rPr dirty="0"/>
              <a:t>activités</a:t>
            </a:r>
            <a:endParaRPr lang="es-PE" sz="3000" i="1" dirty="0"/>
          </a:p>
        </p:txBody>
      </p:sp>
      <p:pic>
        <p:nvPicPr>
          <p:cNvPr id="27" name="Graphic 26">
            <a:extLst>
              <a:ext uri="{FF2B5EF4-FFF2-40B4-BE49-F238E27FC236}">
                <a16:creationId xmlns:a16="http://schemas.microsoft.com/office/drawing/2014/main" id="{C17FC6BE-0CBA-C54C-78EE-24A8179470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4B327A75-6759-BBDA-93A8-87DA36175A14}"/>
              </a:ext>
            </a:extLst>
          </p:cNvPr>
          <p:cNvGrpSpPr/>
          <p:nvPr/>
        </p:nvGrpSpPr>
        <p:grpSpPr>
          <a:xfrm>
            <a:off x="1185186" y="1285801"/>
            <a:ext cx="10091338" cy="4844821"/>
            <a:chOff x="1408962" y="1459122"/>
            <a:chExt cx="9374075" cy="4199017"/>
          </a:xfrm>
        </p:grpSpPr>
        <p:sp>
          <p:nvSpPr>
            <p:cNvPr id="35" name="Round Diagonal Corner Rectangle 14">
              <a:extLst>
                <a:ext uri="{FF2B5EF4-FFF2-40B4-BE49-F238E27FC236}">
                  <a16:creationId xmlns:a16="http://schemas.microsoft.com/office/drawing/2014/main" id="{F547A7BE-D1C9-D431-87B3-DCEDD899ED05}"/>
                </a:ext>
              </a:extLst>
            </p:cNvPr>
            <p:cNvSpPr/>
            <p:nvPr/>
          </p:nvSpPr>
          <p:spPr>
            <a:xfrm>
              <a:off x="1408962" y="1459122"/>
              <a:ext cx="9374075" cy="4199017"/>
            </a:xfrm>
            <a:prstGeom prst="round2DiagRect">
              <a:avLst/>
            </a:prstGeom>
            <a:solidFill>
              <a:srgbClr val="1FA29C">
                <a:alpha val="10000"/>
              </a:srgbClr>
            </a:solidFill>
            <a:ln w="12700" cap="flat" cmpd="sng" algn="ctr">
              <a:noFill/>
              <a:prstDash val="solid"/>
              <a:miter lim="800000"/>
            </a:ln>
            <a:effectLst/>
          </p:spPr>
          <p:txBody>
            <a:bodyPr lIns="36000" tIns="36000" rIns="36000" bIns="3600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70" name="Round Diagonal Corner Rectangle 14">
              <a:extLst>
                <a:ext uri="{FF2B5EF4-FFF2-40B4-BE49-F238E27FC236}">
                  <a16:creationId xmlns:a16="http://schemas.microsoft.com/office/drawing/2014/main" id="{63EC7615-1DD4-C62A-7518-CBA2C3202DDC}"/>
                </a:ext>
              </a:extLst>
            </p:cNvPr>
            <p:cNvSpPr/>
            <p:nvPr/>
          </p:nvSpPr>
          <p:spPr>
            <a:xfrm>
              <a:off x="5948975" y="2090491"/>
              <a:ext cx="4422638"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Analyser</a:t>
              </a:r>
              <a:r>
                <a:rPr dirty="0"/>
                <a:t> les </a:t>
              </a:r>
              <a:r>
                <a:rPr dirty="0"/>
                <a:t>canaux</a:t>
              </a:r>
              <a:r>
                <a:rPr dirty="0"/>
                <a:t> </a:t>
              </a:r>
              <a:r>
                <a:rPr dirty="0"/>
                <a:t>d’approvisionnement</a:t>
              </a:r>
              <a:r>
                <a:rPr dirty="0"/>
                <a:t> et de distribution (PDC) des </a:t>
              </a:r>
              <a:r>
                <a:rPr dirty="0"/>
                <a:t>produits</a:t>
              </a:r>
              <a:r>
                <a:rPr dirty="0"/>
                <a:t> de SRMNEA-N </a:t>
              </a:r>
              <a:r>
                <a:rPr dirty="0"/>
                <a:t>dans</a:t>
              </a:r>
              <a:r>
                <a:rPr dirty="0"/>
                <a:t> les </a:t>
              </a:r>
              <a:r>
                <a:rPr dirty="0"/>
                <a:t>systèmes</a:t>
              </a:r>
              <a:r>
                <a:rPr dirty="0"/>
                <a:t> </a:t>
              </a:r>
              <a:r>
                <a:rPr dirty="0"/>
                <a:t>logistiques</a:t>
              </a:r>
              <a:r>
                <a:rPr dirty="0"/>
                <a:t> </a:t>
              </a:r>
              <a:r>
                <a:rPr dirty="0"/>
                <a:t>mixtes</a:t>
              </a:r>
              <a:r>
                <a:rPr dirty="0"/>
                <a:t>.</a:t>
              </a:r>
            </a:p>
          </p:txBody>
        </p:sp>
        <p:sp>
          <p:nvSpPr>
            <p:cNvPr id="66" name="Round Diagonal Corner Rectangle 14">
              <a:extLst>
                <a:ext uri="{FF2B5EF4-FFF2-40B4-BE49-F238E27FC236}">
                  <a16:creationId xmlns:a16="http://schemas.microsoft.com/office/drawing/2014/main" id="{E08AFC33-FD5D-2259-25AE-D6D25E74035E}"/>
                </a:ext>
              </a:extLst>
            </p:cNvPr>
            <p:cNvSpPr/>
            <p:nvPr/>
          </p:nvSpPr>
          <p:spPr>
            <a:xfrm>
              <a:off x="5961869" y="2622504"/>
              <a:ext cx="4397945"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Développer</a:t>
              </a:r>
              <a:r>
                <a:rPr dirty="0"/>
                <a:t> les </a:t>
              </a:r>
              <a:r>
                <a:rPr dirty="0"/>
                <a:t>capacités</a:t>
              </a:r>
              <a:r>
                <a:rPr dirty="0"/>
                <a:t> </a:t>
              </a:r>
              <a:r>
                <a:rPr dirty="0"/>
                <a:t>nécessaires</a:t>
              </a:r>
              <a:r>
                <a:rPr dirty="0"/>
                <a:t> pour </a:t>
              </a:r>
              <a:r>
                <a:rPr dirty="0"/>
                <a:t>réduire</a:t>
              </a:r>
              <a:r>
                <a:rPr dirty="0"/>
                <a:t> les ruptures de stock et </a:t>
              </a:r>
              <a:r>
                <a:rPr dirty="0"/>
                <a:t>mettre</a:t>
              </a:r>
              <a:r>
                <a:rPr dirty="0"/>
                <a:t> </a:t>
              </a:r>
              <a:r>
                <a:rPr dirty="0"/>
                <a:t>en</a:t>
              </a:r>
              <a:r>
                <a:rPr dirty="0"/>
                <a:t> </a:t>
              </a:r>
              <a:r>
                <a:rPr dirty="0"/>
                <a:t>œuvre</a:t>
              </a:r>
              <a:r>
                <a:rPr dirty="0"/>
                <a:t> des </a:t>
              </a:r>
              <a:r>
                <a:rPr dirty="0"/>
                <a:t>stratégies</a:t>
              </a:r>
              <a:r>
                <a:rPr dirty="0"/>
                <a:t> de distribution </a:t>
              </a:r>
              <a:r>
                <a:rPr dirty="0"/>
                <a:t>rentables</a:t>
              </a:r>
              <a:r>
                <a:rPr dirty="0"/>
                <a:t>.</a:t>
              </a:r>
            </a:p>
          </p:txBody>
        </p:sp>
        <p:grpSp>
          <p:nvGrpSpPr>
            <p:cNvPr id="81" name="Group 80">
              <a:extLst>
                <a:ext uri="{FF2B5EF4-FFF2-40B4-BE49-F238E27FC236}">
                  <a16:creationId xmlns:a16="http://schemas.microsoft.com/office/drawing/2014/main" id="{413AFF60-28F7-21A4-AB88-76F490E79035}"/>
                </a:ext>
              </a:extLst>
            </p:cNvPr>
            <p:cNvGrpSpPr/>
            <p:nvPr/>
          </p:nvGrpSpPr>
          <p:grpSpPr>
            <a:xfrm>
              <a:off x="6302728" y="2651612"/>
              <a:ext cx="457200" cy="457200"/>
              <a:chOff x="1940068" y="3414833"/>
              <a:chExt cx="457200" cy="457200"/>
            </a:xfrm>
          </p:grpSpPr>
          <p:sp>
            <p:nvSpPr>
              <p:cNvPr id="68" name="Rectangle 67">
                <a:extLst>
                  <a:ext uri="{FF2B5EF4-FFF2-40B4-BE49-F238E27FC236}">
                    <a16:creationId xmlns:a16="http://schemas.microsoft.com/office/drawing/2014/main" id="{D8FDBDCD-F967-67F7-A211-F0513D763D48}"/>
                  </a:ext>
                </a:extLst>
              </p:cNvPr>
              <p:cNvSpPr>
                <a:spLocks noChangeAspect="1"/>
              </p:cNvSpPr>
              <p:nvPr/>
            </p:nvSpPr>
            <p:spPr>
              <a:xfrm>
                <a:off x="1940068" y="3414833"/>
                <a:ext cx="457200" cy="457200"/>
              </a:xfrm>
              <a:prstGeom prst="rect">
                <a:avLst/>
              </a:prstGeom>
              <a:solidFill>
                <a:srgbClr val="D9A82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69" name="Graphic 68">
                <a:extLst>
                  <a:ext uri="{FF2B5EF4-FFF2-40B4-BE49-F238E27FC236}">
                    <a16:creationId xmlns:a16="http://schemas.microsoft.com/office/drawing/2014/main" id="{CF6945DC-A8AC-3439-1148-3F7AB2E83C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78168" y="3452933"/>
                <a:ext cx="381000" cy="381000"/>
              </a:xfrm>
              <a:prstGeom prst="rect">
                <a:avLst/>
              </a:prstGeom>
            </p:spPr>
          </p:pic>
        </p:grpSp>
        <p:sp>
          <p:nvSpPr>
            <p:cNvPr id="50" name="Round Diagonal Corner Rectangle 14">
              <a:extLst>
                <a:ext uri="{FF2B5EF4-FFF2-40B4-BE49-F238E27FC236}">
                  <a16:creationId xmlns:a16="http://schemas.microsoft.com/office/drawing/2014/main" id="{4DD197E0-DE94-41D8-FD78-5CE1FA224339}"/>
                </a:ext>
              </a:extLst>
            </p:cNvPr>
            <p:cNvSpPr/>
            <p:nvPr/>
          </p:nvSpPr>
          <p:spPr>
            <a:xfrm>
              <a:off x="1633539" y="2603645"/>
              <a:ext cx="4127140"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Évaluer</a:t>
              </a:r>
              <a:r>
                <a:rPr dirty="0"/>
                <a:t> le </a:t>
              </a:r>
              <a:r>
                <a:rPr dirty="0"/>
                <a:t>niveau</a:t>
              </a:r>
              <a:r>
                <a:rPr dirty="0"/>
                <a:t> de </a:t>
              </a:r>
              <a:r>
                <a:rPr dirty="0"/>
                <a:t>maturité</a:t>
              </a:r>
              <a:r>
                <a:rPr dirty="0"/>
                <a:t> de la </a:t>
              </a:r>
              <a:r>
                <a:rPr dirty="0"/>
                <a:t>chaîne</a:t>
              </a:r>
              <a:r>
                <a:rPr dirty="0"/>
                <a:t> </a:t>
              </a:r>
              <a:r>
                <a:rPr dirty="0"/>
                <a:t>d’approvisionnement</a:t>
              </a:r>
              <a:r>
                <a:rPr dirty="0"/>
                <a:t>.</a:t>
              </a:r>
            </a:p>
          </p:txBody>
        </p:sp>
        <p:grpSp>
          <p:nvGrpSpPr>
            <p:cNvPr id="78" name="Group 77">
              <a:extLst>
                <a:ext uri="{FF2B5EF4-FFF2-40B4-BE49-F238E27FC236}">
                  <a16:creationId xmlns:a16="http://schemas.microsoft.com/office/drawing/2014/main" id="{08DF4218-2292-2676-267B-4AAFD6B99B89}"/>
                </a:ext>
              </a:extLst>
            </p:cNvPr>
            <p:cNvGrpSpPr/>
            <p:nvPr/>
          </p:nvGrpSpPr>
          <p:grpSpPr>
            <a:xfrm>
              <a:off x="1990947" y="2632185"/>
              <a:ext cx="465694" cy="492411"/>
              <a:chOff x="6685086" y="3395680"/>
              <a:chExt cx="465694" cy="492411"/>
            </a:xfrm>
          </p:grpSpPr>
          <p:sp>
            <p:nvSpPr>
              <p:cNvPr id="51" name="Rectangle 50">
                <a:extLst>
                  <a:ext uri="{FF2B5EF4-FFF2-40B4-BE49-F238E27FC236}">
                    <a16:creationId xmlns:a16="http://schemas.microsoft.com/office/drawing/2014/main" id="{F1BEE060-FBBB-E97F-7667-AA5112D6C42C}"/>
                  </a:ext>
                </a:extLst>
              </p:cNvPr>
              <p:cNvSpPr/>
              <p:nvPr/>
            </p:nvSpPr>
            <p:spPr>
              <a:xfrm>
                <a:off x="6685086" y="3430891"/>
                <a:ext cx="4572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9" name="Graphic 33">
                <a:extLst>
                  <a:ext uri="{FF2B5EF4-FFF2-40B4-BE49-F238E27FC236}">
                    <a16:creationId xmlns:a16="http://schemas.microsoft.com/office/drawing/2014/main" id="{8D15B4DE-9422-FC15-1EA7-937F44749D64}"/>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6693580" y="3395680"/>
                <a:ext cx="457200" cy="457200"/>
              </a:xfrm>
              <a:prstGeom prst="rect">
                <a:avLst/>
              </a:prstGeom>
            </p:spPr>
          </p:pic>
        </p:grpSp>
        <p:sp>
          <p:nvSpPr>
            <p:cNvPr id="36" name="Round Diagonal Corner Rectangle 14">
              <a:extLst>
                <a:ext uri="{FF2B5EF4-FFF2-40B4-BE49-F238E27FC236}">
                  <a16:creationId xmlns:a16="http://schemas.microsoft.com/office/drawing/2014/main" id="{AE03E6ED-5652-B018-38DE-BA1E79A73F5D}"/>
                </a:ext>
              </a:extLst>
            </p:cNvPr>
            <p:cNvSpPr/>
            <p:nvPr/>
          </p:nvSpPr>
          <p:spPr>
            <a:xfrm>
              <a:off x="1633539" y="2064014"/>
              <a:ext cx="4259173"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Officialiser</a:t>
              </a:r>
              <a:r>
                <a:rPr dirty="0"/>
                <a:t> le Forum des leaders de la </a:t>
              </a:r>
              <a:r>
                <a:rPr dirty="0"/>
                <a:t>chaîne</a:t>
              </a:r>
              <a:r>
                <a:rPr dirty="0"/>
                <a:t> </a:t>
              </a:r>
              <a:r>
                <a:rPr dirty="0"/>
                <a:t>d’approvisionnement</a:t>
              </a:r>
              <a:r>
                <a:rPr dirty="0"/>
                <a:t> (</a:t>
              </a:r>
              <a:r>
                <a:rPr dirty="0"/>
                <a:t>Communauté</a:t>
              </a:r>
              <a:r>
                <a:rPr dirty="0"/>
                <a:t> de </a:t>
              </a:r>
              <a:r>
                <a:rPr dirty="0"/>
                <a:t>pratique</a:t>
              </a:r>
              <a:r>
                <a:rPr dirty="0"/>
                <a:t> des PRI-TI).</a:t>
              </a:r>
            </a:p>
          </p:txBody>
        </p:sp>
        <p:grpSp>
          <p:nvGrpSpPr>
            <p:cNvPr id="41" name="Group 40">
              <a:extLst>
                <a:ext uri="{FF2B5EF4-FFF2-40B4-BE49-F238E27FC236}">
                  <a16:creationId xmlns:a16="http://schemas.microsoft.com/office/drawing/2014/main" id="{24D983CB-8252-09E2-DEA4-CFE9FECE23CE}"/>
                </a:ext>
              </a:extLst>
            </p:cNvPr>
            <p:cNvGrpSpPr/>
            <p:nvPr/>
          </p:nvGrpSpPr>
          <p:grpSpPr>
            <a:xfrm>
              <a:off x="1967074" y="2117333"/>
              <a:ext cx="467241" cy="481875"/>
              <a:chOff x="4164899" y="3859627"/>
              <a:chExt cx="467241" cy="481875"/>
            </a:xfrm>
          </p:grpSpPr>
          <p:sp>
            <p:nvSpPr>
              <p:cNvPr id="42" name="Rectangle 41">
                <a:extLst>
                  <a:ext uri="{FF2B5EF4-FFF2-40B4-BE49-F238E27FC236}">
                    <a16:creationId xmlns:a16="http://schemas.microsoft.com/office/drawing/2014/main" id="{7D90C3D9-2F4C-B31E-B97D-95E7944911DA}"/>
                  </a:ext>
                </a:extLst>
              </p:cNvPr>
              <p:cNvSpPr>
                <a:spLocks/>
              </p:cNvSpPr>
              <p:nvPr/>
            </p:nvSpPr>
            <p:spPr>
              <a:xfrm>
                <a:off x="4174940" y="3859627"/>
                <a:ext cx="457200" cy="457200"/>
              </a:xfrm>
              <a:prstGeom prst="rect">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3" name="Graphic 24">
                <a:extLst>
                  <a:ext uri="{FF2B5EF4-FFF2-40B4-BE49-F238E27FC236}">
                    <a16:creationId xmlns:a16="http://schemas.microsoft.com/office/drawing/2014/main" id="{8CCBB606-7AA9-135F-84E5-31423F731B7E}"/>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164899" y="3872133"/>
                <a:ext cx="467040" cy="469369"/>
              </a:xfrm>
              <a:prstGeom prst="rect">
                <a:avLst/>
              </a:prstGeom>
            </p:spPr>
          </p:pic>
        </p:grpSp>
        <p:sp>
          <p:nvSpPr>
            <p:cNvPr id="33" name="Round Diagonal Corner Rectangle 14">
              <a:extLst>
                <a:ext uri="{FF2B5EF4-FFF2-40B4-BE49-F238E27FC236}">
                  <a16:creationId xmlns:a16="http://schemas.microsoft.com/office/drawing/2014/main" id="{F5D6EDF9-0016-A6AB-031D-DBEFF1611FCE}"/>
                </a:ext>
              </a:extLst>
            </p:cNvPr>
            <p:cNvSpPr/>
            <p:nvPr/>
          </p:nvSpPr>
          <p:spPr>
            <a:xfrm>
              <a:off x="6224706" y="3150132"/>
              <a:ext cx="4165217" cy="416469"/>
            </a:xfrm>
            <a:prstGeom prst="round2DiagRect">
              <a:avLst>
                <a:gd name="adj1" fmla="val 0"/>
                <a:gd name="adj2" fmla="val 5000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CHAÎNES D’APPROVISIONNEMENT CENTRÉES SUR LE PATIENT</a:t>
              </a:r>
            </a:p>
          </p:txBody>
        </p:sp>
        <p:sp>
          <p:nvSpPr>
            <p:cNvPr id="34" name="Round Diagonal Corner Rectangle 14">
              <a:extLst>
                <a:ext uri="{FF2B5EF4-FFF2-40B4-BE49-F238E27FC236}">
                  <a16:creationId xmlns:a16="http://schemas.microsoft.com/office/drawing/2014/main" id="{21DA625B-2CD3-4BE7-6FAE-0DA479BA5A89}"/>
                </a:ext>
              </a:extLst>
            </p:cNvPr>
            <p:cNvSpPr/>
            <p:nvPr/>
          </p:nvSpPr>
          <p:spPr>
            <a:xfrm>
              <a:off x="1693924" y="3150132"/>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SÉCURITÉ EN PRODUITS DE SANTÉ</a:t>
              </a:r>
            </a:p>
          </p:txBody>
        </p:sp>
        <p:sp>
          <p:nvSpPr>
            <p:cNvPr id="10" name="TextBox 9">
              <a:extLst>
                <a:ext uri="{FF2B5EF4-FFF2-40B4-BE49-F238E27FC236}">
                  <a16:creationId xmlns:a16="http://schemas.microsoft.com/office/drawing/2014/main" id="{FCCE7123-241B-8CD7-5640-7B228FD95569}"/>
                </a:ext>
              </a:extLst>
            </p:cNvPr>
            <p:cNvSpPr txBox="1"/>
            <p:nvPr/>
          </p:nvSpPr>
          <p:spPr>
            <a:xfrm>
              <a:off x="3622813" y="1541713"/>
              <a:ext cx="4838220" cy="602123"/>
            </a:xfrm>
            <a:prstGeom prst="rect">
              <a:avLst/>
            </a:prstGeom>
            <a:noFill/>
            <a:ln w="6350">
              <a:noFill/>
            </a:ln>
          </p:spPr>
          <p:txBody>
            <a:bodyPr wrap="square" anchor="ctr">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200" kern="0" spc="600" dirty="0">
                <a:solidFill>
                  <a:schemeClr val="accent1"/>
                </a:solidFill>
                <a:cs typeface="Poppins" pitchFamily="2" charset="77"/>
              </a:endParaRPr>
            </a:p>
          </p:txBody>
        </p:sp>
        <p:grpSp>
          <p:nvGrpSpPr>
            <p:cNvPr id="19" name="Group 18">
              <a:extLst>
                <a:ext uri="{FF2B5EF4-FFF2-40B4-BE49-F238E27FC236}">
                  <a16:creationId xmlns:a16="http://schemas.microsoft.com/office/drawing/2014/main" id="{BD738721-9FA4-33CB-80DC-8D3918421A78}"/>
                </a:ext>
              </a:extLst>
            </p:cNvPr>
            <p:cNvGrpSpPr/>
            <p:nvPr/>
          </p:nvGrpSpPr>
          <p:grpSpPr>
            <a:xfrm>
              <a:off x="2025824" y="5286709"/>
              <a:ext cx="8036373" cy="276999"/>
              <a:chOff x="1747999" y="4283941"/>
              <a:chExt cx="8036373" cy="276999"/>
            </a:xfrm>
          </p:grpSpPr>
          <p:sp>
            <p:nvSpPr>
              <p:cNvPr id="17" name="TextBox 16">
                <a:extLst>
                  <a:ext uri="{FF2B5EF4-FFF2-40B4-BE49-F238E27FC236}">
                    <a16:creationId xmlns:a16="http://schemas.microsoft.com/office/drawing/2014/main" id="{D2A29012-A443-7A74-9BCF-DCE5B7EAE212}"/>
                  </a:ext>
                </a:extLst>
              </p:cNvPr>
              <p:cNvSpPr txBox="1"/>
              <p:nvPr/>
            </p:nvSpPr>
            <p:spPr>
              <a:xfrm>
                <a:off x="4255969" y="4283941"/>
                <a:ext cx="2924198" cy="276999"/>
              </a:xfrm>
              <a:prstGeom prst="rect">
                <a:avLst/>
              </a:prstGeom>
              <a:noFill/>
            </p:spPr>
            <p:txBody>
              <a:bodyPr wrap="none">
                <a:spAutoFit/>
              </a:bodyPr>
              <a:lstStyle/>
              <a:p>
                <a:pPr algn="ctr">
                  <a:defRPr sz="1200" b="1">
                    <a:solidFill>
                      <a:schemeClr val="accent1"/>
                    </a:solidFill>
                  </a:defRPr>
                </a:pPr>
                <a:r>
                  <a:rPr dirty="0"/>
                  <a:t>EN AMONT  EN AVAL</a:t>
                </a:r>
              </a:p>
            </p:txBody>
          </p:sp>
          <p:cxnSp>
            <p:nvCxnSpPr>
              <p:cNvPr id="18" name="Straight Arrow Connector 17">
                <a:extLst>
                  <a:ext uri="{FF2B5EF4-FFF2-40B4-BE49-F238E27FC236}">
                    <a16:creationId xmlns:a16="http://schemas.microsoft.com/office/drawing/2014/main" id="{384DDDF8-2412-BEDF-DF2D-30AA6470B984}"/>
                  </a:ext>
                </a:extLst>
              </p:cNvPr>
              <p:cNvCxnSpPr>
                <a:cxnSpLocks/>
              </p:cNvCxnSpPr>
              <p:nvPr/>
            </p:nvCxnSpPr>
            <p:spPr>
              <a:xfrm flipH="1">
                <a:off x="1747999"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71FDF81-FD75-1EF5-0C1B-7BB4362D50B6}"/>
                  </a:ext>
                </a:extLst>
              </p:cNvPr>
              <p:cNvCxnSpPr>
                <a:cxnSpLocks/>
              </p:cNvCxnSpPr>
              <p:nvPr/>
            </p:nvCxnSpPr>
            <p:spPr>
              <a:xfrm>
                <a:off x="7199675"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Round Diagonal Corner Rectangle 14">
              <a:extLst>
                <a:ext uri="{FF2B5EF4-FFF2-40B4-BE49-F238E27FC236}">
                  <a16:creationId xmlns:a16="http://schemas.microsoft.com/office/drawing/2014/main" id="{5B4FC113-1F32-BDF3-AAEA-52413F0E69B7}"/>
                </a:ext>
              </a:extLst>
            </p:cNvPr>
            <p:cNvSpPr/>
            <p:nvPr/>
          </p:nvSpPr>
          <p:spPr>
            <a:xfrm>
              <a:off x="6268161" y="4291051"/>
              <a:ext cx="4208724"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Cartographier</a:t>
              </a:r>
              <a:r>
                <a:rPr dirty="0"/>
                <a:t> les </a:t>
              </a:r>
              <a:r>
                <a:rPr dirty="0"/>
                <a:t>innovateurs</a:t>
              </a:r>
              <a:r>
                <a:rPr dirty="0">
                  <a:solidFill>
                    <a:schemeClr val="tx1"/>
                  </a:solidFill>
                </a:rPr>
                <a:t> du </a:t>
              </a:r>
              <a:r>
                <a:rPr dirty="0">
                  <a:solidFill>
                    <a:schemeClr val="tx1"/>
                  </a:solidFill>
                </a:rPr>
                <a:t>secteur</a:t>
              </a:r>
              <a:r>
                <a:rPr dirty="0">
                  <a:solidFill>
                    <a:schemeClr val="tx1"/>
                  </a:solidFill>
                </a:rPr>
                <a:t> </a:t>
              </a:r>
              <a:r>
                <a:rPr dirty="0">
                  <a:solidFill>
                    <a:schemeClr val="tx1"/>
                  </a:solidFill>
                </a:rPr>
                <a:t>privé</a:t>
              </a:r>
              <a:r>
                <a:rPr dirty="0">
                  <a:solidFill>
                    <a:schemeClr val="tx1"/>
                  </a:solidFill>
                </a:rPr>
                <a:t> </a:t>
              </a:r>
              <a:r>
                <a:rPr dirty="0"/>
                <a:t>dans</a:t>
              </a:r>
              <a:r>
                <a:rPr dirty="0"/>
                <a:t> la</a:t>
              </a:r>
              <a:r>
                <a:rPr dirty="0">
                  <a:solidFill>
                    <a:schemeClr val="tx1"/>
                  </a:solidFill>
                </a:rPr>
                <a:t> </a:t>
              </a:r>
              <a:r>
                <a:rPr dirty="0">
                  <a:solidFill>
                    <a:schemeClr val="tx1"/>
                  </a:solidFill>
                </a:rPr>
                <a:t>chaîne</a:t>
              </a:r>
              <a:r>
                <a:rPr dirty="0">
                  <a:solidFill>
                    <a:schemeClr val="tx1"/>
                  </a:solidFill>
                </a:rPr>
                <a:t> </a:t>
              </a:r>
              <a:r>
                <a:rPr dirty="0">
                  <a:solidFill>
                    <a:schemeClr val="tx1"/>
                  </a:solidFill>
                </a:rPr>
                <a:t>d’approvisionnement</a:t>
              </a:r>
              <a:r>
                <a:rPr dirty="0">
                  <a:solidFill>
                    <a:schemeClr val="tx1"/>
                  </a:solidFill>
                </a:rPr>
                <a:t> et les obstacles à </a:t>
              </a:r>
              <a:r>
                <a:rPr dirty="0">
                  <a:solidFill>
                    <a:schemeClr val="tx1"/>
                  </a:solidFill>
                </a:rPr>
                <a:t>leur</a:t>
              </a:r>
              <a:r>
                <a:rPr dirty="0">
                  <a:solidFill>
                    <a:schemeClr val="tx1"/>
                  </a:solidFill>
                </a:rPr>
                <a:t> </a:t>
              </a:r>
              <a:r>
                <a:rPr dirty="0">
                  <a:solidFill>
                    <a:schemeClr val="tx1"/>
                  </a:solidFill>
                </a:rPr>
                <a:t>mise</a:t>
              </a:r>
              <a:r>
                <a:rPr dirty="0">
                  <a:solidFill>
                    <a:schemeClr val="tx1"/>
                  </a:solidFill>
                </a:rPr>
                <a:t> à </a:t>
              </a:r>
              <a:r>
                <a:rPr dirty="0">
                  <a:solidFill>
                    <a:schemeClr val="tx1"/>
                  </a:solidFill>
                </a:rPr>
                <a:t>l’échelle</a:t>
              </a:r>
              <a:r>
                <a:rPr dirty="0"/>
                <a:t>.</a:t>
              </a:r>
            </a:p>
          </p:txBody>
        </p:sp>
        <p:grpSp>
          <p:nvGrpSpPr>
            <p:cNvPr id="63" name="Group 62">
              <a:extLst>
                <a:ext uri="{FF2B5EF4-FFF2-40B4-BE49-F238E27FC236}">
                  <a16:creationId xmlns:a16="http://schemas.microsoft.com/office/drawing/2014/main" id="{E7E312BF-2CC1-FED0-03DB-47F9D4D67B2A}"/>
                </a:ext>
              </a:extLst>
            </p:cNvPr>
            <p:cNvGrpSpPr/>
            <p:nvPr/>
          </p:nvGrpSpPr>
          <p:grpSpPr>
            <a:xfrm>
              <a:off x="6631715" y="4318216"/>
              <a:ext cx="457200" cy="457200"/>
              <a:chOff x="6980675" y="5103849"/>
              <a:chExt cx="457200" cy="457200"/>
            </a:xfrm>
          </p:grpSpPr>
          <p:sp>
            <p:nvSpPr>
              <p:cNvPr id="64" name="Rectangle 63">
                <a:extLst>
                  <a:ext uri="{FF2B5EF4-FFF2-40B4-BE49-F238E27FC236}">
                    <a16:creationId xmlns:a16="http://schemas.microsoft.com/office/drawing/2014/main" id="{45ECC78E-A5C2-6141-E281-4A0B832C5434}"/>
                  </a:ext>
                </a:extLst>
              </p:cNvPr>
              <p:cNvSpPr>
                <a:spLocks/>
              </p:cNvSpPr>
              <p:nvPr/>
            </p:nvSpPr>
            <p:spPr>
              <a:xfrm>
                <a:off x="6980675" y="5103849"/>
                <a:ext cx="457200" cy="457200"/>
              </a:xfrm>
              <a:prstGeom prst="rect">
                <a:avLst/>
              </a:prstGeom>
              <a:solidFill>
                <a:srgbClr val="7A1E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65" name="Graphic 64">
                <a:extLst>
                  <a:ext uri="{FF2B5EF4-FFF2-40B4-BE49-F238E27FC236}">
                    <a16:creationId xmlns:a16="http://schemas.microsoft.com/office/drawing/2014/main" id="{DDD3F552-017B-70A5-EC1D-6CFCB4782C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027476" y="5146001"/>
                <a:ext cx="374625" cy="354611"/>
              </a:xfrm>
              <a:prstGeom prst="rect">
                <a:avLst/>
              </a:prstGeom>
            </p:spPr>
          </p:pic>
        </p:grpSp>
        <p:sp>
          <p:nvSpPr>
            <p:cNvPr id="60" name="Round Diagonal Corner Rectangle 14">
              <a:extLst>
                <a:ext uri="{FF2B5EF4-FFF2-40B4-BE49-F238E27FC236}">
                  <a16:creationId xmlns:a16="http://schemas.microsoft.com/office/drawing/2014/main" id="{E7608FE3-5DDA-EBEB-58B8-5BEEA09D0AB7}"/>
                </a:ext>
              </a:extLst>
            </p:cNvPr>
            <p:cNvSpPr/>
            <p:nvPr/>
          </p:nvSpPr>
          <p:spPr>
            <a:xfrm>
              <a:off x="6262026" y="4755640"/>
              <a:ext cx="4300245"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Créer</a:t>
              </a:r>
              <a:r>
                <a:rPr dirty="0"/>
                <a:t> des </a:t>
              </a:r>
              <a:r>
                <a:rPr dirty="0"/>
                <a:t>mécanismes</a:t>
              </a:r>
              <a:r>
                <a:rPr dirty="0"/>
                <a:t> </a:t>
              </a:r>
              <a:r>
                <a:rPr dirty="0"/>
                <a:t>d'investissement</a:t>
              </a:r>
              <a:r>
                <a:rPr dirty="0"/>
                <a:t> </a:t>
              </a:r>
              <a:r>
                <a:rPr dirty="0"/>
                <a:t>privé</a:t>
              </a:r>
              <a:r>
                <a:rPr dirty="0"/>
                <a:t> à </a:t>
              </a:r>
              <a:r>
                <a:rPr dirty="0"/>
                <a:t>l'appui</a:t>
              </a:r>
              <a:r>
                <a:rPr dirty="0"/>
                <a:t> des </a:t>
              </a:r>
              <a:r>
                <a:rPr dirty="0"/>
                <a:t>systèmes</a:t>
              </a:r>
              <a:r>
                <a:rPr dirty="0"/>
                <a:t> </a:t>
              </a:r>
              <a:r>
                <a:rPr dirty="0"/>
                <a:t>mixtes</a:t>
              </a:r>
              <a:r>
                <a:rPr dirty="0"/>
                <a:t>.</a:t>
              </a:r>
            </a:p>
          </p:txBody>
        </p:sp>
        <p:grpSp>
          <p:nvGrpSpPr>
            <p:cNvPr id="79" name="Group 78">
              <a:extLst>
                <a:ext uri="{FF2B5EF4-FFF2-40B4-BE49-F238E27FC236}">
                  <a16:creationId xmlns:a16="http://schemas.microsoft.com/office/drawing/2014/main" id="{BCD78BDE-4169-D04A-652B-D4B36F0E50C5}"/>
                </a:ext>
              </a:extLst>
            </p:cNvPr>
            <p:cNvGrpSpPr/>
            <p:nvPr/>
          </p:nvGrpSpPr>
          <p:grpSpPr>
            <a:xfrm>
              <a:off x="6615770" y="4801045"/>
              <a:ext cx="472439" cy="453045"/>
              <a:chOff x="6669847" y="5842062"/>
              <a:chExt cx="472439" cy="453045"/>
            </a:xfrm>
          </p:grpSpPr>
          <p:sp>
            <p:nvSpPr>
              <p:cNvPr id="61" name="Rectangle 60">
                <a:extLst>
                  <a:ext uri="{FF2B5EF4-FFF2-40B4-BE49-F238E27FC236}">
                    <a16:creationId xmlns:a16="http://schemas.microsoft.com/office/drawing/2014/main" id="{560ADF34-1725-A4DA-1130-D1C9D32EB88A}"/>
                  </a:ext>
                </a:extLst>
              </p:cNvPr>
              <p:cNvSpPr>
                <a:spLocks noChangeAspect="1"/>
              </p:cNvSpPr>
              <p:nvPr/>
            </p:nvSpPr>
            <p:spPr>
              <a:xfrm>
                <a:off x="6685086" y="5862332"/>
                <a:ext cx="457200" cy="432775"/>
              </a:xfrm>
              <a:prstGeom prst="rect">
                <a:avLst/>
              </a:prstGeom>
              <a:solidFill>
                <a:srgbClr val="F2585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4" name="Graphic 23">
                <a:extLst>
                  <a:ext uri="{FF2B5EF4-FFF2-40B4-BE49-F238E27FC236}">
                    <a16:creationId xmlns:a16="http://schemas.microsoft.com/office/drawing/2014/main" id="{C8AC79C6-51E6-E68A-9620-A63B46ED57B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669847" y="5842062"/>
                <a:ext cx="450000" cy="425959"/>
              </a:xfrm>
              <a:prstGeom prst="rect">
                <a:avLst/>
              </a:prstGeom>
            </p:spPr>
          </p:pic>
        </p:grpSp>
        <p:sp>
          <p:nvSpPr>
            <p:cNvPr id="56" name="Round Diagonal Corner Rectangle 55">
              <a:extLst>
                <a:ext uri="{FF2B5EF4-FFF2-40B4-BE49-F238E27FC236}">
                  <a16:creationId xmlns:a16="http://schemas.microsoft.com/office/drawing/2014/main" id="{059AC4BC-6162-11A6-8766-FC6324FB2353}"/>
                </a:ext>
              </a:extLst>
            </p:cNvPr>
            <p:cNvSpPr/>
            <p:nvPr/>
          </p:nvSpPr>
          <p:spPr>
            <a:xfrm>
              <a:off x="6262028" y="3682210"/>
              <a:ext cx="4306144"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Renforcer</a:t>
              </a:r>
              <a:r>
                <a:rPr dirty="0"/>
                <a:t> les </a:t>
              </a:r>
              <a:r>
                <a:rPr dirty="0"/>
                <a:t>capacités</a:t>
              </a:r>
              <a:r>
                <a:rPr dirty="0"/>
                <a:t> de diagnostic et </a:t>
              </a:r>
              <a:r>
                <a:rPr dirty="0"/>
                <a:t>d’investissement</a:t>
              </a:r>
              <a:r>
                <a:rPr dirty="0"/>
                <a:t> </a:t>
              </a:r>
              <a:r>
                <a:rPr dirty="0"/>
                <a:t>en</a:t>
              </a:r>
              <a:r>
                <a:rPr dirty="0"/>
                <a:t> </a:t>
              </a:r>
              <a:r>
                <a:rPr dirty="0"/>
                <a:t>ressources</a:t>
              </a:r>
              <a:r>
                <a:rPr dirty="0"/>
                <a:t> </a:t>
              </a:r>
              <a:r>
                <a:rPr dirty="0"/>
                <a:t>humaines</a:t>
              </a:r>
              <a:r>
                <a:rPr dirty="0"/>
                <a:t> pour la </a:t>
              </a:r>
              <a:r>
                <a:rPr dirty="0"/>
                <a:t>gestion</a:t>
              </a:r>
              <a:r>
                <a:rPr dirty="0"/>
                <a:t> des </a:t>
              </a:r>
              <a:r>
                <a:rPr dirty="0"/>
                <a:t>systèmes</a:t>
              </a:r>
              <a:r>
                <a:rPr dirty="0"/>
                <a:t> </a:t>
              </a:r>
              <a:r>
                <a:rPr dirty="0"/>
                <a:t>mixtes</a:t>
              </a:r>
              <a:r>
                <a:rPr dirty="0"/>
                <a:t> de </a:t>
              </a:r>
              <a:r>
                <a:rPr dirty="0"/>
                <a:t>chaîne</a:t>
              </a:r>
              <a:r>
                <a:rPr dirty="0"/>
                <a:t> </a:t>
              </a:r>
              <a:r>
                <a:rPr dirty="0"/>
                <a:t>d’approvisionnement</a:t>
              </a:r>
              <a:r>
                <a:rPr dirty="0"/>
                <a:t>.</a:t>
              </a:r>
            </a:p>
          </p:txBody>
        </p:sp>
        <p:grpSp>
          <p:nvGrpSpPr>
            <p:cNvPr id="57" name="Group 56">
              <a:extLst>
                <a:ext uri="{FF2B5EF4-FFF2-40B4-BE49-F238E27FC236}">
                  <a16:creationId xmlns:a16="http://schemas.microsoft.com/office/drawing/2014/main" id="{9A764A43-AC87-FD25-1ED6-14871260CBE4}"/>
                </a:ext>
              </a:extLst>
            </p:cNvPr>
            <p:cNvGrpSpPr>
              <a:grpSpLocks/>
            </p:cNvGrpSpPr>
            <p:nvPr/>
          </p:nvGrpSpPr>
          <p:grpSpPr>
            <a:xfrm>
              <a:off x="6631009" y="3788376"/>
              <a:ext cx="457200" cy="457197"/>
              <a:chOff x="5599540" y="3316467"/>
              <a:chExt cx="1339783" cy="1339783"/>
            </a:xfrm>
          </p:grpSpPr>
          <p:sp>
            <p:nvSpPr>
              <p:cNvPr id="58" name="Rectangle 57">
                <a:extLst>
                  <a:ext uri="{FF2B5EF4-FFF2-40B4-BE49-F238E27FC236}">
                    <a16:creationId xmlns:a16="http://schemas.microsoft.com/office/drawing/2014/main" id="{C0D6A08C-9AA4-2711-874A-FB2AA837C784}"/>
                  </a:ext>
                </a:extLst>
              </p:cNvPr>
              <p:cNvSpPr>
                <a:spLocks noChangeAspect="1"/>
              </p:cNvSpPr>
              <p:nvPr/>
            </p:nvSpPr>
            <p:spPr>
              <a:xfrm>
                <a:off x="5599540" y="3316467"/>
                <a:ext cx="1339783" cy="1339783"/>
              </a:xfrm>
              <a:prstGeom prst="rect">
                <a:avLst/>
              </a:prstGeom>
              <a:solidFill>
                <a:srgbClr val="22568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59" name="Graphic 58">
                <a:extLst>
                  <a:ext uri="{FF2B5EF4-FFF2-40B4-BE49-F238E27FC236}">
                    <a16:creationId xmlns:a16="http://schemas.microsoft.com/office/drawing/2014/main" id="{2419E0F2-BD8E-66C8-056D-D00B03C86C1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832807" y="3474210"/>
                <a:ext cx="818183" cy="818180"/>
              </a:xfrm>
              <a:prstGeom prst="rect">
                <a:avLst/>
              </a:prstGeom>
            </p:spPr>
          </p:pic>
        </p:grpSp>
        <p:sp>
          <p:nvSpPr>
            <p:cNvPr id="54" name="Round Diagonal Corner Rectangle 14">
              <a:extLst>
                <a:ext uri="{FF2B5EF4-FFF2-40B4-BE49-F238E27FC236}">
                  <a16:creationId xmlns:a16="http://schemas.microsoft.com/office/drawing/2014/main" id="{A2D5EC17-1572-7BDB-E6FD-0460368E0D99}"/>
                </a:ext>
              </a:extLst>
            </p:cNvPr>
            <p:cNvSpPr/>
            <p:nvPr/>
          </p:nvSpPr>
          <p:spPr>
            <a:xfrm>
              <a:off x="1530436" y="4098729"/>
              <a:ext cx="4335948"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Mettre</a:t>
              </a:r>
              <a:r>
                <a:rPr dirty="0"/>
                <a:t> </a:t>
              </a:r>
              <a:r>
                <a:rPr dirty="0"/>
                <a:t>en</a:t>
              </a:r>
              <a:r>
                <a:rPr dirty="0"/>
                <a:t> place des </a:t>
              </a:r>
              <a:r>
                <a:rPr dirty="0"/>
                <a:t>outils</a:t>
              </a:r>
              <a:r>
                <a:rPr dirty="0"/>
                <a:t> de </a:t>
              </a:r>
              <a:r>
                <a:rPr dirty="0"/>
                <a:t>cartographie</a:t>
              </a:r>
              <a:r>
                <a:rPr dirty="0"/>
                <a:t> des </a:t>
              </a:r>
              <a:r>
                <a:rPr dirty="0"/>
                <a:t>produits</a:t>
              </a:r>
              <a:r>
                <a:rPr dirty="0"/>
                <a:t> de santé et de </a:t>
              </a:r>
              <a:r>
                <a:rPr dirty="0"/>
                <a:t>traçabilité</a:t>
              </a:r>
              <a:r>
                <a:rPr dirty="0"/>
                <a:t> des </a:t>
              </a:r>
              <a:r>
                <a:rPr dirty="0"/>
                <a:t>dépenses</a:t>
              </a:r>
              <a:r>
                <a:rPr dirty="0"/>
                <a:t>.</a:t>
              </a:r>
            </a:p>
          </p:txBody>
        </p:sp>
        <p:sp>
          <p:nvSpPr>
            <p:cNvPr id="52" name="Round Diagonal Corner Rectangle 14">
              <a:extLst>
                <a:ext uri="{FF2B5EF4-FFF2-40B4-BE49-F238E27FC236}">
                  <a16:creationId xmlns:a16="http://schemas.microsoft.com/office/drawing/2014/main" id="{A084CE3B-C67A-B3D4-AED5-407BF5AAB40D}"/>
                </a:ext>
              </a:extLst>
            </p:cNvPr>
            <p:cNvSpPr/>
            <p:nvPr/>
          </p:nvSpPr>
          <p:spPr>
            <a:xfrm>
              <a:off x="1525015" y="3612323"/>
              <a:ext cx="4423959"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Accélérer</a:t>
              </a:r>
              <a:r>
                <a:rPr dirty="0"/>
                <a:t> la </a:t>
              </a:r>
              <a:r>
                <a:rPr dirty="0"/>
                <a:t>mise</a:t>
              </a:r>
              <a:r>
                <a:rPr dirty="0"/>
                <a:t> </a:t>
              </a:r>
              <a:r>
                <a:rPr dirty="0"/>
                <a:t>en</a:t>
              </a:r>
              <a:r>
                <a:rPr dirty="0"/>
                <a:t> </a:t>
              </a:r>
              <a:r>
                <a:rPr dirty="0"/>
                <a:t>œuvre</a:t>
              </a:r>
              <a:r>
                <a:rPr dirty="0"/>
                <a:t> du DRUM et le </a:t>
              </a:r>
              <a:r>
                <a:rPr dirty="0"/>
                <a:t>financement</a:t>
              </a:r>
              <a:r>
                <a:rPr dirty="0"/>
                <a:t> sur budget pour </a:t>
              </a:r>
              <a:r>
                <a:rPr dirty="0"/>
                <a:t>l’achat</a:t>
              </a:r>
              <a:r>
                <a:rPr dirty="0"/>
                <a:t> de </a:t>
              </a:r>
              <a:r>
                <a:rPr dirty="0"/>
                <a:t>produits</a:t>
              </a:r>
              <a:r>
                <a:rPr dirty="0"/>
                <a:t> </a:t>
              </a:r>
              <a:r>
                <a:rPr dirty="0"/>
                <a:t>essentiels</a:t>
              </a:r>
              <a:r>
                <a:rPr dirty="0"/>
                <a:t>.</a:t>
              </a:r>
            </a:p>
          </p:txBody>
        </p:sp>
        <p:grpSp>
          <p:nvGrpSpPr>
            <p:cNvPr id="76" name="Group 75">
              <a:extLst>
                <a:ext uri="{FF2B5EF4-FFF2-40B4-BE49-F238E27FC236}">
                  <a16:creationId xmlns:a16="http://schemas.microsoft.com/office/drawing/2014/main" id="{E81C5AA7-694D-40BD-C180-A5D0CC639C5F}"/>
                </a:ext>
              </a:extLst>
            </p:cNvPr>
            <p:cNvGrpSpPr/>
            <p:nvPr/>
          </p:nvGrpSpPr>
          <p:grpSpPr>
            <a:xfrm>
              <a:off x="1871140" y="3633241"/>
              <a:ext cx="488754" cy="488754"/>
              <a:chOff x="1543048" y="4546933"/>
              <a:chExt cx="488754" cy="488754"/>
            </a:xfrm>
          </p:grpSpPr>
          <p:sp>
            <p:nvSpPr>
              <p:cNvPr id="53" name="Rectangle 52">
                <a:extLst>
                  <a:ext uri="{FF2B5EF4-FFF2-40B4-BE49-F238E27FC236}">
                    <a16:creationId xmlns:a16="http://schemas.microsoft.com/office/drawing/2014/main" id="{FF1694B6-2970-61CE-3B04-C51BDD6B90C7}"/>
                  </a:ext>
                </a:extLst>
              </p:cNvPr>
              <p:cNvSpPr>
                <a:spLocks/>
              </p:cNvSpPr>
              <p:nvPr/>
            </p:nvSpPr>
            <p:spPr>
              <a:xfrm>
                <a:off x="1557426" y="4570948"/>
                <a:ext cx="4572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9" name="Graphic 28">
                <a:extLst>
                  <a:ext uri="{FF2B5EF4-FFF2-40B4-BE49-F238E27FC236}">
                    <a16:creationId xmlns:a16="http://schemas.microsoft.com/office/drawing/2014/main" id="{8026A464-5D9E-B199-314D-B3554D97FE2A}"/>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543048" y="4546933"/>
                <a:ext cx="488754" cy="488754"/>
              </a:xfrm>
              <a:prstGeom prst="rect">
                <a:avLst/>
              </a:prstGeom>
            </p:spPr>
          </p:pic>
        </p:grpSp>
        <p:sp>
          <p:nvSpPr>
            <p:cNvPr id="44" name="Round Diagonal Corner Rectangle 14">
              <a:extLst>
                <a:ext uri="{FF2B5EF4-FFF2-40B4-BE49-F238E27FC236}">
                  <a16:creationId xmlns:a16="http://schemas.microsoft.com/office/drawing/2014/main" id="{60200BD2-9D4C-7EE1-46D1-39238A70628E}"/>
                </a:ext>
              </a:extLst>
            </p:cNvPr>
            <p:cNvSpPr/>
            <p:nvPr/>
          </p:nvSpPr>
          <p:spPr>
            <a:xfrm>
              <a:off x="1530436" y="4676834"/>
              <a:ext cx="4448037"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sz="1200">
                  <a:latin typeface="Poppins" panose="00000500000000000000" pitchFamily="50" charset="0"/>
                  <a:cs typeface="Poppins" panose="00000500000000000000" pitchFamily="50" charset="0"/>
                </a:defRPr>
              </a:pPr>
              <a:r>
                <a:rPr dirty="0"/>
                <a:t>Étendre</a:t>
              </a:r>
              <a:r>
                <a:rPr dirty="0"/>
                <a:t> le </a:t>
              </a:r>
              <a:r>
                <a:rPr dirty="0"/>
                <a:t>rôle</a:t>
              </a:r>
              <a:r>
                <a:rPr dirty="0"/>
                <a:t> du RHSC </a:t>
              </a:r>
              <a:r>
                <a:rPr dirty="0"/>
                <a:t>en</a:t>
              </a:r>
              <a:r>
                <a:rPr dirty="0"/>
                <a:t> </a:t>
              </a:r>
              <a:r>
                <a:rPr dirty="0"/>
                <a:t>tant</a:t>
              </a:r>
              <a:r>
                <a:rPr dirty="0"/>
                <a:t> </a:t>
              </a:r>
              <a:r>
                <a:rPr dirty="0"/>
                <a:t>qu’Observatoire</a:t>
              </a:r>
              <a:r>
                <a:rPr dirty="0"/>
                <a:t> SRMNEA-N et </a:t>
              </a:r>
              <a:r>
                <a:rPr dirty="0"/>
                <a:t>élargir</a:t>
              </a:r>
              <a:r>
                <a:rPr dirty="0"/>
                <a:t> la </a:t>
              </a:r>
              <a:r>
                <a:rPr dirty="0"/>
                <a:t>portée</a:t>
              </a:r>
              <a:r>
                <a:rPr dirty="0"/>
                <a:t> de la </a:t>
              </a:r>
              <a:r>
                <a:rPr dirty="0"/>
                <a:t>planification</a:t>
              </a:r>
              <a:r>
                <a:rPr dirty="0"/>
                <a:t> de la </a:t>
              </a:r>
              <a:r>
                <a:rPr dirty="0"/>
                <a:t>chaîne</a:t>
              </a:r>
              <a:r>
                <a:rPr dirty="0"/>
                <a:t> </a:t>
              </a:r>
              <a:r>
                <a:rPr dirty="0"/>
                <a:t>d’approvisionnement</a:t>
              </a:r>
              <a:r>
                <a:rPr dirty="0"/>
                <a:t> (VAN) aux </a:t>
              </a:r>
              <a:r>
                <a:rPr dirty="0"/>
                <a:t>produits</a:t>
              </a:r>
              <a:r>
                <a:rPr dirty="0"/>
                <a:t> de santé pour la </a:t>
              </a:r>
              <a:r>
                <a:rPr dirty="0"/>
                <a:t>mère</a:t>
              </a:r>
              <a:r>
                <a:rPr dirty="0"/>
                <a:t> et </a:t>
              </a:r>
              <a:r>
                <a:rPr dirty="0"/>
                <a:t>l’enfant</a:t>
              </a:r>
              <a:r>
                <a:rPr dirty="0"/>
                <a:t>.</a:t>
              </a:r>
            </a:p>
          </p:txBody>
        </p:sp>
        <p:grpSp>
          <p:nvGrpSpPr>
            <p:cNvPr id="45" name="Group 44">
              <a:extLst>
                <a:ext uri="{FF2B5EF4-FFF2-40B4-BE49-F238E27FC236}">
                  <a16:creationId xmlns:a16="http://schemas.microsoft.com/office/drawing/2014/main" id="{62B70BCC-E7AE-693C-A962-7F9F23CAF06F}"/>
                </a:ext>
              </a:extLst>
            </p:cNvPr>
            <p:cNvGrpSpPr/>
            <p:nvPr/>
          </p:nvGrpSpPr>
          <p:grpSpPr>
            <a:xfrm>
              <a:off x="1885317" y="4681538"/>
              <a:ext cx="457200" cy="457200"/>
              <a:chOff x="1541894" y="3039926"/>
              <a:chExt cx="457200" cy="457200"/>
            </a:xfrm>
          </p:grpSpPr>
          <p:sp>
            <p:nvSpPr>
              <p:cNvPr id="46" name="Rectangle 45">
                <a:extLst>
                  <a:ext uri="{FF2B5EF4-FFF2-40B4-BE49-F238E27FC236}">
                    <a16:creationId xmlns:a16="http://schemas.microsoft.com/office/drawing/2014/main" id="{A53D911D-AB99-3DB8-25F0-06F84A9197AB}"/>
                  </a:ext>
                </a:extLst>
              </p:cNvPr>
              <p:cNvSpPr/>
              <p:nvPr/>
            </p:nvSpPr>
            <p:spPr>
              <a:xfrm>
                <a:off x="1541894" y="3039926"/>
                <a:ext cx="457200" cy="457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7" name="Graphic 27">
                <a:extLst>
                  <a:ext uri="{FF2B5EF4-FFF2-40B4-BE49-F238E27FC236}">
                    <a16:creationId xmlns:a16="http://schemas.microsoft.com/office/drawing/2014/main" id="{BD7F3CF4-7A09-502F-8780-BC8D431AF7F9}"/>
                  </a:ext>
                </a:extLst>
              </p:cNvPr>
              <p:cNvPicPr>
                <a:picLocks/>
              </p:cNvPicPr>
              <p:nvPr/>
            </p:nvPicPr>
            <p:blipFill>
              <a:blip r:embed="rId18">
                <a:extLst>
                  <a:ext uri="{96DAC541-7B7A-43D3-8B79-37D633B846F1}">
                    <asvg:svgBlip xmlns:asvg="http://schemas.microsoft.com/office/drawing/2016/SVG/main" xmlns="" r:embed="rId19"/>
                  </a:ext>
                </a:extLst>
              </a:blip>
              <a:stretch>
                <a:fillRect/>
              </a:stretch>
            </p:blipFill>
            <p:spPr>
              <a:xfrm>
                <a:off x="1554768" y="3093524"/>
                <a:ext cx="431452" cy="388524"/>
              </a:xfrm>
              <a:prstGeom prst="rect">
                <a:avLst/>
              </a:prstGeom>
            </p:spPr>
          </p:pic>
        </p:grpSp>
        <p:grpSp>
          <p:nvGrpSpPr>
            <p:cNvPr id="77" name="Group 76">
              <a:extLst>
                <a:ext uri="{FF2B5EF4-FFF2-40B4-BE49-F238E27FC236}">
                  <a16:creationId xmlns:a16="http://schemas.microsoft.com/office/drawing/2014/main" id="{27BD1926-15DD-43F3-C355-3883F5840EEE}"/>
                </a:ext>
              </a:extLst>
            </p:cNvPr>
            <p:cNvGrpSpPr/>
            <p:nvPr/>
          </p:nvGrpSpPr>
          <p:grpSpPr>
            <a:xfrm>
              <a:off x="6289835" y="2153047"/>
              <a:ext cx="469620" cy="457200"/>
              <a:chOff x="1545006" y="2916268"/>
              <a:chExt cx="469620" cy="457200"/>
            </a:xfrm>
          </p:grpSpPr>
          <p:sp>
            <p:nvSpPr>
              <p:cNvPr id="71" name="Rectangle 70">
                <a:extLst>
                  <a:ext uri="{FF2B5EF4-FFF2-40B4-BE49-F238E27FC236}">
                    <a16:creationId xmlns:a16="http://schemas.microsoft.com/office/drawing/2014/main" id="{A0714AD6-CD8D-C6F0-9D45-C8936E1C4429}"/>
                  </a:ext>
                </a:extLst>
              </p:cNvPr>
              <p:cNvSpPr>
                <a:spLocks/>
              </p:cNvSpPr>
              <p:nvPr/>
            </p:nvSpPr>
            <p:spPr>
              <a:xfrm>
                <a:off x="1545006" y="2916268"/>
                <a:ext cx="457200" cy="457200"/>
              </a:xfrm>
              <a:prstGeom prst="rect">
                <a:avLst/>
              </a:prstGeom>
              <a:solidFill>
                <a:srgbClr val="16544E"/>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72" name="Graphic 71">
                <a:extLst>
                  <a:ext uri="{FF2B5EF4-FFF2-40B4-BE49-F238E27FC236}">
                    <a16:creationId xmlns:a16="http://schemas.microsoft.com/office/drawing/2014/main" id="{6C9DF9BC-5A92-A80A-DD42-88E4186F2C0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1564626" y="2917260"/>
                <a:ext cx="450000" cy="425959"/>
              </a:xfrm>
              <a:prstGeom prst="rect">
                <a:avLst/>
              </a:prstGeom>
            </p:spPr>
          </p:pic>
        </p:grpSp>
        <p:grpSp>
          <p:nvGrpSpPr>
            <p:cNvPr id="75" name="Group 74">
              <a:extLst>
                <a:ext uri="{FF2B5EF4-FFF2-40B4-BE49-F238E27FC236}">
                  <a16:creationId xmlns:a16="http://schemas.microsoft.com/office/drawing/2014/main" id="{173040B0-647C-3E12-D20A-383358167D99}"/>
                </a:ext>
              </a:extLst>
            </p:cNvPr>
            <p:cNvGrpSpPr/>
            <p:nvPr/>
          </p:nvGrpSpPr>
          <p:grpSpPr>
            <a:xfrm>
              <a:off x="1887224" y="4154306"/>
              <a:ext cx="457200" cy="457200"/>
              <a:chOff x="1512832" y="5172173"/>
              <a:chExt cx="457200" cy="457200"/>
            </a:xfrm>
          </p:grpSpPr>
          <p:sp>
            <p:nvSpPr>
              <p:cNvPr id="55" name="Rectangle 54">
                <a:extLst>
                  <a:ext uri="{FF2B5EF4-FFF2-40B4-BE49-F238E27FC236}">
                    <a16:creationId xmlns:a16="http://schemas.microsoft.com/office/drawing/2014/main" id="{FDA2AA42-5F7B-744F-30B6-48DCB48F4E02}"/>
                  </a:ext>
                </a:extLst>
              </p:cNvPr>
              <p:cNvSpPr>
                <a:spLocks/>
              </p:cNvSpPr>
              <p:nvPr/>
            </p:nvSpPr>
            <p:spPr>
              <a:xfrm>
                <a:off x="1512832" y="5172173"/>
                <a:ext cx="457200" cy="457200"/>
              </a:xfrm>
              <a:prstGeom prst="rect">
                <a:avLst/>
              </a:prstGeom>
              <a:solidFill>
                <a:srgbClr val="30999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74" name="Graphic 73">
                <a:extLst>
                  <a:ext uri="{FF2B5EF4-FFF2-40B4-BE49-F238E27FC236}">
                    <a16:creationId xmlns:a16="http://schemas.microsoft.com/office/drawing/2014/main" id="{28F87018-6036-A559-9B92-408247F519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16432" y="5203414"/>
                <a:ext cx="450000" cy="425959"/>
              </a:xfrm>
              <a:prstGeom prst="rect">
                <a:avLst/>
              </a:prstGeom>
            </p:spPr>
          </p:pic>
        </p:grpSp>
        <p:sp>
          <p:nvSpPr>
            <p:cNvPr id="7" name="Round Diagonal Corner Rectangle 14">
              <a:extLst>
                <a:ext uri="{FF2B5EF4-FFF2-40B4-BE49-F238E27FC236}">
                  <a16:creationId xmlns:a16="http://schemas.microsoft.com/office/drawing/2014/main" id="{E58D8095-B582-F5A0-17DC-2019B67822CB}"/>
                </a:ext>
              </a:extLst>
            </p:cNvPr>
            <p:cNvSpPr/>
            <p:nvPr/>
          </p:nvSpPr>
          <p:spPr>
            <a:xfrm>
              <a:off x="3551103" y="1586777"/>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GOUVERNANCE DES SYSTÈMES MIXTES</a:t>
              </a:r>
            </a:p>
          </p:txBody>
        </p:sp>
      </p:grpSp>
      <p:sp>
        <p:nvSpPr>
          <p:cNvPr id="8" name="Rectangle: Rounded Corners 7">
            <a:extLst>
              <a:ext uri="{FF2B5EF4-FFF2-40B4-BE49-F238E27FC236}">
                <a16:creationId xmlns:a16="http://schemas.microsoft.com/office/drawing/2014/main" id="{29A4D875-FEAC-04CC-8553-4F9E75444657}"/>
              </a:ext>
            </a:extLst>
          </p:cNvPr>
          <p:cNvSpPr/>
          <p:nvPr/>
        </p:nvSpPr>
        <p:spPr>
          <a:xfrm>
            <a:off x="1310415" y="3776444"/>
            <a:ext cx="4933646" cy="592042"/>
          </a:xfrm>
          <a:prstGeom prst="roundRect">
            <a:avLst/>
          </a:prstGeom>
          <a:noFill/>
          <a:ln w="28575">
            <a:solidFill>
              <a:srgbClr val="C00000"/>
            </a:solidFill>
          </a:ln>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66934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CBB3060-63DA-64E8-AB0D-D3F8F201BA22}"/>
              </a:ext>
            </a:extLst>
          </p:cNvPr>
          <p:cNvSpPr>
            <a:spLocks noGrp="1"/>
          </p:cNvSpPr>
          <p:nvPr>
            <p:ph type="sldNum" sz="quarter" idx="17"/>
          </p:nvPr>
        </p:nvSpPr>
        <p:spPr>
          <a:xfrm>
            <a:off x="228600" y="6345710"/>
            <a:ext cx="457200" cy="365125"/>
          </a:xfrm>
        </p:spPr>
        <p:txBody>
          <a:bodyPr/>
          <a:lstStyle/>
          <a:p>
            <a:pPr lvl="0"/>
            <a:fld id="{6DF1F962-6FCF-4ED9-AB1A-FC8E17859AF0}" type="slidenum">
              <a:rPr lang="en-US" smtClean="0"/>
              <a:pPr lvl="0"/>
              <a:t>16</a:t>
            </a:fld>
            <a:endParaRPr lang="en-US" dirty="0"/>
          </a:p>
        </p:txBody>
      </p:sp>
      <p:sp>
        <p:nvSpPr>
          <p:cNvPr id="2" name="Título 1">
            <a:extLst>
              <a:ext uri="{FF2B5EF4-FFF2-40B4-BE49-F238E27FC236}">
                <a16:creationId xmlns:a16="http://schemas.microsoft.com/office/drawing/2014/main" id="{565162A9-4F61-DA7B-3939-A539A931CBC2}"/>
              </a:ext>
            </a:extLst>
          </p:cNvPr>
          <p:cNvSpPr>
            <a:spLocks noGrp="1"/>
          </p:cNvSpPr>
          <p:nvPr>
            <p:ph type="title"/>
          </p:nvPr>
        </p:nvSpPr>
        <p:spPr>
          <a:xfrm>
            <a:off x="588430" y="247646"/>
            <a:ext cx="10718411" cy="898582"/>
          </a:xfrm>
        </p:spPr>
        <p:txBody>
          <a:bodyPr/>
          <a:lstStyle/>
          <a:p>
            <a:pPr algn="ctr"/>
            <a:r>
              <a:rPr dirty="0"/>
              <a:t>Incitations</a:t>
            </a:r>
            <a:r>
              <a:rPr dirty="0"/>
              <a:t> à la MRN et au </a:t>
            </a:r>
            <a:r>
              <a:rPr dirty="0"/>
              <a:t>financement</a:t>
            </a:r>
            <a:r>
              <a:rPr dirty="0"/>
              <a:t> BUDGÉTAIRE des </a:t>
            </a:r>
            <a:r>
              <a:rPr dirty="0"/>
              <a:t>produits</a:t>
            </a:r>
            <a:r>
              <a:rPr dirty="0"/>
              <a:t> de santé</a:t>
            </a:r>
          </a:p>
        </p:txBody>
      </p:sp>
      <p:sp>
        <p:nvSpPr>
          <p:cNvPr id="20" name="Round Diagonal Corner Rectangle 14">
            <a:extLst>
              <a:ext uri="{FF2B5EF4-FFF2-40B4-BE49-F238E27FC236}">
                <a16:creationId xmlns:a16="http://schemas.microsoft.com/office/drawing/2014/main" id="{EEB846E5-47C7-48F9-155F-398926C84A2E}"/>
              </a:ext>
            </a:extLst>
          </p:cNvPr>
          <p:cNvSpPr/>
          <p:nvPr/>
        </p:nvSpPr>
        <p:spPr>
          <a:xfrm>
            <a:off x="9131704" y="2397018"/>
            <a:ext cx="2595074" cy="2954117"/>
          </a:xfrm>
          <a:prstGeom prst="round2DiagRect">
            <a:avLst/>
          </a:prstGeom>
          <a:solidFill>
            <a:schemeClr val="tx2">
              <a:alpha val="20000"/>
            </a:schemeClr>
          </a:solidFill>
          <a:ln w="12700" cap="flat" cmpd="sng" algn="ctr">
            <a:noFill/>
            <a:prstDash val="solid"/>
            <a:miter lim="800000"/>
          </a:ln>
          <a:effectLst/>
        </p:spPr>
        <p:txBody>
          <a:bodyPr lIns="91440" tIns="91440" rIns="36000" bIns="3600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600" i="0" u="none" strike="noStrike" kern="1200" cap="none" spc="0" normalizeH="0" baseline="0" noProof="0" dirty="0">
              <a:ln>
                <a:noFill/>
              </a:ln>
              <a:solidFill>
                <a:schemeClr val="bg1"/>
              </a:solidFill>
              <a:effectLst/>
              <a:uLnTx/>
              <a:uFillTx/>
              <a:ea typeface="Verdana" panose="020B0604030504040204" pitchFamily="34" charset="0"/>
              <a:cs typeface="Poppins" panose="00000500000000000000" pitchFamily="2" charset="0"/>
            </a:endParaRPr>
          </a:p>
        </p:txBody>
      </p:sp>
      <p:sp>
        <p:nvSpPr>
          <p:cNvPr id="18" name="Round Diagonal Corner Rectangle 14">
            <a:extLst>
              <a:ext uri="{FF2B5EF4-FFF2-40B4-BE49-F238E27FC236}">
                <a16:creationId xmlns:a16="http://schemas.microsoft.com/office/drawing/2014/main" id="{B055E037-6154-8D4E-5AC9-2B55D62C5932}"/>
              </a:ext>
            </a:extLst>
          </p:cNvPr>
          <p:cNvSpPr/>
          <p:nvPr/>
        </p:nvSpPr>
        <p:spPr>
          <a:xfrm>
            <a:off x="692717" y="2261024"/>
            <a:ext cx="2848804" cy="1622226"/>
          </a:xfrm>
          <a:prstGeom prst="round2DiagRect">
            <a:avLst/>
          </a:prstGeom>
          <a:solidFill>
            <a:schemeClr val="tx2">
              <a:alpha val="20000"/>
            </a:schemeClr>
          </a:solidFill>
          <a:ln w="12700" cap="flat" cmpd="sng" algn="ctr">
            <a:noFill/>
            <a:prstDash val="solid"/>
            <a:miter lim="800000"/>
          </a:ln>
          <a:effectLst/>
        </p:spPr>
        <p:txBody>
          <a:bodyPr lIns="91440" tIns="91440" rIns="36000" bIns="3600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600" i="0" u="none" strike="noStrike" kern="1200" cap="none" spc="0" normalizeH="0" baseline="0" noProof="0" dirty="0">
              <a:ln>
                <a:noFill/>
              </a:ln>
              <a:solidFill>
                <a:schemeClr val="bg1"/>
              </a:solidFill>
              <a:effectLst/>
              <a:uLnTx/>
              <a:uFillTx/>
              <a:ea typeface="Verdana" panose="020B0604030504040204" pitchFamily="34" charset="0"/>
              <a:cs typeface="Poppins" panose="00000500000000000000" pitchFamily="2" charset="0"/>
            </a:endParaRPr>
          </a:p>
        </p:txBody>
      </p:sp>
      <p:sp>
        <p:nvSpPr>
          <p:cNvPr id="19" name="Round Diagonal Corner Rectangle 14">
            <a:extLst>
              <a:ext uri="{FF2B5EF4-FFF2-40B4-BE49-F238E27FC236}">
                <a16:creationId xmlns:a16="http://schemas.microsoft.com/office/drawing/2014/main" id="{B04F29B8-1BE0-6304-887E-15799E986134}"/>
              </a:ext>
            </a:extLst>
          </p:cNvPr>
          <p:cNvSpPr/>
          <p:nvPr/>
        </p:nvSpPr>
        <p:spPr>
          <a:xfrm>
            <a:off x="650777" y="3994463"/>
            <a:ext cx="2848804" cy="1600838"/>
          </a:xfrm>
          <a:prstGeom prst="round2DiagRect">
            <a:avLst/>
          </a:prstGeom>
          <a:solidFill>
            <a:schemeClr val="tx2">
              <a:alpha val="20000"/>
            </a:schemeClr>
          </a:solidFill>
          <a:ln w="12700" cap="flat" cmpd="sng" algn="ctr">
            <a:noFill/>
            <a:prstDash val="solid"/>
            <a:miter lim="800000"/>
          </a:ln>
          <a:effectLst/>
        </p:spPr>
        <p:txBody>
          <a:bodyPr lIns="91440" tIns="91440" rIns="36000" bIns="3600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600" i="0" u="none" strike="noStrike" kern="1200" cap="none" spc="0" normalizeH="0" baseline="0" noProof="0" dirty="0">
              <a:ln>
                <a:noFill/>
              </a:ln>
              <a:solidFill>
                <a:schemeClr val="bg1"/>
              </a:solidFill>
              <a:effectLst/>
              <a:uLnTx/>
              <a:uFillTx/>
              <a:ea typeface="Verdana" panose="020B0604030504040204" pitchFamily="34" charset="0"/>
              <a:cs typeface="Poppins" panose="00000500000000000000" pitchFamily="2" charset="0"/>
            </a:endParaRPr>
          </a:p>
        </p:txBody>
      </p:sp>
      <p:sp>
        <p:nvSpPr>
          <p:cNvPr id="5" name="Rectangle 4">
            <a:extLst>
              <a:ext uri="{FF2B5EF4-FFF2-40B4-BE49-F238E27FC236}">
                <a16:creationId xmlns:a16="http://schemas.microsoft.com/office/drawing/2014/main" id="{A3B157DC-9641-B179-343A-7055B8ED4612}"/>
              </a:ext>
            </a:extLst>
          </p:cNvPr>
          <p:cNvSpPr/>
          <p:nvPr/>
        </p:nvSpPr>
        <p:spPr>
          <a:xfrm>
            <a:off x="866590" y="2320242"/>
            <a:ext cx="2450508" cy="1407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1600">
                <a:solidFill>
                  <a:schemeClr val="accent1"/>
                </a:solidFill>
                <a:cs typeface="Poppins" panose="00000500000000000000" pitchFamily="2" charset="0"/>
              </a:defRPr>
            </a:pPr>
            <a:r>
              <a:rPr sz="1400" dirty="0"/>
              <a:t>Tirer</a:t>
            </a:r>
            <a:r>
              <a:rPr sz="1400" dirty="0"/>
              <a:t> </a:t>
            </a:r>
            <a:r>
              <a:rPr sz="1400" dirty="0"/>
              <a:t>parti</a:t>
            </a:r>
            <a:r>
              <a:rPr sz="1400" dirty="0"/>
              <a:t> des DLIs/DLR pour inciter les </a:t>
            </a:r>
            <a:r>
              <a:rPr sz="1400" dirty="0"/>
              <a:t>gouvernements</a:t>
            </a:r>
            <a:r>
              <a:rPr sz="1400" dirty="0"/>
              <a:t> à </a:t>
            </a:r>
            <a:r>
              <a:rPr sz="1400" dirty="0"/>
              <a:t>allouer</a:t>
            </a:r>
            <a:r>
              <a:rPr sz="1400" dirty="0"/>
              <a:t> des </a:t>
            </a:r>
            <a:r>
              <a:rPr sz="1400" dirty="0"/>
              <a:t>ressources</a:t>
            </a:r>
            <a:r>
              <a:rPr sz="1400" dirty="0"/>
              <a:t> </a:t>
            </a:r>
            <a:r>
              <a:rPr sz="1400" dirty="0"/>
              <a:t>suffisantes</a:t>
            </a:r>
            <a:r>
              <a:rPr sz="1400" dirty="0"/>
              <a:t> aux </a:t>
            </a:r>
            <a:r>
              <a:rPr sz="1400" dirty="0"/>
              <a:t>produits</a:t>
            </a:r>
            <a:r>
              <a:rPr sz="1400" dirty="0"/>
              <a:t> </a:t>
            </a:r>
            <a:r>
              <a:rPr sz="1400" dirty="0"/>
              <a:t>essentiels</a:t>
            </a:r>
            <a:r>
              <a:rPr sz="1400" dirty="0"/>
              <a:t>. </a:t>
            </a:r>
          </a:p>
        </p:txBody>
      </p:sp>
      <p:sp>
        <p:nvSpPr>
          <p:cNvPr id="6" name="Rectangle 5">
            <a:extLst>
              <a:ext uri="{FF2B5EF4-FFF2-40B4-BE49-F238E27FC236}">
                <a16:creationId xmlns:a16="http://schemas.microsoft.com/office/drawing/2014/main" id="{4E59591F-D518-5C26-782D-27625A364068}"/>
              </a:ext>
            </a:extLst>
          </p:cNvPr>
          <p:cNvSpPr/>
          <p:nvPr/>
        </p:nvSpPr>
        <p:spPr>
          <a:xfrm>
            <a:off x="9318805" y="2245613"/>
            <a:ext cx="2220871" cy="3190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1600">
                <a:solidFill>
                  <a:schemeClr val="accent1"/>
                </a:solidFill>
                <a:cs typeface="Poppins" panose="00000500000000000000" pitchFamily="2" charset="0"/>
              </a:defRPr>
            </a:pPr>
            <a:r>
              <a:rPr dirty="0"/>
              <a:t>Effet</a:t>
            </a:r>
            <a:r>
              <a:rPr dirty="0"/>
              <a:t> de levier financier </a:t>
            </a:r>
            <a:r>
              <a:rPr dirty="0"/>
              <a:t>soutenu</a:t>
            </a:r>
            <a:r>
              <a:rPr dirty="0"/>
              <a:t> par un </a:t>
            </a:r>
            <a:r>
              <a:rPr dirty="0"/>
              <a:t>renforcement</a:t>
            </a:r>
            <a:r>
              <a:rPr dirty="0"/>
              <a:t> du </a:t>
            </a:r>
            <a:r>
              <a:rPr dirty="0"/>
              <a:t>système</a:t>
            </a:r>
            <a:r>
              <a:rPr dirty="0"/>
              <a:t> de </a:t>
            </a:r>
            <a:r>
              <a:rPr dirty="0"/>
              <a:t>chaîne</a:t>
            </a:r>
            <a:r>
              <a:rPr dirty="0"/>
              <a:t> </a:t>
            </a:r>
            <a:r>
              <a:rPr dirty="0" smtClean="0"/>
              <a:t>d’approvisionnement</a:t>
            </a:r>
            <a:r>
              <a:rPr lang="en-US" dirty="0" smtClean="0"/>
              <a:t>,</a:t>
            </a:r>
            <a:r>
              <a:rPr dirty="0" smtClean="0"/>
              <a:t> </a:t>
            </a:r>
            <a:r>
              <a:rPr dirty="0"/>
              <a:t>afin</a:t>
            </a:r>
            <a:r>
              <a:rPr dirty="0"/>
              <a:t> de </a:t>
            </a:r>
            <a:r>
              <a:rPr dirty="0"/>
              <a:t>garantir</a:t>
            </a:r>
            <a:r>
              <a:rPr dirty="0"/>
              <a:t> </a:t>
            </a:r>
            <a:r>
              <a:rPr dirty="0"/>
              <a:t>l’approvisionnement</a:t>
            </a:r>
            <a:r>
              <a:rPr dirty="0"/>
              <a:t> et la </a:t>
            </a:r>
            <a:r>
              <a:rPr dirty="0"/>
              <a:t>gestion</a:t>
            </a:r>
            <a:r>
              <a:rPr dirty="0"/>
              <a:t> </a:t>
            </a:r>
            <a:r>
              <a:rPr dirty="0"/>
              <a:t>adéquats</a:t>
            </a:r>
            <a:r>
              <a:rPr dirty="0"/>
              <a:t> des </a:t>
            </a:r>
            <a:r>
              <a:rPr dirty="0"/>
              <a:t>produits</a:t>
            </a:r>
            <a:r>
              <a:rPr dirty="0"/>
              <a:t> de santé.</a:t>
            </a:r>
          </a:p>
        </p:txBody>
      </p:sp>
      <p:sp>
        <p:nvSpPr>
          <p:cNvPr id="7" name="Rectangle 6">
            <a:extLst>
              <a:ext uri="{FF2B5EF4-FFF2-40B4-BE49-F238E27FC236}">
                <a16:creationId xmlns:a16="http://schemas.microsoft.com/office/drawing/2014/main" id="{8E06F488-40C2-8A5A-6BE8-0DB5876D60DA}"/>
              </a:ext>
            </a:extLst>
          </p:cNvPr>
          <p:cNvSpPr/>
          <p:nvPr/>
        </p:nvSpPr>
        <p:spPr>
          <a:xfrm>
            <a:off x="3680723" y="2015443"/>
            <a:ext cx="5005847" cy="1407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174625" indent="-174625" algn="l">
              <a:buClr>
                <a:schemeClr val="tx2"/>
              </a:buClr>
              <a:buFont typeface="Arial" panose="020B0604020202020204" pitchFamily="34" charset="0"/>
              <a:buChar char="•"/>
              <a:defRPr sz="1400">
                <a:solidFill>
                  <a:schemeClr val="tx1"/>
                </a:solidFill>
                <a:cs typeface="Poppins" panose="00000500000000000000" pitchFamily="2" charset="0"/>
              </a:defRPr>
            </a:pPr>
            <a:r>
              <a:rPr dirty="0"/>
              <a:t>Les </a:t>
            </a:r>
            <a:r>
              <a:rPr dirty="0"/>
              <a:t>montants</a:t>
            </a:r>
            <a:r>
              <a:rPr dirty="0"/>
              <a:t> des </a:t>
            </a:r>
            <a:r>
              <a:rPr dirty="0"/>
              <a:t>achats</a:t>
            </a:r>
            <a:r>
              <a:rPr dirty="0"/>
              <a:t> </a:t>
            </a:r>
            <a:r>
              <a:rPr dirty="0"/>
              <a:t>nationaux</a:t>
            </a:r>
            <a:r>
              <a:rPr dirty="0"/>
              <a:t> </a:t>
            </a:r>
            <a:r>
              <a:rPr dirty="0"/>
              <a:t>sont</a:t>
            </a:r>
            <a:r>
              <a:rPr dirty="0"/>
              <a:t> </a:t>
            </a:r>
            <a:r>
              <a:rPr dirty="0"/>
              <a:t>alignés</a:t>
            </a:r>
            <a:r>
              <a:rPr dirty="0"/>
              <a:t> sur un ratio de 2:1 par rapport aux </a:t>
            </a:r>
            <a:r>
              <a:rPr dirty="0"/>
              <a:t>décaissements</a:t>
            </a:r>
            <a:r>
              <a:rPr dirty="0"/>
              <a:t> des subventions. </a:t>
            </a:r>
          </a:p>
          <a:p>
            <a:pPr marL="174625" indent="-174625" algn="l">
              <a:buClr>
                <a:schemeClr val="tx2"/>
              </a:buClr>
              <a:buFont typeface="Arial" panose="020B0604020202020204" pitchFamily="34" charset="0"/>
              <a:buChar char="•"/>
              <a:defRPr sz="1400">
                <a:solidFill>
                  <a:schemeClr val="tx1"/>
                </a:solidFill>
                <a:cs typeface="Poppins" panose="00000500000000000000" pitchFamily="2" charset="0"/>
              </a:defRPr>
            </a:pPr>
            <a:r>
              <a:rPr dirty="0"/>
              <a:t>Des DLR </a:t>
            </a:r>
            <a:r>
              <a:rPr dirty="0"/>
              <a:t>supplémentaires</a:t>
            </a:r>
            <a:r>
              <a:rPr dirty="0"/>
              <a:t> </a:t>
            </a:r>
            <a:r>
              <a:rPr dirty="0"/>
              <a:t>sont</a:t>
            </a:r>
            <a:r>
              <a:rPr dirty="0"/>
              <a:t> </a:t>
            </a:r>
            <a:r>
              <a:rPr dirty="0"/>
              <a:t>axés</a:t>
            </a:r>
            <a:r>
              <a:rPr dirty="0"/>
              <a:t> sur la </a:t>
            </a:r>
            <a:r>
              <a:rPr dirty="0"/>
              <a:t>disponibilité</a:t>
            </a:r>
            <a:r>
              <a:rPr dirty="0"/>
              <a:t> </a:t>
            </a:r>
            <a:r>
              <a:rPr dirty="0"/>
              <a:t>ou</a:t>
            </a:r>
            <a:r>
              <a:rPr dirty="0"/>
              <a:t> </a:t>
            </a:r>
            <a:r>
              <a:rPr dirty="0"/>
              <a:t>l’utilisation</a:t>
            </a:r>
            <a:r>
              <a:rPr dirty="0"/>
              <a:t> des services au </a:t>
            </a:r>
            <a:r>
              <a:rPr dirty="0"/>
              <a:t>niveau</a:t>
            </a:r>
            <a:r>
              <a:rPr dirty="0"/>
              <a:t> des </a:t>
            </a:r>
            <a:r>
              <a:rPr dirty="0"/>
              <a:t>prestataires</a:t>
            </a:r>
            <a:r>
              <a:rPr dirty="0"/>
              <a:t> de première </a:t>
            </a:r>
            <a:r>
              <a:rPr dirty="0"/>
              <a:t>ligne</a:t>
            </a:r>
            <a:r>
              <a:rPr dirty="0"/>
              <a:t>.</a:t>
            </a:r>
          </a:p>
          <a:p>
            <a:pPr algn="l">
              <a:buClr>
                <a:schemeClr val="tx2"/>
              </a:buClr>
            </a:pPr>
            <a:endParaRPr lang="en-US" sz="1400" dirty="0">
              <a:solidFill>
                <a:schemeClr val="tx1"/>
              </a:solidFill>
              <a:cs typeface="Poppins" panose="00000500000000000000" pitchFamily="2" charset="0"/>
            </a:endParaRPr>
          </a:p>
          <a:p>
            <a:pPr algn="l">
              <a:buClr>
                <a:schemeClr val="tx2"/>
              </a:buClr>
              <a:defRPr sz="1400" b="1">
                <a:solidFill>
                  <a:schemeClr val="tx1"/>
                </a:solidFill>
                <a:cs typeface="Poppins" panose="00000500000000000000" pitchFamily="2" charset="0"/>
              </a:defRPr>
            </a:pPr>
            <a:r>
              <a:rPr dirty="0"/>
              <a:t>Exemples</a:t>
            </a:r>
            <a:r>
              <a:rPr dirty="0"/>
              <a:t> : Mozambique, </a:t>
            </a:r>
            <a:r>
              <a:rPr dirty="0"/>
              <a:t>Nigéria</a:t>
            </a:r>
            <a:r>
              <a:rPr dirty="0"/>
              <a:t>, </a:t>
            </a:r>
            <a:r>
              <a:rPr dirty="0"/>
              <a:t>Éthiopie</a:t>
            </a:r>
            <a:endParaRPr dirty="0"/>
          </a:p>
        </p:txBody>
      </p:sp>
      <p:sp>
        <p:nvSpPr>
          <p:cNvPr id="9" name="Rectangle 8">
            <a:extLst>
              <a:ext uri="{FF2B5EF4-FFF2-40B4-BE49-F238E27FC236}">
                <a16:creationId xmlns:a16="http://schemas.microsoft.com/office/drawing/2014/main" id="{358B218F-B78C-0BE3-6889-7E4A1BA5279C}"/>
              </a:ext>
            </a:extLst>
          </p:cNvPr>
          <p:cNvSpPr/>
          <p:nvPr/>
        </p:nvSpPr>
        <p:spPr>
          <a:xfrm>
            <a:off x="735883" y="4043279"/>
            <a:ext cx="2711922" cy="1407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1600">
                <a:solidFill>
                  <a:schemeClr val="accent1"/>
                </a:solidFill>
                <a:cs typeface="Poppins" panose="00000500000000000000" pitchFamily="2" charset="0"/>
              </a:defRPr>
            </a:pPr>
            <a:r>
              <a:rPr sz="1400" dirty="0"/>
              <a:t>Attirer</a:t>
            </a:r>
            <a:r>
              <a:rPr sz="1400" dirty="0"/>
              <a:t> </a:t>
            </a:r>
            <a:r>
              <a:rPr sz="1400" dirty="0"/>
              <a:t>davantage</a:t>
            </a:r>
            <a:r>
              <a:rPr sz="1400" dirty="0"/>
              <a:t> de </a:t>
            </a:r>
            <a:r>
              <a:rPr sz="1400" dirty="0"/>
              <a:t>bailleurs</a:t>
            </a:r>
            <a:r>
              <a:rPr sz="1400" dirty="0"/>
              <a:t> de </a:t>
            </a:r>
            <a:r>
              <a:rPr sz="1400" dirty="0"/>
              <a:t>fonds</a:t>
            </a:r>
            <a:r>
              <a:rPr sz="1400" dirty="0"/>
              <a:t> </a:t>
            </a:r>
            <a:r>
              <a:rPr sz="1400" dirty="0"/>
              <a:t>vers</a:t>
            </a:r>
            <a:r>
              <a:rPr sz="1400" dirty="0"/>
              <a:t> les </a:t>
            </a:r>
            <a:r>
              <a:rPr sz="1400" dirty="0"/>
              <a:t>mécanismes</a:t>
            </a:r>
            <a:r>
              <a:rPr sz="1400" dirty="0"/>
              <a:t> de </a:t>
            </a:r>
            <a:r>
              <a:rPr lang="en-US" sz="1400" dirty="0">
                <a:solidFill>
                  <a:schemeClr val="accent1"/>
                </a:solidFill>
                <a:cs typeface="Poppins" panose="00000500000000000000" pitchFamily="2" charset="0"/>
              </a:rPr>
              <a:t/>
            </a:r>
            <a:br>
              <a:rPr lang="en-US" sz="1400" dirty="0">
                <a:solidFill>
                  <a:schemeClr val="accent1"/>
                </a:solidFill>
                <a:cs typeface="Poppins" panose="00000500000000000000" pitchFamily="2" charset="0"/>
              </a:rPr>
            </a:br>
            <a:r>
              <a:rPr sz="1400" dirty="0"/>
              <a:t>financement</a:t>
            </a:r>
            <a:r>
              <a:rPr sz="1400" dirty="0"/>
              <a:t> </a:t>
            </a:r>
            <a:r>
              <a:rPr sz="1400" dirty="0"/>
              <a:t>budgétisé</a:t>
            </a:r>
            <a:r>
              <a:rPr sz="1400" dirty="0"/>
              <a:t>, car </a:t>
            </a:r>
            <a:r>
              <a:rPr sz="1400" dirty="0"/>
              <a:t>l’engagement</a:t>
            </a:r>
            <a:r>
              <a:rPr sz="1400" dirty="0"/>
              <a:t> des </a:t>
            </a:r>
            <a:r>
              <a:rPr sz="1400" dirty="0"/>
              <a:t>gouvernements</a:t>
            </a:r>
            <a:r>
              <a:rPr sz="1400" dirty="0"/>
              <a:t> </a:t>
            </a:r>
            <a:r>
              <a:rPr sz="1400" dirty="0"/>
              <a:t>constitue</a:t>
            </a:r>
            <a:r>
              <a:rPr sz="1400" dirty="0"/>
              <a:t> </a:t>
            </a:r>
            <a:r>
              <a:rPr sz="1400" dirty="0"/>
              <a:t>une</a:t>
            </a:r>
            <a:r>
              <a:rPr sz="1400" dirty="0"/>
              <a:t> </a:t>
            </a:r>
            <a:r>
              <a:rPr sz="1400" dirty="0"/>
              <a:t>garantie</a:t>
            </a:r>
            <a:r>
              <a:rPr sz="1400" dirty="0"/>
              <a:t> de </a:t>
            </a:r>
            <a:r>
              <a:rPr sz="1400" dirty="0"/>
              <a:t>durabilité</a:t>
            </a:r>
            <a:r>
              <a:rPr sz="1400" dirty="0"/>
              <a:t>. </a:t>
            </a:r>
          </a:p>
        </p:txBody>
      </p:sp>
      <p:sp>
        <p:nvSpPr>
          <p:cNvPr id="10" name="Rectangle 9">
            <a:extLst>
              <a:ext uri="{FF2B5EF4-FFF2-40B4-BE49-F238E27FC236}">
                <a16:creationId xmlns:a16="http://schemas.microsoft.com/office/drawing/2014/main" id="{A302BFE6-FAFF-3490-0A2F-2FC9B5714666}"/>
              </a:ext>
            </a:extLst>
          </p:cNvPr>
          <p:cNvSpPr/>
          <p:nvPr/>
        </p:nvSpPr>
        <p:spPr>
          <a:xfrm>
            <a:off x="3680722" y="4145727"/>
            <a:ext cx="5005847" cy="14073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l">
              <a:defRPr sz="1400">
                <a:solidFill>
                  <a:schemeClr val="tx1"/>
                </a:solidFill>
                <a:cs typeface="Poppins" panose="00000500000000000000" pitchFamily="2" charset="0"/>
              </a:defRPr>
            </a:pPr>
            <a:r>
              <a:rPr dirty="0"/>
              <a:t>Le GFF </a:t>
            </a:r>
            <a:r>
              <a:rPr dirty="0"/>
              <a:t>peut</a:t>
            </a:r>
            <a:r>
              <a:rPr dirty="0"/>
              <a:t> </a:t>
            </a:r>
            <a:r>
              <a:rPr dirty="0"/>
              <a:t>servir</a:t>
            </a:r>
            <a:r>
              <a:rPr dirty="0"/>
              <a:t> de levier pour </a:t>
            </a:r>
            <a:r>
              <a:rPr dirty="0"/>
              <a:t>faciliter</a:t>
            </a:r>
            <a:r>
              <a:rPr dirty="0"/>
              <a:t> des accords (par </a:t>
            </a:r>
            <a:r>
              <a:rPr dirty="0"/>
              <a:t>exemple</a:t>
            </a:r>
            <a:r>
              <a:rPr dirty="0"/>
              <a:t>, par le </a:t>
            </a:r>
            <a:r>
              <a:rPr dirty="0"/>
              <a:t>biais</a:t>
            </a:r>
            <a:r>
              <a:rPr dirty="0"/>
              <a:t> des </a:t>
            </a:r>
            <a:r>
              <a:rPr dirty="0"/>
              <a:t>indicateurs</a:t>
            </a:r>
            <a:r>
              <a:rPr dirty="0"/>
              <a:t> </a:t>
            </a:r>
            <a:r>
              <a:rPr dirty="0"/>
              <a:t>liés</a:t>
            </a:r>
            <a:r>
              <a:rPr dirty="0"/>
              <a:t> aux </a:t>
            </a:r>
            <a:r>
              <a:rPr dirty="0"/>
              <a:t>résultats</a:t>
            </a:r>
            <a:r>
              <a:rPr dirty="0"/>
              <a:t> – DLI – </a:t>
            </a:r>
            <a:r>
              <a:rPr dirty="0"/>
              <a:t>dans</a:t>
            </a:r>
            <a:r>
              <a:rPr dirty="0"/>
              <a:t> les </a:t>
            </a:r>
            <a:r>
              <a:rPr dirty="0"/>
              <a:t>opérations</a:t>
            </a:r>
            <a:r>
              <a:rPr dirty="0"/>
              <a:t> de la </a:t>
            </a:r>
            <a:r>
              <a:rPr dirty="0"/>
              <a:t>Banque</a:t>
            </a:r>
            <a:r>
              <a:rPr dirty="0"/>
              <a:t> </a:t>
            </a:r>
            <a:r>
              <a:rPr dirty="0"/>
              <a:t>mondiale</a:t>
            </a:r>
            <a:r>
              <a:rPr dirty="0"/>
              <a:t>) </a:t>
            </a:r>
            <a:r>
              <a:rPr dirty="0"/>
              <a:t>visant</a:t>
            </a:r>
            <a:r>
              <a:rPr dirty="0"/>
              <a:t> à encourager les pays à </a:t>
            </a:r>
            <a:r>
              <a:rPr dirty="0"/>
              <a:t>renforcer</a:t>
            </a:r>
            <a:r>
              <a:rPr dirty="0"/>
              <a:t> la </a:t>
            </a:r>
            <a:r>
              <a:rPr dirty="0"/>
              <a:t>mobilisation</a:t>
            </a:r>
            <a:r>
              <a:rPr dirty="0"/>
              <a:t> des </a:t>
            </a:r>
            <a:r>
              <a:rPr dirty="0"/>
              <a:t>ressources</a:t>
            </a:r>
            <a:r>
              <a:rPr dirty="0"/>
              <a:t> </a:t>
            </a:r>
            <a:r>
              <a:rPr dirty="0"/>
              <a:t>nationales</a:t>
            </a:r>
            <a:r>
              <a:rPr dirty="0"/>
              <a:t> pour </a:t>
            </a:r>
            <a:r>
              <a:rPr dirty="0"/>
              <a:t>l’achat</a:t>
            </a:r>
            <a:r>
              <a:rPr dirty="0"/>
              <a:t> de </a:t>
            </a:r>
            <a:r>
              <a:rPr dirty="0"/>
              <a:t>produits</a:t>
            </a:r>
            <a:r>
              <a:rPr dirty="0"/>
              <a:t> </a:t>
            </a:r>
            <a:r>
              <a:rPr dirty="0"/>
              <a:t>essentiels</a:t>
            </a:r>
            <a:r>
              <a:rPr dirty="0"/>
              <a:t>.</a:t>
            </a:r>
          </a:p>
          <a:p>
            <a:pPr algn="l"/>
            <a:endParaRPr lang="en-US" sz="1400" dirty="0">
              <a:solidFill>
                <a:schemeClr val="tx1"/>
              </a:solidFill>
              <a:cs typeface="Poppins" panose="00000500000000000000" pitchFamily="2" charset="0"/>
            </a:endParaRPr>
          </a:p>
          <a:p>
            <a:pPr algn="l">
              <a:defRPr sz="1400">
                <a:solidFill>
                  <a:schemeClr val="tx1"/>
                </a:solidFill>
                <a:cs typeface="Poppins" panose="00000500000000000000" pitchFamily="2" charset="0"/>
              </a:defRPr>
            </a:pPr>
            <a:r>
              <a:rPr b="1" dirty="0"/>
              <a:t>Exemple</a:t>
            </a:r>
            <a:r>
              <a:rPr b="1" dirty="0"/>
              <a:t> : Le </a:t>
            </a:r>
            <a:r>
              <a:rPr dirty="0">
                <a:effectLst/>
                <a:ea typeface="Calibri" panose="020F0502020204030204" pitchFamily="34" charset="0"/>
              </a:rPr>
              <a:t>FCDO et le CIFF </a:t>
            </a:r>
            <a:r>
              <a:rPr dirty="0">
                <a:effectLst/>
                <a:ea typeface="Calibri" panose="020F0502020204030204" pitchFamily="34" charset="0"/>
              </a:rPr>
              <a:t>cofinancent</a:t>
            </a:r>
            <a:r>
              <a:rPr dirty="0">
                <a:effectLst/>
                <a:ea typeface="Calibri" panose="020F0502020204030204" pitchFamily="34" charset="0"/>
              </a:rPr>
              <a:t>, avec la </a:t>
            </a:r>
            <a:r>
              <a:rPr dirty="0">
                <a:effectLst/>
                <a:ea typeface="Calibri" panose="020F0502020204030204" pitchFamily="34" charset="0"/>
              </a:rPr>
              <a:t>Banque</a:t>
            </a:r>
            <a:r>
              <a:rPr dirty="0">
                <a:effectLst/>
                <a:ea typeface="Calibri" panose="020F0502020204030204" pitchFamily="34" charset="0"/>
              </a:rPr>
              <a:t> </a:t>
            </a:r>
            <a:r>
              <a:rPr dirty="0">
                <a:effectLst/>
                <a:ea typeface="Calibri" panose="020F0502020204030204" pitchFamily="34" charset="0"/>
              </a:rPr>
              <a:t>mondiale</a:t>
            </a:r>
            <a:r>
              <a:rPr dirty="0">
                <a:effectLst/>
                <a:ea typeface="Calibri" panose="020F0502020204030204" pitchFamily="34" charset="0"/>
              </a:rPr>
              <a:t>, des </a:t>
            </a:r>
            <a:r>
              <a:rPr dirty="0">
                <a:effectLst/>
                <a:ea typeface="Calibri" panose="020F0502020204030204" pitchFamily="34" charset="0"/>
              </a:rPr>
              <a:t>fonds</a:t>
            </a:r>
            <a:r>
              <a:rPr dirty="0">
                <a:effectLst/>
                <a:ea typeface="Calibri" panose="020F0502020204030204" pitchFamily="34" charset="0"/>
              </a:rPr>
              <a:t> </a:t>
            </a:r>
            <a:r>
              <a:rPr dirty="0">
                <a:effectLst/>
                <a:ea typeface="Calibri" panose="020F0502020204030204" pitchFamily="34" charset="0"/>
              </a:rPr>
              <a:t>budgétisés</a:t>
            </a:r>
            <a:r>
              <a:rPr dirty="0">
                <a:effectLst/>
                <a:ea typeface="Calibri" panose="020F0502020204030204" pitchFamily="34" charset="0"/>
              </a:rPr>
              <a:t> au Nigeria pour la </a:t>
            </a:r>
            <a:r>
              <a:rPr dirty="0">
                <a:effectLst/>
                <a:ea typeface="Calibri" panose="020F0502020204030204" pitchFamily="34" charset="0"/>
              </a:rPr>
              <a:t>planification</a:t>
            </a:r>
            <a:r>
              <a:rPr dirty="0">
                <a:effectLst/>
                <a:ea typeface="Calibri" panose="020F0502020204030204" pitchFamily="34" charset="0"/>
              </a:rPr>
              <a:t> </a:t>
            </a:r>
            <a:r>
              <a:rPr dirty="0">
                <a:effectLst/>
                <a:ea typeface="Calibri" panose="020F0502020204030204" pitchFamily="34" charset="0"/>
              </a:rPr>
              <a:t>familiale</a:t>
            </a:r>
            <a:r>
              <a:rPr b="1" dirty="0" smtClean="0"/>
              <a:t>.</a:t>
            </a:r>
            <a:r>
              <a:rPr b="1" dirty="0"/>
              <a:t>
</a:t>
            </a:r>
            <a:endParaRPr lang="en-US" sz="1400" i="1" dirty="0">
              <a:solidFill>
                <a:schemeClr val="tx1"/>
              </a:solidFill>
              <a:cs typeface="Poppins" panose="00000500000000000000" pitchFamily="2" charset="0"/>
            </a:endParaRPr>
          </a:p>
        </p:txBody>
      </p:sp>
      <p:sp>
        <p:nvSpPr>
          <p:cNvPr id="12" name="Right Brace 11">
            <a:extLst>
              <a:ext uri="{FF2B5EF4-FFF2-40B4-BE49-F238E27FC236}">
                <a16:creationId xmlns:a16="http://schemas.microsoft.com/office/drawing/2014/main" id="{0610B3B6-5489-970F-06F6-77A41E70791C}"/>
              </a:ext>
            </a:extLst>
          </p:cNvPr>
          <p:cNvSpPr/>
          <p:nvPr/>
        </p:nvSpPr>
        <p:spPr>
          <a:xfrm>
            <a:off x="8644630" y="2398386"/>
            <a:ext cx="428346" cy="2952750"/>
          </a:xfrm>
          <a:prstGeom prst="rightBrace">
            <a:avLst>
              <a:gd name="adj1" fmla="val 52122"/>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n-US" dirty="0">
              <a:cs typeface="Poppins" panose="00000500000000000000" pitchFamily="2" charset="0"/>
            </a:endParaRPr>
          </a:p>
        </p:txBody>
      </p:sp>
      <p:sp>
        <p:nvSpPr>
          <p:cNvPr id="14" name="TextBox 13">
            <a:extLst>
              <a:ext uri="{FF2B5EF4-FFF2-40B4-BE49-F238E27FC236}">
                <a16:creationId xmlns:a16="http://schemas.microsoft.com/office/drawing/2014/main" id="{CB7E6780-F83E-D5E9-3AEA-7257295BD14C}"/>
              </a:ext>
            </a:extLst>
          </p:cNvPr>
          <p:cNvSpPr txBox="1"/>
          <p:nvPr/>
        </p:nvSpPr>
        <p:spPr>
          <a:xfrm>
            <a:off x="620516" y="964809"/>
            <a:ext cx="9774768" cy="830997"/>
          </a:xfrm>
          <a:prstGeom prst="rect">
            <a:avLst/>
          </a:prstGeom>
          <a:noFill/>
        </p:spPr>
        <p:txBody>
          <a:bodyPr wrap="square">
            <a:spAutoFit/>
          </a:bodyPr>
          <a:lstStyle/>
          <a:p>
            <a:pPr>
              <a:defRPr>
                <a:latin typeface="Poppins" panose="00000500000000000000" pitchFamily="2" charset="0"/>
                <a:ea typeface="Calibri"/>
                <a:cs typeface="Poppins" panose="00000500000000000000" pitchFamily="2" charset="0"/>
              </a:defRPr>
            </a:pPr>
            <a:r>
              <a:rPr sz="1600" dirty="0"/>
              <a:t>En</a:t>
            </a:r>
            <a:r>
              <a:rPr sz="1600" dirty="0"/>
              <a:t> </a:t>
            </a:r>
            <a:r>
              <a:rPr sz="1600" dirty="0"/>
              <a:t>s’appuyant</a:t>
            </a:r>
            <a:r>
              <a:rPr sz="1600" dirty="0"/>
              <a:t> sur la </a:t>
            </a:r>
            <a:r>
              <a:rPr sz="1600" dirty="0"/>
              <a:t>combinaison</a:t>
            </a:r>
            <a:r>
              <a:rPr sz="1600" dirty="0"/>
              <a:t> du </a:t>
            </a:r>
            <a:r>
              <a:rPr sz="1600" dirty="0"/>
              <a:t>financement</a:t>
            </a:r>
            <a:r>
              <a:rPr sz="1600" dirty="0"/>
              <a:t> sous </a:t>
            </a:r>
            <a:r>
              <a:rPr sz="1600" dirty="0"/>
              <a:t>forme</a:t>
            </a:r>
            <a:r>
              <a:rPr sz="1600" dirty="0"/>
              <a:t> de dons du GFF et du </a:t>
            </a:r>
            <a:r>
              <a:rPr sz="1600" dirty="0"/>
              <a:t>financement</a:t>
            </a:r>
            <a:r>
              <a:rPr sz="1600" dirty="0"/>
              <a:t> </a:t>
            </a:r>
            <a:r>
              <a:rPr sz="1600" dirty="0"/>
              <a:t>concessionnel</a:t>
            </a:r>
            <a:r>
              <a:rPr sz="1600" dirty="0"/>
              <a:t> de la </a:t>
            </a:r>
            <a:r>
              <a:rPr sz="1600" dirty="0"/>
              <a:t>Banque</a:t>
            </a:r>
            <a:r>
              <a:rPr sz="1600" dirty="0"/>
              <a:t> </a:t>
            </a:r>
            <a:r>
              <a:rPr sz="1600" dirty="0"/>
              <a:t>mondiale</a:t>
            </a:r>
            <a:r>
              <a:rPr sz="1600" dirty="0"/>
              <a:t>/IDA, les pays </a:t>
            </a:r>
            <a:r>
              <a:rPr sz="1600" dirty="0"/>
              <a:t>disposeront</a:t>
            </a:r>
            <a:r>
              <a:rPr sz="1600" dirty="0"/>
              <a:t> de </a:t>
            </a:r>
            <a:r>
              <a:rPr sz="1600" dirty="0"/>
              <a:t>ressources</a:t>
            </a:r>
            <a:r>
              <a:rPr sz="1600" dirty="0"/>
              <a:t> plus flexibles pour </a:t>
            </a:r>
            <a:r>
              <a:rPr sz="1600" dirty="0"/>
              <a:t>répondre</a:t>
            </a:r>
            <a:r>
              <a:rPr sz="1600" dirty="0"/>
              <a:t> à </a:t>
            </a:r>
            <a:r>
              <a:rPr sz="1600" dirty="0"/>
              <a:t>leurs</a:t>
            </a:r>
            <a:r>
              <a:rPr sz="1600" dirty="0"/>
              <a:t> </a:t>
            </a:r>
            <a:r>
              <a:rPr sz="1600" dirty="0"/>
              <a:t>besoins</a:t>
            </a:r>
            <a:r>
              <a:rPr sz="1600" dirty="0"/>
              <a:t>.</a:t>
            </a:r>
          </a:p>
        </p:txBody>
      </p:sp>
      <p:sp>
        <p:nvSpPr>
          <p:cNvPr id="4" name="Round Diagonal Corner Rectangle 14">
            <a:extLst>
              <a:ext uri="{FF2B5EF4-FFF2-40B4-BE49-F238E27FC236}">
                <a16:creationId xmlns:a16="http://schemas.microsoft.com/office/drawing/2014/main" id="{D4F48B87-6321-496B-BA85-DE2736D661D9}"/>
              </a:ext>
            </a:extLst>
          </p:cNvPr>
          <p:cNvSpPr/>
          <p:nvPr/>
        </p:nvSpPr>
        <p:spPr>
          <a:xfrm>
            <a:off x="674201" y="5809305"/>
            <a:ext cx="11052577" cy="1010126"/>
          </a:xfrm>
          <a:prstGeom prst="round2DiagRect">
            <a:avLst/>
          </a:prstGeom>
          <a:solidFill>
            <a:schemeClr val="tx2">
              <a:alpha val="20000"/>
            </a:schemeClr>
          </a:solidFill>
          <a:ln w="12700" cap="flat" cmpd="sng" algn="ctr">
            <a:noFill/>
            <a:prstDash val="solid"/>
            <a:miter lim="800000"/>
          </a:ln>
          <a:effectLst/>
        </p:spPr>
        <p:txBody>
          <a:bodyPr lIns="91440" tIns="91440" rIns="36000" bIns="36000" anchor="t"/>
          <a:lstStyle/>
          <a:p>
            <a:pPr marL="0" marR="0" lvl="0" indent="0" algn="l" defTabSz="914400" rtl="0" eaLnBrk="1" fontAlgn="auto" latinLnBrk="0" hangingPunct="1">
              <a:lnSpc>
                <a:spcPct val="100000"/>
              </a:lnSpc>
              <a:spcBef>
                <a:spcPts val="0"/>
              </a:spcBef>
              <a:spcAft>
                <a:spcPts val="300"/>
              </a:spcAft>
              <a:buClrTx/>
              <a:buSzTx/>
              <a:buFontTx/>
              <a:buNone/>
              <a:tabLst/>
              <a:defRPr sz="1600" kern="1200">
                <a:ln>
                  <a:noFill/>
                </a:ln>
                <a:effectLst/>
                <a:uLnTx/>
                <a:uFillTx/>
                <a:ea typeface="Verdana" panose="020B0604030504040204" pitchFamily="34" charset="0"/>
                <a:cs typeface="Poppins" panose="00000500000000000000" pitchFamily="2" charset="0"/>
              </a:defRPr>
            </a:pPr>
            <a:r>
              <a:rPr sz="1400" b="1" dirty="0"/>
              <a:t>Lien entre les </a:t>
            </a:r>
            <a:r>
              <a:rPr sz="1400" b="1" dirty="0"/>
              <a:t>activités</a:t>
            </a:r>
            <a:r>
              <a:rPr sz="1400" b="1" dirty="0"/>
              <a:t> </a:t>
            </a:r>
            <a:r>
              <a:rPr sz="1400" b="1" dirty="0"/>
              <a:t>en</a:t>
            </a:r>
            <a:r>
              <a:rPr sz="1400" b="1" dirty="0"/>
              <a:t> </a:t>
            </a:r>
            <a:r>
              <a:rPr sz="1400" b="1" dirty="0"/>
              <a:t>aval</a:t>
            </a:r>
            <a:r>
              <a:rPr sz="1400" b="1" dirty="0"/>
              <a:t> et </a:t>
            </a:r>
            <a:r>
              <a:rPr sz="1400" b="1" dirty="0"/>
              <a:t>en</a:t>
            </a:r>
            <a:r>
              <a:rPr sz="1400" b="1" dirty="0"/>
              <a:t> </a:t>
            </a:r>
            <a:r>
              <a:rPr sz="1400" b="1" dirty="0"/>
              <a:t>amont</a:t>
            </a:r>
            <a:r>
              <a:rPr sz="1400" b="1" dirty="0"/>
              <a:t> : </a:t>
            </a:r>
            <a:r>
              <a:rPr sz="1400" dirty="0"/>
              <a:t>Dans</a:t>
            </a:r>
            <a:r>
              <a:rPr sz="1400" dirty="0"/>
              <a:t> le cadre du </a:t>
            </a:r>
            <a:r>
              <a:rPr sz="1400" dirty="0"/>
              <a:t>développement</a:t>
            </a:r>
            <a:r>
              <a:rPr sz="1400" dirty="0"/>
              <a:t> de </a:t>
            </a:r>
            <a:r>
              <a:rPr sz="1400" dirty="0"/>
              <a:t>cette</a:t>
            </a:r>
            <a:r>
              <a:rPr sz="1400" dirty="0"/>
              <a:t> </a:t>
            </a:r>
            <a:r>
              <a:rPr sz="1400" dirty="0"/>
              <a:t>approche</a:t>
            </a:r>
            <a:r>
              <a:rPr sz="1400" dirty="0"/>
              <a:t>, nous </a:t>
            </a:r>
            <a:r>
              <a:rPr sz="1400" dirty="0"/>
              <a:t>examinerons</a:t>
            </a:r>
            <a:r>
              <a:rPr sz="1400" dirty="0"/>
              <a:t> la </a:t>
            </a:r>
            <a:r>
              <a:rPr sz="1400" dirty="0"/>
              <a:t>manière</a:t>
            </a:r>
            <a:r>
              <a:rPr sz="1400" dirty="0"/>
              <a:t> </a:t>
            </a:r>
            <a:r>
              <a:rPr sz="1400" dirty="0"/>
              <a:t>dans</a:t>
            </a:r>
            <a:r>
              <a:rPr sz="1400" dirty="0"/>
              <a:t> </a:t>
            </a:r>
            <a:r>
              <a:rPr sz="1400" dirty="0"/>
              <a:t>laquelle</a:t>
            </a:r>
            <a:r>
              <a:rPr sz="1400" dirty="0"/>
              <a:t> les </a:t>
            </a:r>
            <a:r>
              <a:rPr sz="1400" dirty="0"/>
              <a:t>achats</a:t>
            </a:r>
            <a:r>
              <a:rPr sz="1400" dirty="0"/>
              <a:t> </a:t>
            </a:r>
            <a:r>
              <a:rPr sz="1400" dirty="0"/>
              <a:t>sont</a:t>
            </a:r>
            <a:r>
              <a:rPr sz="1400" dirty="0"/>
              <a:t> </a:t>
            </a:r>
            <a:r>
              <a:rPr sz="1400" dirty="0"/>
              <a:t>planifiés</a:t>
            </a:r>
            <a:r>
              <a:rPr sz="1400" dirty="0"/>
              <a:t> et </a:t>
            </a:r>
            <a:r>
              <a:rPr sz="1400" dirty="0"/>
              <a:t>exécutés</a:t>
            </a:r>
            <a:r>
              <a:rPr sz="1400" dirty="0"/>
              <a:t>. Nous </a:t>
            </a:r>
            <a:r>
              <a:rPr sz="1400" dirty="0"/>
              <a:t>chercherons</a:t>
            </a:r>
            <a:r>
              <a:rPr sz="1400" dirty="0"/>
              <a:t> </a:t>
            </a:r>
            <a:r>
              <a:rPr sz="1400" dirty="0"/>
              <a:t>également</a:t>
            </a:r>
            <a:r>
              <a:rPr sz="1400" dirty="0"/>
              <a:t> à identifier la </a:t>
            </a:r>
            <a:r>
              <a:rPr sz="1400" dirty="0"/>
              <a:t>possibilité</a:t>
            </a:r>
            <a:r>
              <a:rPr sz="1400" dirty="0"/>
              <a:t> </a:t>
            </a:r>
            <a:r>
              <a:rPr sz="1400" dirty="0"/>
              <a:t>d’associer</a:t>
            </a:r>
            <a:r>
              <a:rPr sz="1400" dirty="0"/>
              <a:t> les DLR à </a:t>
            </a:r>
            <a:r>
              <a:rPr sz="1400" dirty="0"/>
              <a:t>l’achat</a:t>
            </a:r>
            <a:r>
              <a:rPr sz="1400" dirty="0"/>
              <a:t> de </a:t>
            </a:r>
            <a:r>
              <a:rPr sz="1400" dirty="0"/>
              <a:t>produits</a:t>
            </a:r>
            <a:r>
              <a:rPr sz="1400" dirty="0"/>
              <a:t> de </a:t>
            </a:r>
            <a:r>
              <a:rPr sz="1400" dirty="0"/>
              <a:t>qualité</a:t>
            </a:r>
            <a:r>
              <a:rPr sz="1400" dirty="0"/>
              <a:t>, à </a:t>
            </a:r>
            <a:r>
              <a:rPr sz="1400" dirty="0"/>
              <a:t>une</a:t>
            </a:r>
            <a:r>
              <a:rPr sz="1400" dirty="0"/>
              <a:t> quantification </a:t>
            </a:r>
            <a:r>
              <a:rPr sz="1400" dirty="0"/>
              <a:t>précise</a:t>
            </a:r>
            <a:r>
              <a:rPr sz="1400" dirty="0"/>
              <a:t> et à </a:t>
            </a:r>
            <a:r>
              <a:rPr sz="1400" dirty="0"/>
              <a:t>une</a:t>
            </a:r>
            <a:r>
              <a:rPr sz="1400" dirty="0"/>
              <a:t> allocation inter-</a:t>
            </a:r>
            <a:r>
              <a:rPr sz="1400" dirty="0"/>
              <a:t>programmes</a:t>
            </a:r>
            <a:r>
              <a:rPr sz="1400" dirty="0"/>
              <a:t> des </a:t>
            </a:r>
            <a:r>
              <a:rPr sz="1400" dirty="0"/>
              <a:t>ressources</a:t>
            </a:r>
            <a:r>
              <a:rPr sz="1400" dirty="0"/>
              <a:t>.</a:t>
            </a:r>
          </a:p>
        </p:txBody>
      </p:sp>
    </p:spTree>
    <p:extLst>
      <p:ext uri="{BB962C8B-B14F-4D97-AF65-F5344CB8AC3E}">
        <p14:creationId xmlns:p14="http://schemas.microsoft.com/office/powerpoint/2010/main" val="150020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A1B98-1A42-2506-B535-0EC5A5B7B060}"/>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DE14209-AE11-4E07-C40D-12419BCC2CB8}"/>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17</a:t>
            </a:fld>
            <a:endParaRPr lang="en-GB" noProof="0" dirty="0"/>
          </a:p>
        </p:txBody>
      </p:sp>
      <p:sp>
        <p:nvSpPr>
          <p:cNvPr id="2" name="Título 1">
            <a:extLst>
              <a:ext uri="{FF2B5EF4-FFF2-40B4-BE49-F238E27FC236}">
                <a16:creationId xmlns:a16="http://schemas.microsoft.com/office/drawing/2014/main" id="{8C733E9F-2828-9E0D-0680-A45DBFA68509}"/>
              </a:ext>
            </a:extLst>
          </p:cNvPr>
          <p:cNvSpPr>
            <a:spLocks noGrp="1"/>
          </p:cNvSpPr>
          <p:nvPr>
            <p:ph type="title"/>
          </p:nvPr>
        </p:nvSpPr>
        <p:spPr>
          <a:xfrm>
            <a:off x="588963" y="391540"/>
            <a:ext cx="9139237" cy="898525"/>
          </a:xfrm>
        </p:spPr>
        <p:txBody>
          <a:bodyPr/>
          <a:lstStyle/>
          <a:p>
            <a:pPr algn="ctr">
              <a:defRPr sz="3000"/>
            </a:pPr>
            <a:r>
              <a:rPr dirty="0"/>
              <a:t>Intrants</a:t>
            </a:r>
            <a:r>
              <a:rPr dirty="0"/>
              <a:t> CS&amp;C : </a:t>
            </a:r>
            <a:r>
              <a:rPr dirty="0"/>
              <a:t>Outils</a:t>
            </a:r>
            <a:r>
              <a:rPr dirty="0"/>
              <a:t> et </a:t>
            </a:r>
            <a:r>
              <a:rPr dirty="0"/>
              <a:t>activités</a:t>
            </a:r>
            <a:endParaRPr lang="es-PE" sz="3000" i="1" dirty="0"/>
          </a:p>
        </p:txBody>
      </p:sp>
      <p:pic>
        <p:nvPicPr>
          <p:cNvPr id="27" name="Graphic 26">
            <a:extLst>
              <a:ext uri="{FF2B5EF4-FFF2-40B4-BE49-F238E27FC236}">
                <a16:creationId xmlns:a16="http://schemas.microsoft.com/office/drawing/2014/main" id="{F630E0C4-6EF4-A46B-7923-2D4E1685E4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A8A6A202-A7D4-62B9-75A6-543A0EAA0AD0}"/>
              </a:ext>
            </a:extLst>
          </p:cNvPr>
          <p:cNvGrpSpPr/>
          <p:nvPr/>
        </p:nvGrpSpPr>
        <p:grpSpPr>
          <a:xfrm>
            <a:off x="1185186" y="1285801"/>
            <a:ext cx="10091338" cy="4844821"/>
            <a:chOff x="1408962" y="1459122"/>
            <a:chExt cx="9374075" cy="4199017"/>
          </a:xfrm>
        </p:grpSpPr>
        <p:sp>
          <p:nvSpPr>
            <p:cNvPr id="35" name="Round Diagonal Corner Rectangle 14">
              <a:extLst>
                <a:ext uri="{FF2B5EF4-FFF2-40B4-BE49-F238E27FC236}">
                  <a16:creationId xmlns:a16="http://schemas.microsoft.com/office/drawing/2014/main" id="{B6CAA9F4-1585-DD97-DC65-A789B0AA306A}"/>
                </a:ext>
              </a:extLst>
            </p:cNvPr>
            <p:cNvSpPr/>
            <p:nvPr/>
          </p:nvSpPr>
          <p:spPr>
            <a:xfrm>
              <a:off x="1408962" y="1459122"/>
              <a:ext cx="9374075" cy="4199017"/>
            </a:xfrm>
            <a:prstGeom prst="round2DiagRect">
              <a:avLst/>
            </a:prstGeom>
            <a:solidFill>
              <a:srgbClr val="1FA29C">
                <a:alpha val="10000"/>
              </a:srgbClr>
            </a:solidFill>
            <a:ln w="12700" cap="flat" cmpd="sng" algn="ctr">
              <a:noFill/>
              <a:prstDash val="solid"/>
              <a:miter lim="800000"/>
            </a:ln>
            <a:effectLst/>
          </p:spPr>
          <p:txBody>
            <a:bodyPr lIns="36000" tIns="36000" rIns="36000" bIns="3600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70" name="Round Diagonal Corner Rectangle 14">
              <a:extLst>
                <a:ext uri="{FF2B5EF4-FFF2-40B4-BE49-F238E27FC236}">
                  <a16:creationId xmlns:a16="http://schemas.microsoft.com/office/drawing/2014/main" id="{60975635-72D1-093A-D104-316E56B2085B}"/>
                </a:ext>
              </a:extLst>
            </p:cNvPr>
            <p:cNvSpPr/>
            <p:nvPr/>
          </p:nvSpPr>
          <p:spPr>
            <a:xfrm>
              <a:off x="5934073" y="2090491"/>
              <a:ext cx="4422638"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Analyser</a:t>
              </a:r>
              <a:r>
                <a:rPr dirty="0"/>
                <a:t> les </a:t>
              </a:r>
              <a:r>
                <a:rPr dirty="0"/>
                <a:t>canaux</a:t>
              </a:r>
              <a:r>
                <a:rPr dirty="0"/>
                <a:t> </a:t>
              </a:r>
              <a:r>
                <a:rPr dirty="0"/>
                <a:t>d’approvisionnement</a:t>
              </a:r>
              <a:r>
                <a:rPr dirty="0"/>
                <a:t> et de distribution (PDC) des </a:t>
              </a:r>
              <a:r>
                <a:rPr dirty="0"/>
                <a:t>produits</a:t>
              </a:r>
              <a:r>
                <a:rPr dirty="0"/>
                <a:t> de SRMNEA-N </a:t>
              </a:r>
              <a:r>
                <a:rPr dirty="0"/>
                <a:t>dans</a:t>
              </a:r>
              <a:r>
                <a:rPr dirty="0"/>
                <a:t> les </a:t>
              </a:r>
              <a:r>
                <a:rPr dirty="0"/>
                <a:t>systèmes</a:t>
              </a:r>
              <a:r>
                <a:rPr dirty="0"/>
                <a:t> </a:t>
              </a:r>
              <a:r>
                <a:rPr dirty="0"/>
                <a:t>logistiques</a:t>
              </a:r>
              <a:r>
                <a:rPr dirty="0"/>
                <a:t> </a:t>
              </a:r>
              <a:r>
                <a:rPr dirty="0"/>
                <a:t>mixtes</a:t>
              </a:r>
              <a:r>
                <a:rPr dirty="0"/>
                <a:t>.</a:t>
              </a:r>
            </a:p>
          </p:txBody>
        </p:sp>
        <p:sp>
          <p:nvSpPr>
            <p:cNvPr id="66" name="Round Diagonal Corner Rectangle 14">
              <a:extLst>
                <a:ext uri="{FF2B5EF4-FFF2-40B4-BE49-F238E27FC236}">
                  <a16:creationId xmlns:a16="http://schemas.microsoft.com/office/drawing/2014/main" id="{79DEFAC5-7F35-82D3-228A-16778C1C8AC5}"/>
                </a:ext>
              </a:extLst>
            </p:cNvPr>
            <p:cNvSpPr/>
            <p:nvPr/>
          </p:nvSpPr>
          <p:spPr>
            <a:xfrm>
              <a:off x="5946967" y="2622504"/>
              <a:ext cx="4397945"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Développer</a:t>
              </a:r>
              <a:r>
                <a:rPr dirty="0"/>
                <a:t> les </a:t>
              </a:r>
              <a:r>
                <a:rPr dirty="0"/>
                <a:t>capacités</a:t>
              </a:r>
              <a:r>
                <a:rPr dirty="0"/>
                <a:t> </a:t>
              </a:r>
              <a:r>
                <a:rPr dirty="0"/>
                <a:t>nécessaires</a:t>
              </a:r>
              <a:r>
                <a:rPr dirty="0"/>
                <a:t> pour </a:t>
              </a:r>
              <a:r>
                <a:rPr dirty="0"/>
                <a:t>réduire</a:t>
              </a:r>
              <a:r>
                <a:rPr dirty="0"/>
                <a:t> les ruptures de stock et </a:t>
              </a:r>
              <a:r>
                <a:rPr dirty="0"/>
                <a:t>mettre</a:t>
              </a:r>
              <a:r>
                <a:rPr dirty="0"/>
                <a:t> </a:t>
              </a:r>
              <a:r>
                <a:rPr dirty="0"/>
                <a:t>en</a:t>
              </a:r>
              <a:r>
                <a:rPr dirty="0"/>
                <a:t> </a:t>
              </a:r>
              <a:r>
                <a:rPr dirty="0"/>
                <a:t>œuvre</a:t>
              </a:r>
              <a:r>
                <a:rPr dirty="0"/>
                <a:t> des </a:t>
              </a:r>
              <a:r>
                <a:rPr dirty="0"/>
                <a:t>stratégies</a:t>
              </a:r>
              <a:r>
                <a:rPr dirty="0"/>
                <a:t> de distribution </a:t>
              </a:r>
              <a:r>
                <a:rPr dirty="0"/>
                <a:t>rentables</a:t>
              </a:r>
              <a:r>
                <a:rPr dirty="0"/>
                <a:t>.</a:t>
              </a:r>
            </a:p>
          </p:txBody>
        </p:sp>
        <p:grpSp>
          <p:nvGrpSpPr>
            <p:cNvPr id="81" name="Group 80">
              <a:extLst>
                <a:ext uri="{FF2B5EF4-FFF2-40B4-BE49-F238E27FC236}">
                  <a16:creationId xmlns:a16="http://schemas.microsoft.com/office/drawing/2014/main" id="{2CB55D65-A0EA-A167-B63B-FB07CEBA8D00}"/>
                </a:ext>
              </a:extLst>
            </p:cNvPr>
            <p:cNvGrpSpPr/>
            <p:nvPr/>
          </p:nvGrpSpPr>
          <p:grpSpPr>
            <a:xfrm>
              <a:off x="6302728" y="2651612"/>
              <a:ext cx="457200" cy="457200"/>
              <a:chOff x="1940068" y="3414833"/>
              <a:chExt cx="457200" cy="457200"/>
            </a:xfrm>
          </p:grpSpPr>
          <p:sp>
            <p:nvSpPr>
              <p:cNvPr id="68" name="Rectangle 67">
                <a:extLst>
                  <a:ext uri="{FF2B5EF4-FFF2-40B4-BE49-F238E27FC236}">
                    <a16:creationId xmlns:a16="http://schemas.microsoft.com/office/drawing/2014/main" id="{FB5E7F07-3806-00B4-5FFD-4AF9D84F01AC}"/>
                  </a:ext>
                </a:extLst>
              </p:cNvPr>
              <p:cNvSpPr>
                <a:spLocks noChangeAspect="1"/>
              </p:cNvSpPr>
              <p:nvPr/>
            </p:nvSpPr>
            <p:spPr>
              <a:xfrm>
                <a:off x="1940068" y="3414833"/>
                <a:ext cx="457200" cy="457200"/>
              </a:xfrm>
              <a:prstGeom prst="rect">
                <a:avLst/>
              </a:prstGeom>
              <a:solidFill>
                <a:srgbClr val="D9A82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69" name="Graphic 68">
                <a:extLst>
                  <a:ext uri="{FF2B5EF4-FFF2-40B4-BE49-F238E27FC236}">
                    <a16:creationId xmlns:a16="http://schemas.microsoft.com/office/drawing/2014/main" id="{BBF81E59-7837-7C9B-ABA3-C19308E9D6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78168" y="3452933"/>
                <a:ext cx="381000" cy="381000"/>
              </a:xfrm>
              <a:prstGeom prst="rect">
                <a:avLst/>
              </a:prstGeom>
            </p:spPr>
          </p:pic>
        </p:grpSp>
        <p:sp>
          <p:nvSpPr>
            <p:cNvPr id="50" name="Round Diagonal Corner Rectangle 14">
              <a:extLst>
                <a:ext uri="{FF2B5EF4-FFF2-40B4-BE49-F238E27FC236}">
                  <a16:creationId xmlns:a16="http://schemas.microsoft.com/office/drawing/2014/main" id="{AADD0C38-3A8B-B2C1-3B50-C5DEAEA0C6DB}"/>
                </a:ext>
              </a:extLst>
            </p:cNvPr>
            <p:cNvSpPr/>
            <p:nvPr/>
          </p:nvSpPr>
          <p:spPr>
            <a:xfrm>
              <a:off x="1618638" y="2603645"/>
              <a:ext cx="4127140"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Évaluer</a:t>
              </a:r>
              <a:r>
                <a:rPr dirty="0"/>
                <a:t> le </a:t>
              </a:r>
              <a:r>
                <a:rPr dirty="0"/>
                <a:t>niveau</a:t>
              </a:r>
              <a:r>
                <a:rPr dirty="0"/>
                <a:t> de </a:t>
              </a:r>
              <a:r>
                <a:rPr dirty="0"/>
                <a:t>maturité</a:t>
              </a:r>
              <a:r>
                <a:rPr dirty="0"/>
                <a:t> de la </a:t>
              </a:r>
              <a:r>
                <a:rPr dirty="0"/>
                <a:t>chaîne</a:t>
              </a:r>
              <a:r>
                <a:rPr dirty="0"/>
                <a:t> </a:t>
              </a:r>
              <a:r>
                <a:rPr dirty="0"/>
                <a:t>d’approvisionnement</a:t>
              </a:r>
              <a:r>
                <a:rPr dirty="0"/>
                <a:t>.</a:t>
              </a:r>
            </a:p>
          </p:txBody>
        </p:sp>
        <p:grpSp>
          <p:nvGrpSpPr>
            <p:cNvPr id="78" name="Group 77">
              <a:extLst>
                <a:ext uri="{FF2B5EF4-FFF2-40B4-BE49-F238E27FC236}">
                  <a16:creationId xmlns:a16="http://schemas.microsoft.com/office/drawing/2014/main" id="{9BB7E493-A946-DCC9-51D9-31A8ACBDD260}"/>
                </a:ext>
              </a:extLst>
            </p:cNvPr>
            <p:cNvGrpSpPr/>
            <p:nvPr/>
          </p:nvGrpSpPr>
          <p:grpSpPr>
            <a:xfrm>
              <a:off x="1990947" y="2632185"/>
              <a:ext cx="465694" cy="492411"/>
              <a:chOff x="6685086" y="3395680"/>
              <a:chExt cx="465694" cy="492411"/>
            </a:xfrm>
          </p:grpSpPr>
          <p:sp>
            <p:nvSpPr>
              <p:cNvPr id="51" name="Rectangle 50">
                <a:extLst>
                  <a:ext uri="{FF2B5EF4-FFF2-40B4-BE49-F238E27FC236}">
                    <a16:creationId xmlns:a16="http://schemas.microsoft.com/office/drawing/2014/main" id="{2D834298-66D1-3E87-3DDB-9011EA81F657}"/>
                  </a:ext>
                </a:extLst>
              </p:cNvPr>
              <p:cNvSpPr/>
              <p:nvPr/>
            </p:nvSpPr>
            <p:spPr>
              <a:xfrm>
                <a:off x="6685086" y="3430891"/>
                <a:ext cx="4572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9" name="Graphic 33">
                <a:extLst>
                  <a:ext uri="{FF2B5EF4-FFF2-40B4-BE49-F238E27FC236}">
                    <a16:creationId xmlns:a16="http://schemas.microsoft.com/office/drawing/2014/main" id="{442C4758-DD83-6511-66DD-71D56FBFB0D6}"/>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6693580" y="3395680"/>
                <a:ext cx="457200" cy="457200"/>
              </a:xfrm>
              <a:prstGeom prst="rect">
                <a:avLst/>
              </a:prstGeom>
            </p:spPr>
          </p:pic>
        </p:grpSp>
        <p:sp>
          <p:nvSpPr>
            <p:cNvPr id="36" name="Round Diagonal Corner Rectangle 14">
              <a:extLst>
                <a:ext uri="{FF2B5EF4-FFF2-40B4-BE49-F238E27FC236}">
                  <a16:creationId xmlns:a16="http://schemas.microsoft.com/office/drawing/2014/main" id="{2C37DB34-34C1-B210-B09C-8D4245051A2D}"/>
                </a:ext>
              </a:extLst>
            </p:cNvPr>
            <p:cNvSpPr/>
            <p:nvPr/>
          </p:nvSpPr>
          <p:spPr>
            <a:xfrm>
              <a:off x="1618638" y="2064014"/>
              <a:ext cx="4259173"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Officialiser</a:t>
              </a:r>
              <a:r>
                <a:rPr dirty="0"/>
                <a:t> le Forum des leaders de la </a:t>
              </a:r>
              <a:r>
                <a:rPr dirty="0"/>
                <a:t>chaîne</a:t>
              </a:r>
              <a:r>
                <a:rPr dirty="0"/>
                <a:t> </a:t>
              </a:r>
              <a:r>
                <a:rPr dirty="0"/>
                <a:t>d’approvisionnement</a:t>
              </a:r>
              <a:r>
                <a:rPr dirty="0"/>
                <a:t> (</a:t>
              </a:r>
              <a:r>
                <a:rPr dirty="0"/>
                <a:t>Communauté</a:t>
              </a:r>
              <a:r>
                <a:rPr dirty="0"/>
                <a:t> de </a:t>
              </a:r>
              <a:r>
                <a:rPr dirty="0"/>
                <a:t>pratique</a:t>
              </a:r>
              <a:r>
                <a:rPr dirty="0"/>
                <a:t> des PRI-TI).</a:t>
              </a:r>
            </a:p>
          </p:txBody>
        </p:sp>
        <p:grpSp>
          <p:nvGrpSpPr>
            <p:cNvPr id="41" name="Group 40">
              <a:extLst>
                <a:ext uri="{FF2B5EF4-FFF2-40B4-BE49-F238E27FC236}">
                  <a16:creationId xmlns:a16="http://schemas.microsoft.com/office/drawing/2014/main" id="{780B3F7F-FB1F-D760-3C11-E4BF31BBCB27}"/>
                </a:ext>
              </a:extLst>
            </p:cNvPr>
            <p:cNvGrpSpPr/>
            <p:nvPr/>
          </p:nvGrpSpPr>
          <p:grpSpPr>
            <a:xfrm>
              <a:off x="1967074" y="2117333"/>
              <a:ext cx="467241" cy="481875"/>
              <a:chOff x="4164899" y="3859627"/>
              <a:chExt cx="467241" cy="481875"/>
            </a:xfrm>
          </p:grpSpPr>
          <p:sp>
            <p:nvSpPr>
              <p:cNvPr id="42" name="Rectangle 41">
                <a:extLst>
                  <a:ext uri="{FF2B5EF4-FFF2-40B4-BE49-F238E27FC236}">
                    <a16:creationId xmlns:a16="http://schemas.microsoft.com/office/drawing/2014/main" id="{EC93ED19-9BBF-6DF0-B00B-92F118B05845}"/>
                  </a:ext>
                </a:extLst>
              </p:cNvPr>
              <p:cNvSpPr>
                <a:spLocks/>
              </p:cNvSpPr>
              <p:nvPr/>
            </p:nvSpPr>
            <p:spPr>
              <a:xfrm>
                <a:off x="4174940" y="3859627"/>
                <a:ext cx="457200" cy="457200"/>
              </a:xfrm>
              <a:prstGeom prst="rect">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3" name="Graphic 24">
                <a:extLst>
                  <a:ext uri="{FF2B5EF4-FFF2-40B4-BE49-F238E27FC236}">
                    <a16:creationId xmlns:a16="http://schemas.microsoft.com/office/drawing/2014/main" id="{E93CF0DF-FC8E-D7A8-6C62-D1ECF8CD4BC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164899" y="3872133"/>
                <a:ext cx="467040" cy="469369"/>
              </a:xfrm>
              <a:prstGeom prst="rect">
                <a:avLst/>
              </a:prstGeom>
            </p:spPr>
          </p:pic>
        </p:grpSp>
        <p:sp>
          <p:nvSpPr>
            <p:cNvPr id="33" name="Round Diagonal Corner Rectangle 14">
              <a:extLst>
                <a:ext uri="{FF2B5EF4-FFF2-40B4-BE49-F238E27FC236}">
                  <a16:creationId xmlns:a16="http://schemas.microsoft.com/office/drawing/2014/main" id="{B013CC5D-54C3-6BD6-7D0B-80B86D62EEA8}"/>
                </a:ext>
              </a:extLst>
            </p:cNvPr>
            <p:cNvSpPr/>
            <p:nvPr/>
          </p:nvSpPr>
          <p:spPr>
            <a:xfrm>
              <a:off x="6224706" y="3150132"/>
              <a:ext cx="4165217" cy="416469"/>
            </a:xfrm>
            <a:prstGeom prst="round2DiagRect">
              <a:avLst>
                <a:gd name="adj1" fmla="val 0"/>
                <a:gd name="adj2" fmla="val 5000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CHAÎNES D’APPROVISIONNEMENT CENTRÉES SUR LE PATIENT</a:t>
              </a:r>
            </a:p>
          </p:txBody>
        </p:sp>
        <p:sp>
          <p:nvSpPr>
            <p:cNvPr id="34" name="Round Diagonal Corner Rectangle 14">
              <a:extLst>
                <a:ext uri="{FF2B5EF4-FFF2-40B4-BE49-F238E27FC236}">
                  <a16:creationId xmlns:a16="http://schemas.microsoft.com/office/drawing/2014/main" id="{07772245-4C60-C4F9-F83D-4EAF09DC1D3C}"/>
                </a:ext>
              </a:extLst>
            </p:cNvPr>
            <p:cNvSpPr/>
            <p:nvPr/>
          </p:nvSpPr>
          <p:spPr>
            <a:xfrm>
              <a:off x="1693924" y="3150132"/>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SÉCURITÉ EN PRODUITS DE SANTÉ</a:t>
              </a:r>
            </a:p>
          </p:txBody>
        </p:sp>
        <p:sp>
          <p:nvSpPr>
            <p:cNvPr id="10" name="TextBox 9">
              <a:extLst>
                <a:ext uri="{FF2B5EF4-FFF2-40B4-BE49-F238E27FC236}">
                  <a16:creationId xmlns:a16="http://schemas.microsoft.com/office/drawing/2014/main" id="{B4ECD56A-5001-94F7-D2C9-77F1856234A8}"/>
                </a:ext>
              </a:extLst>
            </p:cNvPr>
            <p:cNvSpPr txBox="1"/>
            <p:nvPr/>
          </p:nvSpPr>
          <p:spPr>
            <a:xfrm>
              <a:off x="3622813" y="1541713"/>
              <a:ext cx="4838220" cy="602123"/>
            </a:xfrm>
            <a:prstGeom prst="rect">
              <a:avLst/>
            </a:prstGeom>
            <a:noFill/>
            <a:ln w="6350">
              <a:noFill/>
            </a:ln>
          </p:spPr>
          <p:txBody>
            <a:bodyPr wrap="square" anchor="ctr">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200" kern="0" spc="600" dirty="0">
                <a:solidFill>
                  <a:schemeClr val="accent1"/>
                </a:solidFill>
                <a:cs typeface="Poppins" pitchFamily="2" charset="77"/>
              </a:endParaRPr>
            </a:p>
          </p:txBody>
        </p:sp>
        <p:grpSp>
          <p:nvGrpSpPr>
            <p:cNvPr id="19" name="Group 18">
              <a:extLst>
                <a:ext uri="{FF2B5EF4-FFF2-40B4-BE49-F238E27FC236}">
                  <a16:creationId xmlns:a16="http://schemas.microsoft.com/office/drawing/2014/main" id="{478BA1E2-7932-9A0A-00BA-15642D132AF5}"/>
                </a:ext>
              </a:extLst>
            </p:cNvPr>
            <p:cNvGrpSpPr/>
            <p:nvPr/>
          </p:nvGrpSpPr>
          <p:grpSpPr>
            <a:xfrm>
              <a:off x="2025824" y="5286709"/>
              <a:ext cx="8036373" cy="276999"/>
              <a:chOff x="1747999" y="4283941"/>
              <a:chExt cx="8036373" cy="276999"/>
            </a:xfrm>
          </p:grpSpPr>
          <p:sp>
            <p:nvSpPr>
              <p:cNvPr id="17" name="TextBox 16">
                <a:extLst>
                  <a:ext uri="{FF2B5EF4-FFF2-40B4-BE49-F238E27FC236}">
                    <a16:creationId xmlns:a16="http://schemas.microsoft.com/office/drawing/2014/main" id="{531F9E43-75D2-9FA1-2A27-ED7179418D71}"/>
                  </a:ext>
                </a:extLst>
              </p:cNvPr>
              <p:cNvSpPr txBox="1"/>
              <p:nvPr/>
            </p:nvSpPr>
            <p:spPr>
              <a:xfrm>
                <a:off x="4255969" y="4283941"/>
                <a:ext cx="2924198" cy="276999"/>
              </a:xfrm>
              <a:prstGeom prst="rect">
                <a:avLst/>
              </a:prstGeom>
              <a:noFill/>
            </p:spPr>
            <p:txBody>
              <a:bodyPr wrap="none">
                <a:spAutoFit/>
              </a:bodyPr>
              <a:lstStyle/>
              <a:p>
                <a:pPr algn="ctr">
                  <a:defRPr sz="1200" b="1">
                    <a:solidFill>
                      <a:schemeClr val="accent1"/>
                    </a:solidFill>
                  </a:defRPr>
                </a:pPr>
                <a:r>
                  <a:rPr dirty="0"/>
                  <a:t>EN AMONT  EN AVAL</a:t>
                </a:r>
              </a:p>
            </p:txBody>
          </p:sp>
          <p:cxnSp>
            <p:nvCxnSpPr>
              <p:cNvPr id="18" name="Straight Arrow Connector 17">
                <a:extLst>
                  <a:ext uri="{FF2B5EF4-FFF2-40B4-BE49-F238E27FC236}">
                    <a16:creationId xmlns:a16="http://schemas.microsoft.com/office/drawing/2014/main" id="{05EC5A88-06D0-BBA9-1EFC-70A788708401}"/>
                  </a:ext>
                </a:extLst>
              </p:cNvPr>
              <p:cNvCxnSpPr>
                <a:cxnSpLocks/>
              </p:cNvCxnSpPr>
              <p:nvPr/>
            </p:nvCxnSpPr>
            <p:spPr>
              <a:xfrm flipH="1">
                <a:off x="1747999"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2F1499A-111B-02F1-B3EA-A27787BAF1E1}"/>
                  </a:ext>
                </a:extLst>
              </p:cNvPr>
              <p:cNvCxnSpPr>
                <a:cxnSpLocks/>
              </p:cNvCxnSpPr>
              <p:nvPr/>
            </p:nvCxnSpPr>
            <p:spPr>
              <a:xfrm>
                <a:off x="7199675"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Round Diagonal Corner Rectangle 14">
              <a:extLst>
                <a:ext uri="{FF2B5EF4-FFF2-40B4-BE49-F238E27FC236}">
                  <a16:creationId xmlns:a16="http://schemas.microsoft.com/office/drawing/2014/main" id="{06BF550E-FF8B-3EC1-058B-2905115C024A}"/>
                </a:ext>
              </a:extLst>
            </p:cNvPr>
            <p:cNvSpPr/>
            <p:nvPr/>
          </p:nvSpPr>
          <p:spPr>
            <a:xfrm>
              <a:off x="6296499" y="4277951"/>
              <a:ext cx="4208724"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Cartographier</a:t>
              </a:r>
              <a:r>
                <a:rPr dirty="0"/>
                <a:t> les </a:t>
              </a:r>
              <a:r>
                <a:rPr dirty="0"/>
                <a:t>innovateurs</a:t>
              </a:r>
              <a:r>
                <a:rPr dirty="0">
                  <a:solidFill>
                    <a:schemeClr val="tx1"/>
                  </a:solidFill>
                </a:rPr>
                <a:t> du </a:t>
              </a:r>
              <a:r>
                <a:rPr dirty="0">
                  <a:solidFill>
                    <a:schemeClr val="tx1"/>
                  </a:solidFill>
                </a:rPr>
                <a:t>secteur</a:t>
              </a:r>
              <a:r>
                <a:rPr dirty="0">
                  <a:solidFill>
                    <a:schemeClr val="tx1"/>
                  </a:solidFill>
                </a:rPr>
                <a:t> </a:t>
              </a:r>
              <a:r>
                <a:rPr dirty="0">
                  <a:solidFill>
                    <a:schemeClr val="tx1"/>
                  </a:solidFill>
                </a:rPr>
                <a:t>privé</a:t>
              </a:r>
              <a:r>
                <a:rPr dirty="0">
                  <a:solidFill>
                    <a:schemeClr val="tx1"/>
                  </a:solidFill>
                </a:rPr>
                <a:t> </a:t>
              </a:r>
              <a:r>
                <a:rPr dirty="0"/>
                <a:t>dans</a:t>
              </a:r>
              <a:r>
                <a:rPr dirty="0"/>
                <a:t> la</a:t>
              </a:r>
              <a:r>
                <a:rPr dirty="0">
                  <a:solidFill>
                    <a:schemeClr val="tx1"/>
                  </a:solidFill>
                </a:rPr>
                <a:t> </a:t>
              </a:r>
              <a:r>
                <a:rPr dirty="0">
                  <a:solidFill>
                    <a:schemeClr val="tx1"/>
                  </a:solidFill>
                </a:rPr>
                <a:t>chaîne</a:t>
              </a:r>
              <a:r>
                <a:rPr dirty="0">
                  <a:solidFill>
                    <a:schemeClr val="tx1"/>
                  </a:solidFill>
                </a:rPr>
                <a:t> </a:t>
              </a:r>
              <a:r>
                <a:rPr dirty="0">
                  <a:solidFill>
                    <a:schemeClr val="tx1"/>
                  </a:solidFill>
                </a:rPr>
                <a:t>d’approvisionnement</a:t>
              </a:r>
              <a:r>
                <a:rPr dirty="0">
                  <a:solidFill>
                    <a:schemeClr val="tx1"/>
                  </a:solidFill>
                </a:rPr>
                <a:t> et les obstacles à </a:t>
              </a:r>
              <a:r>
                <a:rPr dirty="0">
                  <a:solidFill>
                    <a:schemeClr val="tx1"/>
                  </a:solidFill>
                </a:rPr>
                <a:t>leur</a:t>
              </a:r>
              <a:r>
                <a:rPr dirty="0">
                  <a:solidFill>
                    <a:schemeClr val="tx1"/>
                  </a:solidFill>
                </a:rPr>
                <a:t> </a:t>
              </a:r>
              <a:r>
                <a:rPr dirty="0">
                  <a:solidFill>
                    <a:schemeClr val="tx1"/>
                  </a:solidFill>
                </a:rPr>
                <a:t>mise</a:t>
              </a:r>
              <a:r>
                <a:rPr dirty="0">
                  <a:solidFill>
                    <a:schemeClr val="tx1"/>
                  </a:solidFill>
                </a:rPr>
                <a:t> à </a:t>
              </a:r>
              <a:r>
                <a:rPr dirty="0">
                  <a:solidFill>
                    <a:schemeClr val="tx1"/>
                  </a:solidFill>
                </a:rPr>
                <a:t>l’échelle</a:t>
              </a:r>
              <a:r>
                <a:rPr dirty="0"/>
                <a:t>.</a:t>
              </a:r>
            </a:p>
          </p:txBody>
        </p:sp>
        <p:grpSp>
          <p:nvGrpSpPr>
            <p:cNvPr id="63" name="Group 62">
              <a:extLst>
                <a:ext uri="{FF2B5EF4-FFF2-40B4-BE49-F238E27FC236}">
                  <a16:creationId xmlns:a16="http://schemas.microsoft.com/office/drawing/2014/main" id="{3C264F53-BCAA-87A5-8EE7-90EF15D1C943}"/>
                </a:ext>
              </a:extLst>
            </p:cNvPr>
            <p:cNvGrpSpPr/>
            <p:nvPr/>
          </p:nvGrpSpPr>
          <p:grpSpPr>
            <a:xfrm>
              <a:off x="6631715" y="4346026"/>
              <a:ext cx="457200" cy="457200"/>
              <a:chOff x="6980675" y="5131659"/>
              <a:chExt cx="457200" cy="457200"/>
            </a:xfrm>
          </p:grpSpPr>
          <p:sp>
            <p:nvSpPr>
              <p:cNvPr id="64" name="Rectangle 63">
                <a:extLst>
                  <a:ext uri="{FF2B5EF4-FFF2-40B4-BE49-F238E27FC236}">
                    <a16:creationId xmlns:a16="http://schemas.microsoft.com/office/drawing/2014/main" id="{0AE7DA38-BB9E-503B-E132-D5B601AB3BAD}"/>
                  </a:ext>
                </a:extLst>
              </p:cNvPr>
              <p:cNvSpPr>
                <a:spLocks/>
              </p:cNvSpPr>
              <p:nvPr/>
            </p:nvSpPr>
            <p:spPr>
              <a:xfrm>
                <a:off x="6980675" y="5131659"/>
                <a:ext cx="457200" cy="457200"/>
              </a:xfrm>
              <a:prstGeom prst="rect">
                <a:avLst/>
              </a:prstGeom>
              <a:solidFill>
                <a:srgbClr val="7A1E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65" name="Graphic 64">
                <a:extLst>
                  <a:ext uri="{FF2B5EF4-FFF2-40B4-BE49-F238E27FC236}">
                    <a16:creationId xmlns:a16="http://schemas.microsoft.com/office/drawing/2014/main" id="{6470B04A-3972-D524-2D55-4064AD5876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012574" y="5173803"/>
                <a:ext cx="374625" cy="354611"/>
              </a:xfrm>
              <a:prstGeom prst="rect">
                <a:avLst/>
              </a:prstGeom>
            </p:spPr>
          </p:pic>
        </p:grpSp>
        <p:sp>
          <p:nvSpPr>
            <p:cNvPr id="60" name="Round Diagonal Corner Rectangle 14">
              <a:extLst>
                <a:ext uri="{FF2B5EF4-FFF2-40B4-BE49-F238E27FC236}">
                  <a16:creationId xmlns:a16="http://schemas.microsoft.com/office/drawing/2014/main" id="{250E5494-7624-0568-AC80-5BF717AAD048}"/>
                </a:ext>
              </a:extLst>
            </p:cNvPr>
            <p:cNvSpPr/>
            <p:nvPr/>
          </p:nvSpPr>
          <p:spPr>
            <a:xfrm>
              <a:off x="6291829" y="4783448"/>
              <a:ext cx="4300245"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Créer</a:t>
              </a:r>
              <a:r>
                <a:rPr dirty="0"/>
                <a:t> des </a:t>
              </a:r>
              <a:r>
                <a:rPr dirty="0"/>
                <a:t>mécanismes</a:t>
              </a:r>
              <a:r>
                <a:rPr dirty="0"/>
                <a:t> </a:t>
              </a:r>
              <a:r>
                <a:rPr dirty="0"/>
                <a:t>d'investissement</a:t>
              </a:r>
              <a:r>
                <a:rPr dirty="0"/>
                <a:t> </a:t>
              </a:r>
              <a:r>
                <a:rPr dirty="0"/>
                <a:t>privé</a:t>
              </a:r>
              <a:r>
                <a:rPr dirty="0"/>
                <a:t> à </a:t>
              </a:r>
              <a:r>
                <a:rPr dirty="0"/>
                <a:t>l'appui</a:t>
              </a:r>
              <a:r>
                <a:rPr dirty="0"/>
                <a:t> des </a:t>
              </a:r>
              <a:r>
                <a:rPr dirty="0"/>
                <a:t>systèmes</a:t>
              </a:r>
              <a:r>
                <a:rPr dirty="0"/>
                <a:t> </a:t>
              </a:r>
              <a:r>
                <a:rPr dirty="0"/>
                <a:t>mixtes</a:t>
              </a:r>
              <a:r>
                <a:rPr dirty="0"/>
                <a:t>.</a:t>
              </a:r>
            </a:p>
          </p:txBody>
        </p:sp>
        <p:grpSp>
          <p:nvGrpSpPr>
            <p:cNvPr id="79" name="Group 78">
              <a:extLst>
                <a:ext uri="{FF2B5EF4-FFF2-40B4-BE49-F238E27FC236}">
                  <a16:creationId xmlns:a16="http://schemas.microsoft.com/office/drawing/2014/main" id="{3453901D-C36A-AA1A-7F11-9475D31AD585}"/>
                </a:ext>
              </a:extLst>
            </p:cNvPr>
            <p:cNvGrpSpPr/>
            <p:nvPr/>
          </p:nvGrpSpPr>
          <p:grpSpPr>
            <a:xfrm>
              <a:off x="6615770" y="4835216"/>
              <a:ext cx="485698" cy="447406"/>
              <a:chOff x="6669847" y="5876233"/>
              <a:chExt cx="485698" cy="447406"/>
            </a:xfrm>
          </p:grpSpPr>
          <p:sp>
            <p:nvSpPr>
              <p:cNvPr id="61" name="Rectangle 60">
                <a:extLst>
                  <a:ext uri="{FF2B5EF4-FFF2-40B4-BE49-F238E27FC236}">
                    <a16:creationId xmlns:a16="http://schemas.microsoft.com/office/drawing/2014/main" id="{307B5802-1160-D0B8-54C9-0F386123F1EF}"/>
                  </a:ext>
                </a:extLst>
              </p:cNvPr>
              <p:cNvSpPr>
                <a:spLocks noChangeAspect="1"/>
              </p:cNvSpPr>
              <p:nvPr/>
            </p:nvSpPr>
            <p:spPr>
              <a:xfrm>
                <a:off x="6685087" y="5876233"/>
                <a:ext cx="470458" cy="445324"/>
              </a:xfrm>
              <a:prstGeom prst="rect">
                <a:avLst/>
              </a:prstGeom>
              <a:solidFill>
                <a:srgbClr val="F2585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4" name="Graphic 23">
                <a:extLst>
                  <a:ext uri="{FF2B5EF4-FFF2-40B4-BE49-F238E27FC236}">
                    <a16:creationId xmlns:a16="http://schemas.microsoft.com/office/drawing/2014/main" id="{B4569FD5-096D-A3CC-AF00-9018D8D8D5E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669847" y="5897680"/>
                <a:ext cx="450000" cy="425959"/>
              </a:xfrm>
              <a:prstGeom prst="rect">
                <a:avLst/>
              </a:prstGeom>
            </p:spPr>
          </p:pic>
        </p:grpSp>
        <p:sp>
          <p:nvSpPr>
            <p:cNvPr id="56" name="Round Diagonal Corner Rectangle 55">
              <a:extLst>
                <a:ext uri="{FF2B5EF4-FFF2-40B4-BE49-F238E27FC236}">
                  <a16:creationId xmlns:a16="http://schemas.microsoft.com/office/drawing/2014/main" id="{9E38A165-C67B-71F6-8D22-D9783AA3C5AB}"/>
                </a:ext>
              </a:extLst>
            </p:cNvPr>
            <p:cNvSpPr/>
            <p:nvPr/>
          </p:nvSpPr>
          <p:spPr>
            <a:xfrm>
              <a:off x="6291832" y="3682210"/>
              <a:ext cx="4306144"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Renforcer</a:t>
              </a:r>
              <a:r>
                <a:rPr dirty="0"/>
                <a:t> les </a:t>
              </a:r>
              <a:r>
                <a:rPr dirty="0"/>
                <a:t>capacités</a:t>
              </a:r>
              <a:r>
                <a:rPr dirty="0"/>
                <a:t> de diagnostic et </a:t>
              </a:r>
              <a:r>
                <a:rPr dirty="0"/>
                <a:t>d’investissement</a:t>
              </a:r>
              <a:r>
                <a:rPr dirty="0"/>
                <a:t> </a:t>
              </a:r>
              <a:r>
                <a:rPr dirty="0"/>
                <a:t>en</a:t>
              </a:r>
              <a:r>
                <a:rPr dirty="0"/>
                <a:t> </a:t>
              </a:r>
              <a:r>
                <a:rPr dirty="0"/>
                <a:t>ressources</a:t>
              </a:r>
              <a:r>
                <a:rPr dirty="0"/>
                <a:t> </a:t>
              </a:r>
              <a:r>
                <a:rPr dirty="0"/>
                <a:t>humaines</a:t>
              </a:r>
              <a:r>
                <a:rPr dirty="0"/>
                <a:t> pour la </a:t>
              </a:r>
              <a:r>
                <a:rPr dirty="0"/>
                <a:t>gestion</a:t>
              </a:r>
              <a:r>
                <a:rPr dirty="0"/>
                <a:t> des </a:t>
              </a:r>
              <a:r>
                <a:rPr dirty="0"/>
                <a:t>systèmes</a:t>
              </a:r>
              <a:r>
                <a:rPr dirty="0"/>
                <a:t> </a:t>
              </a:r>
              <a:r>
                <a:rPr dirty="0"/>
                <a:t>mixtes</a:t>
              </a:r>
              <a:r>
                <a:rPr dirty="0"/>
                <a:t> de </a:t>
              </a:r>
              <a:r>
                <a:rPr dirty="0"/>
                <a:t>chaîne</a:t>
              </a:r>
              <a:r>
                <a:rPr dirty="0"/>
                <a:t> </a:t>
              </a:r>
              <a:r>
                <a:rPr dirty="0"/>
                <a:t>d’approvisionnement</a:t>
              </a:r>
              <a:r>
                <a:rPr dirty="0"/>
                <a:t>.</a:t>
              </a:r>
            </a:p>
          </p:txBody>
        </p:sp>
        <p:grpSp>
          <p:nvGrpSpPr>
            <p:cNvPr id="57" name="Group 56">
              <a:extLst>
                <a:ext uri="{FF2B5EF4-FFF2-40B4-BE49-F238E27FC236}">
                  <a16:creationId xmlns:a16="http://schemas.microsoft.com/office/drawing/2014/main" id="{CE145894-048B-0FD1-5FF6-D24670E7E09D}"/>
                </a:ext>
              </a:extLst>
            </p:cNvPr>
            <p:cNvGrpSpPr>
              <a:grpSpLocks/>
            </p:cNvGrpSpPr>
            <p:nvPr/>
          </p:nvGrpSpPr>
          <p:grpSpPr>
            <a:xfrm>
              <a:off x="6631009" y="3802285"/>
              <a:ext cx="457200" cy="457199"/>
              <a:chOff x="5599540" y="3357211"/>
              <a:chExt cx="1339783" cy="1339783"/>
            </a:xfrm>
          </p:grpSpPr>
          <p:sp>
            <p:nvSpPr>
              <p:cNvPr id="58" name="Rectangle 57">
                <a:extLst>
                  <a:ext uri="{FF2B5EF4-FFF2-40B4-BE49-F238E27FC236}">
                    <a16:creationId xmlns:a16="http://schemas.microsoft.com/office/drawing/2014/main" id="{2471E423-5041-4758-F9F2-5EC3EE47A836}"/>
                  </a:ext>
                </a:extLst>
              </p:cNvPr>
              <p:cNvSpPr>
                <a:spLocks noChangeAspect="1"/>
              </p:cNvSpPr>
              <p:nvPr/>
            </p:nvSpPr>
            <p:spPr>
              <a:xfrm>
                <a:off x="5599540" y="3357211"/>
                <a:ext cx="1339783" cy="1339783"/>
              </a:xfrm>
              <a:prstGeom prst="rect">
                <a:avLst/>
              </a:prstGeom>
              <a:solidFill>
                <a:srgbClr val="22568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59" name="Graphic 58">
                <a:extLst>
                  <a:ext uri="{FF2B5EF4-FFF2-40B4-BE49-F238E27FC236}">
                    <a16:creationId xmlns:a16="http://schemas.microsoft.com/office/drawing/2014/main" id="{BE5DD2C5-CCB8-5BAF-CF04-F3284F72714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832807" y="3596434"/>
                <a:ext cx="818183" cy="818177"/>
              </a:xfrm>
              <a:prstGeom prst="rect">
                <a:avLst/>
              </a:prstGeom>
            </p:spPr>
          </p:pic>
        </p:grpSp>
        <p:sp>
          <p:nvSpPr>
            <p:cNvPr id="54" name="Round Diagonal Corner Rectangle 14">
              <a:extLst>
                <a:ext uri="{FF2B5EF4-FFF2-40B4-BE49-F238E27FC236}">
                  <a16:creationId xmlns:a16="http://schemas.microsoft.com/office/drawing/2014/main" id="{A35BB93D-1CB7-F6C2-68B6-3E8769BF1B25}"/>
                </a:ext>
              </a:extLst>
            </p:cNvPr>
            <p:cNvSpPr/>
            <p:nvPr/>
          </p:nvSpPr>
          <p:spPr>
            <a:xfrm>
              <a:off x="1515535" y="4098729"/>
              <a:ext cx="4335948"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Mettre</a:t>
              </a:r>
              <a:r>
                <a:rPr dirty="0"/>
                <a:t> </a:t>
              </a:r>
              <a:r>
                <a:rPr dirty="0"/>
                <a:t>en</a:t>
              </a:r>
              <a:r>
                <a:rPr dirty="0"/>
                <a:t> place des </a:t>
              </a:r>
              <a:r>
                <a:rPr dirty="0"/>
                <a:t>outils</a:t>
              </a:r>
              <a:r>
                <a:rPr dirty="0"/>
                <a:t> de </a:t>
              </a:r>
              <a:r>
                <a:rPr dirty="0"/>
                <a:t>cartographie</a:t>
              </a:r>
              <a:r>
                <a:rPr dirty="0"/>
                <a:t> des </a:t>
              </a:r>
              <a:r>
                <a:rPr dirty="0"/>
                <a:t>produits</a:t>
              </a:r>
              <a:r>
                <a:rPr dirty="0"/>
                <a:t> de santé et de </a:t>
              </a:r>
              <a:r>
                <a:rPr dirty="0"/>
                <a:t>traçabilité</a:t>
              </a:r>
              <a:r>
                <a:rPr dirty="0"/>
                <a:t> des </a:t>
              </a:r>
              <a:r>
                <a:rPr dirty="0"/>
                <a:t>dépenses</a:t>
              </a:r>
              <a:r>
                <a:rPr dirty="0"/>
                <a:t>.</a:t>
              </a:r>
            </a:p>
          </p:txBody>
        </p:sp>
        <p:sp>
          <p:nvSpPr>
            <p:cNvPr id="52" name="Round Diagonal Corner Rectangle 14">
              <a:extLst>
                <a:ext uri="{FF2B5EF4-FFF2-40B4-BE49-F238E27FC236}">
                  <a16:creationId xmlns:a16="http://schemas.microsoft.com/office/drawing/2014/main" id="{C0D75245-B518-C070-074C-F9787EF61DA7}"/>
                </a:ext>
              </a:extLst>
            </p:cNvPr>
            <p:cNvSpPr/>
            <p:nvPr/>
          </p:nvSpPr>
          <p:spPr>
            <a:xfrm>
              <a:off x="1510113" y="3612323"/>
              <a:ext cx="4423959"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Accélérer</a:t>
              </a:r>
              <a:r>
                <a:rPr dirty="0"/>
                <a:t> la </a:t>
              </a:r>
              <a:r>
                <a:rPr dirty="0"/>
                <a:t>mise</a:t>
              </a:r>
              <a:r>
                <a:rPr dirty="0"/>
                <a:t> </a:t>
              </a:r>
              <a:r>
                <a:rPr dirty="0"/>
                <a:t>en</a:t>
              </a:r>
              <a:r>
                <a:rPr dirty="0"/>
                <a:t> </a:t>
              </a:r>
              <a:r>
                <a:rPr dirty="0"/>
                <a:t>œuvre</a:t>
              </a:r>
              <a:r>
                <a:rPr dirty="0"/>
                <a:t> du DRUM et le </a:t>
              </a:r>
              <a:r>
                <a:rPr dirty="0"/>
                <a:t>financement</a:t>
              </a:r>
              <a:r>
                <a:rPr dirty="0"/>
                <a:t> sur budget pour </a:t>
              </a:r>
              <a:r>
                <a:rPr dirty="0"/>
                <a:t>l’achat</a:t>
              </a:r>
              <a:r>
                <a:rPr dirty="0"/>
                <a:t> de </a:t>
              </a:r>
              <a:r>
                <a:rPr dirty="0"/>
                <a:t>produits</a:t>
              </a:r>
              <a:r>
                <a:rPr dirty="0"/>
                <a:t> </a:t>
              </a:r>
              <a:r>
                <a:rPr dirty="0"/>
                <a:t>essentiels</a:t>
              </a:r>
              <a:r>
                <a:rPr dirty="0"/>
                <a:t>.</a:t>
              </a:r>
            </a:p>
          </p:txBody>
        </p:sp>
        <p:grpSp>
          <p:nvGrpSpPr>
            <p:cNvPr id="76" name="Group 75">
              <a:extLst>
                <a:ext uri="{FF2B5EF4-FFF2-40B4-BE49-F238E27FC236}">
                  <a16:creationId xmlns:a16="http://schemas.microsoft.com/office/drawing/2014/main" id="{5547AEB6-77C3-448A-3668-D90DB180133D}"/>
                </a:ext>
              </a:extLst>
            </p:cNvPr>
            <p:cNvGrpSpPr/>
            <p:nvPr/>
          </p:nvGrpSpPr>
          <p:grpSpPr>
            <a:xfrm>
              <a:off x="1871140" y="3633241"/>
              <a:ext cx="488754" cy="488754"/>
              <a:chOff x="1543048" y="4546933"/>
              <a:chExt cx="488754" cy="488754"/>
            </a:xfrm>
          </p:grpSpPr>
          <p:sp>
            <p:nvSpPr>
              <p:cNvPr id="53" name="Rectangle 52">
                <a:extLst>
                  <a:ext uri="{FF2B5EF4-FFF2-40B4-BE49-F238E27FC236}">
                    <a16:creationId xmlns:a16="http://schemas.microsoft.com/office/drawing/2014/main" id="{8CC696F3-D38D-0283-96D4-162E29F54055}"/>
                  </a:ext>
                </a:extLst>
              </p:cNvPr>
              <p:cNvSpPr>
                <a:spLocks/>
              </p:cNvSpPr>
              <p:nvPr/>
            </p:nvSpPr>
            <p:spPr>
              <a:xfrm>
                <a:off x="1557426" y="4570948"/>
                <a:ext cx="4572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9" name="Graphic 28">
                <a:extLst>
                  <a:ext uri="{FF2B5EF4-FFF2-40B4-BE49-F238E27FC236}">
                    <a16:creationId xmlns:a16="http://schemas.microsoft.com/office/drawing/2014/main" id="{9E2FE017-2B08-716F-3DEE-78A2D95A0EE9}"/>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543048" y="4546933"/>
                <a:ext cx="488754" cy="488754"/>
              </a:xfrm>
              <a:prstGeom prst="rect">
                <a:avLst/>
              </a:prstGeom>
            </p:spPr>
          </p:pic>
        </p:grpSp>
        <p:sp>
          <p:nvSpPr>
            <p:cNvPr id="44" name="Round Diagonal Corner Rectangle 14">
              <a:extLst>
                <a:ext uri="{FF2B5EF4-FFF2-40B4-BE49-F238E27FC236}">
                  <a16:creationId xmlns:a16="http://schemas.microsoft.com/office/drawing/2014/main" id="{CF1BC26D-56CD-757E-0990-581B871FA7B1}"/>
                </a:ext>
              </a:extLst>
            </p:cNvPr>
            <p:cNvSpPr/>
            <p:nvPr/>
          </p:nvSpPr>
          <p:spPr>
            <a:xfrm>
              <a:off x="1515535" y="4676834"/>
              <a:ext cx="4448037" cy="544445"/>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sz="1200">
                  <a:latin typeface="Poppins" panose="00000500000000000000" pitchFamily="50" charset="0"/>
                  <a:cs typeface="Poppins" panose="00000500000000000000" pitchFamily="50" charset="0"/>
                </a:defRPr>
              </a:pPr>
              <a:r>
                <a:rPr dirty="0"/>
                <a:t>Étendre</a:t>
              </a:r>
              <a:r>
                <a:rPr dirty="0"/>
                <a:t> le </a:t>
              </a:r>
              <a:r>
                <a:rPr dirty="0"/>
                <a:t>rôle</a:t>
              </a:r>
              <a:r>
                <a:rPr dirty="0"/>
                <a:t> du RHSC </a:t>
              </a:r>
              <a:r>
                <a:rPr dirty="0"/>
                <a:t>en</a:t>
              </a:r>
              <a:r>
                <a:rPr dirty="0"/>
                <a:t> </a:t>
              </a:r>
              <a:r>
                <a:rPr dirty="0"/>
                <a:t>tant</a:t>
              </a:r>
              <a:r>
                <a:rPr dirty="0"/>
                <a:t> </a:t>
              </a:r>
              <a:r>
                <a:rPr dirty="0"/>
                <a:t>qu’Observatoire</a:t>
              </a:r>
              <a:r>
                <a:rPr dirty="0"/>
                <a:t> SRMNEA-N et </a:t>
              </a:r>
              <a:r>
                <a:rPr dirty="0"/>
                <a:t>élargir</a:t>
              </a:r>
              <a:r>
                <a:rPr dirty="0"/>
                <a:t> la </a:t>
              </a:r>
              <a:r>
                <a:rPr dirty="0"/>
                <a:t>portée</a:t>
              </a:r>
              <a:r>
                <a:rPr dirty="0"/>
                <a:t> de la </a:t>
              </a:r>
              <a:r>
                <a:rPr dirty="0"/>
                <a:t>planification</a:t>
              </a:r>
              <a:r>
                <a:rPr dirty="0"/>
                <a:t> de la </a:t>
              </a:r>
              <a:r>
                <a:rPr dirty="0"/>
                <a:t>chaîne</a:t>
              </a:r>
              <a:r>
                <a:rPr dirty="0"/>
                <a:t> </a:t>
              </a:r>
              <a:r>
                <a:rPr dirty="0"/>
                <a:t>d’approvisionnement</a:t>
              </a:r>
              <a:r>
                <a:rPr dirty="0"/>
                <a:t> (VAN) aux </a:t>
              </a:r>
              <a:r>
                <a:rPr dirty="0"/>
                <a:t>produits</a:t>
              </a:r>
              <a:r>
                <a:rPr dirty="0"/>
                <a:t> de santé pour la </a:t>
              </a:r>
              <a:r>
                <a:rPr dirty="0"/>
                <a:t>mère</a:t>
              </a:r>
              <a:r>
                <a:rPr dirty="0"/>
                <a:t> et </a:t>
              </a:r>
              <a:r>
                <a:rPr dirty="0"/>
                <a:t>l’enfant</a:t>
              </a:r>
              <a:r>
                <a:rPr dirty="0"/>
                <a:t>.</a:t>
              </a:r>
            </a:p>
          </p:txBody>
        </p:sp>
        <p:grpSp>
          <p:nvGrpSpPr>
            <p:cNvPr id="45" name="Group 44">
              <a:extLst>
                <a:ext uri="{FF2B5EF4-FFF2-40B4-BE49-F238E27FC236}">
                  <a16:creationId xmlns:a16="http://schemas.microsoft.com/office/drawing/2014/main" id="{03BF7B77-2E83-24CF-9967-8E0F5A6DB6FC}"/>
                </a:ext>
              </a:extLst>
            </p:cNvPr>
            <p:cNvGrpSpPr/>
            <p:nvPr/>
          </p:nvGrpSpPr>
          <p:grpSpPr>
            <a:xfrm>
              <a:off x="1885317" y="4681538"/>
              <a:ext cx="457200" cy="457200"/>
              <a:chOff x="1541894" y="3039926"/>
              <a:chExt cx="457200" cy="457200"/>
            </a:xfrm>
          </p:grpSpPr>
          <p:sp>
            <p:nvSpPr>
              <p:cNvPr id="46" name="Rectangle 45">
                <a:extLst>
                  <a:ext uri="{FF2B5EF4-FFF2-40B4-BE49-F238E27FC236}">
                    <a16:creationId xmlns:a16="http://schemas.microsoft.com/office/drawing/2014/main" id="{F75D7FE9-96B6-7FF8-46AC-78109FEBFD79}"/>
                  </a:ext>
                </a:extLst>
              </p:cNvPr>
              <p:cNvSpPr/>
              <p:nvPr/>
            </p:nvSpPr>
            <p:spPr>
              <a:xfrm>
                <a:off x="1541894" y="3039926"/>
                <a:ext cx="457200" cy="457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7" name="Graphic 27">
                <a:extLst>
                  <a:ext uri="{FF2B5EF4-FFF2-40B4-BE49-F238E27FC236}">
                    <a16:creationId xmlns:a16="http://schemas.microsoft.com/office/drawing/2014/main" id="{6BA27CDA-34D5-2483-3797-A16FB7481C02}"/>
                  </a:ext>
                </a:extLst>
              </p:cNvPr>
              <p:cNvPicPr>
                <a:picLocks/>
              </p:cNvPicPr>
              <p:nvPr/>
            </p:nvPicPr>
            <p:blipFill>
              <a:blip r:embed="rId18">
                <a:extLst>
                  <a:ext uri="{96DAC541-7B7A-43D3-8B79-37D633B846F1}">
                    <asvg:svgBlip xmlns:asvg="http://schemas.microsoft.com/office/drawing/2016/SVG/main" xmlns="" r:embed="rId19"/>
                  </a:ext>
                </a:extLst>
              </a:blip>
              <a:stretch>
                <a:fillRect/>
              </a:stretch>
            </p:blipFill>
            <p:spPr>
              <a:xfrm>
                <a:off x="1554768" y="3093524"/>
                <a:ext cx="431452" cy="388524"/>
              </a:xfrm>
              <a:prstGeom prst="rect">
                <a:avLst/>
              </a:prstGeom>
            </p:spPr>
          </p:pic>
        </p:grpSp>
        <p:grpSp>
          <p:nvGrpSpPr>
            <p:cNvPr id="77" name="Group 76">
              <a:extLst>
                <a:ext uri="{FF2B5EF4-FFF2-40B4-BE49-F238E27FC236}">
                  <a16:creationId xmlns:a16="http://schemas.microsoft.com/office/drawing/2014/main" id="{BA396E42-F9C2-91B1-42E0-FAD2D46E94A8}"/>
                </a:ext>
              </a:extLst>
            </p:cNvPr>
            <p:cNvGrpSpPr/>
            <p:nvPr/>
          </p:nvGrpSpPr>
          <p:grpSpPr>
            <a:xfrm>
              <a:off x="6289835" y="2153047"/>
              <a:ext cx="469620" cy="457200"/>
              <a:chOff x="1545006" y="2916268"/>
              <a:chExt cx="469620" cy="457200"/>
            </a:xfrm>
          </p:grpSpPr>
          <p:sp>
            <p:nvSpPr>
              <p:cNvPr id="71" name="Rectangle 70">
                <a:extLst>
                  <a:ext uri="{FF2B5EF4-FFF2-40B4-BE49-F238E27FC236}">
                    <a16:creationId xmlns:a16="http://schemas.microsoft.com/office/drawing/2014/main" id="{E9800F6D-B771-1EAE-DCDD-8E4C1E5B3D1F}"/>
                  </a:ext>
                </a:extLst>
              </p:cNvPr>
              <p:cNvSpPr>
                <a:spLocks/>
              </p:cNvSpPr>
              <p:nvPr/>
            </p:nvSpPr>
            <p:spPr>
              <a:xfrm>
                <a:off x="1545006" y="2916268"/>
                <a:ext cx="457200" cy="457200"/>
              </a:xfrm>
              <a:prstGeom prst="rect">
                <a:avLst/>
              </a:prstGeom>
              <a:solidFill>
                <a:srgbClr val="16544E"/>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72" name="Graphic 71">
                <a:extLst>
                  <a:ext uri="{FF2B5EF4-FFF2-40B4-BE49-F238E27FC236}">
                    <a16:creationId xmlns:a16="http://schemas.microsoft.com/office/drawing/2014/main" id="{D77776A9-6BBD-9627-DF14-ED731341FA4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1564626" y="2917260"/>
                <a:ext cx="450000" cy="425959"/>
              </a:xfrm>
              <a:prstGeom prst="rect">
                <a:avLst/>
              </a:prstGeom>
            </p:spPr>
          </p:pic>
        </p:grpSp>
        <p:grpSp>
          <p:nvGrpSpPr>
            <p:cNvPr id="75" name="Group 74">
              <a:extLst>
                <a:ext uri="{FF2B5EF4-FFF2-40B4-BE49-F238E27FC236}">
                  <a16:creationId xmlns:a16="http://schemas.microsoft.com/office/drawing/2014/main" id="{9386A5C4-529D-F079-0739-C42264756E5E}"/>
                </a:ext>
              </a:extLst>
            </p:cNvPr>
            <p:cNvGrpSpPr/>
            <p:nvPr/>
          </p:nvGrpSpPr>
          <p:grpSpPr>
            <a:xfrm>
              <a:off x="1887224" y="4154306"/>
              <a:ext cx="457200" cy="457200"/>
              <a:chOff x="1512832" y="5172173"/>
              <a:chExt cx="457200" cy="457200"/>
            </a:xfrm>
          </p:grpSpPr>
          <p:sp>
            <p:nvSpPr>
              <p:cNvPr id="55" name="Rectangle 54">
                <a:extLst>
                  <a:ext uri="{FF2B5EF4-FFF2-40B4-BE49-F238E27FC236}">
                    <a16:creationId xmlns:a16="http://schemas.microsoft.com/office/drawing/2014/main" id="{1D4E8F68-75EB-161B-B0B9-B8C8717A7A2C}"/>
                  </a:ext>
                </a:extLst>
              </p:cNvPr>
              <p:cNvSpPr>
                <a:spLocks/>
              </p:cNvSpPr>
              <p:nvPr/>
            </p:nvSpPr>
            <p:spPr>
              <a:xfrm>
                <a:off x="1512832" y="5172173"/>
                <a:ext cx="457200" cy="457200"/>
              </a:xfrm>
              <a:prstGeom prst="rect">
                <a:avLst/>
              </a:prstGeom>
              <a:solidFill>
                <a:srgbClr val="30999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74" name="Graphic 73">
                <a:extLst>
                  <a:ext uri="{FF2B5EF4-FFF2-40B4-BE49-F238E27FC236}">
                    <a16:creationId xmlns:a16="http://schemas.microsoft.com/office/drawing/2014/main" id="{90E9DCC4-3603-B09A-FE01-A39D2D6A2D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16432" y="5203414"/>
                <a:ext cx="450000" cy="425959"/>
              </a:xfrm>
              <a:prstGeom prst="rect">
                <a:avLst/>
              </a:prstGeom>
            </p:spPr>
          </p:pic>
        </p:grpSp>
        <p:sp>
          <p:nvSpPr>
            <p:cNvPr id="7" name="Round Diagonal Corner Rectangle 14">
              <a:extLst>
                <a:ext uri="{FF2B5EF4-FFF2-40B4-BE49-F238E27FC236}">
                  <a16:creationId xmlns:a16="http://schemas.microsoft.com/office/drawing/2014/main" id="{B525AE62-15E7-0116-B438-5BA09D1CE935}"/>
                </a:ext>
              </a:extLst>
            </p:cNvPr>
            <p:cNvSpPr/>
            <p:nvPr/>
          </p:nvSpPr>
          <p:spPr>
            <a:xfrm>
              <a:off x="3551103" y="1586777"/>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GOUVERNANCE DES SYSTÈMES MIXTES</a:t>
              </a:r>
            </a:p>
          </p:txBody>
        </p:sp>
      </p:grpSp>
      <p:sp>
        <p:nvSpPr>
          <p:cNvPr id="8" name="Rectangle: Rounded Corners 7">
            <a:extLst>
              <a:ext uri="{FF2B5EF4-FFF2-40B4-BE49-F238E27FC236}">
                <a16:creationId xmlns:a16="http://schemas.microsoft.com/office/drawing/2014/main" id="{C1866062-41CD-4091-B025-ED2F095333B9}"/>
              </a:ext>
            </a:extLst>
          </p:cNvPr>
          <p:cNvSpPr/>
          <p:nvPr/>
        </p:nvSpPr>
        <p:spPr>
          <a:xfrm>
            <a:off x="1491951" y="4362829"/>
            <a:ext cx="4564259" cy="1378398"/>
          </a:xfrm>
          <a:prstGeom prst="roundRect">
            <a:avLst/>
          </a:prstGeom>
          <a:noFill/>
          <a:ln w="28575">
            <a:solidFill>
              <a:srgbClr val="C00000"/>
            </a:solidFill>
          </a:ln>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227909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8FC9E-0632-BCDB-137E-AFD94D78FC12}"/>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CEBE802-A5FE-C62A-14C7-22EBD55E3E3C}"/>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18</a:t>
            </a:fld>
            <a:endParaRPr lang="en-GB" noProof="0" dirty="0"/>
          </a:p>
        </p:txBody>
      </p:sp>
      <p:sp>
        <p:nvSpPr>
          <p:cNvPr id="2" name="Título 1">
            <a:extLst>
              <a:ext uri="{FF2B5EF4-FFF2-40B4-BE49-F238E27FC236}">
                <a16:creationId xmlns:a16="http://schemas.microsoft.com/office/drawing/2014/main" id="{CA6AB9E0-E234-9E6F-A64D-9647E9505E7C}"/>
              </a:ext>
            </a:extLst>
          </p:cNvPr>
          <p:cNvSpPr>
            <a:spLocks noGrp="1"/>
          </p:cNvSpPr>
          <p:nvPr>
            <p:ph type="title"/>
          </p:nvPr>
        </p:nvSpPr>
        <p:spPr>
          <a:xfrm>
            <a:off x="379221" y="265572"/>
            <a:ext cx="9164483" cy="898525"/>
          </a:xfrm>
        </p:spPr>
        <p:txBody>
          <a:bodyPr/>
          <a:lstStyle/>
          <a:p>
            <a:pPr>
              <a:defRPr sz="3000"/>
            </a:pPr>
            <a:r>
              <a:rPr sz="2200" b="1" dirty="0"/>
              <a:t>Analyse</a:t>
            </a:r>
            <a:r>
              <a:rPr sz="2200" b="1" dirty="0"/>
              <a:t> des interruptions </a:t>
            </a:r>
            <a:r>
              <a:rPr lang="en-US" sz="2200" b="1" dirty="0" smtClean="0"/>
              <a:t> AU NIVEAU DES </a:t>
            </a:r>
            <a:r>
              <a:rPr sz="2200" b="1" dirty="0" smtClean="0"/>
              <a:t>des</a:t>
            </a:r>
            <a:r>
              <a:rPr sz="2200" b="1" dirty="0" smtClean="0"/>
              <a:t> </a:t>
            </a:r>
            <a:r>
              <a:rPr sz="2200" b="1" dirty="0"/>
              <a:t>services.</a:t>
            </a:r>
            <a:endParaRPr lang="es-PE" sz="2200" b="1" dirty="0"/>
          </a:p>
        </p:txBody>
      </p:sp>
      <p:pic>
        <p:nvPicPr>
          <p:cNvPr id="27" name="Graphic 26">
            <a:extLst>
              <a:ext uri="{FF2B5EF4-FFF2-40B4-BE49-F238E27FC236}">
                <a16:creationId xmlns:a16="http://schemas.microsoft.com/office/drawing/2014/main" id="{DAE9E169-B4C5-AD0C-86E1-FA836285BA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67638" y="10026214"/>
            <a:ext cx="450000" cy="425959"/>
          </a:xfrm>
          <a:prstGeom prst="rect">
            <a:avLst/>
          </a:prstGeom>
        </p:spPr>
      </p:pic>
      <p:pic>
        <p:nvPicPr>
          <p:cNvPr id="18" name="image2.png" descr="A map of the world  AI-generated content may be incorrect.">
            <a:extLst>
              <a:ext uri="{FF2B5EF4-FFF2-40B4-BE49-F238E27FC236}">
                <a16:creationId xmlns:a16="http://schemas.microsoft.com/office/drawing/2014/main" id="{0CAC033A-B7D4-8EB7-2A93-B241AE13D935}"/>
              </a:ext>
            </a:extLst>
          </p:cNvPr>
          <p:cNvPicPr/>
          <p:nvPr/>
        </p:nvPicPr>
        <p:blipFill>
          <a:blip r:embed="rId5"/>
          <a:srcRect l="911" t="1" b="7113"/>
          <a:stretch>
            <a:fillRect/>
          </a:stretch>
        </p:blipFill>
        <p:spPr>
          <a:xfrm>
            <a:off x="139422" y="1778719"/>
            <a:ext cx="5747498" cy="3916228"/>
          </a:xfrm>
          <a:prstGeom prst="rect">
            <a:avLst/>
          </a:prstGeom>
          <a:ln/>
        </p:spPr>
      </p:pic>
      <p:sp>
        <p:nvSpPr>
          <p:cNvPr id="21" name="Rectangle 1">
            <a:extLst>
              <a:ext uri="{FF2B5EF4-FFF2-40B4-BE49-F238E27FC236}">
                <a16:creationId xmlns:a16="http://schemas.microsoft.com/office/drawing/2014/main" id="{998D65E4-2DA8-E886-C9CD-761E1FECB6DA}"/>
              </a:ext>
            </a:extLst>
          </p:cNvPr>
          <p:cNvSpPr>
            <a:spLocks noChangeArrowheads="1"/>
          </p:cNvSpPr>
          <p:nvPr/>
        </p:nvSpPr>
        <p:spPr bwMode="auto">
          <a:xfrm>
            <a:off x="7232992" y="8171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ltLang="en-US" sz="1800">
                <a:ln>
                  <a:noFill/>
                </a:ln>
                <a:solidFill>
                  <a:srgbClr val="000000"/>
                </a:solidFill>
                <a:effectLst/>
                <a:latin typeface="Times New Roman" panose="02020603050405020304" pitchFamily="18" charset="0"/>
                <a:cs typeface="Times New Roman" panose="02020603050405020304" pitchFamily="18" charset="0"/>
              </a:defRPr>
            </a:pPr>
            <a:r>
              <a:rPr dirty="0"/>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2" name="Table 21">
            <a:extLst>
              <a:ext uri="{FF2B5EF4-FFF2-40B4-BE49-F238E27FC236}">
                <a16:creationId xmlns:a16="http://schemas.microsoft.com/office/drawing/2014/main" id="{D69FED5C-8558-B95F-AA21-9B70AABD03B4}"/>
              </a:ext>
            </a:extLst>
          </p:cNvPr>
          <p:cNvGraphicFramePr>
            <a:graphicFrameLocks noGrp="1"/>
          </p:cNvGraphicFramePr>
          <p:nvPr>
            <p:extLst>
              <p:ext uri="{D42A27DB-BD31-4B8C-83A1-F6EECF244321}">
                <p14:modId xmlns:p14="http://schemas.microsoft.com/office/powerpoint/2010/main" val="1826480458"/>
              </p:ext>
            </p:extLst>
          </p:nvPr>
        </p:nvGraphicFramePr>
        <p:xfrm>
          <a:off x="5662864" y="1378851"/>
          <a:ext cx="6529138" cy="5186698"/>
        </p:xfrm>
        <a:graphic>
          <a:graphicData uri="http://schemas.openxmlformats.org/drawingml/2006/table">
            <a:tbl>
              <a:tblPr firstRow="1" firstCol="1" bandRow="1">
                <a:tableStyleId>{5C22544A-7EE6-4342-B048-85BDC9FD1C3A}</a:tableStyleId>
              </a:tblPr>
              <a:tblGrid>
                <a:gridCol w="2056753">
                  <a:extLst>
                    <a:ext uri="{9D8B030D-6E8A-4147-A177-3AD203B41FA5}">
                      <a16:colId xmlns:a16="http://schemas.microsoft.com/office/drawing/2014/main" val="20000"/>
                    </a:ext>
                  </a:extLst>
                </a:gridCol>
                <a:gridCol w="1401117">
                  <a:extLst>
                    <a:ext uri="{9D8B030D-6E8A-4147-A177-3AD203B41FA5}">
                      <a16:colId xmlns:a16="http://schemas.microsoft.com/office/drawing/2014/main" val="20001"/>
                    </a:ext>
                  </a:extLst>
                </a:gridCol>
                <a:gridCol w="1732510">
                  <a:extLst>
                    <a:ext uri="{9D8B030D-6E8A-4147-A177-3AD203B41FA5}">
                      <a16:colId xmlns:a16="http://schemas.microsoft.com/office/drawing/2014/main" val="20003"/>
                    </a:ext>
                  </a:extLst>
                </a:gridCol>
                <a:gridCol w="1338758">
                  <a:extLst>
                    <a:ext uri="{9D8B030D-6E8A-4147-A177-3AD203B41FA5}">
                      <a16:colId xmlns:a16="http://schemas.microsoft.com/office/drawing/2014/main" val="20005"/>
                    </a:ext>
                  </a:extLst>
                </a:gridCol>
              </a:tblGrid>
              <a:tr h="1960195">
                <a:tc>
                  <a:txBody>
                    <a:bodyPr/>
                    <a:lstStyle/>
                    <a:p>
                      <a:pPr marL="0" marR="0">
                        <a:lnSpc>
                          <a:spcPct val="115000"/>
                        </a:lnSpc>
                        <a:spcBef>
                          <a:spcPts val="0"/>
                        </a:spcBef>
                        <a:spcAft>
                          <a:spcPts val="0"/>
                        </a:spcAft>
                        <a:defRPr sz="1600">
                          <a:effectLst/>
                        </a:defRPr>
                      </a:pPr>
                      <a:r>
                        <a:rPr dirty="0"/>
                        <a:t>Pays</a:t>
                      </a:r>
                      <a:endParaRPr lang="en-US" sz="20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defRPr sz="1200">
                          <a:effectLst/>
                        </a:defRPr>
                      </a:pPr>
                      <a:r>
                        <a:rPr dirty="0" smtClean="0"/>
                        <a:t>Financement </a:t>
                      </a:r>
                      <a:r>
                        <a:rPr lang="en-US" dirty="0" smtClean="0"/>
                        <a:t>USAID pour la </a:t>
                      </a:r>
                      <a:r>
                        <a:rPr dirty="0" smtClean="0"/>
                        <a:t>chaîne d’approvision</a:t>
                      </a:r>
                      <a:r>
                        <a:rPr lang="en-US" dirty="0" smtClean="0"/>
                        <a:t>-</a:t>
                      </a:r>
                      <a:r>
                        <a:rPr dirty="0" smtClean="0"/>
                        <a:t>nement </a:t>
                      </a:r>
                      <a:r>
                        <a:rPr dirty="0"/>
                        <a:t>(moy. 2023–2024, M USD) </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defRPr sz="1200">
                          <a:effectLst/>
                        </a:defRPr>
                      </a:pPr>
                      <a:r>
                        <a:rPr dirty="0"/>
                        <a:t>Financement USAID pour la chaîne d’approvisionnement (% des dépenses publiques nationales de santé)
</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defRPr sz="1200">
                          <a:effectLst/>
                        </a:defRPr>
                      </a:pPr>
                      <a:r>
                        <a:rPr dirty="0"/>
                        <a:t>Niveau de vulnérabilité à la dette</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261359">
                <a:tc>
                  <a:txBody>
                    <a:bodyPr/>
                    <a:lstStyle/>
                    <a:p>
                      <a:pPr marL="0" marR="0">
                        <a:lnSpc>
                          <a:spcPct val="115000"/>
                        </a:lnSpc>
                        <a:spcBef>
                          <a:spcPts val="0"/>
                        </a:spcBef>
                        <a:spcAft>
                          <a:spcPts val="0"/>
                        </a:spcAft>
                        <a:defRPr sz="1600">
                          <a:effectLst/>
                        </a:defRPr>
                      </a:pPr>
                      <a:r>
                        <a:rPr dirty="0"/>
                        <a:t>Haïti</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23.7</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37%</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Élevé</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261359">
                <a:tc>
                  <a:txBody>
                    <a:bodyPr/>
                    <a:lstStyle/>
                    <a:p>
                      <a:pPr marL="0" marR="0">
                        <a:lnSpc>
                          <a:spcPct val="115000"/>
                        </a:lnSpc>
                        <a:spcBef>
                          <a:spcPts val="0"/>
                        </a:spcBef>
                        <a:spcAft>
                          <a:spcPts val="0"/>
                        </a:spcAft>
                        <a:defRPr sz="1600">
                          <a:effectLst/>
                        </a:defRPr>
                      </a:pPr>
                      <a:r>
                        <a:rPr dirty="0"/>
                        <a:t>Burundi</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11,3</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18 %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Élevé</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261359">
                <a:tc>
                  <a:txBody>
                    <a:bodyPr/>
                    <a:lstStyle/>
                    <a:p>
                      <a:pPr marL="0" marR="0">
                        <a:lnSpc>
                          <a:spcPct val="115000"/>
                        </a:lnSpc>
                        <a:spcBef>
                          <a:spcPts val="0"/>
                        </a:spcBef>
                        <a:spcAft>
                          <a:spcPts val="0"/>
                        </a:spcAft>
                        <a:defRPr sz="1600">
                          <a:effectLst/>
                        </a:defRPr>
                      </a:pPr>
                      <a:r>
                        <a:rPr dirty="0"/>
                        <a:t>Malawi</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19,7</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18 %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Détresse</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457391">
                <a:tc>
                  <a:txBody>
                    <a:bodyPr/>
                    <a:lstStyle/>
                    <a:p>
                      <a:pPr marL="0" marR="0">
                        <a:lnSpc>
                          <a:spcPct val="115000"/>
                        </a:lnSpc>
                        <a:spcBef>
                          <a:spcPts val="0"/>
                        </a:spcBef>
                        <a:spcAft>
                          <a:spcPts val="0"/>
                        </a:spcAft>
                        <a:defRPr sz="1600">
                          <a:effectLst/>
                        </a:defRPr>
                      </a:pPr>
                      <a:r>
                        <a:rPr dirty="0"/>
                        <a:t>RDC</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71,7</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16 %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Modéré</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261359">
                <a:tc>
                  <a:txBody>
                    <a:bodyPr/>
                    <a:lstStyle/>
                    <a:p>
                      <a:pPr marL="0" marR="0">
                        <a:lnSpc>
                          <a:spcPct val="115000"/>
                        </a:lnSpc>
                        <a:spcBef>
                          <a:spcPts val="0"/>
                        </a:spcBef>
                        <a:spcAft>
                          <a:spcPts val="0"/>
                        </a:spcAft>
                        <a:defRPr sz="1600">
                          <a:effectLst/>
                        </a:defRPr>
                      </a:pPr>
                      <a:r>
                        <a:rPr dirty="0"/>
                        <a:t>Mozambique</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73,7</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15 %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Élevé</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457391">
                <a:tc>
                  <a:txBody>
                    <a:bodyPr/>
                    <a:lstStyle/>
                    <a:p>
                      <a:pPr marL="0" marR="0">
                        <a:lnSpc>
                          <a:spcPct val="115000"/>
                        </a:lnSpc>
                        <a:spcBef>
                          <a:spcPts val="0"/>
                        </a:spcBef>
                        <a:spcAft>
                          <a:spcPts val="0"/>
                        </a:spcAft>
                        <a:defRPr sz="1600">
                          <a:effectLst/>
                        </a:defRPr>
                      </a:pPr>
                      <a:r>
                        <a:rPr dirty="0"/>
                        <a:t>Tanzanie</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96,2</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13%</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Modéré</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6"/>
                  </a:ext>
                </a:extLst>
              </a:tr>
              <a:tr h="261359">
                <a:tc>
                  <a:txBody>
                    <a:bodyPr/>
                    <a:lstStyle/>
                    <a:p>
                      <a:pPr marL="0" marR="0">
                        <a:lnSpc>
                          <a:spcPct val="115000"/>
                        </a:lnSpc>
                        <a:spcBef>
                          <a:spcPts val="0"/>
                        </a:spcBef>
                        <a:spcAft>
                          <a:spcPts val="0"/>
                        </a:spcAft>
                        <a:defRPr sz="1600">
                          <a:effectLst/>
                        </a:defRPr>
                      </a:pPr>
                      <a:r>
                        <a:rPr dirty="0"/>
                        <a:t>Libéria</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6.2</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12 %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Élevé</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261359">
                <a:tc>
                  <a:txBody>
                    <a:bodyPr/>
                    <a:lstStyle/>
                    <a:p>
                      <a:pPr marL="0" marR="0">
                        <a:lnSpc>
                          <a:spcPct val="115000"/>
                        </a:lnSpc>
                        <a:spcBef>
                          <a:spcPts val="0"/>
                        </a:spcBef>
                        <a:spcAft>
                          <a:spcPts val="0"/>
                        </a:spcAft>
                        <a:defRPr sz="1600">
                          <a:effectLst/>
                        </a:defRPr>
                      </a:pPr>
                      <a:r>
                        <a:rPr dirty="0"/>
                        <a:t>Zambie</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83.9</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11%</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Détresse</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261359">
                <a:tc>
                  <a:txBody>
                    <a:bodyPr/>
                    <a:lstStyle/>
                    <a:p>
                      <a:pPr marL="0" marR="0">
                        <a:lnSpc>
                          <a:spcPct val="115000"/>
                        </a:lnSpc>
                        <a:spcBef>
                          <a:spcPts val="0"/>
                        </a:spcBef>
                        <a:spcAft>
                          <a:spcPts val="0"/>
                        </a:spcAft>
                        <a:defRPr sz="1600">
                          <a:effectLst/>
                        </a:defRPr>
                      </a:pPr>
                      <a:r>
                        <a:rPr dirty="0"/>
                        <a:t>Zimbabwe</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36,2</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10%</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Détresse</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457391">
                <a:tc>
                  <a:txBody>
                    <a:bodyPr/>
                    <a:lstStyle/>
                    <a:p>
                      <a:pPr marL="0" marR="0">
                        <a:lnSpc>
                          <a:spcPct val="115000"/>
                        </a:lnSpc>
                        <a:spcBef>
                          <a:spcPts val="0"/>
                        </a:spcBef>
                        <a:spcAft>
                          <a:spcPts val="0"/>
                        </a:spcAft>
                        <a:defRPr sz="1600">
                          <a:effectLst/>
                        </a:defRPr>
                      </a:pPr>
                      <a:r>
                        <a:rPr dirty="0"/>
                        <a:t>Bénin</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7,5</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8 %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Modéré</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23" name="Oval 22">
            <a:extLst>
              <a:ext uri="{FF2B5EF4-FFF2-40B4-BE49-F238E27FC236}">
                <a16:creationId xmlns:a16="http://schemas.microsoft.com/office/drawing/2014/main" id="{C6F825F9-7581-FEBC-1A5D-24B71AF3A15F}"/>
              </a:ext>
            </a:extLst>
          </p:cNvPr>
          <p:cNvSpPr/>
          <p:nvPr/>
        </p:nvSpPr>
        <p:spPr>
          <a:xfrm>
            <a:off x="9160041" y="2800026"/>
            <a:ext cx="1285911" cy="3686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sp>
        <p:nvSpPr>
          <p:cNvPr id="24" name="TextBox 23">
            <a:extLst>
              <a:ext uri="{FF2B5EF4-FFF2-40B4-BE49-F238E27FC236}">
                <a16:creationId xmlns:a16="http://schemas.microsoft.com/office/drawing/2014/main" id="{FAEEFB42-74D7-87C7-4A17-52ABC68123BB}"/>
              </a:ext>
            </a:extLst>
          </p:cNvPr>
          <p:cNvSpPr txBox="1"/>
          <p:nvPr/>
        </p:nvSpPr>
        <p:spPr>
          <a:xfrm>
            <a:off x="379221" y="676894"/>
            <a:ext cx="10730667" cy="646331"/>
          </a:xfrm>
          <a:prstGeom prst="rect">
            <a:avLst/>
          </a:prstGeom>
          <a:noFill/>
        </p:spPr>
        <p:txBody>
          <a:bodyPr wrap="square">
            <a:spAutoFit/>
          </a:bodyPr>
          <a:lstStyle/>
          <a:p>
            <a:pPr>
              <a:defRPr>
                <a:latin typeface="Poppins" panose="00000500000000000000" pitchFamily="2" charset="0"/>
                <a:ea typeface="Calibri"/>
                <a:cs typeface="Poppins" panose="00000500000000000000" pitchFamily="2" charset="0"/>
              </a:defRPr>
            </a:pPr>
            <a:r>
              <a:rPr dirty="0"/>
              <a:t>Le </a:t>
            </a:r>
            <a:r>
              <a:rPr dirty="0"/>
              <a:t>retrait</a:t>
            </a:r>
            <a:r>
              <a:rPr dirty="0"/>
              <a:t> du </a:t>
            </a:r>
            <a:r>
              <a:rPr dirty="0"/>
              <a:t>soutien</a:t>
            </a:r>
            <a:r>
              <a:rPr dirty="0"/>
              <a:t> de </a:t>
            </a:r>
            <a:r>
              <a:rPr dirty="0"/>
              <a:t>l’USAID</a:t>
            </a:r>
            <a:r>
              <a:rPr dirty="0"/>
              <a:t> à la </a:t>
            </a:r>
            <a:r>
              <a:rPr dirty="0"/>
              <a:t>chaîne</a:t>
            </a:r>
            <a:r>
              <a:rPr dirty="0"/>
              <a:t> </a:t>
            </a:r>
            <a:r>
              <a:rPr dirty="0"/>
              <a:t>d’approvisionnement</a:t>
            </a:r>
            <a:r>
              <a:rPr dirty="0"/>
              <a:t> </a:t>
            </a:r>
            <a:r>
              <a:rPr dirty="0"/>
              <a:t>affecte</a:t>
            </a:r>
            <a:r>
              <a:rPr dirty="0"/>
              <a:t> </a:t>
            </a:r>
            <a:r>
              <a:rPr dirty="0"/>
              <a:t>l’assistance</a:t>
            </a:r>
            <a:r>
              <a:rPr dirty="0"/>
              <a:t> technique à la </a:t>
            </a:r>
            <a:r>
              <a:rPr dirty="0"/>
              <a:t>gestion</a:t>
            </a:r>
            <a:r>
              <a:rPr dirty="0"/>
              <a:t> de la </a:t>
            </a:r>
            <a:r>
              <a:rPr dirty="0"/>
              <a:t>chaîne</a:t>
            </a:r>
            <a:r>
              <a:rPr dirty="0"/>
              <a:t> </a:t>
            </a:r>
            <a:r>
              <a:rPr dirty="0" smtClean="0"/>
              <a:t>d’approvisionnement</a:t>
            </a:r>
            <a:r>
              <a:rPr lang="en-US" dirty="0" smtClean="0"/>
              <a:t>,</a:t>
            </a:r>
            <a:r>
              <a:rPr dirty="0" smtClean="0"/>
              <a:t> </a:t>
            </a:r>
            <a:r>
              <a:rPr dirty="0"/>
              <a:t>ainsi</a:t>
            </a:r>
            <a:r>
              <a:rPr dirty="0"/>
              <a:t> que le </a:t>
            </a:r>
            <a:r>
              <a:rPr dirty="0"/>
              <a:t>financement</a:t>
            </a:r>
            <a:r>
              <a:rPr dirty="0"/>
              <a:t> des </a:t>
            </a:r>
            <a:r>
              <a:rPr dirty="0"/>
              <a:t>produits</a:t>
            </a:r>
            <a:r>
              <a:rPr dirty="0"/>
              <a:t> </a:t>
            </a:r>
            <a:r>
              <a:rPr dirty="0"/>
              <a:t>essentiels</a:t>
            </a:r>
            <a:r>
              <a:rPr dirty="0"/>
              <a:t>.</a:t>
            </a:r>
          </a:p>
        </p:txBody>
      </p:sp>
    </p:spTree>
    <p:extLst>
      <p:ext uri="{BB962C8B-B14F-4D97-AF65-F5344CB8AC3E}">
        <p14:creationId xmlns:p14="http://schemas.microsoft.com/office/powerpoint/2010/main" val="61226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p:nvPr/>
        </p:nvSpPr>
        <p:spPr>
          <a:xfrm>
            <a:off x="930599" y="2359934"/>
            <a:ext cx="1707739" cy="691979"/>
          </a:xfrm>
          <a:prstGeom prst="homePlate">
            <a:avLst>
              <a:gd name="adj" fmla="val 50000"/>
            </a:avLst>
          </a:prstGeom>
          <a:solidFill>
            <a:srgbClr val="C00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buClr>
                <a:srgbClr val="FFFFFF"/>
              </a:buClr>
              <a:buSzPts val="1200"/>
              <a:buFont typeface="Calibri"/>
              <a:buNone/>
              <a:defRPr sz="1200" b="1">
                <a:solidFill>
                  <a:srgbClr val="FFFFFF"/>
                </a:solidFill>
                <a:latin typeface="Calibri"/>
                <a:ea typeface="Calibri"/>
                <a:cs typeface="Calibri"/>
                <a:sym typeface="Calibri"/>
              </a:defRPr>
            </a:pPr>
            <a:r>
              <a:rPr dirty="0"/>
              <a:t>Informations</a:t>
            </a:r>
            <a:r>
              <a:rPr dirty="0"/>
              <a:t> sur le </a:t>
            </a:r>
            <a:r>
              <a:rPr dirty="0"/>
              <a:t>marché</a:t>
            </a:r>
            <a:r>
              <a:rPr dirty="0"/>
              <a:t> </a:t>
            </a:r>
            <a:endParaRPr kern="0" dirty="0">
              <a:solidFill>
                <a:srgbClr val="000000"/>
              </a:solidFill>
              <a:latin typeface="Calibri"/>
              <a:ea typeface="Calibri"/>
              <a:cs typeface="Calibri"/>
              <a:sym typeface="Calibri"/>
            </a:endParaRPr>
          </a:p>
        </p:txBody>
      </p:sp>
      <p:sp>
        <p:nvSpPr>
          <p:cNvPr id="167" name="Google Shape;167;p6"/>
          <p:cNvSpPr/>
          <p:nvPr/>
        </p:nvSpPr>
        <p:spPr>
          <a:xfrm>
            <a:off x="5613773" y="2359934"/>
            <a:ext cx="1605924" cy="691979"/>
          </a:xfrm>
          <a:prstGeom prst="chevron">
            <a:avLst>
              <a:gd name="adj" fmla="val 50000"/>
            </a:avLst>
          </a:prstGeom>
          <a:solidFill>
            <a:srgbClr val="C00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defRPr sz="1200" b="1">
                <a:solidFill>
                  <a:srgbClr val="FFFFFF"/>
                </a:solidFill>
                <a:latin typeface="Calibri"/>
                <a:ea typeface="Calibri"/>
                <a:cs typeface="Calibri"/>
                <a:sym typeface="Calibri"/>
              </a:defRPr>
            </a:pPr>
            <a:r>
              <a:rPr dirty="0"/>
              <a:t>Passation</a:t>
            </a:r>
            <a:r>
              <a:rPr dirty="0"/>
              <a:t> de </a:t>
            </a:r>
            <a:r>
              <a:rPr dirty="0"/>
              <a:t>marchés</a:t>
            </a:r>
            <a:endParaRPr kern="0" dirty="0">
              <a:solidFill>
                <a:srgbClr val="000000"/>
              </a:solidFill>
              <a:latin typeface="Calibri"/>
              <a:ea typeface="Calibri"/>
              <a:cs typeface="Calibri"/>
              <a:sym typeface="Calibri"/>
            </a:endParaRPr>
          </a:p>
        </p:txBody>
      </p:sp>
      <p:sp>
        <p:nvSpPr>
          <p:cNvPr id="168" name="Google Shape;168;p6"/>
          <p:cNvSpPr/>
          <p:nvPr/>
        </p:nvSpPr>
        <p:spPr>
          <a:xfrm>
            <a:off x="7005971" y="2359934"/>
            <a:ext cx="1655806" cy="691979"/>
          </a:xfrm>
          <a:prstGeom prst="chevron">
            <a:avLst>
              <a:gd name="adj" fmla="val 50000"/>
            </a:avLst>
          </a:prstGeom>
          <a:solidFill>
            <a:srgbClr val="C00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defRPr sz="1200" b="1">
                <a:solidFill>
                  <a:srgbClr val="FFFFFF"/>
                </a:solidFill>
                <a:latin typeface="Calibri"/>
                <a:ea typeface="Calibri"/>
                <a:cs typeface="Calibri"/>
                <a:sym typeface="Calibri"/>
              </a:defRPr>
            </a:pPr>
            <a:r>
              <a:rPr dirty="0"/>
              <a:t>Négociation</a:t>
            </a:r>
            <a:r>
              <a:rPr dirty="0"/>
              <a:t> des prix et </a:t>
            </a:r>
            <a:r>
              <a:rPr dirty="0"/>
              <a:t>contrat</a:t>
            </a:r>
            <a:endParaRPr kern="0" dirty="0">
              <a:solidFill>
                <a:srgbClr val="000000"/>
              </a:solidFill>
              <a:latin typeface="Calibri"/>
              <a:ea typeface="Calibri"/>
              <a:cs typeface="Calibri"/>
              <a:sym typeface="Calibri"/>
            </a:endParaRPr>
          </a:p>
        </p:txBody>
      </p:sp>
      <p:sp>
        <p:nvSpPr>
          <p:cNvPr id="177" name="Google Shape;177;p6"/>
          <p:cNvSpPr/>
          <p:nvPr/>
        </p:nvSpPr>
        <p:spPr>
          <a:xfrm>
            <a:off x="9931533" y="2359934"/>
            <a:ext cx="1655700" cy="692100"/>
          </a:xfrm>
          <a:prstGeom prst="chevron">
            <a:avLst>
              <a:gd name="adj" fmla="val 50000"/>
            </a:avLst>
          </a:prstGeom>
          <a:solidFill>
            <a:srgbClr val="C00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defRPr sz="1200" b="1">
                <a:solidFill>
                  <a:srgbClr val="FFFFFF"/>
                </a:solidFill>
                <a:latin typeface="Calibri"/>
                <a:ea typeface="Calibri"/>
                <a:cs typeface="Calibri"/>
                <a:sym typeface="Calibri"/>
              </a:defRPr>
            </a:pPr>
            <a:r>
              <a:rPr dirty="0"/>
              <a:t>Achats</a:t>
            </a:r>
            <a:endParaRPr kern="0" dirty="0">
              <a:solidFill>
                <a:srgbClr val="000000"/>
              </a:solidFill>
              <a:latin typeface="Calibri"/>
              <a:ea typeface="Calibri"/>
              <a:cs typeface="Calibri"/>
              <a:sym typeface="Calibri"/>
            </a:endParaRPr>
          </a:p>
        </p:txBody>
      </p:sp>
      <p:sp>
        <p:nvSpPr>
          <p:cNvPr id="201" name="Google Shape;201;p6"/>
          <p:cNvSpPr/>
          <p:nvPr/>
        </p:nvSpPr>
        <p:spPr>
          <a:xfrm>
            <a:off x="952871" y="4272338"/>
            <a:ext cx="1685700" cy="692100"/>
          </a:xfrm>
          <a:prstGeom prst="chevron">
            <a:avLst>
              <a:gd name="adj" fmla="val 50000"/>
            </a:avLst>
          </a:prstGeom>
          <a:solidFill>
            <a:srgbClr val="C00000"/>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defRPr sz="1200" b="1">
                <a:solidFill>
                  <a:srgbClr val="FFFFFF"/>
                </a:solidFill>
                <a:latin typeface="Calibri"/>
                <a:ea typeface="Calibri"/>
                <a:cs typeface="Calibri"/>
                <a:sym typeface="Calibri"/>
              </a:defRPr>
            </a:pPr>
            <a:r>
              <a:rPr dirty="0"/>
              <a:t>Livraison au port </a:t>
            </a:r>
            <a:r>
              <a:rPr dirty="0"/>
              <a:t>d'entrée</a:t>
            </a:r>
            <a:endParaRPr kern="0" dirty="0">
              <a:solidFill>
                <a:srgbClr val="000000"/>
              </a:solidFill>
              <a:latin typeface="Calibri"/>
              <a:ea typeface="Calibri"/>
              <a:cs typeface="Calibri"/>
              <a:sym typeface="Calibri"/>
            </a:endParaRPr>
          </a:p>
        </p:txBody>
      </p:sp>
      <p:sp>
        <p:nvSpPr>
          <p:cNvPr id="166" name="Google Shape;166;p6"/>
          <p:cNvSpPr/>
          <p:nvPr/>
        </p:nvSpPr>
        <p:spPr>
          <a:xfrm>
            <a:off x="4142693" y="2359934"/>
            <a:ext cx="1602260" cy="691979"/>
          </a:xfrm>
          <a:prstGeom prst="chevron">
            <a:avLst>
              <a:gd name="adj" fmla="val 50000"/>
            </a:avLst>
          </a:prstGeom>
          <a:solidFill>
            <a:srgbClr val="FFC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defRPr sz="1200" b="1">
                <a:latin typeface="Calibri"/>
                <a:ea typeface="Calibri"/>
                <a:cs typeface="Calibri"/>
                <a:sym typeface="Calibri"/>
              </a:defRPr>
            </a:pPr>
            <a:r>
              <a:rPr dirty="0"/>
              <a:t>Prévision</a:t>
            </a:r>
            <a:r>
              <a:rPr dirty="0"/>
              <a:t> </a:t>
            </a:r>
            <a:endParaRPr kern="0" dirty="0">
              <a:latin typeface="Calibri"/>
              <a:ea typeface="Calibri"/>
              <a:cs typeface="Calibri"/>
              <a:sym typeface="Calibri"/>
            </a:endParaRPr>
          </a:p>
        </p:txBody>
      </p:sp>
      <p:sp>
        <p:nvSpPr>
          <p:cNvPr id="169" name="Google Shape;169;p6"/>
          <p:cNvSpPr/>
          <p:nvPr/>
        </p:nvSpPr>
        <p:spPr>
          <a:xfrm>
            <a:off x="2548324" y="2359934"/>
            <a:ext cx="1655806" cy="691979"/>
          </a:xfrm>
          <a:prstGeom prst="chevron">
            <a:avLst>
              <a:gd name="adj" fmla="val 50000"/>
            </a:avLst>
          </a:prstGeom>
          <a:solidFill>
            <a:srgbClr val="FFC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defRPr sz="1200" b="1">
                <a:latin typeface="Calibri"/>
                <a:ea typeface="Calibri"/>
                <a:cs typeface="Calibri"/>
                <a:sym typeface="Calibri"/>
              </a:defRPr>
            </a:pPr>
            <a:r>
              <a:rPr dirty="0"/>
              <a:t>Sélection</a:t>
            </a:r>
            <a:r>
              <a:rPr dirty="0"/>
              <a:t> de </a:t>
            </a:r>
            <a:r>
              <a:rPr dirty="0"/>
              <a:t>produits</a:t>
            </a:r>
            <a:endParaRPr kern="0" dirty="0">
              <a:latin typeface="Calibri"/>
              <a:ea typeface="Calibri"/>
              <a:cs typeface="Calibri"/>
              <a:sym typeface="Calibri"/>
            </a:endParaRPr>
          </a:p>
        </p:txBody>
      </p:sp>
      <p:sp>
        <p:nvSpPr>
          <p:cNvPr id="170" name="Google Shape;170;p6"/>
          <p:cNvSpPr/>
          <p:nvPr/>
        </p:nvSpPr>
        <p:spPr>
          <a:xfrm>
            <a:off x="901955" y="1941017"/>
            <a:ext cx="4516320" cy="320050"/>
          </a:xfrm>
          <a:prstGeom prst="rect">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Calibri"/>
              <a:buNone/>
              <a:defRPr sz="1400" b="1" i="1">
                <a:solidFill>
                  <a:srgbClr val="000000"/>
                </a:solidFill>
                <a:latin typeface="Calibri"/>
                <a:ea typeface="Calibri"/>
                <a:cs typeface="Calibri"/>
                <a:sym typeface="Calibri"/>
              </a:defRPr>
            </a:pPr>
            <a:r>
              <a:rPr dirty="0"/>
              <a:t>Planifier</a:t>
            </a:r>
            <a:endParaRPr kern="0" dirty="0">
              <a:solidFill>
                <a:srgbClr val="000000"/>
              </a:solidFill>
              <a:latin typeface="Calibri"/>
              <a:ea typeface="Calibri"/>
              <a:cs typeface="Calibri"/>
              <a:sym typeface="Calibri"/>
            </a:endParaRPr>
          </a:p>
        </p:txBody>
      </p:sp>
      <p:sp>
        <p:nvSpPr>
          <p:cNvPr id="176" name="Google Shape;176;p6"/>
          <p:cNvSpPr/>
          <p:nvPr/>
        </p:nvSpPr>
        <p:spPr>
          <a:xfrm>
            <a:off x="901109" y="3981102"/>
            <a:ext cx="5120640" cy="222421"/>
          </a:xfrm>
          <a:prstGeom prst="rect">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Calibri"/>
              <a:buNone/>
              <a:defRPr sz="1400" b="1" i="1">
                <a:solidFill>
                  <a:srgbClr val="000000"/>
                </a:solidFill>
                <a:latin typeface="Calibri"/>
                <a:ea typeface="Calibri"/>
                <a:cs typeface="Calibri"/>
                <a:sym typeface="Calibri"/>
              </a:defRPr>
            </a:pPr>
            <a:r>
              <a:rPr dirty="0"/>
              <a:t>Livrer</a:t>
            </a:r>
            <a:endParaRPr kern="0" dirty="0">
              <a:solidFill>
                <a:srgbClr val="000000"/>
              </a:solidFill>
              <a:latin typeface="Calibri"/>
              <a:ea typeface="Calibri"/>
              <a:cs typeface="Calibri"/>
              <a:sym typeface="Calibri"/>
            </a:endParaRPr>
          </a:p>
        </p:txBody>
      </p:sp>
      <p:sp>
        <p:nvSpPr>
          <p:cNvPr id="178" name="Google Shape;178;p6"/>
          <p:cNvSpPr/>
          <p:nvPr/>
        </p:nvSpPr>
        <p:spPr>
          <a:xfrm>
            <a:off x="2625346" y="4256296"/>
            <a:ext cx="1685700" cy="692100"/>
          </a:xfrm>
          <a:prstGeom prst="chevron">
            <a:avLst>
              <a:gd name="adj" fmla="val 50000"/>
            </a:avLst>
          </a:prstGeom>
          <a:solidFill>
            <a:srgbClr val="00B05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defRPr sz="1200" b="1">
                <a:solidFill>
                  <a:srgbClr val="FFFFFF"/>
                </a:solidFill>
                <a:latin typeface="Calibri"/>
                <a:ea typeface="Calibri"/>
                <a:cs typeface="Calibri"/>
                <a:sym typeface="Calibri"/>
              </a:defRPr>
            </a:pPr>
            <a:r>
              <a:rPr dirty="0"/>
              <a:t>Stockage</a:t>
            </a:r>
            <a:endParaRPr kern="0" dirty="0">
              <a:solidFill>
                <a:srgbClr val="000000"/>
              </a:solidFill>
              <a:latin typeface="Calibri"/>
              <a:ea typeface="Calibri"/>
              <a:cs typeface="Calibri"/>
              <a:sym typeface="Calibri"/>
            </a:endParaRPr>
          </a:p>
        </p:txBody>
      </p:sp>
      <p:sp>
        <p:nvSpPr>
          <p:cNvPr id="179" name="Google Shape;179;p6"/>
          <p:cNvSpPr/>
          <p:nvPr/>
        </p:nvSpPr>
        <p:spPr>
          <a:xfrm>
            <a:off x="8431836" y="2359934"/>
            <a:ext cx="1774388" cy="692100"/>
          </a:xfrm>
          <a:prstGeom prst="chevron">
            <a:avLst>
              <a:gd name="adj" fmla="val 50000"/>
            </a:avLst>
          </a:prstGeom>
          <a:solidFill>
            <a:srgbClr val="FFC00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defRPr sz="1200" b="1">
                <a:latin typeface="Calibri"/>
                <a:ea typeface="Calibri"/>
                <a:cs typeface="Calibri"/>
                <a:sym typeface="Calibri"/>
              </a:defRPr>
            </a:pPr>
            <a:r>
              <a:rPr dirty="0"/>
              <a:t>Commandes</a:t>
            </a:r>
            <a:endParaRPr kern="0" dirty="0">
              <a:latin typeface="Calibri"/>
              <a:ea typeface="Calibri"/>
              <a:cs typeface="Calibri"/>
              <a:sym typeface="Calibri"/>
            </a:endParaRPr>
          </a:p>
        </p:txBody>
      </p:sp>
      <p:sp>
        <p:nvSpPr>
          <p:cNvPr id="190" name="Google Shape;190;p6"/>
          <p:cNvSpPr txBox="1"/>
          <p:nvPr/>
        </p:nvSpPr>
        <p:spPr>
          <a:xfrm>
            <a:off x="2663172" y="5072210"/>
            <a:ext cx="1596515" cy="1754286"/>
          </a:xfrm>
          <a:prstGeom prst="rect">
            <a:avLst/>
          </a:prstGeom>
          <a:noFill/>
          <a:ln>
            <a:noFill/>
          </a:ln>
        </p:spPr>
        <p:txBody>
          <a:bodyPr spcFirstLastPara="1" wrap="square" lIns="114300" tIns="45700" rIns="91425" bIns="45700" anchor="t" anchorCtr="0">
            <a:spAutoFit/>
          </a:bodyPr>
          <a:lstStyle/>
          <a:p>
            <a:pPr marL="171450" indent="-171450">
              <a:buClr>
                <a:srgbClr val="000000"/>
              </a:buClr>
              <a:buSzPts val="1200"/>
              <a:buFont typeface="Arial"/>
              <a:buChar char="•"/>
              <a:defRPr sz="1200">
                <a:solidFill>
                  <a:srgbClr val="000000"/>
                </a:solidFill>
                <a:latin typeface="Calibri"/>
                <a:ea typeface="Calibri"/>
                <a:cs typeface="Calibri"/>
                <a:sym typeface="Calibri"/>
              </a:defRPr>
            </a:pPr>
            <a:r>
              <a:rPr dirty="0"/>
              <a:t>Recours</a:t>
            </a:r>
            <a:r>
              <a:rPr dirty="0"/>
              <a:t> aux </a:t>
            </a:r>
            <a:r>
              <a:rPr dirty="0"/>
              <a:t>bailleurs</a:t>
            </a:r>
            <a:r>
              <a:rPr dirty="0"/>
              <a:t> de </a:t>
            </a:r>
            <a:r>
              <a:rPr dirty="0"/>
              <a:t>fonds</a:t>
            </a:r>
            <a:r>
              <a:rPr dirty="0"/>
              <a:t> pour </a:t>
            </a:r>
            <a:r>
              <a:rPr dirty="0"/>
              <a:t>couvrir</a:t>
            </a:r>
            <a:r>
              <a:rPr dirty="0"/>
              <a:t> les </a:t>
            </a:r>
            <a:r>
              <a:rPr dirty="0"/>
              <a:t>coûts</a:t>
            </a:r>
            <a:r>
              <a:rPr dirty="0"/>
              <a:t> de </a:t>
            </a:r>
            <a:r>
              <a:rPr dirty="0"/>
              <a:t>fonctionnement</a:t>
            </a:r>
            <a:r>
              <a:rPr dirty="0"/>
              <a:t> des </a:t>
            </a:r>
            <a:r>
              <a:rPr dirty="0"/>
              <a:t>entrepôts</a:t>
            </a:r>
            <a:r>
              <a:rPr dirty="0"/>
              <a:t>. </a:t>
            </a:r>
            <a:endParaRPr sz="1200" kern="0" dirty="0">
              <a:solidFill>
                <a:srgbClr val="000000"/>
              </a:solidFill>
              <a:latin typeface="Calibri"/>
              <a:ea typeface="Calibri"/>
              <a:cs typeface="Calibri"/>
              <a:sym typeface="Calibri"/>
            </a:endParaRPr>
          </a:p>
          <a:p>
            <a:pPr marL="171450" indent="-171450">
              <a:buClr>
                <a:srgbClr val="000000"/>
              </a:buClr>
              <a:buSzPts val="1200"/>
              <a:buFont typeface="Arial"/>
              <a:buChar char="•"/>
              <a:defRPr sz="1200">
                <a:solidFill>
                  <a:srgbClr val="000000"/>
                </a:solidFill>
                <a:latin typeface="Calibri"/>
                <a:ea typeface="Calibri"/>
                <a:cs typeface="Calibri"/>
                <a:sym typeface="Calibri"/>
              </a:defRPr>
            </a:pPr>
            <a:r>
              <a:rPr dirty="0"/>
              <a:t>Centres</a:t>
            </a:r>
            <a:r>
              <a:rPr dirty="0"/>
              <a:t> de distribution </a:t>
            </a:r>
            <a:r>
              <a:rPr dirty="0"/>
              <a:t>régionaux</a:t>
            </a:r>
            <a:endParaRPr sz="1200" kern="0" dirty="0">
              <a:solidFill>
                <a:srgbClr val="000000"/>
              </a:solidFill>
              <a:latin typeface="Calibri"/>
              <a:ea typeface="Calibri"/>
              <a:cs typeface="Calibri"/>
              <a:sym typeface="Calibri"/>
            </a:endParaRPr>
          </a:p>
        </p:txBody>
      </p:sp>
      <p:sp>
        <p:nvSpPr>
          <p:cNvPr id="191" name="Google Shape;191;p6"/>
          <p:cNvSpPr txBox="1"/>
          <p:nvPr/>
        </p:nvSpPr>
        <p:spPr>
          <a:xfrm>
            <a:off x="930599" y="3111465"/>
            <a:ext cx="1412299" cy="646290"/>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defRPr sz="1200">
                <a:solidFill>
                  <a:srgbClr val="000000"/>
                </a:solidFill>
                <a:latin typeface="Calibri"/>
                <a:ea typeface="Calibri"/>
                <a:cs typeface="Calibri"/>
                <a:sym typeface="Calibri"/>
              </a:defRPr>
            </a:pPr>
            <a:r>
              <a:rPr dirty="0"/>
              <a:t>Avantage</a:t>
            </a:r>
            <a:r>
              <a:rPr dirty="0"/>
              <a:t> </a:t>
            </a:r>
            <a:r>
              <a:rPr dirty="0"/>
              <a:t>lié</a:t>
            </a:r>
            <a:r>
              <a:rPr dirty="0"/>
              <a:t> à la </a:t>
            </a:r>
            <a:r>
              <a:rPr dirty="0"/>
              <a:t>mutualisation</a:t>
            </a:r>
            <a:r>
              <a:rPr dirty="0"/>
              <a:t> des </a:t>
            </a:r>
            <a:r>
              <a:rPr dirty="0"/>
              <a:t>achats</a:t>
            </a:r>
            <a:endParaRPr sz="1200" kern="0" dirty="0">
              <a:solidFill>
                <a:srgbClr val="000000"/>
              </a:solidFill>
              <a:latin typeface="Calibri"/>
              <a:ea typeface="Calibri"/>
              <a:cs typeface="Calibri"/>
              <a:sym typeface="Calibri"/>
            </a:endParaRPr>
          </a:p>
        </p:txBody>
      </p:sp>
      <p:sp>
        <p:nvSpPr>
          <p:cNvPr id="192" name="Google Shape;192;p6"/>
          <p:cNvSpPr txBox="1"/>
          <p:nvPr/>
        </p:nvSpPr>
        <p:spPr>
          <a:xfrm>
            <a:off x="2496681" y="3111465"/>
            <a:ext cx="1497129" cy="646290"/>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defRPr sz="1200">
                <a:solidFill>
                  <a:srgbClr val="000000"/>
                </a:solidFill>
                <a:latin typeface="Calibri"/>
                <a:ea typeface="Calibri"/>
                <a:cs typeface="Calibri"/>
                <a:sym typeface="Calibri"/>
              </a:defRPr>
            </a:pPr>
            <a:r>
              <a:rPr dirty="0"/>
              <a:t>Avantage</a:t>
            </a:r>
            <a:r>
              <a:rPr dirty="0"/>
              <a:t> </a:t>
            </a:r>
            <a:r>
              <a:rPr dirty="0"/>
              <a:t>lié</a:t>
            </a:r>
            <a:r>
              <a:rPr dirty="0"/>
              <a:t> à la </a:t>
            </a:r>
            <a:r>
              <a:rPr dirty="0"/>
              <a:t>mutualisation</a:t>
            </a:r>
            <a:r>
              <a:rPr dirty="0"/>
              <a:t> des </a:t>
            </a:r>
            <a:r>
              <a:rPr dirty="0"/>
              <a:t>achats</a:t>
            </a:r>
            <a:endParaRPr sz="1200" kern="0" dirty="0">
              <a:solidFill>
                <a:srgbClr val="000000"/>
              </a:solidFill>
              <a:latin typeface="Calibri"/>
              <a:ea typeface="Calibri"/>
              <a:cs typeface="Calibri"/>
              <a:sym typeface="Calibri"/>
            </a:endParaRPr>
          </a:p>
        </p:txBody>
      </p:sp>
      <p:sp>
        <p:nvSpPr>
          <p:cNvPr id="193" name="Google Shape;193;p6"/>
          <p:cNvSpPr txBox="1"/>
          <p:nvPr/>
        </p:nvSpPr>
        <p:spPr>
          <a:xfrm>
            <a:off x="4058783" y="3111465"/>
            <a:ext cx="1497000" cy="830956"/>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defRPr sz="1200">
                <a:solidFill>
                  <a:srgbClr val="000000"/>
                </a:solidFill>
                <a:latin typeface="Calibri"/>
                <a:ea typeface="Calibri"/>
                <a:cs typeface="Calibri"/>
                <a:sym typeface="Calibri"/>
              </a:defRPr>
            </a:pPr>
            <a:r>
              <a:rPr dirty="0"/>
              <a:t>Dépendance</a:t>
            </a:r>
            <a:r>
              <a:rPr dirty="0"/>
              <a:t> à </a:t>
            </a:r>
            <a:r>
              <a:rPr dirty="0"/>
              <a:t>l’assistance</a:t>
            </a:r>
            <a:r>
              <a:rPr dirty="0"/>
              <a:t> technique locale du </a:t>
            </a:r>
            <a:r>
              <a:rPr dirty="0"/>
              <a:t>projet</a:t>
            </a:r>
            <a:endParaRPr sz="1200" kern="0" dirty="0">
              <a:solidFill>
                <a:srgbClr val="000000"/>
              </a:solidFill>
              <a:latin typeface="Calibri"/>
              <a:ea typeface="Calibri"/>
              <a:cs typeface="Calibri"/>
              <a:sym typeface="Calibri"/>
            </a:endParaRPr>
          </a:p>
        </p:txBody>
      </p:sp>
      <p:sp>
        <p:nvSpPr>
          <p:cNvPr id="194" name="Google Shape;194;p6"/>
          <p:cNvSpPr txBox="1"/>
          <p:nvPr/>
        </p:nvSpPr>
        <p:spPr>
          <a:xfrm>
            <a:off x="5571045" y="3111465"/>
            <a:ext cx="1497129" cy="646290"/>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defRPr sz="1200">
                <a:solidFill>
                  <a:srgbClr val="000000"/>
                </a:solidFill>
                <a:latin typeface="Calibri"/>
                <a:ea typeface="Calibri"/>
                <a:cs typeface="Calibri"/>
                <a:sym typeface="Calibri"/>
              </a:defRPr>
            </a:pPr>
            <a:r>
              <a:rPr dirty="0"/>
              <a:t>Avantage</a:t>
            </a:r>
            <a:r>
              <a:rPr dirty="0"/>
              <a:t> </a:t>
            </a:r>
            <a:r>
              <a:rPr dirty="0"/>
              <a:t>lié</a:t>
            </a:r>
            <a:r>
              <a:rPr dirty="0"/>
              <a:t> à la </a:t>
            </a:r>
            <a:r>
              <a:rPr dirty="0"/>
              <a:t>mutualisation</a:t>
            </a:r>
            <a:r>
              <a:rPr dirty="0"/>
              <a:t> des </a:t>
            </a:r>
            <a:r>
              <a:rPr dirty="0"/>
              <a:t>achats</a:t>
            </a:r>
            <a:endParaRPr sz="1200" kern="0" dirty="0">
              <a:solidFill>
                <a:srgbClr val="000000"/>
              </a:solidFill>
              <a:latin typeface="Calibri"/>
              <a:ea typeface="Calibri"/>
              <a:cs typeface="Calibri"/>
              <a:sym typeface="Calibri"/>
            </a:endParaRPr>
          </a:p>
        </p:txBody>
      </p:sp>
      <p:sp>
        <p:nvSpPr>
          <p:cNvPr id="195" name="Google Shape;195;p6"/>
          <p:cNvSpPr txBox="1"/>
          <p:nvPr/>
        </p:nvSpPr>
        <p:spPr>
          <a:xfrm>
            <a:off x="6948726" y="3111465"/>
            <a:ext cx="1497129" cy="646290"/>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defRPr sz="1200">
                <a:solidFill>
                  <a:srgbClr val="000000"/>
                </a:solidFill>
                <a:latin typeface="Calibri"/>
                <a:ea typeface="Calibri"/>
                <a:cs typeface="Calibri"/>
                <a:sym typeface="Calibri"/>
              </a:defRPr>
            </a:pPr>
            <a:r>
              <a:rPr dirty="0"/>
              <a:t>Avantage</a:t>
            </a:r>
            <a:r>
              <a:rPr dirty="0"/>
              <a:t> </a:t>
            </a:r>
            <a:r>
              <a:rPr dirty="0"/>
              <a:t>lié</a:t>
            </a:r>
            <a:r>
              <a:rPr dirty="0"/>
              <a:t> à la </a:t>
            </a:r>
            <a:r>
              <a:rPr dirty="0"/>
              <a:t>mutualisation</a:t>
            </a:r>
            <a:r>
              <a:rPr dirty="0"/>
              <a:t> des </a:t>
            </a:r>
            <a:r>
              <a:rPr dirty="0"/>
              <a:t>achats</a:t>
            </a:r>
            <a:endParaRPr sz="1200" kern="0" dirty="0">
              <a:solidFill>
                <a:srgbClr val="000000"/>
              </a:solidFill>
              <a:latin typeface="Calibri"/>
              <a:ea typeface="Calibri"/>
              <a:cs typeface="Calibri"/>
              <a:sym typeface="Calibri"/>
            </a:endParaRPr>
          </a:p>
        </p:txBody>
      </p:sp>
      <p:sp>
        <p:nvSpPr>
          <p:cNvPr id="196" name="Google Shape;196;p6"/>
          <p:cNvSpPr txBox="1"/>
          <p:nvPr/>
        </p:nvSpPr>
        <p:spPr>
          <a:xfrm>
            <a:off x="8276220" y="3111465"/>
            <a:ext cx="1497000" cy="830956"/>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defRPr sz="1200">
                <a:solidFill>
                  <a:srgbClr val="000000"/>
                </a:solidFill>
                <a:latin typeface="Calibri"/>
                <a:ea typeface="Calibri"/>
                <a:cs typeface="Calibri"/>
                <a:sym typeface="Calibri"/>
              </a:defRPr>
            </a:pPr>
            <a:r>
              <a:rPr dirty="0"/>
              <a:t>L’AT du </a:t>
            </a:r>
            <a:r>
              <a:rPr dirty="0"/>
              <a:t>projet</a:t>
            </a:r>
            <a:r>
              <a:rPr dirty="0"/>
              <a:t> </a:t>
            </a:r>
            <a:r>
              <a:rPr dirty="0"/>
              <a:t>fournit</a:t>
            </a:r>
            <a:r>
              <a:rPr dirty="0"/>
              <a:t> des indications sur les volumes </a:t>
            </a:r>
            <a:r>
              <a:rPr dirty="0"/>
              <a:t>requis</a:t>
            </a:r>
            <a:r>
              <a:rPr dirty="0"/>
              <a:t> et les </a:t>
            </a:r>
            <a:r>
              <a:rPr dirty="0"/>
              <a:t>échéances</a:t>
            </a:r>
            <a:r>
              <a:rPr dirty="0"/>
              <a:t>.</a:t>
            </a:r>
            <a:endParaRPr sz="1200" kern="0" dirty="0">
              <a:solidFill>
                <a:srgbClr val="000000"/>
              </a:solidFill>
              <a:latin typeface="Calibri"/>
              <a:ea typeface="Calibri"/>
              <a:cs typeface="Calibri"/>
              <a:sym typeface="Calibri"/>
            </a:endParaRPr>
          </a:p>
        </p:txBody>
      </p:sp>
      <p:sp>
        <p:nvSpPr>
          <p:cNvPr id="197" name="Google Shape;197;p6"/>
          <p:cNvSpPr txBox="1"/>
          <p:nvPr/>
        </p:nvSpPr>
        <p:spPr>
          <a:xfrm>
            <a:off x="9826270" y="3111465"/>
            <a:ext cx="1497000" cy="1015622"/>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defRPr sz="1200">
                <a:solidFill>
                  <a:srgbClr val="000000"/>
                </a:solidFill>
                <a:latin typeface="Calibri"/>
                <a:ea typeface="Calibri"/>
                <a:cs typeface="Calibri"/>
                <a:sym typeface="Calibri"/>
              </a:defRPr>
            </a:pPr>
            <a:r>
              <a:rPr dirty="0"/>
              <a:t>Fonds</a:t>
            </a:r>
            <a:r>
              <a:rPr dirty="0"/>
              <a:t> </a:t>
            </a:r>
            <a:r>
              <a:rPr dirty="0"/>
              <a:t>engagés</a:t>
            </a:r>
            <a:r>
              <a:rPr dirty="0"/>
              <a:t> au nom des pays, avec </a:t>
            </a:r>
            <a:r>
              <a:rPr dirty="0"/>
              <a:t>précisions</a:t>
            </a:r>
            <a:r>
              <a:rPr dirty="0"/>
              <a:t> sur les dates et les </a:t>
            </a:r>
            <a:r>
              <a:rPr dirty="0"/>
              <a:t>quantités</a:t>
            </a:r>
            <a:r>
              <a:rPr dirty="0"/>
              <a:t>.</a:t>
            </a:r>
            <a:endParaRPr sz="1200" kern="0" dirty="0">
              <a:solidFill>
                <a:srgbClr val="000000"/>
              </a:solidFill>
              <a:latin typeface="Calibri"/>
              <a:ea typeface="Calibri"/>
              <a:cs typeface="Calibri"/>
              <a:sym typeface="Calibri"/>
            </a:endParaRPr>
          </a:p>
        </p:txBody>
      </p:sp>
      <p:sp>
        <p:nvSpPr>
          <p:cNvPr id="199" name="Google Shape;199;p6"/>
          <p:cNvSpPr/>
          <p:nvPr/>
        </p:nvSpPr>
        <p:spPr>
          <a:xfrm>
            <a:off x="4429729" y="4256296"/>
            <a:ext cx="1685700" cy="692100"/>
          </a:xfrm>
          <a:prstGeom prst="chevron">
            <a:avLst>
              <a:gd name="adj" fmla="val 50000"/>
            </a:avLst>
          </a:prstGeom>
          <a:solidFill>
            <a:srgbClr val="00B050"/>
          </a:solidFill>
          <a:ln w="28575" cap="flat" cmpd="sng">
            <a:no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200"/>
              <a:buFont typeface="Calibri"/>
              <a:buNone/>
              <a:defRPr sz="1200" b="1">
                <a:solidFill>
                  <a:srgbClr val="FFFFFF"/>
                </a:solidFill>
                <a:latin typeface="Calibri"/>
                <a:ea typeface="Calibri"/>
                <a:cs typeface="Calibri"/>
                <a:sym typeface="Calibri"/>
              </a:defRPr>
            </a:pPr>
            <a:r>
              <a:rPr dirty="0"/>
              <a:t>Distribution </a:t>
            </a:r>
            <a:endParaRPr kern="0" dirty="0">
              <a:solidFill>
                <a:srgbClr val="000000"/>
              </a:solidFill>
              <a:latin typeface="Calibri"/>
              <a:ea typeface="Calibri"/>
              <a:cs typeface="Calibri"/>
              <a:sym typeface="Calibri"/>
            </a:endParaRPr>
          </a:p>
        </p:txBody>
      </p:sp>
      <p:sp>
        <p:nvSpPr>
          <p:cNvPr id="200" name="Google Shape;200;p6"/>
          <p:cNvSpPr txBox="1"/>
          <p:nvPr/>
        </p:nvSpPr>
        <p:spPr>
          <a:xfrm>
            <a:off x="4467554" y="5104294"/>
            <a:ext cx="1994400" cy="646290"/>
          </a:xfrm>
          <a:prstGeom prst="rect">
            <a:avLst/>
          </a:prstGeom>
          <a:noFill/>
          <a:ln>
            <a:noFill/>
          </a:ln>
        </p:spPr>
        <p:txBody>
          <a:bodyPr spcFirstLastPara="1" wrap="square" lIns="91425" tIns="45700" rIns="91425" bIns="45700" anchor="t" anchorCtr="0">
            <a:spAutoFit/>
          </a:bodyPr>
          <a:lstStyle/>
          <a:p>
            <a:pPr marL="266700" indent="-171450">
              <a:buClr>
                <a:srgbClr val="000000"/>
              </a:buClr>
              <a:buSzPts val="1200"/>
              <a:buFont typeface="Arial"/>
              <a:buChar char="•"/>
              <a:defRPr sz="1200">
                <a:solidFill>
                  <a:srgbClr val="000000"/>
                </a:solidFill>
                <a:latin typeface="Calibri"/>
                <a:ea typeface="Calibri"/>
                <a:cs typeface="Calibri"/>
                <a:sym typeface="Calibri"/>
              </a:defRPr>
            </a:pPr>
            <a:r>
              <a:rPr dirty="0"/>
              <a:t>Achat</a:t>
            </a:r>
            <a:r>
              <a:rPr dirty="0"/>
              <a:t> de </a:t>
            </a:r>
            <a:r>
              <a:rPr dirty="0"/>
              <a:t>véhicules</a:t>
            </a:r>
            <a:r>
              <a:rPr dirty="0"/>
              <a:t> </a:t>
            </a:r>
            <a:r>
              <a:rPr dirty="0"/>
              <a:t>neufs</a:t>
            </a:r>
            <a:endParaRPr sz="1400" kern="0" dirty="0">
              <a:solidFill>
                <a:srgbClr val="000000"/>
              </a:solidFill>
              <a:ea typeface="Arial"/>
              <a:cs typeface="Arial"/>
              <a:sym typeface="Arial"/>
            </a:endParaRPr>
          </a:p>
          <a:p>
            <a:pPr marL="266700" indent="-171450">
              <a:buClr>
                <a:srgbClr val="000000"/>
              </a:buClr>
              <a:buSzPts val="1200"/>
              <a:buFont typeface="Arial"/>
              <a:buChar char="•"/>
              <a:defRPr sz="1200">
                <a:solidFill>
                  <a:srgbClr val="000000"/>
                </a:solidFill>
                <a:latin typeface="Calibri"/>
                <a:ea typeface="Calibri"/>
                <a:cs typeface="Calibri"/>
                <a:sym typeface="Calibri"/>
              </a:defRPr>
            </a:pPr>
            <a:r>
              <a:rPr dirty="0"/>
              <a:t>Outil</a:t>
            </a:r>
            <a:r>
              <a:rPr dirty="0"/>
              <a:t> </a:t>
            </a:r>
            <a:r>
              <a:rPr dirty="0"/>
              <a:t>d’optimisation</a:t>
            </a:r>
            <a:r>
              <a:rPr dirty="0"/>
              <a:t> des </a:t>
            </a:r>
            <a:r>
              <a:rPr dirty="0"/>
              <a:t>parcours</a:t>
            </a:r>
            <a:r>
              <a:rPr dirty="0"/>
              <a:t> </a:t>
            </a:r>
            <a:r>
              <a:rPr dirty="0"/>
              <a:t>logistiques</a:t>
            </a:r>
            <a:endParaRPr sz="1200" kern="0" dirty="0">
              <a:solidFill>
                <a:srgbClr val="000000"/>
              </a:solidFill>
              <a:latin typeface="Calibri"/>
              <a:ea typeface="Calibri"/>
              <a:cs typeface="Calibri"/>
              <a:sym typeface="Calibri"/>
            </a:endParaRPr>
          </a:p>
        </p:txBody>
      </p:sp>
      <p:sp>
        <p:nvSpPr>
          <p:cNvPr id="202" name="Google Shape;202;p6"/>
          <p:cNvSpPr txBox="1"/>
          <p:nvPr/>
        </p:nvSpPr>
        <p:spPr>
          <a:xfrm>
            <a:off x="892072" y="5072210"/>
            <a:ext cx="1876763" cy="1569620"/>
          </a:xfrm>
          <a:prstGeom prst="rect">
            <a:avLst/>
          </a:prstGeom>
          <a:noFill/>
          <a:ln>
            <a:noFill/>
          </a:ln>
        </p:spPr>
        <p:txBody>
          <a:bodyPr spcFirstLastPara="1" wrap="square" lIns="114300" tIns="45700" rIns="91425" bIns="45700" anchor="t" anchorCtr="0">
            <a:spAutoFit/>
          </a:bodyPr>
          <a:lstStyle/>
          <a:p>
            <a:pPr marL="171450" indent="-171450">
              <a:buClr>
                <a:srgbClr val="000000"/>
              </a:buClr>
              <a:buSzPts val="1200"/>
              <a:buFont typeface="Arial"/>
              <a:buChar char="•"/>
              <a:defRPr sz="1200">
                <a:solidFill>
                  <a:srgbClr val="000000"/>
                </a:solidFill>
                <a:latin typeface="Calibri"/>
                <a:ea typeface="Calibri"/>
                <a:cs typeface="Calibri"/>
                <a:sym typeface="Calibri"/>
              </a:defRPr>
            </a:pPr>
            <a:r>
              <a:rPr dirty="0"/>
              <a:t>Collecte</a:t>
            </a:r>
            <a:r>
              <a:rPr dirty="0"/>
              <a:t> </a:t>
            </a:r>
            <a:r>
              <a:rPr dirty="0"/>
              <a:t>auprès</a:t>
            </a:r>
            <a:r>
              <a:rPr dirty="0"/>
              <a:t> des </a:t>
            </a:r>
            <a:r>
              <a:rPr dirty="0"/>
              <a:t>fournisseurs</a:t>
            </a:r>
            <a:endParaRPr sz="1400" kern="0" dirty="0">
              <a:solidFill>
                <a:srgbClr val="000000"/>
              </a:solidFill>
              <a:cs typeface="Arial"/>
              <a:sym typeface="Arial"/>
            </a:endParaRPr>
          </a:p>
          <a:p>
            <a:pPr marL="171450" indent="-171450">
              <a:buClr>
                <a:srgbClr val="000000"/>
              </a:buClr>
              <a:buSzPts val="1200"/>
              <a:buFont typeface="Arial"/>
              <a:buChar char="•"/>
              <a:defRPr sz="1200">
                <a:solidFill>
                  <a:srgbClr val="000000"/>
                </a:solidFill>
                <a:latin typeface="Calibri"/>
                <a:ea typeface="Calibri"/>
                <a:cs typeface="Calibri"/>
                <a:sym typeface="Calibri"/>
              </a:defRPr>
            </a:pPr>
            <a:r>
              <a:rPr dirty="0"/>
              <a:t>Livraison au port </a:t>
            </a:r>
            <a:r>
              <a:rPr dirty="0"/>
              <a:t>d'entrée</a:t>
            </a:r>
            <a:endParaRPr sz="1200" kern="0" dirty="0">
              <a:solidFill>
                <a:srgbClr val="000000"/>
              </a:solidFill>
              <a:latin typeface="Calibri"/>
              <a:ea typeface="Calibri"/>
              <a:cs typeface="Calibri"/>
              <a:sym typeface="Calibri"/>
            </a:endParaRPr>
          </a:p>
          <a:p>
            <a:pPr marL="171450" indent="-171450">
              <a:buClr>
                <a:srgbClr val="000000"/>
              </a:buClr>
              <a:buSzPts val="1200"/>
              <a:buFont typeface="Arial"/>
              <a:buChar char="•"/>
              <a:defRPr sz="1200">
                <a:solidFill>
                  <a:srgbClr val="000000"/>
                </a:solidFill>
                <a:latin typeface="Calibri"/>
                <a:ea typeface="Calibri"/>
                <a:cs typeface="Calibri"/>
                <a:sym typeface="Calibri"/>
              </a:defRPr>
            </a:pPr>
            <a:r>
              <a:rPr dirty="0"/>
              <a:t>Dédouanement</a:t>
            </a:r>
            <a:r>
              <a:rPr dirty="0"/>
              <a:t> au port </a:t>
            </a:r>
            <a:r>
              <a:rPr dirty="0"/>
              <a:t>d'entrée</a:t>
            </a:r>
            <a:endParaRPr sz="1200" kern="0" dirty="0">
              <a:solidFill>
                <a:srgbClr val="000000"/>
              </a:solidFill>
              <a:latin typeface="Calibri"/>
              <a:ea typeface="Calibri"/>
              <a:cs typeface="Calibri"/>
              <a:sym typeface="Calibri"/>
            </a:endParaRPr>
          </a:p>
          <a:p>
            <a:pPr marL="171450" indent="-171450">
              <a:buClr>
                <a:srgbClr val="000000"/>
              </a:buClr>
              <a:buSzPts val="1200"/>
              <a:buFont typeface="Arial"/>
              <a:buChar char="•"/>
              <a:defRPr sz="1200">
                <a:solidFill>
                  <a:srgbClr val="000000"/>
                </a:solidFill>
                <a:latin typeface="Calibri"/>
                <a:ea typeface="Calibri"/>
                <a:cs typeface="Calibri"/>
                <a:sym typeface="Calibri"/>
              </a:defRPr>
            </a:pPr>
            <a:r>
              <a:rPr dirty="0"/>
              <a:t>Livraison sur site de </a:t>
            </a:r>
            <a:r>
              <a:rPr dirty="0"/>
              <a:t>stockage</a:t>
            </a:r>
            <a:endParaRPr sz="1200" kern="0" dirty="0">
              <a:solidFill>
                <a:srgbClr val="000000"/>
              </a:solidFill>
              <a:latin typeface="Calibri"/>
              <a:ea typeface="Calibri"/>
              <a:cs typeface="Calibri"/>
              <a:sym typeface="Calibri"/>
            </a:endParaRPr>
          </a:p>
        </p:txBody>
      </p:sp>
      <p:sp>
        <p:nvSpPr>
          <p:cNvPr id="184" name="Google Shape;184;p6"/>
          <p:cNvSpPr txBox="1"/>
          <p:nvPr/>
        </p:nvSpPr>
        <p:spPr>
          <a:xfrm>
            <a:off x="7367799" y="4821366"/>
            <a:ext cx="4089709" cy="338514"/>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defRPr sz="1600">
                <a:solidFill>
                  <a:srgbClr val="000000"/>
                </a:solidFill>
                <a:latin typeface="Calibri"/>
                <a:ea typeface="Calibri"/>
                <a:cs typeface="Calibri"/>
                <a:sym typeface="Calibri"/>
              </a:defRPr>
            </a:pPr>
            <a:r>
              <a:rPr dirty="0"/>
              <a:t>Géré</a:t>
            </a:r>
            <a:r>
              <a:rPr dirty="0"/>
              <a:t> de </a:t>
            </a:r>
            <a:r>
              <a:rPr dirty="0"/>
              <a:t>manière</a:t>
            </a:r>
            <a:r>
              <a:rPr dirty="0"/>
              <a:t> </a:t>
            </a:r>
            <a:r>
              <a:rPr dirty="0"/>
              <a:t>centralisée</a:t>
            </a:r>
            <a:r>
              <a:rPr dirty="0"/>
              <a:t> (Washington, DC)</a:t>
            </a:r>
            <a:endParaRPr sz="1600" kern="0" dirty="0">
              <a:solidFill>
                <a:srgbClr val="000000"/>
              </a:solidFill>
              <a:latin typeface="Calibri"/>
              <a:ea typeface="Calibri"/>
              <a:cs typeface="Calibri"/>
              <a:sym typeface="Calibri"/>
            </a:endParaRPr>
          </a:p>
        </p:txBody>
      </p:sp>
      <p:sp>
        <p:nvSpPr>
          <p:cNvPr id="185" name="Google Shape;185;p6"/>
          <p:cNvSpPr txBox="1"/>
          <p:nvPr/>
        </p:nvSpPr>
        <p:spPr>
          <a:xfrm>
            <a:off x="7383847" y="5161435"/>
            <a:ext cx="3373008" cy="338514"/>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defRPr sz="1600">
                <a:solidFill>
                  <a:srgbClr val="000000"/>
                </a:solidFill>
                <a:latin typeface="Calibri"/>
                <a:ea typeface="Calibri"/>
                <a:cs typeface="Calibri"/>
                <a:sym typeface="Calibri"/>
              </a:defRPr>
            </a:pPr>
            <a:r>
              <a:rPr dirty="0"/>
              <a:t>Modèle</a:t>
            </a:r>
            <a:r>
              <a:rPr dirty="0"/>
              <a:t> </a:t>
            </a:r>
            <a:r>
              <a:rPr dirty="0"/>
              <a:t>hybride</a:t>
            </a:r>
            <a:endParaRPr sz="1600" kern="0" dirty="0">
              <a:solidFill>
                <a:srgbClr val="000000"/>
              </a:solidFill>
              <a:latin typeface="Calibri"/>
              <a:ea typeface="Calibri"/>
              <a:cs typeface="Calibri"/>
              <a:sym typeface="Calibri"/>
            </a:endParaRPr>
          </a:p>
        </p:txBody>
      </p:sp>
      <p:sp>
        <p:nvSpPr>
          <p:cNvPr id="186" name="Google Shape;186;p6"/>
          <p:cNvSpPr txBox="1"/>
          <p:nvPr/>
        </p:nvSpPr>
        <p:spPr>
          <a:xfrm>
            <a:off x="7395677" y="5537594"/>
            <a:ext cx="4191556" cy="584735"/>
          </a:xfrm>
          <a:prstGeom prst="rect">
            <a:avLst/>
          </a:prstGeom>
          <a:noFill/>
          <a:ln>
            <a:noFill/>
          </a:ln>
        </p:spPr>
        <p:txBody>
          <a:bodyPr spcFirstLastPara="1" wrap="square" lIns="91425" tIns="45700" rIns="91425" bIns="45700" anchor="t" anchorCtr="0">
            <a:spAutoFit/>
          </a:bodyPr>
          <a:lstStyle/>
          <a:p>
            <a:pPr>
              <a:buClr>
                <a:srgbClr val="000000"/>
              </a:buClr>
              <a:buSzPts val="1200"/>
              <a:buFont typeface="Arial"/>
              <a:buNone/>
              <a:defRPr sz="1600">
                <a:solidFill>
                  <a:srgbClr val="000000"/>
                </a:solidFill>
                <a:latin typeface="Calibri"/>
                <a:ea typeface="Calibri"/>
                <a:cs typeface="Calibri"/>
                <a:sym typeface="Calibri"/>
              </a:defRPr>
            </a:pPr>
            <a:r>
              <a:rPr dirty="0"/>
              <a:t>Géré</a:t>
            </a:r>
            <a:r>
              <a:rPr dirty="0"/>
              <a:t> </a:t>
            </a:r>
            <a:r>
              <a:rPr dirty="0"/>
              <a:t>localement</a:t>
            </a:r>
            <a:r>
              <a:rPr dirty="0"/>
              <a:t> : </a:t>
            </a:r>
            <a:r>
              <a:rPr dirty="0"/>
              <a:t>principalement</a:t>
            </a:r>
            <a:r>
              <a:rPr dirty="0"/>
              <a:t> par le personnel </a:t>
            </a:r>
            <a:r>
              <a:rPr dirty="0" smtClean="0"/>
              <a:t>d</a:t>
            </a:r>
            <a:r>
              <a:rPr lang="en-US" dirty="0" smtClean="0"/>
              <a:t>e</a:t>
            </a:r>
            <a:r>
              <a:rPr dirty="0" smtClean="0"/>
              <a:t> </a:t>
            </a:r>
            <a:r>
              <a:rPr dirty="0"/>
              <a:t>projet</a:t>
            </a:r>
            <a:r>
              <a:rPr dirty="0"/>
              <a:t> </a:t>
            </a:r>
            <a:r>
              <a:rPr dirty="0"/>
              <a:t>ou</a:t>
            </a:r>
            <a:r>
              <a:rPr dirty="0"/>
              <a:t> de la mission</a:t>
            </a:r>
            <a:endParaRPr sz="1600" kern="0" dirty="0">
              <a:solidFill>
                <a:srgbClr val="000000"/>
              </a:solidFill>
              <a:latin typeface="Calibri"/>
              <a:ea typeface="Calibri"/>
              <a:cs typeface="Calibri"/>
              <a:sym typeface="Calibri"/>
            </a:endParaRPr>
          </a:p>
        </p:txBody>
      </p:sp>
      <p:sp>
        <p:nvSpPr>
          <p:cNvPr id="187" name="Google Shape;187;p6"/>
          <p:cNvSpPr/>
          <p:nvPr/>
        </p:nvSpPr>
        <p:spPr>
          <a:xfrm>
            <a:off x="7213515" y="4964099"/>
            <a:ext cx="163176" cy="126297"/>
          </a:xfrm>
          <a:prstGeom prst="ellipse">
            <a:avLst/>
          </a:prstGeom>
          <a:solidFill>
            <a:srgbClr val="FF0000"/>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sz="1600" kern="0" dirty="0">
              <a:solidFill>
                <a:srgbClr val="FFFFFF"/>
              </a:solidFill>
              <a:latin typeface="Calibri"/>
              <a:ea typeface="Calibri"/>
              <a:cs typeface="Calibri"/>
              <a:sym typeface="Calibri"/>
            </a:endParaRPr>
          </a:p>
        </p:txBody>
      </p:sp>
      <p:sp>
        <p:nvSpPr>
          <p:cNvPr id="188" name="Google Shape;188;p6"/>
          <p:cNvSpPr/>
          <p:nvPr/>
        </p:nvSpPr>
        <p:spPr>
          <a:xfrm>
            <a:off x="7229554" y="5331710"/>
            <a:ext cx="163176" cy="126297"/>
          </a:xfrm>
          <a:prstGeom prst="ellipse">
            <a:avLst/>
          </a:prstGeom>
          <a:solidFill>
            <a:srgbClr val="FFC000"/>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sz="1600" kern="0" dirty="0">
              <a:solidFill>
                <a:srgbClr val="FFFFFF"/>
              </a:solidFill>
              <a:latin typeface="Calibri"/>
              <a:ea typeface="Calibri"/>
              <a:cs typeface="Calibri"/>
              <a:sym typeface="Calibri"/>
            </a:endParaRPr>
          </a:p>
        </p:txBody>
      </p:sp>
      <p:sp>
        <p:nvSpPr>
          <p:cNvPr id="189" name="Google Shape;189;p6"/>
          <p:cNvSpPr/>
          <p:nvPr/>
        </p:nvSpPr>
        <p:spPr>
          <a:xfrm>
            <a:off x="7245594" y="5707313"/>
            <a:ext cx="163176" cy="126297"/>
          </a:xfrm>
          <a:prstGeom prst="ellipse">
            <a:avLst/>
          </a:prstGeom>
          <a:solidFill>
            <a:srgbClr val="92D050"/>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sz="1600" kern="0" dirty="0">
              <a:solidFill>
                <a:srgbClr val="FFFFFF"/>
              </a:solidFill>
              <a:latin typeface="Calibri"/>
              <a:ea typeface="Calibri"/>
              <a:cs typeface="Calibri"/>
              <a:sym typeface="Calibri"/>
            </a:endParaRPr>
          </a:p>
        </p:txBody>
      </p:sp>
      <p:sp>
        <p:nvSpPr>
          <p:cNvPr id="57" name="Google Shape;170;p6"/>
          <p:cNvSpPr/>
          <p:nvPr/>
        </p:nvSpPr>
        <p:spPr>
          <a:xfrm>
            <a:off x="5729170" y="1952649"/>
            <a:ext cx="5394960" cy="320050"/>
          </a:xfrm>
          <a:prstGeom prst="rect">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400"/>
              <a:buFont typeface="Calibri"/>
              <a:buNone/>
              <a:defRPr sz="1400" b="1" i="1">
                <a:solidFill>
                  <a:srgbClr val="000000"/>
                </a:solidFill>
                <a:latin typeface="Calibri"/>
                <a:ea typeface="Calibri"/>
                <a:cs typeface="Calibri"/>
                <a:sym typeface="Calibri"/>
              </a:defRPr>
            </a:pPr>
            <a:r>
              <a:rPr dirty="0"/>
              <a:t>Acheter</a:t>
            </a:r>
            <a:endParaRPr kern="0" dirty="0">
              <a:solidFill>
                <a:srgbClr val="000000"/>
              </a:solidFill>
              <a:latin typeface="Calibri"/>
              <a:ea typeface="Calibri"/>
              <a:cs typeface="Calibri"/>
              <a:sym typeface="Calibri"/>
            </a:endParaRPr>
          </a:p>
        </p:txBody>
      </p:sp>
      <p:sp>
        <p:nvSpPr>
          <p:cNvPr id="47" name="Title 1"/>
          <p:cNvSpPr txBox="1">
            <a:spLocks/>
          </p:cNvSpPr>
          <p:nvPr/>
        </p:nvSpPr>
        <p:spPr>
          <a:xfrm>
            <a:off x="417094" y="0"/>
            <a:ext cx="10098505" cy="1325563"/>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0000"/>
              </a:buClr>
              <a:buSzPts val="1800"/>
              <a:defRPr sz="3000" cap="all">
                <a:solidFill>
                  <a:srgbClr val="09544F"/>
                </a:solidFill>
                <a:sym typeface="Calibri"/>
              </a:defRPr>
            </a:pPr>
            <a:r>
              <a:rPr dirty="0"/>
              <a:t>La majeure </a:t>
            </a:r>
            <a:r>
              <a:rPr dirty="0"/>
              <a:t>partie</a:t>
            </a:r>
            <a:r>
              <a:rPr dirty="0"/>
              <a:t> de </a:t>
            </a:r>
            <a:r>
              <a:rPr dirty="0"/>
              <a:t>l’appui</a:t>
            </a:r>
            <a:r>
              <a:rPr dirty="0"/>
              <a:t> technique de </a:t>
            </a:r>
            <a:r>
              <a:rPr dirty="0"/>
              <a:t>l’USAID</a:t>
            </a:r>
            <a:r>
              <a:rPr dirty="0"/>
              <a:t> a </a:t>
            </a:r>
            <a:r>
              <a:rPr dirty="0"/>
              <a:t>été</a:t>
            </a:r>
            <a:r>
              <a:rPr dirty="0"/>
              <a:t> </a:t>
            </a:r>
            <a:r>
              <a:rPr dirty="0"/>
              <a:t>gérée</a:t>
            </a:r>
            <a:r>
              <a:rPr dirty="0"/>
              <a:t> </a:t>
            </a:r>
            <a:r>
              <a:rPr dirty="0"/>
              <a:t>depuis</a:t>
            </a:r>
            <a:r>
              <a:rPr dirty="0"/>
              <a:t> Washington, DC.</a:t>
            </a:r>
          </a:p>
        </p:txBody>
      </p:sp>
      <p:sp>
        <p:nvSpPr>
          <p:cNvPr id="2" name="Slide Number Placeholder 1"/>
          <p:cNvSpPr>
            <a:spLocks noGrp="1"/>
          </p:cNvSpPr>
          <p:nvPr>
            <p:ph type="sldNum" idx="12"/>
          </p:nvPr>
        </p:nvSpPr>
        <p:spPr/>
        <p:txBody>
          <a:bodyPr/>
          <a:lstStyle/>
          <a:p>
            <a:fld id="{00000000-1234-1234-1234-123412341234}" type="slidenum">
              <a:rPr lang="en-US" smtClean="0"/>
              <a:t>19</a:t>
            </a:fld>
            <a:endParaRPr lang="en-US" dirty="0"/>
          </a:p>
        </p:txBody>
      </p:sp>
      <p:sp>
        <p:nvSpPr>
          <p:cNvPr id="4" name="TextBox 3">
            <a:extLst>
              <a:ext uri="{FF2B5EF4-FFF2-40B4-BE49-F238E27FC236}">
                <a16:creationId xmlns:a16="http://schemas.microsoft.com/office/drawing/2014/main" id="{05218997-A6D9-BA71-3B78-234B4307B7C3}"/>
              </a:ext>
            </a:extLst>
          </p:cNvPr>
          <p:cNvSpPr txBox="1"/>
          <p:nvPr/>
        </p:nvSpPr>
        <p:spPr>
          <a:xfrm>
            <a:off x="417094" y="1094731"/>
            <a:ext cx="10730667" cy="738664"/>
          </a:xfrm>
          <a:prstGeom prst="rect">
            <a:avLst/>
          </a:prstGeom>
          <a:noFill/>
        </p:spPr>
        <p:txBody>
          <a:bodyPr wrap="square">
            <a:spAutoFit/>
          </a:bodyPr>
          <a:lstStyle/>
          <a:p>
            <a:pPr>
              <a:defRPr>
                <a:latin typeface="Poppins" panose="00000500000000000000" pitchFamily="2" charset="0"/>
                <a:ea typeface="Calibri"/>
                <a:cs typeface="Poppins" panose="00000500000000000000" pitchFamily="2" charset="0"/>
              </a:defRPr>
            </a:pPr>
            <a:r>
              <a:rPr sz="1400" dirty="0"/>
              <a:t>Des </a:t>
            </a:r>
            <a:r>
              <a:rPr sz="1400" dirty="0"/>
              <a:t>mesures</a:t>
            </a:r>
            <a:r>
              <a:rPr sz="1400" dirty="0"/>
              <a:t> </a:t>
            </a:r>
            <a:r>
              <a:rPr sz="1400" dirty="0"/>
              <a:t>doivent</a:t>
            </a:r>
            <a:r>
              <a:rPr sz="1400" dirty="0"/>
              <a:t> </a:t>
            </a:r>
            <a:r>
              <a:rPr sz="1400" dirty="0"/>
              <a:t>être</a:t>
            </a:r>
            <a:r>
              <a:rPr sz="1400" dirty="0"/>
              <a:t> </a:t>
            </a:r>
            <a:r>
              <a:rPr sz="1400" dirty="0"/>
              <a:t>prises</a:t>
            </a:r>
            <a:r>
              <a:rPr sz="1400" dirty="0"/>
              <a:t> pour </a:t>
            </a:r>
            <a:r>
              <a:rPr sz="1400" dirty="0"/>
              <a:t>remédier</a:t>
            </a:r>
            <a:r>
              <a:rPr sz="1400" dirty="0"/>
              <a:t> à la </a:t>
            </a:r>
            <a:r>
              <a:rPr sz="1400" dirty="0"/>
              <a:t>dépendance</a:t>
            </a:r>
            <a:r>
              <a:rPr sz="1400" dirty="0"/>
              <a:t> à </a:t>
            </a:r>
            <a:r>
              <a:rPr sz="1400" dirty="0"/>
              <a:t>l’assistance</a:t>
            </a:r>
            <a:r>
              <a:rPr sz="1400" dirty="0"/>
              <a:t> technique de </a:t>
            </a:r>
            <a:r>
              <a:rPr sz="1400" dirty="0"/>
              <a:t>l’USAID</a:t>
            </a:r>
            <a:r>
              <a:rPr sz="1400" dirty="0"/>
              <a:t>. 
</a:t>
            </a:r>
            <a:r>
              <a:rPr sz="1400" dirty="0" smtClean="0"/>
              <a:t>Dans</a:t>
            </a:r>
            <a:r>
              <a:rPr sz="1400" dirty="0" smtClean="0"/>
              <a:t> </a:t>
            </a:r>
            <a:r>
              <a:rPr sz="1400" dirty="0"/>
              <a:t>un </a:t>
            </a:r>
            <a:r>
              <a:rPr sz="1400" dirty="0"/>
              <a:t>contexte</a:t>
            </a:r>
            <a:r>
              <a:rPr sz="1400" dirty="0"/>
              <a:t> de choc </a:t>
            </a:r>
            <a:r>
              <a:rPr sz="1400" dirty="0"/>
              <a:t>budgétaire</a:t>
            </a:r>
            <a:r>
              <a:rPr sz="1400" dirty="0"/>
              <a:t>, le </a:t>
            </a:r>
            <a:r>
              <a:rPr sz="1400" dirty="0"/>
              <a:t>besoin</a:t>
            </a:r>
            <a:r>
              <a:rPr sz="1400" dirty="0"/>
              <a:t> </a:t>
            </a:r>
            <a:r>
              <a:rPr sz="1400" dirty="0"/>
              <a:t>d’allouer</a:t>
            </a:r>
            <a:r>
              <a:rPr sz="1400" dirty="0"/>
              <a:t> les </a:t>
            </a:r>
            <a:r>
              <a:rPr sz="1400" dirty="0"/>
              <a:t>ressources</a:t>
            </a:r>
            <a:r>
              <a:rPr sz="1400" dirty="0"/>
              <a:t> et de </a:t>
            </a:r>
            <a:r>
              <a:rPr sz="1400" dirty="0"/>
              <a:t>planifier</a:t>
            </a:r>
            <a:r>
              <a:rPr sz="1400" dirty="0"/>
              <a:t> la </a:t>
            </a:r>
            <a:r>
              <a:rPr sz="1400" dirty="0"/>
              <a:t>chaîne</a:t>
            </a:r>
            <a:r>
              <a:rPr sz="1400" dirty="0"/>
              <a:t> </a:t>
            </a:r>
            <a:r>
              <a:rPr sz="1400" dirty="0"/>
              <a:t>d’approvisionnement</a:t>
            </a:r>
            <a:r>
              <a:rPr sz="1400" dirty="0"/>
              <a:t> se fait </a:t>
            </a:r>
            <a:r>
              <a:rPr sz="1400" dirty="0"/>
              <a:t>particulièrement</a:t>
            </a:r>
            <a:r>
              <a:rPr sz="1400" dirty="0"/>
              <a:t> </a:t>
            </a:r>
            <a:r>
              <a:rPr sz="1400" dirty="0"/>
              <a:t>pressant</a:t>
            </a:r>
            <a:r>
              <a:rPr sz="1400" dirty="0"/>
              <a:t>.</a:t>
            </a:r>
          </a:p>
        </p:txBody>
      </p:sp>
    </p:spTree>
    <p:extLst>
      <p:ext uri="{BB962C8B-B14F-4D97-AF65-F5344CB8AC3E}">
        <p14:creationId xmlns:p14="http://schemas.microsoft.com/office/powerpoint/2010/main" val="30319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5A0F6-FB0B-749C-3F4E-8C92EE714E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4BAAAEE-4D11-CE9D-2D90-6B15E09A029B}"/>
              </a:ext>
            </a:extLst>
          </p:cNvPr>
          <p:cNvSpPr>
            <a:spLocks noGrp="1"/>
          </p:cNvSpPr>
          <p:nvPr>
            <p:ph type="title"/>
          </p:nvPr>
        </p:nvSpPr>
        <p:spPr>
          <a:xfrm>
            <a:off x="6233662" y="1130991"/>
            <a:ext cx="5070489" cy="898582"/>
          </a:xfrm>
        </p:spPr>
        <p:txBody>
          <a:bodyPr/>
          <a:lstStyle/>
          <a:p>
            <a:r>
              <a:rPr dirty="0"/>
              <a:t>Objectifs</a:t>
            </a:r>
            <a:r>
              <a:rPr dirty="0"/>
              <a:t> et </a:t>
            </a:r>
            <a:r>
              <a:rPr dirty="0"/>
              <a:t>programme</a:t>
            </a:r>
            <a:endParaRPr lang="es-PE" dirty="0"/>
          </a:p>
        </p:txBody>
      </p:sp>
      <p:sp>
        <p:nvSpPr>
          <p:cNvPr id="11" name="Content Placeholder 10">
            <a:extLst>
              <a:ext uri="{FF2B5EF4-FFF2-40B4-BE49-F238E27FC236}">
                <a16:creationId xmlns:a16="http://schemas.microsoft.com/office/drawing/2014/main" id="{CC8B11AE-58C0-60A9-3C33-DD06FE59760B}"/>
              </a:ext>
            </a:extLst>
          </p:cNvPr>
          <p:cNvSpPr>
            <a:spLocks noGrp="1"/>
          </p:cNvSpPr>
          <p:nvPr>
            <p:ph idx="1"/>
          </p:nvPr>
        </p:nvSpPr>
        <p:spPr>
          <a:xfrm>
            <a:off x="6370539" y="1707282"/>
            <a:ext cx="5159967" cy="5029694"/>
          </a:xfrm>
          <a:solidFill>
            <a:schemeClr val="bg1"/>
          </a:solidFill>
        </p:spPr>
        <p:txBody>
          <a:bodyPr>
            <a:noAutofit/>
          </a:bodyPr>
          <a:lstStyle/>
          <a:p>
            <a:pPr>
              <a:lnSpc>
                <a:spcPct val="100000"/>
              </a:lnSpc>
              <a:buFont typeface="Wingdings" panose="05000000000000000000" pitchFamily="2" charset="2"/>
              <a:buChar char="§"/>
              <a:defRPr sz="1600"/>
            </a:pPr>
            <a:r>
              <a:rPr dirty="0"/>
              <a:t>Recueillir</a:t>
            </a:r>
            <a:r>
              <a:rPr dirty="0"/>
              <a:t> des contributions pour </a:t>
            </a:r>
            <a:r>
              <a:rPr dirty="0"/>
              <a:t>orienter</a:t>
            </a:r>
            <a:r>
              <a:rPr dirty="0"/>
              <a:t> les </a:t>
            </a:r>
            <a:r>
              <a:rPr dirty="0"/>
              <a:t>travaux</a:t>
            </a:r>
            <a:r>
              <a:rPr dirty="0"/>
              <a:t> sur les </a:t>
            </a:r>
            <a:r>
              <a:rPr dirty="0"/>
              <a:t>produits</a:t>
            </a:r>
            <a:r>
              <a:rPr dirty="0"/>
              <a:t> </a:t>
            </a:r>
            <a:r>
              <a:rPr dirty="0"/>
              <a:t>essentiels</a:t>
            </a:r>
            <a:r>
              <a:rPr dirty="0"/>
              <a:t> et la </a:t>
            </a:r>
            <a:r>
              <a:rPr dirty="0"/>
              <a:t>chaîne</a:t>
            </a:r>
            <a:r>
              <a:rPr dirty="0"/>
              <a:t> </a:t>
            </a:r>
            <a:r>
              <a:rPr dirty="0"/>
              <a:t>d'approvisionnement</a:t>
            </a:r>
            <a:r>
              <a:rPr dirty="0"/>
              <a:t> (C &amp; SC</a:t>
            </a:r>
            <a:r>
              <a:rPr dirty="0" smtClean="0"/>
              <a:t>)</a:t>
            </a:r>
            <a:endParaRPr dirty="0"/>
          </a:p>
          <a:p>
            <a:pPr>
              <a:lnSpc>
                <a:spcPct val="100000"/>
              </a:lnSpc>
              <a:buFont typeface="Wingdings" panose="05000000000000000000" pitchFamily="2" charset="2"/>
              <a:buChar char="§"/>
              <a:defRPr sz="1600"/>
            </a:pPr>
            <a:r>
              <a:rPr dirty="0"/>
              <a:t>Comprendre</a:t>
            </a:r>
            <a:r>
              <a:rPr dirty="0"/>
              <a:t> la </a:t>
            </a:r>
            <a:r>
              <a:rPr dirty="0"/>
              <a:t>demande</a:t>
            </a:r>
            <a:r>
              <a:rPr dirty="0"/>
              <a:t> « non </a:t>
            </a:r>
            <a:r>
              <a:rPr dirty="0"/>
              <a:t>satisfaite</a:t>
            </a:r>
            <a:r>
              <a:rPr dirty="0"/>
              <a:t> » </a:t>
            </a:r>
            <a:r>
              <a:rPr dirty="0"/>
              <a:t>en</a:t>
            </a:r>
            <a:r>
              <a:rPr dirty="0"/>
              <a:t> </a:t>
            </a:r>
            <a:r>
              <a:rPr dirty="0"/>
              <a:t>matière</a:t>
            </a:r>
            <a:r>
              <a:rPr dirty="0"/>
              <a:t> </a:t>
            </a:r>
            <a:r>
              <a:rPr dirty="0" smtClean="0"/>
              <a:t>d'appui</a:t>
            </a:r>
            <a:endParaRPr dirty="0"/>
          </a:p>
          <a:p>
            <a:pPr>
              <a:lnSpc>
                <a:spcPct val="100000"/>
              </a:lnSpc>
              <a:buFont typeface="Wingdings" panose="05000000000000000000" pitchFamily="2" charset="2"/>
              <a:buChar char="§"/>
              <a:defRPr sz="1600"/>
            </a:pPr>
            <a:r>
              <a:rPr dirty="0"/>
              <a:t>Demander </a:t>
            </a:r>
            <a:r>
              <a:rPr dirty="0"/>
              <a:t>l'aide</a:t>
            </a:r>
            <a:r>
              <a:rPr dirty="0"/>
              <a:t> du FP/LO </a:t>
            </a:r>
            <a:r>
              <a:rPr dirty="0"/>
              <a:t>concernant</a:t>
            </a:r>
            <a:r>
              <a:rPr dirty="0"/>
              <a:t> </a:t>
            </a:r>
            <a:r>
              <a:rPr dirty="0"/>
              <a:t>l'engagement</a:t>
            </a:r>
            <a:r>
              <a:rPr dirty="0"/>
              <a:t> du </a:t>
            </a:r>
            <a:r>
              <a:rPr dirty="0" smtClean="0"/>
              <a:t>pays</a:t>
            </a:r>
            <a:endParaRPr dirty="0"/>
          </a:p>
          <a:p>
            <a:pPr>
              <a:lnSpc>
                <a:spcPct val="100000"/>
              </a:lnSpc>
              <a:buFont typeface="Wingdings" panose="05000000000000000000" pitchFamily="2" charset="2"/>
              <a:buChar char="§"/>
            </a:pPr>
            <a:endParaRPr lang="en-US" sz="1600" dirty="0"/>
          </a:p>
          <a:p>
            <a:pPr>
              <a:lnSpc>
                <a:spcPct val="100000"/>
              </a:lnSpc>
              <a:buFont typeface="Wingdings" panose="05000000000000000000" pitchFamily="2" charset="2"/>
              <a:buChar char="§"/>
              <a:defRPr sz="1600"/>
            </a:pPr>
            <a:r>
              <a:rPr dirty="0"/>
              <a:t>Approche</a:t>
            </a:r>
            <a:r>
              <a:rPr dirty="0"/>
              <a:t> C&amp;SC – </a:t>
            </a:r>
            <a:r>
              <a:rPr dirty="0"/>
              <a:t>Mettre</a:t>
            </a:r>
            <a:r>
              <a:rPr dirty="0"/>
              <a:t> </a:t>
            </a:r>
            <a:r>
              <a:rPr dirty="0"/>
              <a:t>l'accent</a:t>
            </a:r>
            <a:r>
              <a:rPr dirty="0"/>
              <a:t> sur </a:t>
            </a:r>
            <a:r>
              <a:rPr dirty="0"/>
              <a:t>l'accès</a:t>
            </a:r>
            <a:r>
              <a:rPr dirty="0"/>
              <a:t> </a:t>
            </a:r>
            <a:r>
              <a:rPr lang="en-US" dirty="0" smtClean="0"/>
              <a:t>e</a:t>
            </a:r>
            <a:r>
              <a:rPr dirty="0" smtClean="0"/>
              <a:t>quitable</a:t>
            </a:r>
            <a:endParaRPr dirty="0"/>
          </a:p>
          <a:p>
            <a:pPr>
              <a:lnSpc>
                <a:spcPct val="100000"/>
              </a:lnSpc>
              <a:buFont typeface="Wingdings" panose="05000000000000000000" pitchFamily="2" charset="2"/>
              <a:buChar char="§"/>
              <a:defRPr sz="1600"/>
            </a:pPr>
            <a:r>
              <a:rPr dirty="0"/>
              <a:t>Exemples</a:t>
            </a:r>
            <a:r>
              <a:rPr dirty="0"/>
              <a:t> de </a:t>
            </a:r>
            <a:r>
              <a:rPr dirty="0"/>
              <a:t>travaux</a:t>
            </a:r>
            <a:r>
              <a:rPr dirty="0"/>
              <a:t> </a:t>
            </a:r>
            <a:r>
              <a:rPr dirty="0" smtClean="0"/>
              <a:t>actuels</a:t>
            </a:r>
            <a:endParaRPr dirty="0"/>
          </a:p>
          <a:p>
            <a:pPr>
              <a:lnSpc>
                <a:spcPct val="100000"/>
              </a:lnSpc>
              <a:buFont typeface="Wingdings" panose="05000000000000000000" pitchFamily="2" charset="2"/>
              <a:buChar char="§"/>
              <a:defRPr sz="1600"/>
            </a:pPr>
            <a:r>
              <a:rPr dirty="0"/>
              <a:t>Analyse</a:t>
            </a:r>
            <a:r>
              <a:rPr dirty="0"/>
              <a:t> des interruptions </a:t>
            </a:r>
            <a:r>
              <a:rPr lang="en-US" dirty="0" smtClean="0"/>
              <a:t>au </a:t>
            </a:r>
            <a:r>
              <a:rPr lang="en-US" dirty="0" smtClean="0"/>
              <a:t>niveau</a:t>
            </a:r>
            <a:r>
              <a:rPr lang="en-US" dirty="0" smtClean="0"/>
              <a:t> de la </a:t>
            </a:r>
            <a:r>
              <a:rPr lang="en-US" dirty="0" smtClean="0"/>
              <a:t>prestation</a:t>
            </a:r>
            <a:r>
              <a:rPr lang="en-US" dirty="0" smtClean="0"/>
              <a:t> de </a:t>
            </a:r>
            <a:r>
              <a:rPr dirty="0" smtClean="0"/>
              <a:t> </a:t>
            </a:r>
            <a:r>
              <a:rPr dirty="0"/>
              <a:t>services.</a:t>
            </a:r>
          </a:p>
          <a:p>
            <a:pPr>
              <a:lnSpc>
                <a:spcPct val="100000"/>
              </a:lnSpc>
              <a:buFont typeface="Wingdings" panose="05000000000000000000" pitchFamily="2" charset="2"/>
              <a:buChar char="§"/>
              <a:defRPr sz="1600"/>
            </a:pPr>
            <a:r>
              <a:rPr dirty="0"/>
              <a:t>Avancement</a:t>
            </a:r>
            <a:r>
              <a:rPr dirty="0"/>
              <a:t> de la </a:t>
            </a:r>
            <a:r>
              <a:rPr dirty="0"/>
              <a:t>mise</a:t>
            </a:r>
            <a:r>
              <a:rPr dirty="0"/>
              <a:t> </a:t>
            </a:r>
            <a:r>
              <a:rPr dirty="0"/>
              <a:t>en</a:t>
            </a:r>
            <a:r>
              <a:rPr dirty="0"/>
              <a:t> </a:t>
            </a:r>
            <a:r>
              <a:rPr dirty="0"/>
              <a:t>œuvre</a:t>
            </a:r>
            <a:endParaRPr dirty="0"/>
          </a:p>
          <a:p>
            <a:pPr>
              <a:lnSpc>
                <a:spcPct val="100000"/>
              </a:lnSpc>
              <a:buFont typeface="Wingdings" panose="05000000000000000000" pitchFamily="2" charset="2"/>
              <a:buChar char="§"/>
              <a:defRPr sz="1600"/>
            </a:pPr>
            <a:r>
              <a:rPr dirty="0"/>
              <a:t>Forum des leaders de la </a:t>
            </a:r>
            <a:r>
              <a:rPr dirty="0"/>
              <a:t>chaîne</a:t>
            </a:r>
            <a:r>
              <a:rPr dirty="0"/>
              <a:t> </a:t>
            </a:r>
            <a:r>
              <a:rPr dirty="0"/>
              <a:t>d'approvisionnement</a:t>
            </a:r>
            <a:endParaRPr dirty="0"/>
          </a:p>
        </p:txBody>
      </p:sp>
      <p:pic>
        <p:nvPicPr>
          <p:cNvPr id="12" name="Picture Placeholder 5">
            <a:extLst>
              <a:ext uri="{FF2B5EF4-FFF2-40B4-BE49-F238E27FC236}">
                <a16:creationId xmlns:a16="http://schemas.microsoft.com/office/drawing/2014/main" id="{3669DEF3-4E9E-8193-A8D9-C4BE8C66BA55}"/>
              </a:ext>
            </a:extLst>
          </p:cNvPr>
          <p:cNvPicPr>
            <a:picLocks noGrp="1" noChangeAspect="1"/>
          </p:cNvPicPr>
          <p:nvPr>
            <p:ph type="pic" sz="quarter" idx="13"/>
          </p:nvPr>
        </p:nvPicPr>
        <p:blipFill rotWithShape="1">
          <a:blip r:embed="rId3"/>
          <a:srcRect l="41218" r="19082"/>
          <a:stretch/>
        </p:blipFill>
        <p:spPr>
          <a:xfrm flipH="1">
            <a:off x="-45806" y="-38575"/>
            <a:ext cx="6004146" cy="6930478"/>
          </a:xfrm>
        </p:spPr>
      </p:pic>
      <p:grpSp>
        <p:nvGrpSpPr>
          <p:cNvPr id="14" name="Editable shape">
            <a:extLst>
              <a:ext uri="{FF2B5EF4-FFF2-40B4-BE49-F238E27FC236}">
                <a16:creationId xmlns:a16="http://schemas.microsoft.com/office/drawing/2014/main" id="{9E63E768-F891-322F-2E1E-E61006085517}"/>
              </a:ext>
            </a:extLst>
          </p:cNvPr>
          <p:cNvGrpSpPr>
            <a:grpSpLocks/>
          </p:cNvGrpSpPr>
          <p:nvPr/>
        </p:nvGrpSpPr>
        <p:grpSpPr>
          <a:xfrm rot="4775316">
            <a:off x="-674997" y="5806313"/>
            <a:ext cx="4342362" cy="2171181"/>
            <a:chOff x="9071016" y="5150712"/>
            <a:chExt cx="4342362" cy="2171181"/>
          </a:xfrm>
        </p:grpSpPr>
        <p:sp>
          <p:nvSpPr>
            <p:cNvPr id="15" name="Freeform: Shape 92">
              <a:extLst>
                <a:ext uri="{FF2B5EF4-FFF2-40B4-BE49-F238E27FC236}">
                  <a16:creationId xmlns:a16="http://schemas.microsoft.com/office/drawing/2014/main" id="{8C09571F-2997-C6A9-313A-A9241C422116}"/>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93">
              <a:extLst>
                <a:ext uri="{FF2B5EF4-FFF2-40B4-BE49-F238E27FC236}">
                  <a16:creationId xmlns:a16="http://schemas.microsoft.com/office/drawing/2014/main" id="{12728993-C591-788A-2CA1-6BA168291A61}"/>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94">
              <a:extLst>
                <a:ext uri="{FF2B5EF4-FFF2-40B4-BE49-F238E27FC236}">
                  <a16:creationId xmlns:a16="http://schemas.microsoft.com/office/drawing/2014/main" id="{E8EE7D08-1224-4CDC-2F81-3D9FF2B15426}"/>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95">
              <a:extLst>
                <a:ext uri="{FF2B5EF4-FFF2-40B4-BE49-F238E27FC236}">
                  <a16:creationId xmlns:a16="http://schemas.microsoft.com/office/drawing/2014/main" id="{A5DC2D62-A2DC-C96F-B1A5-C3EBF5DCEC43}"/>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9" name="Freeform: Shape 96">
              <a:extLst>
                <a:ext uri="{FF2B5EF4-FFF2-40B4-BE49-F238E27FC236}">
                  <a16:creationId xmlns:a16="http://schemas.microsoft.com/office/drawing/2014/main" id="{8621D970-D1A5-D71C-FD55-BF04A845CA84}"/>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0" name="Freeform: Shape 97">
              <a:extLst>
                <a:ext uri="{FF2B5EF4-FFF2-40B4-BE49-F238E27FC236}">
                  <a16:creationId xmlns:a16="http://schemas.microsoft.com/office/drawing/2014/main" id="{AB77E7CB-D1A8-DC88-3D50-7D343061DAC5}"/>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1" name="Freeform: Shape 98">
              <a:extLst>
                <a:ext uri="{FF2B5EF4-FFF2-40B4-BE49-F238E27FC236}">
                  <a16:creationId xmlns:a16="http://schemas.microsoft.com/office/drawing/2014/main" id="{4836CCD2-29EE-2108-FB13-D43730C1BE9D}"/>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2" name="Freeform: Shape 99">
              <a:extLst>
                <a:ext uri="{FF2B5EF4-FFF2-40B4-BE49-F238E27FC236}">
                  <a16:creationId xmlns:a16="http://schemas.microsoft.com/office/drawing/2014/main" id="{16FFEA8A-17E2-025D-A5F3-8788A58C8BF9}"/>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3" name="Freeform: Shape 100">
              <a:extLst>
                <a:ext uri="{FF2B5EF4-FFF2-40B4-BE49-F238E27FC236}">
                  <a16:creationId xmlns:a16="http://schemas.microsoft.com/office/drawing/2014/main" id="{8F69D4D9-E17E-6DC5-84C6-35D63C283B7A}"/>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4" name="Freeform: Shape 101">
              <a:extLst>
                <a:ext uri="{FF2B5EF4-FFF2-40B4-BE49-F238E27FC236}">
                  <a16:creationId xmlns:a16="http://schemas.microsoft.com/office/drawing/2014/main" id="{0B768014-905D-C256-0765-26D5F3C08CA2}"/>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5" name="Freeform: Shape 102">
              <a:extLst>
                <a:ext uri="{FF2B5EF4-FFF2-40B4-BE49-F238E27FC236}">
                  <a16:creationId xmlns:a16="http://schemas.microsoft.com/office/drawing/2014/main" id="{A3E1AAB5-3625-070D-9EF3-D3C5132F82DE}"/>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6" name="Freeform: Shape 103">
              <a:extLst>
                <a:ext uri="{FF2B5EF4-FFF2-40B4-BE49-F238E27FC236}">
                  <a16:creationId xmlns:a16="http://schemas.microsoft.com/office/drawing/2014/main" id="{46955FE2-8898-34A5-C80D-271695A21397}"/>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7" name="Freeform: Shape 104">
              <a:extLst>
                <a:ext uri="{FF2B5EF4-FFF2-40B4-BE49-F238E27FC236}">
                  <a16:creationId xmlns:a16="http://schemas.microsoft.com/office/drawing/2014/main" id="{406A03BE-157C-F48C-46DC-155BCD6DAAB1}"/>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146752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D6869-28AC-117C-99FE-376C95E3C096}"/>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C7AD1DBA-9315-A8FE-9D70-C4B2DB23FC53}"/>
              </a:ext>
            </a:extLst>
          </p:cNvPr>
          <p:cNvSpPr txBox="1">
            <a:spLocks/>
          </p:cNvSpPr>
          <p:nvPr/>
        </p:nvSpPr>
        <p:spPr>
          <a:xfrm>
            <a:off x="521204" y="189108"/>
            <a:ext cx="10782595" cy="898582"/>
          </a:xfrm>
          <a:prstGeom prst="rect">
            <a:avLst/>
          </a:prstGeom>
        </p:spPr>
        <p:txBody>
          <a:bodyPr/>
          <a:lstStyle>
            <a:lvl1pPr algn="l" defTabSz="914400" rtl="0" eaLnBrk="1" latinLnBrk="0" hangingPunct="1">
              <a:lnSpc>
                <a:spcPct val="90000"/>
              </a:lnSpc>
              <a:spcBef>
                <a:spcPct val="0"/>
              </a:spcBef>
              <a:buNone/>
              <a:defRPr sz="3600" kern="1200">
                <a:solidFill>
                  <a:srgbClr val="09544F"/>
                </a:solidFill>
                <a:latin typeface="+mj-lt"/>
                <a:ea typeface="+mj-ea"/>
                <a:cs typeface="+mj-cs"/>
              </a:defRPr>
            </a:lvl1pPr>
          </a:lstStyle>
          <a:p>
            <a:pPr>
              <a:defRPr sz="3200"/>
            </a:pPr>
            <a:r>
              <a:rPr sz="2000" b="1" dirty="0"/>
              <a:t>Impact </a:t>
            </a:r>
            <a:r>
              <a:rPr sz="2000" b="1" dirty="0"/>
              <a:t>systémique</a:t>
            </a:r>
            <a:r>
              <a:rPr sz="2000" b="1" dirty="0"/>
              <a:t> des interruptions de </a:t>
            </a:r>
            <a:r>
              <a:rPr sz="2000" b="1" dirty="0"/>
              <a:t>financement</a:t>
            </a:r>
            <a:r>
              <a:rPr sz="2000" b="1" dirty="0"/>
              <a:t> du </a:t>
            </a:r>
            <a:r>
              <a:rPr sz="2000" b="1" dirty="0"/>
              <a:t>gouvernement</a:t>
            </a:r>
            <a:r>
              <a:rPr sz="2000" b="1" dirty="0"/>
              <a:t> des </a:t>
            </a:r>
            <a:r>
              <a:rPr sz="2000" b="1" dirty="0"/>
              <a:t>États</a:t>
            </a:r>
            <a:r>
              <a:rPr sz="2000" b="1" dirty="0"/>
              <a:t>-Unis sur les </a:t>
            </a:r>
            <a:r>
              <a:rPr sz="2000" b="1" dirty="0"/>
              <a:t>produits</a:t>
            </a:r>
            <a:r>
              <a:rPr sz="2000" b="1" dirty="0"/>
              <a:t> de santé </a:t>
            </a:r>
            <a:r>
              <a:rPr sz="2000" b="1" dirty="0"/>
              <a:t>mondiaux</a:t>
            </a:r>
            <a:r>
              <a:rPr sz="2000" b="1" dirty="0"/>
              <a:t> et les </a:t>
            </a:r>
            <a:r>
              <a:rPr sz="2000" b="1" dirty="0"/>
              <a:t>chaînes</a:t>
            </a:r>
            <a:r>
              <a:rPr sz="2000" b="1" dirty="0"/>
              <a:t> </a:t>
            </a:r>
            <a:r>
              <a:rPr sz="2000" b="1" dirty="0"/>
              <a:t>d’approvisionnement</a:t>
            </a:r>
            <a:endParaRPr lang="es-PE" sz="2000" b="1" dirty="0"/>
          </a:p>
        </p:txBody>
      </p:sp>
      <p:sp>
        <p:nvSpPr>
          <p:cNvPr id="2" name="Content Placeholder 10">
            <a:extLst>
              <a:ext uri="{FF2B5EF4-FFF2-40B4-BE49-F238E27FC236}">
                <a16:creationId xmlns:a16="http://schemas.microsoft.com/office/drawing/2014/main" id="{3FD17703-C2E4-0005-F232-11855C8FA70F}"/>
              </a:ext>
            </a:extLst>
          </p:cNvPr>
          <p:cNvSpPr txBox="1">
            <a:spLocks/>
          </p:cNvSpPr>
          <p:nvPr/>
        </p:nvSpPr>
        <p:spPr>
          <a:xfrm>
            <a:off x="628650" y="1094242"/>
            <a:ext cx="11194754" cy="11550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defRPr sz="1800"/>
            </a:pPr>
            <a:r>
              <a:rPr sz="1400" dirty="0"/>
              <a:t>Les </a:t>
            </a:r>
            <a:r>
              <a:rPr sz="1400" dirty="0"/>
              <a:t>agences</a:t>
            </a:r>
            <a:r>
              <a:rPr sz="1400" dirty="0"/>
              <a:t> de santé </a:t>
            </a:r>
            <a:r>
              <a:rPr lang="en-US" sz="1400" dirty="0" smtClean="0"/>
              <a:t>au </a:t>
            </a:r>
            <a:r>
              <a:rPr lang="en-US" sz="1400" dirty="0" smtClean="0"/>
              <a:t>niveau</a:t>
            </a:r>
            <a:r>
              <a:rPr lang="en-US" sz="1400" dirty="0" smtClean="0"/>
              <a:t> </a:t>
            </a:r>
            <a:r>
              <a:rPr lang="en-US" sz="1400" dirty="0" smtClean="0"/>
              <a:t>mondial</a:t>
            </a:r>
            <a:r>
              <a:rPr sz="1400" dirty="0" smtClean="0"/>
              <a:t> </a:t>
            </a:r>
            <a:r>
              <a:rPr sz="1400" dirty="0"/>
              <a:t>rencontrent</a:t>
            </a:r>
            <a:r>
              <a:rPr sz="1400" dirty="0"/>
              <a:t> des </a:t>
            </a:r>
            <a:r>
              <a:rPr sz="1400" dirty="0"/>
              <a:t>difficultés</a:t>
            </a:r>
            <a:r>
              <a:rPr sz="1400" dirty="0"/>
              <a:t> à </a:t>
            </a:r>
            <a:r>
              <a:rPr sz="1400" dirty="0"/>
              <a:t>maintenir</a:t>
            </a:r>
            <a:r>
              <a:rPr sz="1400" dirty="0"/>
              <a:t> les </a:t>
            </a:r>
            <a:r>
              <a:rPr sz="1400" dirty="0"/>
              <a:t>objectifs</a:t>
            </a:r>
            <a:r>
              <a:rPr sz="1400" dirty="0"/>
              <a:t> </a:t>
            </a:r>
            <a:r>
              <a:rPr sz="1400" dirty="0"/>
              <a:t>propres</a:t>
            </a:r>
            <a:r>
              <a:rPr sz="1400" dirty="0"/>
              <a:t> à </a:t>
            </a:r>
            <a:r>
              <a:rPr sz="1400" dirty="0"/>
              <a:t>leurs</a:t>
            </a:r>
            <a:r>
              <a:rPr sz="1400" dirty="0"/>
              <a:t> </a:t>
            </a:r>
            <a:r>
              <a:rPr sz="1400" dirty="0"/>
              <a:t>programmes</a:t>
            </a:r>
            <a:r>
              <a:rPr sz="1400" dirty="0"/>
              <a:t>. </a:t>
            </a:r>
            <a:r>
              <a:rPr sz="1400" dirty="0"/>
              <a:t>Dans</a:t>
            </a:r>
            <a:r>
              <a:rPr sz="1400" dirty="0"/>
              <a:t> le </a:t>
            </a:r>
            <a:r>
              <a:rPr sz="1400" dirty="0"/>
              <a:t>même</a:t>
            </a:r>
            <a:r>
              <a:rPr sz="1400" dirty="0"/>
              <a:t> temps, les pays </a:t>
            </a:r>
            <a:r>
              <a:rPr sz="1400" dirty="0"/>
              <a:t>sont</a:t>
            </a:r>
            <a:r>
              <a:rPr sz="1400" dirty="0"/>
              <a:t> </a:t>
            </a:r>
            <a:r>
              <a:rPr sz="1400" dirty="0"/>
              <a:t>contraints</a:t>
            </a:r>
            <a:r>
              <a:rPr sz="1400" dirty="0"/>
              <a:t> de </a:t>
            </a:r>
            <a:r>
              <a:rPr sz="1400" dirty="0"/>
              <a:t>procéder</a:t>
            </a:r>
            <a:r>
              <a:rPr sz="1400" dirty="0"/>
              <a:t> à des arbitrages </a:t>
            </a:r>
            <a:r>
              <a:rPr sz="1400" dirty="0" smtClean="0"/>
              <a:t>inter</a:t>
            </a:r>
            <a:r>
              <a:rPr lang="en-US" sz="1400" dirty="0" smtClean="0"/>
              <a:t>-</a:t>
            </a:r>
            <a:r>
              <a:rPr sz="1400" dirty="0" smtClean="0"/>
              <a:t>programmes</a:t>
            </a:r>
            <a:r>
              <a:rPr sz="1400" dirty="0" smtClean="0"/>
              <a:t> </a:t>
            </a:r>
            <a:r>
              <a:rPr sz="1400" dirty="0"/>
              <a:t>dans</a:t>
            </a:r>
            <a:r>
              <a:rPr sz="1400" dirty="0"/>
              <a:t> un </a:t>
            </a:r>
            <a:r>
              <a:rPr sz="1400" dirty="0"/>
              <a:t>contexte</a:t>
            </a:r>
            <a:r>
              <a:rPr sz="1400" dirty="0"/>
              <a:t> de contraction </a:t>
            </a:r>
            <a:r>
              <a:rPr sz="1400" dirty="0"/>
              <a:t>budgétaire</a:t>
            </a:r>
            <a:r>
              <a:rPr sz="1400" dirty="0"/>
              <a:t>. </a:t>
            </a:r>
          </a:p>
          <a:p>
            <a:pPr marL="0" indent="0" algn="just">
              <a:lnSpc>
                <a:spcPct val="100000"/>
              </a:lnSpc>
              <a:buNone/>
              <a:defRPr sz="1800"/>
            </a:pPr>
            <a:r>
              <a:rPr sz="1400" dirty="0"/>
              <a:t>Les </a:t>
            </a:r>
            <a:r>
              <a:rPr sz="1400" dirty="0"/>
              <a:t>financements</a:t>
            </a:r>
            <a:r>
              <a:rPr sz="1400" dirty="0"/>
              <a:t> </a:t>
            </a:r>
            <a:r>
              <a:rPr sz="1400" dirty="0"/>
              <a:t>destinés</a:t>
            </a:r>
            <a:r>
              <a:rPr sz="1400" dirty="0"/>
              <a:t> à la santé de la </a:t>
            </a:r>
            <a:r>
              <a:rPr sz="1400" dirty="0"/>
              <a:t>mère</a:t>
            </a:r>
            <a:r>
              <a:rPr sz="1400" dirty="0"/>
              <a:t> et de </a:t>
            </a:r>
            <a:r>
              <a:rPr sz="1400" dirty="0"/>
              <a:t>l’enfant</a:t>
            </a:r>
            <a:r>
              <a:rPr sz="1400" dirty="0"/>
              <a:t>, </a:t>
            </a:r>
            <a:r>
              <a:rPr sz="1400" dirty="0"/>
              <a:t>ainsi</a:t>
            </a:r>
            <a:r>
              <a:rPr sz="1400" dirty="0"/>
              <a:t> </a:t>
            </a:r>
            <a:r>
              <a:rPr sz="1400" dirty="0"/>
              <a:t>qu’aux</a:t>
            </a:r>
            <a:r>
              <a:rPr sz="1400" dirty="0"/>
              <a:t> </a:t>
            </a:r>
            <a:r>
              <a:rPr sz="1400" dirty="0"/>
              <a:t>médicaments</a:t>
            </a:r>
            <a:r>
              <a:rPr sz="1400" dirty="0"/>
              <a:t> </a:t>
            </a:r>
            <a:r>
              <a:rPr sz="1400" dirty="0"/>
              <a:t>essentiels</a:t>
            </a:r>
            <a:r>
              <a:rPr sz="1400" dirty="0"/>
              <a:t> </a:t>
            </a:r>
            <a:r>
              <a:rPr sz="1400" dirty="0"/>
              <a:t>sont</a:t>
            </a:r>
            <a:r>
              <a:rPr sz="1400" dirty="0"/>
              <a:t> </a:t>
            </a:r>
            <a:r>
              <a:rPr sz="1400" dirty="0"/>
              <a:t>vraisemblablement</a:t>
            </a:r>
            <a:r>
              <a:rPr sz="1400" dirty="0"/>
              <a:t> exposés à un </a:t>
            </a:r>
            <a:r>
              <a:rPr sz="1400" dirty="0"/>
              <a:t>risque</a:t>
            </a:r>
            <a:r>
              <a:rPr sz="1400" dirty="0"/>
              <a:t> important de </a:t>
            </a:r>
            <a:r>
              <a:rPr sz="1400" dirty="0"/>
              <a:t>réaffectation</a:t>
            </a:r>
            <a:r>
              <a:rPr sz="1400" dirty="0"/>
              <a:t> </a:t>
            </a:r>
            <a:r>
              <a:rPr sz="1400" dirty="0"/>
              <a:t>budgétaire</a:t>
            </a:r>
            <a:r>
              <a:rPr sz="1400" dirty="0"/>
              <a:t> </a:t>
            </a:r>
            <a:r>
              <a:rPr sz="1400" dirty="0"/>
              <a:t>défavorable</a:t>
            </a:r>
            <a:r>
              <a:rPr sz="1400" dirty="0"/>
              <a:t>. </a:t>
            </a:r>
          </a:p>
        </p:txBody>
      </p:sp>
      <p:sp>
        <p:nvSpPr>
          <p:cNvPr id="3" name="Rectangle 2">
            <a:extLst>
              <a:ext uri="{FF2B5EF4-FFF2-40B4-BE49-F238E27FC236}">
                <a16:creationId xmlns:a16="http://schemas.microsoft.com/office/drawing/2014/main" id="{D4862984-77E9-3AAE-D850-9BD2C86E0FB7}"/>
              </a:ext>
            </a:extLst>
          </p:cNvPr>
          <p:cNvSpPr/>
          <p:nvPr/>
        </p:nvSpPr>
        <p:spPr>
          <a:xfrm>
            <a:off x="628650" y="2400210"/>
            <a:ext cx="3146181" cy="3933156"/>
          </a:xfrm>
          <a:prstGeom prst="rect">
            <a:avLst/>
          </a:prstGeom>
          <a:solidFill>
            <a:srgbClr val="1FA29C"/>
          </a:solidFill>
        </p:spPr>
        <p:txBody>
          <a:bodyPr wrap="square" lIns="182880" tIns="91440" rIns="182880" bIns="0" anchor="t"/>
          <a:lstStyle/>
          <a:p>
            <a:pPr>
              <a:spcBef>
                <a:spcPts val="1000"/>
              </a:spcBef>
              <a:buClr>
                <a:srgbClr val="1FA19C"/>
              </a:buClr>
              <a:tabLst>
                <a:tab pos="756285" algn="l"/>
              </a:tabLst>
              <a:defRPr sz="2000" b="1">
                <a:solidFill>
                  <a:schemeClr val="bg1"/>
                </a:solidFill>
              </a:defRPr>
            </a:pPr>
            <a:r>
              <a:rPr sz="1400" dirty="0"/>
              <a:t>Les pays du GFF </a:t>
            </a:r>
            <a:r>
              <a:rPr sz="1400" dirty="0"/>
              <a:t>ont</a:t>
            </a:r>
            <a:r>
              <a:rPr sz="1400" dirty="0"/>
              <a:t> </a:t>
            </a:r>
            <a:r>
              <a:rPr sz="1400" dirty="0"/>
              <a:t>été</a:t>
            </a:r>
            <a:r>
              <a:rPr sz="1400" dirty="0"/>
              <a:t> </a:t>
            </a:r>
            <a:r>
              <a:rPr sz="1400" dirty="0"/>
              <a:t>touchés</a:t>
            </a:r>
            <a:r>
              <a:rPr sz="1400" dirty="0"/>
              <a:t> de </a:t>
            </a:r>
            <a:r>
              <a:rPr sz="1400" dirty="0"/>
              <a:t>manière</a:t>
            </a:r>
            <a:r>
              <a:rPr sz="1400" dirty="0"/>
              <a:t> </a:t>
            </a:r>
            <a:r>
              <a:rPr sz="1400" dirty="0"/>
              <a:t>disproportionnée</a:t>
            </a:r>
            <a:r>
              <a:rPr sz="1400" dirty="0"/>
              <a:t> :* </a:t>
            </a:r>
            <a:endParaRPr lang="en-US" sz="1400" b="1" dirty="0">
              <a:solidFill>
                <a:schemeClr val="bg1"/>
              </a:solidFill>
            </a:endParaRPr>
          </a:p>
          <a:p>
            <a:pPr>
              <a:spcBef>
                <a:spcPts val="1000"/>
              </a:spcBef>
              <a:buClr>
                <a:srgbClr val="1FA19C"/>
              </a:buClr>
              <a:tabLst>
                <a:tab pos="756285" algn="l"/>
              </a:tabLst>
              <a:defRPr sz="1600"/>
            </a:pPr>
            <a:r>
              <a:rPr sz="1400" dirty="0"/>
              <a:t>Entre 2022 et 2024, 97 % des 149 millions USD </a:t>
            </a:r>
            <a:r>
              <a:rPr sz="1400" dirty="0"/>
              <a:t>mobilisés</a:t>
            </a:r>
            <a:r>
              <a:rPr sz="1400" dirty="0"/>
              <a:t> par </a:t>
            </a:r>
            <a:r>
              <a:rPr sz="1400" dirty="0"/>
              <a:t>l’USAID</a:t>
            </a:r>
            <a:r>
              <a:rPr sz="1400" dirty="0"/>
              <a:t> pour les </a:t>
            </a:r>
            <a:r>
              <a:rPr sz="1400" dirty="0"/>
              <a:t>produits</a:t>
            </a:r>
            <a:r>
              <a:rPr sz="1400" dirty="0"/>
              <a:t> </a:t>
            </a:r>
            <a:r>
              <a:rPr sz="1400" dirty="0"/>
              <a:t>contraceptifs</a:t>
            </a:r>
            <a:r>
              <a:rPr sz="1400" dirty="0"/>
              <a:t> (</a:t>
            </a:r>
            <a:r>
              <a:rPr sz="1400" dirty="0"/>
              <a:t>soit</a:t>
            </a:r>
            <a:r>
              <a:rPr sz="1400" dirty="0"/>
              <a:t> 144 millions USD) </a:t>
            </a:r>
            <a:r>
              <a:rPr sz="1400" dirty="0"/>
              <a:t>ont</a:t>
            </a:r>
            <a:r>
              <a:rPr sz="1400" dirty="0"/>
              <a:t> </a:t>
            </a:r>
            <a:r>
              <a:rPr sz="1400" dirty="0"/>
              <a:t>été</a:t>
            </a:r>
            <a:r>
              <a:rPr sz="1400" dirty="0"/>
              <a:t> </a:t>
            </a:r>
            <a:r>
              <a:rPr sz="1400" dirty="0"/>
              <a:t>investis</a:t>
            </a:r>
            <a:r>
              <a:rPr sz="1400" dirty="0"/>
              <a:t> </a:t>
            </a:r>
            <a:r>
              <a:rPr sz="1400" dirty="0"/>
              <a:t>dans</a:t>
            </a:r>
            <a:r>
              <a:rPr sz="1400" dirty="0"/>
              <a:t> des pays </a:t>
            </a:r>
            <a:r>
              <a:rPr sz="1400" dirty="0"/>
              <a:t>appuyés</a:t>
            </a:r>
            <a:r>
              <a:rPr sz="1400" dirty="0"/>
              <a:t> par le GFF, </a:t>
            </a:r>
            <a:r>
              <a:rPr sz="1400" dirty="0"/>
              <a:t>provoquant</a:t>
            </a:r>
            <a:r>
              <a:rPr sz="1400" dirty="0"/>
              <a:t> </a:t>
            </a:r>
            <a:r>
              <a:rPr sz="1400" dirty="0"/>
              <a:t>une</a:t>
            </a:r>
            <a:r>
              <a:rPr sz="1400" dirty="0"/>
              <a:t> interruption critique de </a:t>
            </a:r>
            <a:r>
              <a:rPr sz="1400" dirty="0"/>
              <a:t>l’approvisionnement</a:t>
            </a:r>
            <a:r>
              <a:rPr sz="1400" dirty="0"/>
              <a:t> </a:t>
            </a:r>
            <a:r>
              <a:rPr sz="1400" dirty="0"/>
              <a:t>en</a:t>
            </a:r>
            <a:r>
              <a:rPr sz="1400" dirty="0"/>
              <a:t> </a:t>
            </a:r>
            <a:r>
              <a:rPr sz="1400" dirty="0"/>
              <a:t>contraceptifs</a:t>
            </a:r>
            <a:r>
              <a:rPr sz="1400" dirty="0"/>
              <a:t> </a:t>
            </a:r>
            <a:r>
              <a:rPr sz="1400" dirty="0"/>
              <a:t>dans</a:t>
            </a:r>
            <a:r>
              <a:rPr sz="1400" dirty="0"/>
              <a:t> des </a:t>
            </a:r>
            <a:r>
              <a:rPr sz="1400" dirty="0"/>
              <a:t>contextes</a:t>
            </a:r>
            <a:r>
              <a:rPr sz="1400" dirty="0"/>
              <a:t> </a:t>
            </a:r>
            <a:r>
              <a:rPr sz="1400" dirty="0"/>
              <a:t>prioritaires</a:t>
            </a:r>
            <a:r>
              <a:rPr sz="1400" dirty="0"/>
              <a:t> </a:t>
            </a:r>
            <a:r>
              <a:rPr sz="1400" dirty="0"/>
              <a:t>comme</a:t>
            </a:r>
            <a:r>
              <a:rPr sz="1400" dirty="0"/>
              <a:t> le </a:t>
            </a:r>
            <a:r>
              <a:rPr sz="1400" b="1" dirty="0"/>
              <a:t>Mozambique, la </a:t>
            </a:r>
            <a:r>
              <a:rPr sz="1400" b="1" dirty="0"/>
              <a:t>Tanzanie</a:t>
            </a:r>
            <a:r>
              <a:rPr sz="1400" b="1" dirty="0"/>
              <a:t> </a:t>
            </a:r>
            <a:r>
              <a:rPr sz="1400" b="1" dirty="0"/>
              <a:t>ou</a:t>
            </a:r>
            <a:r>
              <a:rPr sz="1400" b="1" dirty="0"/>
              <a:t> encore Madagascar.</a:t>
            </a:r>
          </a:p>
          <a:p>
            <a:pPr marR="0" algn="l" defTabSz="914400" rtl="0" eaLnBrk="1" fontAlgn="auto" latinLnBrk="0" hangingPunct="1">
              <a:lnSpc>
                <a:spcPct val="100000"/>
              </a:lnSpc>
              <a:spcBef>
                <a:spcPts val="1000"/>
              </a:spcBef>
              <a:spcAft>
                <a:spcPts val="0"/>
              </a:spcAft>
              <a:buClr>
                <a:srgbClr val="1FA19C"/>
              </a:buClr>
              <a:buSzTx/>
              <a:tabLst>
                <a:tab pos="756285" algn="l"/>
              </a:tabLst>
            </a:pPr>
            <a:endParaRPr kumimoji="0" lang="en-US" sz="1400" b="1"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sym typeface="Arial"/>
            </a:endParaRPr>
          </a:p>
        </p:txBody>
      </p:sp>
      <p:sp>
        <p:nvSpPr>
          <p:cNvPr id="6" name="Rectangle 5">
            <a:extLst>
              <a:ext uri="{FF2B5EF4-FFF2-40B4-BE49-F238E27FC236}">
                <a16:creationId xmlns:a16="http://schemas.microsoft.com/office/drawing/2014/main" id="{256F126A-3BE3-996D-6F2C-80440C56BA38}"/>
              </a:ext>
            </a:extLst>
          </p:cNvPr>
          <p:cNvSpPr/>
          <p:nvPr/>
        </p:nvSpPr>
        <p:spPr>
          <a:xfrm>
            <a:off x="3990385" y="2400210"/>
            <a:ext cx="3716214" cy="3936421"/>
          </a:xfrm>
          <a:prstGeom prst="rect">
            <a:avLst/>
          </a:prstGeom>
          <a:solidFill>
            <a:srgbClr val="1FA29C"/>
          </a:solidFill>
        </p:spPr>
        <p:txBody>
          <a:bodyPr wrap="square" lIns="182880" tIns="91440" rIns="182880" bIns="0" anchor="t"/>
          <a:lstStyle/>
          <a:p>
            <a:pPr>
              <a:spcBef>
                <a:spcPts val="1000"/>
              </a:spcBef>
              <a:buClr>
                <a:srgbClr val="1FA19C"/>
              </a:buClr>
              <a:tabLst>
                <a:tab pos="756285" algn="l"/>
              </a:tabLst>
              <a:defRPr sz="2000" b="1">
                <a:solidFill>
                  <a:schemeClr val="bg1"/>
                </a:solidFill>
              </a:defRPr>
            </a:pPr>
            <a:r>
              <a:rPr sz="1400" dirty="0"/>
              <a:t>Financement</a:t>
            </a:r>
            <a:r>
              <a:rPr sz="1400" dirty="0"/>
              <a:t> global </a:t>
            </a:r>
            <a:r>
              <a:rPr sz="1400" dirty="0"/>
              <a:t>inévitablement</a:t>
            </a:r>
            <a:r>
              <a:rPr sz="1400" dirty="0"/>
              <a:t> </a:t>
            </a:r>
            <a:r>
              <a:rPr sz="1400" dirty="0"/>
              <a:t>réduit</a:t>
            </a:r>
            <a:r>
              <a:rPr sz="1400" dirty="0"/>
              <a:t> :</a:t>
            </a:r>
            <a:endParaRPr lang="en-US" sz="1400" b="1" dirty="0">
              <a:solidFill>
                <a:schemeClr val="bg1"/>
              </a:solidFill>
            </a:endParaRPr>
          </a:p>
          <a:p>
            <a:pPr>
              <a:spcBef>
                <a:spcPts val="1000"/>
              </a:spcBef>
              <a:buClr>
                <a:srgbClr val="1FA19C"/>
              </a:buClr>
              <a:tabLst>
                <a:tab pos="756285" algn="l"/>
              </a:tabLst>
              <a:defRPr sz="1600"/>
            </a:pPr>
            <a:r>
              <a:rPr sz="1400" dirty="0"/>
              <a:t>La diminution de </a:t>
            </a:r>
            <a:r>
              <a:rPr sz="1400" dirty="0"/>
              <a:t>l’espace</a:t>
            </a:r>
            <a:r>
              <a:rPr sz="1400" dirty="0"/>
              <a:t> </a:t>
            </a:r>
            <a:r>
              <a:rPr sz="1400" dirty="0"/>
              <a:t>budgétaire</a:t>
            </a:r>
            <a:r>
              <a:rPr sz="1400" dirty="0"/>
              <a:t> </a:t>
            </a:r>
            <a:r>
              <a:rPr sz="1400" dirty="0"/>
              <a:t>entraînera</a:t>
            </a:r>
            <a:r>
              <a:rPr sz="1400" dirty="0"/>
              <a:t> </a:t>
            </a:r>
            <a:r>
              <a:rPr sz="1400" dirty="0"/>
              <a:t>une</a:t>
            </a:r>
            <a:r>
              <a:rPr sz="1400" dirty="0"/>
              <a:t> </a:t>
            </a:r>
            <a:r>
              <a:rPr sz="1400" dirty="0"/>
              <a:t>refonte</a:t>
            </a:r>
            <a:r>
              <a:rPr sz="1400" dirty="0"/>
              <a:t> des </a:t>
            </a:r>
            <a:r>
              <a:rPr sz="1400" dirty="0"/>
              <a:t>paquets</a:t>
            </a:r>
            <a:r>
              <a:rPr sz="1400" dirty="0"/>
              <a:t> de </a:t>
            </a:r>
            <a:r>
              <a:rPr sz="1400" dirty="0" smtClean="0"/>
              <a:t>services</a:t>
            </a:r>
            <a:r>
              <a:rPr lang="en-US" sz="1400" dirty="0" smtClean="0"/>
              <a:t>,</a:t>
            </a:r>
            <a:r>
              <a:rPr sz="1400" dirty="0" smtClean="0"/>
              <a:t> </a:t>
            </a:r>
            <a:r>
              <a:rPr sz="1400" dirty="0"/>
              <a:t>ainsi</a:t>
            </a:r>
            <a:r>
              <a:rPr sz="1400" dirty="0"/>
              <a:t> </a:t>
            </a:r>
            <a:r>
              <a:rPr sz="1400" dirty="0"/>
              <a:t>qu’un</a:t>
            </a:r>
            <a:r>
              <a:rPr sz="1400" dirty="0"/>
              <a:t> </a:t>
            </a:r>
            <a:r>
              <a:rPr sz="1400" dirty="0"/>
              <a:t>exercice</a:t>
            </a:r>
            <a:r>
              <a:rPr sz="1400" dirty="0"/>
              <a:t> de </a:t>
            </a:r>
            <a:r>
              <a:rPr sz="1400" b="1" dirty="0"/>
              <a:t>priorisation</a:t>
            </a:r>
            <a:r>
              <a:rPr sz="1400" b="1" dirty="0"/>
              <a:t> entre </a:t>
            </a:r>
            <a:r>
              <a:rPr sz="1400" b="1" dirty="0"/>
              <a:t>programmes</a:t>
            </a:r>
            <a:r>
              <a:rPr sz="1400" b="1" dirty="0"/>
              <a:t> au </a:t>
            </a:r>
            <a:r>
              <a:rPr sz="1400" b="1" dirty="0"/>
              <a:t>niveau</a:t>
            </a:r>
            <a:r>
              <a:rPr sz="1400" b="1" dirty="0"/>
              <a:t> national. </a:t>
            </a:r>
            <a:endParaRPr lang="en-US" sz="1400" b="1" dirty="0">
              <a:latin typeface="Poppins" panose="00000500000000000000" pitchFamily="2" charset="0"/>
              <a:cs typeface="Poppins" panose="00000500000000000000" pitchFamily="2" charset="0"/>
            </a:endParaRPr>
          </a:p>
          <a:p>
            <a:pPr>
              <a:spcBef>
                <a:spcPts val="1000"/>
              </a:spcBef>
              <a:tabLst>
                <a:tab pos="756285" algn="l"/>
              </a:tabLst>
              <a:defRPr sz="1600"/>
            </a:pPr>
            <a:r>
              <a:rPr sz="1400" dirty="0"/>
              <a:t>Il se </a:t>
            </a:r>
            <a:r>
              <a:rPr sz="1400" dirty="0"/>
              <a:t>peut</a:t>
            </a:r>
            <a:r>
              <a:rPr sz="1400" dirty="0"/>
              <a:t> que des </a:t>
            </a:r>
            <a:r>
              <a:rPr sz="1400" dirty="0"/>
              <a:t>domaines</a:t>
            </a:r>
            <a:r>
              <a:rPr sz="1400" dirty="0"/>
              <a:t> </a:t>
            </a:r>
            <a:r>
              <a:rPr sz="1400" dirty="0"/>
              <a:t>tels</a:t>
            </a:r>
            <a:r>
              <a:rPr sz="1400" dirty="0"/>
              <a:t> que la SRMNEA-N, les maladies non </a:t>
            </a:r>
            <a:r>
              <a:rPr sz="1400" dirty="0"/>
              <a:t>transmissibles</a:t>
            </a:r>
            <a:r>
              <a:rPr sz="1400" dirty="0"/>
              <a:t> (MNT) et </a:t>
            </a:r>
            <a:r>
              <a:rPr sz="1400" dirty="0"/>
              <a:t>d’autres</a:t>
            </a:r>
            <a:r>
              <a:rPr sz="1400" dirty="0"/>
              <a:t> </a:t>
            </a:r>
            <a:r>
              <a:rPr sz="1400" dirty="0"/>
              <a:t>médicaments</a:t>
            </a:r>
            <a:r>
              <a:rPr sz="1400" dirty="0"/>
              <a:t> </a:t>
            </a:r>
            <a:r>
              <a:rPr sz="1400" dirty="0"/>
              <a:t>essentiels</a:t>
            </a:r>
            <a:r>
              <a:rPr sz="1400" dirty="0"/>
              <a:t> </a:t>
            </a:r>
            <a:r>
              <a:rPr sz="1400" dirty="0"/>
              <a:t>soient</a:t>
            </a:r>
            <a:r>
              <a:rPr sz="1400" dirty="0"/>
              <a:t> </a:t>
            </a:r>
            <a:r>
              <a:rPr sz="1400" dirty="0"/>
              <a:t>relégués</a:t>
            </a:r>
            <a:r>
              <a:rPr sz="1400" dirty="0"/>
              <a:t> au second plan </a:t>
            </a:r>
            <a:r>
              <a:rPr sz="1400" dirty="0"/>
              <a:t>afin</a:t>
            </a:r>
            <a:r>
              <a:rPr sz="1400" dirty="0"/>
              <a:t> de </a:t>
            </a:r>
            <a:r>
              <a:rPr sz="1400" dirty="0"/>
              <a:t>préserver</a:t>
            </a:r>
            <a:r>
              <a:rPr sz="1400" dirty="0"/>
              <a:t> les </a:t>
            </a:r>
            <a:r>
              <a:rPr sz="1400" dirty="0"/>
              <a:t>programmes</a:t>
            </a:r>
            <a:r>
              <a:rPr sz="1400" dirty="0"/>
              <a:t> </a:t>
            </a:r>
            <a:r>
              <a:rPr sz="1400" dirty="0"/>
              <a:t>historiquement</a:t>
            </a:r>
            <a:r>
              <a:rPr sz="1400" dirty="0"/>
              <a:t> </a:t>
            </a:r>
            <a:r>
              <a:rPr sz="1400" dirty="0"/>
              <a:t>financés</a:t>
            </a:r>
            <a:r>
              <a:rPr sz="1400" dirty="0"/>
              <a:t> par les </a:t>
            </a:r>
            <a:r>
              <a:rPr sz="1400" dirty="0"/>
              <a:t>bailleurs</a:t>
            </a:r>
            <a:r>
              <a:rPr sz="1400" dirty="0"/>
              <a:t> de </a:t>
            </a:r>
            <a:r>
              <a:rPr sz="1400" dirty="0"/>
              <a:t>fonds</a:t>
            </a:r>
            <a:r>
              <a:rPr sz="1400" dirty="0"/>
              <a:t>. </a:t>
            </a:r>
            <a:endParaRPr lang="en-US" sz="1400" b="1"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2F8DA7E1-520D-B59B-AE8C-374C787E164E}"/>
              </a:ext>
            </a:extLst>
          </p:cNvPr>
          <p:cNvSpPr/>
          <p:nvPr/>
        </p:nvSpPr>
        <p:spPr>
          <a:xfrm>
            <a:off x="7856606" y="2400210"/>
            <a:ext cx="3838090" cy="3936422"/>
          </a:xfrm>
          <a:prstGeom prst="rect">
            <a:avLst/>
          </a:prstGeom>
          <a:solidFill>
            <a:srgbClr val="1FA29C"/>
          </a:solidFill>
        </p:spPr>
        <p:txBody>
          <a:bodyPr wrap="square" lIns="182880" tIns="91440" rIns="182880" bIns="0" anchor="t"/>
          <a:lstStyle/>
          <a:p>
            <a:pPr>
              <a:spcBef>
                <a:spcPts val="1000"/>
              </a:spcBef>
              <a:buClr>
                <a:srgbClr val="1FA19C"/>
              </a:buClr>
              <a:tabLst>
                <a:tab pos="756285" algn="l"/>
              </a:tabLst>
              <a:defRPr sz="2000" b="1">
                <a:solidFill>
                  <a:schemeClr val="bg1"/>
                </a:solidFill>
              </a:defRPr>
            </a:pPr>
            <a:r>
              <a:rPr sz="1400" dirty="0"/>
              <a:t>Planification</a:t>
            </a:r>
            <a:r>
              <a:rPr sz="1400" dirty="0"/>
              <a:t> </a:t>
            </a:r>
            <a:r>
              <a:rPr sz="1400" dirty="0"/>
              <a:t>inadéquate</a:t>
            </a:r>
            <a:r>
              <a:rPr sz="1400" dirty="0"/>
              <a:t> de la </a:t>
            </a:r>
            <a:r>
              <a:rPr sz="1400" dirty="0"/>
              <a:t>demande</a:t>
            </a:r>
            <a:r>
              <a:rPr sz="1400" dirty="0"/>
              <a:t> et de </a:t>
            </a:r>
            <a:r>
              <a:rPr sz="1400" dirty="0"/>
              <a:t>l’approvisionnement</a:t>
            </a:r>
            <a:r>
              <a:rPr sz="1400" dirty="0"/>
              <a:t> </a:t>
            </a:r>
            <a:r>
              <a:rPr lang="en-US" sz="1400" dirty="0" smtClean="0"/>
              <a:t>-</a:t>
            </a:r>
            <a:r>
              <a:rPr sz="1400" dirty="0" smtClean="0"/>
              <a:t> </a:t>
            </a:r>
            <a:r>
              <a:rPr sz="1400" dirty="0"/>
              <a:t>un </a:t>
            </a:r>
            <a:r>
              <a:rPr sz="1400" dirty="0"/>
              <a:t>facteur</a:t>
            </a:r>
            <a:r>
              <a:rPr sz="1400" dirty="0"/>
              <a:t> </a:t>
            </a:r>
            <a:r>
              <a:rPr sz="1400" dirty="0"/>
              <a:t>aggravant</a:t>
            </a:r>
            <a:r>
              <a:rPr sz="1400" dirty="0"/>
              <a:t> des interruptions:</a:t>
            </a:r>
          </a:p>
          <a:p>
            <a:pPr>
              <a:spcBef>
                <a:spcPts val="1000"/>
              </a:spcBef>
              <a:buClr>
                <a:srgbClr val="1FA19C"/>
              </a:buClr>
              <a:tabLst>
                <a:tab pos="756285" algn="l"/>
              </a:tabLst>
              <a:defRPr sz="1600"/>
            </a:pPr>
            <a:r>
              <a:rPr sz="1400" b="1" dirty="0"/>
              <a:t>La suspension de </a:t>
            </a:r>
            <a:r>
              <a:rPr sz="1400" b="1" dirty="0"/>
              <a:t>l’assistance</a:t>
            </a:r>
            <a:r>
              <a:rPr sz="1400" b="1" dirty="0"/>
              <a:t> technique </a:t>
            </a:r>
            <a:r>
              <a:rPr sz="1400" b="1" dirty="0"/>
              <a:t>dans</a:t>
            </a:r>
            <a:r>
              <a:rPr sz="1400" b="1" dirty="0"/>
              <a:t> le </a:t>
            </a:r>
            <a:r>
              <a:rPr sz="1400" b="1" dirty="0"/>
              <a:t>domaine</a:t>
            </a:r>
            <a:r>
              <a:rPr sz="1400" b="1" dirty="0"/>
              <a:t> de la </a:t>
            </a:r>
            <a:r>
              <a:rPr sz="1400" b="1" dirty="0"/>
              <a:t>chaîne</a:t>
            </a:r>
            <a:r>
              <a:rPr sz="1400" b="1" dirty="0"/>
              <a:t> </a:t>
            </a:r>
            <a:r>
              <a:rPr sz="1400" b="1" dirty="0"/>
              <a:t>d’approvisionnement</a:t>
            </a:r>
            <a:r>
              <a:rPr sz="1400" b="1" dirty="0"/>
              <a:t> se </a:t>
            </a:r>
            <a:r>
              <a:rPr sz="1400" b="1" dirty="0"/>
              <a:t>traduira</a:t>
            </a:r>
            <a:r>
              <a:rPr sz="1400" b="1" dirty="0"/>
              <a:t> </a:t>
            </a:r>
            <a:r>
              <a:rPr sz="1400" b="1" dirty="0"/>
              <a:t>inévitablement</a:t>
            </a:r>
            <a:r>
              <a:rPr sz="1400" b="1" dirty="0"/>
              <a:t> par </a:t>
            </a:r>
            <a:r>
              <a:rPr sz="1400" b="1" dirty="0"/>
              <a:t>une</a:t>
            </a:r>
            <a:r>
              <a:rPr sz="1400" b="1" dirty="0"/>
              <a:t> </a:t>
            </a:r>
            <a:r>
              <a:rPr sz="1400" b="1" dirty="0"/>
              <a:t>capacité</a:t>
            </a:r>
            <a:r>
              <a:rPr sz="1400" b="1" dirty="0"/>
              <a:t> de </a:t>
            </a:r>
            <a:r>
              <a:rPr sz="1400" b="1" dirty="0"/>
              <a:t>planification</a:t>
            </a:r>
            <a:r>
              <a:rPr sz="1400" b="1" dirty="0"/>
              <a:t> </a:t>
            </a:r>
            <a:r>
              <a:rPr sz="1400" b="1" dirty="0"/>
              <a:t>réduite</a:t>
            </a:r>
            <a:r>
              <a:rPr sz="1400" b="1" dirty="0"/>
              <a:t>. </a:t>
            </a:r>
            <a:r>
              <a:rPr sz="1400" dirty="0"/>
              <a:t>Cela</a:t>
            </a:r>
            <a:r>
              <a:rPr sz="1400" dirty="0"/>
              <a:t> </a:t>
            </a:r>
            <a:r>
              <a:rPr sz="1400" dirty="0"/>
              <a:t>exacerbe</a:t>
            </a:r>
            <a:r>
              <a:rPr sz="1400" dirty="0"/>
              <a:t> les </a:t>
            </a:r>
            <a:r>
              <a:rPr sz="1400" dirty="0"/>
              <a:t>insuffisances</a:t>
            </a:r>
            <a:r>
              <a:rPr sz="1400" dirty="0"/>
              <a:t> </a:t>
            </a:r>
            <a:r>
              <a:rPr sz="1400" dirty="0"/>
              <a:t>en</a:t>
            </a:r>
            <a:r>
              <a:rPr sz="1400" dirty="0"/>
              <a:t> </a:t>
            </a:r>
            <a:r>
              <a:rPr sz="1400" dirty="0"/>
              <a:t>matière</a:t>
            </a:r>
            <a:r>
              <a:rPr sz="1400" dirty="0"/>
              <a:t> de </a:t>
            </a:r>
            <a:r>
              <a:rPr sz="1400" dirty="0"/>
              <a:t>planification</a:t>
            </a:r>
            <a:r>
              <a:rPr sz="1400" dirty="0"/>
              <a:t> de la </a:t>
            </a:r>
            <a:r>
              <a:rPr sz="1400" dirty="0"/>
              <a:t>demande</a:t>
            </a:r>
            <a:r>
              <a:rPr sz="1400" dirty="0"/>
              <a:t> et des </a:t>
            </a:r>
            <a:r>
              <a:rPr sz="1400" dirty="0"/>
              <a:t>approvisionnements</a:t>
            </a:r>
            <a:r>
              <a:rPr sz="1400" dirty="0"/>
              <a:t>, </a:t>
            </a:r>
            <a:r>
              <a:rPr sz="1400" dirty="0"/>
              <a:t>générant</a:t>
            </a:r>
            <a:r>
              <a:rPr sz="1400" dirty="0"/>
              <a:t> des </a:t>
            </a:r>
            <a:r>
              <a:rPr sz="1400" dirty="0"/>
              <a:t>écarts</a:t>
            </a:r>
            <a:r>
              <a:rPr sz="1400" dirty="0"/>
              <a:t> </a:t>
            </a:r>
            <a:r>
              <a:rPr sz="1400" dirty="0"/>
              <a:t>dans</a:t>
            </a:r>
            <a:r>
              <a:rPr sz="1400" dirty="0"/>
              <a:t> les </a:t>
            </a:r>
            <a:r>
              <a:rPr sz="1400" dirty="0"/>
              <a:t>achats</a:t>
            </a:r>
            <a:r>
              <a:rPr sz="1400" dirty="0"/>
              <a:t>, </a:t>
            </a:r>
            <a:r>
              <a:rPr sz="1400" dirty="0"/>
              <a:t>une</a:t>
            </a:r>
            <a:r>
              <a:rPr sz="1400" dirty="0"/>
              <a:t> accumulation excessive de </a:t>
            </a:r>
            <a:r>
              <a:rPr sz="1400" dirty="0"/>
              <a:t>produits</a:t>
            </a:r>
            <a:r>
              <a:rPr sz="1400" dirty="0"/>
              <a:t> non </a:t>
            </a:r>
            <a:r>
              <a:rPr sz="1400" dirty="0"/>
              <a:t>prioritaires</a:t>
            </a:r>
            <a:r>
              <a:rPr sz="1400" dirty="0"/>
              <a:t> et des ruptures critiques pour les </a:t>
            </a:r>
            <a:r>
              <a:rPr sz="1400" dirty="0"/>
              <a:t>produits</a:t>
            </a:r>
            <a:r>
              <a:rPr sz="1400" dirty="0"/>
              <a:t> </a:t>
            </a:r>
            <a:r>
              <a:rPr sz="1400" dirty="0" smtClean="0"/>
              <a:t>essentiels</a:t>
            </a:r>
            <a:r>
              <a:rPr sz="1400" dirty="0" smtClean="0"/>
              <a:t> </a:t>
            </a:r>
            <a:r>
              <a:rPr lang="en-US" sz="1400" dirty="0" smtClean="0"/>
              <a:t>(</a:t>
            </a:r>
            <a:r>
              <a:rPr sz="1400" dirty="0" smtClean="0"/>
              <a:t>avec </a:t>
            </a:r>
            <a:r>
              <a:rPr sz="1400" dirty="0"/>
              <a:t>pour </a:t>
            </a:r>
            <a:r>
              <a:rPr sz="1400" dirty="0"/>
              <a:t>effet</a:t>
            </a:r>
            <a:r>
              <a:rPr sz="1400" dirty="0"/>
              <a:t> </a:t>
            </a:r>
            <a:r>
              <a:rPr sz="1400" dirty="0"/>
              <a:t>une</a:t>
            </a:r>
            <a:r>
              <a:rPr sz="1400" dirty="0"/>
              <a:t> </a:t>
            </a:r>
            <a:r>
              <a:rPr sz="1400" dirty="0"/>
              <a:t>détérioration</a:t>
            </a:r>
            <a:r>
              <a:rPr sz="1400" dirty="0"/>
              <a:t> des services et </a:t>
            </a:r>
            <a:r>
              <a:rPr sz="1400" dirty="0"/>
              <a:t>une</a:t>
            </a:r>
            <a:r>
              <a:rPr sz="1400" dirty="0"/>
              <a:t> </a:t>
            </a:r>
            <a:r>
              <a:rPr sz="1400" dirty="0"/>
              <a:t>perte</a:t>
            </a:r>
            <a:r>
              <a:rPr sz="1400" dirty="0"/>
              <a:t> de </a:t>
            </a:r>
            <a:r>
              <a:rPr sz="1400" dirty="0"/>
              <a:t>confiance</a:t>
            </a:r>
            <a:r>
              <a:rPr sz="1400" dirty="0"/>
              <a:t> des </a:t>
            </a:r>
            <a:r>
              <a:rPr sz="1400" dirty="0" smtClean="0"/>
              <a:t>usagers</a:t>
            </a:r>
            <a:r>
              <a:rPr lang="en-US" sz="1400" dirty="0" smtClean="0"/>
              <a:t>)</a:t>
            </a:r>
            <a:r>
              <a:rPr sz="1400" dirty="0" smtClean="0"/>
              <a:t>.</a:t>
            </a:r>
            <a:endParaRPr sz="1400" dirty="0"/>
          </a:p>
        </p:txBody>
      </p:sp>
      <p:sp>
        <p:nvSpPr>
          <p:cNvPr id="4" name="TextBox 3">
            <a:extLst>
              <a:ext uri="{FF2B5EF4-FFF2-40B4-BE49-F238E27FC236}">
                <a16:creationId xmlns:a16="http://schemas.microsoft.com/office/drawing/2014/main" id="{FA9A2891-6796-B332-0B50-C3C98F85419C}"/>
              </a:ext>
            </a:extLst>
          </p:cNvPr>
          <p:cNvSpPr txBox="1"/>
          <p:nvPr/>
        </p:nvSpPr>
        <p:spPr>
          <a:xfrm>
            <a:off x="655483" y="6477383"/>
            <a:ext cx="5932129"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defRPr>
                <a:cs typeface="Poppins Light"/>
              </a:defRPr>
            </a:pPr>
            <a:r>
              <a:rPr dirty="0"/>
              <a:t>Source : RMET Expert Review Deck (Interne)</a:t>
            </a:r>
            <a:endParaRPr lang="en-US" dirty="0"/>
          </a:p>
        </p:txBody>
      </p:sp>
    </p:spTree>
    <p:extLst>
      <p:ext uri="{BB962C8B-B14F-4D97-AF65-F5344CB8AC3E}">
        <p14:creationId xmlns:p14="http://schemas.microsoft.com/office/powerpoint/2010/main" val="73849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B910-424E-926F-82EC-87A4A56A13F3}"/>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5522396C-B9C7-91E8-6510-D8E2164C3B40}"/>
              </a:ext>
            </a:extLst>
          </p:cNvPr>
          <p:cNvSpPr txBox="1">
            <a:spLocks/>
          </p:cNvSpPr>
          <p:nvPr/>
        </p:nvSpPr>
        <p:spPr>
          <a:xfrm>
            <a:off x="521204" y="237234"/>
            <a:ext cx="10782595" cy="898582"/>
          </a:xfrm>
          <a:prstGeom prst="rect">
            <a:avLst/>
          </a:prstGeom>
        </p:spPr>
        <p:txBody>
          <a:bodyPr/>
          <a:lstStyle>
            <a:lvl1pPr algn="l" defTabSz="914400" rtl="0" eaLnBrk="1" latinLnBrk="0" hangingPunct="1">
              <a:lnSpc>
                <a:spcPct val="90000"/>
              </a:lnSpc>
              <a:spcBef>
                <a:spcPct val="0"/>
              </a:spcBef>
              <a:buNone/>
              <a:defRPr sz="3600" kern="1200">
                <a:solidFill>
                  <a:srgbClr val="09544F"/>
                </a:solidFill>
                <a:latin typeface="+mj-lt"/>
                <a:ea typeface="+mj-ea"/>
                <a:cs typeface="+mj-cs"/>
              </a:defRPr>
            </a:lvl1pPr>
          </a:lstStyle>
          <a:p>
            <a:pPr>
              <a:defRPr sz="3200"/>
            </a:pPr>
            <a:r>
              <a:rPr dirty="0"/>
              <a:t>Lier </a:t>
            </a:r>
            <a:r>
              <a:rPr dirty="0"/>
              <a:t>financement</a:t>
            </a:r>
            <a:r>
              <a:rPr dirty="0"/>
              <a:t> et </a:t>
            </a:r>
            <a:r>
              <a:rPr dirty="0"/>
              <a:t>prestation</a:t>
            </a:r>
            <a:r>
              <a:rPr dirty="0"/>
              <a:t> : le </a:t>
            </a:r>
            <a:r>
              <a:rPr dirty="0"/>
              <a:t>rôle</a:t>
            </a:r>
            <a:r>
              <a:rPr dirty="0"/>
              <a:t> unique du GFF </a:t>
            </a:r>
            <a:r>
              <a:rPr dirty="0"/>
              <a:t>dans</a:t>
            </a:r>
            <a:r>
              <a:rPr dirty="0"/>
              <a:t> le </a:t>
            </a:r>
            <a:r>
              <a:rPr dirty="0"/>
              <a:t>renforcement</a:t>
            </a:r>
            <a:r>
              <a:rPr dirty="0"/>
              <a:t> durable de la </a:t>
            </a:r>
            <a:r>
              <a:rPr dirty="0"/>
              <a:t>résilience</a:t>
            </a:r>
            <a:r>
              <a:rPr dirty="0"/>
              <a:t> des pays </a:t>
            </a:r>
            <a:endParaRPr lang="es-PE" sz="3200" dirty="0"/>
          </a:p>
        </p:txBody>
      </p:sp>
      <p:sp>
        <p:nvSpPr>
          <p:cNvPr id="2" name="Content Placeholder 10">
            <a:extLst>
              <a:ext uri="{FF2B5EF4-FFF2-40B4-BE49-F238E27FC236}">
                <a16:creationId xmlns:a16="http://schemas.microsoft.com/office/drawing/2014/main" id="{60B12B1A-28AD-C911-C76E-E9A69D198886}"/>
              </a:ext>
            </a:extLst>
          </p:cNvPr>
          <p:cNvSpPr txBox="1">
            <a:spLocks/>
          </p:cNvSpPr>
          <p:nvPr/>
        </p:nvSpPr>
        <p:spPr>
          <a:xfrm>
            <a:off x="521204" y="1149964"/>
            <a:ext cx="11113077" cy="1155038"/>
          </a:xfrm>
          <a:prstGeom prst="rect">
            <a:avLst/>
          </a:prstGeom>
        </p:spPr>
        <p:txBody>
          <a:bodyPr/>
          <a:lst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1000"/>
              </a:spcBef>
              <a:spcAft>
                <a:spcPts val="0"/>
              </a:spcAft>
              <a:buClr>
                <a:srgbClr val="1FA19C"/>
              </a:buClr>
              <a:buSzTx/>
              <a:buNone/>
              <a:tabLst>
                <a:tab pos="756285" algn="l"/>
              </a:tabLst>
              <a:defRPr sz="1800"/>
            </a:pPr>
            <a:r>
              <a:rPr sz="1400" dirty="0"/>
              <a:t>L’avantage</a:t>
            </a:r>
            <a:r>
              <a:rPr sz="1400" dirty="0"/>
              <a:t> </a:t>
            </a:r>
            <a:r>
              <a:rPr sz="1400" dirty="0"/>
              <a:t>comparatif</a:t>
            </a:r>
            <a:r>
              <a:rPr sz="1400" dirty="0"/>
              <a:t> du GFF </a:t>
            </a:r>
            <a:r>
              <a:rPr sz="1400" dirty="0"/>
              <a:t>réside</a:t>
            </a:r>
            <a:r>
              <a:rPr sz="1400" dirty="0"/>
              <a:t> </a:t>
            </a:r>
            <a:r>
              <a:rPr sz="1400" dirty="0"/>
              <a:t>dans</a:t>
            </a:r>
            <a:r>
              <a:rPr sz="1400" dirty="0"/>
              <a:t> </a:t>
            </a:r>
            <a:r>
              <a:rPr sz="1400" dirty="0"/>
              <a:t>sa</a:t>
            </a:r>
            <a:r>
              <a:rPr sz="1400" dirty="0"/>
              <a:t> </a:t>
            </a:r>
            <a:r>
              <a:rPr sz="1400" dirty="0"/>
              <a:t>capacité</a:t>
            </a:r>
            <a:r>
              <a:rPr sz="1400" dirty="0"/>
              <a:t> à aider les pays à </a:t>
            </a:r>
            <a:r>
              <a:rPr sz="1400" dirty="0"/>
              <a:t>relier</a:t>
            </a:r>
            <a:r>
              <a:rPr sz="1400" dirty="0"/>
              <a:t> les </a:t>
            </a:r>
            <a:r>
              <a:rPr sz="1400" dirty="0"/>
              <a:t>priorités</a:t>
            </a:r>
            <a:r>
              <a:rPr sz="1400" dirty="0"/>
              <a:t> </a:t>
            </a:r>
            <a:r>
              <a:rPr sz="1400" dirty="0"/>
              <a:t>budgétaires</a:t>
            </a:r>
            <a:r>
              <a:rPr sz="1400" dirty="0"/>
              <a:t> aux </a:t>
            </a:r>
            <a:r>
              <a:rPr sz="1400" dirty="0"/>
              <a:t>décisions</a:t>
            </a:r>
            <a:r>
              <a:rPr sz="1400" dirty="0"/>
              <a:t> relatives à la </a:t>
            </a:r>
            <a:r>
              <a:rPr sz="1400" dirty="0"/>
              <a:t>chaîne</a:t>
            </a:r>
            <a:r>
              <a:rPr sz="1400" dirty="0"/>
              <a:t> </a:t>
            </a:r>
            <a:r>
              <a:rPr sz="1400" dirty="0"/>
              <a:t>d’approvisionnement</a:t>
            </a:r>
            <a:r>
              <a:rPr sz="1400" dirty="0"/>
              <a:t>, </a:t>
            </a:r>
            <a:r>
              <a:rPr sz="1400" dirty="0"/>
              <a:t>afin</a:t>
            </a:r>
            <a:r>
              <a:rPr sz="1400" dirty="0"/>
              <a:t> de </a:t>
            </a:r>
            <a:r>
              <a:rPr sz="1400" dirty="0"/>
              <a:t>maintenir</a:t>
            </a:r>
            <a:r>
              <a:rPr sz="1400" dirty="0"/>
              <a:t> </a:t>
            </a:r>
            <a:r>
              <a:rPr sz="1400" dirty="0"/>
              <a:t>l’accès</a:t>
            </a:r>
            <a:r>
              <a:rPr sz="1400" dirty="0"/>
              <a:t> aux services, </a:t>
            </a:r>
            <a:r>
              <a:rPr sz="1400" dirty="0"/>
              <a:t>notamment</a:t>
            </a:r>
            <a:r>
              <a:rPr sz="1400" dirty="0"/>
              <a:t> grâce au RMET, au HRT, aux </a:t>
            </a:r>
            <a:r>
              <a:rPr sz="1400" dirty="0"/>
              <a:t>réformes</a:t>
            </a:r>
            <a:r>
              <a:rPr sz="1400" dirty="0"/>
              <a:t> de la GFP et à des </a:t>
            </a:r>
            <a:r>
              <a:rPr sz="1400" dirty="0"/>
              <a:t>systèmes</a:t>
            </a:r>
            <a:r>
              <a:rPr sz="1400" dirty="0"/>
              <a:t> de </a:t>
            </a:r>
            <a:r>
              <a:rPr sz="1400" dirty="0"/>
              <a:t>données</a:t>
            </a:r>
            <a:r>
              <a:rPr sz="1400" dirty="0"/>
              <a:t> </a:t>
            </a:r>
            <a:r>
              <a:rPr sz="1400" dirty="0"/>
              <a:t>interopérables</a:t>
            </a:r>
            <a:r>
              <a:rPr sz="1400" dirty="0"/>
              <a:t>.</a:t>
            </a:r>
            <a:endParaRPr kumimoji="0" lang="en-US" sz="1400" u="none" strike="noStrike" kern="1200" cap="none" spc="0" normalizeH="0" baseline="0" noProof="0" dirty="0">
              <a:ln>
                <a:noFill/>
              </a:ln>
              <a:effectLst/>
              <a:uLnTx/>
              <a:uFillTx/>
              <a:latin typeface="Poppins" panose="00000500000000000000" pitchFamily="2" charset="0"/>
              <a:cs typeface="Poppins" panose="00000500000000000000" pitchFamily="2" charset="0"/>
              <a:sym typeface="Arial"/>
            </a:endParaRPr>
          </a:p>
        </p:txBody>
      </p:sp>
      <p:graphicFrame>
        <p:nvGraphicFramePr>
          <p:cNvPr id="4" name="Table 3">
            <a:extLst>
              <a:ext uri="{FF2B5EF4-FFF2-40B4-BE49-F238E27FC236}">
                <a16:creationId xmlns:a16="http://schemas.microsoft.com/office/drawing/2014/main" id="{1D2F4520-41E3-8101-20D9-A8E00939EF22}"/>
              </a:ext>
            </a:extLst>
          </p:cNvPr>
          <p:cNvGraphicFramePr>
            <a:graphicFrameLocks noGrp="1"/>
          </p:cNvGraphicFramePr>
          <p:nvPr>
            <p:extLst>
              <p:ext uri="{D42A27DB-BD31-4B8C-83A1-F6EECF244321}">
                <p14:modId xmlns:p14="http://schemas.microsoft.com/office/powerpoint/2010/main" val="1286673684"/>
              </p:ext>
            </p:extLst>
          </p:nvPr>
        </p:nvGraphicFramePr>
        <p:xfrm>
          <a:off x="521205" y="2086930"/>
          <a:ext cx="11149590" cy="3175000"/>
        </p:xfrm>
        <a:graphic>
          <a:graphicData uri="http://schemas.openxmlformats.org/drawingml/2006/table">
            <a:tbl>
              <a:tblPr firstRow="1" bandRow="1">
                <a:tableStyleId>{93296810-A885-4BE3-A3E7-6D5BEEA58F35}</a:tableStyleId>
              </a:tblPr>
              <a:tblGrid>
                <a:gridCol w="3374469">
                  <a:extLst>
                    <a:ext uri="{9D8B030D-6E8A-4147-A177-3AD203B41FA5}">
                      <a16:colId xmlns:a16="http://schemas.microsoft.com/office/drawing/2014/main" val="2725374454"/>
                    </a:ext>
                  </a:extLst>
                </a:gridCol>
                <a:gridCol w="7775121">
                  <a:extLst>
                    <a:ext uri="{9D8B030D-6E8A-4147-A177-3AD203B41FA5}">
                      <a16:colId xmlns:a16="http://schemas.microsoft.com/office/drawing/2014/main" val="1886914882"/>
                    </a:ext>
                  </a:extLst>
                </a:gridCol>
              </a:tblGrid>
              <a:tr h="370840">
                <a:tc>
                  <a:txBody>
                    <a:bodyPr/>
                    <a:lstStyle/>
                    <a:p>
                      <a:r>
                        <a:rPr sz="1400" dirty="0"/>
                        <a:t>Défi </a:t>
                      </a:r>
                    </a:p>
                  </a:txBody>
                  <a:tcPr>
                    <a:solidFill>
                      <a:schemeClr val="tx2">
                        <a:lumMod val="50000"/>
                      </a:schemeClr>
                    </a:solidFill>
                  </a:tcPr>
                </a:tc>
                <a:tc>
                  <a:txBody>
                    <a:bodyPr/>
                    <a:lstStyle/>
                    <a:p>
                      <a:r>
                        <a:rPr sz="1400" dirty="0"/>
                        <a:t>Avantage comparatif du GFF</a:t>
                      </a:r>
                    </a:p>
                  </a:txBody>
                  <a:tcPr>
                    <a:solidFill>
                      <a:schemeClr val="tx2">
                        <a:lumMod val="50000"/>
                      </a:schemeClr>
                    </a:solidFill>
                  </a:tcPr>
                </a:tc>
                <a:extLst>
                  <a:ext uri="{0D108BD9-81ED-4DB2-BD59-A6C34878D82A}">
                    <a16:rowId xmlns:a16="http://schemas.microsoft.com/office/drawing/2014/main" val="2842342761"/>
                  </a:ext>
                </a:extLst>
              </a:tr>
              <a:tr h="370840">
                <a:tc>
                  <a:txBody>
                    <a:bodyPr/>
                    <a:lstStyle/>
                    <a:p>
                      <a:pPr marL="342900" indent="-342900">
                        <a:buFont typeface="Arial" panose="020B0604020202020204" pitchFamily="34" charset="0"/>
                        <a:buChar char="•"/>
                      </a:pPr>
                      <a:r>
                        <a:rPr sz="1400" dirty="0"/>
                        <a:t>Manque de transparence sur les flux financiers en temps réel</a:t>
                      </a:r>
                    </a:p>
                  </a:txBody>
                  <a:tcPr/>
                </a:tc>
                <a:tc>
                  <a:txBody>
                    <a:bodyPr/>
                    <a:lstStyle/>
                    <a:p>
                      <a:pPr marL="285750" indent="-285750">
                        <a:buFont typeface="Arial" panose="020B0604020202020204" pitchFamily="34" charset="0"/>
                        <a:buChar char="•"/>
                      </a:pPr>
                      <a:r>
                        <a:rPr sz="1400" dirty="0"/>
                        <a:t>RMET et HRT en tant que plateforme permettant de suivre les flux de ressources fragmentés (par programme, source, niveau d’exécution).</a:t>
                      </a:r>
                    </a:p>
                  </a:txBody>
                  <a:tcPr/>
                </a:tc>
                <a:extLst>
                  <a:ext uri="{0D108BD9-81ED-4DB2-BD59-A6C34878D82A}">
                    <a16:rowId xmlns:a16="http://schemas.microsoft.com/office/drawing/2014/main" val="323089376"/>
                  </a:ext>
                </a:extLst>
              </a:tr>
              <a:tr h="370840">
                <a:tc>
                  <a:txBody>
                    <a:bodyPr/>
                    <a:lstStyle/>
                    <a:p>
                      <a:pPr marL="342900" indent="-342900">
                        <a:buFont typeface="Arial" panose="020B0604020202020204" pitchFamily="34" charset="0"/>
                        <a:buChar char="•"/>
                      </a:pPr>
                      <a:r>
                        <a:rPr sz="1400" dirty="0"/>
                        <a:t>Faibles liens entre les budgets et la prestation logistique dans la chaîne d’approvisionnement.</a:t>
                      </a:r>
                    </a:p>
                  </a:txBody>
                  <a:tcPr/>
                </a:tc>
                <a:tc>
                  <a:txBody>
                    <a:bodyPr/>
                    <a:lstStyle/>
                    <a:p>
                      <a:pPr marL="285750" indent="-285750">
                        <a:buFont typeface="Arial" panose="020B0604020202020204" pitchFamily="34" charset="0"/>
                        <a:buChar char="•"/>
                      </a:pPr>
                      <a:r>
                        <a:rPr sz="1400" dirty="0"/>
                        <a:t>Utilisation du RMET pour relier financement → achats → couverture des services</a:t>
                      </a:r>
                    </a:p>
                  </a:txBody>
                  <a:tcPr/>
                </a:tc>
                <a:extLst>
                  <a:ext uri="{0D108BD9-81ED-4DB2-BD59-A6C34878D82A}">
                    <a16:rowId xmlns:a16="http://schemas.microsoft.com/office/drawing/2014/main" val="225537768"/>
                  </a:ext>
                </a:extLst>
              </a:tr>
              <a:tr h="370840">
                <a:tc>
                  <a:txBody>
                    <a:bodyPr/>
                    <a:lstStyle/>
                    <a:p>
                      <a:pPr marL="342900" indent="-342900">
                        <a:buFont typeface="Arial" panose="020B0604020202020204" pitchFamily="34" charset="0"/>
                        <a:buChar char="•"/>
                        <a:defRPr>
                          <a:solidFill>
                            <a:schemeClr val="tx1"/>
                          </a:solidFill>
                        </a:defRPr>
                      </a:pPr>
                      <a:r>
                        <a:rPr sz="1400" dirty="0"/>
                        <a:t>Perspectives parallèles des programmes</a:t>
                      </a:r>
                    </a:p>
                  </a:txBody>
                  <a:tcPr/>
                </a:tc>
                <a:tc>
                  <a:txBody>
                    <a:bodyPr/>
                    <a:lstStyle/>
                    <a:p>
                      <a:pPr marL="285750" indent="-285750">
                        <a:buFont typeface="Arial" panose="020B0604020202020204" pitchFamily="34" charset="0"/>
                        <a:buChar char="•"/>
                        <a:defRPr>
                          <a:solidFill>
                            <a:schemeClr val="tx1"/>
                          </a:solidFill>
                        </a:defRPr>
                      </a:pPr>
                      <a:r>
                        <a:rPr sz="1400" dirty="0"/>
                        <a:t>Utiliser les données financières pour appuyer la priorisation interprogrammes (par exemple, planification familiale vs VIH vs santé de la mère, du nouveau-né et de l’enfant).</a:t>
                      </a:r>
                    </a:p>
                  </a:txBody>
                  <a:tcPr/>
                </a:tc>
                <a:extLst>
                  <a:ext uri="{0D108BD9-81ED-4DB2-BD59-A6C34878D82A}">
                    <a16:rowId xmlns:a16="http://schemas.microsoft.com/office/drawing/2014/main" val="1402804915"/>
                  </a:ext>
                </a:extLst>
              </a:tr>
              <a:tr h="370840">
                <a:tc>
                  <a:txBody>
                    <a:bodyPr/>
                    <a:lstStyle/>
                    <a:p>
                      <a:pPr marL="342900" indent="-342900">
                        <a:buFont typeface="Arial" panose="020B0604020202020204" pitchFamily="34" charset="0"/>
                        <a:buChar char="•"/>
                      </a:pPr>
                      <a:r>
                        <a:rPr sz="1400" dirty="0"/>
                        <a:t>Décisions de compromis peu claires ou implicites</a:t>
                      </a:r>
                    </a:p>
                  </a:txBody>
                  <a:tcPr/>
                </a:tc>
                <a:tc>
                  <a:txBody>
                    <a:bodyPr/>
                    <a:lstStyle/>
                    <a:p>
                      <a:pPr marL="285750" indent="-285750">
                        <a:buFont typeface="Arial" panose="020B0604020202020204" pitchFamily="34" charset="0"/>
                        <a:buChar char="•"/>
                      </a:pPr>
                      <a:r>
                        <a:rPr sz="1400" dirty="0"/>
                        <a:t>Les données de financement facilitent l'évaluation du programme (coût normatif, couverture, impact qualité)</a:t>
                      </a:r>
                    </a:p>
                  </a:txBody>
                  <a:tcPr/>
                </a:tc>
                <a:extLst>
                  <a:ext uri="{0D108BD9-81ED-4DB2-BD59-A6C34878D82A}">
                    <a16:rowId xmlns:a16="http://schemas.microsoft.com/office/drawing/2014/main" val="2272900601"/>
                  </a:ext>
                </a:extLst>
              </a:tr>
              <a:tr h="370840">
                <a:tc>
                  <a:txBody>
                    <a:bodyPr/>
                    <a:lstStyle/>
                    <a:p>
                      <a:pPr marL="342900" indent="-342900">
                        <a:buFont typeface="Arial" panose="020B0604020202020204" pitchFamily="34" charset="0"/>
                        <a:buChar char="•"/>
                      </a:pPr>
                      <a:r>
                        <a:rPr sz="1400" dirty="0"/>
                        <a:t>Systèmes de données fragmentés</a:t>
                      </a:r>
                    </a:p>
                  </a:txBody>
                  <a:tcPr/>
                </a:tc>
                <a:tc>
                  <a:txBody>
                    <a:bodyPr/>
                    <a:lstStyle/>
                    <a:p>
                      <a:pPr marL="285750" indent="-285750">
                        <a:buFont typeface="Arial" panose="020B0604020202020204" pitchFamily="34" charset="0"/>
                        <a:buChar char="•"/>
                      </a:pPr>
                      <a:r>
                        <a:rPr sz="1400" dirty="0"/>
                        <a:t>Le GFF appuie la mise en place de systèmes numériques interopérables, sous leadership national, pour limiter les redondances et renforcer la pérennité des interventions.</a:t>
                      </a:r>
                    </a:p>
                  </a:txBody>
                  <a:tcPr/>
                </a:tc>
                <a:extLst>
                  <a:ext uri="{0D108BD9-81ED-4DB2-BD59-A6C34878D82A}">
                    <a16:rowId xmlns:a16="http://schemas.microsoft.com/office/drawing/2014/main" val="1251475020"/>
                  </a:ext>
                </a:extLst>
              </a:tr>
            </a:tbl>
          </a:graphicData>
        </a:graphic>
      </p:graphicFrame>
      <p:graphicFrame>
        <p:nvGraphicFramePr>
          <p:cNvPr id="11" name="Diagram 10">
            <a:extLst>
              <a:ext uri="{FF2B5EF4-FFF2-40B4-BE49-F238E27FC236}">
                <a16:creationId xmlns:a16="http://schemas.microsoft.com/office/drawing/2014/main" id="{FF50C5DB-4B00-F225-7987-F7260E2F8403}"/>
              </a:ext>
            </a:extLst>
          </p:cNvPr>
          <p:cNvGraphicFramePr/>
          <p:nvPr>
            <p:extLst>
              <p:ext uri="{D42A27DB-BD31-4B8C-83A1-F6EECF244321}">
                <p14:modId xmlns:p14="http://schemas.microsoft.com/office/powerpoint/2010/main" val="1500911040"/>
              </p:ext>
            </p:extLst>
          </p:nvPr>
        </p:nvGraphicFramePr>
        <p:xfrm>
          <a:off x="553287" y="5354448"/>
          <a:ext cx="11113077" cy="898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408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30BA0-1A14-6F4A-E814-1E808C8DDB57}"/>
            </a:ext>
          </a:extLst>
        </p:cNvPr>
        <p:cNvGrpSpPr/>
        <p:nvPr/>
      </p:nvGrpSpPr>
      <p:grpSpPr>
        <a:xfrm>
          <a:off x="0" y="0"/>
          <a:ext cx="0" cy="0"/>
          <a:chOff x="0" y="0"/>
          <a:chExt cx="0" cy="0"/>
        </a:xfrm>
      </p:grpSpPr>
      <p:sp>
        <p:nvSpPr>
          <p:cNvPr id="17" name="Round Diagonal Corner Rectangle 14">
            <a:extLst>
              <a:ext uri="{FF2B5EF4-FFF2-40B4-BE49-F238E27FC236}">
                <a16:creationId xmlns:a16="http://schemas.microsoft.com/office/drawing/2014/main" id="{F39337AF-7661-B4CD-B85C-D341D4BED648}"/>
              </a:ext>
            </a:extLst>
          </p:cNvPr>
          <p:cNvSpPr/>
          <p:nvPr/>
        </p:nvSpPr>
        <p:spPr>
          <a:xfrm>
            <a:off x="458786" y="2431834"/>
            <a:ext cx="3646087" cy="3113296"/>
          </a:xfrm>
          <a:prstGeom prst="round2DiagRect">
            <a:avLst/>
          </a:prstGeom>
          <a:solidFill>
            <a:schemeClr val="tx2">
              <a:alpha val="10000"/>
            </a:schemeClr>
          </a:solidFill>
          <a:ln w="1270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400" b="1" i="0" u="none" strike="noStrike" kern="0" cap="none" spc="0" normalizeH="0" baseline="0" noProof="0" dirty="0">
              <a:ln>
                <a:noFill/>
              </a:ln>
              <a:solidFill>
                <a:schemeClr val="accent1"/>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400" b="1" kern="0" dirty="0">
              <a:solidFill>
                <a:schemeClr val="accent1"/>
              </a:solidFill>
              <a:latin typeface="Poppins" pitchFamily="2" charset="77"/>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400" b="1" i="0" u="none" strike="noStrike" kern="0" cap="none" spc="0" normalizeH="0" baseline="0" noProof="0" dirty="0">
              <a:ln>
                <a:noFill/>
              </a:ln>
              <a:solidFill>
                <a:schemeClr val="accent1"/>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400" b="1" kern="0" dirty="0">
              <a:solidFill>
                <a:schemeClr val="accent1"/>
              </a:solidFill>
              <a:latin typeface="Poppins" pitchFamily="2" charset="77"/>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400" b="1" i="0" u="none" strike="noStrike" kern="0" cap="none" spc="0" normalizeH="0" baseline="0" noProof="0" dirty="0">
              <a:ln>
                <a:noFill/>
              </a:ln>
              <a:solidFill>
                <a:schemeClr val="accent1"/>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400" b="1" kern="0" dirty="0">
              <a:solidFill>
                <a:schemeClr val="accent1"/>
              </a:solidFill>
              <a:latin typeface="Poppins" pitchFamily="2" charset="77"/>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sz="1400" b="1" i="0" u="none" strike="noStrike" kern="0" cap="none" spc="0" normalizeH="0" baseline="0" noProof="0" dirty="0">
              <a:ln>
                <a:noFill/>
              </a:ln>
              <a:solidFill>
                <a:schemeClr val="accent1"/>
              </a:solidFill>
              <a:effectLst/>
              <a:uLnTx/>
              <a:uFillTx/>
              <a:latin typeface="Poppins" pitchFamily="2" charset="77"/>
              <a:ea typeface="+mn-ea"/>
              <a:cs typeface="Poppins" pitchFamily="2" charset="77"/>
            </a:endParaRPr>
          </a:p>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400" b="1" kern="0" dirty="0">
              <a:solidFill>
                <a:schemeClr val="accent1"/>
              </a:solidFill>
              <a:latin typeface="Poppins" pitchFamily="2" charset="77"/>
              <a:cs typeface="Poppins" pitchFamily="2" charset="77"/>
            </a:endParaRPr>
          </a:p>
        </p:txBody>
      </p:sp>
      <p:sp>
        <p:nvSpPr>
          <p:cNvPr id="7" name="Título 1">
            <a:extLst>
              <a:ext uri="{FF2B5EF4-FFF2-40B4-BE49-F238E27FC236}">
                <a16:creationId xmlns:a16="http://schemas.microsoft.com/office/drawing/2014/main" id="{F99EBFFE-56A1-26E3-85E0-B2945175BD39}"/>
              </a:ext>
            </a:extLst>
          </p:cNvPr>
          <p:cNvSpPr txBox="1">
            <a:spLocks/>
          </p:cNvSpPr>
          <p:nvPr/>
        </p:nvSpPr>
        <p:spPr>
          <a:xfrm>
            <a:off x="480503" y="237234"/>
            <a:ext cx="11359293" cy="566097"/>
          </a:xfrm>
          <a:prstGeom prst="rect">
            <a:avLst/>
          </a:prstGeom>
        </p:spPr>
        <p:txBody>
          <a:bodyPr/>
          <a:lstStyle>
            <a:lvl1pPr algn="l" defTabSz="914400" rtl="0" eaLnBrk="1" latinLnBrk="0" hangingPunct="1">
              <a:lnSpc>
                <a:spcPct val="90000"/>
              </a:lnSpc>
              <a:spcBef>
                <a:spcPct val="0"/>
              </a:spcBef>
              <a:buNone/>
              <a:defRPr sz="3600" kern="1200">
                <a:solidFill>
                  <a:srgbClr val="09544F"/>
                </a:solidFill>
                <a:latin typeface="+mj-lt"/>
                <a:ea typeface="+mj-ea"/>
                <a:cs typeface="+mj-cs"/>
              </a:defRPr>
            </a:lvl1pPr>
          </a:lstStyle>
          <a:p>
            <a:pPr algn="ctr">
              <a:defRPr sz="3200"/>
            </a:pPr>
            <a:r>
              <a:rPr dirty="0"/>
              <a:t>Intégration</a:t>
            </a:r>
            <a:r>
              <a:rPr dirty="0"/>
              <a:t> C&amp;SC </a:t>
            </a:r>
            <a:r>
              <a:rPr dirty="0"/>
              <a:t>dans</a:t>
            </a:r>
            <a:r>
              <a:rPr dirty="0"/>
              <a:t> </a:t>
            </a:r>
            <a:r>
              <a:rPr dirty="0"/>
              <a:t>l’approche</a:t>
            </a:r>
            <a:r>
              <a:rPr dirty="0"/>
              <a:t> tripartite du GFF</a:t>
            </a:r>
            <a:endParaRPr lang="es-PE" sz="3200" dirty="0"/>
          </a:p>
        </p:txBody>
      </p:sp>
      <p:sp>
        <p:nvSpPr>
          <p:cNvPr id="2" name="Content Placeholder 10">
            <a:extLst>
              <a:ext uri="{FF2B5EF4-FFF2-40B4-BE49-F238E27FC236}">
                <a16:creationId xmlns:a16="http://schemas.microsoft.com/office/drawing/2014/main" id="{820B5EE4-946D-8FB6-5513-F58796D5C32A}"/>
              </a:ext>
            </a:extLst>
          </p:cNvPr>
          <p:cNvSpPr txBox="1">
            <a:spLocks/>
          </p:cNvSpPr>
          <p:nvPr/>
        </p:nvSpPr>
        <p:spPr>
          <a:xfrm>
            <a:off x="288000" y="833073"/>
            <a:ext cx="11600501" cy="89443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defRPr sz="2000"/>
            </a:pPr>
            <a:r>
              <a:rPr sz="1600" dirty="0"/>
              <a:t>Le GFF </a:t>
            </a:r>
            <a:r>
              <a:rPr sz="1600" dirty="0"/>
              <a:t>devrait</a:t>
            </a:r>
            <a:r>
              <a:rPr sz="1600" dirty="0"/>
              <a:t> </a:t>
            </a:r>
            <a:r>
              <a:rPr sz="1600" dirty="0"/>
              <a:t>mettre</a:t>
            </a:r>
            <a:r>
              <a:rPr sz="1600" dirty="0"/>
              <a:t> </a:t>
            </a:r>
            <a:r>
              <a:rPr sz="1600" dirty="0"/>
              <a:t>en</a:t>
            </a:r>
            <a:r>
              <a:rPr sz="1600" dirty="0"/>
              <a:t> </a:t>
            </a:r>
            <a:r>
              <a:rPr sz="1600" dirty="0"/>
              <a:t>œuvre</a:t>
            </a:r>
            <a:r>
              <a:rPr sz="1600" dirty="0"/>
              <a:t> </a:t>
            </a:r>
            <a:r>
              <a:rPr sz="1600" dirty="0"/>
              <a:t>une</a:t>
            </a:r>
            <a:r>
              <a:rPr sz="1600" dirty="0"/>
              <a:t> </a:t>
            </a:r>
            <a:r>
              <a:rPr sz="1600" dirty="0"/>
              <a:t>stratégie</a:t>
            </a:r>
            <a:r>
              <a:rPr sz="1600" dirty="0"/>
              <a:t> </a:t>
            </a:r>
            <a:r>
              <a:rPr sz="1600" dirty="0"/>
              <a:t>cohérente</a:t>
            </a:r>
            <a:r>
              <a:rPr sz="1600" dirty="0"/>
              <a:t> de </a:t>
            </a:r>
            <a:r>
              <a:rPr sz="1600" dirty="0"/>
              <a:t>chaîne</a:t>
            </a:r>
            <a:r>
              <a:rPr sz="1600" dirty="0"/>
              <a:t> </a:t>
            </a:r>
            <a:r>
              <a:rPr sz="1600" dirty="0"/>
              <a:t>d'approvisionnement</a:t>
            </a:r>
            <a:r>
              <a:rPr sz="1600" dirty="0"/>
              <a:t> et de </a:t>
            </a:r>
            <a:r>
              <a:rPr sz="1600" dirty="0"/>
              <a:t>logistique</a:t>
            </a:r>
            <a:r>
              <a:rPr sz="1600" dirty="0"/>
              <a:t>, </a:t>
            </a:r>
            <a:r>
              <a:rPr sz="1600" dirty="0"/>
              <a:t>intégrant</a:t>
            </a:r>
            <a:r>
              <a:rPr sz="1600" dirty="0"/>
              <a:t> le </a:t>
            </a:r>
            <a:r>
              <a:rPr sz="1600" dirty="0"/>
              <a:t>suivi</a:t>
            </a:r>
            <a:r>
              <a:rPr sz="1600" dirty="0"/>
              <a:t> des flux financiers, le </a:t>
            </a:r>
            <a:r>
              <a:rPr sz="1600" dirty="0"/>
              <a:t>contrôle</a:t>
            </a:r>
            <a:r>
              <a:rPr sz="1600" dirty="0"/>
              <a:t> de la </a:t>
            </a:r>
            <a:r>
              <a:rPr sz="1600" dirty="0"/>
              <a:t>disponibilité</a:t>
            </a:r>
            <a:r>
              <a:rPr sz="1600" dirty="0"/>
              <a:t> des services, et la </a:t>
            </a:r>
            <a:r>
              <a:rPr sz="1600" dirty="0"/>
              <a:t>planification</a:t>
            </a:r>
            <a:r>
              <a:rPr sz="1600" dirty="0"/>
              <a:t> </a:t>
            </a:r>
            <a:r>
              <a:rPr sz="1600" dirty="0"/>
              <a:t>logistique</a:t>
            </a:r>
            <a:r>
              <a:rPr sz="1600" dirty="0"/>
              <a:t> au </a:t>
            </a:r>
            <a:r>
              <a:rPr sz="1600" dirty="0"/>
              <a:t>niveau</a:t>
            </a:r>
            <a:r>
              <a:rPr sz="1600" dirty="0"/>
              <a:t> national. </a:t>
            </a:r>
            <a:r>
              <a:rPr sz="1600" dirty="0"/>
              <a:t>Cela</a:t>
            </a:r>
            <a:r>
              <a:rPr sz="1600" dirty="0"/>
              <a:t> </a:t>
            </a:r>
            <a:r>
              <a:rPr sz="1600" dirty="0"/>
              <a:t>est</a:t>
            </a:r>
            <a:r>
              <a:rPr sz="1600" dirty="0"/>
              <a:t> </a:t>
            </a:r>
            <a:r>
              <a:rPr sz="1600" dirty="0"/>
              <a:t>en</a:t>
            </a:r>
            <a:r>
              <a:rPr sz="1600" dirty="0"/>
              <a:t> </a:t>
            </a:r>
            <a:r>
              <a:rPr sz="1600" dirty="0"/>
              <a:t>adéquation</a:t>
            </a:r>
            <a:r>
              <a:rPr sz="1600" dirty="0"/>
              <a:t> avec </a:t>
            </a:r>
            <a:r>
              <a:rPr sz="1600" dirty="0"/>
              <a:t>l’approche</a:t>
            </a:r>
            <a:r>
              <a:rPr sz="1600" dirty="0"/>
              <a:t> tripartite </a:t>
            </a:r>
            <a:r>
              <a:rPr sz="1600" dirty="0"/>
              <a:t>actuelle</a:t>
            </a:r>
            <a:r>
              <a:rPr sz="1600" dirty="0"/>
              <a:t> du GFF pour </a:t>
            </a:r>
            <a:r>
              <a:rPr sz="1600" dirty="0"/>
              <a:t>l’engagement</a:t>
            </a:r>
            <a:r>
              <a:rPr sz="1600" dirty="0"/>
              <a:t> des </a:t>
            </a:r>
            <a:r>
              <a:rPr sz="1600" dirty="0" smtClean="0"/>
              <a:t>pays</a:t>
            </a:r>
            <a:r>
              <a:rPr lang="en-US" sz="1600" dirty="0" smtClean="0"/>
              <a:t>,</a:t>
            </a:r>
            <a:r>
              <a:rPr sz="1600" dirty="0" smtClean="0"/>
              <a:t> </a:t>
            </a:r>
            <a:r>
              <a:rPr sz="1600" dirty="0"/>
              <a:t>en</a:t>
            </a:r>
            <a:r>
              <a:rPr sz="1600" dirty="0"/>
              <a:t> </a:t>
            </a:r>
            <a:r>
              <a:rPr sz="1600" dirty="0"/>
              <a:t>réponse</a:t>
            </a:r>
            <a:r>
              <a:rPr sz="1600" dirty="0"/>
              <a:t> aux interruptions. </a:t>
            </a:r>
            <a:endParaRPr lang="en-US" sz="1600" dirty="0">
              <a:cs typeface="Poppins Light"/>
            </a:endParaRPr>
          </a:p>
        </p:txBody>
      </p:sp>
      <p:sp>
        <p:nvSpPr>
          <p:cNvPr id="5" name="TextBox 4">
            <a:extLst>
              <a:ext uri="{FF2B5EF4-FFF2-40B4-BE49-F238E27FC236}">
                <a16:creationId xmlns:a16="http://schemas.microsoft.com/office/drawing/2014/main" id="{BA245A40-D3CF-DD4B-0EE4-7F40D9088CD0}"/>
              </a:ext>
            </a:extLst>
          </p:cNvPr>
          <p:cNvSpPr txBox="1"/>
          <p:nvPr/>
        </p:nvSpPr>
        <p:spPr>
          <a:xfrm>
            <a:off x="1517447" y="2844225"/>
            <a:ext cx="1528763" cy="584775"/>
          </a:xfrm>
          <a:prstGeom prst="rect">
            <a:avLst/>
          </a:prstGeom>
          <a:solidFill>
            <a:schemeClr val="tx2"/>
          </a:solidFill>
          <a:ln w="57150">
            <a:solidFill>
              <a:srgbClr val="2E923C"/>
            </a:solidFill>
          </a:ln>
        </p:spPr>
        <p:txBody>
          <a:bodyPr wrap="square">
            <a:spAutoFit/>
          </a:bodyPr>
          <a:lstStyle/>
          <a:p>
            <a:pPr algn="ctr">
              <a:defRPr sz="1600">
                <a:solidFill>
                  <a:schemeClr val="bg1"/>
                </a:solidFill>
              </a:defRPr>
            </a:pPr>
            <a:r>
              <a:rPr dirty="0"/>
              <a:t>RMET + C&amp;SC HRT</a:t>
            </a:r>
          </a:p>
        </p:txBody>
      </p:sp>
      <p:sp>
        <p:nvSpPr>
          <p:cNvPr id="6" name="TextBox 5">
            <a:extLst>
              <a:ext uri="{FF2B5EF4-FFF2-40B4-BE49-F238E27FC236}">
                <a16:creationId xmlns:a16="http://schemas.microsoft.com/office/drawing/2014/main" id="{6DEC4F96-1801-612A-9D57-067E3D7771EB}"/>
              </a:ext>
            </a:extLst>
          </p:cNvPr>
          <p:cNvSpPr txBox="1"/>
          <p:nvPr/>
        </p:nvSpPr>
        <p:spPr>
          <a:xfrm>
            <a:off x="770892" y="4405486"/>
            <a:ext cx="1177510" cy="692497"/>
          </a:xfrm>
          <a:prstGeom prst="rect">
            <a:avLst/>
          </a:prstGeom>
          <a:solidFill>
            <a:schemeClr val="tx2"/>
          </a:solidFill>
          <a:ln w="57150">
            <a:solidFill>
              <a:srgbClr val="2E923C"/>
            </a:solidFill>
          </a:ln>
        </p:spPr>
        <p:txBody>
          <a:bodyPr wrap="square">
            <a:noAutofit/>
          </a:bodyPr>
          <a:lstStyle>
            <a:defPPr>
              <a:defRPr lang="en-US"/>
            </a:defPPr>
            <a:lvl1pPr algn="ctr">
              <a:defRPr sz="1300">
                <a:solidFill>
                  <a:schemeClr val="bg1"/>
                </a:solidFill>
              </a:defRPr>
            </a:lvl1pPr>
          </a:lstStyle>
          <a:p>
            <a:r>
              <a:rPr dirty="0"/>
              <a:t>Interruptions </a:t>
            </a:r>
            <a:r>
              <a:rPr dirty="0"/>
              <a:t>dans</a:t>
            </a:r>
            <a:r>
              <a:rPr dirty="0"/>
              <a:t> le cadre de</a:t>
            </a:r>
            <a:r>
              <a:rPr sz="1600" dirty="0"/>
              <a:t> FASTR </a:t>
            </a:r>
            <a:r>
              <a:rPr dirty="0"/>
              <a:t>et ACR</a:t>
            </a:r>
          </a:p>
        </p:txBody>
      </p:sp>
      <p:sp>
        <p:nvSpPr>
          <p:cNvPr id="8" name="TextBox 7">
            <a:extLst>
              <a:ext uri="{FF2B5EF4-FFF2-40B4-BE49-F238E27FC236}">
                <a16:creationId xmlns:a16="http://schemas.microsoft.com/office/drawing/2014/main" id="{6A87DB17-FBC8-BC7E-A0CF-F0F60FDA66AF}"/>
              </a:ext>
            </a:extLst>
          </p:cNvPr>
          <p:cNvSpPr txBox="1"/>
          <p:nvPr/>
        </p:nvSpPr>
        <p:spPr>
          <a:xfrm>
            <a:off x="2555892" y="4389142"/>
            <a:ext cx="1329363" cy="1155988"/>
          </a:xfrm>
          <a:prstGeom prst="rect">
            <a:avLst/>
          </a:prstGeom>
          <a:solidFill>
            <a:schemeClr val="tx2"/>
          </a:solidFill>
          <a:ln w="28575">
            <a:solidFill>
              <a:srgbClr val="C00000"/>
            </a:solidFill>
            <a:prstDash val="dash"/>
          </a:ln>
        </p:spPr>
        <p:txBody>
          <a:bodyPr wrap="square">
            <a:noAutofit/>
          </a:bodyPr>
          <a:lstStyle/>
          <a:p>
            <a:pPr algn="ctr">
              <a:defRPr sz="1600">
                <a:solidFill>
                  <a:schemeClr val="bg1"/>
                </a:solidFill>
              </a:defRPr>
            </a:pPr>
            <a:r>
              <a:rPr sz="1200" dirty="0"/>
              <a:t>RHSC + AT</a:t>
            </a:r>
          </a:p>
          <a:p>
            <a:pPr algn="ctr">
              <a:defRPr sz="1300">
                <a:solidFill>
                  <a:schemeClr val="bg1"/>
                </a:solidFill>
              </a:defRPr>
            </a:pPr>
            <a:r>
              <a:rPr sz="1200" dirty="0"/>
              <a:t>Établissement</a:t>
            </a:r>
            <a:r>
              <a:rPr sz="1200" dirty="0"/>
              <a:t> des </a:t>
            </a:r>
            <a:r>
              <a:rPr sz="1200" dirty="0"/>
              <a:t>priorités</a:t>
            </a:r>
            <a:r>
              <a:rPr sz="1200" dirty="0"/>
              <a:t> </a:t>
            </a:r>
            <a:r>
              <a:rPr sz="1200" dirty="0"/>
              <a:t>stratégiques</a:t>
            </a:r>
            <a:r>
              <a:rPr sz="1200" dirty="0"/>
              <a:t> et </a:t>
            </a:r>
            <a:r>
              <a:rPr sz="1200" dirty="0"/>
              <a:t>planification</a:t>
            </a:r>
            <a:r>
              <a:rPr sz="1200" dirty="0"/>
              <a:t> </a:t>
            </a:r>
            <a:r>
              <a:rPr sz="1200" dirty="0"/>
              <a:t>logistique</a:t>
            </a:r>
            <a:endParaRPr lang="en-US" sz="1200" i="1" dirty="0">
              <a:solidFill>
                <a:schemeClr val="bg1"/>
              </a:solidFill>
            </a:endParaRPr>
          </a:p>
        </p:txBody>
      </p:sp>
      <p:cxnSp>
        <p:nvCxnSpPr>
          <p:cNvPr id="10" name="Straight Connector 9">
            <a:extLst>
              <a:ext uri="{FF2B5EF4-FFF2-40B4-BE49-F238E27FC236}">
                <a16:creationId xmlns:a16="http://schemas.microsoft.com/office/drawing/2014/main" id="{885A52C5-EAAA-A24B-3931-86D2B9FDBEC6}"/>
              </a:ext>
            </a:extLst>
          </p:cNvPr>
          <p:cNvCxnSpPr>
            <a:cxnSpLocks/>
            <a:stCxn id="5" idx="2"/>
            <a:endCxn id="6" idx="0"/>
          </p:cNvCxnSpPr>
          <p:nvPr/>
        </p:nvCxnSpPr>
        <p:spPr>
          <a:xfrm flipH="1">
            <a:off x="1359647" y="3429000"/>
            <a:ext cx="922182" cy="9764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F49F0C4-C7F8-F86E-7F03-A24633629F85}"/>
              </a:ext>
            </a:extLst>
          </p:cNvPr>
          <p:cNvCxnSpPr>
            <a:cxnSpLocks/>
            <a:stCxn id="8" idx="1"/>
            <a:endCxn id="6" idx="3"/>
          </p:cNvCxnSpPr>
          <p:nvPr/>
        </p:nvCxnSpPr>
        <p:spPr>
          <a:xfrm flipH="1" flipV="1">
            <a:off x="1948402" y="4751735"/>
            <a:ext cx="607490" cy="21540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214140B-71FC-2624-0C4B-6A797801972E}"/>
              </a:ext>
            </a:extLst>
          </p:cNvPr>
          <p:cNvCxnSpPr>
            <a:cxnSpLocks/>
            <a:endCxn id="8" idx="0"/>
          </p:cNvCxnSpPr>
          <p:nvPr/>
        </p:nvCxnSpPr>
        <p:spPr>
          <a:xfrm>
            <a:off x="2281829" y="3429000"/>
            <a:ext cx="938745" cy="960142"/>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6" name="Table 15">
            <a:extLst>
              <a:ext uri="{FF2B5EF4-FFF2-40B4-BE49-F238E27FC236}">
                <a16:creationId xmlns:a16="http://schemas.microsoft.com/office/drawing/2014/main" id="{A5BA7A29-6C90-99BE-3017-31397481C40A}"/>
              </a:ext>
            </a:extLst>
          </p:cNvPr>
          <p:cNvGraphicFramePr>
            <a:graphicFrameLocks noGrp="1"/>
          </p:cNvGraphicFramePr>
          <p:nvPr>
            <p:extLst>
              <p:ext uri="{D42A27DB-BD31-4B8C-83A1-F6EECF244321}">
                <p14:modId xmlns:p14="http://schemas.microsoft.com/office/powerpoint/2010/main" val="1373273172"/>
              </p:ext>
            </p:extLst>
          </p:nvPr>
        </p:nvGraphicFramePr>
        <p:xfrm>
          <a:off x="4619871" y="2027816"/>
          <a:ext cx="7113343" cy="4506312"/>
        </p:xfrm>
        <a:graphic>
          <a:graphicData uri="http://schemas.openxmlformats.org/drawingml/2006/table">
            <a:tbl>
              <a:tblPr firstRow="1" bandRow="1">
                <a:tableStyleId>{93296810-A885-4BE3-A3E7-6D5BEEA58F35}</a:tableStyleId>
              </a:tblPr>
              <a:tblGrid>
                <a:gridCol w="7113343">
                  <a:extLst>
                    <a:ext uri="{9D8B030D-6E8A-4147-A177-3AD203B41FA5}">
                      <a16:colId xmlns:a16="http://schemas.microsoft.com/office/drawing/2014/main" val="1136218858"/>
                    </a:ext>
                  </a:extLst>
                </a:gridCol>
              </a:tblGrid>
              <a:tr h="1460676">
                <a:tc>
                  <a:txBody>
                    <a:bodyPr/>
                    <a:lstStyle/>
                    <a:p>
                      <a:pPr>
                        <a:defRPr sz="1600"/>
                      </a:pPr>
                      <a:r>
                        <a:rPr sz="1400" dirty="0">
                          <a:solidFill>
                            <a:schemeClr val="tx1"/>
                          </a:solidFill>
                        </a:rPr>
                        <a:t>RMET, C&amp;SC HRT : Facilite l’intégration des charges de travail liées à la gestion des finances publiques (GFP) et à la planification de la chaîne d’approvisionnement, en assurant une visibilité complète des flux de ressources et des décisions opérationnelles à travers les programmes.→ Mécanisme contractuel : Projet HRT</a:t>
                      </a:r>
                      <a:r>
                        <a:rPr lang="en-US" sz="1400" b="0" i="0" dirty="0">
                          <a:solidFill>
                            <a:srgbClr val="000000"/>
                          </a:solidFill>
                        </a:rPr>
                        <a:t/>
                      </a:r>
                      <a:br>
                        <a:rPr lang="en-US" sz="1400" b="0" i="0" dirty="0">
                          <a:solidFill>
                            <a:srgbClr val="000000"/>
                          </a:solidFill>
                        </a:rPr>
                      </a:br>
                      <a:endParaRPr lang="en-US" sz="1400" b="0" i="1" dirty="0">
                        <a:solidFill>
                          <a:schemeClr val="tx1"/>
                        </a:solidFill>
                      </a:endParaRPr>
                    </a:p>
                  </a:txBody>
                  <a:tcPr/>
                </a:tc>
                <a:extLst>
                  <a:ext uri="{0D108BD9-81ED-4DB2-BD59-A6C34878D82A}">
                    <a16:rowId xmlns:a16="http://schemas.microsoft.com/office/drawing/2014/main" val="4170899267"/>
                  </a:ext>
                </a:extLst>
              </a:tr>
              <a:tr h="1460676">
                <a:tc>
                  <a:txBody>
                    <a:bodyPr/>
                    <a:lstStyle/>
                    <a:p>
                      <a:pPr>
                        <a:defRPr sz="1600"/>
                      </a:pPr>
                      <a:r>
                        <a:rPr sz="1400" b="1" dirty="0"/>
                        <a:t>FASTR : Analyse des interruptions et évaluation des causes profondes (ACP)</a:t>
                      </a:r>
                      <a:r>
                        <a:rPr lang="en-US" sz="1400" i="0" dirty="0"/>
                        <a:t/>
                      </a:r>
                      <a:br>
                        <a:rPr lang="en-US" sz="1400" i="0" dirty="0"/>
                      </a:br>
                      <a:r>
                        <a:rPr sz="1400" dirty="0"/>
                        <a:t> Assure une visibilité complète sur les interruptions au niveau de la chaîne d’approvisionnement et fournit des analyses diagnostiques structurées. Celles-ci permettent d’identifier des causes profondes, en vue de la mise en œuvre de mesures correctives fondées sur des données probantes.→ Rendu possible par : projet ACP FASTR </a:t>
                      </a:r>
                      <a:r>
                        <a:rPr lang="en-US" sz="1400" dirty="0"/>
                        <a:t/>
                      </a:r>
                      <a:br>
                        <a:rPr lang="en-US" sz="1400" dirty="0"/>
                      </a:br>
                      <a:endParaRPr lang="en-US" sz="1400" dirty="0"/>
                    </a:p>
                  </a:txBody>
                  <a:tcPr/>
                </a:tc>
                <a:extLst>
                  <a:ext uri="{0D108BD9-81ED-4DB2-BD59-A6C34878D82A}">
                    <a16:rowId xmlns:a16="http://schemas.microsoft.com/office/drawing/2014/main" val="4015622437"/>
                  </a:ext>
                </a:extLst>
              </a:tr>
              <a:tr h="1460676">
                <a:tc>
                  <a:txBody>
                    <a:bodyPr/>
                    <a:lstStyle/>
                    <a:p>
                      <a:pPr marL="0" indent="0" algn="l">
                        <a:tabLst>
                          <a:tab pos="4974336" algn="l"/>
                        </a:tabLst>
                        <a:defRPr sz="1600"/>
                      </a:pPr>
                      <a:r>
                        <a:rPr sz="1400" b="1" dirty="0"/>
                        <a:t>Établissement des priorités et </a:t>
                      </a:r>
                      <a:r>
                        <a:rPr sz="1400" b="1" dirty="0" smtClean="0"/>
                        <a:t>planification</a:t>
                      </a:r>
                      <a:r>
                        <a:rPr lang="en-US" sz="1400" b="0" i="0" baseline="0" dirty="0" smtClean="0"/>
                        <a:t> </a:t>
                      </a:r>
                      <a:r>
                        <a:rPr sz="1400" b="1" dirty="0" smtClean="0"/>
                        <a:t>de </a:t>
                      </a:r>
                      <a:r>
                        <a:rPr sz="1400" b="1" dirty="0"/>
                        <a:t>la chaîne</a:t>
                      </a:r>
                      <a:r>
                        <a:rPr sz="1400" dirty="0"/>
                        <a:t> d’approvisionnement </a:t>
                      </a:r>
                    </a:p>
                    <a:p>
                      <a:pPr marL="0" indent="0" algn="l">
                        <a:tabLst>
                          <a:tab pos="4974336" algn="l"/>
                        </a:tabLst>
                        <a:defRPr sz="1600"/>
                      </a:pPr>
                      <a:r>
                        <a:rPr sz="1400" dirty="0"/>
                        <a:t>Appuie les décisions prises au niveau national concernant les programmes et produits à protéger, à l’aide </a:t>
                      </a:r>
                      <a:r>
                        <a:rPr sz="1400" dirty="0" smtClean="0"/>
                        <a:t>d’outils </a:t>
                      </a:r>
                      <a:r>
                        <a:rPr sz="1400" dirty="0"/>
                        <a:t>intégrés de planification de l’approvisionnement inter-programmes. </a:t>
                      </a:r>
                    </a:p>
                    <a:p>
                      <a:pPr marL="0" indent="0" algn="l">
                        <a:tabLst>
                          <a:tab pos="4974336" algn="l"/>
                        </a:tabLst>
                        <a:defRPr sz="1600"/>
                      </a:pPr>
                      <a:r>
                        <a:rPr sz="1400" dirty="0"/>
                        <a:t>→ Confirmation du dossier d'investissement pour Global FP VAN</a:t>
                      </a:r>
                      <a:endParaRPr lang="en-US" sz="1400" dirty="0"/>
                    </a:p>
                  </a:txBody>
                  <a:tcPr/>
                </a:tc>
                <a:extLst>
                  <a:ext uri="{0D108BD9-81ED-4DB2-BD59-A6C34878D82A}">
                    <a16:rowId xmlns:a16="http://schemas.microsoft.com/office/drawing/2014/main" val="4221368481"/>
                  </a:ext>
                </a:extLst>
              </a:tr>
            </a:tbl>
          </a:graphicData>
        </a:graphic>
      </p:graphicFrame>
      <p:pic>
        <p:nvPicPr>
          <p:cNvPr id="38" name="Picture 37">
            <a:extLst>
              <a:ext uri="{FF2B5EF4-FFF2-40B4-BE49-F238E27FC236}">
                <a16:creationId xmlns:a16="http://schemas.microsoft.com/office/drawing/2014/main" id="{B6ED2865-1239-6788-236C-B4817D32DD8C}"/>
              </a:ext>
            </a:extLst>
          </p:cNvPr>
          <p:cNvPicPr>
            <a:picLocks noChangeAspect="1"/>
          </p:cNvPicPr>
          <p:nvPr/>
        </p:nvPicPr>
        <p:blipFill>
          <a:blip r:embed="rId3"/>
          <a:stretch>
            <a:fillRect/>
          </a:stretch>
        </p:blipFill>
        <p:spPr>
          <a:xfrm>
            <a:off x="9078898" y="2994706"/>
            <a:ext cx="2600688" cy="476316"/>
          </a:xfrm>
          <a:prstGeom prst="rect">
            <a:avLst/>
          </a:prstGeom>
        </p:spPr>
      </p:pic>
      <p:pic>
        <p:nvPicPr>
          <p:cNvPr id="40" name="Picture 39">
            <a:extLst>
              <a:ext uri="{FF2B5EF4-FFF2-40B4-BE49-F238E27FC236}">
                <a16:creationId xmlns:a16="http://schemas.microsoft.com/office/drawing/2014/main" id="{219EBD60-D969-1C1D-938B-E5FAEE3FFC9D}"/>
              </a:ext>
            </a:extLst>
          </p:cNvPr>
          <p:cNvPicPr>
            <a:picLocks noChangeAspect="1"/>
          </p:cNvPicPr>
          <p:nvPr/>
        </p:nvPicPr>
        <p:blipFill>
          <a:blip r:embed="rId4"/>
          <a:stretch>
            <a:fillRect/>
          </a:stretch>
        </p:blipFill>
        <p:spPr>
          <a:xfrm>
            <a:off x="10152047" y="4646116"/>
            <a:ext cx="1493649" cy="365792"/>
          </a:xfrm>
          <a:prstGeom prst="rect">
            <a:avLst/>
          </a:prstGeom>
        </p:spPr>
      </p:pic>
      <p:pic>
        <p:nvPicPr>
          <p:cNvPr id="41" name="Picture 40">
            <a:extLst>
              <a:ext uri="{FF2B5EF4-FFF2-40B4-BE49-F238E27FC236}">
                <a16:creationId xmlns:a16="http://schemas.microsoft.com/office/drawing/2014/main" id="{D51FE3EC-80DF-1684-F2AD-506ECB3E26F6}"/>
              </a:ext>
            </a:extLst>
          </p:cNvPr>
          <p:cNvPicPr>
            <a:picLocks noChangeAspect="1"/>
          </p:cNvPicPr>
          <p:nvPr/>
        </p:nvPicPr>
        <p:blipFill>
          <a:blip r:embed="rId5"/>
          <a:stretch>
            <a:fillRect/>
          </a:stretch>
        </p:blipFill>
        <p:spPr>
          <a:xfrm>
            <a:off x="8827450" y="4624153"/>
            <a:ext cx="1179961" cy="515330"/>
          </a:xfrm>
          <a:prstGeom prst="rect">
            <a:avLst/>
          </a:prstGeom>
        </p:spPr>
      </p:pic>
      <p:pic>
        <p:nvPicPr>
          <p:cNvPr id="4098" name="Picture 2" descr="A logo of a global fp  AI-generated content may be incorrect.">
            <a:extLst>
              <a:ext uri="{FF2B5EF4-FFF2-40B4-BE49-F238E27FC236}">
                <a16:creationId xmlns:a16="http://schemas.microsoft.com/office/drawing/2014/main" id="{CAFBE573-9B02-E934-691A-B75C04BFAB4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899" t="10558" r="14219" b="14870"/>
          <a:stretch/>
        </p:blipFill>
        <p:spPr bwMode="auto">
          <a:xfrm>
            <a:off x="10646395" y="5887453"/>
            <a:ext cx="969020" cy="61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91929"/>
      </p:ext>
    </p:extLst>
  </p:cSld>
  <p:clrMapOvr>
    <a:masterClrMapping/>
  </p:clrMapOvr>
  <p:extLst mod="1">
    <p:ext uri="{6950BFC3-D8DA-4A85-94F7-54DA5524770B}">
      <p188:commentRel xmlns:p188="http://schemas.microsoft.com/office/powerpoint/2018/8/main" xmlns="" r:id="rId7"/>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442DD-FC74-08CF-26CA-B779B42DA8AC}"/>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7E2A478-704B-9058-CC6F-96ED78EA9D38}"/>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23</a:t>
            </a:fld>
            <a:endParaRPr lang="en-GB" noProof="0" dirty="0"/>
          </a:p>
        </p:txBody>
      </p:sp>
      <p:sp>
        <p:nvSpPr>
          <p:cNvPr id="2" name="Título 1">
            <a:extLst>
              <a:ext uri="{FF2B5EF4-FFF2-40B4-BE49-F238E27FC236}">
                <a16:creationId xmlns:a16="http://schemas.microsoft.com/office/drawing/2014/main" id="{252EA64A-7FBC-0B9E-8A12-78D2FD37B997}"/>
              </a:ext>
            </a:extLst>
          </p:cNvPr>
          <p:cNvSpPr>
            <a:spLocks noGrp="1"/>
          </p:cNvSpPr>
          <p:nvPr>
            <p:ph type="title"/>
          </p:nvPr>
        </p:nvSpPr>
        <p:spPr>
          <a:xfrm>
            <a:off x="588963" y="391540"/>
            <a:ext cx="9164483" cy="898525"/>
          </a:xfrm>
        </p:spPr>
        <p:txBody>
          <a:bodyPr/>
          <a:lstStyle/>
          <a:p>
            <a:pPr>
              <a:defRPr sz="3000"/>
            </a:pPr>
            <a:r>
              <a:rPr dirty="0"/>
              <a:t>Groupe</a:t>
            </a:r>
            <a:r>
              <a:rPr dirty="0"/>
              <a:t> de travail « Nexus » de CGD</a:t>
            </a:r>
            <a:endParaRPr lang="es-PE" sz="3000" dirty="0"/>
          </a:p>
        </p:txBody>
      </p:sp>
      <p:pic>
        <p:nvPicPr>
          <p:cNvPr id="27" name="Graphic 26">
            <a:extLst>
              <a:ext uri="{FF2B5EF4-FFF2-40B4-BE49-F238E27FC236}">
                <a16:creationId xmlns:a16="http://schemas.microsoft.com/office/drawing/2014/main" id="{E6E4CE2A-E027-2824-1C83-B1DC060D79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832A4ABA-D2AF-649A-63C0-CB9BBB2ED597}"/>
              </a:ext>
            </a:extLst>
          </p:cNvPr>
          <p:cNvGrpSpPr/>
          <p:nvPr/>
        </p:nvGrpSpPr>
        <p:grpSpPr>
          <a:xfrm>
            <a:off x="9753446" y="284370"/>
            <a:ext cx="2210108" cy="1112863"/>
            <a:chOff x="11772976" y="2295252"/>
            <a:chExt cx="2210108" cy="1112863"/>
          </a:xfrm>
        </p:grpSpPr>
        <p:pic>
          <p:nvPicPr>
            <p:cNvPr id="5" name="Picture 4">
              <a:extLst>
                <a:ext uri="{FF2B5EF4-FFF2-40B4-BE49-F238E27FC236}">
                  <a16:creationId xmlns:a16="http://schemas.microsoft.com/office/drawing/2014/main" id="{E304CACC-B25C-23DA-54BD-A32FCDA1F21A}"/>
                </a:ext>
              </a:extLst>
            </p:cNvPr>
            <p:cNvPicPr>
              <a:picLocks noChangeAspect="1"/>
            </p:cNvPicPr>
            <p:nvPr/>
          </p:nvPicPr>
          <p:blipFill>
            <a:blip r:embed="rId4"/>
            <a:stretch>
              <a:fillRect/>
            </a:stretch>
          </p:blipFill>
          <p:spPr>
            <a:xfrm>
              <a:off x="11772976" y="2295252"/>
              <a:ext cx="2210108" cy="752580"/>
            </a:xfrm>
            <a:prstGeom prst="rect">
              <a:avLst/>
            </a:prstGeom>
          </p:spPr>
        </p:pic>
        <p:pic>
          <p:nvPicPr>
            <p:cNvPr id="6" name="Picture 5">
              <a:extLst>
                <a:ext uri="{FF2B5EF4-FFF2-40B4-BE49-F238E27FC236}">
                  <a16:creationId xmlns:a16="http://schemas.microsoft.com/office/drawing/2014/main" id="{EB7B435F-ABF8-81E7-0401-DE0B70B39A40}"/>
                </a:ext>
              </a:extLst>
            </p:cNvPr>
            <p:cNvPicPr>
              <a:picLocks noChangeAspect="1"/>
            </p:cNvPicPr>
            <p:nvPr/>
          </p:nvPicPr>
          <p:blipFill>
            <a:blip r:embed="rId5"/>
            <a:stretch>
              <a:fillRect/>
            </a:stretch>
          </p:blipFill>
          <p:spPr>
            <a:xfrm>
              <a:off x="11772976" y="2836535"/>
              <a:ext cx="2210108" cy="571580"/>
            </a:xfrm>
            <a:prstGeom prst="rect">
              <a:avLst/>
            </a:prstGeom>
          </p:spPr>
        </p:pic>
      </p:grpSp>
      <p:sp>
        <p:nvSpPr>
          <p:cNvPr id="7" name="Content Placeholder 10">
            <a:extLst>
              <a:ext uri="{FF2B5EF4-FFF2-40B4-BE49-F238E27FC236}">
                <a16:creationId xmlns:a16="http://schemas.microsoft.com/office/drawing/2014/main" id="{9F39EAD7-C18C-C6DA-391C-862222821AF5}"/>
              </a:ext>
            </a:extLst>
          </p:cNvPr>
          <p:cNvSpPr txBox="1">
            <a:spLocks/>
          </p:cNvSpPr>
          <p:nvPr/>
        </p:nvSpPr>
        <p:spPr>
          <a:xfrm>
            <a:off x="480504" y="833073"/>
            <a:ext cx="9048507" cy="89443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sz="2000"/>
            </a:pPr>
            <a:r>
              <a:rPr sz="1600" dirty="0"/>
              <a:t>Ce nouveau </a:t>
            </a:r>
            <a:r>
              <a:rPr sz="1600" dirty="0"/>
              <a:t>groupe</a:t>
            </a:r>
            <a:r>
              <a:rPr sz="1600" dirty="0"/>
              <a:t> de travail </a:t>
            </a:r>
            <a:r>
              <a:rPr sz="1600" dirty="0"/>
              <a:t>réunit</a:t>
            </a:r>
            <a:r>
              <a:rPr sz="1600" dirty="0"/>
              <a:t> des experts </a:t>
            </a:r>
            <a:r>
              <a:rPr sz="1600" dirty="0"/>
              <a:t>en</a:t>
            </a:r>
            <a:r>
              <a:rPr sz="1600" dirty="0"/>
              <a:t> </a:t>
            </a:r>
            <a:r>
              <a:rPr sz="1600" dirty="0"/>
              <a:t>financement</a:t>
            </a:r>
            <a:r>
              <a:rPr sz="1600" dirty="0"/>
              <a:t> de la santé et </a:t>
            </a:r>
            <a:r>
              <a:rPr sz="1600" dirty="0"/>
              <a:t>en</a:t>
            </a:r>
            <a:r>
              <a:rPr sz="1600" dirty="0"/>
              <a:t> </a:t>
            </a:r>
            <a:r>
              <a:rPr sz="1600" dirty="0"/>
              <a:t>chaîne</a:t>
            </a:r>
            <a:r>
              <a:rPr sz="1600" dirty="0"/>
              <a:t> </a:t>
            </a:r>
            <a:r>
              <a:rPr sz="1600" dirty="0" smtClean="0"/>
              <a:t>d’approvisionnement</a:t>
            </a:r>
            <a:r>
              <a:rPr lang="en-US" sz="1600" dirty="0" smtClean="0"/>
              <a:t>,</a:t>
            </a:r>
            <a:r>
              <a:rPr sz="1600" dirty="0" smtClean="0"/>
              <a:t> </a:t>
            </a:r>
            <a:r>
              <a:rPr sz="1600" dirty="0"/>
              <a:t>afin</a:t>
            </a:r>
            <a:r>
              <a:rPr sz="1600" dirty="0"/>
              <a:t> </a:t>
            </a:r>
            <a:r>
              <a:rPr sz="1600" dirty="0"/>
              <a:t>d’orienter</a:t>
            </a:r>
            <a:r>
              <a:rPr sz="1600" dirty="0"/>
              <a:t> les </a:t>
            </a:r>
            <a:r>
              <a:rPr sz="1600" dirty="0"/>
              <a:t>recherches</a:t>
            </a:r>
            <a:r>
              <a:rPr sz="1600" dirty="0"/>
              <a:t> sur un ensemble de </a:t>
            </a:r>
            <a:r>
              <a:rPr sz="1600" dirty="0"/>
              <a:t>problématiques</a:t>
            </a:r>
            <a:r>
              <a:rPr sz="1600" dirty="0"/>
              <a:t> </a:t>
            </a:r>
            <a:r>
              <a:rPr sz="1600" dirty="0"/>
              <a:t>interconnectées</a:t>
            </a:r>
            <a:r>
              <a:rPr sz="1600" dirty="0"/>
              <a:t>.</a:t>
            </a:r>
            <a:endParaRPr lang="en-US" sz="1600" dirty="0">
              <a:cs typeface="Poppins Light"/>
            </a:endParaRPr>
          </a:p>
        </p:txBody>
      </p:sp>
      <p:sp>
        <p:nvSpPr>
          <p:cNvPr id="10" name="Content Placeholder 10">
            <a:extLst>
              <a:ext uri="{FF2B5EF4-FFF2-40B4-BE49-F238E27FC236}">
                <a16:creationId xmlns:a16="http://schemas.microsoft.com/office/drawing/2014/main" id="{19F4DD13-5078-68A3-ACD5-838FE1705509}"/>
              </a:ext>
            </a:extLst>
          </p:cNvPr>
          <p:cNvSpPr txBox="1">
            <a:spLocks/>
          </p:cNvSpPr>
          <p:nvPr/>
        </p:nvSpPr>
        <p:spPr>
          <a:xfrm>
            <a:off x="480504" y="1769899"/>
            <a:ext cx="7234746" cy="48224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sz="2000" b="1">
                <a:latin typeface="Poppins" panose="00000500000000000000" pitchFamily="2" charset="0"/>
                <a:cs typeface="Poppins" panose="00000500000000000000" pitchFamily="2" charset="0"/>
              </a:defRPr>
            </a:pPr>
            <a:r>
              <a:rPr sz="1800" dirty="0"/>
              <a:t>Principaux</a:t>
            </a:r>
            <a:r>
              <a:rPr sz="1800" dirty="0"/>
              <a:t> points à </a:t>
            </a:r>
            <a:r>
              <a:rPr sz="1800" dirty="0"/>
              <a:t>retenir</a:t>
            </a:r>
            <a:r>
              <a:rPr sz="1800" dirty="0"/>
              <a:t> </a:t>
            </a:r>
            <a:r>
              <a:rPr sz="1800" dirty="0"/>
              <a:t>récents</a:t>
            </a:r>
            <a:r>
              <a:rPr sz="1800" dirty="0"/>
              <a:t> :</a:t>
            </a:r>
          </a:p>
          <a:p>
            <a:pPr>
              <a:lnSpc>
                <a:spcPct val="100000"/>
              </a:lnSpc>
              <a:buFont typeface="Wingdings" panose="05000000000000000000" pitchFamily="2" charset="2"/>
              <a:buChar char="§"/>
              <a:defRPr sz="2000">
                <a:cs typeface="Poppins Light"/>
              </a:defRPr>
            </a:pPr>
            <a:r>
              <a:rPr sz="1600" dirty="0"/>
              <a:t>Il </a:t>
            </a:r>
            <a:r>
              <a:rPr sz="1600" dirty="0"/>
              <a:t>est</a:t>
            </a:r>
            <a:r>
              <a:rPr sz="1600" dirty="0"/>
              <a:t> </a:t>
            </a:r>
            <a:r>
              <a:rPr sz="1600" dirty="0"/>
              <a:t>essentiel</a:t>
            </a:r>
            <a:r>
              <a:rPr sz="1600" dirty="0"/>
              <a:t> de </a:t>
            </a:r>
            <a:r>
              <a:rPr sz="1600" dirty="0"/>
              <a:t>distinguer</a:t>
            </a:r>
            <a:r>
              <a:rPr sz="1600" dirty="0"/>
              <a:t> le </a:t>
            </a:r>
            <a:r>
              <a:rPr sz="1600" dirty="0"/>
              <a:t>financement</a:t>
            </a:r>
            <a:r>
              <a:rPr sz="1600" dirty="0"/>
              <a:t> des </a:t>
            </a:r>
            <a:r>
              <a:rPr sz="1600" dirty="0"/>
              <a:t>produits</a:t>
            </a:r>
            <a:r>
              <a:rPr sz="1600" dirty="0"/>
              <a:t> </a:t>
            </a:r>
            <a:r>
              <a:rPr sz="1600" dirty="0"/>
              <a:t>essentiels</a:t>
            </a:r>
            <a:r>
              <a:rPr sz="1600" dirty="0"/>
              <a:t> et le </a:t>
            </a:r>
            <a:r>
              <a:rPr sz="1600" dirty="0"/>
              <a:t>financement</a:t>
            </a:r>
            <a:r>
              <a:rPr sz="1600" dirty="0"/>
              <a:t> de la </a:t>
            </a:r>
            <a:r>
              <a:rPr sz="1600" dirty="0"/>
              <a:t>chaîne</a:t>
            </a:r>
            <a:r>
              <a:rPr sz="1600" dirty="0"/>
              <a:t> </a:t>
            </a:r>
            <a:r>
              <a:rPr sz="1600" dirty="0"/>
              <a:t>d’approvisionnement</a:t>
            </a:r>
            <a:r>
              <a:rPr sz="1600" dirty="0"/>
              <a:t>, et de financer </a:t>
            </a:r>
            <a:r>
              <a:rPr sz="1600" dirty="0"/>
              <a:t>cette</a:t>
            </a:r>
            <a:r>
              <a:rPr sz="1600" dirty="0"/>
              <a:t> </a:t>
            </a:r>
            <a:r>
              <a:rPr sz="1600" dirty="0"/>
              <a:t>dernière</a:t>
            </a:r>
            <a:r>
              <a:rPr sz="1600" dirty="0"/>
              <a:t>.</a:t>
            </a:r>
          </a:p>
          <a:p>
            <a:pPr lvl="1">
              <a:lnSpc>
                <a:spcPct val="100000"/>
              </a:lnSpc>
              <a:buFont typeface="Wingdings" panose="05000000000000000000" pitchFamily="2" charset="2"/>
              <a:buChar char="§"/>
              <a:defRPr sz="1600">
                <a:cs typeface="Poppins Light"/>
              </a:defRPr>
            </a:pPr>
            <a:r>
              <a:rPr dirty="0"/>
              <a:t>Plus de 50 % des </a:t>
            </a:r>
            <a:r>
              <a:rPr dirty="0"/>
              <a:t>coûts</a:t>
            </a:r>
            <a:r>
              <a:rPr dirty="0"/>
              <a:t> de la </a:t>
            </a:r>
            <a:r>
              <a:rPr dirty="0"/>
              <a:t>chaîne</a:t>
            </a:r>
            <a:r>
              <a:rPr dirty="0"/>
              <a:t> </a:t>
            </a:r>
            <a:r>
              <a:rPr dirty="0"/>
              <a:t>d’approvisionnement</a:t>
            </a:r>
            <a:r>
              <a:rPr dirty="0"/>
              <a:t> </a:t>
            </a:r>
            <a:r>
              <a:rPr dirty="0"/>
              <a:t>sont</a:t>
            </a:r>
            <a:r>
              <a:rPr dirty="0"/>
              <a:t> </a:t>
            </a:r>
            <a:r>
              <a:rPr dirty="0"/>
              <a:t>liés</a:t>
            </a:r>
            <a:r>
              <a:rPr dirty="0"/>
              <a:t> à la distribution (</a:t>
            </a:r>
            <a:r>
              <a:rPr dirty="0"/>
              <a:t>Sénégal</a:t>
            </a:r>
            <a:r>
              <a:rPr dirty="0"/>
              <a:t>).</a:t>
            </a:r>
          </a:p>
          <a:p>
            <a:pPr marL="228600" lvl="1" indent="0">
              <a:lnSpc>
                <a:spcPct val="100000"/>
              </a:lnSpc>
              <a:buNone/>
            </a:pPr>
            <a:endParaRPr lang="en-US" sz="1600" dirty="0">
              <a:cs typeface="Poppins Light"/>
            </a:endParaRPr>
          </a:p>
          <a:p>
            <a:pPr>
              <a:lnSpc>
                <a:spcPct val="100000"/>
              </a:lnSpc>
              <a:buFont typeface="Wingdings" panose="05000000000000000000" pitchFamily="2" charset="2"/>
              <a:buChar char="§"/>
              <a:defRPr sz="2000">
                <a:cs typeface="Poppins Light"/>
              </a:defRPr>
            </a:pPr>
            <a:r>
              <a:rPr sz="1600" dirty="0"/>
              <a:t>Le </a:t>
            </a:r>
            <a:r>
              <a:rPr sz="1600" dirty="0"/>
              <a:t>taux</a:t>
            </a:r>
            <a:r>
              <a:rPr sz="1600" dirty="0"/>
              <a:t> </a:t>
            </a:r>
            <a:r>
              <a:rPr sz="1600" dirty="0"/>
              <a:t>moyen</a:t>
            </a:r>
            <a:r>
              <a:rPr sz="1600" dirty="0"/>
              <a:t> de sous-</a:t>
            </a:r>
            <a:r>
              <a:rPr sz="1600" dirty="0"/>
              <a:t>exécution</a:t>
            </a:r>
            <a:r>
              <a:rPr sz="1600" dirty="0"/>
              <a:t> </a:t>
            </a:r>
            <a:r>
              <a:rPr sz="1600" dirty="0"/>
              <a:t>budgétaire</a:t>
            </a:r>
            <a:r>
              <a:rPr sz="1600" dirty="0"/>
              <a:t> </a:t>
            </a:r>
            <a:r>
              <a:rPr sz="1600" dirty="0"/>
              <a:t>dans</a:t>
            </a:r>
            <a:r>
              <a:rPr sz="1600" dirty="0"/>
              <a:t> les PRI TI </a:t>
            </a:r>
            <a:r>
              <a:rPr sz="1600" dirty="0"/>
              <a:t>est</a:t>
            </a:r>
            <a:r>
              <a:rPr sz="1600" dirty="0"/>
              <a:t> de 87 </a:t>
            </a:r>
            <a:r>
              <a:rPr sz="1600" dirty="0" smtClean="0"/>
              <a:t>%.</a:t>
            </a:r>
            <a:endParaRPr sz="1600" dirty="0"/>
          </a:p>
          <a:p>
            <a:pPr lvl="1">
              <a:lnSpc>
                <a:spcPct val="100000"/>
              </a:lnSpc>
              <a:buFont typeface="Wingdings" panose="05000000000000000000" pitchFamily="2" charset="2"/>
              <a:buChar char="§"/>
              <a:defRPr sz="1600">
                <a:cs typeface="Poppins Light"/>
              </a:defRPr>
            </a:pPr>
            <a:r>
              <a:rPr dirty="0"/>
              <a:t>Forte </a:t>
            </a:r>
            <a:r>
              <a:rPr dirty="0"/>
              <a:t>variabilité</a:t>
            </a:r>
            <a:r>
              <a:rPr dirty="0"/>
              <a:t> pour les </a:t>
            </a:r>
            <a:r>
              <a:rPr dirty="0"/>
              <a:t>produits</a:t>
            </a:r>
            <a:r>
              <a:rPr dirty="0"/>
              <a:t> de santé.</a:t>
            </a:r>
          </a:p>
          <a:p>
            <a:pPr lvl="1">
              <a:lnSpc>
                <a:spcPct val="100000"/>
              </a:lnSpc>
              <a:buFont typeface="Wingdings" panose="05000000000000000000" pitchFamily="2" charset="2"/>
              <a:buChar char="§"/>
              <a:defRPr sz="1600">
                <a:cs typeface="Poppins Light"/>
              </a:defRPr>
            </a:pPr>
            <a:r>
              <a:rPr dirty="0"/>
              <a:t>Moins</a:t>
            </a:r>
            <a:r>
              <a:rPr dirty="0"/>
              <a:t> de </a:t>
            </a:r>
            <a:r>
              <a:rPr dirty="0"/>
              <a:t>variabilité</a:t>
            </a:r>
            <a:r>
              <a:rPr dirty="0"/>
              <a:t> pour les </a:t>
            </a:r>
            <a:r>
              <a:rPr dirty="0"/>
              <a:t>salaires</a:t>
            </a:r>
            <a:r>
              <a:rPr dirty="0"/>
              <a:t>.</a:t>
            </a:r>
          </a:p>
          <a:p>
            <a:pPr marL="228600" lvl="1" indent="0">
              <a:lnSpc>
                <a:spcPct val="100000"/>
              </a:lnSpc>
              <a:buNone/>
            </a:pPr>
            <a:endParaRPr lang="en-US" sz="1600" dirty="0">
              <a:cs typeface="Poppins Light"/>
            </a:endParaRPr>
          </a:p>
          <a:p>
            <a:pPr>
              <a:lnSpc>
                <a:spcPct val="100000"/>
              </a:lnSpc>
              <a:buFont typeface="Wingdings" panose="05000000000000000000" pitchFamily="2" charset="2"/>
              <a:buChar char="§"/>
              <a:defRPr sz="2000">
                <a:cs typeface="Poppins Light"/>
              </a:defRPr>
            </a:pPr>
            <a:r>
              <a:rPr sz="1600" dirty="0"/>
              <a:t>Tension entre </a:t>
            </a:r>
            <a:r>
              <a:rPr sz="1600" dirty="0"/>
              <a:t>centralisation</a:t>
            </a:r>
            <a:r>
              <a:rPr sz="1600" dirty="0"/>
              <a:t> et </a:t>
            </a:r>
            <a:r>
              <a:rPr sz="1600" dirty="0"/>
              <a:t>décentralisation</a:t>
            </a:r>
            <a:r>
              <a:rPr sz="1600" dirty="0"/>
              <a:t> :</a:t>
            </a:r>
          </a:p>
          <a:p>
            <a:pPr lvl="1">
              <a:lnSpc>
                <a:spcPct val="100000"/>
              </a:lnSpc>
              <a:buFont typeface="Wingdings" panose="05000000000000000000" pitchFamily="2" charset="2"/>
              <a:buChar char="§"/>
              <a:defRPr sz="1600">
                <a:cs typeface="Poppins Light"/>
              </a:defRPr>
            </a:pPr>
            <a:r>
              <a:rPr dirty="0"/>
              <a:t>Les prix des </a:t>
            </a:r>
            <a:r>
              <a:rPr dirty="0"/>
              <a:t>médicaments</a:t>
            </a:r>
            <a:r>
              <a:rPr dirty="0"/>
              <a:t> (Chine) </a:t>
            </a:r>
            <a:r>
              <a:rPr dirty="0"/>
              <a:t>ont</a:t>
            </a:r>
            <a:r>
              <a:rPr dirty="0"/>
              <a:t> </a:t>
            </a:r>
            <a:r>
              <a:rPr dirty="0"/>
              <a:t>chuté</a:t>
            </a:r>
            <a:r>
              <a:rPr dirty="0"/>
              <a:t> de 24 à 72 % </a:t>
            </a:r>
            <a:r>
              <a:rPr dirty="0"/>
              <a:t>une</a:t>
            </a:r>
            <a:r>
              <a:rPr dirty="0"/>
              <a:t> </a:t>
            </a:r>
            <a:r>
              <a:rPr dirty="0"/>
              <a:t>fois</a:t>
            </a:r>
            <a:r>
              <a:rPr dirty="0"/>
              <a:t> </a:t>
            </a:r>
            <a:r>
              <a:rPr dirty="0"/>
              <a:t>centralisés</a:t>
            </a:r>
            <a:r>
              <a:rPr dirty="0"/>
              <a:t>.</a:t>
            </a:r>
            <a:endParaRPr lang="en-US" sz="1600" dirty="0">
              <a:cs typeface="Poppins Light"/>
            </a:endParaRPr>
          </a:p>
          <a:p>
            <a:pPr lvl="1">
              <a:lnSpc>
                <a:spcPct val="100000"/>
              </a:lnSpc>
              <a:buFont typeface="Wingdings" panose="05000000000000000000" pitchFamily="2" charset="2"/>
              <a:buChar char="§"/>
              <a:defRPr sz="1600">
                <a:cs typeface="Poppins Light"/>
              </a:defRPr>
            </a:pPr>
            <a:r>
              <a:rPr dirty="0"/>
              <a:t>22 </a:t>
            </a:r>
            <a:r>
              <a:rPr dirty="0"/>
              <a:t>étapes</a:t>
            </a:r>
            <a:r>
              <a:rPr dirty="0"/>
              <a:t> et 4 branches du </a:t>
            </a:r>
            <a:r>
              <a:rPr dirty="0"/>
              <a:t>gouvernement</a:t>
            </a:r>
            <a:r>
              <a:rPr dirty="0"/>
              <a:t> </a:t>
            </a:r>
            <a:r>
              <a:rPr dirty="0"/>
              <a:t>sont</a:t>
            </a:r>
            <a:r>
              <a:rPr dirty="0"/>
              <a:t> </a:t>
            </a:r>
            <a:r>
              <a:rPr dirty="0"/>
              <a:t>impliquées</a:t>
            </a:r>
            <a:r>
              <a:rPr dirty="0"/>
              <a:t> </a:t>
            </a:r>
            <a:r>
              <a:rPr dirty="0"/>
              <a:t>dans</a:t>
            </a:r>
            <a:r>
              <a:rPr dirty="0"/>
              <a:t> le </a:t>
            </a:r>
            <a:r>
              <a:rPr dirty="0"/>
              <a:t>processus</a:t>
            </a:r>
            <a:r>
              <a:rPr dirty="0"/>
              <a:t> de GFP pour payer un </a:t>
            </a:r>
            <a:r>
              <a:rPr dirty="0"/>
              <a:t>fournisseur</a:t>
            </a:r>
            <a:r>
              <a:rPr dirty="0"/>
              <a:t> (Sierra Leone).</a:t>
            </a:r>
          </a:p>
          <a:p>
            <a:pPr marL="0" indent="0">
              <a:lnSpc>
                <a:spcPct val="100000"/>
              </a:lnSpc>
              <a:buNone/>
            </a:pPr>
            <a:endParaRPr lang="en-US" sz="2000" b="1" dirty="0">
              <a:cs typeface="Poppins Light"/>
            </a:endParaRPr>
          </a:p>
          <a:p>
            <a:pPr marL="0" indent="0">
              <a:lnSpc>
                <a:spcPct val="100000"/>
              </a:lnSpc>
              <a:buNone/>
            </a:pPr>
            <a:endParaRPr lang="en-US" sz="2000" b="1" dirty="0">
              <a:cs typeface="Poppins Light"/>
            </a:endParaRPr>
          </a:p>
        </p:txBody>
      </p:sp>
      <p:sp>
        <p:nvSpPr>
          <p:cNvPr id="13" name="Rectangle 12">
            <a:extLst>
              <a:ext uri="{FF2B5EF4-FFF2-40B4-BE49-F238E27FC236}">
                <a16:creationId xmlns:a16="http://schemas.microsoft.com/office/drawing/2014/main" id="{F3CB5DC6-3376-2D2D-C31A-88171CFE295D}"/>
              </a:ext>
            </a:extLst>
          </p:cNvPr>
          <p:cNvSpPr/>
          <p:nvPr/>
        </p:nvSpPr>
        <p:spPr>
          <a:xfrm>
            <a:off x="7715250" y="1746264"/>
            <a:ext cx="3996246" cy="4827365"/>
          </a:xfrm>
          <a:prstGeom prst="rect">
            <a:avLst/>
          </a:prstGeom>
          <a:solidFill>
            <a:srgbClr val="1FA29C"/>
          </a:solidFill>
        </p:spPr>
        <p:txBody>
          <a:bodyPr wrap="square" lIns="182880" tIns="91440" rIns="182880" bIns="0" anchor="t"/>
          <a:lstStyle/>
          <a:p>
            <a:pPr>
              <a:spcBef>
                <a:spcPts val="1000"/>
              </a:spcBef>
              <a:buClr>
                <a:srgbClr val="1FA19C"/>
              </a:buClr>
              <a:tabLst>
                <a:tab pos="756285" algn="l"/>
              </a:tabLst>
              <a:defRPr b="1">
                <a:solidFill>
                  <a:schemeClr val="bg1"/>
                </a:solidFill>
                <a:latin typeface="Poppins" panose="00000500000000000000" pitchFamily="2" charset="0"/>
                <a:cs typeface="Poppins" panose="00000500000000000000" pitchFamily="2" charset="0"/>
              </a:defRPr>
            </a:pPr>
            <a:r>
              <a:rPr sz="1400" dirty="0"/>
              <a:t>Capacités</a:t>
            </a:r>
            <a:r>
              <a:rPr sz="1400" dirty="0"/>
              <a:t> de </a:t>
            </a:r>
            <a:r>
              <a:rPr sz="1400" dirty="0"/>
              <a:t>gouvernance</a:t>
            </a:r>
            <a:r>
              <a:rPr sz="1400" dirty="0"/>
              <a:t>  :</a:t>
            </a:r>
          </a:p>
          <a:p>
            <a:pPr marL="342900" indent="-342900">
              <a:spcBef>
                <a:spcPts val="1000"/>
              </a:spcBef>
              <a:buClr>
                <a:schemeClr val="bg1"/>
              </a:buClr>
              <a:buFont typeface="Wingdings" panose="05000000000000000000" pitchFamily="2" charset="2"/>
              <a:buChar char="§"/>
              <a:tabLst>
                <a:tab pos="756285" algn="l"/>
              </a:tabLst>
              <a:defRPr>
                <a:solidFill>
                  <a:schemeClr val="bg1"/>
                </a:solidFill>
                <a:latin typeface="Poppins" panose="00000500000000000000" pitchFamily="2" charset="0"/>
                <a:cs typeface="Poppins" panose="00000500000000000000" pitchFamily="2" charset="0"/>
              </a:defRPr>
            </a:pPr>
            <a:r>
              <a:rPr sz="1400" dirty="0"/>
              <a:t>« </a:t>
            </a:r>
            <a:r>
              <a:rPr sz="1400" dirty="0"/>
              <a:t>Déverticaliser</a:t>
            </a:r>
            <a:r>
              <a:rPr sz="1400" dirty="0"/>
              <a:t> » et </a:t>
            </a:r>
            <a:r>
              <a:rPr sz="1400" dirty="0"/>
              <a:t>faciliter</a:t>
            </a:r>
            <a:r>
              <a:rPr sz="1400" dirty="0"/>
              <a:t> </a:t>
            </a:r>
            <a:r>
              <a:rPr sz="1400" dirty="0"/>
              <a:t>l’établissement</a:t>
            </a:r>
            <a:r>
              <a:rPr sz="1400" dirty="0"/>
              <a:t> de </a:t>
            </a:r>
            <a:r>
              <a:rPr sz="1400" dirty="0"/>
              <a:t>priorités</a:t>
            </a:r>
            <a:r>
              <a:rPr sz="1400" dirty="0"/>
              <a:t> inter-</a:t>
            </a:r>
            <a:r>
              <a:rPr sz="1400" dirty="0"/>
              <a:t>programmes</a:t>
            </a:r>
            <a:r>
              <a:rPr sz="1400" dirty="0"/>
              <a:t>.</a:t>
            </a:r>
          </a:p>
          <a:p>
            <a:pPr marL="342900" indent="-342900">
              <a:spcBef>
                <a:spcPts val="1000"/>
              </a:spcBef>
              <a:buClr>
                <a:schemeClr val="bg1"/>
              </a:buClr>
              <a:buFont typeface="Wingdings" panose="05000000000000000000" pitchFamily="2" charset="2"/>
              <a:buChar char="§"/>
              <a:tabLst>
                <a:tab pos="756285" algn="l"/>
              </a:tabLst>
              <a:defRPr>
                <a:solidFill>
                  <a:schemeClr val="bg1"/>
                </a:solidFill>
                <a:latin typeface="Poppins" panose="00000500000000000000" pitchFamily="2" charset="0"/>
                <a:cs typeface="Poppins" panose="00000500000000000000" pitchFamily="2" charset="0"/>
              </a:defRPr>
            </a:pPr>
            <a:r>
              <a:rPr sz="1400" dirty="0"/>
              <a:t>Intégrer</a:t>
            </a:r>
            <a:r>
              <a:rPr sz="1400" dirty="0"/>
              <a:t> le </a:t>
            </a:r>
            <a:r>
              <a:rPr sz="1400" dirty="0"/>
              <a:t>financement</a:t>
            </a:r>
            <a:r>
              <a:rPr sz="1400" dirty="0"/>
              <a:t> de la santé / la GFP et la </a:t>
            </a:r>
            <a:r>
              <a:rPr sz="1400" dirty="0"/>
              <a:t>chaîne</a:t>
            </a:r>
            <a:r>
              <a:rPr sz="1400" dirty="0"/>
              <a:t> </a:t>
            </a:r>
            <a:r>
              <a:rPr sz="1400" dirty="0"/>
              <a:t>d’approvisionnement</a:t>
            </a:r>
            <a:r>
              <a:rPr sz="1400" dirty="0"/>
              <a:t> pour </a:t>
            </a:r>
            <a:r>
              <a:rPr sz="1400" dirty="0"/>
              <a:t>renforcer</a:t>
            </a:r>
            <a:r>
              <a:rPr sz="1400" dirty="0"/>
              <a:t> </a:t>
            </a:r>
            <a:r>
              <a:rPr sz="1400" dirty="0"/>
              <a:t>l’appropriation</a:t>
            </a:r>
            <a:r>
              <a:rPr sz="1400" dirty="0"/>
              <a:t> et la </a:t>
            </a:r>
            <a:r>
              <a:rPr sz="1400" dirty="0"/>
              <a:t>redevabilité</a:t>
            </a:r>
            <a:r>
              <a:rPr sz="1400" dirty="0"/>
              <a:t>.</a:t>
            </a:r>
          </a:p>
          <a:p>
            <a:pPr marL="342900" indent="-342900">
              <a:spcBef>
                <a:spcPts val="1000"/>
              </a:spcBef>
              <a:buClr>
                <a:schemeClr val="bg1"/>
              </a:buClr>
              <a:buFont typeface="Wingdings" panose="05000000000000000000" pitchFamily="2" charset="2"/>
              <a:buChar char="§"/>
              <a:tabLst>
                <a:tab pos="756285" algn="l"/>
              </a:tabLst>
              <a:defRPr>
                <a:solidFill>
                  <a:schemeClr val="bg1"/>
                </a:solidFill>
                <a:latin typeface="Poppins" panose="00000500000000000000" pitchFamily="2" charset="0"/>
                <a:cs typeface="Poppins" panose="00000500000000000000" pitchFamily="2" charset="0"/>
              </a:defRPr>
            </a:pPr>
            <a:r>
              <a:rPr sz="1400" dirty="0"/>
              <a:t>Numériser</a:t>
            </a:r>
            <a:r>
              <a:rPr sz="1400" dirty="0"/>
              <a:t> les transactions </a:t>
            </a:r>
            <a:r>
              <a:rPr sz="1400" dirty="0"/>
              <a:t>afin</a:t>
            </a:r>
            <a:r>
              <a:rPr sz="1400" dirty="0"/>
              <a:t> de </a:t>
            </a:r>
            <a:r>
              <a:rPr sz="1400" dirty="0"/>
              <a:t>relier</a:t>
            </a:r>
            <a:r>
              <a:rPr sz="1400" dirty="0"/>
              <a:t> les analyses </a:t>
            </a:r>
            <a:r>
              <a:rPr sz="1400" dirty="0"/>
              <a:t>en</a:t>
            </a:r>
            <a:r>
              <a:rPr sz="1400" dirty="0"/>
              <a:t> </a:t>
            </a:r>
            <a:r>
              <a:rPr sz="1400" dirty="0"/>
              <a:t>amont</a:t>
            </a:r>
            <a:r>
              <a:rPr sz="1400" dirty="0"/>
              <a:t> et </a:t>
            </a:r>
            <a:r>
              <a:rPr sz="1400" dirty="0"/>
              <a:t>en</a:t>
            </a:r>
            <a:r>
              <a:rPr sz="1400" dirty="0"/>
              <a:t> </a:t>
            </a:r>
            <a:r>
              <a:rPr sz="1400" dirty="0"/>
              <a:t>aval</a:t>
            </a:r>
            <a:r>
              <a:rPr sz="1400" dirty="0"/>
              <a:t>.</a:t>
            </a:r>
          </a:p>
          <a:p>
            <a:pPr marL="342900" indent="-342900">
              <a:spcBef>
                <a:spcPts val="1000"/>
              </a:spcBef>
              <a:buClr>
                <a:schemeClr val="bg1"/>
              </a:buClr>
              <a:buFont typeface="Wingdings" panose="05000000000000000000" pitchFamily="2" charset="2"/>
              <a:buChar char="§"/>
              <a:tabLst>
                <a:tab pos="756285" algn="l"/>
              </a:tabLst>
              <a:defRPr>
                <a:solidFill>
                  <a:schemeClr val="bg1"/>
                </a:solidFill>
                <a:latin typeface="Poppins" panose="00000500000000000000" pitchFamily="2" charset="0"/>
                <a:cs typeface="Poppins" panose="00000500000000000000" pitchFamily="2" charset="0"/>
              </a:defRPr>
            </a:pPr>
            <a:r>
              <a:rPr sz="1400" dirty="0"/>
              <a:t>Mettre</a:t>
            </a:r>
            <a:r>
              <a:rPr sz="1400" dirty="0"/>
              <a:t> </a:t>
            </a:r>
            <a:r>
              <a:rPr sz="1400" dirty="0"/>
              <a:t>en</a:t>
            </a:r>
            <a:r>
              <a:rPr sz="1400" dirty="0"/>
              <a:t> place des </a:t>
            </a:r>
            <a:r>
              <a:rPr sz="1400" dirty="0"/>
              <a:t>outils</a:t>
            </a:r>
            <a:r>
              <a:rPr sz="1400" dirty="0"/>
              <a:t> </a:t>
            </a:r>
            <a:r>
              <a:rPr sz="1400" dirty="0"/>
              <a:t>d’analyse</a:t>
            </a:r>
            <a:r>
              <a:rPr sz="1400" dirty="0"/>
              <a:t> </a:t>
            </a:r>
            <a:r>
              <a:rPr sz="1400" dirty="0"/>
              <a:t>permettant</a:t>
            </a:r>
            <a:r>
              <a:rPr sz="1400" dirty="0"/>
              <a:t> de </a:t>
            </a:r>
            <a:r>
              <a:rPr sz="1400" dirty="0"/>
              <a:t>réaliser</a:t>
            </a:r>
            <a:r>
              <a:rPr sz="1400" dirty="0"/>
              <a:t> des simulations </a:t>
            </a:r>
            <a:r>
              <a:rPr sz="1400" dirty="0"/>
              <a:t>prospectives</a:t>
            </a:r>
            <a:r>
              <a:rPr sz="1400" dirty="0"/>
              <a:t> (« Et </a:t>
            </a:r>
            <a:r>
              <a:rPr sz="1400" dirty="0"/>
              <a:t>si</a:t>
            </a:r>
            <a:r>
              <a:rPr sz="1400" dirty="0"/>
              <a:t> ? </a:t>
            </a:r>
            <a:r>
              <a:rPr sz="1400" dirty="0" smtClean="0"/>
              <a:t>»)</a:t>
            </a:r>
            <a:r>
              <a:rPr lang="en-US" sz="1400" dirty="0" smtClean="0"/>
              <a:t>, </a:t>
            </a:r>
            <a:r>
              <a:rPr lang="en-US" sz="1400" dirty="0" smtClean="0"/>
              <a:t>ainsi</a:t>
            </a:r>
            <a:r>
              <a:rPr lang="en-US" sz="1400" dirty="0" smtClean="0"/>
              <a:t> que</a:t>
            </a:r>
            <a:r>
              <a:rPr sz="1400" dirty="0" smtClean="0"/>
              <a:t> </a:t>
            </a:r>
            <a:r>
              <a:rPr sz="1400" dirty="0"/>
              <a:t>des arbitrages </a:t>
            </a:r>
            <a:r>
              <a:rPr sz="1400" dirty="0"/>
              <a:t>coût-efficacité</a:t>
            </a:r>
            <a:r>
              <a:rPr sz="1400" dirty="0"/>
              <a:t> </a:t>
            </a:r>
            <a:r>
              <a:rPr sz="1400" dirty="0"/>
              <a:t>relatifs</a:t>
            </a:r>
            <a:r>
              <a:rPr sz="1400" dirty="0"/>
              <a:t> aux </a:t>
            </a:r>
            <a:r>
              <a:rPr sz="1400" dirty="0"/>
              <a:t>canaux</a:t>
            </a:r>
            <a:r>
              <a:rPr sz="1400" dirty="0"/>
              <a:t> de la </a:t>
            </a:r>
            <a:r>
              <a:rPr sz="1400" dirty="0"/>
              <a:t>chaîne</a:t>
            </a:r>
            <a:r>
              <a:rPr sz="1400" dirty="0"/>
              <a:t> </a:t>
            </a:r>
            <a:r>
              <a:rPr sz="1400" dirty="0"/>
              <a:t>d’approvisionnement</a:t>
            </a:r>
            <a:r>
              <a:rPr sz="1400" dirty="0" smtClean="0"/>
              <a:t>.</a:t>
            </a:r>
            <a:endParaRPr sz="1400" dirty="0"/>
          </a:p>
          <a:p>
            <a:pPr algn="ctr">
              <a:spcBef>
                <a:spcPts val="1000"/>
              </a:spcBef>
              <a:buClr>
                <a:schemeClr val="bg1"/>
              </a:buClr>
              <a:tabLst>
                <a:tab pos="756285" algn="l"/>
              </a:tabLst>
              <a:defRPr b="1">
                <a:solidFill>
                  <a:schemeClr val="bg1"/>
                </a:solidFill>
                <a:latin typeface="Poppins" panose="00000500000000000000" pitchFamily="2" charset="0"/>
                <a:cs typeface="Poppins" panose="00000500000000000000" pitchFamily="2" charset="0"/>
              </a:defRPr>
            </a:pPr>
            <a:r>
              <a:rPr sz="1400" dirty="0"/>
              <a:t>Ces</a:t>
            </a:r>
            <a:r>
              <a:rPr sz="1400" dirty="0"/>
              <a:t> </a:t>
            </a:r>
            <a:r>
              <a:rPr sz="1400" dirty="0"/>
              <a:t>capacités</a:t>
            </a:r>
            <a:r>
              <a:rPr sz="1400" dirty="0"/>
              <a:t> </a:t>
            </a:r>
            <a:r>
              <a:rPr sz="1400" dirty="0"/>
              <a:t>nécessitent</a:t>
            </a:r>
            <a:r>
              <a:rPr sz="1400" dirty="0"/>
              <a:t> des </a:t>
            </a:r>
            <a:r>
              <a:rPr sz="1400" dirty="0"/>
              <a:t>investissements</a:t>
            </a:r>
            <a:r>
              <a:rPr sz="1400" dirty="0"/>
              <a:t> </a:t>
            </a:r>
            <a:r>
              <a:rPr sz="1400" dirty="0"/>
              <a:t>en</a:t>
            </a:r>
            <a:r>
              <a:rPr sz="1400" dirty="0"/>
              <a:t> </a:t>
            </a:r>
            <a:r>
              <a:rPr sz="1400" dirty="0"/>
              <a:t>matière</a:t>
            </a:r>
            <a:r>
              <a:rPr sz="1400" dirty="0"/>
              <a:t> de </a:t>
            </a:r>
            <a:r>
              <a:rPr sz="1400" dirty="0"/>
              <a:t>ressources</a:t>
            </a:r>
            <a:r>
              <a:rPr sz="1400" dirty="0"/>
              <a:t> </a:t>
            </a:r>
            <a:r>
              <a:rPr sz="1400" dirty="0"/>
              <a:t>humaines</a:t>
            </a:r>
            <a:r>
              <a:rPr sz="1400" dirty="0"/>
              <a:t>, de </a:t>
            </a:r>
            <a:r>
              <a:rPr sz="1400" dirty="0"/>
              <a:t>processus</a:t>
            </a:r>
            <a:r>
              <a:rPr sz="1400" dirty="0"/>
              <a:t>, de technologies et de </a:t>
            </a:r>
            <a:r>
              <a:rPr sz="1400" dirty="0"/>
              <a:t>politiques</a:t>
            </a:r>
            <a:r>
              <a:rPr sz="1400" dirty="0"/>
              <a:t> </a:t>
            </a:r>
            <a:r>
              <a:rPr sz="1400" dirty="0"/>
              <a:t>publiques</a:t>
            </a:r>
            <a:r>
              <a:rPr sz="1400" dirty="0"/>
              <a:t>.</a:t>
            </a:r>
          </a:p>
          <a:p>
            <a:pPr>
              <a:spcBef>
                <a:spcPts val="1000"/>
              </a:spcBef>
              <a:buClr>
                <a:srgbClr val="1FA19C"/>
              </a:buClr>
              <a:tabLst>
                <a:tab pos="756285" algn="l"/>
              </a:tabLst>
            </a:pPr>
            <a:endParaRPr lang="en-US" sz="1400" b="1" dirty="0">
              <a:solidFill>
                <a:schemeClr val="bg1"/>
              </a:solidFill>
              <a:latin typeface="Poppins" panose="00000500000000000000" pitchFamily="2" charset="0"/>
              <a:cs typeface="Poppins" panose="00000500000000000000" pitchFamily="2" charset="0"/>
            </a:endParaRPr>
          </a:p>
          <a:p>
            <a:pPr>
              <a:spcBef>
                <a:spcPts val="1000"/>
              </a:spcBef>
              <a:buClr>
                <a:srgbClr val="1FA19C"/>
              </a:buClr>
              <a:tabLst>
                <a:tab pos="756285" algn="l"/>
              </a:tabLst>
            </a:pPr>
            <a:endParaRPr lang="en-US" sz="14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6509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CA36E-9104-23D2-B781-975F940304CA}"/>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0563A8F-3608-5A41-0DDE-FFC1E39CA781}"/>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24</a:t>
            </a:fld>
            <a:endParaRPr lang="en-GB" noProof="0" dirty="0"/>
          </a:p>
        </p:txBody>
      </p:sp>
      <p:sp>
        <p:nvSpPr>
          <p:cNvPr id="2" name="Título 1">
            <a:extLst>
              <a:ext uri="{FF2B5EF4-FFF2-40B4-BE49-F238E27FC236}">
                <a16:creationId xmlns:a16="http://schemas.microsoft.com/office/drawing/2014/main" id="{65E1EAE1-C149-299F-A0F8-5293A66F27A3}"/>
              </a:ext>
            </a:extLst>
          </p:cNvPr>
          <p:cNvSpPr>
            <a:spLocks noGrp="1"/>
          </p:cNvSpPr>
          <p:nvPr>
            <p:ph type="title"/>
          </p:nvPr>
        </p:nvSpPr>
        <p:spPr>
          <a:xfrm>
            <a:off x="588963" y="182994"/>
            <a:ext cx="9982784" cy="898525"/>
          </a:xfrm>
        </p:spPr>
        <p:txBody>
          <a:bodyPr/>
          <a:lstStyle/>
          <a:p>
            <a:pPr>
              <a:defRPr sz="3000"/>
            </a:pPr>
            <a:r>
              <a:rPr sz="2200" b="1" dirty="0"/>
              <a:t>Forum des leaders de la </a:t>
            </a:r>
            <a:r>
              <a:rPr sz="2200" b="1" dirty="0"/>
              <a:t>chaîne</a:t>
            </a:r>
            <a:r>
              <a:rPr sz="2200" b="1" dirty="0"/>
              <a:t> </a:t>
            </a:r>
            <a:r>
              <a:rPr sz="2200" b="1" dirty="0"/>
              <a:t>d'approvisionnement</a:t>
            </a:r>
            <a:r>
              <a:rPr sz="2200" b="1" dirty="0"/>
              <a:t> (SCLF)</a:t>
            </a:r>
            <a:endParaRPr lang="es-PE" sz="2200" b="1" dirty="0"/>
          </a:p>
        </p:txBody>
      </p:sp>
      <p:pic>
        <p:nvPicPr>
          <p:cNvPr id="27" name="Graphic 26">
            <a:extLst>
              <a:ext uri="{FF2B5EF4-FFF2-40B4-BE49-F238E27FC236}">
                <a16:creationId xmlns:a16="http://schemas.microsoft.com/office/drawing/2014/main" id="{A0B892DE-F3B0-DE04-6792-2CD5C4FBED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67638" y="10026214"/>
            <a:ext cx="450000" cy="425959"/>
          </a:xfrm>
          <a:prstGeom prst="rect">
            <a:avLst/>
          </a:prstGeom>
        </p:spPr>
      </p:pic>
      <p:sp>
        <p:nvSpPr>
          <p:cNvPr id="7" name="Content Placeholder 10">
            <a:extLst>
              <a:ext uri="{FF2B5EF4-FFF2-40B4-BE49-F238E27FC236}">
                <a16:creationId xmlns:a16="http://schemas.microsoft.com/office/drawing/2014/main" id="{7ADCC1B9-A311-4F43-E13E-4122E513D505}"/>
              </a:ext>
            </a:extLst>
          </p:cNvPr>
          <p:cNvSpPr txBox="1">
            <a:spLocks/>
          </p:cNvSpPr>
          <p:nvPr/>
        </p:nvSpPr>
        <p:spPr>
          <a:xfrm>
            <a:off x="480505" y="672653"/>
            <a:ext cx="9882696" cy="89443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0C716B"/>
              </a:buClr>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Clr>
                <a:srgbClr val="0C716B"/>
              </a:buClr>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Clr>
                <a:srgbClr val="0C716B"/>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0C716B"/>
              </a:buClr>
              <a:buFont typeface="Poppins Light" panose="00000400000000000000" pitchFamily="2"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sz="2000"/>
            </a:pPr>
            <a:r>
              <a:rPr sz="1800" dirty="0"/>
              <a:t>Il </a:t>
            </a:r>
            <a:r>
              <a:rPr sz="1800" dirty="0"/>
              <a:t>est</a:t>
            </a:r>
            <a:r>
              <a:rPr sz="1800" dirty="0"/>
              <a:t> </a:t>
            </a:r>
            <a:r>
              <a:rPr sz="1800" dirty="0"/>
              <a:t>impératif</a:t>
            </a:r>
            <a:r>
              <a:rPr sz="1800" dirty="0"/>
              <a:t> </a:t>
            </a:r>
            <a:r>
              <a:rPr sz="1800" dirty="0"/>
              <a:t>d’identifier</a:t>
            </a:r>
            <a:r>
              <a:rPr sz="1800" dirty="0"/>
              <a:t> un </a:t>
            </a:r>
            <a:r>
              <a:rPr sz="1800" dirty="0"/>
              <a:t>mécanisme</a:t>
            </a:r>
            <a:r>
              <a:rPr sz="1800" dirty="0"/>
              <a:t> de dialogue </a:t>
            </a:r>
            <a:r>
              <a:rPr sz="1800" dirty="0"/>
              <a:t>permettant</a:t>
            </a:r>
            <a:r>
              <a:rPr sz="1800" dirty="0"/>
              <a:t> </a:t>
            </a:r>
            <a:r>
              <a:rPr sz="1800" dirty="0"/>
              <a:t>d’aborder</a:t>
            </a:r>
            <a:r>
              <a:rPr sz="1800" dirty="0"/>
              <a:t> les questions de </a:t>
            </a:r>
            <a:r>
              <a:rPr sz="1800" dirty="0"/>
              <a:t>gouvernance</a:t>
            </a:r>
            <a:r>
              <a:rPr sz="1800" dirty="0"/>
              <a:t> de la </a:t>
            </a:r>
            <a:r>
              <a:rPr sz="1800" dirty="0"/>
              <a:t>chaîne</a:t>
            </a:r>
            <a:r>
              <a:rPr sz="1800" dirty="0"/>
              <a:t> </a:t>
            </a:r>
            <a:r>
              <a:rPr sz="1800" dirty="0"/>
              <a:t>d’approvisionnement</a:t>
            </a:r>
            <a:r>
              <a:rPr sz="1800" dirty="0"/>
              <a:t>, </a:t>
            </a:r>
            <a:r>
              <a:rPr sz="1800" dirty="0"/>
              <a:t>afin</a:t>
            </a:r>
            <a:r>
              <a:rPr sz="1800" dirty="0"/>
              <a:t> de </a:t>
            </a:r>
            <a:r>
              <a:rPr sz="1800" dirty="0"/>
              <a:t>contrebalancer</a:t>
            </a:r>
            <a:r>
              <a:rPr sz="1800" dirty="0"/>
              <a:t> les </a:t>
            </a:r>
            <a:r>
              <a:rPr sz="1800" dirty="0"/>
              <a:t>débats</a:t>
            </a:r>
            <a:r>
              <a:rPr sz="1800" dirty="0"/>
              <a:t> </a:t>
            </a:r>
            <a:r>
              <a:rPr sz="1800" dirty="0"/>
              <a:t>fragmentés</a:t>
            </a:r>
            <a:r>
              <a:rPr sz="1800" dirty="0"/>
              <a:t> </a:t>
            </a:r>
            <a:r>
              <a:rPr sz="1800" dirty="0"/>
              <a:t>axés</a:t>
            </a:r>
            <a:r>
              <a:rPr sz="1800" dirty="0"/>
              <a:t> sur les </a:t>
            </a:r>
            <a:r>
              <a:rPr sz="1800" dirty="0"/>
              <a:t>programmes</a:t>
            </a:r>
            <a:r>
              <a:rPr sz="1800" dirty="0"/>
              <a:t>.</a:t>
            </a:r>
            <a:endParaRPr lang="en-US" sz="1800" dirty="0">
              <a:cs typeface="Poppins Light"/>
            </a:endParaRPr>
          </a:p>
        </p:txBody>
      </p:sp>
      <p:pic>
        <p:nvPicPr>
          <p:cNvPr id="9" name="Picture 8">
            <a:extLst>
              <a:ext uri="{FF2B5EF4-FFF2-40B4-BE49-F238E27FC236}">
                <a16:creationId xmlns:a16="http://schemas.microsoft.com/office/drawing/2014/main" id="{B4CF0EC6-9989-F549-32FC-17F596D90E78}"/>
              </a:ext>
            </a:extLst>
          </p:cNvPr>
          <p:cNvPicPr>
            <a:picLocks noChangeAspect="1"/>
          </p:cNvPicPr>
          <p:nvPr/>
        </p:nvPicPr>
        <p:blipFill>
          <a:blip r:embed="rId4"/>
          <a:stretch>
            <a:fillRect/>
          </a:stretch>
        </p:blipFill>
        <p:spPr>
          <a:xfrm>
            <a:off x="691698" y="1657466"/>
            <a:ext cx="10943213" cy="4646477"/>
          </a:xfrm>
          <a:prstGeom prst="rect">
            <a:avLst/>
          </a:prstGeom>
        </p:spPr>
      </p:pic>
    </p:spTree>
    <p:extLst>
      <p:ext uri="{BB962C8B-B14F-4D97-AF65-F5344CB8AC3E}">
        <p14:creationId xmlns:p14="http://schemas.microsoft.com/office/powerpoint/2010/main" val="35138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E17CA-86B3-F56E-ED70-44B32197BC8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62B8E1D-8B67-6442-9B91-4E6AE60A85BB}"/>
              </a:ext>
            </a:extLst>
          </p:cNvPr>
          <p:cNvSpPr>
            <a:spLocks noGrp="1"/>
          </p:cNvSpPr>
          <p:nvPr>
            <p:ph type="title"/>
          </p:nvPr>
        </p:nvSpPr>
        <p:spPr>
          <a:xfrm>
            <a:off x="5787434" y="606130"/>
            <a:ext cx="5070489" cy="898582"/>
          </a:xfrm>
        </p:spPr>
        <p:txBody>
          <a:bodyPr/>
          <a:lstStyle/>
          <a:p>
            <a:r>
              <a:rPr dirty="0"/>
              <a:t>Progrès</a:t>
            </a:r>
            <a:r>
              <a:rPr dirty="0"/>
              <a:t> </a:t>
            </a:r>
            <a:r>
              <a:rPr dirty="0"/>
              <a:t>accomplis</a:t>
            </a:r>
            <a:r>
              <a:rPr dirty="0"/>
              <a:t> et </a:t>
            </a:r>
            <a:r>
              <a:rPr dirty="0"/>
              <a:t>prochaines</a:t>
            </a:r>
            <a:r>
              <a:rPr dirty="0"/>
              <a:t> </a:t>
            </a:r>
            <a:r>
              <a:rPr dirty="0"/>
              <a:t>étapes</a:t>
            </a:r>
            <a:r>
              <a:rPr dirty="0"/>
              <a:t> (pour discussion)</a:t>
            </a:r>
            <a:endParaRPr lang="es-PE" dirty="0"/>
          </a:p>
        </p:txBody>
      </p:sp>
      <p:pic>
        <p:nvPicPr>
          <p:cNvPr id="12" name="Picture Placeholder 5">
            <a:extLst>
              <a:ext uri="{FF2B5EF4-FFF2-40B4-BE49-F238E27FC236}">
                <a16:creationId xmlns:a16="http://schemas.microsoft.com/office/drawing/2014/main" id="{966E363F-E1D1-44FA-8088-ACF446D1C7BD}"/>
              </a:ext>
            </a:extLst>
          </p:cNvPr>
          <p:cNvPicPr>
            <a:picLocks noGrp="1" noChangeAspect="1"/>
          </p:cNvPicPr>
          <p:nvPr>
            <p:ph type="pic" sz="quarter" idx="13"/>
          </p:nvPr>
        </p:nvPicPr>
        <p:blipFill rotWithShape="1">
          <a:blip r:embed="rId3"/>
          <a:srcRect l="41218" r="19082"/>
          <a:stretch/>
        </p:blipFill>
        <p:spPr>
          <a:xfrm flipH="1">
            <a:off x="-45806" y="-38575"/>
            <a:ext cx="6004146" cy="6930478"/>
          </a:xfrm>
        </p:spPr>
      </p:pic>
      <p:grpSp>
        <p:nvGrpSpPr>
          <p:cNvPr id="14" name="Editable shape">
            <a:extLst>
              <a:ext uri="{FF2B5EF4-FFF2-40B4-BE49-F238E27FC236}">
                <a16:creationId xmlns:a16="http://schemas.microsoft.com/office/drawing/2014/main" id="{933B932D-F921-4A0A-B4CA-1E9A0149C4DF}"/>
              </a:ext>
            </a:extLst>
          </p:cNvPr>
          <p:cNvGrpSpPr>
            <a:grpSpLocks/>
          </p:cNvGrpSpPr>
          <p:nvPr/>
        </p:nvGrpSpPr>
        <p:grpSpPr>
          <a:xfrm rot="4775316">
            <a:off x="-674997" y="5806313"/>
            <a:ext cx="4342362" cy="2171181"/>
            <a:chOff x="9071016" y="5150712"/>
            <a:chExt cx="4342362" cy="2171181"/>
          </a:xfrm>
        </p:grpSpPr>
        <p:sp>
          <p:nvSpPr>
            <p:cNvPr id="15" name="Freeform: Shape 92">
              <a:extLst>
                <a:ext uri="{FF2B5EF4-FFF2-40B4-BE49-F238E27FC236}">
                  <a16:creationId xmlns:a16="http://schemas.microsoft.com/office/drawing/2014/main" id="{32CE7683-0513-0F73-8103-8C6F3F95C5B9}"/>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93">
              <a:extLst>
                <a:ext uri="{FF2B5EF4-FFF2-40B4-BE49-F238E27FC236}">
                  <a16:creationId xmlns:a16="http://schemas.microsoft.com/office/drawing/2014/main" id="{F306A672-70E3-C789-F843-EF9EEC2D9D1F}"/>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94">
              <a:extLst>
                <a:ext uri="{FF2B5EF4-FFF2-40B4-BE49-F238E27FC236}">
                  <a16:creationId xmlns:a16="http://schemas.microsoft.com/office/drawing/2014/main" id="{7777B4EF-E269-91B9-34F6-82A437D6FCF1}"/>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95">
              <a:extLst>
                <a:ext uri="{FF2B5EF4-FFF2-40B4-BE49-F238E27FC236}">
                  <a16:creationId xmlns:a16="http://schemas.microsoft.com/office/drawing/2014/main" id="{F2F7F362-9D03-725C-BE44-58E75CCC3308}"/>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9" name="Freeform: Shape 96">
              <a:extLst>
                <a:ext uri="{FF2B5EF4-FFF2-40B4-BE49-F238E27FC236}">
                  <a16:creationId xmlns:a16="http://schemas.microsoft.com/office/drawing/2014/main" id="{0305F5E8-0905-2C25-5458-2F0E4B931224}"/>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0" name="Freeform: Shape 97">
              <a:extLst>
                <a:ext uri="{FF2B5EF4-FFF2-40B4-BE49-F238E27FC236}">
                  <a16:creationId xmlns:a16="http://schemas.microsoft.com/office/drawing/2014/main" id="{4BD66403-426C-40A3-DAB6-D100DE7C393A}"/>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1" name="Freeform: Shape 98">
              <a:extLst>
                <a:ext uri="{FF2B5EF4-FFF2-40B4-BE49-F238E27FC236}">
                  <a16:creationId xmlns:a16="http://schemas.microsoft.com/office/drawing/2014/main" id="{25448740-4D17-1F76-70CB-DFE25027E430}"/>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2" name="Freeform: Shape 99">
              <a:extLst>
                <a:ext uri="{FF2B5EF4-FFF2-40B4-BE49-F238E27FC236}">
                  <a16:creationId xmlns:a16="http://schemas.microsoft.com/office/drawing/2014/main" id="{E454D1FA-ED7C-1A9A-C39B-8A8DADC4EC21}"/>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3" name="Freeform: Shape 100">
              <a:extLst>
                <a:ext uri="{FF2B5EF4-FFF2-40B4-BE49-F238E27FC236}">
                  <a16:creationId xmlns:a16="http://schemas.microsoft.com/office/drawing/2014/main" id="{7512D400-06D3-D189-7303-378586BB1B6B}"/>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4" name="Freeform: Shape 101">
              <a:extLst>
                <a:ext uri="{FF2B5EF4-FFF2-40B4-BE49-F238E27FC236}">
                  <a16:creationId xmlns:a16="http://schemas.microsoft.com/office/drawing/2014/main" id="{A59D4F6D-9172-C393-7C09-271AAF574DB1}"/>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5" name="Freeform: Shape 102">
              <a:extLst>
                <a:ext uri="{FF2B5EF4-FFF2-40B4-BE49-F238E27FC236}">
                  <a16:creationId xmlns:a16="http://schemas.microsoft.com/office/drawing/2014/main" id="{49F3A45B-C6AD-9ACA-AF66-48EBDA2F7779}"/>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6" name="Freeform: Shape 103">
              <a:extLst>
                <a:ext uri="{FF2B5EF4-FFF2-40B4-BE49-F238E27FC236}">
                  <a16:creationId xmlns:a16="http://schemas.microsoft.com/office/drawing/2014/main" id="{38A6945A-51C1-252A-02FE-5D9EA8F3BF02}"/>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7" name="Freeform: Shape 104">
              <a:extLst>
                <a:ext uri="{FF2B5EF4-FFF2-40B4-BE49-F238E27FC236}">
                  <a16:creationId xmlns:a16="http://schemas.microsoft.com/office/drawing/2014/main" id="{6178C8F2-21A8-50A6-8805-C5C9A778BCE6}"/>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212500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6FBD3-50AC-9A9B-1AF5-B63FEF94CC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8B9C417-08EF-9138-D287-859D41692399}"/>
              </a:ext>
            </a:extLst>
          </p:cNvPr>
          <p:cNvSpPr>
            <a:spLocks noGrp="1"/>
          </p:cNvSpPr>
          <p:nvPr>
            <p:ph type="title"/>
          </p:nvPr>
        </p:nvSpPr>
        <p:spPr>
          <a:xfrm>
            <a:off x="37169" y="232226"/>
            <a:ext cx="12090663" cy="629062"/>
          </a:xfrm>
        </p:spPr>
        <p:txBody>
          <a:bodyPr>
            <a:noAutofit/>
          </a:bodyPr>
          <a:lstStyle/>
          <a:p>
            <a:pPr eaLnBrk="0" fontAlgn="base" hangingPunct="0">
              <a:lnSpc>
                <a:spcPct val="100000"/>
              </a:lnSpc>
              <a:spcAft>
                <a:spcPct val="0"/>
              </a:spcAft>
              <a:defRPr altLang="en-US" sz="2900" cap="all">
                <a:latin typeface="Poppins SemiBold"/>
                <a:cs typeface="Poppins SemiBold"/>
              </a:defRPr>
            </a:pPr>
            <a:r>
              <a:rPr sz="2600" b="1" dirty="0"/>
              <a:t>Élaboration</a:t>
            </a:r>
            <a:r>
              <a:rPr sz="2600" b="1" dirty="0"/>
              <a:t> et </a:t>
            </a:r>
            <a:r>
              <a:rPr sz="2600" b="1" dirty="0"/>
              <a:t>mise</a:t>
            </a:r>
            <a:r>
              <a:rPr sz="2600" b="1" dirty="0"/>
              <a:t> à </a:t>
            </a:r>
            <a:r>
              <a:rPr sz="2600" b="1" dirty="0"/>
              <a:t>l'échelle</a:t>
            </a:r>
            <a:r>
              <a:rPr sz="2600" b="1" dirty="0"/>
              <a:t> des </a:t>
            </a:r>
            <a:r>
              <a:rPr sz="2600" b="1" dirty="0"/>
              <a:t>outils</a:t>
            </a:r>
            <a:r>
              <a:rPr sz="2600" b="1" dirty="0"/>
              <a:t> et </a:t>
            </a:r>
            <a:r>
              <a:rPr sz="2600" b="1" dirty="0"/>
              <a:t>activités</a:t>
            </a:r>
            <a:r>
              <a:rPr sz="2600" b="1" dirty="0"/>
              <a:t> de C&amp;SC</a:t>
            </a:r>
            <a:endParaRPr lang="en-US" altLang="en-US" sz="2600" b="1" i="0" u="none" strike="noStrike" cap="all" normalizeH="0" baseline="0" dirty="0">
              <a:ln>
                <a:noFill/>
              </a:ln>
              <a:effectLst/>
              <a:latin typeface="Poppins SemiBold"/>
              <a:cs typeface="Poppins SemiBold"/>
            </a:endParaRPr>
          </a:p>
        </p:txBody>
      </p:sp>
      <p:grpSp>
        <p:nvGrpSpPr>
          <p:cNvPr id="11" name="Group 10">
            <a:extLst>
              <a:ext uri="{FF2B5EF4-FFF2-40B4-BE49-F238E27FC236}">
                <a16:creationId xmlns:a16="http://schemas.microsoft.com/office/drawing/2014/main" id="{A9FD6325-8133-1ABC-8155-3AB9FAF9CE36}"/>
              </a:ext>
            </a:extLst>
          </p:cNvPr>
          <p:cNvGrpSpPr/>
          <p:nvPr/>
        </p:nvGrpSpPr>
        <p:grpSpPr>
          <a:xfrm>
            <a:off x="3876344" y="1449045"/>
            <a:ext cx="8823797" cy="3863758"/>
            <a:chOff x="2169803" y="1783280"/>
            <a:chExt cx="10560824" cy="4053842"/>
          </a:xfrm>
        </p:grpSpPr>
        <p:grpSp>
          <p:nvGrpSpPr>
            <p:cNvPr id="44" name="Groupe 5">
              <a:extLst>
                <a:ext uri="{FF2B5EF4-FFF2-40B4-BE49-F238E27FC236}">
                  <a16:creationId xmlns:a16="http://schemas.microsoft.com/office/drawing/2014/main" id="{82C653E9-BC1C-2C81-F658-4774BB27B3D7}"/>
                </a:ext>
              </a:extLst>
            </p:cNvPr>
            <p:cNvGrpSpPr/>
            <p:nvPr/>
          </p:nvGrpSpPr>
          <p:grpSpPr>
            <a:xfrm>
              <a:off x="2427665" y="1783280"/>
              <a:ext cx="7251692" cy="4053842"/>
              <a:chOff x="4203741" y="2951746"/>
              <a:chExt cx="4146892" cy="2545290"/>
            </a:xfrm>
          </p:grpSpPr>
          <p:sp>
            <p:nvSpPr>
              <p:cNvPr id="45" name="Freeform 8">
                <a:extLst>
                  <a:ext uri="{FF2B5EF4-FFF2-40B4-BE49-F238E27FC236}">
                    <a16:creationId xmlns:a16="http://schemas.microsoft.com/office/drawing/2014/main" id="{69DFE06A-B439-12CC-BFC7-C1890A0246B9}"/>
                  </a:ext>
                </a:extLst>
              </p:cNvPr>
              <p:cNvSpPr>
                <a:spLocks noChangeAspect="1"/>
              </p:cNvSpPr>
              <p:nvPr/>
            </p:nvSpPr>
            <p:spPr bwMode="gray">
              <a:xfrm>
                <a:off x="6103035" y="3457826"/>
                <a:ext cx="342349" cy="273879"/>
              </a:xfrm>
              <a:custGeom>
                <a:avLst/>
                <a:gdLst>
                  <a:gd name="T0" fmla="*/ 0 w 490"/>
                  <a:gd name="T1" fmla="*/ 139809 h 351"/>
                  <a:gd name="T2" fmla="*/ 2235 w 490"/>
                  <a:gd name="T3" fmla="*/ 215538 h 351"/>
                  <a:gd name="T4" fmla="*/ 29806 w 490"/>
                  <a:gd name="T5" fmla="*/ 238840 h 351"/>
                  <a:gd name="T6" fmla="*/ 8197 w 490"/>
                  <a:gd name="T7" fmla="*/ 277121 h 351"/>
                  <a:gd name="T8" fmla="*/ 49180 w 490"/>
                  <a:gd name="T9" fmla="*/ 292100 h 351"/>
                  <a:gd name="T10" fmla="*/ 143815 w 490"/>
                  <a:gd name="T11" fmla="*/ 277121 h 351"/>
                  <a:gd name="T12" fmla="*/ 161698 w 490"/>
                  <a:gd name="T13" fmla="*/ 234679 h 351"/>
                  <a:gd name="T14" fmla="*/ 225781 w 490"/>
                  <a:gd name="T15" fmla="*/ 211377 h 351"/>
                  <a:gd name="T16" fmla="*/ 231743 w 490"/>
                  <a:gd name="T17" fmla="*/ 175593 h 351"/>
                  <a:gd name="T18" fmla="*/ 253352 w 490"/>
                  <a:gd name="T19" fmla="*/ 165607 h 351"/>
                  <a:gd name="T20" fmla="*/ 243665 w 490"/>
                  <a:gd name="T21" fmla="*/ 147298 h 351"/>
                  <a:gd name="T22" fmla="*/ 266765 w 490"/>
                  <a:gd name="T23" fmla="*/ 144802 h 351"/>
                  <a:gd name="T24" fmla="*/ 283903 w 490"/>
                  <a:gd name="T25" fmla="*/ 108185 h 351"/>
                  <a:gd name="T26" fmla="*/ 276452 w 490"/>
                  <a:gd name="T27" fmla="*/ 73233 h 351"/>
                  <a:gd name="T28" fmla="*/ 362144 w 490"/>
                  <a:gd name="T29" fmla="*/ 46603 h 351"/>
                  <a:gd name="T30" fmla="*/ 365125 w 490"/>
                  <a:gd name="T31" fmla="*/ 39113 h 351"/>
                  <a:gd name="T32" fmla="*/ 333083 w 490"/>
                  <a:gd name="T33" fmla="*/ 32456 h 351"/>
                  <a:gd name="T34" fmla="*/ 286884 w 490"/>
                  <a:gd name="T35" fmla="*/ 57421 h 351"/>
                  <a:gd name="T36" fmla="*/ 266020 w 490"/>
                  <a:gd name="T37" fmla="*/ 0 h 351"/>
                  <a:gd name="T38" fmla="*/ 226527 w 490"/>
                  <a:gd name="T39" fmla="*/ 43274 h 351"/>
                  <a:gd name="T40" fmla="*/ 113263 w 490"/>
                  <a:gd name="T41" fmla="*/ 39113 h 351"/>
                  <a:gd name="T42" fmla="*/ 55886 w 490"/>
                  <a:gd name="T43" fmla="*/ 106521 h 351"/>
                  <a:gd name="T44" fmla="*/ 17884 w 490"/>
                  <a:gd name="T45" fmla="*/ 84884 h 351"/>
                  <a:gd name="T46" fmla="*/ 0 w 490"/>
                  <a:gd name="T47" fmla="*/ 139809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46" name="Freeform 10">
                <a:extLst>
                  <a:ext uri="{FF2B5EF4-FFF2-40B4-BE49-F238E27FC236}">
                    <a16:creationId xmlns:a16="http://schemas.microsoft.com/office/drawing/2014/main" id="{1B614DFB-3D07-0021-17F7-68CCF8183092}"/>
                  </a:ext>
                </a:extLst>
              </p:cNvPr>
              <p:cNvSpPr>
                <a:spLocks noChangeAspect="1"/>
              </p:cNvSpPr>
              <p:nvPr/>
            </p:nvSpPr>
            <p:spPr bwMode="gray">
              <a:xfrm>
                <a:off x="4419571" y="3505458"/>
                <a:ext cx="491196" cy="520966"/>
              </a:xfrm>
              <a:custGeom>
                <a:avLst/>
                <a:gdLst>
                  <a:gd name="T0" fmla="*/ 0 w 705"/>
                  <a:gd name="T1" fmla="*/ 296829 h 672"/>
                  <a:gd name="T2" fmla="*/ 2229 w 705"/>
                  <a:gd name="T3" fmla="*/ 307578 h 672"/>
                  <a:gd name="T4" fmla="*/ 97344 w 705"/>
                  <a:gd name="T5" fmla="*/ 376204 h 672"/>
                  <a:gd name="T6" fmla="*/ 304665 w 705"/>
                  <a:gd name="T7" fmla="*/ 529167 h 672"/>
                  <a:gd name="T8" fmla="*/ 306894 w 705"/>
                  <a:gd name="T9" fmla="*/ 555625 h 672"/>
                  <a:gd name="T10" fmla="*/ 327701 w 705"/>
                  <a:gd name="T11" fmla="*/ 551491 h 672"/>
                  <a:gd name="T12" fmla="*/ 367827 w 705"/>
                  <a:gd name="T13" fmla="*/ 540742 h 672"/>
                  <a:gd name="T14" fmla="*/ 523875 w 705"/>
                  <a:gd name="T15" fmla="*/ 420853 h 672"/>
                  <a:gd name="T16" fmla="*/ 462942 w 705"/>
                  <a:gd name="T17" fmla="*/ 341478 h 672"/>
                  <a:gd name="T18" fmla="*/ 463685 w 705"/>
                  <a:gd name="T19" fmla="*/ 213320 h 672"/>
                  <a:gd name="T20" fmla="*/ 456254 w 705"/>
                  <a:gd name="T21" fmla="*/ 156270 h 672"/>
                  <a:gd name="T22" fmla="*/ 413155 w 705"/>
                  <a:gd name="T23" fmla="*/ 98392 h 672"/>
                  <a:gd name="T24" fmla="*/ 435448 w 705"/>
                  <a:gd name="T25" fmla="*/ 78548 h 672"/>
                  <a:gd name="T26" fmla="*/ 446594 w 705"/>
                  <a:gd name="T27" fmla="*/ 0 h 672"/>
                  <a:gd name="T28" fmla="*/ 260823 w 705"/>
                  <a:gd name="T29" fmla="*/ 13229 h 672"/>
                  <a:gd name="T30" fmla="*/ 165708 w 705"/>
                  <a:gd name="T31" fmla="*/ 58704 h 672"/>
                  <a:gd name="T32" fmla="*/ 190230 w 705"/>
                  <a:gd name="T33" fmla="*/ 153789 h 672"/>
                  <a:gd name="T34" fmla="*/ 148617 w 705"/>
                  <a:gd name="T35" fmla="*/ 156270 h 672"/>
                  <a:gd name="T36" fmla="*/ 126324 w 705"/>
                  <a:gd name="T37" fmla="*/ 166191 h 672"/>
                  <a:gd name="T38" fmla="*/ 130040 w 705"/>
                  <a:gd name="T39" fmla="*/ 191823 h 672"/>
                  <a:gd name="T40" fmla="*/ 14119 w 705"/>
                  <a:gd name="T41" fmla="*/ 248047 h 672"/>
                  <a:gd name="T42" fmla="*/ 0 w 705"/>
                  <a:gd name="T43" fmla="*/ 296829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47" name="Freeform 16">
                <a:extLst>
                  <a:ext uri="{FF2B5EF4-FFF2-40B4-BE49-F238E27FC236}">
                    <a16:creationId xmlns:a16="http://schemas.microsoft.com/office/drawing/2014/main" id="{C34C2B65-65DD-4F62-45E4-BF60242D838E}"/>
                  </a:ext>
                </a:extLst>
              </p:cNvPr>
              <p:cNvSpPr>
                <a:spLocks noChangeAspect="1"/>
              </p:cNvSpPr>
              <p:nvPr/>
            </p:nvSpPr>
            <p:spPr bwMode="gray">
              <a:xfrm>
                <a:off x="6763919" y="3813572"/>
                <a:ext cx="116101" cy="159267"/>
              </a:xfrm>
              <a:custGeom>
                <a:avLst/>
                <a:gdLst>
                  <a:gd name="T0" fmla="*/ 0 w 166"/>
                  <a:gd name="T1" fmla="*/ 50299 h 206"/>
                  <a:gd name="T2" fmla="*/ 17156 w 166"/>
                  <a:gd name="T3" fmla="*/ 68440 h 206"/>
                  <a:gd name="T4" fmla="*/ 27600 w 166"/>
                  <a:gd name="T5" fmla="*/ 147599 h 206"/>
                  <a:gd name="T6" fmla="*/ 58183 w 166"/>
                  <a:gd name="T7" fmla="*/ 142652 h 206"/>
                  <a:gd name="T8" fmla="*/ 76085 w 166"/>
                  <a:gd name="T9" fmla="*/ 108020 h 206"/>
                  <a:gd name="T10" fmla="*/ 98463 w 166"/>
                  <a:gd name="T11" fmla="*/ 115441 h 206"/>
                  <a:gd name="T12" fmla="*/ 113382 w 166"/>
                  <a:gd name="T13" fmla="*/ 169863 h 206"/>
                  <a:gd name="T14" fmla="*/ 123825 w 166"/>
                  <a:gd name="T15" fmla="*/ 139354 h 206"/>
                  <a:gd name="T16" fmla="*/ 110398 w 166"/>
                  <a:gd name="T17" fmla="*/ 84107 h 206"/>
                  <a:gd name="T18" fmla="*/ 98463 w 166"/>
                  <a:gd name="T19" fmla="*/ 104721 h 206"/>
                  <a:gd name="T20" fmla="*/ 82053 w 166"/>
                  <a:gd name="T21" fmla="*/ 77510 h 206"/>
                  <a:gd name="T22" fmla="*/ 111890 w 166"/>
                  <a:gd name="T23" fmla="*/ 43703 h 206"/>
                  <a:gd name="T24" fmla="*/ 53707 w 166"/>
                  <a:gd name="T25" fmla="*/ 38755 h 206"/>
                  <a:gd name="T26" fmla="*/ 16411 w 166"/>
                  <a:gd name="T27" fmla="*/ 0 h 206"/>
                  <a:gd name="T28" fmla="*/ 4476 w 166"/>
                  <a:gd name="T29" fmla="*/ 21439 h 206"/>
                  <a:gd name="T30" fmla="*/ 17902 w 166"/>
                  <a:gd name="T31" fmla="*/ 38755 h 206"/>
                  <a:gd name="T32" fmla="*/ 0 w 166"/>
                  <a:gd name="T33" fmla="*/ 50299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48" name="Freeform 18">
                <a:extLst>
                  <a:ext uri="{FF2B5EF4-FFF2-40B4-BE49-F238E27FC236}">
                    <a16:creationId xmlns:a16="http://schemas.microsoft.com/office/drawing/2014/main" id="{AE454529-900D-6AD5-8CE4-0A65A7397F57}"/>
                  </a:ext>
                </a:extLst>
              </p:cNvPr>
              <p:cNvSpPr>
                <a:spLocks noChangeAspect="1"/>
              </p:cNvSpPr>
              <p:nvPr/>
            </p:nvSpPr>
            <p:spPr bwMode="gray">
              <a:xfrm>
                <a:off x="6789223" y="3762963"/>
                <a:ext cx="72935" cy="46143"/>
              </a:xfrm>
              <a:custGeom>
                <a:avLst/>
                <a:gdLst>
                  <a:gd name="T0" fmla="*/ 0 w 105"/>
                  <a:gd name="T1" fmla="*/ 30028 h 59"/>
                  <a:gd name="T2" fmla="*/ 9631 w 105"/>
                  <a:gd name="T3" fmla="*/ 49213 h 59"/>
                  <a:gd name="T4" fmla="*/ 77787 w 105"/>
                  <a:gd name="T5" fmla="*/ 40872 h 59"/>
                  <a:gd name="T6" fmla="*/ 73342 w 105"/>
                  <a:gd name="T7" fmla="*/ 14180 h 59"/>
                  <a:gd name="T8" fmla="*/ 25188 w 105"/>
                  <a:gd name="T9" fmla="*/ 0 h 59"/>
                  <a:gd name="T10" fmla="*/ 0 w 105"/>
                  <a:gd name="T11" fmla="*/ 30028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 h="59">
                    <a:moveTo>
                      <a:pt x="0" y="36"/>
                    </a:moveTo>
                    <a:lnTo>
                      <a:pt x="13" y="59"/>
                    </a:lnTo>
                    <a:lnTo>
                      <a:pt x="105" y="49"/>
                    </a:lnTo>
                    <a:lnTo>
                      <a:pt x="99" y="17"/>
                    </a:lnTo>
                    <a:lnTo>
                      <a:pt x="34" y="0"/>
                    </a:lnTo>
                    <a:lnTo>
                      <a:pt x="0" y="3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49" name="Freeform 23">
                <a:extLst>
                  <a:ext uri="{FF2B5EF4-FFF2-40B4-BE49-F238E27FC236}">
                    <a16:creationId xmlns:a16="http://schemas.microsoft.com/office/drawing/2014/main" id="{E0FF6EF2-0CE6-8877-BC06-0B4C7195EC6E}"/>
                  </a:ext>
                </a:extLst>
              </p:cNvPr>
              <p:cNvSpPr>
                <a:spLocks noChangeAspect="1"/>
              </p:cNvSpPr>
              <p:nvPr/>
            </p:nvSpPr>
            <p:spPr bwMode="gray">
              <a:xfrm>
                <a:off x="6872578" y="3767429"/>
                <a:ext cx="217317" cy="501615"/>
              </a:xfrm>
              <a:custGeom>
                <a:avLst/>
                <a:gdLst>
                  <a:gd name="T0" fmla="*/ 0 w 313"/>
                  <a:gd name="T1" fmla="*/ 220142 h 644"/>
                  <a:gd name="T2" fmla="*/ 10367 w 313"/>
                  <a:gd name="T3" fmla="*/ 189405 h 644"/>
                  <a:gd name="T4" fmla="*/ 77752 w 313"/>
                  <a:gd name="T5" fmla="*/ 49844 h 644"/>
                  <a:gd name="T6" fmla="*/ 122922 w 313"/>
                  <a:gd name="T7" fmla="*/ 30737 h 644"/>
                  <a:gd name="T8" fmla="*/ 134030 w 313"/>
                  <a:gd name="T9" fmla="*/ 0 h 644"/>
                  <a:gd name="T10" fmla="*/ 165871 w 313"/>
                  <a:gd name="T11" fmla="*/ 17445 h 644"/>
                  <a:gd name="T12" fmla="*/ 166611 w 313"/>
                  <a:gd name="T13" fmla="*/ 44859 h 644"/>
                  <a:gd name="T14" fmla="*/ 138473 w 313"/>
                  <a:gd name="T15" fmla="*/ 130424 h 644"/>
                  <a:gd name="T16" fmla="*/ 168092 w 313"/>
                  <a:gd name="T17" fmla="*/ 122947 h 644"/>
                  <a:gd name="T18" fmla="*/ 182902 w 313"/>
                  <a:gd name="T19" fmla="*/ 181929 h 644"/>
                  <a:gd name="T20" fmla="*/ 231775 w 313"/>
                  <a:gd name="T21" fmla="*/ 197713 h 644"/>
                  <a:gd name="T22" fmla="*/ 207339 w 313"/>
                  <a:gd name="T23" fmla="*/ 225127 h 644"/>
                  <a:gd name="T24" fmla="*/ 152542 w 313"/>
                  <a:gd name="T25" fmla="*/ 260848 h 644"/>
                  <a:gd name="T26" fmla="*/ 138473 w 313"/>
                  <a:gd name="T27" fmla="*/ 294907 h 644"/>
                  <a:gd name="T28" fmla="*/ 168092 w 313"/>
                  <a:gd name="T29" fmla="*/ 359704 h 644"/>
                  <a:gd name="T30" fmla="*/ 156244 w 313"/>
                  <a:gd name="T31" fmla="*/ 397917 h 644"/>
                  <a:gd name="T32" fmla="*/ 192529 w 313"/>
                  <a:gd name="T33" fmla="*/ 482651 h 644"/>
                  <a:gd name="T34" fmla="*/ 166611 w 313"/>
                  <a:gd name="T35" fmla="*/ 534987 h 644"/>
                  <a:gd name="T36" fmla="*/ 139954 w 313"/>
                  <a:gd name="T37" fmla="*/ 352227 h 644"/>
                  <a:gd name="T38" fmla="*/ 117739 w 313"/>
                  <a:gd name="T39" fmla="*/ 323152 h 644"/>
                  <a:gd name="T40" fmla="*/ 80714 w 313"/>
                  <a:gd name="T41" fmla="*/ 372165 h 644"/>
                  <a:gd name="T42" fmla="*/ 52575 w 313"/>
                  <a:gd name="T43" fmla="*/ 362196 h 644"/>
                  <a:gd name="T44" fmla="*/ 57018 w 313"/>
                  <a:gd name="T45" fmla="*/ 295738 h 644"/>
                  <a:gd name="T46" fmla="*/ 0 w 313"/>
                  <a:gd name="T47" fmla="*/ 220142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50" name="Freeform 24">
                <a:extLst>
                  <a:ext uri="{FF2B5EF4-FFF2-40B4-BE49-F238E27FC236}">
                    <a16:creationId xmlns:a16="http://schemas.microsoft.com/office/drawing/2014/main" id="{6F97FDC1-29A7-7F39-ADD4-2D8A660A7C60}"/>
                  </a:ext>
                </a:extLst>
              </p:cNvPr>
              <p:cNvSpPr>
                <a:spLocks noChangeAspect="1"/>
              </p:cNvSpPr>
              <p:nvPr/>
            </p:nvSpPr>
            <p:spPr bwMode="gray">
              <a:xfrm>
                <a:off x="7121147" y="4145504"/>
                <a:ext cx="122055" cy="114612"/>
              </a:xfrm>
              <a:custGeom>
                <a:avLst/>
                <a:gdLst>
                  <a:gd name="T0" fmla="*/ 0 w 174"/>
                  <a:gd name="T1" fmla="*/ 24611 h 149"/>
                  <a:gd name="T2" fmla="*/ 9726 w 174"/>
                  <a:gd name="T3" fmla="*/ 85320 h 149"/>
                  <a:gd name="T4" fmla="*/ 26933 w 174"/>
                  <a:gd name="T5" fmla="*/ 117315 h 149"/>
                  <a:gd name="T6" fmla="*/ 52369 w 174"/>
                  <a:gd name="T7" fmla="*/ 122237 h 149"/>
                  <a:gd name="T8" fmla="*/ 130175 w 174"/>
                  <a:gd name="T9" fmla="*/ 64810 h 149"/>
                  <a:gd name="T10" fmla="*/ 127182 w 174"/>
                  <a:gd name="T11" fmla="*/ 0 h 149"/>
                  <a:gd name="T12" fmla="*/ 68080 w 174"/>
                  <a:gd name="T13" fmla="*/ 9845 h 149"/>
                  <a:gd name="T14" fmla="*/ 17955 w 174"/>
                  <a:gd name="T15" fmla="*/ 7383 h 149"/>
                  <a:gd name="T16" fmla="*/ 0 w 174"/>
                  <a:gd name="T17" fmla="*/ 24611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51" name="Freeform 44">
                <a:extLst>
                  <a:ext uri="{FF2B5EF4-FFF2-40B4-BE49-F238E27FC236}">
                    <a16:creationId xmlns:a16="http://schemas.microsoft.com/office/drawing/2014/main" id="{9237AF39-44F6-D2AB-55D5-2771BFFD3277}"/>
                  </a:ext>
                </a:extLst>
              </p:cNvPr>
              <p:cNvSpPr>
                <a:spLocks noChangeAspect="1"/>
              </p:cNvSpPr>
              <p:nvPr/>
            </p:nvSpPr>
            <p:spPr bwMode="gray">
              <a:xfrm>
                <a:off x="6571905" y="4277976"/>
                <a:ext cx="43165" cy="101216"/>
              </a:xfrm>
              <a:custGeom>
                <a:avLst/>
                <a:gdLst>
                  <a:gd name="T0" fmla="*/ 0 w 65"/>
                  <a:gd name="T1" fmla="*/ 0 h 130"/>
                  <a:gd name="T2" fmla="*/ 7791 w 65"/>
                  <a:gd name="T3" fmla="*/ 107950 h 130"/>
                  <a:gd name="T4" fmla="*/ 46037 w 65"/>
                  <a:gd name="T5" fmla="*/ 88851 h 130"/>
                  <a:gd name="T6" fmla="*/ 27622 w 65"/>
                  <a:gd name="T7" fmla="*/ 25742 h 130"/>
                  <a:gd name="T8" fmla="*/ 0 w 65"/>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130">
                    <a:moveTo>
                      <a:pt x="0" y="0"/>
                    </a:moveTo>
                    <a:lnTo>
                      <a:pt x="11" y="130"/>
                    </a:lnTo>
                    <a:lnTo>
                      <a:pt x="65" y="107"/>
                    </a:lnTo>
                    <a:lnTo>
                      <a:pt x="39" y="31"/>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52" name="Freeform 54">
                <a:extLst>
                  <a:ext uri="{FF2B5EF4-FFF2-40B4-BE49-F238E27FC236}">
                    <a16:creationId xmlns:a16="http://schemas.microsoft.com/office/drawing/2014/main" id="{B8E7A0E7-E211-0160-DDA5-F7A0B3AE87F3}"/>
                  </a:ext>
                </a:extLst>
              </p:cNvPr>
              <p:cNvSpPr>
                <a:spLocks noChangeAspect="1"/>
              </p:cNvSpPr>
              <p:nvPr/>
            </p:nvSpPr>
            <p:spPr bwMode="gray">
              <a:xfrm>
                <a:off x="6420081" y="2951746"/>
                <a:ext cx="1488475" cy="1041931"/>
              </a:xfrm>
              <a:custGeom>
                <a:avLst/>
                <a:gdLst>
                  <a:gd name="T0" fmla="*/ 8969 w 2124"/>
                  <a:gd name="T1" fmla="*/ 486224 h 1337"/>
                  <a:gd name="T2" fmla="*/ 166673 w 2124"/>
                  <a:gd name="T3" fmla="*/ 418069 h 1337"/>
                  <a:gd name="T4" fmla="*/ 161441 w 2124"/>
                  <a:gd name="T5" fmla="*/ 321656 h 1337"/>
                  <a:gd name="T6" fmla="*/ 242161 w 2124"/>
                  <a:gd name="T7" fmla="*/ 236878 h 1337"/>
                  <a:gd name="T8" fmla="*/ 315407 w 2124"/>
                  <a:gd name="T9" fmla="*/ 195321 h 1337"/>
                  <a:gd name="T10" fmla="*/ 392391 w 2124"/>
                  <a:gd name="T11" fmla="*/ 210281 h 1337"/>
                  <a:gd name="T12" fmla="*/ 443962 w 2124"/>
                  <a:gd name="T13" fmla="*/ 306695 h 1337"/>
                  <a:gd name="T14" fmla="*/ 605403 w 2124"/>
                  <a:gd name="T15" fmla="*/ 394797 h 1337"/>
                  <a:gd name="T16" fmla="*/ 807203 w 2124"/>
                  <a:gd name="T17" fmla="*/ 435524 h 1337"/>
                  <a:gd name="T18" fmla="*/ 992561 w 2124"/>
                  <a:gd name="T19" fmla="*/ 363213 h 1337"/>
                  <a:gd name="T20" fmla="*/ 1031427 w 2124"/>
                  <a:gd name="T21" fmla="*/ 323318 h 1337"/>
                  <a:gd name="T22" fmla="*/ 1188383 w 2124"/>
                  <a:gd name="T23" fmla="*/ 255164 h 1337"/>
                  <a:gd name="T24" fmla="*/ 1088230 w 2124"/>
                  <a:gd name="T25" fmla="*/ 219424 h 1337"/>
                  <a:gd name="T26" fmla="*/ 1104673 w 2124"/>
                  <a:gd name="T27" fmla="*/ 135478 h 1337"/>
                  <a:gd name="T28" fmla="*/ 1181656 w 2124"/>
                  <a:gd name="T29" fmla="*/ 132984 h 1337"/>
                  <a:gd name="T30" fmla="*/ 1201836 w 2124"/>
                  <a:gd name="T31" fmla="*/ 34077 h 1337"/>
                  <a:gd name="T32" fmla="*/ 1348329 w 2124"/>
                  <a:gd name="T33" fmla="*/ 22441 h 1337"/>
                  <a:gd name="T34" fmla="*/ 1475388 w 2124"/>
                  <a:gd name="T35" fmla="*/ 173711 h 1337"/>
                  <a:gd name="T36" fmla="*/ 1587500 w 2124"/>
                  <a:gd name="T37" fmla="*/ 190334 h 1337"/>
                  <a:gd name="T38" fmla="*/ 1485852 w 2124"/>
                  <a:gd name="T39" fmla="*/ 328305 h 1337"/>
                  <a:gd name="T40" fmla="*/ 1475388 w 2124"/>
                  <a:gd name="T41" fmla="*/ 400615 h 1337"/>
                  <a:gd name="T42" fmla="*/ 1415596 w 2124"/>
                  <a:gd name="T43" fmla="*/ 423887 h 1337"/>
                  <a:gd name="T44" fmla="*/ 1379720 w 2124"/>
                  <a:gd name="T45" fmla="*/ 437186 h 1337"/>
                  <a:gd name="T46" fmla="*/ 1237712 w 2124"/>
                  <a:gd name="T47" fmla="*/ 533599 h 1337"/>
                  <a:gd name="T48" fmla="*/ 1249670 w 2124"/>
                  <a:gd name="T49" fmla="*/ 456302 h 1337"/>
                  <a:gd name="T50" fmla="*/ 1141296 w 2124"/>
                  <a:gd name="T51" fmla="*/ 540249 h 1337"/>
                  <a:gd name="T52" fmla="*/ 1222016 w 2124"/>
                  <a:gd name="T53" fmla="*/ 564352 h 1337"/>
                  <a:gd name="T54" fmla="*/ 1206321 w 2124"/>
                  <a:gd name="T55" fmla="*/ 613390 h 1337"/>
                  <a:gd name="T56" fmla="*/ 1251165 w 2124"/>
                  <a:gd name="T57" fmla="*/ 760504 h 1337"/>
                  <a:gd name="T58" fmla="*/ 1251165 w 2124"/>
                  <a:gd name="T59" fmla="*/ 785438 h 1337"/>
                  <a:gd name="T60" fmla="*/ 1252660 w 2124"/>
                  <a:gd name="T61" fmla="*/ 817022 h 1337"/>
                  <a:gd name="T62" fmla="*/ 1106915 w 2124"/>
                  <a:gd name="T63" fmla="*/ 1026473 h 1337"/>
                  <a:gd name="T64" fmla="*/ 1046375 w 2124"/>
                  <a:gd name="T65" fmla="*/ 1043096 h 1337"/>
                  <a:gd name="T66" fmla="*/ 1017226 w 2124"/>
                  <a:gd name="T67" fmla="*/ 1061381 h 1337"/>
                  <a:gd name="T68" fmla="*/ 944727 w 2124"/>
                  <a:gd name="T69" fmla="*/ 1111250 h 1337"/>
                  <a:gd name="T70" fmla="*/ 887176 w 2124"/>
                  <a:gd name="T71" fmla="*/ 1072186 h 1337"/>
                  <a:gd name="T72" fmla="*/ 739189 w 2124"/>
                  <a:gd name="T73" fmla="*/ 1043927 h 1337"/>
                  <a:gd name="T74" fmla="*/ 725736 w 2124"/>
                  <a:gd name="T75" fmla="*/ 1077173 h 1337"/>
                  <a:gd name="T76" fmla="*/ 664448 w 2124"/>
                  <a:gd name="T77" fmla="*/ 1053901 h 1337"/>
                  <a:gd name="T78" fmla="*/ 619603 w 2124"/>
                  <a:gd name="T79" fmla="*/ 1002369 h 1337"/>
                  <a:gd name="T80" fmla="*/ 647258 w 2124"/>
                  <a:gd name="T81" fmla="*/ 889332 h 1337"/>
                  <a:gd name="T82" fmla="*/ 587465 w 2124"/>
                  <a:gd name="T83" fmla="*/ 860242 h 1337"/>
                  <a:gd name="T84" fmla="*/ 467879 w 2124"/>
                  <a:gd name="T85" fmla="*/ 881021 h 1337"/>
                  <a:gd name="T86" fmla="*/ 393885 w 2124"/>
                  <a:gd name="T87" fmla="*/ 896813 h 1337"/>
                  <a:gd name="T88" fmla="*/ 372958 w 2124"/>
                  <a:gd name="T89" fmla="*/ 880190 h 1337"/>
                  <a:gd name="T90" fmla="*/ 272805 w 2124"/>
                  <a:gd name="T91" fmla="*/ 835308 h 1337"/>
                  <a:gd name="T92" fmla="*/ 136776 w 2124"/>
                  <a:gd name="T93" fmla="*/ 783776 h 1337"/>
                  <a:gd name="T94" fmla="*/ 152472 w 2124"/>
                  <a:gd name="T95" fmla="*/ 728089 h 1337"/>
                  <a:gd name="T96" fmla="*/ 171904 w 2124"/>
                  <a:gd name="T97" fmla="*/ 639156 h 1337"/>
                  <a:gd name="T98" fmla="*/ 103143 w 2124"/>
                  <a:gd name="T99" fmla="*/ 640818 h 1337"/>
                  <a:gd name="T100" fmla="*/ 26159 w 2124"/>
                  <a:gd name="T101" fmla="*/ 579313 h 1337"/>
                  <a:gd name="T102" fmla="*/ 0 w 2124"/>
                  <a:gd name="T103" fmla="*/ 528613 h 1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53" name="Freeform 55">
                <a:extLst>
                  <a:ext uri="{FF2B5EF4-FFF2-40B4-BE49-F238E27FC236}">
                    <a16:creationId xmlns:a16="http://schemas.microsoft.com/office/drawing/2014/main" id="{379904B2-67EE-BC53-8A4B-E0AE9D9CCB8E}"/>
                  </a:ext>
                </a:extLst>
              </p:cNvPr>
              <p:cNvSpPr>
                <a:spLocks noChangeAspect="1"/>
              </p:cNvSpPr>
              <p:nvPr/>
            </p:nvSpPr>
            <p:spPr bwMode="gray">
              <a:xfrm>
                <a:off x="7271489" y="4001119"/>
                <a:ext cx="52096" cy="46143"/>
              </a:xfrm>
              <a:custGeom>
                <a:avLst/>
                <a:gdLst>
                  <a:gd name="T0" fmla="*/ 0 w 75"/>
                  <a:gd name="T1" fmla="*/ 39217 h 64"/>
                  <a:gd name="T2" fmla="*/ 17780 w 75"/>
                  <a:gd name="T3" fmla="*/ 0 h 64"/>
                  <a:gd name="T4" fmla="*/ 55562 w 75"/>
                  <a:gd name="T5" fmla="*/ 8458 h 64"/>
                  <a:gd name="T6" fmla="*/ 25188 w 75"/>
                  <a:gd name="T7" fmla="*/ 49213 h 64"/>
                  <a:gd name="T8" fmla="*/ 0 w 75"/>
                  <a:gd name="T9" fmla="*/ 39217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4">
                    <a:moveTo>
                      <a:pt x="0" y="51"/>
                    </a:moveTo>
                    <a:lnTo>
                      <a:pt x="24" y="0"/>
                    </a:lnTo>
                    <a:lnTo>
                      <a:pt x="75" y="11"/>
                    </a:lnTo>
                    <a:lnTo>
                      <a:pt x="34" y="64"/>
                    </a:lnTo>
                    <a:lnTo>
                      <a:pt x="0" y="5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54" name="Freeform 56">
                <a:extLst>
                  <a:ext uri="{FF2B5EF4-FFF2-40B4-BE49-F238E27FC236}">
                    <a16:creationId xmlns:a16="http://schemas.microsoft.com/office/drawing/2014/main" id="{430DEE5D-10E8-3C92-FC4C-27BEB85EB30C}"/>
                  </a:ext>
                </a:extLst>
              </p:cNvPr>
              <p:cNvSpPr>
                <a:spLocks noChangeAspect="1"/>
              </p:cNvSpPr>
              <p:nvPr/>
            </p:nvSpPr>
            <p:spPr bwMode="gray">
              <a:xfrm>
                <a:off x="7548345" y="3858225"/>
                <a:ext cx="44654" cy="87820"/>
              </a:xfrm>
              <a:custGeom>
                <a:avLst/>
                <a:gdLst>
                  <a:gd name="T0" fmla="*/ 0 w 63"/>
                  <a:gd name="T1" fmla="*/ 38615 h 114"/>
                  <a:gd name="T2" fmla="*/ 18899 w 63"/>
                  <a:gd name="T3" fmla="*/ 93663 h 114"/>
                  <a:gd name="T4" fmla="*/ 47625 w 63"/>
                  <a:gd name="T5" fmla="*/ 0 h 114"/>
                  <a:gd name="T6" fmla="*/ 22679 w 63"/>
                  <a:gd name="T7" fmla="*/ 822 h 114"/>
                  <a:gd name="T8" fmla="*/ 0 w 63"/>
                  <a:gd name="T9" fmla="*/ 38615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114">
                    <a:moveTo>
                      <a:pt x="0" y="47"/>
                    </a:moveTo>
                    <a:lnTo>
                      <a:pt x="25" y="114"/>
                    </a:lnTo>
                    <a:lnTo>
                      <a:pt x="63" y="0"/>
                    </a:lnTo>
                    <a:lnTo>
                      <a:pt x="30" y="1"/>
                    </a:lnTo>
                    <a:lnTo>
                      <a:pt x="0" y="4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55" name="Freeform 74">
                <a:extLst>
                  <a:ext uri="{FF2B5EF4-FFF2-40B4-BE49-F238E27FC236}">
                    <a16:creationId xmlns:a16="http://schemas.microsoft.com/office/drawing/2014/main" id="{3BC2136B-A33E-BF82-BB55-33FF921EBBAB}"/>
                  </a:ext>
                </a:extLst>
              </p:cNvPr>
              <p:cNvSpPr>
                <a:spLocks noChangeAspect="1"/>
              </p:cNvSpPr>
              <p:nvPr/>
            </p:nvSpPr>
            <p:spPr bwMode="gray">
              <a:xfrm>
                <a:off x="5202508" y="3550112"/>
                <a:ext cx="69958" cy="8931"/>
              </a:xfrm>
              <a:custGeom>
                <a:avLst/>
                <a:gdLst>
                  <a:gd name="T0" fmla="*/ 0 w 101"/>
                  <a:gd name="T1" fmla="*/ 9525 h 14"/>
                  <a:gd name="T2" fmla="*/ 5910 w 101"/>
                  <a:gd name="T3" fmla="*/ 0 h 14"/>
                  <a:gd name="T4" fmla="*/ 74612 w 101"/>
                  <a:gd name="T5" fmla="*/ 9525 h 14"/>
                  <a:gd name="T6" fmla="*/ 24378 w 101"/>
                  <a:gd name="T7" fmla="*/ 9525 h 14"/>
                  <a:gd name="T8" fmla="*/ 0 w 101"/>
                  <a:gd name="T9" fmla="*/ 952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4">
                    <a:moveTo>
                      <a:pt x="0" y="14"/>
                    </a:moveTo>
                    <a:lnTo>
                      <a:pt x="8" y="0"/>
                    </a:lnTo>
                    <a:lnTo>
                      <a:pt x="101" y="14"/>
                    </a:lnTo>
                    <a:lnTo>
                      <a:pt x="33" y="14"/>
                    </a:lnTo>
                    <a:lnTo>
                      <a:pt x="0" y="1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56" name="Freeform 82">
                <a:extLst>
                  <a:ext uri="{FF2B5EF4-FFF2-40B4-BE49-F238E27FC236}">
                    <a16:creationId xmlns:a16="http://schemas.microsoft.com/office/drawing/2014/main" id="{AFDF862D-772A-36E7-FF15-6CC279B3A658}"/>
                  </a:ext>
                </a:extLst>
              </p:cNvPr>
              <p:cNvSpPr>
                <a:spLocks noChangeAspect="1"/>
              </p:cNvSpPr>
              <p:nvPr/>
            </p:nvSpPr>
            <p:spPr bwMode="gray">
              <a:xfrm>
                <a:off x="6283141" y="3533738"/>
                <a:ext cx="711492" cy="788890"/>
              </a:xfrm>
              <a:custGeom>
                <a:avLst/>
                <a:gdLst>
                  <a:gd name="T0" fmla="*/ 0 w 1020"/>
                  <a:gd name="T1" fmla="*/ 382971 h 1015"/>
                  <a:gd name="T2" fmla="*/ 21574 w 1020"/>
                  <a:gd name="T3" fmla="*/ 363905 h 1015"/>
                  <a:gd name="T4" fmla="*/ 79602 w 1020"/>
                  <a:gd name="T5" fmla="*/ 363905 h 1015"/>
                  <a:gd name="T6" fmla="*/ 39429 w 1020"/>
                  <a:gd name="T7" fmla="*/ 276037 h 1015"/>
                  <a:gd name="T8" fmla="*/ 62491 w 1020"/>
                  <a:gd name="T9" fmla="*/ 251998 h 1015"/>
                  <a:gd name="T10" fmla="*/ 97457 w 1020"/>
                  <a:gd name="T11" fmla="*/ 255314 h 1015"/>
                  <a:gd name="T12" fmla="*/ 173339 w 1020"/>
                  <a:gd name="T13" fmla="*/ 159157 h 1015"/>
                  <a:gd name="T14" fmla="*/ 168132 w 1020"/>
                  <a:gd name="T15" fmla="*/ 132631 h 1015"/>
                  <a:gd name="T16" fmla="*/ 188218 w 1020"/>
                  <a:gd name="T17" fmla="*/ 116881 h 1015"/>
                  <a:gd name="T18" fmla="*/ 154741 w 1020"/>
                  <a:gd name="T19" fmla="*/ 87868 h 1015"/>
                  <a:gd name="T20" fmla="*/ 153253 w 1020"/>
                  <a:gd name="T21" fmla="*/ 40618 h 1015"/>
                  <a:gd name="T22" fmla="*/ 226904 w 1020"/>
                  <a:gd name="T23" fmla="*/ 40618 h 1015"/>
                  <a:gd name="T24" fmla="*/ 249222 w 1020"/>
                  <a:gd name="T25" fmla="*/ 18237 h 1015"/>
                  <a:gd name="T26" fmla="*/ 289395 w 1020"/>
                  <a:gd name="T27" fmla="*/ 0 h 1015"/>
                  <a:gd name="T28" fmla="*/ 317665 w 1020"/>
                  <a:gd name="T29" fmla="*/ 16579 h 1015"/>
                  <a:gd name="T30" fmla="*/ 281212 w 1020"/>
                  <a:gd name="T31" fmla="*/ 65486 h 1015"/>
                  <a:gd name="T32" fmla="*/ 298322 w 1020"/>
                  <a:gd name="T33" fmla="*/ 105275 h 1015"/>
                  <a:gd name="T34" fmla="*/ 270052 w 1020"/>
                  <a:gd name="T35" fmla="*/ 111078 h 1015"/>
                  <a:gd name="T36" fmla="*/ 282700 w 1020"/>
                  <a:gd name="T37" fmla="*/ 160815 h 1015"/>
                  <a:gd name="T38" fmla="*/ 336264 w 1020"/>
                  <a:gd name="T39" fmla="*/ 182367 h 1015"/>
                  <a:gd name="T40" fmla="*/ 310969 w 1020"/>
                  <a:gd name="T41" fmla="*/ 228788 h 1015"/>
                  <a:gd name="T42" fmla="*/ 380156 w 1020"/>
                  <a:gd name="T43" fmla="*/ 272722 h 1015"/>
                  <a:gd name="T44" fmla="*/ 514811 w 1020"/>
                  <a:gd name="T45" fmla="*/ 300906 h 1015"/>
                  <a:gd name="T46" fmla="*/ 517786 w 1020"/>
                  <a:gd name="T47" fmla="*/ 256972 h 1015"/>
                  <a:gd name="T48" fmla="*/ 534897 w 1020"/>
                  <a:gd name="T49" fmla="*/ 251998 h 1015"/>
                  <a:gd name="T50" fmla="*/ 538617 w 1020"/>
                  <a:gd name="T51" fmla="*/ 273550 h 1015"/>
                  <a:gd name="T52" fmla="*/ 548288 w 1020"/>
                  <a:gd name="T53" fmla="*/ 292616 h 1015"/>
                  <a:gd name="T54" fmla="*/ 616731 w 1020"/>
                  <a:gd name="T55" fmla="*/ 284327 h 1015"/>
                  <a:gd name="T56" fmla="*/ 612268 w 1020"/>
                  <a:gd name="T57" fmla="*/ 257801 h 1015"/>
                  <a:gd name="T58" fmla="*/ 723116 w 1020"/>
                  <a:gd name="T59" fmla="*/ 206406 h 1015"/>
                  <a:gd name="T60" fmla="*/ 731299 w 1020"/>
                  <a:gd name="T61" fmla="*/ 237077 h 1015"/>
                  <a:gd name="T62" fmla="*/ 758825 w 1020"/>
                  <a:gd name="T63" fmla="*/ 248682 h 1015"/>
                  <a:gd name="T64" fmla="*/ 747666 w 1020"/>
                  <a:gd name="T65" fmla="*/ 279353 h 1015"/>
                  <a:gd name="T66" fmla="*/ 702285 w 1020"/>
                  <a:gd name="T67" fmla="*/ 298419 h 1015"/>
                  <a:gd name="T68" fmla="*/ 634586 w 1020"/>
                  <a:gd name="T69" fmla="*/ 437681 h 1015"/>
                  <a:gd name="T70" fmla="*/ 621195 w 1020"/>
                  <a:gd name="T71" fmla="*/ 382142 h 1015"/>
                  <a:gd name="T72" fmla="*/ 609292 w 1020"/>
                  <a:gd name="T73" fmla="*/ 402865 h 1015"/>
                  <a:gd name="T74" fmla="*/ 592925 w 1020"/>
                  <a:gd name="T75" fmla="*/ 375510 h 1015"/>
                  <a:gd name="T76" fmla="*/ 622683 w 1020"/>
                  <a:gd name="T77" fmla="*/ 341524 h 1015"/>
                  <a:gd name="T78" fmla="*/ 564655 w 1020"/>
                  <a:gd name="T79" fmla="*/ 336550 h 1015"/>
                  <a:gd name="T80" fmla="*/ 527458 w 1020"/>
                  <a:gd name="T81" fmla="*/ 297590 h 1015"/>
                  <a:gd name="T82" fmla="*/ 515555 w 1020"/>
                  <a:gd name="T83" fmla="*/ 319142 h 1015"/>
                  <a:gd name="T84" fmla="*/ 528946 w 1020"/>
                  <a:gd name="T85" fmla="*/ 336550 h 1015"/>
                  <a:gd name="T86" fmla="*/ 511091 w 1020"/>
                  <a:gd name="T87" fmla="*/ 348155 h 1015"/>
                  <a:gd name="T88" fmla="*/ 528202 w 1020"/>
                  <a:gd name="T89" fmla="*/ 366392 h 1015"/>
                  <a:gd name="T90" fmla="*/ 538617 w 1020"/>
                  <a:gd name="T91" fmla="*/ 445970 h 1015"/>
                  <a:gd name="T92" fmla="*/ 515555 w 1020"/>
                  <a:gd name="T93" fmla="*/ 432707 h 1015"/>
                  <a:gd name="T94" fmla="*/ 471662 w 1020"/>
                  <a:gd name="T95" fmla="*/ 495707 h 1015"/>
                  <a:gd name="T96" fmla="*/ 315433 w 1020"/>
                  <a:gd name="T97" fmla="*/ 621706 h 1015"/>
                  <a:gd name="T98" fmla="*/ 304274 w 1020"/>
                  <a:gd name="T99" fmla="*/ 778375 h 1015"/>
                  <a:gd name="T100" fmla="*/ 238807 w 1020"/>
                  <a:gd name="T101" fmla="*/ 841375 h 1015"/>
                  <a:gd name="T102" fmla="*/ 180779 w 1020"/>
                  <a:gd name="T103" fmla="*/ 720350 h 1015"/>
                  <a:gd name="T104" fmla="*/ 156973 w 1020"/>
                  <a:gd name="T105" fmla="*/ 624192 h 1015"/>
                  <a:gd name="T106" fmla="*/ 136142 w 1020"/>
                  <a:gd name="T107" fmla="*/ 601811 h 1015"/>
                  <a:gd name="T108" fmla="*/ 119775 w 1020"/>
                  <a:gd name="T109" fmla="*/ 427733 h 1015"/>
                  <a:gd name="T110" fmla="*/ 107128 w 1020"/>
                  <a:gd name="T111" fmla="*/ 421102 h 1015"/>
                  <a:gd name="T112" fmla="*/ 98201 w 1020"/>
                  <a:gd name="T113" fmla="*/ 460062 h 1015"/>
                  <a:gd name="T114" fmla="*/ 61004 w 1020"/>
                  <a:gd name="T115" fmla="*/ 470009 h 1015"/>
                  <a:gd name="T116" fmla="*/ 23062 w 1020"/>
                  <a:gd name="T117" fmla="*/ 424418 h 1015"/>
                  <a:gd name="T118" fmla="*/ 59516 w 1020"/>
                  <a:gd name="T119" fmla="*/ 400378 h 1015"/>
                  <a:gd name="T120" fmla="*/ 23062 w 1020"/>
                  <a:gd name="T121" fmla="*/ 409497 h 1015"/>
                  <a:gd name="T122" fmla="*/ 0 w 1020"/>
                  <a:gd name="T123" fmla="*/ 382971 h 10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57" name="Freeform 83">
                <a:extLst>
                  <a:ext uri="{FF2B5EF4-FFF2-40B4-BE49-F238E27FC236}">
                    <a16:creationId xmlns:a16="http://schemas.microsoft.com/office/drawing/2014/main" id="{EA8969F9-57DA-FD9E-7C1C-B8DC7F58598E}"/>
                  </a:ext>
                </a:extLst>
              </p:cNvPr>
              <p:cNvSpPr>
                <a:spLocks noChangeAspect="1"/>
              </p:cNvSpPr>
              <p:nvPr/>
            </p:nvSpPr>
            <p:spPr bwMode="gray">
              <a:xfrm>
                <a:off x="6944025" y="4389611"/>
                <a:ext cx="264948" cy="308114"/>
              </a:xfrm>
              <a:custGeom>
                <a:avLst/>
                <a:gdLst>
                  <a:gd name="T0" fmla="*/ 0 w 377"/>
                  <a:gd name="T1" fmla="*/ 0 h 394"/>
                  <a:gd name="T2" fmla="*/ 62211 w 377"/>
                  <a:gd name="T3" fmla="*/ 13345 h 394"/>
                  <a:gd name="T4" fmla="*/ 140913 w 377"/>
                  <a:gd name="T5" fmla="*/ 99251 h 394"/>
                  <a:gd name="T6" fmla="*/ 205373 w 377"/>
                  <a:gd name="T7" fmla="*/ 130944 h 394"/>
                  <a:gd name="T8" fmla="*/ 197877 w 377"/>
                  <a:gd name="T9" fmla="*/ 154298 h 394"/>
                  <a:gd name="T10" fmla="*/ 221113 w 377"/>
                  <a:gd name="T11" fmla="*/ 152629 h 394"/>
                  <a:gd name="T12" fmla="*/ 217365 w 377"/>
                  <a:gd name="T13" fmla="*/ 184323 h 394"/>
                  <a:gd name="T14" fmla="*/ 282575 w 377"/>
                  <a:gd name="T15" fmla="*/ 245208 h 394"/>
                  <a:gd name="T16" fmla="*/ 275080 w 377"/>
                  <a:gd name="T17" fmla="*/ 327778 h 394"/>
                  <a:gd name="T18" fmla="*/ 247347 w 377"/>
                  <a:gd name="T19" fmla="*/ 328612 h 394"/>
                  <a:gd name="T20" fmla="*/ 189633 w 377"/>
                  <a:gd name="T21" fmla="*/ 281072 h 394"/>
                  <a:gd name="T22" fmla="*/ 96690 w 377"/>
                  <a:gd name="T23" fmla="*/ 115932 h 394"/>
                  <a:gd name="T24" fmla="*/ 0 w 377"/>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58" name="Freeform 84">
                <a:extLst>
                  <a:ext uri="{FF2B5EF4-FFF2-40B4-BE49-F238E27FC236}">
                    <a16:creationId xmlns:a16="http://schemas.microsoft.com/office/drawing/2014/main" id="{99F01190-FFC8-2512-C10E-61C7870D9C8F}"/>
                  </a:ext>
                </a:extLst>
              </p:cNvPr>
              <p:cNvSpPr>
                <a:spLocks noChangeAspect="1"/>
              </p:cNvSpPr>
              <p:nvPr/>
            </p:nvSpPr>
            <p:spPr bwMode="gray">
              <a:xfrm>
                <a:off x="7191111" y="4700701"/>
                <a:ext cx="221782" cy="75913"/>
              </a:xfrm>
              <a:custGeom>
                <a:avLst/>
                <a:gdLst>
                  <a:gd name="T0" fmla="*/ 0 w 315"/>
                  <a:gd name="T1" fmla="*/ 22899 h 99"/>
                  <a:gd name="T2" fmla="*/ 15769 w 315"/>
                  <a:gd name="T3" fmla="*/ 0 h 99"/>
                  <a:gd name="T4" fmla="*/ 181720 w 315"/>
                  <a:gd name="T5" fmla="*/ 25352 h 99"/>
                  <a:gd name="T6" fmla="*/ 198241 w 315"/>
                  <a:gd name="T7" fmla="*/ 45797 h 99"/>
                  <a:gd name="T8" fmla="*/ 232032 w 315"/>
                  <a:gd name="T9" fmla="*/ 53158 h 99"/>
                  <a:gd name="T10" fmla="*/ 236537 w 315"/>
                  <a:gd name="T11" fmla="*/ 80963 h 99"/>
                  <a:gd name="T12" fmla="*/ 41300 w 315"/>
                  <a:gd name="T13" fmla="*/ 41708 h 99"/>
                  <a:gd name="T14" fmla="*/ 0 w 315"/>
                  <a:gd name="T15" fmla="*/ 22899 h 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5" h="99">
                    <a:moveTo>
                      <a:pt x="0" y="28"/>
                    </a:moveTo>
                    <a:lnTo>
                      <a:pt x="21" y="0"/>
                    </a:lnTo>
                    <a:lnTo>
                      <a:pt x="242" y="31"/>
                    </a:lnTo>
                    <a:lnTo>
                      <a:pt x="264" y="56"/>
                    </a:lnTo>
                    <a:lnTo>
                      <a:pt x="309" y="65"/>
                    </a:lnTo>
                    <a:lnTo>
                      <a:pt x="315" y="99"/>
                    </a:lnTo>
                    <a:lnTo>
                      <a:pt x="55" y="51"/>
                    </a:lnTo>
                    <a:lnTo>
                      <a:pt x="0" y="2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59" name="Freeform 85">
                <a:extLst>
                  <a:ext uri="{FF2B5EF4-FFF2-40B4-BE49-F238E27FC236}">
                    <a16:creationId xmlns:a16="http://schemas.microsoft.com/office/drawing/2014/main" id="{6D82159E-08C0-FA0D-A372-F0F6D35B12A5}"/>
                  </a:ext>
                </a:extLst>
              </p:cNvPr>
              <p:cNvSpPr>
                <a:spLocks noChangeAspect="1"/>
              </p:cNvSpPr>
              <p:nvPr/>
            </p:nvSpPr>
            <p:spPr bwMode="gray">
              <a:xfrm>
                <a:off x="7281908" y="4423846"/>
                <a:ext cx="239645" cy="227737"/>
              </a:xfrm>
              <a:custGeom>
                <a:avLst/>
                <a:gdLst>
                  <a:gd name="T0" fmla="*/ 0 w 342"/>
                  <a:gd name="T1" fmla="*/ 109341 h 291"/>
                  <a:gd name="T2" fmla="*/ 17189 w 342"/>
                  <a:gd name="T3" fmla="*/ 77624 h 291"/>
                  <a:gd name="T4" fmla="*/ 38114 w 342"/>
                  <a:gd name="T5" fmla="*/ 96821 h 291"/>
                  <a:gd name="T6" fmla="*/ 116584 w 342"/>
                  <a:gd name="T7" fmla="*/ 89309 h 291"/>
                  <a:gd name="T8" fmla="*/ 141993 w 342"/>
                  <a:gd name="T9" fmla="*/ 79293 h 291"/>
                  <a:gd name="T10" fmla="*/ 176371 w 342"/>
                  <a:gd name="T11" fmla="*/ 0 h 291"/>
                  <a:gd name="T12" fmla="*/ 221211 w 342"/>
                  <a:gd name="T13" fmla="*/ 2504 h 291"/>
                  <a:gd name="T14" fmla="*/ 211495 w 342"/>
                  <a:gd name="T15" fmla="*/ 23371 h 291"/>
                  <a:gd name="T16" fmla="*/ 255588 w 342"/>
                  <a:gd name="T17" fmla="*/ 96821 h 291"/>
                  <a:gd name="T18" fmla="*/ 230926 w 342"/>
                  <a:gd name="T19" fmla="*/ 91813 h 291"/>
                  <a:gd name="T20" fmla="*/ 186833 w 342"/>
                  <a:gd name="T21" fmla="*/ 174445 h 291"/>
                  <a:gd name="T22" fmla="*/ 180855 w 342"/>
                  <a:gd name="T23" fmla="*/ 227029 h 291"/>
                  <a:gd name="T24" fmla="*/ 152456 w 342"/>
                  <a:gd name="T25" fmla="*/ 242888 h 291"/>
                  <a:gd name="T26" fmla="*/ 103879 w 342"/>
                  <a:gd name="T27" fmla="*/ 212005 h 291"/>
                  <a:gd name="T28" fmla="*/ 74733 w 342"/>
                  <a:gd name="T29" fmla="*/ 226195 h 291"/>
                  <a:gd name="T30" fmla="*/ 70997 w 342"/>
                  <a:gd name="T31" fmla="*/ 201155 h 291"/>
                  <a:gd name="T32" fmla="*/ 30641 w 342"/>
                  <a:gd name="T33" fmla="*/ 206163 h 291"/>
                  <a:gd name="T34" fmla="*/ 0 w 342"/>
                  <a:gd name="T35" fmla="*/ 109341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60" name="Freeform 87">
                <a:extLst>
                  <a:ext uri="{FF2B5EF4-FFF2-40B4-BE49-F238E27FC236}">
                    <a16:creationId xmlns:a16="http://schemas.microsoft.com/office/drawing/2014/main" id="{CBBD2F82-882F-ADE6-A08E-196167759023}"/>
                  </a:ext>
                </a:extLst>
              </p:cNvPr>
              <p:cNvSpPr>
                <a:spLocks noChangeAspect="1"/>
              </p:cNvSpPr>
              <p:nvPr/>
            </p:nvSpPr>
            <p:spPr bwMode="gray">
              <a:xfrm>
                <a:off x="7521553" y="4492316"/>
                <a:ext cx="148847" cy="197968"/>
              </a:xfrm>
              <a:custGeom>
                <a:avLst/>
                <a:gdLst>
                  <a:gd name="T0" fmla="*/ 0 w 214"/>
                  <a:gd name="T1" fmla="*/ 125519 h 254"/>
                  <a:gd name="T2" fmla="*/ 20029 w 214"/>
                  <a:gd name="T3" fmla="*/ 164588 h 254"/>
                  <a:gd name="T4" fmla="*/ 13353 w 214"/>
                  <a:gd name="T5" fmla="*/ 202825 h 254"/>
                  <a:gd name="T6" fmla="*/ 39317 w 214"/>
                  <a:gd name="T7" fmla="*/ 211138 h 254"/>
                  <a:gd name="T8" fmla="*/ 37091 w 214"/>
                  <a:gd name="T9" fmla="*/ 133000 h 254"/>
                  <a:gd name="T10" fmla="*/ 53411 w 214"/>
                  <a:gd name="T11" fmla="*/ 125519 h 254"/>
                  <a:gd name="T12" fmla="*/ 56379 w 214"/>
                  <a:gd name="T13" fmla="*/ 155444 h 254"/>
                  <a:gd name="T14" fmla="*/ 70473 w 214"/>
                  <a:gd name="T15" fmla="*/ 189525 h 254"/>
                  <a:gd name="T16" fmla="*/ 98662 w 214"/>
                  <a:gd name="T17" fmla="*/ 174563 h 254"/>
                  <a:gd name="T18" fmla="*/ 64539 w 214"/>
                  <a:gd name="T19" fmla="*/ 101413 h 254"/>
                  <a:gd name="T20" fmla="*/ 117208 w 214"/>
                  <a:gd name="T21" fmla="*/ 69825 h 254"/>
                  <a:gd name="T22" fmla="*/ 45993 w 214"/>
                  <a:gd name="T23" fmla="*/ 89775 h 254"/>
                  <a:gd name="T24" fmla="*/ 35607 w 214"/>
                  <a:gd name="T25" fmla="*/ 43225 h 254"/>
                  <a:gd name="T26" fmla="*/ 139463 w 214"/>
                  <a:gd name="T27" fmla="*/ 38238 h 254"/>
                  <a:gd name="T28" fmla="*/ 158750 w 214"/>
                  <a:gd name="T29" fmla="*/ 0 h 254"/>
                  <a:gd name="T30" fmla="*/ 127593 w 214"/>
                  <a:gd name="T31" fmla="*/ 24106 h 254"/>
                  <a:gd name="T32" fmla="*/ 53411 w 214"/>
                  <a:gd name="T33" fmla="*/ 11638 h 254"/>
                  <a:gd name="T34" fmla="*/ 28189 w 214"/>
                  <a:gd name="T35" fmla="*/ 29094 h 254"/>
                  <a:gd name="T36" fmla="*/ 0 w 214"/>
                  <a:gd name="T37" fmla="*/ 125519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61" name="Freeform 89">
                <a:extLst>
                  <a:ext uri="{FF2B5EF4-FFF2-40B4-BE49-F238E27FC236}">
                    <a16:creationId xmlns:a16="http://schemas.microsoft.com/office/drawing/2014/main" id="{03CF63B2-41E6-4FD5-D18B-830A503A7B4B}"/>
                  </a:ext>
                </a:extLst>
              </p:cNvPr>
              <p:cNvSpPr>
                <a:spLocks noChangeAspect="1"/>
              </p:cNvSpPr>
              <p:nvPr/>
            </p:nvSpPr>
            <p:spPr bwMode="gray">
              <a:xfrm>
                <a:off x="7728450" y="4483384"/>
                <a:ext cx="25305" cy="78890"/>
              </a:xfrm>
              <a:custGeom>
                <a:avLst/>
                <a:gdLst>
                  <a:gd name="T0" fmla="*/ 0 w 40"/>
                  <a:gd name="T1" fmla="*/ 29934 h 104"/>
                  <a:gd name="T2" fmla="*/ 6072 w 40"/>
                  <a:gd name="T3" fmla="*/ 67149 h 104"/>
                  <a:gd name="T4" fmla="*/ 21590 w 40"/>
                  <a:gd name="T5" fmla="*/ 84138 h 104"/>
                  <a:gd name="T6" fmla="*/ 11470 w 40"/>
                  <a:gd name="T7" fmla="*/ 48541 h 104"/>
                  <a:gd name="T8" fmla="*/ 26988 w 40"/>
                  <a:gd name="T9" fmla="*/ 44496 h 104"/>
                  <a:gd name="T10" fmla="*/ 25639 w 40"/>
                  <a:gd name="T11" fmla="*/ 17798 h 104"/>
                  <a:gd name="T12" fmla="*/ 6072 w 40"/>
                  <a:gd name="T13" fmla="*/ 34788 h 104"/>
                  <a:gd name="T14" fmla="*/ 14169 w 40"/>
                  <a:gd name="T15" fmla="*/ 0 h 104"/>
                  <a:gd name="T16" fmla="*/ 0 w 40"/>
                  <a:gd name="T17" fmla="*/ 29934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04">
                    <a:moveTo>
                      <a:pt x="0" y="37"/>
                    </a:moveTo>
                    <a:lnTo>
                      <a:pt x="9" y="83"/>
                    </a:lnTo>
                    <a:lnTo>
                      <a:pt x="32" y="104"/>
                    </a:lnTo>
                    <a:lnTo>
                      <a:pt x="17" y="60"/>
                    </a:lnTo>
                    <a:lnTo>
                      <a:pt x="40" y="55"/>
                    </a:lnTo>
                    <a:lnTo>
                      <a:pt x="38" y="22"/>
                    </a:lnTo>
                    <a:lnTo>
                      <a:pt x="9" y="43"/>
                    </a:lnTo>
                    <a:lnTo>
                      <a:pt x="21" y="0"/>
                    </a:lnTo>
                    <a:lnTo>
                      <a:pt x="0" y="3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62" name="Freeform 90">
                <a:extLst>
                  <a:ext uri="{FF2B5EF4-FFF2-40B4-BE49-F238E27FC236}">
                    <a16:creationId xmlns:a16="http://schemas.microsoft.com/office/drawing/2014/main" id="{B5AEEDFD-7DC8-6556-91CC-57626F945818}"/>
                  </a:ext>
                </a:extLst>
              </p:cNvPr>
              <p:cNvSpPr>
                <a:spLocks noChangeAspect="1"/>
              </p:cNvSpPr>
              <p:nvPr/>
            </p:nvSpPr>
            <p:spPr bwMode="gray">
              <a:xfrm>
                <a:off x="7738871" y="4614370"/>
                <a:ext cx="68470" cy="25305"/>
              </a:xfrm>
              <a:custGeom>
                <a:avLst/>
                <a:gdLst>
                  <a:gd name="T0" fmla="*/ 0 w 99"/>
                  <a:gd name="T1" fmla="*/ 10632 h 33"/>
                  <a:gd name="T2" fmla="*/ 40569 w 99"/>
                  <a:gd name="T3" fmla="*/ 0 h 33"/>
                  <a:gd name="T4" fmla="*/ 73025 w 99"/>
                  <a:gd name="T5" fmla="*/ 26988 h 33"/>
                  <a:gd name="T6" fmla="*/ 0 w 99"/>
                  <a:gd name="T7" fmla="*/ 10632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33">
                    <a:moveTo>
                      <a:pt x="0" y="13"/>
                    </a:moveTo>
                    <a:lnTo>
                      <a:pt x="55" y="0"/>
                    </a:lnTo>
                    <a:lnTo>
                      <a:pt x="99" y="33"/>
                    </a:lnTo>
                    <a:lnTo>
                      <a:pt x="0" y="1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63" name="Freeform 91">
                <a:extLst>
                  <a:ext uri="{FF2B5EF4-FFF2-40B4-BE49-F238E27FC236}">
                    <a16:creationId xmlns:a16="http://schemas.microsoft.com/office/drawing/2014/main" id="{C058674B-3535-787D-C6CF-B52C05E12F30}"/>
                  </a:ext>
                </a:extLst>
              </p:cNvPr>
              <p:cNvSpPr>
                <a:spLocks noChangeAspect="1"/>
              </p:cNvSpPr>
              <p:nvPr/>
            </p:nvSpPr>
            <p:spPr bwMode="gray">
              <a:xfrm>
                <a:off x="7808828" y="4550366"/>
                <a:ext cx="254530" cy="233690"/>
              </a:xfrm>
              <a:custGeom>
                <a:avLst/>
                <a:gdLst>
                  <a:gd name="T0" fmla="*/ 0 w 362"/>
                  <a:gd name="T1" fmla="*/ 30739 h 300"/>
                  <a:gd name="T2" fmla="*/ 38995 w 362"/>
                  <a:gd name="T3" fmla="*/ 54001 h 300"/>
                  <a:gd name="T4" fmla="*/ 78739 w 362"/>
                  <a:gd name="T5" fmla="*/ 49017 h 300"/>
                  <a:gd name="T6" fmla="*/ 28496 w 362"/>
                  <a:gd name="T7" fmla="*/ 66463 h 300"/>
                  <a:gd name="T8" fmla="*/ 53243 w 362"/>
                  <a:gd name="T9" fmla="*/ 107172 h 300"/>
                  <a:gd name="T10" fmla="*/ 76490 w 362"/>
                  <a:gd name="T11" fmla="*/ 72279 h 300"/>
                  <a:gd name="T12" fmla="*/ 92237 w 362"/>
                  <a:gd name="T13" fmla="*/ 107172 h 300"/>
                  <a:gd name="T14" fmla="*/ 190474 w 362"/>
                  <a:gd name="T15" fmla="*/ 144557 h 300"/>
                  <a:gd name="T16" fmla="*/ 213721 w 362"/>
                  <a:gd name="T17" fmla="*/ 205205 h 300"/>
                  <a:gd name="T18" fmla="*/ 194973 w 362"/>
                  <a:gd name="T19" fmla="*/ 201882 h 300"/>
                  <a:gd name="T20" fmla="*/ 180725 w 362"/>
                  <a:gd name="T21" fmla="*/ 231790 h 300"/>
                  <a:gd name="T22" fmla="*/ 239217 w 362"/>
                  <a:gd name="T23" fmla="*/ 218498 h 300"/>
                  <a:gd name="T24" fmla="*/ 271463 w 362"/>
                  <a:gd name="T25" fmla="*/ 249237 h 300"/>
                  <a:gd name="T26" fmla="*/ 267714 w 362"/>
                  <a:gd name="T27" fmla="*/ 63140 h 300"/>
                  <a:gd name="T28" fmla="*/ 182975 w 362"/>
                  <a:gd name="T29" fmla="*/ 30739 h 300"/>
                  <a:gd name="T30" fmla="*/ 115484 w 362"/>
                  <a:gd name="T31" fmla="*/ 85571 h 300"/>
                  <a:gd name="T32" fmla="*/ 87738 w 362"/>
                  <a:gd name="T33" fmla="*/ 57325 h 300"/>
                  <a:gd name="T34" fmla="*/ 79489 w 362"/>
                  <a:gd name="T35" fmla="*/ 11631 h 300"/>
                  <a:gd name="T36" fmla="*/ 38995 w 362"/>
                  <a:gd name="T37" fmla="*/ 0 h 300"/>
                  <a:gd name="T38" fmla="*/ 0 w 362"/>
                  <a:gd name="T39" fmla="*/ 30739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64" name="Freeform 93">
                <a:extLst>
                  <a:ext uri="{FF2B5EF4-FFF2-40B4-BE49-F238E27FC236}">
                    <a16:creationId xmlns:a16="http://schemas.microsoft.com/office/drawing/2014/main" id="{6F51BE29-BA28-FADB-8969-5835BB567FB2}"/>
                  </a:ext>
                </a:extLst>
              </p:cNvPr>
              <p:cNvSpPr>
                <a:spLocks noChangeAspect="1"/>
              </p:cNvSpPr>
              <p:nvPr/>
            </p:nvSpPr>
            <p:spPr bwMode="gray">
              <a:xfrm>
                <a:off x="5701147" y="3414661"/>
                <a:ext cx="464404" cy="439099"/>
              </a:xfrm>
              <a:custGeom>
                <a:avLst/>
                <a:gdLst>
                  <a:gd name="T0" fmla="*/ 0 w 665"/>
                  <a:gd name="T1" fmla="*/ 14867 h 567"/>
                  <a:gd name="T2" fmla="*/ 13407 w 665"/>
                  <a:gd name="T3" fmla="*/ 0 h 567"/>
                  <a:gd name="T4" fmla="*/ 51392 w 665"/>
                  <a:gd name="T5" fmla="*/ 35516 h 567"/>
                  <a:gd name="T6" fmla="*/ 97570 w 665"/>
                  <a:gd name="T7" fmla="*/ 7434 h 567"/>
                  <a:gd name="T8" fmla="*/ 102039 w 665"/>
                  <a:gd name="T9" fmla="*/ 34690 h 567"/>
                  <a:gd name="T10" fmla="*/ 123639 w 665"/>
                  <a:gd name="T11" fmla="*/ 43775 h 567"/>
                  <a:gd name="T12" fmla="*/ 128852 w 665"/>
                  <a:gd name="T13" fmla="*/ 75161 h 567"/>
                  <a:gd name="T14" fmla="*/ 197375 w 665"/>
                  <a:gd name="T15" fmla="*/ 107373 h 567"/>
                  <a:gd name="T16" fmla="*/ 259939 w 665"/>
                  <a:gd name="T17" fmla="*/ 98288 h 567"/>
                  <a:gd name="T18" fmla="*/ 254726 w 665"/>
                  <a:gd name="T19" fmla="*/ 80117 h 567"/>
                  <a:gd name="T20" fmla="*/ 335165 w 665"/>
                  <a:gd name="T21" fmla="*/ 49557 h 567"/>
                  <a:gd name="T22" fmla="*/ 440184 w 665"/>
                  <a:gd name="T23" fmla="*/ 103244 h 567"/>
                  <a:gd name="T24" fmla="*/ 443908 w 665"/>
                  <a:gd name="T25" fmla="*/ 132152 h 567"/>
                  <a:gd name="T26" fmla="*/ 426032 w 665"/>
                  <a:gd name="T27" fmla="*/ 186664 h 567"/>
                  <a:gd name="T28" fmla="*/ 428267 w 665"/>
                  <a:gd name="T29" fmla="*/ 261826 h 567"/>
                  <a:gd name="T30" fmla="*/ 455825 w 665"/>
                  <a:gd name="T31" fmla="*/ 284952 h 567"/>
                  <a:gd name="T32" fmla="*/ 434225 w 665"/>
                  <a:gd name="T33" fmla="*/ 322946 h 567"/>
                  <a:gd name="T34" fmla="*/ 495300 w 665"/>
                  <a:gd name="T35" fmla="*/ 408019 h 567"/>
                  <a:gd name="T36" fmla="*/ 455080 w 665"/>
                  <a:gd name="T37" fmla="*/ 468313 h 567"/>
                  <a:gd name="T38" fmla="*/ 344103 w 665"/>
                  <a:gd name="T39" fmla="*/ 448490 h 567"/>
                  <a:gd name="T40" fmla="*/ 318780 w 665"/>
                  <a:gd name="T41" fmla="*/ 408845 h 567"/>
                  <a:gd name="T42" fmla="*/ 243554 w 665"/>
                  <a:gd name="T43" fmla="*/ 422060 h 567"/>
                  <a:gd name="T44" fmla="*/ 187693 w 665"/>
                  <a:gd name="T45" fmla="*/ 385718 h 567"/>
                  <a:gd name="T46" fmla="*/ 150452 w 665"/>
                  <a:gd name="T47" fmla="*/ 313861 h 567"/>
                  <a:gd name="T48" fmla="*/ 122149 w 665"/>
                  <a:gd name="T49" fmla="*/ 302297 h 567"/>
                  <a:gd name="T50" fmla="*/ 115446 w 665"/>
                  <a:gd name="T51" fmla="*/ 317164 h 567"/>
                  <a:gd name="T52" fmla="*/ 80440 w 665"/>
                  <a:gd name="T53" fmla="*/ 244481 h 567"/>
                  <a:gd name="T54" fmla="*/ 32772 w 665"/>
                  <a:gd name="T55" fmla="*/ 200706 h 567"/>
                  <a:gd name="T56" fmla="*/ 55116 w 665"/>
                  <a:gd name="T57" fmla="*/ 132152 h 567"/>
                  <a:gd name="T58" fmla="*/ 35006 w 665"/>
                  <a:gd name="T59" fmla="*/ 123892 h 567"/>
                  <a:gd name="T60" fmla="*/ 16386 w 665"/>
                  <a:gd name="T61" fmla="*/ 86725 h 567"/>
                  <a:gd name="T62" fmla="*/ 0 w 665"/>
                  <a:gd name="T63" fmla="*/ 14867 h 5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65" name="Freeform 94">
                <a:extLst>
                  <a:ext uri="{FF2B5EF4-FFF2-40B4-BE49-F238E27FC236}">
                    <a16:creationId xmlns:a16="http://schemas.microsoft.com/office/drawing/2014/main" id="{5497CC0E-99D8-5D80-161E-5341C75D28EF}"/>
                  </a:ext>
                </a:extLst>
              </p:cNvPr>
              <p:cNvSpPr>
                <a:spLocks noChangeAspect="1"/>
              </p:cNvSpPr>
              <p:nvPr/>
            </p:nvSpPr>
            <p:spPr bwMode="gray">
              <a:xfrm>
                <a:off x="5568674" y="3495038"/>
                <a:ext cx="242621" cy="245599"/>
              </a:xfrm>
              <a:custGeom>
                <a:avLst/>
                <a:gdLst>
                  <a:gd name="T0" fmla="*/ 0 w 345"/>
                  <a:gd name="T1" fmla="*/ 127227 h 315"/>
                  <a:gd name="T2" fmla="*/ 12751 w 345"/>
                  <a:gd name="T3" fmla="*/ 164647 h 315"/>
                  <a:gd name="T4" fmla="*/ 129756 w 345"/>
                  <a:gd name="T5" fmla="*/ 222855 h 315"/>
                  <a:gd name="T6" fmla="*/ 131256 w 345"/>
                  <a:gd name="T7" fmla="*/ 244475 h 315"/>
                  <a:gd name="T8" fmla="*/ 158257 w 345"/>
                  <a:gd name="T9" fmla="*/ 258612 h 315"/>
                  <a:gd name="T10" fmla="*/ 206260 w 345"/>
                  <a:gd name="T11" fmla="*/ 261938 h 315"/>
                  <a:gd name="T12" fmla="*/ 244511 w 345"/>
                  <a:gd name="T13" fmla="*/ 235328 h 315"/>
                  <a:gd name="T14" fmla="*/ 258762 w 345"/>
                  <a:gd name="T15" fmla="*/ 232002 h 315"/>
                  <a:gd name="T16" fmla="*/ 223510 w 345"/>
                  <a:gd name="T17" fmla="*/ 158826 h 315"/>
                  <a:gd name="T18" fmla="*/ 175508 w 345"/>
                  <a:gd name="T19" fmla="*/ 114754 h 315"/>
                  <a:gd name="T20" fmla="*/ 198009 w 345"/>
                  <a:gd name="T21" fmla="*/ 45735 h 315"/>
                  <a:gd name="T22" fmla="*/ 177758 w 345"/>
                  <a:gd name="T23" fmla="*/ 37420 h 315"/>
                  <a:gd name="T24" fmla="*/ 159007 w 345"/>
                  <a:gd name="T25" fmla="*/ 0 h 315"/>
                  <a:gd name="T26" fmla="*/ 101255 w 345"/>
                  <a:gd name="T27" fmla="*/ 3326 h 315"/>
                  <a:gd name="T28" fmla="*/ 72753 w 345"/>
                  <a:gd name="T29" fmla="*/ 26610 h 315"/>
                  <a:gd name="T30" fmla="*/ 63003 w 345"/>
                  <a:gd name="T31" fmla="*/ 89807 h 315"/>
                  <a:gd name="T32" fmla="*/ 0 w 345"/>
                  <a:gd name="T33" fmla="*/ 12722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66" name="Freeform 98">
                <a:extLst>
                  <a:ext uri="{FF2B5EF4-FFF2-40B4-BE49-F238E27FC236}">
                    <a16:creationId xmlns:a16="http://schemas.microsoft.com/office/drawing/2014/main" id="{7957C20F-3A2E-347F-051C-52D51E773412}"/>
                  </a:ext>
                </a:extLst>
              </p:cNvPr>
              <p:cNvSpPr>
                <a:spLocks noChangeAspect="1"/>
              </p:cNvSpPr>
              <p:nvPr/>
            </p:nvSpPr>
            <p:spPr bwMode="gray">
              <a:xfrm>
                <a:off x="7783525" y="3602209"/>
                <a:ext cx="55073" cy="74424"/>
              </a:xfrm>
              <a:custGeom>
                <a:avLst/>
                <a:gdLst>
                  <a:gd name="T0" fmla="*/ 0 w 81"/>
                  <a:gd name="T1" fmla="*/ 21276 h 97"/>
                  <a:gd name="T2" fmla="*/ 2175 w 81"/>
                  <a:gd name="T3" fmla="*/ 40915 h 97"/>
                  <a:gd name="T4" fmla="*/ 15228 w 81"/>
                  <a:gd name="T5" fmla="*/ 21276 h 97"/>
                  <a:gd name="T6" fmla="*/ 21754 w 81"/>
                  <a:gd name="T7" fmla="*/ 32732 h 97"/>
                  <a:gd name="T8" fmla="*/ 14503 w 81"/>
                  <a:gd name="T9" fmla="*/ 79375 h 97"/>
                  <a:gd name="T10" fmla="*/ 42784 w 81"/>
                  <a:gd name="T11" fmla="*/ 77738 h 97"/>
                  <a:gd name="T12" fmla="*/ 58737 w 81"/>
                  <a:gd name="T13" fmla="*/ 31095 h 97"/>
                  <a:gd name="T14" fmla="*/ 50035 w 81"/>
                  <a:gd name="T15" fmla="*/ 4091 h 97"/>
                  <a:gd name="T16" fmla="*/ 23205 w 81"/>
                  <a:gd name="T17" fmla="*/ 0 h 97"/>
                  <a:gd name="T18" fmla="*/ 0 w 81"/>
                  <a:gd name="T19" fmla="*/ 2127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67" name="Freeform 100">
                <a:extLst>
                  <a:ext uri="{FF2B5EF4-FFF2-40B4-BE49-F238E27FC236}">
                    <a16:creationId xmlns:a16="http://schemas.microsoft.com/office/drawing/2014/main" id="{E7CC8044-EEB5-36F5-551C-53B7F2BF0575}"/>
                  </a:ext>
                </a:extLst>
              </p:cNvPr>
              <p:cNvSpPr>
                <a:spLocks noChangeAspect="1"/>
              </p:cNvSpPr>
              <p:nvPr/>
            </p:nvSpPr>
            <p:spPr bwMode="gray">
              <a:xfrm>
                <a:off x="7843063" y="3591791"/>
                <a:ext cx="56562" cy="41677"/>
              </a:xfrm>
              <a:custGeom>
                <a:avLst/>
                <a:gdLst>
                  <a:gd name="T0" fmla="*/ 0 w 81"/>
                  <a:gd name="T1" fmla="*/ 23019 h 56"/>
                  <a:gd name="T2" fmla="*/ 20108 w 81"/>
                  <a:gd name="T3" fmla="*/ 44450 h 56"/>
                  <a:gd name="T4" fmla="*/ 55112 w 81"/>
                  <a:gd name="T5" fmla="*/ 27781 h 56"/>
                  <a:gd name="T6" fmla="*/ 60325 w 81"/>
                  <a:gd name="T7" fmla="*/ 0 h 56"/>
                  <a:gd name="T8" fmla="*/ 0 w 81"/>
                  <a:gd name="T9" fmla="*/ 23019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56">
                    <a:moveTo>
                      <a:pt x="0" y="29"/>
                    </a:moveTo>
                    <a:lnTo>
                      <a:pt x="27" y="56"/>
                    </a:lnTo>
                    <a:lnTo>
                      <a:pt x="74" y="35"/>
                    </a:lnTo>
                    <a:lnTo>
                      <a:pt x="81" y="0"/>
                    </a:lnTo>
                    <a:lnTo>
                      <a:pt x="0" y="29"/>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68" name="Freeform 102">
                <a:extLst>
                  <a:ext uri="{FF2B5EF4-FFF2-40B4-BE49-F238E27FC236}">
                    <a16:creationId xmlns:a16="http://schemas.microsoft.com/office/drawing/2014/main" id="{F9219259-CC2B-E7B7-D162-B68F917E0E37}"/>
                  </a:ext>
                </a:extLst>
              </p:cNvPr>
              <p:cNvSpPr>
                <a:spLocks noChangeAspect="1"/>
              </p:cNvSpPr>
              <p:nvPr/>
            </p:nvSpPr>
            <p:spPr bwMode="gray">
              <a:xfrm>
                <a:off x="7654026" y="3319398"/>
                <a:ext cx="150336" cy="165221"/>
              </a:xfrm>
              <a:custGeom>
                <a:avLst/>
                <a:gdLst>
                  <a:gd name="T0" fmla="*/ 0 w 221"/>
                  <a:gd name="T1" fmla="*/ 99743 h 212"/>
                  <a:gd name="T2" fmla="*/ 29746 w 221"/>
                  <a:gd name="T3" fmla="*/ 113873 h 212"/>
                  <a:gd name="T4" fmla="*/ 10883 w 221"/>
                  <a:gd name="T5" fmla="*/ 164576 h 212"/>
                  <a:gd name="T6" fmla="*/ 55864 w 221"/>
                  <a:gd name="T7" fmla="*/ 176213 h 212"/>
                  <a:gd name="T8" fmla="*/ 103023 w 221"/>
                  <a:gd name="T9" fmla="*/ 145459 h 212"/>
                  <a:gd name="T10" fmla="*/ 81257 w 221"/>
                  <a:gd name="T11" fmla="*/ 103899 h 212"/>
                  <a:gd name="T12" fmla="*/ 134945 w 221"/>
                  <a:gd name="T13" fmla="*/ 67327 h 212"/>
                  <a:gd name="T14" fmla="*/ 160338 w 221"/>
                  <a:gd name="T15" fmla="*/ 16624 h 212"/>
                  <a:gd name="T16" fmla="*/ 156710 w 221"/>
                  <a:gd name="T17" fmla="*/ 9143 h 212"/>
                  <a:gd name="T18" fmla="*/ 146553 w 221"/>
                  <a:gd name="T19" fmla="*/ 0 h 212"/>
                  <a:gd name="T20" fmla="*/ 98670 w 221"/>
                  <a:gd name="T21" fmla="*/ 32417 h 212"/>
                  <a:gd name="T22" fmla="*/ 98670 w 221"/>
                  <a:gd name="T23" fmla="*/ 51534 h 212"/>
                  <a:gd name="T24" fmla="*/ 63845 w 221"/>
                  <a:gd name="T25" fmla="*/ 45716 h 212"/>
                  <a:gd name="T26" fmla="*/ 0 w 221"/>
                  <a:gd name="T27" fmla="*/ 99743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69" name="Freeform 103">
                <a:extLst>
                  <a:ext uri="{FF2B5EF4-FFF2-40B4-BE49-F238E27FC236}">
                    <a16:creationId xmlns:a16="http://schemas.microsoft.com/office/drawing/2014/main" id="{44C0BA52-EDF4-2270-F52F-7355963C1C09}"/>
                  </a:ext>
                </a:extLst>
              </p:cNvPr>
              <p:cNvSpPr>
                <a:spLocks noChangeAspect="1"/>
              </p:cNvSpPr>
              <p:nvPr/>
            </p:nvSpPr>
            <p:spPr bwMode="gray">
              <a:xfrm>
                <a:off x="7694216" y="3454849"/>
                <a:ext cx="87819" cy="128009"/>
              </a:xfrm>
              <a:custGeom>
                <a:avLst/>
                <a:gdLst>
                  <a:gd name="T0" fmla="*/ 0 w 121"/>
                  <a:gd name="T1" fmla="*/ 136525 h 166"/>
                  <a:gd name="T2" fmla="*/ 10063 w 121"/>
                  <a:gd name="T3" fmla="*/ 30430 h 166"/>
                  <a:gd name="T4" fmla="*/ 60377 w 121"/>
                  <a:gd name="T5" fmla="*/ 0 h 166"/>
                  <a:gd name="T6" fmla="*/ 93662 w 121"/>
                  <a:gd name="T7" fmla="*/ 83066 h 166"/>
                  <a:gd name="T8" fmla="*/ 58829 w 121"/>
                  <a:gd name="T9" fmla="*/ 122544 h 166"/>
                  <a:gd name="T10" fmla="*/ 0 w 121"/>
                  <a:gd name="T11" fmla="*/ 136525 h 1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 h="166">
                    <a:moveTo>
                      <a:pt x="0" y="166"/>
                    </a:moveTo>
                    <a:lnTo>
                      <a:pt x="13" y="37"/>
                    </a:lnTo>
                    <a:lnTo>
                      <a:pt x="78" y="0"/>
                    </a:lnTo>
                    <a:lnTo>
                      <a:pt x="121" y="101"/>
                    </a:lnTo>
                    <a:lnTo>
                      <a:pt x="76" y="149"/>
                    </a:lnTo>
                    <a:lnTo>
                      <a:pt x="0" y="16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70" name="Freeform 104">
                <a:extLst>
                  <a:ext uri="{FF2B5EF4-FFF2-40B4-BE49-F238E27FC236}">
                    <a16:creationId xmlns:a16="http://schemas.microsoft.com/office/drawing/2014/main" id="{1DC06E54-9123-16D3-3FAA-EEC6752581FE}"/>
                  </a:ext>
                </a:extLst>
              </p:cNvPr>
              <p:cNvSpPr>
                <a:spLocks noChangeAspect="1"/>
              </p:cNvSpPr>
              <p:nvPr/>
            </p:nvSpPr>
            <p:spPr bwMode="gray">
              <a:xfrm>
                <a:off x="7066079" y="3929672"/>
                <a:ext cx="175640" cy="224760"/>
              </a:xfrm>
              <a:custGeom>
                <a:avLst/>
                <a:gdLst>
                  <a:gd name="T0" fmla="*/ 0 w 249"/>
                  <a:gd name="T1" fmla="*/ 52902 h 290"/>
                  <a:gd name="T2" fmla="*/ 24826 w 249"/>
                  <a:gd name="T3" fmla="*/ 86793 h 290"/>
                  <a:gd name="T4" fmla="*/ 17303 w 249"/>
                  <a:gd name="T5" fmla="*/ 145481 h 290"/>
                  <a:gd name="T6" fmla="*/ 83506 w 249"/>
                  <a:gd name="T7" fmla="*/ 119030 h 290"/>
                  <a:gd name="T8" fmla="*/ 112094 w 249"/>
                  <a:gd name="T9" fmla="*/ 145481 h 290"/>
                  <a:gd name="T10" fmla="*/ 136920 w 249"/>
                  <a:gd name="T11" fmla="*/ 203343 h 290"/>
                  <a:gd name="T12" fmla="*/ 127893 w 249"/>
                  <a:gd name="T13" fmla="*/ 239713 h 290"/>
                  <a:gd name="T14" fmla="*/ 187325 w 249"/>
                  <a:gd name="T15" fmla="*/ 229794 h 290"/>
                  <a:gd name="T16" fmla="*/ 158737 w 249"/>
                  <a:gd name="T17" fmla="*/ 152920 h 290"/>
                  <a:gd name="T18" fmla="*/ 95543 w 249"/>
                  <a:gd name="T19" fmla="*/ 95885 h 290"/>
                  <a:gd name="T20" fmla="*/ 112846 w 249"/>
                  <a:gd name="T21" fmla="*/ 62821 h 290"/>
                  <a:gd name="T22" fmla="*/ 77488 w 249"/>
                  <a:gd name="T23" fmla="*/ 45463 h 290"/>
                  <a:gd name="T24" fmla="*/ 50405 w 249"/>
                  <a:gd name="T25" fmla="*/ 0 h 290"/>
                  <a:gd name="T26" fmla="*/ 34606 w 249"/>
                  <a:gd name="T27" fmla="*/ 827 h 290"/>
                  <a:gd name="T28" fmla="*/ 36863 w 249"/>
                  <a:gd name="T29" fmla="*/ 33064 h 290"/>
                  <a:gd name="T30" fmla="*/ 24826 w 249"/>
                  <a:gd name="T31" fmla="*/ 25624 h 290"/>
                  <a:gd name="T32" fmla="*/ 0 w 249"/>
                  <a:gd name="T33" fmla="*/ 52902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71" name="Freeform 106">
                <a:extLst>
                  <a:ext uri="{FF2B5EF4-FFF2-40B4-BE49-F238E27FC236}">
                    <a16:creationId xmlns:a16="http://schemas.microsoft.com/office/drawing/2014/main" id="{FCD8DA01-25B5-A044-DA61-F8B75E731051}"/>
                  </a:ext>
                </a:extLst>
              </p:cNvPr>
              <p:cNvSpPr>
                <a:spLocks noChangeAspect="1"/>
              </p:cNvSpPr>
              <p:nvPr/>
            </p:nvSpPr>
            <p:spPr bwMode="gray">
              <a:xfrm>
                <a:off x="7067567" y="4365795"/>
                <a:ext cx="92285" cy="132474"/>
              </a:xfrm>
              <a:custGeom>
                <a:avLst/>
                <a:gdLst>
                  <a:gd name="T0" fmla="*/ 0 w 130"/>
                  <a:gd name="T1" fmla="*/ 0 h 172"/>
                  <a:gd name="T2" fmla="*/ 19685 w 130"/>
                  <a:gd name="T3" fmla="*/ 0 h 172"/>
                  <a:gd name="T4" fmla="*/ 25742 w 130"/>
                  <a:gd name="T5" fmla="*/ 24643 h 172"/>
                  <a:gd name="T6" fmla="*/ 49970 w 130"/>
                  <a:gd name="T7" fmla="*/ 9036 h 172"/>
                  <a:gd name="T8" fmla="*/ 82526 w 130"/>
                  <a:gd name="T9" fmla="*/ 41893 h 172"/>
                  <a:gd name="T10" fmla="*/ 98425 w 130"/>
                  <a:gd name="T11" fmla="*/ 141287 h 172"/>
                  <a:gd name="T12" fmla="*/ 97668 w 130"/>
                  <a:gd name="T13" fmla="*/ 141287 h 172"/>
                  <a:gd name="T14" fmla="*/ 29528 w 130"/>
                  <a:gd name="T15" fmla="*/ 99394 h 172"/>
                  <a:gd name="T16" fmla="*/ 0 w 130"/>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72" name="Freeform 107">
                <a:extLst>
                  <a:ext uri="{FF2B5EF4-FFF2-40B4-BE49-F238E27FC236}">
                    <a16:creationId xmlns:a16="http://schemas.microsoft.com/office/drawing/2014/main" id="{8D6462D6-D801-88D5-3B9D-25F18A77C94D}"/>
                  </a:ext>
                </a:extLst>
              </p:cNvPr>
              <p:cNvSpPr>
                <a:spLocks noChangeAspect="1"/>
              </p:cNvSpPr>
              <p:nvPr/>
            </p:nvSpPr>
            <p:spPr bwMode="gray">
              <a:xfrm>
                <a:off x="7298281" y="4356865"/>
                <a:ext cx="230713" cy="160755"/>
              </a:xfrm>
              <a:custGeom>
                <a:avLst/>
                <a:gdLst>
                  <a:gd name="T0" fmla="*/ 0 w 331"/>
                  <a:gd name="T1" fmla="*/ 152400 h 207"/>
                  <a:gd name="T2" fmla="*/ 20815 w 331"/>
                  <a:gd name="T3" fmla="*/ 171450 h 207"/>
                  <a:gd name="T4" fmla="*/ 98871 w 331"/>
                  <a:gd name="T5" fmla="*/ 163996 h 207"/>
                  <a:gd name="T6" fmla="*/ 124146 w 331"/>
                  <a:gd name="T7" fmla="*/ 154057 h 207"/>
                  <a:gd name="T8" fmla="*/ 158342 w 331"/>
                  <a:gd name="T9" fmla="*/ 75372 h 207"/>
                  <a:gd name="T10" fmla="*/ 202945 w 331"/>
                  <a:gd name="T11" fmla="*/ 77857 h 207"/>
                  <a:gd name="T12" fmla="*/ 246062 w 331"/>
                  <a:gd name="T13" fmla="*/ 50524 h 207"/>
                  <a:gd name="T14" fmla="*/ 205176 w 331"/>
                  <a:gd name="T15" fmla="*/ 28161 h 207"/>
                  <a:gd name="T16" fmla="*/ 192538 w 331"/>
                  <a:gd name="T17" fmla="*/ 0 h 207"/>
                  <a:gd name="T18" fmla="*/ 141987 w 331"/>
                  <a:gd name="T19" fmla="*/ 53837 h 207"/>
                  <a:gd name="T20" fmla="*/ 126376 w 331"/>
                  <a:gd name="T21" fmla="*/ 82826 h 207"/>
                  <a:gd name="T22" fmla="*/ 110765 w 331"/>
                  <a:gd name="T23" fmla="*/ 66261 h 207"/>
                  <a:gd name="T24" fmla="*/ 81029 w 331"/>
                  <a:gd name="T25" fmla="*/ 109330 h 207"/>
                  <a:gd name="T26" fmla="*/ 48320 w 331"/>
                  <a:gd name="T27" fmla="*/ 114300 h 207"/>
                  <a:gd name="T28" fmla="*/ 37169 w 331"/>
                  <a:gd name="T29" fmla="*/ 154057 h 207"/>
                  <a:gd name="T30" fmla="*/ 0 w 331"/>
                  <a:gd name="T31" fmla="*/ 152400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73" name="Freeform 110">
                <a:extLst>
                  <a:ext uri="{FF2B5EF4-FFF2-40B4-BE49-F238E27FC236}">
                    <a16:creationId xmlns:a16="http://schemas.microsoft.com/office/drawing/2014/main" id="{15A315B5-69A7-8057-657E-00B3ABC7BB7D}"/>
                  </a:ext>
                </a:extLst>
              </p:cNvPr>
              <p:cNvSpPr>
                <a:spLocks noChangeAspect="1"/>
              </p:cNvSpPr>
              <p:nvPr/>
            </p:nvSpPr>
            <p:spPr bwMode="gray">
              <a:xfrm>
                <a:off x="5894649" y="3861202"/>
                <a:ext cx="186060" cy="232202"/>
              </a:xfrm>
              <a:custGeom>
                <a:avLst/>
                <a:gdLst>
                  <a:gd name="T0" fmla="*/ 0 w 266"/>
                  <a:gd name="T1" fmla="*/ 175832 h 300"/>
                  <a:gd name="T2" fmla="*/ 26856 w 266"/>
                  <a:gd name="T3" fmla="*/ 247650 h 300"/>
                  <a:gd name="T4" fmla="*/ 73855 w 266"/>
                  <a:gd name="T5" fmla="*/ 236093 h 300"/>
                  <a:gd name="T6" fmla="*/ 148455 w 266"/>
                  <a:gd name="T7" fmla="*/ 175006 h 300"/>
                  <a:gd name="T8" fmla="*/ 146963 w 266"/>
                  <a:gd name="T9" fmla="*/ 145288 h 300"/>
                  <a:gd name="T10" fmla="*/ 195454 w 266"/>
                  <a:gd name="T11" fmla="*/ 90805 h 300"/>
                  <a:gd name="T12" fmla="*/ 198438 w 266"/>
                  <a:gd name="T13" fmla="*/ 72644 h 300"/>
                  <a:gd name="T14" fmla="*/ 171582 w 266"/>
                  <a:gd name="T15" fmla="*/ 41275 h 300"/>
                  <a:gd name="T16" fmla="*/ 110409 w 266"/>
                  <a:gd name="T17" fmla="*/ 0 h 300"/>
                  <a:gd name="T18" fmla="*/ 95489 w 266"/>
                  <a:gd name="T19" fmla="*/ 826 h 300"/>
                  <a:gd name="T20" fmla="*/ 103695 w 266"/>
                  <a:gd name="T21" fmla="*/ 23114 h 300"/>
                  <a:gd name="T22" fmla="*/ 82061 w 266"/>
                  <a:gd name="T23" fmla="*/ 66040 h 300"/>
                  <a:gd name="T24" fmla="*/ 95489 w 266"/>
                  <a:gd name="T25" fmla="*/ 86678 h 300"/>
                  <a:gd name="T26" fmla="*/ 76093 w 266"/>
                  <a:gd name="T27" fmla="*/ 146114 h 300"/>
                  <a:gd name="T28" fmla="*/ 0 w 266"/>
                  <a:gd name="T29" fmla="*/ 175832 h 3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74" name="Freeform 111">
                <a:extLst>
                  <a:ext uri="{FF2B5EF4-FFF2-40B4-BE49-F238E27FC236}">
                    <a16:creationId xmlns:a16="http://schemas.microsoft.com/office/drawing/2014/main" id="{FC5CBA1A-D4FC-9D53-54CA-A7CE6F8BB415}"/>
                  </a:ext>
                </a:extLst>
              </p:cNvPr>
              <p:cNvSpPr>
                <a:spLocks noChangeAspect="1"/>
              </p:cNvSpPr>
              <p:nvPr/>
            </p:nvSpPr>
            <p:spPr bwMode="gray">
              <a:xfrm>
                <a:off x="6573394" y="3704914"/>
                <a:ext cx="196479" cy="111635"/>
              </a:xfrm>
              <a:custGeom>
                <a:avLst/>
                <a:gdLst>
                  <a:gd name="T0" fmla="*/ 0 w 278"/>
                  <a:gd name="T1" fmla="*/ 46626 h 143"/>
                  <a:gd name="T2" fmla="*/ 25628 w 278"/>
                  <a:gd name="T3" fmla="*/ 0 h 143"/>
                  <a:gd name="T4" fmla="*/ 108544 w 278"/>
                  <a:gd name="T5" fmla="*/ 29974 h 143"/>
                  <a:gd name="T6" fmla="*/ 153017 w 278"/>
                  <a:gd name="T7" fmla="*/ 74934 h 143"/>
                  <a:gd name="T8" fmla="*/ 209550 w 278"/>
                  <a:gd name="T9" fmla="*/ 74934 h 143"/>
                  <a:gd name="T10" fmla="*/ 206535 w 278"/>
                  <a:gd name="T11" fmla="*/ 119062 h 143"/>
                  <a:gd name="T12" fmla="*/ 70101 w 278"/>
                  <a:gd name="T13" fmla="*/ 90754 h 143"/>
                  <a:gd name="T14" fmla="*/ 0 w 278"/>
                  <a:gd name="T15" fmla="*/ 46626 h 1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143">
                    <a:moveTo>
                      <a:pt x="0" y="56"/>
                    </a:moveTo>
                    <a:lnTo>
                      <a:pt x="34" y="0"/>
                    </a:lnTo>
                    <a:lnTo>
                      <a:pt x="144" y="36"/>
                    </a:lnTo>
                    <a:lnTo>
                      <a:pt x="203" y="90"/>
                    </a:lnTo>
                    <a:lnTo>
                      <a:pt x="278" y="90"/>
                    </a:lnTo>
                    <a:lnTo>
                      <a:pt x="274" y="143"/>
                    </a:lnTo>
                    <a:lnTo>
                      <a:pt x="93" y="109"/>
                    </a:lnTo>
                    <a:lnTo>
                      <a:pt x="0" y="5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75" name="Freeform 117">
                <a:extLst>
                  <a:ext uri="{FF2B5EF4-FFF2-40B4-BE49-F238E27FC236}">
                    <a16:creationId xmlns:a16="http://schemas.microsoft.com/office/drawing/2014/main" id="{13FE9787-D0FF-0C4B-859D-12F6A0B990C5}"/>
                  </a:ext>
                </a:extLst>
              </p:cNvPr>
              <p:cNvSpPr>
                <a:spLocks noChangeAspect="1"/>
              </p:cNvSpPr>
              <p:nvPr/>
            </p:nvSpPr>
            <p:spPr bwMode="gray">
              <a:xfrm>
                <a:off x="6110478" y="3502481"/>
                <a:ext cx="406353" cy="389979"/>
              </a:xfrm>
              <a:custGeom>
                <a:avLst/>
                <a:gdLst>
                  <a:gd name="T0" fmla="*/ 0 w 582"/>
                  <a:gd name="T1" fmla="*/ 228141 h 505"/>
                  <a:gd name="T2" fmla="*/ 40956 w 582"/>
                  <a:gd name="T3" fmla="*/ 242966 h 505"/>
                  <a:gd name="T4" fmla="*/ 135527 w 582"/>
                  <a:gd name="T5" fmla="*/ 228141 h 505"/>
                  <a:gd name="T6" fmla="*/ 153398 w 582"/>
                  <a:gd name="T7" fmla="*/ 186137 h 505"/>
                  <a:gd name="T8" fmla="*/ 217438 w 582"/>
                  <a:gd name="T9" fmla="*/ 163076 h 505"/>
                  <a:gd name="T10" fmla="*/ 223395 w 582"/>
                  <a:gd name="T11" fmla="*/ 127660 h 505"/>
                  <a:gd name="T12" fmla="*/ 244990 w 582"/>
                  <a:gd name="T13" fmla="*/ 117777 h 505"/>
                  <a:gd name="T14" fmla="*/ 235310 w 582"/>
                  <a:gd name="T15" fmla="*/ 99657 h 505"/>
                  <a:gd name="T16" fmla="*/ 258394 w 582"/>
                  <a:gd name="T17" fmla="*/ 97186 h 505"/>
                  <a:gd name="T18" fmla="*/ 275521 w 582"/>
                  <a:gd name="T19" fmla="*/ 60947 h 505"/>
                  <a:gd name="T20" fmla="*/ 268074 w 582"/>
                  <a:gd name="T21" fmla="*/ 26356 h 505"/>
                  <a:gd name="T22" fmla="*/ 353709 w 582"/>
                  <a:gd name="T23" fmla="*/ 0 h 505"/>
                  <a:gd name="T24" fmla="*/ 433387 w 582"/>
                  <a:gd name="T25" fmla="*/ 53535 h 505"/>
                  <a:gd name="T26" fmla="*/ 411047 w 582"/>
                  <a:gd name="T27" fmla="*/ 75772 h 505"/>
                  <a:gd name="T28" fmla="*/ 337327 w 582"/>
                  <a:gd name="T29" fmla="*/ 75772 h 505"/>
                  <a:gd name="T30" fmla="*/ 338816 w 582"/>
                  <a:gd name="T31" fmla="*/ 122718 h 505"/>
                  <a:gd name="T32" fmla="*/ 372326 w 582"/>
                  <a:gd name="T33" fmla="*/ 151545 h 505"/>
                  <a:gd name="T34" fmla="*/ 352220 w 582"/>
                  <a:gd name="T35" fmla="*/ 167194 h 505"/>
                  <a:gd name="T36" fmla="*/ 357433 w 582"/>
                  <a:gd name="T37" fmla="*/ 193549 h 505"/>
                  <a:gd name="T38" fmla="*/ 281478 w 582"/>
                  <a:gd name="T39" fmla="*/ 289088 h 505"/>
                  <a:gd name="T40" fmla="*/ 246480 w 582"/>
                  <a:gd name="T41" fmla="*/ 285794 h 505"/>
                  <a:gd name="T42" fmla="*/ 223395 w 582"/>
                  <a:gd name="T43" fmla="*/ 309679 h 505"/>
                  <a:gd name="T44" fmla="*/ 263607 w 582"/>
                  <a:gd name="T45" fmla="*/ 396982 h 505"/>
                  <a:gd name="T46" fmla="*/ 205524 w 582"/>
                  <a:gd name="T47" fmla="*/ 396982 h 505"/>
                  <a:gd name="T48" fmla="*/ 183929 w 582"/>
                  <a:gd name="T49" fmla="*/ 415925 h 505"/>
                  <a:gd name="T50" fmla="*/ 140739 w 582"/>
                  <a:gd name="T51" fmla="*/ 363214 h 505"/>
                  <a:gd name="T52" fmla="*/ 20850 w 582"/>
                  <a:gd name="T53" fmla="*/ 373097 h 505"/>
                  <a:gd name="T54" fmla="*/ 61061 w 582"/>
                  <a:gd name="T55" fmla="*/ 312973 h 505"/>
                  <a:gd name="T56" fmla="*/ 0 w 582"/>
                  <a:gd name="T57" fmla="*/ 228141 h 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76" name="Freeform 119">
                <a:extLst>
                  <a:ext uri="{FF2B5EF4-FFF2-40B4-BE49-F238E27FC236}">
                    <a16:creationId xmlns:a16="http://schemas.microsoft.com/office/drawing/2014/main" id="{365CE01B-2596-4E6E-CF04-D7BC99F3C294}"/>
                  </a:ext>
                </a:extLst>
              </p:cNvPr>
              <p:cNvSpPr>
                <a:spLocks noChangeAspect="1"/>
              </p:cNvSpPr>
              <p:nvPr/>
            </p:nvSpPr>
            <p:spPr bwMode="gray">
              <a:xfrm>
                <a:off x="8058892" y="4611393"/>
                <a:ext cx="244110" cy="206898"/>
              </a:xfrm>
              <a:custGeom>
                <a:avLst/>
                <a:gdLst>
                  <a:gd name="T0" fmla="*/ 0 w 343"/>
                  <a:gd name="T1" fmla="*/ 0 h 268"/>
                  <a:gd name="T2" fmla="*/ 3795 w 343"/>
                  <a:gd name="T3" fmla="*/ 184435 h 268"/>
                  <a:gd name="T4" fmla="*/ 46301 w 343"/>
                  <a:gd name="T5" fmla="*/ 190198 h 268"/>
                  <a:gd name="T6" fmla="*/ 88048 w 343"/>
                  <a:gd name="T7" fmla="*/ 139973 h 268"/>
                  <a:gd name="T8" fmla="*/ 135109 w 343"/>
                  <a:gd name="T9" fmla="*/ 162204 h 268"/>
                  <a:gd name="T10" fmla="*/ 178374 w 343"/>
                  <a:gd name="T11" fmla="*/ 211606 h 268"/>
                  <a:gd name="T12" fmla="*/ 260350 w 343"/>
                  <a:gd name="T13" fmla="*/ 220663 h 268"/>
                  <a:gd name="T14" fmla="*/ 166988 w 343"/>
                  <a:gd name="T15" fmla="*/ 137503 h 268"/>
                  <a:gd name="T16" fmla="*/ 173061 w 343"/>
                  <a:gd name="T17" fmla="*/ 98804 h 268"/>
                  <a:gd name="T18" fmla="*/ 129036 w 343"/>
                  <a:gd name="T19" fmla="*/ 84807 h 268"/>
                  <a:gd name="T20" fmla="*/ 87289 w 343"/>
                  <a:gd name="T21" fmla="*/ 32935 h 268"/>
                  <a:gd name="T22" fmla="*/ 0 w 343"/>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77" name="Freeform 120">
                <a:extLst>
                  <a:ext uri="{FF2B5EF4-FFF2-40B4-BE49-F238E27FC236}">
                    <a16:creationId xmlns:a16="http://schemas.microsoft.com/office/drawing/2014/main" id="{D78442D0-B618-ADA5-22CB-CF9254CCC6A8}"/>
                  </a:ext>
                </a:extLst>
              </p:cNvPr>
              <p:cNvSpPr>
                <a:spLocks noChangeAspect="1"/>
              </p:cNvSpPr>
              <p:nvPr/>
            </p:nvSpPr>
            <p:spPr bwMode="gray">
              <a:xfrm>
                <a:off x="8236021" y="4656048"/>
                <a:ext cx="104193" cy="53585"/>
              </a:xfrm>
              <a:custGeom>
                <a:avLst/>
                <a:gdLst>
                  <a:gd name="T0" fmla="*/ 0 w 143"/>
                  <a:gd name="T1" fmla="*/ 37832 h 71"/>
                  <a:gd name="T2" fmla="*/ 65276 w 143"/>
                  <a:gd name="T3" fmla="*/ 57150 h 71"/>
                  <a:gd name="T4" fmla="*/ 111125 w 143"/>
                  <a:gd name="T5" fmla="*/ 17708 h 71"/>
                  <a:gd name="T6" fmla="*/ 92475 w 143"/>
                  <a:gd name="T7" fmla="*/ 0 h 71"/>
                  <a:gd name="T8" fmla="*/ 78487 w 143"/>
                  <a:gd name="T9" fmla="*/ 22538 h 71"/>
                  <a:gd name="T10" fmla="*/ 0 w 143"/>
                  <a:gd name="T11" fmla="*/ 37832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71">
                    <a:moveTo>
                      <a:pt x="0" y="47"/>
                    </a:moveTo>
                    <a:lnTo>
                      <a:pt x="84" y="71"/>
                    </a:lnTo>
                    <a:lnTo>
                      <a:pt x="143" y="22"/>
                    </a:lnTo>
                    <a:lnTo>
                      <a:pt x="119" y="0"/>
                    </a:lnTo>
                    <a:lnTo>
                      <a:pt x="101" y="28"/>
                    </a:lnTo>
                    <a:lnTo>
                      <a:pt x="0" y="4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78" name="Freeform 121">
                <a:extLst>
                  <a:ext uri="{FF2B5EF4-FFF2-40B4-BE49-F238E27FC236}">
                    <a16:creationId xmlns:a16="http://schemas.microsoft.com/office/drawing/2014/main" id="{CD586B69-7ED5-5C66-6E29-54F17B637695}"/>
                  </a:ext>
                </a:extLst>
              </p:cNvPr>
              <p:cNvSpPr>
                <a:spLocks noChangeAspect="1"/>
              </p:cNvSpPr>
              <p:nvPr/>
            </p:nvSpPr>
            <p:spPr bwMode="gray">
              <a:xfrm>
                <a:off x="8298537" y="4614370"/>
                <a:ext cx="52096" cy="52097"/>
              </a:xfrm>
              <a:custGeom>
                <a:avLst/>
                <a:gdLst>
                  <a:gd name="T0" fmla="*/ 0 w 74"/>
                  <a:gd name="T1" fmla="*/ 0 h 68"/>
                  <a:gd name="T2" fmla="*/ 42047 w 74"/>
                  <a:gd name="T3" fmla="*/ 25330 h 68"/>
                  <a:gd name="T4" fmla="*/ 55562 w 74"/>
                  <a:gd name="T5" fmla="*/ 55563 h 68"/>
                  <a:gd name="T6" fmla="*/ 54811 w 74"/>
                  <a:gd name="T7" fmla="*/ 33501 h 68"/>
                  <a:gd name="T8" fmla="*/ 0 w 74"/>
                  <a:gd name="T9" fmla="*/ 0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8">
                    <a:moveTo>
                      <a:pt x="0" y="0"/>
                    </a:moveTo>
                    <a:lnTo>
                      <a:pt x="56" y="31"/>
                    </a:lnTo>
                    <a:lnTo>
                      <a:pt x="74" y="68"/>
                    </a:lnTo>
                    <a:lnTo>
                      <a:pt x="73" y="41"/>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79" name="Freeform 124">
                <a:extLst>
                  <a:ext uri="{FF2B5EF4-FFF2-40B4-BE49-F238E27FC236}">
                    <a16:creationId xmlns:a16="http://schemas.microsoft.com/office/drawing/2014/main" id="{6720F61C-0CBF-2D29-CDBC-AA00AF5210D9}"/>
                  </a:ext>
                </a:extLst>
              </p:cNvPr>
              <p:cNvSpPr>
                <a:spLocks noChangeAspect="1"/>
              </p:cNvSpPr>
              <p:nvPr/>
            </p:nvSpPr>
            <p:spPr bwMode="gray">
              <a:xfrm>
                <a:off x="7478386" y="4236297"/>
                <a:ext cx="56562" cy="78890"/>
              </a:xfrm>
              <a:custGeom>
                <a:avLst/>
                <a:gdLst>
                  <a:gd name="T0" fmla="*/ 0 w 80"/>
                  <a:gd name="T1" fmla="*/ 84138 h 100"/>
                  <a:gd name="T2" fmla="*/ 41473 w 80"/>
                  <a:gd name="T3" fmla="*/ 44593 h 100"/>
                  <a:gd name="T4" fmla="*/ 60325 w 80"/>
                  <a:gd name="T5" fmla="*/ 0 h 100"/>
                  <a:gd name="T6" fmla="*/ 0 w 80"/>
                  <a:gd name="T7" fmla="*/ 84138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100">
                    <a:moveTo>
                      <a:pt x="0" y="100"/>
                    </a:moveTo>
                    <a:lnTo>
                      <a:pt x="55" y="53"/>
                    </a:lnTo>
                    <a:lnTo>
                      <a:pt x="80" y="0"/>
                    </a:lnTo>
                    <a:lnTo>
                      <a:pt x="0" y="10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80" name="Freeform 125">
                <a:extLst>
                  <a:ext uri="{FF2B5EF4-FFF2-40B4-BE49-F238E27FC236}">
                    <a16:creationId xmlns:a16="http://schemas.microsoft.com/office/drawing/2014/main" id="{034DDDE8-0095-ACA9-FC6C-14E5662783DF}"/>
                  </a:ext>
                </a:extLst>
              </p:cNvPr>
              <p:cNvSpPr>
                <a:spLocks noChangeAspect="1"/>
              </p:cNvSpPr>
              <p:nvPr/>
            </p:nvSpPr>
            <p:spPr bwMode="gray">
              <a:xfrm>
                <a:off x="6174482" y="3719798"/>
                <a:ext cx="96751" cy="166709"/>
              </a:xfrm>
              <a:custGeom>
                <a:avLst/>
                <a:gdLst>
                  <a:gd name="T0" fmla="*/ 0 w 142"/>
                  <a:gd name="T1" fmla="*/ 69940 h 211"/>
                  <a:gd name="T2" fmla="*/ 19620 w 142"/>
                  <a:gd name="T3" fmla="*/ 0 h 211"/>
                  <a:gd name="T4" fmla="*/ 56681 w 142"/>
                  <a:gd name="T5" fmla="*/ 1685 h 211"/>
                  <a:gd name="T6" fmla="*/ 65401 w 142"/>
                  <a:gd name="T7" fmla="*/ 48031 h 211"/>
                  <a:gd name="T8" fmla="*/ 37787 w 142"/>
                  <a:gd name="T9" fmla="*/ 95220 h 211"/>
                  <a:gd name="T10" fmla="*/ 43601 w 142"/>
                  <a:gd name="T11" fmla="*/ 123027 h 211"/>
                  <a:gd name="T12" fmla="*/ 98828 w 142"/>
                  <a:gd name="T13" fmla="*/ 140723 h 211"/>
                  <a:gd name="T14" fmla="*/ 103188 w 142"/>
                  <a:gd name="T15" fmla="*/ 177800 h 211"/>
                  <a:gd name="T16" fmla="*/ 69761 w 142"/>
                  <a:gd name="T17" fmla="*/ 140723 h 211"/>
                  <a:gd name="T18" fmla="*/ 69761 w 142"/>
                  <a:gd name="T19" fmla="*/ 158419 h 211"/>
                  <a:gd name="T20" fmla="*/ 19620 w 142"/>
                  <a:gd name="T21" fmla="*/ 140723 h 211"/>
                  <a:gd name="T22" fmla="*/ 0 w 142"/>
                  <a:gd name="T23" fmla="*/ 69940 h 2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211">
                    <a:moveTo>
                      <a:pt x="0" y="83"/>
                    </a:moveTo>
                    <a:lnTo>
                      <a:pt x="27" y="0"/>
                    </a:lnTo>
                    <a:lnTo>
                      <a:pt x="78" y="2"/>
                    </a:lnTo>
                    <a:lnTo>
                      <a:pt x="90" y="57"/>
                    </a:lnTo>
                    <a:lnTo>
                      <a:pt x="52" y="113"/>
                    </a:lnTo>
                    <a:lnTo>
                      <a:pt x="60" y="146"/>
                    </a:lnTo>
                    <a:lnTo>
                      <a:pt x="136" y="167"/>
                    </a:lnTo>
                    <a:lnTo>
                      <a:pt x="142" y="211"/>
                    </a:lnTo>
                    <a:lnTo>
                      <a:pt x="96" y="167"/>
                    </a:lnTo>
                    <a:lnTo>
                      <a:pt x="96" y="188"/>
                    </a:lnTo>
                    <a:lnTo>
                      <a:pt x="27" y="167"/>
                    </a:lnTo>
                    <a:lnTo>
                      <a:pt x="0" y="8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81" name="Freeform 126">
                <a:extLst>
                  <a:ext uri="{FF2B5EF4-FFF2-40B4-BE49-F238E27FC236}">
                    <a16:creationId xmlns:a16="http://schemas.microsoft.com/office/drawing/2014/main" id="{AB569E13-CFD0-4C5A-1096-8EBAC414C2B1}"/>
                  </a:ext>
                </a:extLst>
              </p:cNvPr>
              <p:cNvSpPr>
                <a:spLocks noChangeAspect="1"/>
              </p:cNvSpPr>
              <p:nvPr/>
            </p:nvSpPr>
            <p:spPr bwMode="gray">
              <a:xfrm>
                <a:off x="7552810" y="4179735"/>
                <a:ext cx="28281" cy="31258"/>
              </a:xfrm>
              <a:custGeom>
                <a:avLst/>
                <a:gdLst>
                  <a:gd name="T0" fmla="*/ 0 w 40"/>
                  <a:gd name="T1" fmla="*/ 0 h 42"/>
                  <a:gd name="T2" fmla="*/ 15836 w 40"/>
                  <a:gd name="T3" fmla="*/ 0 h 42"/>
                  <a:gd name="T4" fmla="*/ 30163 w 40"/>
                  <a:gd name="T5" fmla="*/ 6350 h 42"/>
                  <a:gd name="T6" fmla="*/ 22622 w 40"/>
                  <a:gd name="T7" fmla="*/ 33338 h 42"/>
                  <a:gd name="T8" fmla="*/ 0 w 40"/>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2">
                    <a:moveTo>
                      <a:pt x="0" y="0"/>
                    </a:moveTo>
                    <a:lnTo>
                      <a:pt x="21" y="0"/>
                    </a:lnTo>
                    <a:lnTo>
                      <a:pt x="40" y="8"/>
                    </a:lnTo>
                    <a:lnTo>
                      <a:pt x="30" y="42"/>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82" name="Freeform 127">
                <a:extLst>
                  <a:ext uri="{FF2B5EF4-FFF2-40B4-BE49-F238E27FC236}">
                    <a16:creationId xmlns:a16="http://schemas.microsoft.com/office/drawing/2014/main" id="{F0EE4352-D474-CA36-D0B4-485FC81C5AE7}"/>
                  </a:ext>
                </a:extLst>
              </p:cNvPr>
              <p:cNvSpPr>
                <a:spLocks noChangeAspect="1"/>
              </p:cNvSpPr>
              <p:nvPr/>
            </p:nvSpPr>
            <p:spPr bwMode="gray">
              <a:xfrm>
                <a:off x="7592999" y="4219925"/>
                <a:ext cx="25304" cy="43165"/>
              </a:xfrm>
              <a:custGeom>
                <a:avLst/>
                <a:gdLst>
                  <a:gd name="T0" fmla="*/ 0 w 37"/>
                  <a:gd name="T1" fmla="*/ 0 h 55"/>
                  <a:gd name="T2" fmla="*/ 1459 w 37"/>
                  <a:gd name="T3" fmla="*/ 46037 h 55"/>
                  <a:gd name="T4" fmla="*/ 26987 w 37"/>
                  <a:gd name="T5" fmla="*/ 26785 h 55"/>
                  <a:gd name="T6" fmla="*/ 0 w 37"/>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55">
                    <a:moveTo>
                      <a:pt x="0" y="0"/>
                    </a:moveTo>
                    <a:lnTo>
                      <a:pt x="2" y="55"/>
                    </a:lnTo>
                    <a:lnTo>
                      <a:pt x="37" y="32"/>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83" name="Freeform 128">
                <a:extLst>
                  <a:ext uri="{FF2B5EF4-FFF2-40B4-BE49-F238E27FC236}">
                    <a16:creationId xmlns:a16="http://schemas.microsoft.com/office/drawing/2014/main" id="{16B5BB33-719D-1D71-FFE9-AECE230F31E3}"/>
                  </a:ext>
                </a:extLst>
              </p:cNvPr>
              <p:cNvSpPr>
                <a:spLocks noChangeAspect="1"/>
              </p:cNvSpPr>
              <p:nvPr/>
            </p:nvSpPr>
            <p:spPr bwMode="gray">
              <a:xfrm>
                <a:off x="7592999" y="4277976"/>
                <a:ext cx="104193" cy="111636"/>
              </a:xfrm>
              <a:custGeom>
                <a:avLst/>
                <a:gdLst>
                  <a:gd name="T0" fmla="*/ 0 w 152"/>
                  <a:gd name="T1" fmla="*/ 81856 h 144"/>
                  <a:gd name="T2" fmla="*/ 24126 w 152"/>
                  <a:gd name="T3" fmla="*/ 39688 h 144"/>
                  <a:gd name="T4" fmla="*/ 53369 w 152"/>
                  <a:gd name="T5" fmla="*/ 46302 h 144"/>
                  <a:gd name="T6" fmla="*/ 92117 w 152"/>
                  <a:gd name="T7" fmla="*/ 0 h 144"/>
                  <a:gd name="T8" fmla="*/ 111125 w 152"/>
                  <a:gd name="T9" fmla="*/ 27285 h 144"/>
                  <a:gd name="T10" fmla="*/ 108201 w 152"/>
                  <a:gd name="T11" fmla="*/ 98392 h 144"/>
                  <a:gd name="T12" fmla="*/ 98697 w 152"/>
                  <a:gd name="T13" fmla="*/ 68627 h 144"/>
                  <a:gd name="T14" fmla="*/ 87730 w 152"/>
                  <a:gd name="T15" fmla="*/ 119063 h 144"/>
                  <a:gd name="T16" fmla="*/ 59949 w 152"/>
                  <a:gd name="T17" fmla="*/ 105007 h 144"/>
                  <a:gd name="T18" fmla="*/ 43134 w 152"/>
                  <a:gd name="T19" fmla="*/ 53744 h 144"/>
                  <a:gd name="T20" fmla="*/ 0 w 152"/>
                  <a:gd name="T21" fmla="*/ 81856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84" name="Freeform 129">
                <a:extLst>
                  <a:ext uri="{FF2B5EF4-FFF2-40B4-BE49-F238E27FC236}">
                    <a16:creationId xmlns:a16="http://schemas.microsoft.com/office/drawing/2014/main" id="{1A144F27-3038-C955-F09B-B0B05B1393DF}"/>
                  </a:ext>
                </a:extLst>
              </p:cNvPr>
              <p:cNvSpPr>
                <a:spLocks noChangeAspect="1"/>
              </p:cNvSpPr>
              <p:nvPr/>
            </p:nvSpPr>
            <p:spPr bwMode="gray">
              <a:xfrm>
                <a:off x="7607884" y="4252671"/>
                <a:ext cx="22327" cy="46142"/>
              </a:xfrm>
              <a:custGeom>
                <a:avLst/>
                <a:gdLst>
                  <a:gd name="T0" fmla="*/ 0 w 34"/>
                  <a:gd name="T1" fmla="*/ 32242 h 58"/>
                  <a:gd name="T2" fmla="*/ 5603 w 34"/>
                  <a:gd name="T3" fmla="*/ 21212 h 58"/>
                  <a:gd name="T4" fmla="*/ 23812 w 34"/>
                  <a:gd name="T5" fmla="*/ 0 h 58"/>
                  <a:gd name="T6" fmla="*/ 16108 w 34"/>
                  <a:gd name="T7" fmla="*/ 49212 h 58"/>
                  <a:gd name="T8" fmla="*/ 0 w 34"/>
                  <a:gd name="T9" fmla="*/ 32242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58">
                    <a:moveTo>
                      <a:pt x="0" y="38"/>
                    </a:moveTo>
                    <a:lnTo>
                      <a:pt x="8" y="25"/>
                    </a:lnTo>
                    <a:lnTo>
                      <a:pt x="34" y="0"/>
                    </a:lnTo>
                    <a:lnTo>
                      <a:pt x="23" y="58"/>
                    </a:lnTo>
                    <a:lnTo>
                      <a:pt x="0" y="3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85" name="Freeform 133">
                <a:extLst>
                  <a:ext uri="{FF2B5EF4-FFF2-40B4-BE49-F238E27FC236}">
                    <a16:creationId xmlns:a16="http://schemas.microsoft.com/office/drawing/2014/main" id="{22733167-68B5-1867-0815-7CFF497FAAA0}"/>
                  </a:ext>
                </a:extLst>
              </p:cNvPr>
              <p:cNvSpPr>
                <a:spLocks noChangeAspect="1"/>
              </p:cNvSpPr>
              <p:nvPr/>
            </p:nvSpPr>
            <p:spPr bwMode="gray">
              <a:xfrm>
                <a:off x="5474898" y="3648352"/>
                <a:ext cx="507571" cy="470358"/>
              </a:xfrm>
              <a:custGeom>
                <a:avLst/>
                <a:gdLst>
                  <a:gd name="T0" fmla="*/ 0 w 731"/>
                  <a:gd name="T1" fmla="*/ 130578 h 607"/>
                  <a:gd name="T2" fmla="*/ 7405 w 731"/>
                  <a:gd name="T3" fmla="*/ 87603 h 607"/>
                  <a:gd name="T4" fmla="*/ 36287 w 731"/>
                  <a:gd name="T5" fmla="*/ 96694 h 607"/>
                  <a:gd name="T6" fmla="*/ 71092 w 731"/>
                  <a:gd name="T7" fmla="*/ 70248 h 607"/>
                  <a:gd name="T8" fmla="*/ 85163 w 731"/>
                  <a:gd name="T9" fmla="*/ 50413 h 607"/>
                  <a:gd name="T10" fmla="*/ 57022 w 731"/>
                  <a:gd name="T11" fmla="*/ 21487 h 607"/>
                  <a:gd name="T12" fmla="*/ 115525 w 731"/>
                  <a:gd name="T13" fmla="*/ 0 h 607"/>
                  <a:gd name="T14" fmla="*/ 231050 w 731"/>
                  <a:gd name="T15" fmla="*/ 57851 h 607"/>
                  <a:gd name="T16" fmla="*/ 232531 w 731"/>
                  <a:gd name="T17" fmla="*/ 79338 h 607"/>
                  <a:gd name="T18" fmla="*/ 259191 w 731"/>
                  <a:gd name="T19" fmla="*/ 93388 h 607"/>
                  <a:gd name="T20" fmla="*/ 283629 w 731"/>
                  <a:gd name="T21" fmla="*/ 107437 h 607"/>
                  <a:gd name="T22" fmla="*/ 306585 w 731"/>
                  <a:gd name="T23" fmla="*/ 96694 h 607"/>
                  <a:gd name="T24" fmla="*/ 352499 w 731"/>
                  <a:gd name="T25" fmla="*/ 113222 h 607"/>
                  <a:gd name="T26" fmla="*/ 415445 w 731"/>
                  <a:gd name="T27" fmla="*/ 228098 h 607"/>
                  <a:gd name="T28" fmla="*/ 422110 w 731"/>
                  <a:gd name="T29" fmla="*/ 235536 h 607"/>
                  <a:gd name="T30" fmla="*/ 446548 w 731"/>
                  <a:gd name="T31" fmla="*/ 280990 h 607"/>
                  <a:gd name="T32" fmla="*/ 528008 w 731"/>
                  <a:gd name="T33" fmla="*/ 291734 h 607"/>
                  <a:gd name="T34" fmla="*/ 541338 w 731"/>
                  <a:gd name="T35" fmla="*/ 312395 h 607"/>
                  <a:gd name="T36" fmla="*/ 522084 w 731"/>
                  <a:gd name="T37" fmla="*/ 371899 h 607"/>
                  <a:gd name="T38" fmla="*/ 446548 w 731"/>
                  <a:gd name="T39" fmla="*/ 401651 h 607"/>
                  <a:gd name="T40" fmla="*/ 364348 w 731"/>
                  <a:gd name="T41" fmla="*/ 421485 h 607"/>
                  <a:gd name="T42" fmla="*/ 298439 w 731"/>
                  <a:gd name="T43" fmla="*/ 501650 h 607"/>
                  <a:gd name="T44" fmla="*/ 298439 w 731"/>
                  <a:gd name="T45" fmla="*/ 471072 h 607"/>
                  <a:gd name="T46" fmla="*/ 251785 w 731"/>
                  <a:gd name="T47" fmla="*/ 451237 h 607"/>
                  <a:gd name="T48" fmla="*/ 205871 w 731"/>
                  <a:gd name="T49" fmla="*/ 478510 h 607"/>
                  <a:gd name="T50" fmla="*/ 158477 w 731"/>
                  <a:gd name="T51" fmla="*/ 387601 h 607"/>
                  <a:gd name="T52" fmla="*/ 120709 w 731"/>
                  <a:gd name="T53" fmla="*/ 352064 h 607"/>
                  <a:gd name="T54" fmla="*/ 96271 w 731"/>
                  <a:gd name="T55" fmla="*/ 257023 h 607"/>
                  <a:gd name="T56" fmla="*/ 0 w 731"/>
                  <a:gd name="T57" fmla="*/ 130578 h 6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86" name="Freeform 154">
                <a:extLst>
                  <a:ext uri="{FF2B5EF4-FFF2-40B4-BE49-F238E27FC236}">
                    <a16:creationId xmlns:a16="http://schemas.microsoft.com/office/drawing/2014/main" id="{34C4B618-3DAA-E9FD-D2E3-822B90D90617}"/>
                  </a:ext>
                </a:extLst>
              </p:cNvPr>
              <p:cNvSpPr>
                <a:spLocks noChangeAspect="1"/>
              </p:cNvSpPr>
              <p:nvPr/>
            </p:nvSpPr>
            <p:spPr bwMode="gray">
              <a:xfrm>
                <a:off x="5489783" y="3498015"/>
                <a:ext cx="172663" cy="145870"/>
              </a:xfrm>
              <a:custGeom>
                <a:avLst/>
                <a:gdLst>
                  <a:gd name="T0" fmla="*/ 0 w 247"/>
                  <a:gd name="T1" fmla="*/ 144051 h 189"/>
                  <a:gd name="T2" fmla="*/ 3728 w 247"/>
                  <a:gd name="T3" fmla="*/ 127588 h 189"/>
                  <a:gd name="T4" fmla="*/ 30567 w 247"/>
                  <a:gd name="T5" fmla="*/ 94662 h 189"/>
                  <a:gd name="T6" fmla="*/ 14911 w 247"/>
                  <a:gd name="T7" fmla="*/ 79845 h 189"/>
                  <a:gd name="T8" fmla="*/ 14165 w 247"/>
                  <a:gd name="T9" fmla="*/ 39511 h 189"/>
                  <a:gd name="T10" fmla="*/ 30567 w 247"/>
                  <a:gd name="T11" fmla="*/ 8231 h 189"/>
                  <a:gd name="T12" fmla="*/ 184150 w 247"/>
                  <a:gd name="T13" fmla="*/ 0 h 189"/>
                  <a:gd name="T14" fmla="*/ 155819 w 247"/>
                  <a:gd name="T15" fmla="*/ 23048 h 189"/>
                  <a:gd name="T16" fmla="*/ 146127 w 247"/>
                  <a:gd name="T17" fmla="*/ 85607 h 189"/>
                  <a:gd name="T18" fmla="*/ 83501 w 247"/>
                  <a:gd name="T19" fmla="*/ 122649 h 189"/>
                  <a:gd name="T20" fmla="*/ 27585 w 247"/>
                  <a:gd name="T21" fmla="*/ 155575 h 189"/>
                  <a:gd name="T22" fmla="*/ 0 w 247"/>
                  <a:gd name="T23" fmla="*/ 144051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87" name="Freeform 155">
                <a:extLst>
                  <a:ext uri="{FF2B5EF4-FFF2-40B4-BE49-F238E27FC236}">
                    <a16:creationId xmlns:a16="http://schemas.microsoft.com/office/drawing/2014/main" id="{34CFA812-F203-0358-85B6-DA6EEF123205}"/>
                  </a:ext>
                </a:extLst>
              </p:cNvPr>
              <p:cNvSpPr>
                <a:spLocks noChangeAspect="1"/>
              </p:cNvSpPr>
              <p:nvPr/>
            </p:nvSpPr>
            <p:spPr bwMode="gray">
              <a:xfrm>
                <a:off x="6999097" y="3978793"/>
                <a:ext cx="193502" cy="410819"/>
              </a:xfrm>
              <a:custGeom>
                <a:avLst/>
                <a:gdLst>
                  <a:gd name="T0" fmla="*/ 0 w 275"/>
                  <a:gd name="T1" fmla="*/ 69574 h 529"/>
                  <a:gd name="T2" fmla="*/ 14259 w 275"/>
                  <a:gd name="T3" fmla="*/ 35615 h 529"/>
                  <a:gd name="T4" fmla="*/ 69792 w 275"/>
                  <a:gd name="T5" fmla="*/ 0 h 529"/>
                  <a:gd name="T6" fmla="*/ 94557 w 275"/>
                  <a:gd name="T7" fmla="*/ 33959 h 529"/>
                  <a:gd name="T8" fmla="*/ 87053 w 275"/>
                  <a:gd name="T9" fmla="*/ 92765 h 529"/>
                  <a:gd name="T10" fmla="*/ 153093 w 275"/>
                  <a:gd name="T11" fmla="*/ 66261 h 529"/>
                  <a:gd name="T12" fmla="*/ 181610 w 275"/>
                  <a:gd name="T13" fmla="*/ 92765 h 529"/>
                  <a:gd name="T14" fmla="*/ 206375 w 275"/>
                  <a:gd name="T15" fmla="*/ 150743 h 529"/>
                  <a:gd name="T16" fmla="*/ 197370 w 275"/>
                  <a:gd name="T17" fmla="*/ 187187 h 529"/>
                  <a:gd name="T18" fmla="*/ 147089 w 275"/>
                  <a:gd name="T19" fmla="*/ 184702 h 529"/>
                  <a:gd name="T20" fmla="*/ 129078 w 275"/>
                  <a:gd name="T21" fmla="*/ 202096 h 529"/>
                  <a:gd name="T22" fmla="*/ 138834 w 275"/>
                  <a:gd name="T23" fmla="*/ 263387 h 529"/>
                  <a:gd name="T24" fmla="*/ 71293 w 275"/>
                  <a:gd name="T25" fmla="*/ 210378 h 529"/>
                  <a:gd name="T26" fmla="*/ 42776 w 275"/>
                  <a:gd name="T27" fmla="*/ 304800 h 529"/>
                  <a:gd name="T28" fmla="*/ 75045 w 275"/>
                  <a:gd name="T29" fmla="*/ 390939 h 529"/>
                  <a:gd name="T30" fmla="*/ 120823 w 275"/>
                  <a:gd name="T31" fmla="*/ 422413 h 529"/>
                  <a:gd name="T32" fmla="*/ 96809 w 275"/>
                  <a:gd name="T33" fmla="*/ 438150 h 529"/>
                  <a:gd name="T34" fmla="*/ 90805 w 275"/>
                  <a:gd name="T35" fmla="*/ 413302 h 529"/>
                  <a:gd name="T36" fmla="*/ 71293 w 275"/>
                  <a:gd name="T37" fmla="*/ 413302 h 529"/>
                  <a:gd name="T38" fmla="*/ 19512 w 275"/>
                  <a:gd name="T39" fmla="*/ 364435 h 529"/>
                  <a:gd name="T40" fmla="*/ 28517 w 275"/>
                  <a:gd name="T41" fmla="*/ 308941 h 529"/>
                  <a:gd name="T42" fmla="*/ 54783 w 275"/>
                  <a:gd name="T43" fmla="*/ 256761 h 529"/>
                  <a:gd name="T44" fmla="*/ 18011 w 275"/>
                  <a:gd name="T45" fmla="*/ 172278 h 529"/>
                  <a:gd name="T46" fmla="*/ 30018 w 275"/>
                  <a:gd name="T47" fmla="*/ 134178 h 529"/>
                  <a:gd name="T48" fmla="*/ 0 w 275"/>
                  <a:gd name="T49" fmla="*/ 69574 h 5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88" name="Freeform 157">
                <a:extLst>
                  <a:ext uri="{FF2B5EF4-FFF2-40B4-BE49-F238E27FC236}">
                    <a16:creationId xmlns:a16="http://schemas.microsoft.com/office/drawing/2014/main" id="{3C159CE6-31CB-8619-20B0-7C34AE97E004}"/>
                  </a:ext>
                </a:extLst>
              </p:cNvPr>
              <p:cNvSpPr>
                <a:spLocks noChangeAspect="1"/>
              </p:cNvSpPr>
              <p:nvPr/>
            </p:nvSpPr>
            <p:spPr bwMode="gray">
              <a:xfrm>
                <a:off x="5869344" y="3826969"/>
                <a:ext cx="126520" cy="95262"/>
              </a:xfrm>
              <a:custGeom>
                <a:avLst/>
                <a:gdLst>
                  <a:gd name="T0" fmla="*/ 0 w 181"/>
                  <a:gd name="T1" fmla="*/ 45884 h 124"/>
                  <a:gd name="T2" fmla="*/ 7455 w 181"/>
                  <a:gd name="T3" fmla="*/ 44245 h 124"/>
                  <a:gd name="T4" fmla="*/ 18638 w 181"/>
                  <a:gd name="T5" fmla="*/ 59813 h 124"/>
                  <a:gd name="T6" fmla="*/ 76042 w 181"/>
                  <a:gd name="T7" fmla="*/ 58994 h 124"/>
                  <a:gd name="T8" fmla="*/ 128227 w 181"/>
                  <a:gd name="T9" fmla="*/ 0 h 124"/>
                  <a:gd name="T10" fmla="*/ 134937 w 181"/>
                  <a:gd name="T11" fmla="*/ 36052 h 124"/>
                  <a:gd name="T12" fmla="*/ 120027 w 181"/>
                  <a:gd name="T13" fmla="*/ 36871 h 124"/>
                  <a:gd name="T14" fmla="*/ 128227 w 181"/>
                  <a:gd name="T15" fmla="*/ 58994 h 124"/>
                  <a:gd name="T16" fmla="*/ 106608 w 181"/>
                  <a:gd name="T17" fmla="*/ 101600 h 124"/>
                  <a:gd name="T18" fmla="*/ 24602 w 181"/>
                  <a:gd name="T19" fmla="*/ 90948 h 124"/>
                  <a:gd name="T20" fmla="*/ 0 w 181"/>
                  <a:gd name="T21" fmla="*/ 45884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89" name="Freeform 158">
                <a:extLst>
                  <a:ext uri="{FF2B5EF4-FFF2-40B4-BE49-F238E27FC236}">
                    <a16:creationId xmlns:a16="http://schemas.microsoft.com/office/drawing/2014/main" id="{A2B1427C-A927-A6BD-F8D3-96F03EEB92AC}"/>
                  </a:ext>
                </a:extLst>
              </p:cNvPr>
              <p:cNvSpPr>
                <a:spLocks noChangeAspect="1"/>
              </p:cNvSpPr>
              <p:nvPr/>
            </p:nvSpPr>
            <p:spPr bwMode="gray">
              <a:xfrm>
                <a:off x="4808061" y="3502481"/>
                <a:ext cx="98239" cy="202432"/>
              </a:xfrm>
              <a:custGeom>
                <a:avLst/>
                <a:gdLst>
                  <a:gd name="T0" fmla="*/ 0 w 137"/>
                  <a:gd name="T1" fmla="*/ 100919 h 261"/>
                  <a:gd name="T2" fmla="*/ 22943 w 137"/>
                  <a:gd name="T3" fmla="*/ 81066 h 261"/>
                  <a:gd name="T4" fmla="*/ 34415 w 137"/>
                  <a:gd name="T5" fmla="*/ 2482 h 261"/>
                  <a:gd name="T6" fmla="*/ 97892 w 137"/>
                  <a:gd name="T7" fmla="*/ 0 h 261"/>
                  <a:gd name="T8" fmla="*/ 81832 w 137"/>
                  <a:gd name="T9" fmla="*/ 26470 h 261"/>
                  <a:gd name="T10" fmla="*/ 100951 w 137"/>
                  <a:gd name="T11" fmla="*/ 59559 h 261"/>
                  <a:gd name="T12" fmla="*/ 63477 w 137"/>
                  <a:gd name="T13" fmla="*/ 100919 h 261"/>
                  <a:gd name="T14" fmla="*/ 104775 w 137"/>
                  <a:gd name="T15" fmla="*/ 126562 h 261"/>
                  <a:gd name="T16" fmla="*/ 52005 w 137"/>
                  <a:gd name="T17" fmla="*/ 215900 h 261"/>
                  <a:gd name="T18" fmla="*/ 44357 w 137"/>
                  <a:gd name="T19" fmla="*/ 158823 h 261"/>
                  <a:gd name="T20" fmla="*/ 0 w 137"/>
                  <a:gd name="T21" fmla="*/ 100919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90" name="Freeform 160">
                <a:extLst>
                  <a:ext uri="{FF2B5EF4-FFF2-40B4-BE49-F238E27FC236}">
                    <a16:creationId xmlns:a16="http://schemas.microsoft.com/office/drawing/2014/main" id="{D04CE25A-7E26-DA30-73E0-08841658E1C5}"/>
                  </a:ext>
                </a:extLst>
              </p:cNvPr>
              <p:cNvSpPr>
                <a:spLocks noChangeAspect="1"/>
              </p:cNvSpPr>
              <p:nvPr/>
            </p:nvSpPr>
            <p:spPr bwMode="gray">
              <a:xfrm>
                <a:off x="5272466" y="3344703"/>
                <a:ext cx="446542" cy="189036"/>
              </a:xfrm>
              <a:custGeom>
                <a:avLst/>
                <a:gdLst>
                  <a:gd name="T0" fmla="*/ 0 w 638"/>
                  <a:gd name="T1" fmla="*/ 67748 h 247"/>
                  <a:gd name="T2" fmla="*/ 20155 w 638"/>
                  <a:gd name="T3" fmla="*/ 120804 h 247"/>
                  <a:gd name="T4" fmla="*/ 746 w 638"/>
                  <a:gd name="T5" fmla="*/ 125701 h 247"/>
                  <a:gd name="T6" fmla="*/ 20155 w 638"/>
                  <a:gd name="T7" fmla="*/ 134680 h 247"/>
                  <a:gd name="T8" fmla="*/ 27620 w 638"/>
                  <a:gd name="T9" fmla="*/ 166514 h 247"/>
                  <a:gd name="T10" fmla="*/ 54493 w 638"/>
                  <a:gd name="T11" fmla="*/ 163249 h 247"/>
                  <a:gd name="T12" fmla="*/ 27620 w 638"/>
                  <a:gd name="T13" fmla="*/ 177125 h 247"/>
                  <a:gd name="T14" fmla="*/ 58225 w 638"/>
                  <a:gd name="T15" fmla="*/ 171411 h 247"/>
                  <a:gd name="T16" fmla="*/ 91070 w 638"/>
                  <a:gd name="T17" fmla="*/ 192633 h 247"/>
                  <a:gd name="T18" fmla="*/ 121675 w 638"/>
                  <a:gd name="T19" fmla="*/ 170595 h 247"/>
                  <a:gd name="T20" fmla="*/ 168703 w 638"/>
                  <a:gd name="T21" fmla="*/ 199163 h 247"/>
                  <a:gd name="T22" fmla="*/ 250815 w 638"/>
                  <a:gd name="T23" fmla="*/ 170595 h 247"/>
                  <a:gd name="T24" fmla="*/ 248576 w 638"/>
                  <a:gd name="T25" fmla="*/ 201612 h 247"/>
                  <a:gd name="T26" fmla="*/ 264998 w 638"/>
                  <a:gd name="T27" fmla="*/ 170595 h 247"/>
                  <a:gd name="T28" fmla="*/ 418772 w 638"/>
                  <a:gd name="T29" fmla="*/ 162432 h 247"/>
                  <a:gd name="T30" fmla="*/ 476250 w 638"/>
                  <a:gd name="T31" fmla="*/ 159167 h 247"/>
                  <a:gd name="T32" fmla="*/ 459828 w 638"/>
                  <a:gd name="T33" fmla="*/ 88154 h 247"/>
                  <a:gd name="T34" fmla="*/ 473264 w 638"/>
                  <a:gd name="T35" fmla="*/ 73462 h 247"/>
                  <a:gd name="T36" fmla="*/ 423250 w 638"/>
                  <a:gd name="T37" fmla="*/ 13876 h 247"/>
                  <a:gd name="T38" fmla="*/ 391899 w 638"/>
                  <a:gd name="T39" fmla="*/ 13876 h 247"/>
                  <a:gd name="T40" fmla="*/ 304561 w 638"/>
                  <a:gd name="T41" fmla="*/ 38363 h 247"/>
                  <a:gd name="T42" fmla="*/ 229167 w 638"/>
                  <a:gd name="T43" fmla="*/ 0 h 247"/>
                  <a:gd name="T44" fmla="*/ 182886 w 638"/>
                  <a:gd name="T45" fmla="*/ 816 h 247"/>
                  <a:gd name="T46" fmla="*/ 122422 w 638"/>
                  <a:gd name="T47" fmla="*/ 36731 h 247"/>
                  <a:gd name="T48" fmla="*/ 74647 w 638"/>
                  <a:gd name="T49" fmla="*/ 26936 h 247"/>
                  <a:gd name="T50" fmla="*/ 89577 w 638"/>
                  <a:gd name="T51" fmla="*/ 45710 h 247"/>
                  <a:gd name="T52" fmla="*/ 0 w 638"/>
                  <a:gd name="T53" fmla="*/ 67748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91" name="Freeform 176">
                <a:extLst>
                  <a:ext uri="{FF2B5EF4-FFF2-40B4-BE49-F238E27FC236}">
                    <a16:creationId xmlns:a16="http://schemas.microsoft.com/office/drawing/2014/main" id="{4E98B66B-5A9A-1842-E6BD-27359671910A}"/>
                  </a:ext>
                </a:extLst>
              </p:cNvPr>
              <p:cNvSpPr>
                <a:spLocks noChangeAspect="1"/>
              </p:cNvSpPr>
              <p:nvPr/>
            </p:nvSpPr>
            <p:spPr bwMode="gray">
              <a:xfrm>
                <a:off x="7112221" y="3908834"/>
                <a:ext cx="171175" cy="404864"/>
              </a:xfrm>
              <a:custGeom>
                <a:avLst/>
                <a:gdLst>
                  <a:gd name="T0" fmla="*/ 0 w 242"/>
                  <a:gd name="T1" fmla="*/ 21715 h 517"/>
                  <a:gd name="T2" fmla="*/ 27158 w 242"/>
                  <a:gd name="T3" fmla="*/ 67651 h 517"/>
                  <a:gd name="T4" fmla="*/ 62615 w 242"/>
                  <a:gd name="T5" fmla="*/ 85191 h 517"/>
                  <a:gd name="T6" fmla="*/ 45264 w 242"/>
                  <a:gd name="T7" fmla="*/ 118599 h 517"/>
                  <a:gd name="T8" fmla="*/ 108633 w 242"/>
                  <a:gd name="T9" fmla="*/ 176228 h 517"/>
                  <a:gd name="T10" fmla="*/ 137299 w 242"/>
                  <a:gd name="T11" fmla="*/ 253902 h 517"/>
                  <a:gd name="T12" fmla="*/ 140317 w 242"/>
                  <a:gd name="T13" fmla="*/ 319883 h 517"/>
                  <a:gd name="T14" fmla="*/ 61860 w 242"/>
                  <a:gd name="T15" fmla="*/ 378347 h 517"/>
                  <a:gd name="T16" fmla="*/ 74685 w 242"/>
                  <a:gd name="T17" fmla="*/ 431800 h 517"/>
                  <a:gd name="T18" fmla="*/ 99580 w 242"/>
                  <a:gd name="T19" fmla="*/ 393381 h 517"/>
                  <a:gd name="T20" fmla="*/ 113159 w 242"/>
                  <a:gd name="T21" fmla="*/ 403403 h 517"/>
                  <a:gd name="T22" fmla="*/ 119948 w 242"/>
                  <a:gd name="T23" fmla="*/ 380017 h 517"/>
                  <a:gd name="T24" fmla="*/ 182563 w 242"/>
                  <a:gd name="T25" fmla="*/ 340763 h 517"/>
                  <a:gd name="T26" fmla="*/ 173510 w 242"/>
                  <a:gd name="T27" fmla="*/ 232186 h 517"/>
                  <a:gd name="T28" fmla="*/ 89773 w 242"/>
                  <a:gd name="T29" fmla="*/ 131962 h 517"/>
                  <a:gd name="T30" fmla="*/ 98825 w 242"/>
                  <a:gd name="T31" fmla="*/ 99389 h 517"/>
                  <a:gd name="T32" fmla="*/ 149370 w 242"/>
                  <a:gd name="T33" fmla="*/ 50112 h 517"/>
                  <a:gd name="T34" fmla="*/ 77702 w 242"/>
                  <a:gd name="T35" fmla="*/ 0 h 517"/>
                  <a:gd name="T36" fmla="*/ 0 w 242"/>
                  <a:gd name="T37" fmla="*/ 21715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92" name="Freeform 177">
                <a:extLst>
                  <a:ext uri="{FF2B5EF4-FFF2-40B4-BE49-F238E27FC236}">
                    <a16:creationId xmlns:a16="http://schemas.microsoft.com/office/drawing/2014/main" id="{41753813-411F-1E54-D709-93C0E8F3E864}"/>
                  </a:ext>
                </a:extLst>
              </p:cNvPr>
              <p:cNvSpPr>
                <a:spLocks noChangeAspect="1"/>
              </p:cNvSpPr>
              <p:nvPr/>
            </p:nvSpPr>
            <p:spPr bwMode="gray">
              <a:xfrm>
                <a:off x="5686262" y="4026423"/>
                <a:ext cx="232202" cy="174151"/>
              </a:xfrm>
              <a:custGeom>
                <a:avLst/>
                <a:gdLst>
                  <a:gd name="T0" fmla="*/ 0 w 334"/>
                  <a:gd name="T1" fmla="*/ 185737 h 224"/>
                  <a:gd name="T2" fmla="*/ 65249 w 334"/>
                  <a:gd name="T3" fmla="*/ 145107 h 224"/>
                  <a:gd name="T4" fmla="*/ 53386 w 334"/>
                  <a:gd name="T5" fmla="*/ 124377 h 224"/>
                  <a:gd name="T6" fmla="*/ 72664 w 334"/>
                  <a:gd name="T7" fmla="*/ 100331 h 224"/>
                  <a:gd name="T8" fmla="*/ 138654 w 334"/>
                  <a:gd name="T9" fmla="*/ 19900 h 224"/>
                  <a:gd name="T10" fmla="*/ 220957 w 334"/>
                  <a:gd name="T11" fmla="*/ 0 h 224"/>
                  <a:gd name="T12" fmla="*/ 247650 w 334"/>
                  <a:gd name="T13" fmla="*/ 72139 h 224"/>
                  <a:gd name="T14" fmla="*/ 226889 w 334"/>
                  <a:gd name="T15" fmla="*/ 100331 h 224"/>
                  <a:gd name="T16" fmla="*/ 132723 w 334"/>
                  <a:gd name="T17" fmla="*/ 150082 h 224"/>
                  <a:gd name="T18" fmla="*/ 0 w 334"/>
                  <a:gd name="T19" fmla="*/ 185737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93" name="Freeform 178">
                <a:extLst>
                  <a:ext uri="{FF2B5EF4-FFF2-40B4-BE49-F238E27FC236}">
                    <a16:creationId xmlns:a16="http://schemas.microsoft.com/office/drawing/2014/main" id="{CDA5A235-C65D-2EAE-D2A3-F7B9D9892316}"/>
                  </a:ext>
                </a:extLst>
              </p:cNvPr>
              <p:cNvSpPr>
                <a:spLocks noChangeAspect="1"/>
              </p:cNvSpPr>
              <p:nvPr/>
            </p:nvSpPr>
            <p:spPr bwMode="gray">
              <a:xfrm>
                <a:off x="5663935" y="4072565"/>
                <a:ext cx="92285" cy="128009"/>
              </a:xfrm>
              <a:custGeom>
                <a:avLst/>
                <a:gdLst>
                  <a:gd name="T0" fmla="*/ 0 w 125"/>
                  <a:gd name="T1" fmla="*/ 27471 h 164"/>
                  <a:gd name="T2" fmla="*/ 21260 w 125"/>
                  <a:gd name="T3" fmla="*/ 136525 h 164"/>
                  <a:gd name="T4" fmla="*/ 90551 w 125"/>
                  <a:gd name="T5" fmla="*/ 95734 h 164"/>
                  <a:gd name="T6" fmla="*/ 77953 w 125"/>
                  <a:gd name="T7" fmla="*/ 74922 h 164"/>
                  <a:gd name="T8" fmla="*/ 98425 w 125"/>
                  <a:gd name="T9" fmla="*/ 50781 h 164"/>
                  <a:gd name="T10" fmla="*/ 98425 w 125"/>
                  <a:gd name="T11" fmla="*/ 19979 h 164"/>
                  <a:gd name="T12" fmla="*/ 48819 w 125"/>
                  <a:gd name="T13" fmla="*/ 0 h 164"/>
                  <a:gd name="T14" fmla="*/ 0 w 125"/>
                  <a:gd name="T15" fmla="*/ 27471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5" h="164">
                    <a:moveTo>
                      <a:pt x="0" y="33"/>
                    </a:moveTo>
                    <a:lnTo>
                      <a:pt x="27" y="164"/>
                    </a:lnTo>
                    <a:lnTo>
                      <a:pt x="115" y="115"/>
                    </a:lnTo>
                    <a:lnTo>
                      <a:pt x="99" y="90"/>
                    </a:lnTo>
                    <a:lnTo>
                      <a:pt x="125" y="61"/>
                    </a:lnTo>
                    <a:lnTo>
                      <a:pt x="125" y="24"/>
                    </a:lnTo>
                    <a:lnTo>
                      <a:pt x="62" y="0"/>
                    </a:lnTo>
                    <a:lnTo>
                      <a:pt x="0" y="3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94" name="Freeform 180">
                <a:extLst>
                  <a:ext uri="{FF2B5EF4-FFF2-40B4-BE49-F238E27FC236}">
                    <a16:creationId xmlns:a16="http://schemas.microsoft.com/office/drawing/2014/main" id="{DA1BC9F4-031C-6240-D3BC-7F7304D0BD83}"/>
                  </a:ext>
                </a:extLst>
              </p:cNvPr>
              <p:cNvSpPr>
                <a:spLocks noChangeAspect="1"/>
              </p:cNvSpPr>
              <p:nvPr/>
            </p:nvSpPr>
            <p:spPr bwMode="gray">
              <a:xfrm>
                <a:off x="4909277" y="4697724"/>
                <a:ext cx="308115" cy="331930"/>
              </a:xfrm>
              <a:custGeom>
                <a:avLst/>
                <a:gdLst>
                  <a:gd name="T0" fmla="*/ 0 w 439"/>
                  <a:gd name="T1" fmla="*/ 331732 h 429"/>
                  <a:gd name="T2" fmla="*/ 43416 w 439"/>
                  <a:gd name="T3" fmla="*/ 320180 h 429"/>
                  <a:gd name="T4" fmla="*/ 254507 w 439"/>
                  <a:gd name="T5" fmla="*/ 354013 h 429"/>
                  <a:gd name="T6" fmla="*/ 303162 w 439"/>
                  <a:gd name="T7" fmla="*/ 339159 h 429"/>
                  <a:gd name="T8" fmla="*/ 270975 w 439"/>
                  <a:gd name="T9" fmla="*/ 311928 h 429"/>
                  <a:gd name="T10" fmla="*/ 270975 w 439"/>
                  <a:gd name="T11" fmla="*/ 204651 h 429"/>
                  <a:gd name="T12" fmla="*/ 328613 w 439"/>
                  <a:gd name="T13" fmla="*/ 204651 h 429"/>
                  <a:gd name="T14" fmla="*/ 324122 w 439"/>
                  <a:gd name="T15" fmla="*/ 145236 h 429"/>
                  <a:gd name="T16" fmla="*/ 270975 w 439"/>
                  <a:gd name="T17" fmla="*/ 151013 h 429"/>
                  <a:gd name="T18" fmla="*/ 265735 w 439"/>
                  <a:gd name="T19" fmla="*/ 49512 h 429"/>
                  <a:gd name="T20" fmla="*/ 241033 w 439"/>
                  <a:gd name="T21" fmla="*/ 30533 h 429"/>
                  <a:gd name="T22" fmla="*/ 208097 w 439"/>
                  <a:gd name="T23" fmla="*/ 32183 h 429"/>
                  <a:gd name="T24" fmla="*/ 199863 w 439"/>
                  <a:gd name="T25" fmla="*/ 62716 h 429"/>
                  <a:gd name="T26" fmla="*/ 163184 w 439"/>
                  <a:gd name="T27" fmla="*/ 66016 h 429"/>
                  <a:gd name="T28" fmla="*/ 119768 w 439"/>
                  <a:gd name="T29" fmla="*/ 0 h 429"/>
                  <a:gd name="T30" fmla="*/ 20959 w 439"/>
                  <a:gd name="T31" fmla="*/ 14028 h 429"/>
                  <a:gd name="T32" fmla="*/ 56890 w 439"/>
                  <a:gd name="T33" fmla="*/ 148537 h 429"/>
                  <a:gd name="T34" fmla="*/ 0 w 439"/>
                  <a:gd name="T35" fmla="*/ 331732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95" name="Freeform 181">
                <a:extLst>
                  <a:ext uri="{FF2B5EF4-FFF2-40B4-BE49-F238E27FC236}">
                    <a16:creationId xmlns:a16="http://schemas.microsoft.com/office/drawing/2014/main" id="{BA812745-2868-A630-20FF-DDD1E34264ED}"/>
                  </a:ext>
                </a:extLst>
              </p:cNvPr>
              <p:cNvSpPr>
                <a:spLocks noChangeAspect="1"/>
              </p:cNvSpPr>
              <p:nvPr/>
            </p:nvSpPr>
            <p:spPr bwMode="gray">
              <a:xfrm>
                <a:off x="4921185" y="4666467"/>
                <a:ext cx="25305" cy="31257"/>
              </a:xfrm>
              <a:custGeom>
                <a:avLst/>
                <a:gdLst>
                  <a:gd name="T0" fmla="*/ 0 w 35"/>
                  <a:gd name="T1" fmla="*/ 10527 h 38"/>
                  <a:gd name="T2" fmla="*/ 9253 w 35"/>
                  <a:gd name="T3" fmla="*/ 33337 h 38"/>
                  <a:gd name="T4" fmla="*/ 26988 w 35"/>
                  <a:gd name="T5" fmla="*/ 0 h 38"/>
                  <a:gd name="T6" fmla="*/ 0 w 35"/>
                  <a:gd name="T7" fmla="*/ 10527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38">
                    <a:moveTo>
                      <a:pt x="0" y="12"/>
                    </a:moveTo>
                    <a:lnTo>
                      <a:pt x="12" y="38"/>
                    </a:lnTo>
                    <a:lnTo>
                      <a:pt x="35" y="0"/>
                    </a:lnTo>
                    <a:lnTo>
                      <a:pt x="0" y="1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96" name="Freeform 182">
                <a:extLst>
                  <a:ext uri="{FF2B5EF4-FFF2-40B4-BE49-F238E27FC236}">
                    <a16:creationId xmlns:a16="http://schemas.microsoft.com/office/drawing/2014/main" id="{A43998AF-5D34-20BA-9AF6-EA8901979371}"/>
                  </a:ext>
                </a:extLst>
              </p:cNvPr>
              <p:cNvSpPr>
                <a:spLocks noChangeAspect="1"/>
              </p:cNvSpPr>
              <p:nvPr/>
            </p:nvSpPr>
            <p:spPr bwMode="gray">
              <a:xfrm>
                <a:off x="5114688" y="5022212"/>
                <a:ext cx="229225" cy="248576"/>
              </a:xfrm>
              <a:custGeom>
                <a:avLst/>
                <a:gdLst>
                  <a:gd name="T0" fmla="*/ 0 w 326"/>
                  <a:gd name="T1" fmla="*/ 204186 h 322"/>
                  <a:gd name="T2" fmla="*/ 0 w 326"/>
                  <a:gd name="T3" fmla="*/ 124323 h 322"/>
                  <a:gd name="T4" fmla="*/ 26997 w 326"/>
                  <a:gd name="T5" fmla="*/ 123500 h 322"/>
                  <a:gd name="T6" fmla="*/ 26997 w 326"/>
                  <a:gd name="T7" fmla="*/ 20583 h 322"/>
                  <a:gd name="T8" fmla="*/ 76492 w 326"/>
                  <a:gd name="T9" fmla="*/ 8233 h 322"/>
                  <a:gd name="T10" fmla="*/ 92990 w 326"/>
                  <a:gd name="T11" fmla="*/ 26347 h 322"/>
                  <a:gd name="T12" fmla="*/ 136486 w 326"/>
                  <a:gd name="T13" fmla="*/ 0 h 322"/>
                  <a:gd name="T14" fmla="*/ 209229 w 326"/>
                  <a:gd name="T15" fmla="*/ 110327 h 322"/>
                  <a:gd name="T16" fmla="*/ 244475 w 326"/>
                  <a:gd name="T17" fmla="*/ 129263 h 322"/>
                  <a:gd name="T18" fmla="*/ 145485 w 326"/>
                  <a:gd name="T19" fmla="*/ 228886 h 322"/>
                  <a:gd name="T20" fmla="*/ 88491 w 326"/>
                  <a:gd name="T21" fmla="*/ 228886 h 322"/>
                  <a:gd name="T22" fmla="*/ 57744 w 326"/>
                  <a:gd name="T23" fmla="*/ 264290 h 322"/>
                  <a:gd name="T24" fmla="*/ 21748 w 326"/>
                  <a:gd name="T25" fmla="*/ 265113 h 322"/>
                  <a:gd name="T26" fmla="*/ 22498 w 326"/>
                  <a:gd name="T27" fmla="*/ 233826 h 322"/>
                  <a:gd name="T28" fmla="*/ 0 w 326"/>
                  <a:gd name="T29" fmla="*/ 204186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97" name="Freeform 183">
                <a:extLst>
                  <a:ext uri="{FF2B5EF4-FFF2-40B4-BE49-F238E27FC236}">
                    <a16:creationId xmlns:a16="http://schemas.microsoft.com/office/drawing/2014/main" id="{F58EE64B-9419-0772-8F97-1C79CEE3537E}"/>
                  </a:ext>
                </a:extLst>
              </p:cNvPr>
              <p:cNvSpPr>
                <a:spLocks noChangeAspect="1"/>
              </p:cNvSpPr>
              <p:nvPr/>
            </p:nvSpPr>
            <p:spPr bwMode="gray">
              <a:xfrm>
                <a:off x="5336471" y="4603951"/>
                <a:ext cx="41677" cy="55073"/>
              </a:xfrm>
              <a:custGeom>
                <a:avLst/>
                <a:gdLst>
                  <a:gd name="T0" fmla="*/ 0 w 60"/>
                  <a:gd name="T1" fmla="*/ 8513 h 69"/>
                  <a:gd name="T2" fmla="*/ 5186 w 60"/>
                  <a:gd name="T3" fmla="*/ 30645 h 69"/>
                  <a:gd name="T4" fmla="*/ 16298 w 60"/>
                  <a:gd name="T5" fmla="*/ 58737 h 69"/>
                  <a:gd name="T6" fmla="*/ 44450 w 60"/>
                  <a:gd name="T7" fmla="*/ 24687 h 69"/>
                  <a:gd name="T8" fmla="*/ 42968 w 60"/>
                  <a:gd name="T9" fmla="*/ 0 h 69"/>
                  <a:gd name="T10" fmla="*/ 0 w 60"/>
                  <a:gd name="T11" fmla="*/ 8513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69">
                    <a:moveTo>
                      <a:pt x="0" y="10"/>
                    </a:moveTo>
                    <a:lnTo>
                      <a:pt x="7" y="36"/>
                    </a:lnTo>
                    <a:lnTo>
                      <a:pt x="22" y="69"/>
                    </a:lnTo>
                    <a:lnTo>
                      <a:pt x="60" y="29"/>
                    </a:lnTo>
                    <a:lnTo>
                      <a:pt x="58" y="0"/>
                    </a:lnTo>
                    <a:lnTo>
                      <a:pt x="0" y="1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98" name="Freeform 184">
                <a:extLst>
                  <a:ext uri="{FF2B5EF4-FFF2-40B4-BE49-F238E27FC236}">
                    <a16:creationId xmlns:a16="http://schemas.microsoft.com/office/drawing/2014/main" id="{F0D89B69-1D86-0A79-DFD4-3C6B985950D9}"/>
                  </a:ext>
                </a:extLst>
              </p:cNvPr>
              <p:cNvSpPr>
                <a:spLocks noChangeAspect="1"/>
              </p:cNvSpPr>
              <p:nvPr/>
            </p:nvSpPr>
            <p:spPr bwMode="gray">
              <a:xfrm>
                <a:off x="4834853" y="4197598"/>
                <a:ext cx="186060" cy="300672"/>
              </a:xfrm>
              <a:custGeom>
                <a:avLst/>
                <a:gdLst>
                  <a:gd name="T0" fmla="*/ 0 w 268"/>
                  <a:gd name="T1" fmla="*/ 229171 h 389"/>
                  <a:gd name="T2" fmla="*/ 28137 w 268"/>
                  <a:gd name="T3" fmla="*/ 168169 h 389"/>
                  <a:gd name="T4" fmla="*/ 76265 w 268"/>
                  <a:gd name="T5" fmla="*/ 176412 h 389"/>
                  <a:gd name="T6" fmla="*/ 129577 w 268"/>
                  <a:gd name="T7" fmla="*/ 51935 h 389"/>
                  <a:gd name="T8" fmla="*/ 155492 w 268"/>
                  <a:gd name="T9" fmla="*/ 29677 h 389"/>
                  <a:gd name="T10" fmla="*/ 145126 w 268"/>
                  <a:gd name="T11" fmla="*/ 4946 h 389"/>
                  <a:gd name="T12" fmla="*/ 157714 w 268"/>
                  <a:gd name="T13" fmla="*/ 0 h 389"/>
                  <a:gd name="T14" fmla="*/ 176225 w 268"/>
                  <a:gd name="T15" fmla="*/ 77490 h 389"/>
                  <a:gd name="T16" fmla="*/ 145126 w 268"/>
                  <a:gd name="T17" fmla="*/ 91504 h 389"/>
                  <a:gd name="T18" fmla="*/ 181408 w 268"/>
                  <a:gd name="T19" fmla="*/ 153330 h 389"/>
                  <a:gd name="T20" fmla="*/ 157714 w 268"/>
                  <a:gd name="T21" fmla="*/ 225874 h 389"/>
                  <a:gd name="T22" fmla="*/ 198438 w 268"/>
                  <a:gd name="T23" fmla="*/ 281106 h 389"/>
                  <a:gd name="T24" fmla="*/ 193995 w 268"/>
                  <a:gd name="T25" fmla="*/ 320675 h 389"/>
                  <a:gd name="T26" fmla="*/ 125875 w 268"/>
                  <a:gd name="T27" fmla="*/ 302539 h 389"/>
                  <a:gd name="T28" fmla="*/ 74044 w 268"/>
                  <a:gd name="T29" fmla="*/ 301715 h 389"/>
                  <a:gd name="T30" fmla="*/ 31839 w 268"/>
                  <a:gd name="T31" fmla="*/ 302539 h 389"/>
                  <a:gd name="T32" fmla="*/ 31098 w 268"/>
                  <a:gd name="T33" fmla="*/ 249780 h 389"/>
                  <a:gd name="T34" fmla="*/ 0 w 268"/>
                  <a:gd name="T35" fmla="*/ 229171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99" name="Freeform 185">
                <a:extLst>
                  <a:ext uri="{FF2B5EF4-FFF2-40B4-BE49-F238E27FC236}">
                    <a16:creationId xmlns:a16="http://schemas.microsoft.com/office/drawing/2014/main" id="{C42DA8B8-004D-1F4F-9147-8AA9FF61950E}"/>
                  </a:ext>
                </a:extLst>
              </p:cNvPr>
              <p:cNvSpPr>
                <a:spLocks noChangeAspect="1"/>
              </p:cNvSpPr>
              <p:nvPr/>
            </p:nvSpPr>
            <p:spPr bwMode="gray">
              <a:xfrm>
                <a:off x="4982214" y="4246717"/>
                <a:ext cx="317045" cy="215828"/>
              </a:xfrm>
              <a:custGeom>
                <a:avLst/>
                <a:gdLst>
                  <a:gd name="T0" fmla="*/ 0 w 454"/>
                  <a:gd name="T1" fmla="*/ 175107 h 280"/>
                  <a:gd name="T2" fmla="*/ 23833 w 454"/>
                  <a:gd name="T3" fmla="*/ 102762 h 280"/>
                  <a:gd name="T4" fmla="*/ 107251 w 454"/>
                  <a:gd name="T5" fmla="*/ 83854 h 280"/>
                  <a:gd name="T6" fmla="*/ 116188 w 454"/>
                  <a:gd name="T7" fmla="*/ 60835 h 280"/>
                  <a:gd name="T8" fmla="*/ 154917 w 454"/>
                  <a:gd name="T9" fmla="*/ 52614 h 280"/>
                  <a:gd name="T10" fmla="*/ 212267 w 454"/>
                  <a:gd name="T11" fmla="*/ 0 h 280"/>
                  <a:gd name="T12" fmla="*/ 230886 w 454"/>
                  <a:gd name="T13" fmla="*/ 61657 h 280"/>
                  <a:gd name="T14" fmla="*/ 274829 w 454"/>
                  <a:gd name="T15" fmla="*/ 83854 h 280"/>
                  <a:gd name="T16" fmla="*/ 338137 w 454"/>
                  <a:gd name="T17" fmla="*/ 166886 h 280"/>
                  <a:gd name="T18" fmla="*/ 180985 w 454"/>
                  <a:gd name="T19" fmla="*/ 191548 h 280"/>
                  <a:gd name="T20" fmla="*/ 130339 w 454"/>
                  <a:gd name="T21" fmla="*/ 166886 h 280"/>
                  <a:gd name="T22" fmla="*/ 107251 w 454"/>
                  <a:gd name="T23" fmla="*/ 207990 h 280"/>
                  <a:gd name="T24" fmla="*/ 62563 w 454"/>
                  <a:gd name="T25" fmla="*/ 207990 h 280"/>
                  <a:gd name="T26" fmla="*/ 40964 w 454"/>
                  <a:gd name="T27" fmla="*/ 230187 h 280"/>
                  <a:gd name="T28" fmla="*/ 0 w 454"/>
                  <a:gd name="T29" fmla="*/ 175107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00" name="Freeform 186">
                <a:extLst>
                  <a:ext uri="{FF2B5EF4-FFF2-40B4-BE49-F238E27FC236}">
                    <a16:creationId xmlns:a16="http://schemas.microsoft.com/office/drawing/2014/main" id="{838286B1-22AF-1147-3B04-FD3CEC22955D}"/>
                  </a:ext>
                </a:extLst>
              </p:cNvPr>
              <p:cNvSpPr>
                <a:spLocks noChangeAspect="1"/>
              </p:cNvSpPr>
              <p:nvPr/>
            </p:nvSpPr>
            <p:spPr bwMode="gray">
              <a:xfrm>
                <a:off x="4956909" y="3901392"/>
                <a:ext cx="258994" cy="440588"/>
              </a:xfrm>
              <a:custGeom>
                <a:avLst/>
                <a:gdLst>
                  <a:gd name="T0" fmla="*/ 0 w 371"/>
                  <a:gd name="T1" fmla="*/ 268514 h 567"/>
                  <a:gd name="T2" fmla="*/ 39461 w 371"/>
                  <a:gd name="T3" fmla="*/ 292548 h 567"/>
                  <a:gd name="T4" fmla="*/ 29037 w 371"/>
                  <a:gd name="T5" fmla="*/ 315753 h 567"/>
                  <a:gd name="T6" fmla="*/ 47651 w 371"/>
                  <a:gd name="T7" fmla="*/ 393655 h 567"/>
                  <a:gd name="T8" fmla="*/ 16380 w 371"/>
                  <a:gd name="T9" fmla="*/ 407744 h 567"/>
                  <a:gd name="T10" fmla="*/ 52862 w 371"/>
                  <a:gd name="T11" fmla="*/ 469900 h 567"/>
                  <a:gd name="T12" fmla="*/ 136251 w 371"/>
                  <a:gd name="T13" fmla="*/ 450839 h 567"/>
                  <a:gd name="T14" fmla="*/ 145186 w 371"/>
                  <a:gd name="T15" fmla="*/ 427634 h 567"/>
                  <a:gd name="T16" fmla="*/ 183902 w 371"/>
                  <a:gd name="T17" fmla="*/ 419346 h 567"/>
                  <a:gd name="T18" fmla="*/ 241232 w 371"/>
                  <a:gd name="T19" fmla="*/ 366307 h 567"/>
                  <a:gd name="T20" fmla="*/ 221129 w 371"/>
                  <a:gd name="T21" fmla="*/ 309952 h 567"/>
                  <a:gd name="T22" fmla="*/ 248677 w 371"/>
                  <a:gd name="T23" fmla="*/ 232878 h 567"/>
                  <a:gd name="T24" fmla="*/ 274736 w 371"/>
                  <a:gd name="T25" fmla="*/ 227077 h 567"/>
                  <a:gd name="T26" fmla="*/ 276225 w 371"/>
                  <a:gd name="T27" fmla="*/ 118511 h 567"/>
                  <a:gd name="T28" fmla="*/ 69242 w 371"/>
                  <a:gd name="T29" fmla="*/ 0 h 567"/>
                  <a:gd name="T30" fmla="*/ 41694 w 371"/>
                  <a:gd name="T31" fmla="*/ 11602 h 567"/>
                  <a:gd name="T32" fmla="*/ 41694 w 371"/>
                  <a:gd name="T33" fmla="*/ 57184 h 567"/>
                  <a:gd name="T34" fmla="*/ 69242 w 371"/>
                  <a:gd name="T35" fmla="*/ 89505 h 567"/>
                  <a:gd name="T36" fmla="*/ 52862 w 371"/>
                  <a:gd name="T37" fmla="*/ 193098 h 567"/>
                  <a:gd name="T38" fmla="*/ 0 w 371"/>
                  <a:gd name="T39" fmla="*/ 268514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01" name="Freeform 187">
                <a:extLst>
                  <a:ext uri="{FF2B5EF4-FFF2-40B4-BE49-F238E27FC236}">
                    <a16:creationId xmlns:a16="http://schemas.microsoft.com/office/drawing/2014/main" id="{27E1A42B-4633-45ED-A1DB-8C9F0C9767E8}"/>
                  </a:ext>
                </a:extLst>
              </p:cNvPr>
              <p:cNvSpPr>
                <a:spLocks noChangeAspect="1"/>
              </p:cNvSpPr>
              <p:nvPr/>
            </p:nvSpPr>
            <p:spPr bwMode="gray">
              <a:xfrm>
                <a:off x="4901835" y="4441707"/>
                <a:ext cx="181594" cy="233691"/>
              </a:xfrm>
              <a:custGeom>
                <a:avLst/>
                <a:gdLst>
                  <a:gd name="T0" fmla="*/ 0 w 260"/>
                  <a:gd name="T1" fmla="*/ 217773 h 301"/>
                  <a:gd name="T2" fmla="*/ 20112 w 260"/>
                  <a:gd name="T3" fmla="*/ 249238 h 301"/>
                  <a:gd name="T4" fmla="*/ 46184 w 260"/>
                  <a:gd name="T5" fmla="*/ 239302 h 301"/>
                  <a:gd name="T6" fmla="*/ 85664 w 260"/>
                  <a:gd name="T7" fmla="*/ 242614 h 301"/>
                  <a:gd name="T8" fmla="*/ 121419 w 260"/>
                  <a:gd name="T9" fmla="*/ 216117 h 301"/>
                  <a:gd name="T10" fmla="*/ 131848 w 260"/>
                  <a:gd name="T11" fmla="*/ 166435 h 301"/>
                  <a:gd name="T12" fmla="*/ 169838 w 260"/>
                  <a:gd name="T13" fmla="*/ 125033 h 301"/>
                  <a:gd name="T14" fmla="*/ 193675 w 260"/>
                  <a:gd name="T15" fmla="*/ 0 h 301"/>
                  <a:gd name="T16" fmla="*/ 148981 w 260"/>
                  <a:gd name="T17" fmla="*/ 0 h 301"/>
                  <a:gd name="T18" fmla="*/ 127379 w 260"/>
                  <a:gd name="T19" fmla="*/ 22357 h 301"/>
                  <a:gd name="T20" fmla="*/ 122909 w 260"/>
                  <a:gd name="T21" fmla="*/ 62102 h 301"/>
                  <a:gd name="T22" fmla="*/ 54378 w 260"/>
                  <a:gd name="T23" fmla="*/ 43886 h 301"/>
                  <a:gd name="T24" fmla="*/ 52888 w 260"/>
                  <a:gd name="T25" fmla="*/ 70383 h 301"/>
                  <a:gd name="T26" fmla="*/ 79705 w 260"/>
                  <a:gd name="T27" fmla="*/ 72039 h 301"/>
                  <a:gd name="T28" fmla="*/ 71511 w 260"/>
                  <a:gd name="T29" fmla="*/ 170575 h 301"/>
                  <a:gd name="T30" fmla="*/ 37990 w 260"/>
                  <a:gd name="T31" fmla="*/ 158982 h 301"/>
                  <a:gd name="T32" fmla="*/ 0 w 260"/>
                  <a:gd name="T33" fmla="*/ 217773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02" name="Freeform 188">
                <a:extLst>
                  <a:ext uri="{FF2B5EF4-FFF2-40B4-BE49-F238E27FC236}">
                    <a16:creationId xmlns:a16="http://schemas.microsoft.com/office/drawing/2014/main" id="{DBCC17F6-1E6D-B327-5A51-19B56CC9D9A2}"/>
                  </a:ext>
                </a:extLst>
              </p:cNvPr>
              <p:cNvSpPr>
                <a:spLocks noChangeAspect="1"/>
              </p:cNvSpPr>
              <p:nvPr/>
            </p:nvSpPr>
            <p:spPr bwMode="gray">
              <a:xfrm>
                <a:off x="4928628" y="4401519"/>
                <a:ext cx="461427" cy="497150"/>
              </a:xfrm>
              <a:custGeom>
                <a:avLst/>
                <a:gdLst>
                  <a:gd name="T0" fmla="*/ 0 w 659"/>
                  <a:gd name="T1" fmla="*/ 314795 h 635"/>
                  <a:gd name="T2" fmla="*/ 1494 w 659"/>
                  <a:gd name="T3" fmla="*/ 328990 h 635"/>
                  <a:gd name="T4" fmla="*/ 100068 w 659"/>
                  <a:gd name="T5" fmla="*/ 314795 h 635"/>
                  <a:gd name="T6" fmla="*/ 143381 w 659"/>
                  <a:gd name="T7" fmla="*/ 381595 h 635"/>
                  <a:gd name="T8" fmla="*/ 179973 w 659"/>
                  <a:gd name="T9" fmla="*/ 378255 h 635"/>
                  <a:gd name="T10" fmla="*/ 188187 w 659"/>
                  <a:gd name="T11" fmla="*/ 347360 h 635"/>
                  <a:gd name="T12" fmla="*/ 221046 w 659"/>
                  <a:gd name="T13" fmla="*/ 345690 h 635"/>
                  <a:gd name="T14" fmla="*/ 245689 w 659"/>
                  <a:gd name="T15" fmla="*/ 364895 h 635"/>
                  <a:gd name="T16" fmla="*/ 250917 w 659"/>
                  <a:gd name="T17" fmla="*/ 467600 h 635"/>
                  <a:gd name="T18" fmla="*/ 303938 w 659"/>
                  <a:gd name="T19" fmla="*/ 461755 h 635"/>
                  <a:gd name="T20" fmla="*/ 452546 w 659"/>
                  <a:gd name="T21" fmla="*/ 530225 h 635"/>
                  <a:gd name="T22" fmla="*/ 451799 w 659"/>
                  <a:gd name="T23" fmla="*/ 499330 h 635"/>
                  <a:gd name="T24" fmla="*/ 422675 w 659"/>
                  <a:gd name="T25" fmla="*/ 485135 h 635"/>
                  <a:gd name="T26" fmla="*/ 427902 w 659"/>
                  <a:gd name="T27" fmla="*/ 409985 h 635"/>
                  <a:gd name="T28" fmla="*/ 474949 w 659"/>
                  <a:gd name="T29" fmla="*/ 383265 h 635"/>
                  <a:gd name="T30" fmla="*/ 445825 w 659"/>
                  <a:gd name="T31" fmla="*/ 332330 h 635"/>
                  <a:gd name="T32" fmla="*/ 440597 w 659"/>
                  <a:gd name="T33" fmla="*/ 245490 h 635"/>
                  <a:gd name="T34" fmla="*/ 435370 w 659"/>
                  <a:gd name="T35" fmla="*/ 223780 h 635"/>
                  <a:gd name="T36" fmla="*/ 452546 w 659"/>
                  <a:gd name="T37" fmla="*/ 185370 h 635"/>
                  <a:gd name="T38" fmla="*/ 474949 w 659"/>
                  <a:gd name="T39" fmla="*/ 112725 h 635"/>
                  <a:gd name="T40" fmla="*/ 492125 w 659"/>
                  <a:gd name="T41" fmla="*/ 85170 h 635"/>
                  <a:gd name="T42" fmla="*/ 482417 w 659"/>
                  <a:gd name="T43" fmla="*/ 43420 h 635"/>
                  <a:gd name="T44" fmla="*/ 396538 w 659"/>
                  <a:gd name="T45" fmla="*/ 0 h 635"/>
                  <a:gd name="T46" fmla="*/ 238968 w 659"/>
                  <a:gd name="T47" fmla="*/ 25050 h 635"/>
                  <a:gd name="T48" fmla="*/ 188187 w 659"/>
                  <a:gd name="T49" fmla="*/ 0 h 635"/>
                  <a:gd name="T50" fmla="*/ 165037 w 659"/>
                  <a:gd name="T51" fmla="*/ 41750 h 635"/>
                  <a:gd name="T52" fmla="*/ 141141 w 659"/>
                  <a:gd name="T53" fmla="*/ 167835 h 635"/>
                  <a:gd name="T54" fmla="*/ 103055 w 659"/>
                  <a:gd name="T55" fmla="*/ 209585 h 635"/>
                  <a:gd name="T56" fmla="*/ 92600 w 659"/>
                  <a:gd name="T57" fmla="*/ 259685 h 635"/>
                  <a:gd name="T58" fmla="*/ 56755 w 659"/>
                  <a:gd name="T59" fmla="*/ 286405 h 635"/>
                  <a:gd name="T60" fmla="*/ 17176 w 659"/>
                  <a:gd name="T61" fmla="*/ 283065 h 635"/>
                  <a:gd name="T62" fmla="*/ 0 w 659"/>
                  <a:gd name="T63" fmla="*/ 314795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chemeClr val="tx2">
                  <a:lumMod val="40000"/>
                  <a:lumOff val="60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03" name="Freeform 189">
                <a:extLst>
                  <a:ext uri="{FF2B5EF4-FFF2-40B4-BE49-F238E27FC236}">
                    <a16:creationId xmlns:a16="http://schemas.microsoft.com/office/drawing/2014/main" id="{E27DE10F-D845-51FC-E91B-BF04CA3B168C}"/>
                  </a:ext>
                </a:extLst>
              </p:cNvPr>
              <p:cNvSpPr>
                <a:spLocks noChangeAspect="1"/>
              </p:cNvSpPr>
              <p:nvPr/>
            </p:nvSpPr>
            <p:spPr bwMode="gray">
              <a:xfrm>
                <a:off x="5415360" y="3545646"/>
                <a:ext cx="59539" cy="29769"/>
              </a:xfrm>
              <a:custGeom>
                <a:avLst/>
                <a:gdLst>
                  <a:gd name="T0" fmla="*/ 0 w 82"/>
                  <a:gd name="T1" fmla="*/ 16244 h 43"/>
                  <a:gd name="T2" fmla="*/ 22457 w 82"/>
                  <a:gd name="T3" fmla="*/ 31750 h 43"/>
                  <a:gd name="T4" fmla="*/ 63500 w 82"/>
                  <a:gd name="T5" fmla="*/ 0 h 43"/>
                  <a:gd name="T6" fmla="*/ 0 w 82"/>
                  <a:gd name="T7" fmla="*/ 16244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43">
                    <a:moveTo>
                      <a:pt x="0" y="22"/>
                    </a:moveTo>
                    <a:lnTo>
                      <a:pt x="29" y="43"/>
                    </a:lnTo>
                    <a:lnTo>
                      <a:pt x="82" y="0"/>
                    </a:lnTo>
                    <a:lnTo>
                      <a:pt x="0" y="2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04" name="Freeform 190">
                <a:extLst>
                  <a:ext uri="{FF2B5EF4-FFF2-40B4-BE49-F238E27FC236}">
                    <a16:creationId xmlns:a16="http://schemas.microsoft.com/office/drawing/2014/main" id="{DD59D939-D059-DA6B-299F-83B2942B30AA}"/>
                  </a:ext>
                </a:extLst>
              </p:cNvPr>
              <p:cNvSpPr>
                <a:spLocks noChangeAspect="1"/>
              </p:cNvSpPr>
              <p:nvPr/>
            </p:nvSpPr>
            <p:spPr bwMode="gray">
              <a:xfrm>
                <a:off x="4653260" y="4206529"/>
                <a:ext cx="65493" cy="163732"/>
              </a:xfrm>
              <a:custGeom>
                <a:avLst/>
                <a:gdLst>
                  <a:gd name="T0" fmla="*/ 0 w 94"/>
                  <a:gd name="T1" fmla="*/ 42432 h 214"/>
                  <a:gd name="T2" fmla="*/ 26751 w 94"/>
                  <a:gd name="T3" fmla="*/ 174625 h 214"/>
                  <a:gd name="T4" fmla="*/ 49787 w 94"/>
                  <a:gd name="T5" fmla="*/ 172993 h 214"/>
                  <a:gd name="T6" fmla="*/ 69850 w 94"/>
                  <a:gd name="T7" fmla="*/ 20400 h 214"/>
                  <a:gd name="T8" fmla="*/ 49787 w 94"/>
                  <a:gd name="T9" fmla="*/ 0 h 214"/>
                  <a:gd name="T10" fmla="*/ 37154 w 94"/>
                  <a:gd name="T11" fmla="*/ 13056 h 214"/>
                  <a:gd name="T12" fmla="*/ 0 w 94"/>
                  <a:gd name="T13" fmla="*/ 42432 h 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214">
                    <a:moveTo>
                      <a:pt x="0" y="52"/>
                    </a:moveTo>
                    <a:lnTo>
                      <a:pt x="36" y="214"/>
                    </a:lnTo>
                    <a:lnTo>
                      <a:pt x="67" y="212"/>
                    </a:lnTo>
                    <a:lnTo>
                      <a:pt x="94" y="25"/>
                    </a:lnTo>
                    <a:lnTo>
                      <a:pt x="67" y="0"/>
                    </a:lnTo>
                    <a:lnTo>
                      <a:pt x="50" y="16"/>
                    </a:lnTo>
                    <a:lnTo>
                      <a:pt x="0" y="5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05" name="Freeform 191">
                <a:extLst>
                  <a:ext uri="{FF2B5EF4-FFF2-40B4-BE49-F238E27FC236}">
                    <a16:creationId xmlns:a16="http://schemas.microsoft.com/office/drawing/2014/main" id="{B702C3FC-3378-C058-5166-9BA74302DF05}"/>
                  </a:ext>
                </a:extLst>
              </p:cNvPr>
              <p:cNvSpPr>
                <a:spLocks noChangeAspect="1"/>
              </p:cNvSpPr>
              <p:nvPr/>
            </p:nvSpPr>
            <p:spPr bwMode="gray">
              <a:xfrm>
                <a:off x="4857181" y="4480407"/>
                <a:ext cx="47631" cy="37212"/>
              </a:xfrm>
              <a:custGeom>
                <a:avLst/>
                <a:gdLst>
                  <a:gd name="T0" fmla="*/ 0 w 62"/>
                  <a:gd name="T1" fmla="*/ 39688 h 43"/>
                  <a:gd name="T2" fmla="*/ 4097 w 62"/>
                  <a:gd name="T3" fmla="*/ 923 h 43"/>
                  <a:gd name="T4" fmla="*/ 50800 w 62"/>
                  <a:gd name="T5" fmla="*/ 0 h 43"/>
                  <a:gd name="T6" fmla="*/ 50800 w 62"/>
                  <a:gd name="T7" fmla="*/ 35073 h 43"/>
                  <a:gd name="T8" fmla="*/ 0 w 62"/>
                  <a:gd name="T9" fmla="*/ 39688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3">
                    <a:moveTo>
                      <a:pt x="0" y="43"/>
                    </a:moveTo>
                    <a:lnTo>
                      <a:pt x="5" y="1"/>
                    </a:lnTo>
                    <a:lnTo>
                      <a:pt x="62" y="0"/>
                    </a:lnTo>
                    <a:lnTo>
                      <a:pt x="62" y="38"/>
                    </a:lnTo>
                    <a:lnTo>
                      <a:pt x="0" y="4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06" name="Freeform 192">
                <a:extLst>
                  <a:ext uri="{FF2B5EF4-FFF2-40B4-BE49-F238E27FC236}">
                    <a16:creationId xmlns:a16="http://schemas.microsoft.com/office/drawing/2014/main" id="{D740E013-41EC-27AA-B3DA-1CB11C5536F2}"/>
                  </a:ext>
                </a:extLst>
              </p:cNvPr>
              <p:cNvSpPr>
                <a:spLocks noChangeAspect="1"/>
              </p:cNvSpPr>
              <p:nvPr/>
            </p:nvSpPr>
            <p:spPr bwMode="gray">
              <a:xfrm>
                <a:off x="5431733" y="4053217"/>
                <a:ext cx="366165" cy="395934"/>
              </a:xfrm>
              <a:custGeom>
                <a:avLst/>
                <a:gdLst>
                  <a:gd name="T0" fmla="*/ 0 w 524"/>
                  <a:gd name="T1" fmla="*/ 295344 h 509"/>
                  <a:gd name="T2" fmla="*/ 29811 w 524"/>
                  <a:gd name="T3" fmla="*/ 272944 h 509"/>
                  <a:gd name="T4" fmla="*/ 32792 w 524"/>
                  <a:gd name="T5" fmla="*/ 219848 h 509"/>
                  <a:gd name="T6" fmla="*/ 83471 w 524"/>
                  <a:gd name="T7" fmla="*/ 150161 h 509"/>
                  <a:gd name="T8" fmla="*/ 103593 w 524"/>
                  <a:gd name="T9" fmla="*/ 27377 h 509"/>
                  <a:gd name="T10" fmla="*/ 143838 w 524"/>
                  <a:gd name="T11" fmla="*/ 0 h 509"/>
                  <a:gd name="T12" fmla="*/ 172904 w 524"/>
                  <a:gd name="T13" fmla="*/ 84621 h 509"/>
                  <a:gd name="T14" fmla="*/ 259356 w 524"/>
                  <a:gd name="T15" fmla="*/ 155968 h 509"/>
                  <a:gd name="T16" fmla="*/ 228800 w 524"/>
                  <a:gd name="T17" fmla="*/ 199108 h 509"/>
                  <a:gd name="T18" fmla="*/ 257120 w 524"/>
                  <a:gd name="T19" fmla="*/ 209893 h 509"/>
                  <a:gd name="T20" fmla="*/ 288422 w 524"/>
                  <a:gd name="T21" fmla="*/ 262159 h 509"/>
                  <a:gd name="T22" fmla="*/ 390525 w 524"/>
                  <a:gd name="T23" fmla="*/ 290366 h 509"/>
                  <a:gd name="T24" fmla="*/ 311526 w 524"/>
                  <a:gd name="T25" fmla="*/ 377476 h 509"/>
                  <a:gd name="T26" fmla="*/ 230291 w 524"/>
                  <a:gd name="T27" fmla="*/ 409001 h 509"/>
                  <a:gd name="T28" fmla="*/ 156508 w 524"/>
                  <a:gd name="T29" fmla="*/ 422275 h 509"/>
                  <a:gd name="T30" fmla="*/ 74528 w 524"/>
                  <a:gd name="T31" fmla="*/ 389920 h 509"/>
                  <a:gd name="T32" fmla="*/ 45462 w 524"/>
                  <a:gd name="T33" fmla="*/ 330188 h 509"/>
                  <a:gd name="T34" fmla="*/ 0 w 524"/>
                  <a:gd name="T35" fmla="*/ 295344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07" name="Freeform 193">
                <a:extLst>
                  <a:ext uri="{FF2B5EF4-FFF2-40B4-BE49-F238E27FC236}">
                    <a16:creationId xmlns:a16="http://schemas.microsoft.com/office/drawing/2014/main" id="{24EFF61A-2F15-ADA5-B9DA-9A702FC7A5CE}"/>
                  </a:ext>
                </a:extLst>
              </p:cNvPr>
              <p:cNvSpPr>
                <a:spLocks noChangeAspect="1"/>
              </p:cNvSpPr>
              <p:nvPr/>
            </p:nvSpPr>
            <p:spPr bwMode="gray">
              <a:xfrm>
                <a:off x="5646074" y="4200575"/>
                <a:ext cx="40188" cy="49120"/>
              </a:xfrm>
              <a:custGeom>
                <a:avLst/>
                <a:gdLst>
                  <a:gd name="T0" fmla="*/ 0 w 55"/>
                  <a:gd name="T1" fmla="*/ 41910 h 65"/>
                  <a:gd name="T2" fmla="*/ 29614 w 55"/>
                  <a:gd name="T3" fmla="*/ 52388 h 65"/>
                  <a:gd name="T4" fmla="*/ 40524 w 55"/>
                  <a:gd name="T5" fmla="*/ 35463 h 65"/>
                  <a:gd name="T6" fmla="*/ 19483 w 55"/>
                  <a:gd name="T7" fmla="*/ 33045 h 65"/>
                  <a:gd name="T8" fmla="*/ 42862 w 55"/>
                  <a:gd name="T9" fmla="*/ 20149 h 65"/>
                  <a:gd name="T10" fmla="*/ 31952 w 55"/>
                  <a:gd name="T11" fmla="*/ 0 h 65"/>
                  <a:gd name="T12" fmla="*/ 0 w 55"/>
                  <a:gd name="T13" fmla="*/ 4191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65">
                    <a:moveTo>
                      <a:pt x="0" y="52"/>
                    </a:moveTo>
                    <a:lnTo>
                      <a:pt x="38" y="65"/>
                    </a:lnTo>
                    <a:lnTo>
                      <a:pt x="52" y="44"/>
                    </a:lnTo>
                    <a:lnTo>
                      <a:pt x="25" y="41"/>
                    </a:lnTo>
                    <a:lnTo>
                      <a:pt x="55" y="25"/>
                    </a:lnTo>
                    <a:lnTo>
                      <a:pt x="41" y="0"/>
                    </a:lnTo>
                    <a:lnTo>
                      <a:pt x="0" y="5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08" name="Freeform 194">
                <a:extLst>
                  <a:ext uri="{FF2B5EF4-FFF2-40B4-BE49-F238E27FC236}">
                    <a16:creationId xmlns:a16="http://schemas.microsoft.com/office/drawing/2014/main" id="{5A645F51-776B-4D1B-6793-0AB024D853B3}"/>
                  </a:ext>
                </a:extLst>
              </p:cNvPr>
              <p:cNvSpPr>
                <a:spLocks noChangeAspect="1"/>
              </p:cNvSpPr>
              <p:nvPr/>
            </p:nvSpPr>
            <p:spPr bwMode="gray">
              <a:xfrm>
                <a:off x="4842296" y="4480407"/>
                <a:ext cx="135451" cy="166709"/>
              </a:xfrm>
              <a:custGeom>
                <a:avLst/>
                <a:gdLst>
                  <a:gd name="T0" fmla="*/ 0 w 192"/>
                  <a:gd name="T1" fmla="*/ 84265 h 211"/>
                  <a:gd name="T2" fmla="*/ 15801 w 192"/>
                  <a:gd name="T3" fmla="*/ 56458 h 211"/>
                  <a:gd name="T4" fmla="*/ 27087 w 192"/>
                  <a:gd name="T5" fmla="*/ 58986 h 211"/>
                  <a:gd name="T6" fmla="*/ 19563 w 192"/>
                  <a:gd name="T7" fmla="*/ 36234 h 211"/>
                  <a:gd name="T8" fmla="*/ 66212 w 192"/>
                  <a:gd name="T9" fmla="*/ 32021 h 211"/>
                  <a:gd name="T10" fmla="*/ 66212 w 192"/>
                  <a:gd name="T11" fmla="*/ 0 h 211"/>
                  <a:gd name="T12" fmla="*/ 118880 w 192"/>
                  <a:gd name="T13" fmla="*/ 843 h 211"/>
                  <a:gd name="T14" fmla="*/ 117375 w 192"/>
                  <a:gd name="T15" fmla="*/ 27808 h 211"/>
                  <a:gd name="T16" fmla="*/ 144462 w 192"/>
                  <a:gd name="T17" fmla="*/ 29493 h 211"/>
                  <a:gd name="T18" fmla="*/ 136186 w 192"/>
                  <a:gd name="T19" fmla="*/ 129769 h 211"/>
                  <a:gd name="T20" fmla="*/ 102327 w 192"/>
                  <a:gd name="T21" fmla="*/ 117972 h 211"/>
                  <a:gd name="T22" fmla="*/ 63955 w 192"/>
                  <a:gd name="T23" fmla="*/ 177800 h 211"/>
                  <a:gd name="T24" fmla="*/ 0 w 192"/>
                  <a:gd name="T25" fmla="*/ 84265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09" name="Freeform 195">
                <a:extLst>
                  <a:ext uri="{FF2B5EF4-FFF2-40B4-BE49-F238E27FC236}">
                    <a16:creationId xmlns:a16="http://schemas.microsoft.com/office/drawing/2014/main" id="{E4788CBF-BAB3-B55F-7D34-1D56265A533A}"/>
                  </a:ext>
                </a:extLst>
              </p:cNvPr>
              <p:cNvSpPr>
                <a:spLocks noChangeAspect="1"/>
              </p:cNvSpPr>
              <p:nvPr/>
            </p:nvSpPr>
            <p:spPr bwMode="gray">
              <a:xfrm>
                <a:off x="4224579" y="4172293"/>
                <a:ext cx="74424" cy="17862"/>
              </a:xfrm>
              <a:custGeom>
                <a:avLst/>
                <a:gdLst>
                  <a:gd name="T0" fmla="*/ 0 w 103"/>
                  <a:gd name="T1" fmla="*/ 19050 h 21"/>
                  <a:gd name="T2" fmla="*/ 3083 w 103"/>
                  <a:gd name="T3" fmla="*/ 0 h 21"/>
                  <a:gd name="T4" fmla="*/ 79375 w 103"/>
                  <a:gd name="T5" fmla="*/ 7257 h 21"/>
                  <a:gd name="T6" fmla="*/ 0 w 103"/>
                  <a:gd name="T7" fmla="*/ 1905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21">
                    <a:moveTo>
                      <a:pt x="0" y="21"/>
                    </a:moveTo>
                    <a:lnTo>
                      <a:pt x="4" y="0"/>
                    </a:lnTo>
                    <a:lnTo>
                      <a:pt x="103" y="8"/>
                    </a:lnTo>
                    <a:lnTo>
                      <a:pt x="0" y="2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10" name="Freeform 196">
                <a:extLst>
                  <a:ext uri="{FF2B5EF4-FFF2-40B4-BE49-F238E27FC236}">
                    <a16:creationId xmlns:a16="http://schemas.microsoft.com/office/drawing/2014/main" id="{27338384-AE84-ADB5-C583-73DFF57FB9C6}"/>
                  </a:ext>
                </a:extLst>
              </p:cNvPr>
              <p:cNvSpPr>
                <a:spLocks noChangeAspect="1"/>
              </p:cNvSpPr>
              <p:nvPr/>
            </p:nvSpPr>
            <p:spPr bwMode="gray">
              <a:xfrm>
                <a:off x="4556509" y="4237786"/>
                <a:ext cx="102704" cy="174151"/>
              </a:xfrm>
              <a:custGeom>
                <a:avLst/>
                <a:gdLst>
                  <a:gd name="T0" fmla="*/ 0 w 148"/>
                  <a:gd name="T1" fmla="*/ 175006 h 225"/>
                  <a:gd name="T2" fmla="*/ 9621 w 148"/>
                  <a:gd name="T3" fmla="*/ 47053 h 225"/>
                  <a:gd name="T4" fmla="*/ 4441 w 148"/>
                  <a:gd name="T5" fmla="*/ 7429 h 225"/>
                  <a:gd name="T6" fmla="*/ 73271 w 148"/>
                  <a:gd name="T7" fmla="*/ 0 h 225"/>
                  <a:gd name="T8" fmla="*/ 109537 w 148"/>
                  <a:gd name="T9" fmla="*/ 146113 h 225"/>
                  <a:gd name="T10" fmla="*/ 28124 w 148"/>
                  <a:gd name="T11" fmla="*/ 185737 h 225"/>
                  <a:gd name="T12" fmla="*/ 0 w 148"/>
                  <a:gd name="T13" fmla="*/ 175006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225">
                    <a:moveTo>
                      <a:pt x="0" y="212"/>
                    </a:moveTo>
                    <a:lnTo>
                      <a:pt x="13" y="57"/>
                    </a:lnTo>
                    <a:lnTo>
                      <a:pt x="6" y="9"/>
                    </a:lnTo>
                    <a:lnTo>
                      <a:pt x="99" y="0"/>
                    </a:lnTo>
                    <a:lnTo>
                      <a:pt x="148" y="177"/>
                    </a:lnTo>
                    <a:lnTo>
                      <a:pt x="38" y="225"/>
                    </a:lnTo>
                    <a:lnTo>
                      <a:pt x="0" y="21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11" name="Freeform 197">
                <a:extLst>
                  <a:ext uri="{FF2B5EF4-FFF2-40B4-BE49-F238E27FC236}">
                    <a16:creationId xmlns:a16="http://schemas.microsoft.com/office/drawing/2014/main" id="{72FDFE90-0840-EE35-0E83-DF60C141DB31}"/>
                  </a:ext>
                </a:extLst>
              </p:cNvPr>
              <p:cNvSpPr>
                <a:spLocks noChangeAspect="1"/>
              </p:cNvSpPr>
              <p:nvPr/>
            </p:nvSpPr>
            <p:spPr bwMode="gray">
              <a:xfrm>
                <a:off x="4264768" y="4200575"/>
                <a:ext cx="178617" cy="142894"/>
              </a:xfrm>
              <a:custGeom>
                <a:avLst/>
                <a:gdLst>
                  <a:gd name="T0" fmla="*/ 0 w 254"/>
                  <a:gd name="T1" fmla="*/ 50800 h 186"/>
                  <a:gd name="T2" fmla="*/ 32250 w 254"/>
                  <a:gd name="T3" fmla="*/ 28677 h 186"/>
                  <a:gd name="T4" fmla="*/ 33000 w 254"/>
                  <a:gd name="T5" fmla="*/ 0 h 186"/>
                  <a:gd name="T6" fmla="*/ 95250 w 254"/>
                  <a:gd name="T7" fmla="*/ 6555 h 186"/>
                  <a:gd name="T8" fmla="*/ 111750 w 254"/>
                  <a:gd name="T9" fmla="*/ 20484 h 186"/>
                  <a:gd name="T10" fmla="*/ 156000 w 254"/>
                  <a:gd name="T11" fmla="*/ 4097 h 186"/>
                  <a:gd name="T12" fmla="*/ 182250 w 254"/>
                  <a:gd name="T13" fmla="*/ 72103 h 186"/>
                  <a:gd name="T14" fmla="*/ 190500 w 254"/>
                  <a:gd name="T15" fmla="*/ 123723 h 186"/>
                  <a:gd name="T16" fmla="*/ 174000 w 254"/>
                  <a:gd name="T17" fmla="*/ 119626 h 186"/>
                  <a:gd name="T18" fmla="*/ 169500 w 254"/>
                  <a:gd name="T19" fmla="*/ 147484 h 186"/>
                  <a:gd name="T20" fmla="*/ 142500 w 254"/>
                  <a:gd name="T21" fmla="*/ 152400 h 186"/>
                  <a:gd name="T22" fmla="*/ 141000 w 254"/>
                  <a:gd name="T23" fmla="*/ 123723 h 186"/>
                  <a:gd name="T24" fmla="*/ 124500 w 254"/>
                  <a:gd name="T25" fmla="*/ 122903 h 186"/>
                  <a:gd name="T26" fmla="*/ 99000 w 254"/>
                  <a:gd name="T27" fmla="*/ 79477 h 186"/>
                  <a:gd name="T28" fmla="*/ 45000 w 254"/>
                  <a:gd name="T29" fmla="*/ 103239 h 186"/>
                  <a:gd name="T30" fmla="*/ 0 w 254"/>
                  <a:gd name="T31" fmla="*/ 50800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chemeClr val="tx2">
                  <a:lumMod val="40000"/>
                  <a:lumOff val="60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12" name="Freeform 198">
                <a:extLst>
                  <a:ext uri="{FF2B5EF4-FFF2-40B4-BE49-F238E27FC236}">
                    <a16:creationId xmlns:a16="http://schemas.microsoft.com/office/drawing/2014/main" id="{920F7174-544F-E277-00DE-C787A878BF20}"/>
                  </a:ext>
                </a:extLst>
              </p:cNvPr>
              <p:cNvSpPr>
                <a:spLocks noChangeAspect="1"/>
              </p:cNvSpPr>
              <p:nvPr/>
            </p:nvSpPr>
            <p:spPr bwMode="gray">
              <a:xfrm>
                <a:off x="5717521" y="3734683"/>
                <a:ext cx="46142" cy="14885"/>
              </a:xfrm>
              <a:custGeom>
                <a:avLst/>
                <a:gdLst>
                  <a:gd name="T0" fmla="*/ 0 w 64"/>
                  <a:gd name="T1" fmla="*/ 0 h 17"/>
                  <a:gd name="T2" fmla="*/ 25375 w 64"/>
                  <a:gd name="T3" fmla="*/ 15875 h 17"/>
                  <a:gd name="T4" fmla="*/ 49212 w 64"/>
                  <a:gd name="T5" fmla="*/ 3735 h 17"/>
                  <a:gd name="T6" fmla="*/ 0 w 64"/>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17">
                    <a:moveTo>
                      <a:pt x="0" y="0"/>
                    </a:moveTo>
                    <a:lnTo>
                      <a:pt x="33" y="17"/>
                    </a:lnTo>
                    <a:lnTo>
                      <a:pt x="64" y="4"/>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13" name="Freeform 199">
                <a:extLst>
                  <a:ext uri="{FF2B5EF4-FFF2-40B4-BE49-F238E27FC236}">
                    <a16:creationId xmlns:a16="http://schemas.microsoft.com/office/drawing/2014/main" id="{6E0605DD-EF0A-77AC-645E-86AB8E58EAA2}"/>
                  </a:ext>
                </a:extLst>
              </p:cNvPr>
              <p:cNvSpPr>
                <a:spLocks noChangeAspect="1"/>
              </p:cNvSpPr>
              <p:nvPr/>
            </p:nvSpPr>
            <p:spPr bwMode="gray">
              <a:xfrm>
                <a:off x="5455549" y="3621559"/>
                <a:ext cx="37211" cy="111635"/>
              </a:xfrm>
              <a:custGeom>
                <a:avLst/>
                <a:gdLst>
                  <a:gd name="T0" fmla="*/ 0 w 55"/>
                  <a:gd name="T1" fmla="*/ 59936 h 147"/>
                  <a:gd name="T2" fmla="*/ 21647 w 55"/>
                  <a:gd name="T3" fmla="*/ 119062 h 147"/>
                  <a:gd name="T4" fmla="*/ 23812 w 55"/>
                  <a:gd name="T5" fmla="*/ 117442 h 147"/>
                  <a:gd name="T6" fmla="*/ 35358 w 55"/>
                  <a:gd name="T7" fmla="*/ 53456 h 147"/>
                  <a:gd name="T8" fmla="*/ 19483 w 55"/>
                  <a:gd name="T9" fmla="*/ 58316 h 147"/>
                  <a:gd name="T10" fmla="*/ 23812 w 55"/>
                  <a:gd name="T11" fmla="*/ 29968 h 147"/>
                  <a:gd name="T12" fmla="*/ 36079 w 55"/>
                  <a:gd name="T13" fmla="*/ 16199 h 147"/>
                  <a:gd name="T14" fmla="*/ 39687 w 55"/>
                  <a:gd name="T15" fmla="*/ 0 h 147"/>
                  <a:gd name="T16" fmla="*/ 25977 w 55"/>
                  <a:gd name="T17" fmla="*/ 2430 h 147"/>
                  <a:gd name="T18" fmla="*/ 0 w 55"/>
                  <a:gd name="T19" fmla="*/ 59936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14" name="Freeform 200">
                <a:extLst>
                  <a:ext uri="{FF2B5EF4-FFF2-40B4-BE49-F238E27FC236}">
                    <a16:creationId xmlns:a16="http://schemas.microsoft.com/office/drawing/2014/main" id="{3C23D62B-AF70-CC2B-792F-7DA020BA59C4}"/>
                  </a:ext>
                </a:extLst>
              </p:cNvPr>
              <p:cNvSpPr>
                <a:spLocks noChangeAspect="1"/>
              </p:cNvSpPr>
              <p:nvPr/>
            </p:nvSpPr>
            <p:spPr bwMode="gray">
              <a:xfrm>
                <a:off x="4421058" y="4254159"/>
                <a:ext cx="144382" cy="168198"/>
              </a:xfrm>
              <a:custGeom>
                <a:avLst/>
                <a:gdLst>
                  <a:gd name="T0" fmla="*/ 0 w 204"/>
                  <a:gd name="T1" fmla="*/ 117954 h 219"/>
                  <a:gd name="T2" fmla="*/ 1510 w 204"/>
                  <a:gd name="T3" fmla="*/ 90923 h 219"/>
                  <a:gd name="T4" fmla="*/ 6039 w 204"/>
                  <a:gd name="T5" fmla="*/ 63072 h 219"/>
                  <a:gd name="T6" fmla="*/ 22645 w 204"/>
                  <a:gd name="T7" fmla="*/ 67168 h 219"/>
                  <a:gd name="T8" fmla="*/ 14342 w 204"/>
                  <a:gd name="T9" fmla="*/ 15563 h 219"/>
                  <a:gd name="T10" fmla="*/ 61142 w 204"/>
                  <a:gd name="T11" fmla="*/ 0 h 219"/>
                  <a:gd name="T12" fmla="*/ 87562 w 204"/>
                  <a:gd name="T13" fmla="*/ 10649 h 219"/>
                  <a:gd name="T14" fmla="*/ 101149 w 204"/>
                  <a:gd name="T15" fmla="*/ 27850 h 219"/>
                  <a:gd name="T16" fmla="*/ 153988 w 204"/>
                  <a:gd name="T17" fmla="*/ 33584 h 219"/>
                  <a:gd name="T18" fmla="*/ 144175 w 204"/>
                  <a:gd name="T19" fmla="*/ 160548 h 219"/>
                  <a:gd name="T20" fmla="*/ 24910 w 204"/>
                  <a:gd name="T21" fmla="*/ 179388 h 219"/>
                  <a:gd name="T22" fmla="*/ 27929 w 204"/>
                  <a:gd name="T23" fmla="*/ 138432 h 219"/>
                  <a:gd name="T24" fmla="*/ 0 w 204"/>
                  <a:gd name="T25" fmla="*/ 117954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15" name="Freeform 201">
                <a:extLst>
                  <a:ext uri="{FF2B5EF4-FFF2-40B4-BE49-F238E27FC236}">
                    <a16:creationId xmlns:a16="http://schemas.microsoft.com/office/drawing/2014/main" id="{7668E810-50A9-DEA6-7EB1-F8969AA9F060}"/>
                  </a:ext>
                </a:extLst>
              </p:cNvPr>
              <p:cNvSpPr>
                <a:spLocks noChangeAspect="1"/>
              </p:cNvSpPr>
              <p:nvPr/>
            </p:nvSpPr>
            <p:spPr bwMode="gray">
              <a:xfrm>
                <a:off x="5474899" y="3615604"/>
                <a:ext cx="107170" cy="125032"/>
              </a:xfrm>
              <a:custGeom>
                <a:avLst/>
                <a:gdLst>
                  <a:gd name="T0" fmla="*/ 0 w 152"/>
                  <a:gd name="T1" fmla="*/ 64206 h 162"/>
                  <a:gd name="T2" fmla="*/ 4512 w 152"/>
                  <a:gd name="T3" fmla="*/ 35395 h 162"/>
                  <a:gd name="T4" fmla="*/ 17295 w 152"/>
                  <a:gd name="T5" fmla="*/ 21402 h 162"/>
                  <a:gd name="T6" fmla="*/ 45118 w 152"/>
                  <a:gd name="T7" fmla="*/ 32926 h 162"/>
                  <a:gd name="T8" fmla="*/ 101516 w 152"/>
                  <a:gd name="T9" fmla="*/ 0 h 162"/>
                  <a:gd name="T10" fmla="*/ 114300 w 152"/>
                  <a:gd name="T11" fmla="*/ 37042 h 162"/>
                  <a:gd name="T12" fmla="*/ 54894 w 152"/>
                  <a:gd name="T13" fmla="*/ 58444 h 162"/>
                  <a:gd name="T14" fmla="*/ 83469 w 152"/>
                  <a:gd name="T15" fmla="*/ 87254 h 162"/>
                  <a:gd name="T16" fmla="*/ 69182 w 152"/>
                  <a:gd name="T17" fmla="*/ 107009 h 162"/>
                  <a:gd name="T18" fmla="*/ 33839 w 152"/>
                  <a:gd name="T19" fmla="*/ 133350 h 162"/>
                  <a:gd name="T20" fmla="*/ 4512 w 152"/>
                  <a:gd name="T21" fmla="*/ 124295 h 162"/>
                  <a:gd name="T22" fmla="*/ 16543 w 152"/>
                  <a:gd name="T23" fmla="*/ 59267 h 162"/>
                  <a:gd name="T24" fmla="*/ 0 w 152"/>
                  <a:gd name="T25" fmla="*/ 64206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16" name="Freeform 202">
                <a:extLst>
                  <a:ext uri="{FF2B5EF4-FFF2-40B4-BE49-F238E27FC236}">
                    <a16:creationId xmlns:a16="http://schemas.microsoft.com/office/drawing/2014/main" id="{F9AC3D85-28DA-B590-0D8C-500A17F5F058}"/>
                  </a:ext>
                </a:extLst>
              </p:cNvPr>
              <p:cNvSpPr>
                <a:spLocks noChangeAspect="1"/>
              </p:cNvSpPr>
              <p:nvPr/>
            </p:nvSpPr>
            <p:spPr bwMode="gray">
              <a:xfrm>
                <a:off x="5455549" y="4416403"/>
                <a:ext cx="190525" cy="250064"/>
              </a:xfrm>
              <a:custGeom>
                <a:avLst/>
                <a:gdLst>
                  <a:gd name="T0" fmla="*/ 0 w 274"/>
                  <a:gd name="T1" fmla="*/ 16721 h 319"/>
                  <a:gd name="T2" fmla="*/ 28181 w 274"/>
                  <a:gd name="T3" fmla="*/ 73572 h 319"/>
                  <a:gd name="T4" fmla="*/ 0 w 274"/>
                  <a:gd name="T5" fmla="*/ 125408 h 319"/>
                  <a:gd name="T6" fmla="*/ 22248 w 274"/>
                  <a:gd name="T7" fmla="*/ 139620 h 319"/>
                  <a:gd name="T8" fmla="*/ 6674 w 274"/>
                  <a:gd name="T9" fmla="*/ 158850 h 319"/>
                  <a:gd name="T10" fmla="*/ 138680 w 274"/>
                  <a:gd name="T11" fmla="*/ 266700 h 319"/>
                  <a:gd name="T12" fmla="*/ 195042 w 274"/>
                  <a:gd name="T13" fmla="*/ 180587 h 319"/>
                  <a:gd name="T14" fmla="*/ 182435 w 274"/>
                  <a:gd name="T15" fmla="*/ 157177 h 319"/>
                  <a:gd name="T16" fmla="*/ 182435 w 274"/>
                  <a:gd name="T17" fmla="*/ 50999 h 319"/>
                  <a:gd name="T18" fmla="*/ 203200 w 274"/>
                  <a:gd name="T19" fmla="*/ 19229 h 319"/>
                  <a:gd name="T20" fmla="*/ 129781 w 274"/>
                  <a:gd name="T21" fmla="*/ 32606 h 319"/>
                  <a:gd name="T22" fmla="*/ 48204 w 274"/>
                  <a:gd name="T23" fmla="*/ 0 h 319"/>
                  <a:gd name="T24" fmla="*/ 0 w 274"/>
                  <a:gd name="T25" fmla="*/ 1672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17" name="Freeform 203">
                <a:extLst>
                  <a:ext uri="{FF2B5EF4-FFF2-40B4-BE49-F238E27FC236}">
                    <a16:creationId xmlns:a16="http://schemas.microsoft.com/office/drawing/2014/main" id="{4771E21C-005B-73DC-9B8E-7099854DA1DF}"/>
                  </a:ext>
                </a:extLst>
              </p:cNvPr>
              <p:cNvSpPr>
                <a:spLocks noChangeAspect="1"/>
              </p:cNvSpPr>
              <p:nvPr/>
            </p:nvSpPr>
            <p:spPr bwMode="gray">
              <a:xfrm>
                <a:off x="5763662" y="3712356"/>
                <a:ext cx="40189" cy="41677"/>
              </a:xfrm>
              <a:custGeom>
                <a:avLst/>
                <a:gdLst>
                  <a:gd name="T0" fmla="*/ 0 w 62"/>
                  <a:gd name="T1" fmla="*/ 27354 h 52"/>
                  <a:gd name="T2" fmla="*/ 35258 w 62"/>
                  <a:gd name="T3" fmla="*/ 0 h 52"/>
                  <a:gd name="T4" fmla="*/ 42863 w 62"/>
                  <a:gd name="T5" fmla="*/ 44450 h 52"/>
                  <a:gd name="T6" fmla="*/ 0 w 62"/>
                  <a:gd name="T7" fmla="*/ 27354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52">
                    <a:moveTo>
                      <a:pt x="0" y="32"/>
                    </a:moveTo>
                    <a:lnTo>
                      <a:pt x="51" y="0"/>
                    </a:lnTo>
                    <a:lnTo>
                      <a:pt x="62" y="52"/>
                    </a:lnTo>
                    <a:lnTo>
                      <a:pt x="0" y="3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18" name="Freeform 204">
                <a:extLst>
                  <a:ext uri="{FF2B5EF4-FFF2-40B4-BE49-F238E27FC236}">
                    <a16:creationId xmlns:a16="http://schemas.microsoft.com/office/drawing/2014/main" id="{B9470C55-1E9C-9E3F-A609-FA11F1FE1522}"/>
                  </a:ext>
                </a:extLst>
              </p:cNvPr>
              <p:cNvSpPr>
                <a:spLocks noChangeAspect="1"/>
              </p:cNvSpPr>
              <p:nvPr/>
            </p:nvSpPr>
            <p:spPr bwMode="gray">
              <a:xfrm>
                <a:off x="5483829" y="3572439"/>
                <a:ext cx="35723" cy="49120"/>
              </a:xfrm>
              <a:custGeom>
                <a:avLst/>
                <a:gdLst>
                  <a:gd name="T0" fmla="*/ 0 w 55"/>
                  <a:gd name="T1" fmla="*/ 52388 h 61"/>
                  <a:gd name="T2" fmla="*/ 13162 w 55"/>
                  <a:gd name="T3" fmla="*/ 49812 h 61"/>
                  <a:gd name="T4" fmla="*/ 38100 w 55"/>
                  <a:gd name="T5" fmla="*/ 15459 h 61"/>
                  <a:gd name="T6" fmla="*/ 23553 w 55"/>
                  <a:gd name="T7" fmla="*/ 0 h 61"/>
                  <a:gd name="T8" fmla="*/ 0 w 55"/>
                  <a:gd name="T9" fmla="*/ 52388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1">
                    <a:moveTo>
                      <a:pt x="0" y="61"/>
                    </a:moveTo>
                    <a:lnTo>
                      <a:pt x="19" y="58"/>
                    </a:lnTo>
                    <a:lnTo>
                      <a:pt x="55" y="18"/>
                    </a:lnTo>
                    <a:lnTo>
                      <a:pt x="34" y="0"/>
                    </a:lnTo>
                    <a:lnTo>
                      <a:pt x="0" y="6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19" name="Freeform 205">
                <a:extLst>
                  <a:ext uri="{FF2B5EF4-FFF2-40B4-BE49-F238E27FC236}">
                    <a16:creationId xmlns:a16="http://schemas.microsoft.com/office/drawing/2014/main" id="{4DC3935C-34BE-035B-C563-A27E3AA89B5A}"/>
                  </a:ext>
                </a:extLst>
              </p:cNvPr>
              <p:cNvSpPr>
                <a:spLocks noChangeAspect="1"/>
              </p:cNvSpPr>
              <p:nvPr/>
            </p:nvSpPr>
            <p:spPr bwMode="gray">
              <a:xfrm>
                <a:off x="4352588" y="4318164"/>
                <a:ext cx="95262" cy="104193"/>
              </a:xfrm>
              <a:custGeom>
                <a:avLst/>
                <a:gdLst>
                  <a:gd name="T0" fmla="*/ 0 w 137"/>
                  <a:gd name="T1" fmla="*/ 41068 h 138"/>
                  <a:gd name="T2" fmla="*/ 31147 w 137"/>
                  <a:gd name="T3" fmla="*/ 0 h 138"/>
                  <a:gd name="T4" fmla="*/ 47463 w 137"/>
                  <a:gd name="T5" fmla="*/ 805 h 138"/>
                  <a:gd name="T6" fmla="*/ 48946 w 137"/>
                  <a:gd name="T7" fmla="*/ 28989 h 138"/>
                  <a:gd name="T8" fmla="*/ 75644 w 137"/>
                  <a:gd name="T9" fmla="*/ 24158 h 138"/>
                  <a:gd name="T10" fmla="*/ 74161 w 137"/>
                  <a:gd name="T11" fmla="*/ 50731 h 138"/>
                  <a:gd name="T12" fmla="*/ 101600 w 137"/>
                  <a:gd name="T13" fmla="*/ 70862 h 138"/>
                  <a:gd name="T14" fmla="*/ 98634 w 137"/>
                  <a:gd name="T15" fmla="*/ 111125 h 138"/>
                  <a:gd name="T16" fmla="*/ 0 w 137"/>
                  <a:gd name="T17" fmla="*/ 41068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20" name="Freeform 206">
                <a:extLst>
                  <a:ext uri="{FF2B5EF4-FFF2-40B4-BE49-F238E27FC236}">
                    <a16:creationId xmlns:a16="http://schemas.microsoft.com/office/drawing/2014/main" id="{20FAED05-697B-874D-371F-CE5AA3C81C3E}"/>
                  </a:ext>
                </a:extLst>
              </p:cNvPr>
              <p:cNvSpPr>
                <a:spLocks noChangeAspect="1"/>
              </p:cNvSpPr>
              <p:nvPr/>
            </p:nvSpPr>
            <p:spPr bwMode="gray">
              <a:xfrm>
                <a:off x="4855693" y="3621559"/>
                <a:ext cx="381049" cy="391468"/>
              </a:xfrm>
              <a:custGeom>
                <a:avLst/>
                <a:gdLst>
                  <a:gd name="T0" fmla="*/ 0 w 543"/>
                  <a:gd name="T1" fmla="*/ 217437 h 505"/>
                  <a:gd name="T2" fmla="*/ 748 w 543"/>
                  <a:gd name="T3" fmla="*/ 89290 h 505"/>
                  <a:gd name="T4" fmla="*/ 52390 w 543"/>
                  <a:gd name="T5" fmla="*/ 0 h 505"/>
                  <a:gd name="T6" fmla="*/ 148938 w 543"/>
                  <a:gd name="T7" fmla="*/ 25629 h 505"/>
                  <a:gd name="T8" fmla="*/ 167649 w 543"/>
                  <a:gd name="T9" fmla="*/ 57046 h 505"/>
                  <a:gd name="T10" fmla="*/ 246235 w 543"/>
                  <a:gd name="T11" fmla="*/ 89290 h 505"/>
                  <a:gd name="T12" fmla="*/ 271682 w 543"/>
                  <a:gd name="T13" fmla="*/ 78542 h 505"/>
                  <a:gd name="T14" fmla="*/ 273927 w 543"/>
                  <a:gd name="T15" fmla="*/ 33070 h 505"/>
                  <a:gd name="T16" fmla="*/ 299374 w 543"/>
                  <a:gd name="T17" fmla="*/ 11575 h 505"/>
                  <a:gd name="T18" fmla="*/ 406400 w 543"/>
                  <a:gd name="T19" fmla="*/ 47125 h 505"/>
                  <a:gd name="T20" fmla="*/ 394425 w 543"/>
                  <a:gd name="T21" fmla="*/ 96731 h 505"/>
                  <a:gd name="T22" fmla="*/ 406400 w 543"/>
                  <a:gd name="T23" fmla="*/ 341450 h 505"/>
                  <a:gd name="T24" fmla="*/ 406400 w 543"/>
                  <a:gd name="T25" fmla="*/ 399323 h 505"/>
                  <a:gd name="T26" fmla="*/ 383199 w 543"/>
                  <a:gd name="T27" fmla="*/ 400977 h 505"/>
                  <a:gd name="T28" fmla="*/ 383199 w 543"/>
                  <a:gd name="T29" fmla="*/ 417512 h 505"/>
                  <a:gd name="T30" fmla="*/ 175134 w 543"/>
                  <a:gd name="T31" fmla="*/ 299286 h 505"/>
                  <a:gd name="T32" fmla="*/ 147442 w 543"/>
                  <a:gd name="T33" fmla="*/ 310860 h 505"/>
                  <a:gd name="T34" fmla="*/ 61372 w 543"/>
                  <a:gd name="T35" fmla="*/ 296806 h 505"/>
                  <a:gd name="T36" fmla="*/ 0 w 543"/>
                  <a:gd name="T37" fmla="*/ 217437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21" name="Freeform 207">
                <a:extLst>
                  <a:ext uri="{FF2B5EF4-FFF2-40B4-BE49-F238E27FC236}">
                    <a16:creationId xmlns:a16="http://schemas.microsoft.com/office/drawing/2014/main" id="{DAEC4E01-229D-D636-7221-2BE17A71C3DB}"/>
                  </a:ext>
                </a:extLst>
              </p:cNvPr>
              <p:cNvSpPr>
                <a:spLocks noChangeAspect="1"/>
              </p:cNvSpPr>
              <p:nvPr/>
            </p:nvSpPr>
            <p:spPr bwMode="gray">
              <a:xfrm>
                <a:off x="5674354" y="4867409"/>
                <a:ext cx="175640" cy="375094"/>
              </a:xfrm>
              <a:custGeom>
                <a:avLst/>
                <a:gdLst>
                  <a:gd name="T0" fmla="*/ 0 w 244"/>
                  <a:gd name="T1" fmla="*/ 285513 h 482"/>
                  <a:gd name="T2" fmla="*/ 16890 w 244"/>
                  <a:gd name="T3" fmla="*/ 367681 h 482"/>
                  <a:gd name="T4" fmla="*/ 51438 w 244"/>
                  <a:gd name="T5" fmla="*/ 400050 h 482"/>
                  <a:gd name="T6" fmla="*/ 109785 w 244"/>
                  <a:gd name="T7" fmla="*/ 367681 h 482"/>
                  <a:gd name="T8" fmla="*/ 175041 w 244"/>
                  <a:gd name="T9" fmla="*/ 92958 h 482"/>
                  <a:gd name="T10" fmla="*/ 187325 w 244"/>
                  <a:gd name="T11" fmla="*/ 102917 h 482"/>
                  <a:gd name="T12" fmla="*/ 159687 w 244"/>
                  <a:gd name="T13" fmla="*/ 0 h 482"/>
                  <a:gd name="T14" fmla="*/ 125907 w 244"/>
                  <a:gd name="T15" fmla="*/ 43159 h 482"/>
                  <a:gd name="T16" fmla="*/ 126675 w 244"/>
                  <a:gd name="T17" fmla="*/ 73038 h 482"/>
                  <a:gd name="T18" fmla="*/ 84450 w 244"/>
                  <a:gd name="T19" fmla="*/ 106237 h 482"/>
                  <a:gd name="T20" fmla="*/ 33012 w 244"/>
                  <a:gd name="T21" fmla="*/ 120347 h 482"/>
                  <a:gd name="T22" fmla="*/ 18425 w 244"/>
                  <a:gd name="T23" fmla="*/ 155206 h 482"/>
                  <a:gd name="T24" fmla="*/ 33012 w 244"/>
                  <a:gd name="T25" fmla="*/ 225754 h 482"/>
                  <a:gd name="T26" fmla="*/ 0 w 244"/>
                  <a:gd name="T27" fmla="*/ 285513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22" name="Freeform 208">
                <a:extLst>
                  <a:ext uri="{FF2B5EF4-FFF2-40B4-BE49-F238E27FC236}">
                    <a16:creationId xmlns:a16="http://schemas.microsoft.com/office/drawing/2014/main" id="{2FA73406-A059-8092-5EB0-EEC593147895}"/>
                  </a:ext>
                </a:extLst>
              </p:cNvPr>
              <p:cNvSpPr>
                <a:spLocks noChangeAspect="1"/>
              </p:cNvSpPr>
              <p:nvPr/>
            </p:nvSpPr>
            <p:spPr bwMode="gray">
              <a:xfrm>
                <a:off x="5427267" y="4792986"/>
                <a:ext cx="75913" cy="209875"/>
              </a:xfrm>
              <a:custGeom>
                <a:avLst/>
                <a:gdLst>
                  <a:gd name="T0" fmla="*/ 0 w 112"/>
                  <a:gd name="T1" fmla="*/ 122244 h 271"/>
                  <a:gd name="T2" fmla="*/ 10843 w 112"/>
                  <a:gd name="T3" fmla="*/ 136285 h 271"/>
                  <a:gd name="T4" fmla="*/ 42650 w 112"/>
                  <a:gd name="T5" fmla="*/ 147023 h 271"/>
                  <a:gd name="T6" fmla="*/ 38313 w 112"/>
                  <a:gd name="T7" fmla="*/ 190799 h 271"/>
                  <a:gd name="T8" fmla="*/ 65782 w 112"/>
                  <a:gd name="T9" fmla="*/ 223838 h 271"/>
                  <a:gd name="T10" fmla="*/ 80963 w 112"/>
                  <a:gd name="T11" fmla="*/ 160238 h 271"/>
                  <a:gd name="T12" fmla="*/ 54939 w 112"/>
                  <a:gd name="T13" fmla="*/ 118114 h 271"/>
                  <a:gd name="T14" fmla="*/ 62891 w 112"/>
                  <a:gd name="T15" fmla="*/ 142067 h 271"/>
                  <a:gd name="T16" fmla="*/ 47710 w 112"/>
                  <a:gd name="T17" fmla="*/ 140415 h 271"/>
                  <a:gd name="T18" fmla="*/ 31084 w 112"/>
                  <a:gd name="T19" fmla="*/ 82597 h 271"/>
                  <a:gd name="T20" fmla="*/ 30361 w 112"/>
                  <a:gd name="T21" fmla="*/ 5782 h 271"/>
                  <a:gd name="T22" fmla="*/ 5783 w 112"/>
                  <a:gd name="T23" fmla="*/ 0 h 271"/>
                  <a:gd name="T24" fmla="*/ 25301 w 112"/>
                  <a:gd name="T25" fmla="*/ 37169 h 271"/>
                  <a:gd name="T26" fmla="*/ 0 w 112"/>
                  <a:gd name="T27" fmla="*/ 122244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23" name="Freeform 209">
                <a:extLst>
                  <a:ext uri="{FF2B5EF4-FFF2-40B4-BE49-F238E27FC236}">
                    <a16:creationId xmlns:a16="http://schemas.microsoft.com/office/drawing/2014/main" id="{A34918A5-2909-959C-4821-84825E52FD83}"/>
                  </a:ext>
                </a:extLst>
              </p:cNvPr>
              <p:cNvSpPr>
                <a:spLocks noChangeAspect="1"/>
              </p:cNvSpPr>
              <p:nvPr/>
            </p:nvSpPr>
            <p:spPr bwMode="gray">
              <a:xfrm>
                <a:off x="4337703" y="3858225"/>
                <a:ext cx="392957" cy="407842"/>
              </a:xfrm>
              <a:custGeom>
                <a:avLst/>
                <a:gdLst>
                  <a:gd name="T0" fmla="*/ 0 w 561"/>
                  <a:gd name="T1" fmla="*/ 301264 h 527"/>
                  <a:gd name="T2" fmla="*/ 17182 w 561"/>
                  <a:gd name="T3" fmla="*/ 270724 h 527"/>
                  <a:gd name="T4" fmla="*/ 38100 w 561"/>
                  <a:gd name="T5" fmla="*/ 291359 h 527"/>
                  <a:gd name="T6" fmla="*/ 168835 w 561"/>
                  <a:gd name="T7" fmla="*/ 282280 h 527"/>
                  <a:gd name="T8" fmla="*/ 141194 w 561"/>
                  <a:gd name="T9" fmla="*/ 0 h 527"/>
                  <a:gd name="T10" fmla="*/ 186765 w 561"/>
                  <a:gd name="T11" fmla="*/ 0 h 527"/>
                  <a:gd name="T12" fmla="*/ 395194 w 561"/>
                  <a:gd name="T13" fmla="*/ 152695 h 527"/>
                  <a:gd name="T14" fmla="*/ 397435 w 561"/>
                  <a:gd name="T15" fmla="*/ 179107 h 527"/>
                  <a:gd name="T16" fmla="*/ 418353 w 561"/>
                  <a:gd name="T17" fmla="*/ 174980 h 527"/>
                  <a:gd name="T18" fmla="*/ 419100 w 561"/>
                  <a:gd name="T19" fmla="*/ 264947 h 527"/>
                  <a:gd name="T20" fmla="*/ 401918 w 561"/>
                  <a:gd name="T21" fmla="*/ 283931 h 527"/>
                  <a:gd name="T22" fmla="*/ 317500 w 561"/>
                  <a:gd name="T23" fmla="*/ 296311 h 527"/>
                  <a:gd name="T24" fmla="*/ 210671 w 561"/>
                  <a:gd name="T25" fmla="*/ 347485 h 527"/>
                  <a:gd name="T26" fmla="*/ 177800 w 561"/>
                  <a:gd name="T27" fmla="*/ 430023 h 527"/>
                  <a:gd name="T28" fmla="*/ 151653 w 561"/>
                  <a:gd name="T29" fmla="*/ 419293 h 527"/>
                  <a:gd name="T30" fmla="*/ 105335 w 561"/>
                  <a:gd name="T31" fmla="*/ 434975 h 527"/>
                  <a:gd name="T32" fmla="*/ 79188 w 561"/>
                  <a:gd name="T33" fmla="*/ 366469 h 527"/>
                  <a:gd name="T34" fmla="*/ 35112 w 561"/>
                  <a:gd name="T35" fmla="*/ 382976 h 527"/>
                  <a:gd name="T36" fmla="*/ 18676 w 561"/>
                  <a:gd name="T37" fmla="*/ 368945 h 527"/>
                  <a:gd name="T38" fmla="*/ 0 w 561"/>
                  <a:gd name="T39" fmla="*/ 301264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24" name="Freeform 210">
                <a:extLst>
                  <a:ext uri="{FF2B5EF4-FFF2-40B4-BE49-F238E27FC236}">
                    <a16:creationId xmlns:a16="http://schemas.microsoft.com/office/drawing/2014/main" id="{8C376447-1581-C50B-0A94-C9EFC9FA82CF}"/>
                  </a:ext>
                </a:extLst>
              </p:cNvPr>
              <p:cNvSpPr>
                <a:spLocks noChangeAspect="1"/>
              </p:cNvSpPr>
              <p:nvPr/>
            </p:nvSpPr>
            <p:spPr bwMode="gray">
              <a:xfrm>
                <a:off x="4217137" y="3794221"/>
                <a:ext cx="296206" cy="346814"/>
              </a:xfrm>
              <a:custGeom>
                <a:avLst/>
                <a:gdLst>
                  <a:gd name="T0" fmla="*/ 0 w 419"/>
                  <a:gd name="T1" fmla="*/ 185769 h 448"/>
                  <a:gd name="T2" fmla="*/ 18849 w 419"/>
                  <a:gd name="T3" fmla="*/ 207236 h 448"/>
                  <a:gd name="T4" fmla="*/ 22619 w 419"/>
                  <a:gd name="T5" fmla="*/ 262554 h 448"/>
                  <a:gd name="T6" fmla="*/ 8294 w 419"/>
                  <a:gd name="T7" fmla="*/ 332733 h 448"/>
                  <a:gd name="T8" fmla="*/ 67103 w 419"/>
                  <a:gd name="T9" fmla="*/ 317046 h 448"/>
                  <a:gd name="T10" fmla="*/ 127420 w 419"/>
                  <a:gd name="T11" fmla="*/ 369887 h 448"/>
                  <a:gd name="T12" fmla="*/ 144762 w 419"/>
                  <a:gd name="T13" fmla="*/ 339338 h 448"/>
                  <a:gd name="T14" fmla="*/ 165873 w 419"/>
                  <a:gd name="T15" fmla="*/ 359979 h 448"/>
                  <a:gd name="T16" fmla="*/ 297817 w 419"/>
                  <a:gd name="T17" fmla="*/ 350897 h 448"/>
                  <a:gd name="T18" fmla="*/ 269920 w 419"/>
                  <a:gd name="T19" fmla="*/ 68528 h 448"/>
                  <a:gd name="T20" fmla="*/ 315912 w 419"/>
                  <a:gd name="T21" fmla="*/ 68528 h 448"/>
                  <a:gd name="T22" fmla="*/ 219404 w 419"/>
                  <a:gd name="T23" fmla="*/ 0 h 448"/>
                  <a:gd name="T24" fmla="*/ 217142 w 419"/>
                  <a:gd name="T25" fmla="*/ 37154 h 448"/>
                  <a:gd name="T26" fmla="*/ 133452 w 419"/>
                  <a:gd name="T27" fmla="*/ 35503 h 448"/>
                  <a:gd name="T28" fmla="*/ 131944 w 419"/>
                  <a:gd name="T29" fmla="*/ 113113 h 448"/>
                  <a:gd name="T30" fmla="*/ 102539 w 419"/>
                  <a:gd name="T31" fmla="*/ 127149 h 448"/>
                  <a:gd name="T32" fmla="*/ 104047 w 419"/>
                  <a:gd name="T33" fmla="*/ 174210 h 448"/>
                  <a:gd name="T34" fmla="*/ 0 w 419"/>
                  <a:gd name="T35" fmla="*/ 185769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25" name="Freeform 211">
                <a:extLst>
                  <a:ext uri="{FF2B5EF4-FFF2-40B4-BE49-F238E27FC236}">
                    <a16:creationId xmlns:a16="http://schemas.microsoft.com/office/drawing/2014/main" id="{0C57EA89-368C-BC40-1A7E-35A5B1E9865C}"/>
                  </a:ext>
                </a:extLst>
              </p:cNvPr>
              <p:cNvSpPr>
                <a:spLocks noChangeAspect="1"/>
              </p:cNvSpPr>
              <p:nvPr/>
            </p:nvSpPr>
            <p:spPr bwMode="gray">
              <a:xfrm>
                <a:off x="4315376" y="3545646"/>
                <a:ext cx="282810" cy="235179"/>
              </a:xfrm>
              <a:custGeom>
                <a:avLst/>
                <a:gdLst>
                  <a:gd name="T0" fmla="*/ 0 w 407"/>
                  <a:gd name="T1" fmla="*/ 247557 h 307"/>
                  <a:gd name="T2" fmla="*/ 74109 w 407"/>
                  <a:gd name="T3" fmla="*/ 199353 h 307"/>
                  <a:gd name="T4" fmla="*/ 100789 w 407"/>
                  <a:gd name="T5" fmla="*/ 99676 h 307"/>
                  <a:gd name="T6" fmla="*/ 163782 w 407"/>
                  <a:gd name="T7" fmla="*/ 49838 h 307"/>
                  <a:gd name="T8" fmla="*/ 184532 w 407"/>
                  <a:gd name="T9" fmla="*/ 0 h 307"/>
                  <a:gd name="T10" fmla="*/ 277169 w 407"/>
                  <a:gd name="T11" fmla="*/ 15523 h 307"/>
                  <a:gd name="T12" fmla="*/ 301625 w 407"/>
                  <a:gd name="T13" fmla="*/ 109481 h 307"/>
                  <a:gd name="T14" fmla="*/ 260124 w 407"/>
                  <a:gd name="T15" fmla="*/ 111932 h 307"/>
                  <a:gd name="T16" fmla="*/ 237891 w 407"/>
                  <a:gd name="T17" fmla="*/ 121736 h 307"/>
                  <a:gd name="T18" fmla="*/ 241596 w 407"/>
                  <a:gd name="T19" fmla="*/ 147064 h 307"/>
                  <a:gd name="T20" fmla="*/ 125986 w 407"/>
                  <a:gd name="T21" fmla="*/ 202621 h 307"/>
                  <a:gd name="T22" fmla="*/ 111905 w 407"/>
                  <a:gd name="T23" fmla="*/ 250825 h 307"/>
                  <a:gd name="T24" fmla="*/ 0 w 407"/>
                  <a:gd name="T25" fmla="*/ 247557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26" name="Freeform 212">
                <a:extLst>
                  <a:ext uri="{FF2B5EF4-FFF2-40B4-BE49-F238E27FC236}">
                    <a16:creationId xmlns:a16="http://schemas.microsoft.com/office/drawing/2014/main" id="{D833E639-3E12-092E-5065-6CDC90B0E631}"/>
                  </a:ext>
                </a:extLst>
              </p:cNvPr>
              <p:cNvSpPr>
                <a:spLocks noChangeAspect="1"/>
              </p:cNvSpPr>
              <p:nvPr/>
            </p:nvSpPr>
            <p:spPr bwMode="gray">
              <a:xfrm>
                <a:off x="5357310" y="4821268"/>
                <a:ext cx="257506" cy="449519"/>
              </a:xfrm>
              <a:custGeom>
                <a:avLst/>
                <a:gdLst>
                  <a:gd name="T0" fmla="*/ 0 w 365"/>
                  <a:gd name="T1" fmla="*/ 133542 h 578"/>
                  <a:gd name="T2" fmla="*/ 7524 w 365"/>
                  <a:gd name="T3" fmla="*/ 148472 h 578"/>
                  <a:gd name="T4" fmla="*/ 71481 w 365"/>
                  <a:gd name="T5" fmla="*/ 170868 h 578"/>
                  <a:gd name="T6" fmla="*/ 78253 w 365"/>
                  <a:gd name="T7" fmla="*/ 200728 h 578"/>
                  <a:gd name="T8" fmla="*/ 74491 w 365"/>
                  <a:gd name="T9" fmla="*/ 277038 h 578"/>
                  <a:gd name="T10" fmla="*/ 40631 w 365"/>
                  <a:gd name="T11" fmla="*/ 356666 h 578"/>
                  <a:gd name="T12" fmla="*/ 50413 w 365"/>
                  <a:gd name="T13" fmla="*/ 450394 h 578"/>
                  <a:gd name="T14" fmla="*/ 53423 w 365"/>
                  <a:gd name="T15" fmla="*/ 479425 h 578"/>
                  <a:gd name="T16" fmla="*/ 73738 w 365"/>
                  <a:gd name="T17" fmla="*/ 479425 h 578"/>
                  <a:gd name="T18" fmla="*/ 73738 w 365"/>
                  <a:gd name="T19" fmla="*/ 447906 h 578"/>
                  <a:gd name="T20" fmla="*/ 141457 w 365"/>
                  <a:gd name="T21" fmla="*/ 404774 h 578"/>
                  <a:gd name="T22" fmla="*/ 121894 w 365"/>
                  <a:gd name="T23" fmla="*/ 277038 h 578"/>
                  <a:gd name="T24" fmla="*/ 272380 w 365"/>
                  <a:gd name="T25" fmla="*/ 147643 h 578"/>
                  <a:gd name="T26" fmla="*/ 274637 w 365"/>
                  <a:gd name="T27" fmla="*/ 0 h 578"/>
                  <a:gd name="T28" fmla="*/ 236263 w 365"/>
                  <a:gd name="T29" fmla="*/ 25713 h 578"/>
                  <a:gd name="T30" fmla="*/ 131675 w 365"/>
                  <a:gd name="T31" fmla="*/ 33178 h 578"/>
                  <a:gd name="T32" fmla="*/ 129418 w 365"/>
                  <a:gd name="T33" fmla="*/ 87093 h 578"/>
                  <a:gd name="T34" fmla="*/ 156505 w 365"/>
                  <a:gd name="T35" fmla="*/ 129395 h 578"/>
                  <a:gd name="T36" fmla="*/ 140704 w 365"/>
                  <a:gd name="T37" fmla="*/ 193263 h 578"/>
                  <a:gd name="T38" fmla="*/ 112112 w 365"/>
                  <a:gd name="T39" fmla="*/ 160085 h 578"/>
                  <a:gd name="T40" fmla="*/ 116627 w 365"/>
                  <a:gd name="T41" fmla="*/ 116124 h 578"/>
                  <a:gd name="T42" fmla="*/ 83520 w 365"/>
                  <a:gd name="T43" fmla="*/ 105341 h 578"/>
                  <a:gd name="T44" fmla="*/ 0 w 365"/>
                  <a:gd name="T45" fmla="*/ 133542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chemeClr val="tx2">
                  <a:lumMod val="40000"/>
                  <a:lumOff val="60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27" name="Freeform 213">
                <a:extLst>
                  <a:ext uri="{FF2B5EF4-FFF2-40B4-BE49-F238E27FC236}">
                    <a16:creationId xmlns:a16="http://schemas.microsoft.com/office/drawing/2014/main" id="{717AFD7C-9807-08C9-16C4-09CFFE6BF317}"/>
                  </a:ext>
                </a:extLst>
              </p:cNvPr>
              <p:cNvSpPr>
                <a:spLocks noChangeAspect="1"/>
              </p:cNvSpPr>
              <p:nvPr/>
            </p:nvSpPr>
            <p:spPr bwMode="gray">
              <a:xfrm>
                <a:off x="4635398" y="3899903"/>
                <a:ext cx="385515" cy="325976"/>
              </a:xfrm>
              <a:custGeom>
                <a:avLst/>
                <a:gdLst>
                  <a:gd name="T0" fmla="*/ 0 w 551"/>
                  <a:gd name="T1" fmla="*/ 252470 h 420"/>
                  <a:gd name="T2" fmla="*/ 5970 w 551"/>
                  <a:gd name="T3" fmla="*/ 280614 h 420"/>
                  <a:gd name="T4" fmla="*/ 55966 w 551"/>
                  <a:gd name="T5" fmla="*/ 340213 h 420"/>
                  <a:gd name="T6" fmla="*/ 68652 w 551"/>
                  <a:gd name="T7" fmla="*/ 326969 h 420"/>
                  <a:gd name="T8" fmla="*/ 88799 w 551"/>
                  <a:gd name="T9" fmla="*/ 347663 h 420"/>
                  <a:gd name="T10" fmla="*/ 119394 w 551"/>
                  <a:gd name="T11" fmla="*/ 288064 h 420"/>
                  <a:gd name="T12" fmla="*/ 236549 w 551"/>
                  <a:gd name="T13" fmla="*/ 317863 h 420"/>
                  <a:gd name="T14" fmla="*/ 338034 w 551"/>
                  <a:gd name="T15" fmla="*/ 286408 h 420"/>
                  <a:gd name="T16" fmla="*/ 341765 w 551"/>
                  <a:gd name="T17" fmla="*/ 270680 h 420"/>
                  <a:gd name="T18" fmla="*/ 394746 w 551"/>
                  <a:gd name="T19" fmla="*/ 195353 h 420"/>
                  <a:gd name="T20" fmla="*/ 411163 w 551"/>
                  <a:gd name="T21" fmla="*/ 91882 h 420"/>
                  <a:gd name="T22" fmla="*/ 383553 w 551"/>
                  <a:gd name="T23" fmla="*/ 59599 h 420"/>
                  <a:gd name="T24" fmla="*/ 383553 w 551"/>
                  <a:gd name="T25" fmla="*/ 14072 h 420"/>
                  <a:gd name="T26" fmla="*/ 297739 w 551"/>
                  <a:gd name="T27" fmla="*/ 0 h 420"/>
                  <a:gd name="T28" fmla="*/ 141034 w 551"/>
                  <a:gd name="T29" fmla="*/ 120027 h 420"/>
                  <a:gd name="T30" fmla="*/ 100739 w 551"/>
                  <a:gd name="T31" fmla="*/ 130788 h 420"/>
                  <a:gd name="T32" fmla="*/ 101485 w 551"/>
                  <a:gd name="T33" fmla="*/ 221014 h 420"/>
                  <a:gd name="T34" fmla="*/ 84322 w 551"/>
                  <a:gd name="T35" fmla="*/ 240053 h 420"/>
                  <a:gd name="T36" fmla="*/ 0 w 551"/>
                  <a:gd name="T37" fmla="*/ 252470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28" name="Freeform 214">
                <a:extLst>
                  <a:ext uri="{FF2B5EF4-FFF2-40B4-BE49-F238E27FC236}">
                    <a16:creationId xmlns:a16="http://schemas.microsoft.com/office/drawing/2014/main" id="{D58E7326-9D59-CD8E-4764-70CE063E2F58}"/>
                  </a:ext>
                </a:extLst>
              </p:cNvPr>
              <p:cNvSpPr>
                <a:spLocks noChangeAspect="1"/>
              </p:cNvSpPr>
              <p:nvPr/>
            </p:nvSpPr>
            <p:spPr bwMode="gray">
              <a:xfrm>
                <a:off x="4700891" y="4167828"/>
                <a:ext cx="279833" cy="260483"/>
              </a:xfrm>
              <a:custGeom>
                <a:avLst/>
                <a:gdLst>
                  <a:gd name="T0" fmla="*/ 0 w 402"/>
                  <a:gd name="T1" fmla="*/ 216445 h 335"/>
                  <a:gd name="T2" fmla="*/ 20045 w 402"/>
                  <a:gd name="T3" fmla="*/ 61368 h 335"/>
                  <a:gd name="T4" fmla="*/ 50484 w 402"/>
                  <a:gd name="T5" fmla="*/ 1659 h 335"/>
                  <a:gd name="T6" fmla="*/ 167043 w 402"/>
                  <a:gd name="T7" fmla="*/ 31513 h 335"/>
                  <a:gd name="T8" fmla="*/ 268011 w 402"/>
                  <a:gd name="T9" fmla="*/ 0 h 335"/>
                  <a:gd name="T10" fmla="*/ 288056 w 402"/>
                  <a:gd name="T11" fmla="*/ 36489 h 335"/>
                  <a:gd name="T12" fmla="*/ 298450 w 402"/>
                  <a:gd name="T13" fmla="*/ 61368 h 335"/>
                  <a:gd name="T14" fmla="*/ 272466 w 402"/>
                  <a:gd name="T15" fmla="*/ 83759 h 335"/>
                  <a:gd name="T16" fmla="*/ 219012 w 402"/>
                  <a:gd name="T17" fmla="*/ 208982 h 335"/>
                  <a:gd name="T18" fmla="*/ 170755 w 402"/>
                  <a:gd name="T19" fmla="*/ 200689 h 335"/>
                  <a:gd name="T20" fmla="*/ 142543 w 402"/>
                  <a:gd name="T21" fmla="*/ 262056 h 335"/>
                  <a:gd name="T22" fmla="*/ 85377 w 402"/>
                  <a:gd name="T23" fmla="*/ 277813 h 335"/>
                  <a:gd name="T24" fmla="*/ 50484 w 402"/>
                  <a:gd name="T25" fmla="*/ 223080 h 335"/>
                  <a:gd name="T26" fmla="*/ 0 w 402"/>
                  <a:gd name="T27" fmla="*/ 216445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29" name="Freeform 215">
                <a:extLst>
                  <a:ext uri="{FF2B5EF4-FFF2-40B4-BE49-F238E27FC236}">
                    <a16:creationId xmlns:a16="http://schemas.microsoft.com/office/drawing/2014/main" id="{8597B0AC-7C7C-2CB2-64F7-E80D150E154B}"/>
                  </a:ext>
                </a:extLst>
              </p:cNvPr>
              <p:cNvSpPr>
                <a:spLocks noChangeAspect="1"/>
              </p:cNvSpPr>
              <p:nvPr/>
            </p:nvSpPr>
            <p:spPr bwMode="gray">
              <a:xfrm>
                <a:off x="4224579" y="4200575"/>
                <a:ext cx="74424" cy="46143"/>
              </a:xfrm>
              <a:custGeom>
                <a:avLst/>
                <a:gdLst>
                  <a:gd name="T0" fmla="*/ 0 w 104"/>
                  <a:gd name="T1" fmla="*/ 6350 h 62"/>
                  <a:gd name="T2" fmla="*/ 22133 w 104"/>
                  <a:gd name="T3" fmla="*/ 27782 h 62"/>
                  <a:gd name="T4" fmla="*/ 48846 w 104"/>
                  <a:gd name="T5" fmla="*/ 20638 h 62"/>
                  <a:gd name="T6" fmla="*/ 33582 w 104"/>
                  <a:gd name="T7" fmla="*/ 27782 h 62"/>
                  <a:gd name="T8" fmla="*/ 45793 w 104"/>
                  <a:gd name="T9" fmla="*/ 49213 h 62"/>
                  <a:gd name="T10" fmla="*/ 78612 w 104"/>
                  <a:gd name="T11" fmla="*/ 27782 h 62"/>
                  <a:gd name="T12" fmla="*/ 79375 w 104"/>
                  <a:gd name="T13" fmla="*/ 0 h 62"/>
                  <a:gd name="T14" fmla="*/ 0 w 104"/>
                  <a:gd name="T15" fmla="*/ 635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62">
                    <a:moveTo>
                      <a:pt x="0" y="8"/>
                    </a:moveTo>
                    <a:lnTo>
                      <a:pt x="29" y="35"/>
                    </a:lnTo>
                    <a:lnTo>
                      <a:pt x="64" y="26"/>
                    </a:lnTo>
                    <a:lnTo>
                      <a:pt x="44" y="35"/>
                    </a:lnTo>
                    <a:lnTo>
                      <a:pt x="60" y="62"/>
                    </a:lnTo>
                    <a:lnTo>
                      <a:pt x="103" y="35"/>
                    </a:lnTo>
                    <a:lnTo>
                      <a:pt x="104" y="0"/>
                    </a:lnTo>
                    <a:lnTo>
                      <a:pt x="0" y="8"/>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30" name="Freeform 216">
                <a:extLst>
                  <a:ext uri="{FF2B5EF4-FFF2-40B4-BE49-F238E27FC236}">
                    <a16:creationId xmlns:a16="http://schemas.microsoft.com/office/drawing/2014/main" id="{C13F40F2-8667-19C0-EB4A-E152E09D4183}"/>
                  </a:ext>
                </a:extLst>
              </p:cNvPr>
              <p:cNvSpPr>
                <a:spLocks noChangeAspect="1"/>
              </p:cNvSpPr>
              <p:nvPr/>
            </p:nvSpPr>
            <p:spPr bwMode="gray">
              <a:xfrm>
                <a:off x="5861902" y="3826969"/>
                <a:ext cx="14885" cy="43165"/>
              </a:xfrm>
              <a:custGeom>
                <a:avLst/>
                <a:gdLst>
                  <a:gd name="T0" fmla="*/ 0 w 19"/>
                  <a:gd name="T1" fmla="*/ 38638 h 56"/>
                  <a:gd name="T2" fmla="*/ 7520 w 19"/>
                  <a:gd name="T3" fmla="*/ 46037 h 56"/>
                  <a:gd name="T4" fmla="*/ 15875 w 19"/>
                  <a:gd name="T5" fmla="*/ 44393 h 56"/>
                  <a:gd name="T6" fmla="*/ 9191 w 19"/>
                  <a:gd name="T7" fmla="*/ 0 h 56"/>
                  <a:gd name="T8" fmla="*/ 0 w 19"/>
                  <a:gd name="T9" fmla="*/ 38638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56">
                    <a:moveTo>
                      <a:pt x="0" y="47"/>
                    </a:moveTo>
                    <a:lnTo>
                      <a:pt x="9" y="56"/>
                    </a:lnTo>
                    <a:lnTo>
                      <a:pt x="19" y="54"/>
                    </a:lnTo>
                    <a:lnTo>
                      <a:pt x="11" y="0"/>
                    </a:lnTo>
                    <a:lnTo>
                      <a:pt x="0" y="4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31" name="Freeform 217">
                <a:extLst>
                  <a:ext uri="{FF2B5EF4-FFF2-40B4-BE49-F238E27FC236}">
                    <a16:creationId xmlns:a16="http://schemas.microsoft.com/office/drawing/2014/main" id="{DFA8B402-7059-558A-EC5C-6DF68DAB22EA}"/>
                  </a:ext>
                </a:extLst>
              </p:cNvPr>
              <p:cNvSpPr>
                <a:spLocks noChangeAspect="1"/>
              </p:cNvSpPr>
              <p:nvPr/>
            </p:nvSpPr>
            <p:spPr bwMode="gray">
              <a:xfrm>
                <a:off x="5336471" y="4568229"/>
                <a:ext cx="41677" cy="43165"/>
              </a:xfrm>
              <a:custGeom>
                <a:avLst/>
                <a:gdLst>
                  <a:gd name="T0" fmla="*/ 0 w 58"/>
                  <a:gd name="T1" fmla="*/ 46037 h 56"/>
                  <a:gd name="T2" fmla="*/ 17627 w 58"/>
                  <a:gd name="T3" fmla="*/ 8221 h 56"/>
                  <a:gd name="T4" fmla="*/ 38319 w 58"/>
                  <a:gd name="T5" fmla="*/ 0 h 56"/>
                  <a:gd name="T6" fmla="*/ 44450 w 58"/>
                  <a:gd name="T7" fmla="*/ 37816 h 56"/>
                  <a:gd name="T8" fmla="*/ 0 w 58"/>
                  <a:gd name="T9" fmla="*/ 46037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6">
                    <a:moveTo>
                      <a:pt x="0" y="56"/>
                    </a:moveTo>
                    <a:lnTo>
                      <a:pt x="23" y="10"/>
                    </a:lnTo>
                    <a:lnTo>
                      <a:pt x="50" y="0"/>
                    </a:lnTo>
                    <a:lnTo>
                      <a:pt x="58" y="46"/>
                    </a:lnTo>
                    <a:lnTo>
                      <a:pt x="0" y="5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32" name="Freeform 218">
                <a:extLst>
                  <a:ext uri="{FF2B5EF4-FFF2-40B4-BE49-F238E27FC236}">
                    <a16:creationId xmlns:a16="http://schemas.microsoft.com/office/drawing/2014/main" id="{D8DE3EDE-EC1A-8E3D-007E-6443DC75089B}"/>
                  </a:ext>
                </a:extLst>
              </p:cNvPr>
              <p:cNvSpPr>
                <a:spLocks noChangeAspect="1"/>
              </p:cNvSpPr>
              <p:nvPr/>
            </p:nvSpPr>
            <p:spPr bwMode="gray">
              <a:xfrm>
                <a:off x="4203741" y="4091916"/>
                <a:ext cx="153313" cy="113124"/>
              </a:xfrm>
              <a:custGeom>
                <a:avLst/>
                <a:gdLst>
                  <a:gd name="T0" fmla="*/ 0 w 215"/>
                  <a:gd name="T1" fmla="*/ 52888 h 146"/>
                  <a:gd name="T2" fmla="*/ 24337 w 215"/>
                  <a:gd name="T3" fmla="*/ 86769 h 146"/>
                  <a:gd name="T4" fmla="*/ 99629 w 215"/>
                  <a:gd name="T5" fmla="*/ 93380 h 146"/>
                  <a:gd name="T6" fmla="*/ 21295 w 215"/>
                  <a:gd name="T7" fmla="*/ 104123 h 146"/>
                  <a:gd name="T8" fmla="*/ 21295 w 215"/>
                  <a:gd name="T9" fmla="*/ 120650 h 146"/>
                  <a:gd name="T10" fmla="*/ 100389 w 215"/>
                  <a:gd name="T11" fmla="*/ 114039 h 146"/>
                  <a:gd name="T12" fmla="*/ 163513 w 215"/>
                  <a:gd name="T13" fmla="*/ 120650 h 146"/>
                  <a:gd name="T14" fmla="*/ 144500 w 215"/>
                  <a:gd name="T15" fmla="*/ 52888 h 146"/>
                  <a:gd name="T16" fmla="*/ 83658 w 215"/>
                  <a:gd name="T17" fmla="*/ 0 h 146"/>
                  <a:gd name="T18" fmla="*/ 24337 w 215"/>
                  <a:gd name="T19" fmla="*/ 15701 h 146"/>
                  <a:gd name="T20" fmla="*/ 0 w 215"/>
                  <a:gd name="T21" fmla="*/ 52888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33" name="Freeform 219">
                <a:extLst>
                  <a:ext uri="{FF2B5EF4-FFF2-40B4-BE49-F238E27FC236}">
                    <a16:creationId xmlns:a16="http://schemas.microsoft.com/office/drawing/2014/main" id="{6A768A15-4873-4CCC-7DC6-2770E3C10682}"/>
                  </a:ext>
                </a:extLst>
              </p:cNvPr>
              <p:cNvSpPr>
                <a:spLocks noChangeAspect="1"/>
              </p:cNvSpPr>
              <p:nvPr/>
            </p:nvSpPr>
            <p:spPr bwMode="gray">
              <a:xfrm>
                <a:off x="4307936" y="4274999"/>
                <a:ext cx="77401" cy="81867"/>
              </a:xfrm>
              <a:custGeom>
                <a:avLst/>
                <a:gdLst>
                  <a:gd name="T0" fmla="*/ 0 w 106"/>
                  <a:gd name="T1" fmla="*/ 24347 h 104"/>
                  <a:gd name="T2" fmla="*/ 8567 w 106"/>
                  <a:gd name="T3" fmla="*/ 59608 h 104"/>
                  <a:gd name="T4" fmla="*/ 49842 w 106"/>
                  <a:gd name="T5" fmla="*/ 87313 h 104"/>
                  <a:gd name="T6" fmla="*/ 82550 w 106"/>
                  <a:gd name="T7" fmla="*/ 44496 h 104"/>
                  <a:gd name="T8" fmla="*/ 56072 w 106"/>
                  <a:gd name="T9" fmla="*/ 0 h 104"/>
                  <a:gd name="T10" fmla="*/ 0 w 106"/>
                  <a:gd name="T11" fmla="*/ 24347 h 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104">
                    <a:moveTo>
                      <a:pt x="0" y="29"/>
                    </a:moveTo>
                    <a:lnTo>
                      <a:pt x="11" y="71"/>
                    </a:lnTo>
                    <a:lnTo>
                      <a:pt x="64" y="104"/>
                    </a:lnTo>
                    <a:lnTo>
                      <a:pt x="106" y="53"/>
                    </a:lnTo>
                    <a:lnTo>
                      <a:pt x="72" y="0"/>
                    </a:lnTo>
                    <a:lnTo>
                      <a:pt x="0" y="29"/>
                    </a:lnTo>
                    <a:close/>
                  </a:path>
                </a:pathLst>
              </a:custGeom>
              <a:solidFill>
                <a:schemeClr val="tx2">
                  <a:lumMod val="40000"/>
                  <a:lumOff val="60000"/>
                </a:schemeClr>
              </a:solidFill>
              <a:ln w="3175" cap="rnd" cmpd="sng">
                <a:solidFill>
                  <a:schemeClr val="bg1"/>
                </a:solidFill>
                <a:prstDash val="solid"/>
                <a:round/>
                <a:headEnd type="none" w="med" len="med"/>
                <a:tailEnd type="none" w="med" len="med"/>
              </a:ln>
              <a:effectLst/>
            </p:spPr>
            <p:txBody>
              <a:bodyPr/>
              <a:lstStyle/>
              <a:p>
                <a:endParaRPr lang="en-US" dirty="0"/>
              </a:p>
            </p:txBody>
          </p:sp>
          <p:sp>
            <p:nvSpPr>
              <p:cNvPr id="134" name="Freeform 220">
                <a:extLst>
                  <a:ext uri="{FF2B5EF4-FFF2-40B4-BE49-F238E27FC236}">
                    <a16:creationId xmlns:a16="http://schemas.microsoft.com/office/drawing/2014/main" id="{C3FEC034-A16E-5F5B-296E-8A7B42125663}"/>
                  </a:ext>
                </a:extLst>
              </p:cNvPr>
              <p:cNvSpPr>
                <a:spLocks noChangeAspect="1"/>
              </p:cNvSpPr>
              <p:nvPr/>
            </p:nvSpPr>
            <p:spPr bwMode="gray">
              <a:xfrm>
                <a:off x="5628214" y="4219925"/>
                <a:ext cx="247087" cy="367653"/>
              </a:xfrm>
              <a:custGeom>
                <a:avLst/>
                <a:gdLst>
                  <a:gd name="T0" fmla="*/ 0 w 355"/>
                  <a:gd name="T1" fmla="*/ 368802 h 471"/>
                  <a:gd name="T2" fmla="*/ 0 w 355"/>
                  <a:gd name="T3" fmla="*/ 263073 h 471"/>
                  <a:gd name="T4" fmla="*/ 20785 w 355"/>
                  <a:gd name="T5" fmla="*/ 231438 h 471"/>
                  <a:gd name="T6" fmla="*/ 101698 w 355"/>
                  <a:gd name="T7" fmla="*/ 199802 h 471"/>
                  <a:gd name="T8" fmla="*/ 180385 w 355"/>
                  <a:gd name="T9" fmla="*/ 112389 h 471"/>
                  <a:gd name="T10" fmla="*/ 78686 w 355"/>
                  <a:gd name="T11" fmla="*/ 84083 h 471"/>
                  <a:gd name="T12" fmla="*/ 47509 w 355"/>
                  <a:gd name="T13" fmla="*/ 31635 h 471"/>
                  <a:gd name="T14" fmla="*/ 57901 w 355"/>
                  <a:gd name="T15" fmla="*/ 14153 h 471"/>
                  <a:gd name="T16" fmla="*/ 98729 w 355"/>
                  <a:gd name="T17" fmla="*/ 45788 h 471"/>
                  <a:gd name="T18" fmla="*/ 251648 w 355"/>
                  <a:gd name="T19" fmla="*/ 0 h 471"/>
                  <a:gd name="T20" fmla="*/ 263525 w 355"/>
                  <a:gd name="T21" fmla="*/ 45788 h 471"/>
                  <a:gd name="T22" fmla="*/ 170735 w 355"/>
                  <a:gd name="T23" fmla="*/ 228940 h 471"/>
                  <a:gd name="T24" fmla="*/ 12620 w 355"/>
                  <a:gd name="T25" fmla="*/ 392112 h 471"/>
                  <a:gd name="T26" fmla="*/ 0 w 355"/>
                  <a:gd name="T27" fmla="*/ 368802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35" name="Freeform 221">
                <a:extLst>
                  <a:ext uri="{FF2B5EF4-FFF2-40B4-BE49-F238E27FC236}">
                    <a16:creationId xmlns:a16="http://schemas.microsoft.com/office/drawing/2014/main" id="{C91A34A2-5B2A-2D39-592D-3A4560E03FD4}"/>
                  </a:ext>
                </a:extLst>
              </p:cNvPr>
              <p:cNvSpPr>
                <a:spLocks noChangeAspect="1"/>
              </p:cNvSpPr>
              <p:nvPr/>
            </p:nvSpPr>
            <p:spPr bwMode="gray">
              <a:xfrm>
                <a:off x="5238232" y="4962673"/>
                <a:ext cx="193502" cy="194991"/>
              </a:xfrm>
              <a:custGeom>
                <a:avLst/>
                <a:gdLst>
                  <a:gd name="T0" fmla="*/ 0 w 273"/>
                  <a:gd name="T1" fmla="*/ 63797 h 251"/>
                  <a:gd name="T2" fmla="*/ 46113 w 273"/>
                  <a:gd name="T3" fmla="*/ 65454 h 251"/>
                  <a:gd name="T4" fmla="*/ 92226 w 273"/>
                  <a:gd name="T5" fmla="*/ 27342 h 251"/>
                  <a:gd name="T6" fmla="*/ 95250 w 273"/>
                  <a:gd name="T7" fmla="*/ 11600 h 251"/>
                  <a:gd name="T8" fmla="*/ 135315 w 273"/>
                  <a:gd name="T9" fmla="*/ 0 h 251"/>
                  <a:gd name="T10" fmla="*/ 199571 w 273"/>
                  <a:gd name="T11" fmla="*/ 22371 h 251"/>
                  <a:gd name="T12" fmla="*/ 206375 w 273"/>
                  <a:gd name="T13" fmla="*/ 52198 h 251"/>
                  <a:gd name="T14" fmla="*/ 202595 w 273"/>
                  <a:gd name="T15" fmla="*/ 128423 h 251"/>
                  <a:gd name="T16" fmla="*/ 168577 w 273"/>
                  <a:gd name="T17" fmla="*/ 207963 h 251"/>
                  <a:gd name="T18" fmla="*/ 108857 w 273"/>
                  <a:gd name="T19" fmla="*/ 193878 h 251"/>
                  <a:gd name="T20" fmla="*/ 73327 w 273"/>
                  <a:gd name="T21" fmla="*/ 174821 h 251"/>
                  <a:gd name="T22" fmla="*/ 0 w 273"/>
                  <a:gd name="T23" fmla="*/ 63797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36" name="Freeform 222">
                <a:extLst>
                  <a:ext uri="{FF2B5EF4-FFF2-40B4-BE49-F238E27FC236}">
                    <a16:creationId xmlns:a16="http://schemas.microsoft.com/office/drawing/2014/main" id="{D307A53F-60C5-1693-5ACD-FA0F52EA1EC6}"/>
                  </a:ext>
                </a:extLst>
              </p:cNvPr>
              <p:cNvSpPr>
                <a:spLocks noChangeAspect="1"/>
              </p:cNvSpPr>
              <p:nvPr/>
            </p:nvSpPr>
            <p:spPr bwMode="gray">
              <a:xfrm>
                <a:off x="4909279" y="4996907"/>
                <a:ext cx="328953" cy="346814"/>
              </a:xfrm>
              <a:custGeom>
                <a:avLst/>
                <a:gdLst>
                  <a:gd name="T0" fmla="*/ 0 w 471"/>
                  <a:gd name="T1" fmla="*/ 11716 h 442"/>
                  <a:gd name="T2" fmla="*/ 43203 w 471"/>
                  <a:gd name="T3" fmla="*/ 0 h 442"/>
                  <a:gd name="T4" fmla="*/ 253259 w 471"/>
                  <a:gd name="T5" fmla="*/ 34311 h 442"/>
                  <a:gd name="T6" fmla="*/ 301676 w 471"/>
                  <a:gd name="T7" fmla="*/ 19248 h 442"/>
                  <a:gd name="T8" fmla="*/ 350838 w 471"/>
                  <a:gd name="T9" fmla="*/ 25942 h 442"/>
                  <a:gd name="T10" fmla="*/ 307635 w 471"/>
                  <a:gd name="T11" fmla="*/ 52721 h 442"/>
                  <a:gd name="T12" fmla="*/ 291248 w 471"/>
                  <a:gd name="T13" fmla="*/ 34311 h 442"/>
                  <a:gd name="T14" fmla="*/ 242086 w 471"/>
                  <a:gd name="T15" fmla="*/ 46864 h 442"/>
                  <a:gd name="T16" fmla="*/ 242086 w 471"/>
                  <a:gd name="T17" fmla="*/ 151470 h 442"/>
                  <a:gd name="T18" fmla="*/ 215270 w 471"/>
                  <a:gd name="T19" fmla="*/ 152306 h 442"/>
                  <a:gd name="T20" fmla="*/ 215270 w 471"/>
                  <a:gd name="T21" fmla="*/ 233481 h 442"/>
                  <a:gd name="T22" fmla="*/ 215270 w 471"/>
                  <a:gd name="T23" fmla="*/ 351476 h 442"/>
                  <a:gd name="T24" fmla="*/ 192924 w 471"/>
                  <a:gd name="T25" fmla="*/ 369887 h 442"/>
                  <a:gd name="T26" fmla="*/ 160149 w 471"/>
                  <a:gd name="T27" fmla="*/ 369887 h 442"/>
                  <a:gd name="T28" fmla="*/ 142272 w 471"/>
                  <a:gd name="T29" fmla="*/ 344782 h 442"/>
                  <a:gd name="T30" fmla="*/ 126629 w 471"/>
                  <a:gd name="T31" fmla="*/ 358171 h 442"/>
                  <a:gd name="T32" fmla="*/ 93110 w 471"/>
                  <a:gd name="T33" fmla="*/ 317166 h 442"/>
                  <a:gd name="T34" fmla="*/ 74488 w 471"/>
                  <a:gd name="T35" fmla="*/ 188291 h 442"/>
                  <a:gd name="T36" fmla="*/ 74488 w 471"/>
                  <a:gd name="T37" fmla="*/ 172391 h 442"/>
                  <a:gd name="T38" fmla="*/ 0 w 471"/>
                  <a:gd name="T39" fmla="*/ 11716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37" name="Freeform 223">
                <a:extLst>
                  <a:ext uri="{FF2B5EF4-FFF2-40B4-BE49-F238E27FC236}">
                    <a16:creationId xmlns:a16="http://schemas.microsoft.com/office/drawing/2014/main" id="{5794B2FE-9DA8-5DC2-4264-023A1258BC94}"/>
                  </a:ext>
                </a:extLst>
              </p:cNvPr>
              <p:cNvSpPr>
                <a:spLocks noChangeAspect="1"/>
              </p:cNvSpPr>
              <p:nvPr/>
            </p:nvSpPr>
            <p:spPr bwMode="gray">
              <a:xfrm>
                <a:off x="4217139" y="3779337"/>
                <a:ext cx="203920" cy="189036"/>
              </a:xfrm>
              <a:custGeom>
                <a:avLst/>
                <a:gdLst>
                  <a:gd name="T0" fmla="*/ 0 w 291"/>
                  <a:gd name="T1" fmla="*/ 201612 h 242"/>
                  <a:gd name="T2" fmla="*/ 102391 w 291"/>
                  <a:gd name="T3" fmla="*/ 0 h 242"/>
                  <a:gd name="T4" fmla="*/ 215245 w 291"/>
                  <a:gd name="T5" fmla="*/ 3332 h 242"/>
                  <a:gd name="T6" fmla="*/ 217487 w 291"/>
                  <a:gd name="T7" fmla="*/ 14163 h 242"/>
                  <a:gd name="T8" fmla="*/ 215245 w 291"/>
                  <a:gd name="T9" fmla="*/ 51653 h 242"/>
                  <a:gd name="T10" fmla="*/ 132286 w 291"/>
                  <a:gd name="T11" fmla="*/ 49986 h 242"/>
                  <a:gd name="T12" fmla="*/ 130791 w 291"/>
                  <a:gd name="T13" fmla="*/ 128299 h 242"/>
                  <a:gd name="T14" fmla="*/ 101643 w 291"/>
                  <a:gd name="T15" fmla="*/ 142461 h 242"/>
                  <a:gd name="T16" fmla="*/ 103138 w 291"/>
                  <a:gd name="T17" fmla="*/ 189948 h 242"/>
                  <a:gd name="T18" fmla="*/ 0 w 291"/>
                  <a:gd name="T19" fmla="*/ 201612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38" name="Freeform 224">
                <a:extLst>
                  <a:ext uri="{FF2B5EF4-FFF2-40B4-BE49-F238E27FC236}">
                    <a16:creationId xmlns:a16="http://schemas.microsoft.com/office/drawing/2014/main" id="{AABE07B2-992D-149C-0009-708CF95DEED6}"/>
                  </a:ext>
                </a:extLst>
              </p:cNvPr>
              <p:cNvSpPr>
                <a:spLocks noChangeAspect="1"/>
              </p:cNvSpPr>
              <p:nvPr/>
            </p:nvSpPr>
            <p:spPr bwMode="gray">
              <a:xfrm>
                <a:off x="5162320" y="3914787"/>
                <a:ext cx="404865" cy="529897"/>
              </a:xfrm>
              <a:custGeom>
                <a:avLst/>
                <a:gdLst>
                  <a:gd name="T0" fmla="*/ 0 w 576"/>
                  <a:gd name="T1" fmla="*/ 298274 h 684"/>
                  <a:gd name="T2" fmla="*/ 20241 w 576"/>
                  <a:gd name="T3" fmla="*/ 354458 h 684"/>
                  <a:gd name="T4" fmla="*/ 38982 w 576"/>
                  <a:gd name="T5" fmla="*/ 416426 h 684"/>
                  <a:gd name="T6" fmla="*/ 83211 w 576"/>
                  <a:gd name="T7" fmla="*/ 438735 h 684"/>
                  <a:gd name="T8" fmla="*/ 146932 w 576"/>
                  <a:gd name="T9" fmla="*/ 522185 h 684"/>
                  <a:gd name="T10" fmla="*/ 233142 w 576"/>
                  <a:gd name="T11" fmla="*/ 565150 h 684"/>
                  <a:gd name="T12" fmla="*/ 313355 w 576"/>
                  <a:gd name="T13" fmla="*/ 554409 h 684"/>
                  <a:gd name="T14" fmla="*/ 362082 w 576"/>
                  <a:gd name="T15" fmla="*/ 537884 h 684"/>
                  <a:gd name="T16" fmla="*/ 332846 w 576"/>
                  <a:gd name="T17" fmla="*/ 478395 h 684"/>
                  <a:gd name="T18" fmla="*/ 287117 w 576"/>
                  <a:gd name="T19" fmla="*/ 443692 h 684"/>
                  <a:gd name="T20" fmla="*/ 317103 w 576"/>
                  <a:gd name="T21" fmla="*/ 421384 h 684"/>
                  <a:gd name="T22" fmla="*/ 320102 w 576"/>
                  <a:gd name="T23" fmla="*/ 368504 h 684"/>
                  <a:gd name="T24" fmla="*/ 371078 w 576"/>
                  <a:gd name="T25" fmla="*/ 299100 h 684"/>
                  <a:gd name="T26" fmla="*/ 391319 w 576"/>
                  <a:gd name="T27" fmla="*/ 176816 h 684"/>
                  <a:gd name="T28" fmla="*/ 431800 w 576"/>
                  <a:gd name="T29" fmla="*/ 149550 h 684"/>
                  <a:gd name="T30" fmla="*/ 400315 w 576"/>
                  <a:gd name="T31" fmla="*/ 123110 h 684"/>
                  <a:gd name="T32" fmla="*/ 388320 w 576"/>
                  <a:gd name="T33" fmla="*/ 32223 h 684"/>
                  <a:gd name="T34" fmla="*/ 354586 w 576"/>
                  <a:gd name="T35" fmla="*/ 0 h 684"/>
                  <a:gd name="T36" fmla="*/ 313355 w 576"/>
                  <a:gd name="T37" fmla="*/ 38833 h 684"/>
                  <a:gd name="T38" fmla="*/ 78714 w 576"/>
                  <a:gd name="T39" fmla="*/ 31397 h 684"/>
                  <a:gd name="T40" fmla="*/ 78714 w 576"/>
                  <a:gd name="T41" fmla="*/ 89234 h 684"/>
                  <a:gd name="T42" fmla="*/ 55474 w 576"/>
                  <a:gd name="T43" fmla="*/ 90887 h 684"/>
                  <a:gd name="T44" fmla="*/ 55474 w 576"/>
                  <a:gd name="T45" fmla="*/ 107412 h 684"/>
                  <a:gd name="T46" fmla="*/ 53975 w 576"/>
                  <a:gd name="T47" fmla="*/ 215649 h 684"/>
                  <a:gd name="T48" fmla="*/ 27737 w 576"/>
                  <a:gd name="T49" fmla="*/ 221433 h 684"/>
                  <a:gd name="T50" fmla="*/ 0 w 576"/>
                  <a:gd name="T51" fmla="*/ 298274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39" name="Freeform 225">
                <a:extLst>
                  <a:ext uri="{FF2B5EF4-FFF2-40B4-BE49-F238E27FC236}">
                    <a16:creationId xmlns:a16="http://schemas.microsoft.com/office/drawing/2014/main" id="{73037060-5021-679B-0781-BD54A6E72A58}"/>
                  </a:ext>
                </a:extLst>
              </p:cNvPr>
              <p:cNvSpPr>
                <a:spLocks noChangeAspect="1"/>
              </p:cNvSpPr>
              <p:nvPr/>
            </p:nvSpPr>
            <p:spPr bwMode="gray">
              <a:xfrm>
                <a:off x="5378150" y="5243995"/>
                <a:ext cx="31257" cy="46142"/>
              </a:xfrm>
              <a:custGeom>
                <a:avLst/>
                <a:gdLst>
                  <a:gd name="T0" fmla="*/ 0 w 42"/>
                  <a:gd name="T1" fmla="*/ 27738 h 55"/>
                  <a:gd name="T2" fmla="*/ 18256 w 42"/>
                  <a:gd name="T3" fmla="*/ 49212 h 55"/>
                  <a:gd name="T4" fmla="*/ 33337 w 42"/>
                  <a:gd name="T5" fmla="*/ 31317 h 55"/>
                  <a:gd name="T6" fmla="*/ 30162 w 42"/>
                  <a:gd name="T7" fmla="*/ 0 h 55"/>
                  <a:gd name="T8" fmla="*/ 0 w 42"/>
                  <a:gd name="T9" fmla="*/ 27738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5">
                    <a:moveTo>
                      <a:pt x="0" y="31"/>
                    </a:moveTo>
                    <a:lnTo>
                      <a:pt x="23" y="55"/>
                    </a:lnTo>
                    <a:lnTo>
                      <a:pt x="42" y="35"/>
                    </a:lnTo>
                    <a:lnTo>
                      <a:pt x="38" y="0"/>
                    </a:lnTo>
                    <a:lnTo>
                      <a:pt x="0" y="3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40" name="Freeform 226">
                <a:extLst>
                  <a:ext uri="{FF2B5EF4-FFF2-40B4-BE49-F238E27FC236}">
                    <a16:creationId xmlns:a16="http://schemas.microsoft.com/office/drawing/2014/main" id="{C9B779C5-AF95-9F28-A9FA-BFDFD41AF2E5}"/>
                  </a:ext>
                </a:extLst>
              </p:cNvPr>
              <p:cNvSpPr>
                <a:spLocks noChangeAspect="1"/>
              </p:cNvSpPr>
              <p:nvPr/>
            </p:nvSpPr>
            <p:spPr bwMode="gray">
              <a:xfrm>
                <a:off x="5352845" y="4563762"/>
                <a:ext cx="261971" cy="290253"/>
              </a:xfrm>
              <a:custGeom>
                <a:avLst/>
                <a:gdLst>
                  <a:gd name="T0" fmla="*/ 0 w 374"/>
                  <a:gd name="T1" fmla="*/ 98459 h 371"/>
                  <a:gd name="T2" fmla="*/ 2241 w 374"/>
                  <a:gd name="T3" fmla="*/ 157702 h 371"/>
                  <a:gd name="T4" fmla="*/ 35859 w 374"/>
                  <a:gd name="T5" fmla="*/ 218613 h 371"/>
                  <a:gd name="T6" fmla="*/ 84418 w 374"/>
                  <a:gd name="T7" fmla="*/ 244480 h 371"/>
                  <a:gd name="T8" fmla="*/ 109818 w 374"/>
                  <a:gd name="T9" fmla="*/ 250320 h 371"/>
                  <a:gd name="T10" fmla="*/ 137459 w 374"/>
                  <a:gd name="T11" fmla="*/ 309563 h 371"/>
                  <a:gd name="T12" fmla="*/ 241300 w 374"/>
                  <a:gd name="T13" fmla="*/ 302053 h 371"/>
                  <a:gd name="T14" fmla="*/ 279400 w 374"/>
                  <a:gd name="T15" fmla="*/ 276187 h 371"/>
                  <a:gd name="T16" fmla="*/ 240553 w 374"/>
                  <a:gd name="T17" fmla="*/ 154364 h 371"/>
                  <a:gd name="T18" fmla="*/ 250265 w 374"/>
                  <a:gd name="T19" fmla="*/ 107638 h 371"/>
                  <a:gd name="T20" fmla="*/ 117288 w 374"/>
                  <a:gd name="T21" fmla="*/ 0 h 371"/>
                  <a:gd name="T22" fmla="*/ 82176 w 374"/>
                  <a:gd name="T23" fmla="*/ 53402 h 371"/>
                  <a:gd name="T24" fmla="*/ 66488 w 374"/>
                  <a:gd name="T25" fmla="*/ 39217 h 371"/>
                  <a:gd name="T26" fmla="*/ 56776 w 374"/>
                  <a:gd name="T27" fmla="*/ 51733 h 371"/>
                  <a:gd name="T28" fmla="*/ 55282 w 374"/>
                  <a:gd name="T29" fmla="*/ 0 h 371"/>
                  <a:gd name="T30" fmla="*/ 20918 w 374"/>
                  <a:gd name="T31" fmla="*/ 2503 h 371"/>
                  <a:gd name="T32" fmla="*/ 26894 w 374"/>
                  <a:gd name="T33" fmla="*/ 40886 h 371"/>
                  <a:gd name="T34" fmla="*/ 28388 w 374"/>
                  <a:gd name="T35" fmla="*/ 65083 h 371"/>
                  <a:gd name="T36" fmla="*/ 0 w 374"/>
                  <a:gd name="T37" fmla="*/ 98459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chemeClr val="accent1">
                  <a:lumMod val="75000"/>
                  <a:lumOff val="2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41" name="Freeform 227">
                <a:extLst>
                  <a:ext uri="{FF2B5EF4-FFF2-40B4-BE49-F238E27FC236}">
                    <a16:creationId xmlns:a16="http://schemas.microsoft.com/office/drawing/2014/main" id="{71C5163D-2285-8F67-30D6-DEDB0EE18B5A}"/>
                  </a:ext>
                </a:extLst>
              </p:cNvPr>
              <p:cNvSpPr>
                <a:spLocks noChangeAspect="1"/>
              </p:cNvSpPr>
              <p:nvPr/>
            </p:nvSpPr>
            <p:spPr bwMode="gray">
              <a:xfrm>
                <a:off x="4624981" y="4237786"/>
                <a:ext cx="50608" cy="139917"/>
              </a:xfrm>
              <a:custGeom>
                <a:avLst/>
                <a:gdLst>
                  <a:gd name="T0" fmla="*/ 0 w 74"/>
                  <a:gd name="T1" fmla="*/ 0 h 177"/>
                  <a:gd name="T2" fmla="*/ 27717 w 74"/>
                  <a:gd name="T3" fmla="*/ 7588 h 177"/>
                  <a:gd name="T4" fmla="*/ 53975 w 74"/>
                  <a:gd name="T5" fmla="*/ 144167 h 177"/>
                  <a:gd name="T6" fmla="*/ 35740 w 74"/>
                  <a:gd name="T7" fmla="*/ 149225 h 177"/>
                  <a:gd name="T8" fmla="*/ 0 w 74"/>
                  <a:gd name="T9" fmla="*/ 0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77">
                    <a:moveTo>
                      <a:pt x="0" y="0"/>
                    </a:moveTo>
                    <a:lnTo>
                      <a:pt x="38" y="9"/>
                    </a:lnTo>
                    <a:lnTo>
                      <a:pt x="74" y="171"/>
                    </a:lnTo>
                    <a:lnTo>
                      <a:pt x="49" y="177"/>
                    </a:lnTo>
                    <a:lnTo>
                      <a:pt x="0" y="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42" name="Freeform 228">
                <a:extLst>
                  <a:ext uri="{FF2B5EF4-FFF2-40B4-BE49-F238E27FC236}">
                    <a16:creationId xmlns:a16="http://schemas.microsoft.com/office/drawing/2014/main" id="{B5814A55-976E-6A71-6261-6FC23762DEE4}"/>
                  </a:ext>
                </a:extLst>
              </p:cNvPr>
              <p:cNvSpPr>
                <a:spLocks noChangeAspect="1"/>
              </p:cNvSpPr>
              <p:nvPr/>
            </p:nvSpPr>
            <p:spPr bwMode="gray">
              <a:xfrm>
                <a:off x="5352845" y="4432777"/>
                <a:ext cx="130986" cy="141406"/>
              </a:xfrm>
              <a:custGeom>
                <a:avLst/>
                <a:gdLst>
                  <a:gd name="T0" fmla="*/ 0 w 185"/>
                  <a:gd name="T1" fmla="*/ 150813 h 183"/>
                  <a:gd name="T2" fmla="*/ 20389 w 185"/>
                  <a:gd name="T3" fmla="*/ 142572 h 183"/>
                  <a:gd name="T4" fmla="*/ 55125 w 185"/>
                  <a:gd name="T5" fmla="*/ 140100 h 183"/>
                  <a:gd name="T6" fmla="*/ 56635 w 185"/>
                  <a:gd name="T7" fmla="*/ 119497 h 183"/>
                  <a:gd name="T8" fmla="*/ 111005 w 185"/>
                  <a:gd name="T9" fmla="*/ 107135 h 183"/>
                  <a:gd name="T10" fmla="*/ 139700 w 185"/>
                  <a:gd name="T11" fmla="*/ 56040 h 183"/>
                  <a:gd name="T12" fmla="*/ 111005 w 185"/>
                  <a:gd name="T13" fmla="*/ 0 h 183"/>
                  <a:gd name="T14" fmla="*/ 30205 w 185"/>
                  <a:gd name="T15" fmla="*/ 10713 h 183"/>
                  <a:gd name="T16" fmla="*/ 40022 w 185"/>
                  <a:gd name="T17" fmla="*/ 51919 h 183"/>
                  <a:gd name="T18" fmla="*/ 22654 w 185"/>
                  <a:gd name="T19" fmla="*/ 79115 h 183"/>
                  <a:gd name="T20" fmla="*/ 0 w 185"/>
                  <a:gd name="T21" fmla="*/ 150813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43" name="Freeform 229">
                <a:extLst>
                  <a:ext uri="{FF2B5EF4-FFF2-40B4-BE49-F238E27FC236}">
                    <a16:creationId xmlns:a16="http://schemas.microsoft.com/office/drawing/2014/main" id="{977C9CBB-5481-6000-75DD-2DC7C9F07693}"/>
                  </a:ext>
                </a:extLst>
              </p:cNvPr>
              <p:cNvSpPr>
                <a:spLocks noChangeAspect="1"/>
              </p:cNvSpPr>
              <p:nvPr/>
            </p:nvSpPr>
            <p:spPr bwMode="gray">
              <a:xfrm>
                <a:off x="5223348" y="3666213"/>
                <a:ext cx="273879" cy="281321"/>
              </a:xfrm>
              <a:custGeom>
                <a:avLst/>
                <a:gdLst>
                  <a:gd name="T0" fmla="*/ 0 w 389"/>
                  <a:gd name="T1" fmla="*/ 49321 h 365"/>
                  <a:gd name="T2" fmla="*/ 12014 w 389"/>
                  <a:gd name="T3" fmla="*/ 292639 h 365"/>
                  <a:gd name="T4" fmla="*/ 247046 w 389"/>
                  <a:gd name="T5" fmla="*/ 300037 h 365"/>
                  <a:gd name="T6" fmla="*/ 288346 w 389"/>
                  <a:gd name="T7" fmla="*/ 261402 h 365"/>
                  <a:gd name="T8" fmla="*/ 292100 w 389"/>
                  <a:gd name="T9" fmla="*/ 235097 h 365"/>
                  <a:gd name="T10" fmla="*/ 204245 w 389"/>
                  <a:gd name="T11" fmla="*/ 63295 h 365"/>
                  <a:gd name="T12" fmla="*/ 247046 w 389"/>
                  <a:gd name="T13" fmla="*/ 118371 h 365"/>
                  <a:gd name="T14" fmla="*/ 269573 w 389"/>
                  <a:gd name="T15" fmla="*/ 71516 h 365"/>
                  <a:gd name="T16" fmla="*/ 247046 w 389"/>
                  <a:gd name="T17" fmla="*/ 11508 h 365"/>
                  <a:gd name="T18" fmla="*/ 192981 w 389"/>
                  <a:gd name="T19" fmla="*/ 20550 h 365"/>
                  <a:gd name="T20" fmla="*/ 191479 w 389"/>
                  <a:gd name="T21" fmla="*/ 4110 h 365"/>
                  <a:gd name="T22" fmla="*/ 162945 w 389"/>
                  <a:gd name="T23" fmla="*/ 4110 h 365"/>
                  <a:gd name="T24" fmla="*/ 114137 w 389"/>
                  <a:gd name="T25" fmla="*/ 26305 h 365"/>
                  <a:gd name="T26" fmla="*/ 12014 w 389"/>
                  <a:gd name="T27" fmla="*/ 0 h 365"/>
                  <a:gd name="T28" fmla="*/ 0 w 389"/>
                  <a:gd name="T29" fmla="*/ 4932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44" name="Freeform 230">
                <a:extLst>
                  <a:ext uri="{FF2B5EF4-FFF2-40B4-BE49-F238E27FC236}">
                    <a16:creationId xmlns:a16="http://schemas.microsoft.com/office/drawing/2014/main" id="{B28463FF-FCC4-E2AF-5491-94DCDE08CBE4}"/>
                  </a:ext>
                </a:extLst>
              </p:cNvPr>
              <p:cNvSpPr>
                <a:spLocks noChangeAspect="1"/>
              </p:cNvSpPr>
              <p:nvPr/>
            </p:nvSpPr>
            <p:spPr bwMode="gray">
              <a:xfrm>
                <a:off x="4504414" y="4138058"/>
                <a:ext cx="183083" cy="145870"/>
              </a:xfrm>
              <a:custGeom>
                <a:avLst/>
                <a:gdLst>
                  <a:gd name="T0" fmla="*/ 0 w 262"/>
                  <a:gd name="T1" fmla="*/ 132648 h 190"/>
                  <a:gd name="T2" fmla="*/ 13415 w 262"/>
                  <a:gd name="T3" fmla="*/ 149843 h 190"/>
                  <a:gd name="T4" fmla="*/ 65585 w 262"/>
                  <a:gd name="T5" fmla="*/ 155575 h 190"/>
                  <a:gd name="T6" fmla="*/ 60368 w 262"/>
                  <a:gd name="T7" fmla="*/ 116272 h 190"/>
                  <a:gd name="T8" fmla="*/ 129678 w 262"/>
                  <a:gd name="T9" fmla="*/ 108903 h 190"/>
                  <a:gd name="T10" fmla="*/ 157999 w 262"/>
                  <a:gd name="T11" fmla="*/ 116272 h 190"/>
                  <a:gd name="T12" fmla="*/ 195263 w 262"/>
                  <a:gd name="T13" fmla="*/ 86794 h 190"/>
                  <a:gd name="T14" fmla="*/ 145329 w 262"/>
                  <a:gd name="T15" fmla="*/ 27840 h 190"/>
                  <a:gd name="T16" fmla="*/ 139367 w 262"/>
                  <a:gd name="T17" fmla="*/ 0 h 190"/>
                  <a:gd name="T18" fmla="*/ 32792 w 262"/>
                  <a:gd name="T19" fmla="*/ 50767 h 190"/>
                  <a:gd name="T20" fmla="*/ 0 w 262"/>
                  <a:gd name="T21" fmla="*/ 132648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45" name="Freeform 231">
                <a:extLst>
                  <a:ext uri="{FF2B5EF4-FFF2-40B4-BE49-F238E27FC236}">
                    <a16:creationId xmlns:a16="http://schemas.microsoft.com/office/drawing/2014/main" id="{2943EA20-EA15-90D3-E104-8C94FCFF05A2}"/>
                  </a:ext>
                </a:extLst>
              </p:cNvPr>
              <p:cNvSpPr>
                <a:spLocks noChangeAspect="1"/>
              </p:cNvSpPr>
              <p:nvPr/>
            </p:nvSpPr>
            <p:spPr bwMode="gray">
              <a:xfrm>
                <a:off x="5162320" y="4757263"/>
                <a:ext cx="287276" cy="264948"/>
              </a:xfrm>
              <a:custGeom>
                <a:avLst/>
                <a:gdLst>
                  <a:gd name="T0" fmla="*/ 0 w 409"/>
                  <a:gd name="T1" fmla="*/ 138370 h 339"/>
                  <a:gd name="T2" fmla="*/ 0 w 409"/>
                  <a:gd name="T3" fmla="*/ 246732 h 339"/>
                  <a:gd name="T4" fmla="*/ 32212 w 409"/>
                  <a:gd name="T5" fmla="*/ 274239 h 339"/>
                  <a:gd name="T6" fmla="*/ 81654 w 409"/>
                  <a:gd name="T7" fmla="*/ 280908 h 339"/>
                  <a:gd name="T8" fmla="*/ 127350 w 409"/>
                  <a:gd name="T9" fmla="*/ 282575 h 339"/>
                  <a:gd name="T10" fmla="*/ 173046 w 409"/>
                  <a:gd name="T11" fmla="*/ 244231 h 339"/>
                  <a:gd name="T12" fmla="*/ 176042 w 409"/>
                  <a:gd name="T13" fmla="*/ 228394 h 339"/>
                  <a:gd name="T14" fmla="*/ 215745 w 409"/>
                  <a:gd name="T15" fmla="*/ 216724 h 339"/>
                  <a:gd name="T16" fmla="*/ 208254 w 409"/>
                  <a:gd name="T17" fmla="*/ 201720 h 339"/>
                  <a:gd name="T18" fmla="*/ 291406 w 409"/>
                  <a:gd name="T19" fmla="*/ 173379 h 339"/>
                  <a:gd name="T20" fmla="*/ 280169 w 409"/>
                  <a:gd name="T21" fmla="*/ 159209 h 339"/>
                  <a:gd name="T22" fmla="*/ 306388 w 409"/>
                  <a:gd name="T23" fmla="*/ 73353 h 339"/>
                  <a:gd name="T24" fmla="*/ 286162 w 409"/>
                  <a:gd name="T25" fmla="*/ 35843 h 339"/>
                  <a:gd name="T26" fmla="*/ 237469 w 409"/>
                  <a:gd name="T27" fmla="*/ 10003 h 339"/>
                  <a:gd name="T28" fmla="*/ 224734 w 409"/>
                  <a:gd name="T29" fmla="*/ 0 h 339"/>
                  <a:gd name="T30" fmla="*/ 177540 w 409"/>
                  <a:gd name="T31" fmla="*/ 26674 h 339"/>
                  <a:gd name="T32" fmla="*/ 172296 w 409"/>
                  <a:gd name="T33" fmla="*/ 101694 h 339"/>
                  <a:gd name="T34" fmla="*/ 201512 w 409"/>
                  <a:gd name="T35" fmla="*/ 115864 h 339"/>
                  <a:gd name="T36" fmla="*/ 202261 w 409"/>
                  <a:gd name="T37" fmla="*/ 146706 h 339"/>
                  <a:gd name="T38" fmla="*/ 53187 w 409"/>
                  <a:gd name="T39" fmla="*/ 78354 h 339"/>
                  <a:gd name="T40" fmla="*/ 57682 w 409"/>
                  <a:gd name="T41" fmla="*/ 138370 h 339"/>
                  <a:gd name="T42" fmla="*/ 0 w 409"/>
                  <a:gd name="T43" fmla="*/ 138370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46" name="Freeform 232">
                <a:extLst>
                  <a:ext uri="{FF2B5EF4-FFF2-40B4-BE49-F238E27FC236}">
                    <a16:creationId xmlns:a16="http://schemas.microsoft.com/office/drawing/2014/main" id="{6C564637-9150-FCC0-EBBF-E998E7ED2240}"/>
                  </a:ext>
                </a:extLst>
              </p:cNvPr>
              <p:cNvSpPr>
                <a:spLocks noChangeAspect="1"/>
              </p:cNvSpPr>
              <p:nvPr/>
            </p:nvSpPr>
            <p:spPr bwMode="gray">
              <a:xfrm>
                <a:off x="5032824" y="5141290"/>
                <a:ext cx="394446" cy="355746"/>
              </a:xfrm>
              <a:custGeom>
                <a:avLst/>
                <a:gdLst>
                  <a:gd name="T0" fmla="*/ 0 w 568"/>
                  <a:gd name="T1" fmla="*/ 200130 h 455"/>
                  <a:gd name="T2" fmla="*/ 15554 w 568"/>
                  <a:gd name="T3" fmla="*/ 186788 h 455"/>
                  <a:gd name="T4" fmla="*/ 33329 w 568"/>
                  <a:gd name="T5" fmla="*/ 211804 h 455"/>
                  <a:gd name="T6" fmla="*/ 65918 w 568"/>
                  <a:gd name="T7" fmla="*/ 211804 h 455"/>
                  <a:gd name="T8" fmla="*/ 88137 w 568"/>
                  <a:gd name="T9" fmla="*/ 193459 h 455"/>
                  <a:gd name="T10" fmla="*/ 88137 w 568"/>
                  <a:gd name="T11" fmla="*/ 75883 h 455"/>
                  <a:gd name="T12" fmla="*/ 110356 w 568"/>
                  <a:gd name="T13" fmla="*/ 105902 h 455"/>
                  <a:gd name="T14" fmla="*/ 109616 w 568"/>
                  <a:gd name="T15" fmla="*/ 137589 h 455"/>
                  <a:gd name="T16" fmla="*/ 145167 w 568"/>
                  <a:gd name="T17" fmla="*/ 136755 h 455"/>
                  <a:gd name="T18" fmla="*/ 175533 w 568"/>
                  <a:gd name="T19" fmla="*/ 100899 h 455"/>
                  <a:gd name="T20" fmla="*/ 231822 w 568"/>
                  <a:gd name="T21" fmla="*/ 100899 h 455"/>
                  <a:gd name="T22" fmla="*/ 329588 w 568"/>
                  <a:gd name="T23" fmla="*/ 0 h 455"/>
                  <a:gd name="T24" fmla="*/ 388099 w 568"/>
                  <a:gd name="T25" fmla="*/ 14176 h 455"/>
                  <a:gd name="T26" fmla="*/ 397727 w 568"/>
                  <a:gd name="T27" fmla="*/ 108404 h 455"/>
                  <a:gd name="T28" fmla="*/ 369582 w 568"/>
                  <a:gd name="T29" fmla="*/ 134254 h 455"/>
                  <a:gd name="T30" fmla="*/ 386617 w 568"/>
                  <a:gd name="T31" fmla="*/ 154267 h 455"/>
                  <a:gd name="T32" fmla="*/ 400690 w 568"/>
                  <a:gd name="T33" fmla="*/ 137589 h 455"/>
                  <a:gd name="T34" fmla="*/ 420687 w 568"/>
                  <a:gd name="T35" fmla="*/ 137589 h 455"/>
                  <a:gd name="T36" fmla="*/ 410318 w 568"/>
                  <a:gd name="T37" fmla="*/ 193459 h 455"/>
                  <a:gd name="T38" fmla="*/ 348844 w 568"/>
                  <a:gd name="T39" fmla="*/ 279348 h 455"/>
                  <a:gd name="T40" fmla="*/ 272558 w 568"/>
                  <a:gd name="T41" fmla="*/ 353563 h 455"/>
                  <a:gd name="T42" fmla="*/ 215528 w 568"/>
                  <a:gd name="T43" fmla="*/ 378579 h 455"/>
                  <a:gd name="T44" fmla="*/ 49623 w 568"/>
                  <a:gd name="T45" fmla="*/ 379413 h 455"/>
                  <a:gd name="T46" fmla="*/ 36292 w 568"/>
                  <a:gd name="T47" fmla="*/ 336885 h 455"/>
                  <a:gd name="T48" fmla="*/ 42957 w 568"/>
                  <a:gd name="T49" fmla="*/ 302697 h 455"/>
                  <a:gd name="T50" fmla="*/ 0 w 568"/>
                  <a:gd name="T51" fmla="*/ 200130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47" name="Freeform 233">
                <a:extLst>
                  <a:ext uri="{FF2B5EF4-FFF2-40B4-BE49-F238E27FC236}">
                    <a16:creationId xmlns:a16="http://schemas.microsoft.com/office/drawing/2014/main" id="{CD2BD5C0-FFFA-76CA-95AB-A340A1E2D425}"/>
                  </a:ext>
                </a:extLst>
              </p:cNvPr>
              <p:cNvSpPr>
                <a:spLocks noChangeAspect="1"/>
              </p:cNvSpPr>
              <p:nvPr/>
            </p:nvSpPr>
            <p:spPr bwMode="gray">
              <a:xfrm>
                <a:off x="5287353" y="5331814"/>
                <a:ext cx="58051" cy="64005"/>
              </a:xfrm>
              <a:custGeom>
                <a:avLst/>
                <a:gdLst>
                  <a:gd name="T0" fmla="*/ 0 w 80"/>
                  <a:gd name="T1" fmla="*/ 33319 h 84"/>
                  <a:gd name="T2" fmla="*/ 23217 w 80"/>
                  <a:gd name="T3" fmla="*/ 68263 h 84"/>
                  <a:gd name="T4" fmla="*/ 61913 w 80"/>
                  <a:gd name="T5" fmla="*/ 33319 h 84"/>
                  <a:gd name="T6" fmla="*/ 44113 w 80"/>
                  <a:gd name="T7" fmla="*/ 0 h 84"/>
                  <a:gd name="T8" fmla="*/ 0 w 80"/>
                  <a:gd name="T9" fmla="*/ 33319 h 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84">
                    <a:moveTo>
                      <a:pt x="0" y="41"/>
                    </a:moveTo>
                    <a:lnTo>
                      <a:pt x="30" y="84"/>
                    </a:lnTo>
                    <a:lnTo>
                      <a:pt x="80" y="41"/>
                    </a:lnTo>
                    <a:lnTo>
                      <a:pt x="57" y="0"/>
                    </a:lnTo>
                    <a:lnTo>
                      <a:pt x="0" y="4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48" name="Freeform 241">
                <a:extLst>
                  <a:ext uri="{FF2B5EF4-FFF2-40B4-BE49-F238E27FC236}">
                    <a16:creationId xmlns:a16="http://schemas.microsoft.com/office/drawing/2014/main" id="{4ACEE76E-346B-2955-A1DA-D3C08D6419F8}"/>
                  </a:ext>
                </a:extLst>
              </p:cNvPr>
              <p:cNvSpPr>
                <a:spLocks noChangeAspect="1"/>
              </p:cNvSpPr>
              <p:nvPr/>
            </p:nvSpPr>
            <p:spPr bwMode="gray">
              <a:xfrm>
                <a:off x="5970560" y="3198830"/>
                <a:ext cx="445053" cy="299183"/>
              </a:xfrm>
              <a:custGeom>
                <a:avLst/>
                <a:gdLst>
                  <a:gd name="T0" fmla="*/ 44921 w 634"/>
                  <a:gd name="T1" fmla="*/ 143010 h 386"/>
                  <a:gd name="T2" fmla="*/ 53156 w 634"/>
                  <a:gd name="T3" fmla="*/ 119038 h 386"/>
                  <a:gd name="T4" fmla="*/ 64386 w 634"/>
                  <a:gd name="T5" fmla="*/ 109118 h 386"/>
                  <a:gd name="T6" fmla="*/ 84601 w 634"/>
                  <a:gd name="T7" fmla="*/ 114078 h 386"/>
                  <a:gd name="T8" fmla="*/ 108558 w 634"/>
                  <a:gd name="T9" fmla="*/ 120691 h 386"/>
                  <a:gd name="T10" fmla="*/ 114548 w 634"/>
                  <a:gd name="T11" fmla="*/ 128131 h 386"/>
                  <a:gd name="T12" fmla="*/ 129521 w 634"/>
                  <a:gd name="T13" fmla="*/ 143010 h 386"/>
                  <a:gd name="T14" fmla="*/ 140752 w 634"/>
                  <a:gd name="T15" fmla="*/ 179383 h 386"/>
                  <a:gd name="T16" fmla="*/ 158720 w 634"/>
                  <a:gd name="T17" fmla="*/ 175250 h 386"/>
                  <a:gd name="T18" fmla="*/ 184175 w 634"/>
                  <a:gd name="T19" fmla="*/ 179383 h 386"/>
                  <a:gd name="T20" fmla="*/ 221609 w 634"/>
                  <a:gd name="T21" fmla="*/ 222369 h 386"/>
                  <a:gd name="T22" fmla="*/ 262037 w 634"/>
                  <a:gd name="T23" fmla="*/ 248822 h 386"/>
                  <a:gd name="T24" fmla="*/ 299471 w 634"/>
                  <a:gd name="T25" fmla="*/ 273621 h 386"/>
                  <a:gd name="T26" fmla="*/ 314445 w 634"/>
                  <a:gd name="T27" fmla="*/ 319087 h 386"/>
                  <a:gd name="T28" fmla="*/ 339151 w 634"/>
                  <a:gd name="T29" fmla="*/ 283541 h 386"/>
                  <a:gd name="T30" fmla="*/ 342146 w 634"/>
                  <a:gd name="T31" fmla="*/ 250475 h 386"/>
                  <a:gd name="T32" fmla="*/ 327172 w 634"/>
                  <a:gd name="T33" fmla="*/ 202529 h 386"/>
                  <a:gd name="T34" fmla="*/ 358617 w 634"/>
                  <a:gd name="T35" fmla="*/ 192610 h 386"/>
                  <a:gd name="T36" fmla="*/ 399794 w 634"/>
                  <a:gd name="T37" fmla="*/ 201703 h 386"/>
                  <a:gd name="T38" fmla="*/ 463432 w 634"/>
                  <a:gd name="T39" fmla="*/ 197569 h 386"/>
                  <a:gd name="T40" fmla="*/ 463432 w 634"/>
                  <a:gd name="T41" fmla="*/ 168637 h 386"/>
                  <a:gd name="T42" fmla="*/ 387067 w 634"/>
                  <a:gd name="T43" fmla="*/ 168637 h 386"/>
                  <a:gd name="T44" fmla="*/ 348135 w 634"/>
                  <a:gd name="T45" fmla="*/ 165330 h 386"/>
                  <a:gd name="T46" fmla="*/ 313696 w 634"/>
                  <a:gd name="T47" fmla="*/ 179383 h 386"/>
                  <a:gd name="T48" fmla="*/ 290487 w 634"/>
                  <a:gd name="T49" fmla="*/ 175250 h 386"/>
                  <a:gd name="T50" fmla="*/ 272519 w 634"/>
                  <a:gd name="T51" fmla="*/ 178556 h 386"/>
                  <a:gd name="T52" fmla="*/ 249310 w 634"/>
                  <a:gd name="T53" fmla="*/ 165330 h 386"/>
                  <a:gd name="T54" fmla="*/ 248561 w 634"/>
                  <a:gd name="T55" fmla="*/ 154584 h 386"/>
                  <a:gd name="T56" fmla="*/ 244818 w 634"/>
                  <a:gd name="T57" fmla="*/ 118211 h 386"/>
                  <a:gd name="T58" fmla="*/ 170699 w 634"/>
                  <a:gd name="T59" fmla="*/ 88452 h 386"/>
                  <a:gd name="T60" fmla="*/ 133265 w 634"/>
                  <a:gd name="T61" fmla="*/ 61999 h 386"/>
                  <a:gd name="T62" fmla="*/ 85349 w 634"/>
                  <a:gd name="T63" fmla="*/ 75225 h 386"/>
                  <a:gd name="T64" fmla="*/ 56151 w 634"/>
                  <a:gd name="T65" fmla="*/ 33066 h 386"/>
                  <a:gd name="T66" fmla="*/ 56900 w 634"/>
                  <a:gd name="T67" fmla="*/ 0 h 386"/>
                  <a:gd name="T68" fmla="*/ 32942 w 634"/>
                  <a:gd name="T69" fmla="*/ 145490 h 3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49" name="Freeform 242">
                <a:extLst>
                  <a:ext uri="{FF2B5EF4-FFF2-40B4-BE49-F238E27FC236}">
                    <a16:creationId xmlns:a16="http://schemas.microsoft.com/office/drawing/2014/main" id="{B91E5EF8-757C-2913-8DA5-A65007EA84C8}"/>
                  </a:ext>
                </a:extLst>
              </p:cNvPr>
              <p:cNvSpPr>
                <a:spLocks noChangeAspect="1"/>
              </p:cNvSpPr>
              <p:nvPr/>
            </p:nvSpPr>
            <p:spPr bwMode="gray">
              <a:xfrm>
                <a:off x="5913999" y="3297071"/>
                <a:ext cx="337884" cy="261971"/>
              </a:xfrm>
              <a:custGeom>
                <a:avLst/>
                <a:gdLst>
                  <a:gd name="T0" fmla="*/ 0 w 485"/>
                  <a:gd name="T1" fmla="*/ 40505 h 338"/>
                  <a:gd name="T2" fmla="*/ 2229 w 485"/>
                  <a:gd name="T3" fmla="*/ 76876 h 338"/>
                  <a:gd name="T4" fmla="*/ 23033 w 485"/>
                  <a:gd name="T5" fmla="*/ 54557 h 338"/>
                  <a:gd name="T6" fmla="*/ 49039 w 485"/>
                  <a:gd name="T7" fmla="*/ 83489 h 338"/>
                  <a:gd name="T8" fmla="*/ 37151 w 485"/>
                  <a:gd name="T9" fmla="*/ 100022 h 338"/>
                  <a:gd name="T10" fmla="*/ 4458 w 485"/>
                  <a:gd name="T11" fmla="*/ 84316 h 338"/>
                  <a:gd name="T12" fmla="*/ 1486 w 485"/>
                  <a:gd name="T13" fmla="*/ 109115 h 338"/>
                  <a:gd name="T14" fmla="*/ 4458 w 485"/>
                  <a:gd name="T15" fmla="*/ 123994 h 338"/>
                  <a:gd name="T16" fmla="*/ 23033 w 485"/>
                  <a:gd name="T17" fmla="*/ 126474 h 338"/>
                  <a:gd name="T18" fmla="*/ 14117 w 485"/>
                  <a:gd name="T19" fmla="*/ 142180 h 338"/>
                  <a:gd name="T20" fmla="*/ 30464 w 485"/>
                  <a:gd name="T21" fmla="*/ 153753 h 338"/>
                  <a:gd name="T22" fmla="*/ 30464 w 485"/>
                  <a:gd name="T23" fmla="*/ 203350 h 338"/>
                  <a:gd name="T24" fmla="*/ 79503 w 485"/>
                  <a:gd name="T25" fmla="*/ 189298 h 338"/>
                  <a:gd name="T26" fmla="*/ 106251 w 485"/>
                  <a:gd name="T27" fmla="*/ 174418 h 338"/>
                  <a:gd name="T28" fmla="*/ 170150 w 485"/>
                  <a:gd name="T29" fmla="*/ 207483 h 338"/>
                  <a:gd name="T30" fmla="*/ 209530 w 485"/>
                  <a:gd name="T31" fmla="*/ 226496 h 338"/>
                  <a:gd name="T32" fmla="*/ 218446 w 485"/>
                  <a:gd name="T33" fmla="*/ 237242 h 338"/>
                  <a:gd name="T34" fmla="*/ 222161 w 485"/>
                  <a:gd name="T35" fmla="*/ 261214 h 338"/>
                  <a:gd name="T36" fmla="*/ 259312 w 485"/>
                  <a:gd name="T37" fmla="*/ 279400 h 338"/>
                  <a:gd name="T38" fmla="*/ 314295 w 485"/>
                  <a:gd name="T39" fmla="*/ 212443 h 338"/>
                  <a:gd name="T40" fmla="*/ 350703 w 485"/>
                  <a:gd name="T41" fmla="*/ 212443 h 338"/>
                  <a:gd name="T42" fmla="*/ 356647 w 485"/>
                  <a:gd name="T43" fmla="*/ 184338 h 338"/>
                  <a:gd name="T44" fmla="*/ 360362 w 485"/>
                  <a:gd name="T45" fmla="*/ 173592 h 338"/>
                  <a:gd name="T46" fmla="*/ 348474 w 485"/>
                  <a:gd name="T47" fmla="*/ 155406 h 338"/>
                  <a:gd name="T48" fmla="*/ 321725 w 485"/>
                  <a:gd name="T49" fmla="*/ 144660 h 338"/>
                  <a:gd name="T50" fmla="*/ 320239 w 485"/>
                  <a:gd name="T51" fmla="*/ 130607 h 338"/>
                  <a:gd name="T52" fmla="*/ 281602 w 485"/>
                  <a:gd name="T53" fmla="*/ 119861 h 338"/>
                  <a:gd name="T54" fmla="*/ 259312 w 485"/>
                  <a:gd name="T55" fmla="*/ 95062 h 338"/>
                  <a:gd name="T56" fmla="*/ 251139 w 485"/>
                  <a:gd name="T57" fmla="*/ 79356 h 338"/>
                  <a:gd name="T58" fmla="*/ 232564 w 485"/>
                  <a:gd name="T59" fmla="*/ 63650 h 338"/>
                  <a:gd name="T60" fmla="*/ 220675 w 485"/>
                  <a:gd name="T61" fmla="*/ 71917 h 338"/>
                  <a:gd name="T62" fmla="*/ 213988 w 485"/>
                  <a:gd name="T63" fmla="*/ 79356 h 338"/>
                  <a:gd name="T64" fmla="*/ 201357 w 485"/>
                  <a:gd name="T65" fmla="*/ 76876 h 338"/>
                  <a:gd name="T66" fmla="*/ 190212 w 485"/>
                  <a:gd name="T67" fmla="*/ 54557 h 338"/>
                  <a:gd name="T68" fmla="*/ 189469 w 485"/>
                  <a:gd name="T69" fmla="*/ 40505 h 338"/>
                  <a:gd name="T70" fmla="*/ 176837 w 485"/>
                  <a:gd name="T71" fmla="*/ 35545 h 338"/>
                  <a:gd name="T72" fmla="*/ 173865 w 485"/>
                  <a:gd name="T73" fmla="*/ 22319 h 338"/>
                  <a:gd name="T74" fmla="*/ 157519 w 485"/>
                  <a:gd name="T75" fmla="*/ 11573 h 338"/>
                  <a:gd name="T76" fmla="*/ 145631 w 485"/>
                  <a:gd name="T77" fmla="*/ 11573 h 338"/>
                  <a:gd name="T78" fmla="*/ 138201 w 485"/>
                  <a:gd name="T79" fmla="*/ 0 h 338"/>
                  <a:gd name="T80" fmla="*/ 125569 w 485"/>
                  <a:gd name="T81" fmla="*/ 6613 h 338"/>
                  <a:gd name="T82" fmla="*/ 130028 w 485"/>
                  <a:gd name="T83" fmla="*/ 22319 h 338"/>
                  <a:gd name="T84" fmla="*/ 124083 w 485"/>
                  <a:gd name="T85" fmla="*/ 19839 h 338"/>
                  <a:gd name="T86" fmla="*/ 114424 w 485"/>
                  <a:gd name="T87" fmla="*/ 16533 h 338"/>
                  <a:gd name="T88" fmla="*/ 106251 w 485"/>
                  <a:gd name="T89" fmla="*/ 40505 h 338"/>
                  <a:gd name="T90" fmla="*/ 92877 w 485"/>
                  <a:gd name="T91" fmla="*/ 42985 h 338"/>
                  <a:gd name="T92" fmla="*/ 79503 w 485"/>
                  <a:gd name="T93" fmla="*/ 39678 h 338"/>
                  <a:gd name="T94" fmla="*/ 67614 w 485"/>
                  <a:gd name="T95" fmla="*/ 51251 h 338"/>
                  <a:gd name="T96" fmla="*/ 56469 w 485"/>
                  <a:gd name="T97" fmla="*/ 40505 h 338"/>
                  <a:gd name="T98" fmla="*/ 39380 w 485"/>
                  <a:gd name="T99" fmla="*/ 29759 h 338"/>
                  <a:gd name="T100" fmla="*/ 0 w 485"/>
                  <a:gd name="T101" fmla="*/ 40505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sp>
            <p:nvSpPr>
              <p:cNvPr id="150" name="Freeform 244">
                <a:extLst>
                  <a:ext uri="{FF2B5EF4-FFF2-40B4-BE49-F238E27FC236}">
                    <a16:creationId xmlns:a16="http://schemas.microsoft.com/office/drawing/2014/main" id="{C583F8C8-66C4-BCC8-2A90-F67B35742E63}"/>
                  </a:ext>
                </a:extLst>
              </p:cNvPr>
              <p:cNvSpPr>
                <a:spLocks noChangeAspect="1"/>
              </p:cNvSpPr>
              <p:nvPr/>
            </p:nvSpPr>
            <p:spPr bwMode="gray">
              <a:xfrm>
                <a:off x="6254859" y="3362578"/>
                <a:ext cx="178617" cy="135451"/>
              </a:xfrm>
              <a:custGeom>
                <a:avLst/>
                <a:gdLst>
                  <a:gd name="T0" fmla="*/ 0 w 256"/>
                  <a:gd name="T1" fmla="*/ 122549 h 178"/>
                  <a:gd name="T2" fmla="*/ 1488 w 256"/>
                  <a:gd name="T3" fmla="*/ 129042 h 178"/>
                  <a:gd name="T4" fmla="*/ 14883 w 256"/>
                  <a:gd name="T5" fmla="*/ 130665 h 178"/>
                  <a:gd name="T6" fmla="*/ 49857 w 256"/>
                  <a:gd name="T7" fmla="*/ 131477 h 178"/>
                  <a:gd name="T8" fmla="*/ 90041 w 256"/>
                  <a:gd name="T9" fmla="*/ 86028 h 178"/>
                  <a:gd name="T10" fmla="*/ 99715 w 256"/>
                  <a:gd name="T11" fmla="*/ 116057 h 178"/>
                  <a:gd name="T12" fmla="*/ 110877 w 256"/>
                  <a:gd name="T13" fmla="*/ 144462 h 178"/>
                  <a:gd name="T14" fmla="*/ 135434 w 256"/>
                  <a:gd name="T15" fmla="*/ 133100 h 178"/>
                  <a:gd name="T16" fmla="*/ 162967 w 256"/>
                  <a:gd name="T17" fmla="*/ 121738 h 178"/>
                  <a:gd name="T18" fmla="*/ 189012 w 256"/>
                  <a:gd name="T19" fmla="*/ 130665 h 178"/>
                  <a:gd name="T20" fmla="*/ 190500 w 256"/>
                  <a:gd name="T21" fmla="*/ 88463 h 178"/>
                  <a:gd name="T22" fmla="*/ 171896 w 256"/>
                  <a:gd name="T23" fmla="*/ 79535 h 178"/>
                  <a:gd name="T24" fmla="*/ 160734 w 256"/>
                  <a:gd name="T25" fmla="*/ 81158 h 178"/>
                  <a:gd name="T26" fmla="*/ 168920 w 256"/>
                  <a:gd name="T27" fmla="*/ 54376 h 178"/>
                  <a:gd name="T28" fmla="*/ 146596 w 256"/>
                  <a:gd name="T29" fmla="*/ 48695 h 178"/>
                  <a:gd name="T30" fmla="*/ 127248 w 256"/>
                  <a:gd name="T31" fmla="*/ 46260 h 178"/>
                  <a:gd name="T32" fmla="*/ 100459 w 256"/>
                  <a:gd name="T33" fmla="*/ 46260 h 178"/>
                  <a:gd name="T34" fmla="*/ 78879 w 256"/>
                  <a:gd name="T35" fmla="*/ 46260 h 178"/>
                  <a:gd name="T36" fmla="*/ 53578 w 256"/>
                  <a:gd name="T37" fmla="*/ 46260 h 178"/>
                  <a:gd name="T38" fmla="*/ 31254 w 256"/>
                  <a:gd name="T39" fmla="*/ 41391 h 178"/>
                  <a:gd name="T40" fmla="*/ 28277 w 256"/>
                  <a:gd name="T41" fmla="*/ 37333 h 178"/>
                  <a:gd name="T42" fmla="*/ 32742 w 256"/>
                  <a:gd name="T43" fmla="*/ 27594 h 178"/>
                  <a:gd name="T44" fmla="*/ 41672 w 256"/>
                  <a:gd name="T45" fmla="*/ 20290 h 178"/>
                  <a:gd name="T46" fmla="*/ 78135 w 256"/>
                  <a:gd name="T47" fmla="*/ 13797 h 178"/>
                  <a:gd name="T48" fmla="*/ 75902 w 256"/>
                  <a:gd name="T49" fmla="*/ 0 h 178"/>
                  <a:gd name="T50" fmla="*/ 49113 w 256"/>
                  <a:gd name="T51" fmla="*/ 4870 h 178"/>
                  <a:gd name="T52" fmla="*/ 25301 w 256"/>
                  <a:gd name="T53" fmla="*/ 2435 h 178"/>
                  <a:gd name="T54" fmla="*/ 9674 w 256"/>
                  <a:gd name="T55" fmla="*/ 16232 h 178"/>
                  <a:gd name="T56" fmla="*/ 5209 w 256"/>
                  <a:gd name="T57" fmla="*/ 46260 h 178"/>
                  <a:gd name="T58" fmla="*/ 5953 w 256"/>
                  <a:gd name="T59" fmla="*/ 53565 h 178"/>
                  <a:gd name="T60" fmla="*/ 3721 w 256"/>
                  <a:gd name="T61" fmla="*/ 55188 h 178"/>
                  <a:gd name="T62" fmla="*/ 20836 w 256"/>
                  <a:gd name="T63" fmla="*/ 61680 h 178"/>
                  <a:gd name="T64" fmla="*/ 29021 w 256"/>
                  <a:gd name="T65" fmla="*/ 77101 h 178"/>
                  <a:gd name="T66" fmla="*/ 24557 w 256"/>
                  <a:gd name="T67" fmla="*/ 95767 h 178"/>
                  <a:gd name="T68" fmla="*/ 20092 w 256"/>
                  <a:gd name="T69" fmla="*/ 98202 h 178"/>
                  <a:gd name="T70" fmla="*/ 13395 w 256"/>
                  <a:gd name="T71" fmla="*/ 106318 h 178"/>
                  <a:gd name="T72" fmla="*/ 0 w 256"/>
                  <a:gd name="T73" fmla="*/ 122549 h 1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solidFill>
                <a:schemeClr val="bg1">
                  <a:lumMod val="85000"/>
                </a:schemeClr>
              </a:solidFill>
              <a:ln w="3175" cap="rnd" cmpd="sng">
                <a:solidFill>
                  <a:schemeClr val="bg1"/>
                </a:solidFill>
                <a:prstDash val="solid"/>
                <a:round/>
                <a:headEnd type="none" w="med" len="med"/>
                <a:tailEnd type="none" w="med" len="med"/>
              </a:ln>
              <a:effectLst/>
            </p:spPr>
            <p:txBody>
              <a:bodyPr/>
              <a:lstStyle/>
              <a:p>
                <a:endParaRPr lang="en-US" noProof="0" dirty="0"/>
              </a:p>
            </p:txBody>
          </p:sp>
        </p:grpSp>
        <p:grpSp>
          <p:nvGrpSpPr>
            <p:cNvPr id="191" name="Group 190">
              <a:extLst>
                <a:ext uri="{FF2B5EF4-FFF2-40B4-BE49-F238E27FC236}">
                  <a16:creationId xmlns:a16="http://schemas.microsoft.com/office/drawing/2014/main" id="{FED512AE-5CC5-C20D-DDA6-609F33428895}"/>
                </a:ext>
              </a:extLst>
            </p:cNvPr>
            <p:cNvGrpSpPr/>
            <p:nvPr/>
          </p:nvGrpSpPr>
          <p:grpSpPr>
            <a:xfrm>
              <a:off x="2169803" y="2676660"/>
              <a:ext cx="9794505" cy="2879114"/>
              <a:chOff x="1569344" y="2373271"/>
              <a:chExt cx="11343197" cy="3455945"/>
            </a:xfrm>
          </p:grpSpPr>
          <p:sp>
            <p:nvSpPr>
              <p:cNvPr id="151" name="Freeform 5">
                <a:extLst>
                  <a:ext uri="{FF2B5EF4-FFF2-40B4-BE49-F238E27FC236}">
                    <a16:creationId xmlns:a16="http://schemas.microsoft.com/office/drawing/2014/main" id="{8E68F543-ED8D-6D42-B3A2-87CE5C155D90}"/>
                  </a:ext>
                </a:extLst>
              </p:cNvPr>
              <p:cNvSpPr>
                <a:spLocks noChangeAspect="1"/>
              </p:cNvSpPr>
              <p:nvPr/>
            </p:nvSpPr>
            <p:spPr bwMode="gray">
              <a:xfrm>
                <a:off x="10329015" y="2373271"/>
                <a:ext cx="77401" cy="23816"/>
              </a:xfrm>
              <a:custGeom>
                <a:avLst/>
                <a:gdLst>
                  <a:gd name="T0" fmla="*/ 0 w 107"/>
                  <a:gd name="T1" fmla="*/ 7697 h 33"/>
                  <a:gd name="T2" fmla="*/ 50147 w 107"/>
                  <a:gd name="T3" fmla="*/ 0 h 33"/>
                  <a:gd name="T4" fmla="*/ 82550 w 107"/>
                  <a:gd name="T5" fmla="*/ 12315 h 33"/>
                  <a:gd name="T6" fmla="*/ 65577 w 107"/>
                  <a:gd name="T7" fmla="*/ 25400 h 33"/>
                  <a:gd name="T8" fmla="*/ 0 w 107"/>
                  <a:gd name="T9" fmla="*/ 769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3">
                    <a:moveTo>
                      <a:pt x="0" y="10"/>
                    </a:moveTo>
                    <a:lnTo>
                      <a:pt x="65" y="0"/>
                    </a:lnTo>
                    <a:lnTo>
                      <a:pt x="107" y="16"/>
                    </a:lnTo>
                    <a:lnTo>
                      <a:pt x="85" y="33"/>
                    </a:lnTo>
                    <a:lnTo>
                      <a:pt x="0" y="10"/>
                    </a:lnTo>
                    <a:close/>
                  </a:path>
                </a:pathLst>
              </a:custGeom>
              <a:solidFill>
                <a:schemeClr val="accent2"/>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noProof="0" dirty="0"/>
              </a:p>
            </p:txBody>
          </p:sp>
          <p:sp>
            <p:nvSpPr>
              <p:cNvPr id="152" name="Freeform 5">
                <a:extLst>
                  <a:ext uri="{FF2B5EF4-FFF2-40B4-BE49-F238E27FC236}">
                    <a16:creationId xmlns:a16="http://schemas.microsoft.com/office/drawing/2014/main" id="{D28C8785-ADF1-6C9E-9E6D-D905AD866E42}"/>
                  </a:ext>
                </a:extLst>
              </p:cNvPr>
              <p:cNvSpPr>
                <a:spLocks noChangeAspect="1"/>
              </p:cNvSpPr>
              <p:nvPr/>
            </p:nvSpPr>
            <p:spPr bwMode="gray">
              <a:xfrm>
                <a:off x="10329015" y="2373272"/>
                <a:ext cx="77401" cy="23816"/>
              </a:xfrm>
              <a:custGeom>
                <a:avLst/>
                <a:gdLst>
                  <a:gd name="T0" fmla="*/ 0 w 107"/>
                  <a:gd name="T1" fmla="*/ 7697 h 33"/>
                  <a:gd name="T2" fmla="*/ 50147 w 107"/>
                  <a:gd name="T3" fmla="*/ 0 h 33"/>
                  <a:gd name="T4" fmla="*/ 82550 w 107"/>
                  <a:gd name="T5" fmla="*/ 12315 h 33"/>
                  <a:gd name="T6" fmla="*/ 65577 w 107"/>
                  <a:gd name="T7" fmla="*/ 25400 h 33"/>
                  <a:gd name="T8" fmla="*/ 0 w 107"/>
                  <a:gd name="T9" fmla="*/ 7697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3">
                    <a:moveTo>
                      <a:pt x="0" y="10"/>
                    </a:moveTo>
                    <a:lnTo>
                      <a:pt x="65" y="0"/>
                    </a:lnTo>
                    <a:lnTo>
                      <a:pt x="107" y="16"/>
                    </a:lnTo>
                    <a:lnTo>
                      <a:pt x="85" y="33"/>
                    </a:lnTo>
                    <a:lnTo>
                      <a:pt x="0" y="10"/>
                    </a:lnTo>
                    <a:close/>
                  </a:path>
                </a:pathLst>
              </a:custGeom>
              <a:solidFill>
                <a:schemeClr val="accent2"/>
              </a:solidFill>
              <a:ln w="3175"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noProof="0" dirty="0"/>
              </a:p>
            </p:txBody>
          </p:sp>
          <p:grpSp>
            <p:nvGrpSpPr>
              <p:cNvPr id="153" name="Groupe 112">
                <a:extLst>
                  <a:ext uri="{FF2B5EF4-FFF2-40B4-BE49-F238E27FC236}">
                    <a16:creationId xmlns:a16="http://schemas.microsoft.com/office/drawing/2014/main" id="{2CC51549-4011-16D3-E46D-5828FCBDB25C}"/>
                  </a:ext>
                </a:extLst>
              </p:cNvPr>
              <p:cNvGrpSpPr/>
              <p:nvPr/>
            </p:nvGrpSpPr>
            <p:grpSpPr>
              <a:xfrm>
                <a:off x="9877416" y="3151805"/>
                <a:ext cx="3035125" cy="658946"/>
                <a:chOff x="9398441" y="1448106"/>
                <a:chExt cx="2923742" cy="746402"/>
              </a:xfrm>
            </p:grpSpPr>
            <p:sp>
              <p:nvSpPr>
                <p:cNvPr id="154" name="Ellipse 113">
                  <a:extLst>
                    <a:ext uri="{FF2B5EF4-FFF2-40B4-BE49-F238E27FC236}">
                      <a16:creationId xmlns:a16="http://schemas.microsoft.com/office/drawing/2014/main" id="{8B98C9E7-7189-DFD0-AA3B-54F7A7BB7461}"/>
                    </a:ext>
                  </a:extLst>
                </p:cNvPr>
                <p:cNvSpPr/>
                <p:nvPr/>
              </p:nvSpPr>
              <p:spPr>
                <a:xfrm>
                  <a:off x="9398441" y="1512534"/>
                  <a:ext cx="278295" cy="286247"/>
                </a:xfrm>
                <a:prstGeom prst="ellipse">
                  <a:avLst/>
                </a:prstGeom>
                <a:solidFill>
                  <a:srgbClr val="0070C0"/>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55" name="ZoneTexte 114">
                  <a:extLst>
                    <a:ext uri="{FF2B5EF4-FFF2-40B4-BE49-F238E27FC236}">
                      <a16:creationId xmlns:a16="http://schemas.microsoft.com/office/drawing/2014/main" id="{0F7A5714-3526-3B6A-6D30-956C32EACDA0}"/>
                    </a:ext>
                  </a:extLst>
                </p:cNvPr>
                <p:cNvSpPr txBox="1"/>
                <p:nvPr/>
              </p:nvSpPr>
              <p:spPr>
                <a:xfrm>
                  <a:off x="9701728" y="1448106"/>
                  <a:ext cx="2620455" cy="746402"/>
                </a:xfrm>
                <a:prstGeom prst="rect">
                  <a:avLst/>
                </a:prstGeom>
                <a:noFill/>
              </p:spPr>
              <p:txBody>
                <a:bodyPr wrap="square">
                  <a:spAutoFit/>
                </a:bodyPr>
                <a:lstStyle/>
                <a:p>
                  <a:pPr>
                    <a:defRPr sz="1400"/>
                  </a:pPr>
                  <a:r>
                    <a:rPr dirty="0"/>
                    <a:t>Causes </a:t>
                  </a:r>
                  <a:r>
                    <a:rPr dirty="0"/>
                    <a:t>profondes</a:t>
                  </a:r>
                  <a:r>
                    <a:rPr dirty="0"/>
                    <a:t> FASTR </a:t>
                  </a:r>
                </a:p>
              </p:txBody>
            </p:sp>
          </p:grpSp>
          <p:grpSp>
            <p:nvGrpSpPr>
              <p:cNvPr id="156" name="Groupe 115">
                <a:extLst>
                  <a:ext uri="{FF2B5EF4-FFF2-40B4-BE49-F238E27FC236}">
                    <a16:creationId xmlns:a16="http://schemas.microsoft.com/office/drawing/2014/main" id="{F39536F2-2C7C-C735-34B1-F4E68BF7D705}"/>
                  </a:ext>
                </a:extLst>
              </p:cNvPr>
              <p:cNvGrpSpPr/>
              <p:nvPr/>
            </p:nvGrpSpPr>
            <p:grpSpPr>
              <a:xfrm>
                <a:off x="9877417" y="3577096"/>
                <a:ext cx="2444428" cy="387615"/>
                <a:chOff x="9398441" y="1448106"/>
                <a:chExt cx="2354722" cy="439061"/>
              </a:xfrm>
            </p:grpSpPr>
            <p:sp>
              <p:nvSpPr>
                <p:cNvPr id="157" name="Ellipse 116">
                  <a:extLst>
                    <a:ext uri="{FF2B5EF4-FFF2-40B4-BE49-F238E27FC236}">
                      <a16:creationId xmlns:a16="http://schemas.microsoft.com/office/drawing/2014/main" id="{44903023-CDAB-3FAF-EC16-A09226071C52}"/>
                    </a:ext>
                  </a:extLst>
                </p:cNvPr>
                <p:cNvSpPr/>
                <p:nvPr/>
              </p:nvSpPr>
              <p:spPr>
                <a:xfrm>
                  <a:off x="9398441" y="1512534"/>
                  <a:ext cx="278295" cy="286247"/>
                </a:xfrm>
                <a:prstGeom prst="ellipse">
                  <a:avLst/>
                </a:prstGeom>
                <a:solidFill>
                  <a:schemeClr val="accent3"/>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58" name="ZoneTexte 117">
                  <a:extLst>
                    <a:ext uri="{FF2B5EF4-FFF2-40B4-BE49-F238E27FC236}">
                      <a16:creationId xmlns:a16="http://schemas.microsoft.com/office/drawing/2014/main" id="{859713D9-6F21-B5FE-8B04-43C19D9E159B}"/>
                    </a:ext>
                  </a:extLst>
                </p:cNvPr>
                <p:cNvSpPr txBox="1"/>
                <p:nvPr/>
              </p:nvSpPr>
              <p:spPr>
                <a:xfrm>
                  <a:off x="9701728" y="1448106"/>
                  <a:ext cx="2051435" cy="439061"/>
                </a:xfrm>
                <a:prstGeom prst="rect">
                  <a:avLst/>
                </a:prstGeom>
                <a:noFill/>
              </p:spPr>
              <p:txBody>
                <a:bodyPr wrap="square">
                  <a:spAutoFit/>
                </a:bodyPr>
                <a:lstStyle/>
                <a:p>
                  <a:pPr>
                    <a:defRPr sz="1400"/>
                  </a:pPr>
                  <a:r>
                    <a:rPr dirty="0"/>
                    <a:t>Access PDC</a:t>
                  </a:r>
                </a:p>
              </p:txBody>
            </p:sp>
          </p:grpSp>
          <p:grpSp>
            <p:nvGrpSpPr>
              <p:cNvPr id="159" name="Groupe 118">
                <a:extLst>
                  <a:ext uri="{FF2B5EF4-FFF2-40B4-BE49-F238E27FC236}">
                    <a16:creationId xmlns:a16="http://schemas.microsoft.com/office/drawing/2014/main" id="{91A26DB4-7B4F-DE87-EF7F-5BED7C9E6211}"/>
                  </a:ext>
                </a:extLst>
              </p:cNvPr>
              <p:cNvGrpSpPr/>
              <p:nvPr/>
            </p:nvGrpSpPr>
            <p:grpSpPr>
              <a:xfrm>
                <a:off x="9877416" y="4002391"/>
                <a:ext cx="3035125" cy="387615"/>
                <a:chOff x="9398441" y="1448106"/>
                <a:chExt cx="2923742" cy="439061"/>
              </a:xfrm>
            </p:grpSpPr>
            <p:sp>
              <p:nvSpPr>
                <p:cNvPr id="160" name="Ellipse 119">
                  <a:extLst>
                    <a:ext uri="{FF2B5EF4-FFF2-40B4-BE49-F238E27FC236}">
                      <a16:creationId xmlns:a16="http://schemas.microsoft.com/office/drawing/2014/main" id="{4F01EE04-D769-5595-6987-CFAAF6ACFBE6}"/>
                    </a:ext>
                  </a:extLst>
                </p:cNvPr>
                <p:cNvSpPr/>
                <p:nvPr/>
              </p:nvSpPr>
              <p:spPr>
                <a:xfrm>
                  <a:off x="9398441" y="1512534"/>
                  <a:ext cx="278295" cy="286247"/>
                </a:xfrm>
                <a:prstGeom prst="ellipse">
                  <a:avLst/>
                </a:prstGeom>
                <a:solidFill>
                  <a:schemeClr val="accent4"/>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61" name="ZoneTexte 120">
                  <a:extLst>
                    <a:ext uri="{FF2B5EF4-FFF2-40B4-BE49-F238E27FC236}">
                      <a16:creationId xmlns:a16="http://schemas.microsoft.com/office/drawing/2014/main" id="{B598B44B-F815-C0BE-D659-CAA74E950EE8}"/>
                    </a:ext>
                  </a:extLst>
                </p:cNvPr>
                <p:cNvSpPr txBox="1"/>
                <p:nvPr/>
              </p:nvSpPr>
              <p:spPr>
                <a:xfrm>
                  <a:off x="9701728" y="1448106"/>
                  <a:ext cx="2620455" cy="439061"/>
                </a:xfrm>
                <a:prstGeom prst="rect">
                  <a:avLst/>
                </a:prstGeom>
                <a:noFill/>
              </p:spPr>
              <p:txBody>
                <a:bodyPr wrap="square">
                  <a:spAutoFit/>
                </a:bodyPr>
                <a:lstStyle/>
                <a:p>
                  <a:pPr>
                    <a:defRPr sz="1400"/>
                  </a:pPr>
                  <a:r>
                    <a:rPr dirty="0"/>
                    <a:t>Fonds</a:t>
                  </a:r>
                  <a:r>
                    <a:rPr dirty="0"/>
                    <a:t> de </a:t>
                  </a:r>
                  <a:r>
                    <a:rPr dirty="0"/>
                    <a:t>défis</a:t>
                  </a:r>
                  <a:endParaRPr dirty="0"/>
                </a:p>
              </p:txBody>
            </p:sp>
          </p:grpSp>
          <p:sp>
            <p:nvSpPr>
              <p:cNvPr id="162" name="Ellipse 121">
                <a:extLst>
                  <a:ext uri="{FF2B5EF4-FFF2-40B4-BE49-F238E27FC236}">
                    <a16:creationId xmlns:a16="http://schemas.microsoft.com/office/drawing/2014/main" id="{2182E4A6-E205-1192-355B-7F21EBA6074E}"/>
                  </a:ext>
                </a:extLst>
              </p:cNvPr>
              <p:cNvSpPr/>
              <p:nvPr/>
            </p:nvSpPr>
            <p:spPr>
              <a:xfrm>
                <a:off x="4982693" y="5361140"/>
                <a:ext cx="72000" cy="72000"/>
              </a:xfrm>
              <a:prstGeom prst="ellipse">
                <a:avLst/>
              </a:prstGeom>
              <a:solidFill>
                <a:srgbClr val="0070C0"/>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63" name="Ellipse 122">
                <a:extLst>
                  <a:ext uri="{FF2B5EF4-FFF2-40B4-BE49-F238E27FC236}">
                    <a16:creationId xmlns:a16="http://schemas.microsoft.com/office/drawing/2014/main" id="{BD79AEB8-357C-7221-5C2E-A96B8197D045}"/>
                  </a:ext>
                </a:extLst>
              </p:cNvPr>
              <p:cNvSpPr/>
              <p:nvPr/>
            </p:nvSpPr>
            <p:spPr>
              <a:xfrm>
                <a:off x="5037691" y="5221127"/>
                <a:ext cx="72000" cy="72000"/>
              </a:xfrm>
              <a:prstGeom prst="ellipse">
                <a:avLst/>
              </a:prstGeom>
              <a:solidFill>
                <a:schemeClr val="accent3"/>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64" name="Rectangle 142">
                <a:extLst>
                  <a:ext uri="{FF2B5EF4-FFF2-40B4-BE49-F238E27FC236}">
                    <a16:creationId xmlns:a16="http://schemas.microsoft.com/office/drawing/2014/main" id="{C58A20B5-1343-F660-2FA7-E33B2F68378F}"/>
                  </a:ext>
                </a:extLst>
              </p:cNvPr>
              <p:cNvSpPr>
                <a:spLocks noChangeArrowheads="1"/>
              </p:cNvSpPr>
              <p:nvPr/>
            </p:nvSpPr>
            <p:spPr bwMode="auto">
              <a:xfrm>
                <a:off x="5060570" y="5528245"/>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MADAGASCAR</a:t>
                </a:r>
                <a:endParaRPr lang="en-US" sz="2400" b="1" kern="0" noProof="0" dirty="0">
                  <a:latin typeface="Calibri" charset="0"/>
                  <a:ea typeface="Calibri" charset="0"/>
                  <a:cs typeface="Calibri" charset="0"/>
                </a:endParaRPr>
              </a:p>
            </p:txBody>
          </p:sp>
          <p:sp>
            <p:nvSpPr>
              <p:cNvPr id="165" name="Rectangle 142">
                <a:extLst>
                  <a:ext uri="{FF2B5EF4-FFF2-40B4-BE49-F238E27FC236}">
                    <a16:creationId xmlns:a16="http://schemas.microsoft.com/office/drawing/2014/main" id="{7526489D-915C-F65F-F636-CDB15F4C394C}"/>
                  </a:ext>
                </a:extLst>
              </p:cNvPr>
              <p:cNvSpPr>
                <a:spLocks noChangeArrowheads="1"/>
              </p:cNvSpPr>
              <p:nvPr/>
            </p:nvSpPr>
            <p:spPr bwMode="auto">
              <a:xfrm>
                <a:off x="7855176" y="3793086"/>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CAMBODGE</a:t>
                </a:r>
                <a:endParaRPr lang="en-US" sz="2400" b="1" kern="0" noProof="0" dirty="0">
                  <a:latin typeface="Calibri" charset="0"/>
                  <a:ea typeface="Calibri" charset="0"/>
                  <a:cs typeface="Calibri" charset="0"/>
                </a:endParaRPr>
              </a:p>
            </p:txBody>
          </p:sp>
          <p:sp>
            <p:nvSpPr>
              <p:cNvPr id="166" name="Rectangle 142">
                <a:extLst>
                  <a:ext uri="{FF2B5EF4-FFF2-40B4-BE49-F238E27FC236}">
                    <a16:creationId xmlns:a16="http://schemas.microsoft.com/office/drawing/2014/main" id="{2EA0A43C-B2BA-E69D-2203-E5FE98D8C7CE}"/>
                  </a:ext>
                </a:extLst>
              </p:cNvPr>
              <p:cNvSpPr>
                <a:spLocks noChangeArrowheads="1"/>
              </p:cNvSpPr>
              <p:nvPr/>
            </p:nvSpPr>
            <p:spPr bwMode="auto">
              <a:xfrm>
                <a:off x="6135593" y="2440671"/>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AFGHANISTAN*</a:t>
                </a:r>
                <a:endParaRPr lang="en-US" sz="2400" b="1" kern="0" noProof="0" dirty="0">
                  <a:latin typeface="Calibri" charset="0"/>
                  <a:ea typeface="Calibri" charset="0"/>
                  <a:cs typeface="Calibri" charset="0"/>
                </a:endParaRPr>
              </a:p>
            </p:txBody>
          </p:sp>
          <p:sp>
            <p:nvSpPr>
              <p:cNvPr id="167" name="Ellipse 126">
                <a:extLst>
                  <a:ext uri="{FF2B5EF4-FFF2-40B4-BE49-F238E27FC236}">
                    <a16:creationId xmlns:a16="http://schemas.microsoft.com/office/drawing/2014/main" id="{EFF7658A-497A-8F50-F40E-EBEECE891D6B}"/>
                  </a:ext>
                </a:extLst>
              </p:cNvPr>
              <p:cNvSpPr/>
              <p:nvPr/>
            </p:nvSpPr>
            <p:spPr>
              <a:xfrm>
                <a:off x="7855176" y="3721086"/>
                <a:ext cx="72000" cy="72000"/>
              </a:xfrm>
              <a:prstGeom prst="ellipse">
                <a:avLst/>
              </a:prstGeom>
              <a:solidFill>
                <a:schemeClr val="accent4"/>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68" name="Ellipse 127">
                <a:extLst>
                  <a:ext uri="{FF2B5EF4-FFF2-40B4-BE49-F238E27FC236}">
                    <a16:creationId xmlns:a16="http://schemas.microsoft.com/office/drawing/2014/main" id="{2A308BC8-A141-ECD7-92FD-88F590312959}"/>
                  </a:ext>
                </a:extLst>
              </p:cNvPr>
              <p:cNvSpPr/>
              <p:nvPr/>
            </p:nvSpPr>
            <p:spPr>
              <a:xfrm>
                <a:off x="5940276" y="2453257"/>
                <a:ext cx="72000" cy="72000"/>
              </a:xfrm>
              <a:prstGeom prst="ellipse">
                <a:avLst/>
              </a:prstGeom>
              <a:solidFill>
                <a:schemeClr val="accent4"/>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69" name="Ellipse 128">
                <a:extLst>
                  <a:ext uri="{FF2B5EF4-FFF2-40B4-BE49-F238E27FC236}">
                    <a16:creationId xmlns:a16="http://schemas.microsoft.com/office/drawing/2014/main" id="{68AAC9B1-C96A-AF55-C341-4DD23D6536E8}"/>
                  </a:ext>
                </a:extLst>
              </p:cNvPr>
              <p:cNvSpPr/>
              <p:nvPr/>
            </p:nvSpPr>
            <p:spPr>
              <a:xfrm>
                <a:off x="3005409" y="3877672"/>
                <a:ext cx="72000" cy="72000"/>
              </a:xfrm>
              <a:prstGeom prst="ellipse">
                <a:avLst/>
              </a:prstGeom>
              <a:solidFill>
                <a:schemeClr val="accent3"/>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70" name="Ellipse 129">
                <a:extLst>
                  <a:ext uri="{FF2B5EF4-FFF2-40B4-BE49-F238E27FC236}">
                    <a16:creationId xmlns:a16="http://schemas.microsoft.com/office/drawing/2014/main" id="{BD9CBDAF-73F1-6EFA-8E37-4CE5C66C09F8}"/>
                  </a:ext>
                </a:extLst>
              </p:cNvPr>
              <p:cNvSpPr/>
              <p:nvPr/>
            </p:nvSpPr>
            <p:spPr>
              <a:xfrm>
                <a:off x="4598682" y="4320581"/>
                <a:ext cx="72000" cy="72000"/>
              </a:xfrm>
              <a:prstGeom prst="ellipse">
                <a:avLst/>
              </a:prstGeom>
              <a:solidFill>
                <a:schemeClr val="accent3"/>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71" name="Rectangle 142">
                <a:extLst>
                  <a:ext uri="{FF2B5EF4-FFF2-40B4-BE49-F238E27FC236}">
                    <a16:creationId xmlns:a16="http://schemas.microsoft.com/office/drawing/2014/main" id="{2B3BAA04-0326-FA3E-053F-473D7A253E22}"/>
                  </a:ext>
                </a:extLst>
              </p:cNvPr>
              <p:cNvSpPr>
                <a:spLocks noChangeArrowheads="1"/>
              </p:cNvSpPr>
              <p:nvPr/>
            </p:nvSpPr>
            <p:spPr bwMode="auto">
              <a:xfrm>
                <a:off x="2756017" y="4163572"/>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NIGERIA*</a:t>
                </a:r>
                <a:endParaRPr lang="en-US" sz="2400" b="1" kern="0" noProof="0" dirty="0">
                  <a:latin typeface="Calibri" charset="0"/>
                  <a:ea typeface="Calibri" charset="0"/>
                  <a:cs typeface="Calibri" charset="0"/>
                </a:endParaRPr>
              </a:p>
            </p:txBody>
          </p:sp>
          <p:sp>
            <p:nvSpPr>
              <p:cNvPr id="172" name="Rectangle 142">
                <a:extLst>
                  <a:ext uri="{FF2B5EF4-FFF2-40B4-BE49-F238E27FC236}">
                    <a16:creationId xmlns:a16="http://schemas.microsoft.com/office/drawing/2014/main" id="{E735D2BF-8F17-1786-78C3-5DE7E0655861}"/>
                  </a:ext>
                </a:extLst>
              </p:cNvPr>
              <p:cNvSpPr>
                <a:spLocks noChangeArrowheads="1"/>
              </p:cNvSpPr>
              <p:nvPr/>
            </p:nvSpPr>
            <p:spPr bwMode="auto">
              <a:xfrm>
                <a:off x="4484979" y="4462888"/>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KENYA</a:t>
                </a:r>
                <a:endParaRPr lang="en-US" sz="2400" b="1" kern="0" noProof="0" dirty="0">
                  <a:latin typeface="Calibri" charset="0"/>
                  <a:ea typeface="Calibri" charset="0"/>
                  <a:cs typeface="Calibri" charset="0"/>
                </a:endParaRPr>
              </a:p>
            </p:txBody>
          </p:sp>
          <p:sp>
            <p:nvSpPr>
              <p:cNvPr id="173" name="Forme libre : forme 132">
                <a:extLst>
                  <a:ext uri="{FF2B5EF4-FFF2-40B4-BE49-F238E27FC236}">
                    <a16:creationId xmlns:a16="http://schemas.microsoft.com/office/drawing/2014/main" id="{7AF472EA-2F06-1CFE-A470-1A8B63D8AFE6}"/>
                  </a:ext>
                </a:extLst>
              </p:cNvPr>
              <p:cNvSpPr/>
              <p:nvPr/>
            </p:nvSpPr>
            <p:spPr>
              <a:xfrm>
                <a:off x="4328146" y="3400713"/>
                <a:ext cx="498783" cy="392373"/>
              </a:xfrm>
              <a:custGeom>
                <a:avLst/>
                <a:gdLst>
                  <a:gd name="connsiteX0" fmla="*/ 55419 w 235528"/>
                  <a:gd name="connsiteY0" fmla="*/ 62346 h 318655"/>
                  <a:gd name="connsiteX1" fmla="*/ 55419 w 235528"/>
                  <a:gd name="connsiteY1" fmla="*/ 62346 h 318655"/>
                  <a:gd name="connsiteX2" fmla="*/ 62346 w 235528"/>
                  <a:gd name="connsiteY2" fmla="*/ 152400 h 318655"/>
                  <a:gd name="connsiteX3" fmla="*/ 90055 w 235528"/>
                  <a:gd name="connsiteY3" fmla="*/ 200891 h 318655"/>
                  <a:gd name="connsiteX4" fmla="*/ 145473 w 235528"/>
                  <a:gd name="connsiteY4" fmla="*/ 277091 h 318655"/>
                  <a:gd name="connsiteX5" fmla="*/ 166255 w 235528"/>
                  <a:gd name="connsiteY5" fmla="*/ 290946 h 318655"/>
                  <a:gd name="connsiteX6" fmla="*/ 235528 w 235528"/>
                  <a:gd name="connsiteY6" fmla="*/ 290946 h 318655"/>
                  <a:gd name="connsiteX7" fmla="*/ 221673 w 235528"/>
                  <a:gd name="connsiteY7" fmla="*/ 304800 h 318655"/>
                  <a:gd name="connsiteX8" fmla="*/ 221673 w 235528"/>
                  <a:gd name="connsiteY8" fmla="*/ 318655 h 318655"/>
                  <a:gd name="connsiteX9" fmla="*/ 159328 w 235528"/>
                  <a:gd name="connsiteY9" fmla="*/ 90055 h 318655"/>
                  <a:gd name="connsiteX10" fmla="*/ 145473 w 235528"/>
                  <a:gd name="connsiteY10" fmla="*/ 41564 h 318655"/>
                  <a:gd name="connsiteX11" fmla="*/ 41564 w 235528"/>
                  <a:gd name="connsiteY11" fmla="*/ 20782 h 318655"/>
                  <a:gd name="connsiteX12" fmla="*/ 0 w 235528"/>
                  <a:gd name="connsiteY12" fmla="*/ 0 h 318655"/>
                  <a:gd name="connsiteX13" fmla="*/ 55419 w 235528"/>
                  <a:gd name="connsiteY13" fmla="*/ 62346 h 31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5528" h="318655">
                    <a:moveTo>
                      <a:pt x="55419" y="62346"/>
                    </a:moveTo>
                    <a:lnTo>
                      <a:pt x="55419" y="62346"/>
                    </a:lnTo>
                    <a:cubicBezTo>
                      <a:pt x="57728" y="92364"/>
                      <a:pt x="57114" y="122751"/>
                      <a:pt x="62346" y="152400"/>
                    </a:cubicBezTo>
                    <a:cubicBezTo>
                      <a:pt x="65223" y="168702"/>
                      <a:pt x="82324" y="186718"/>
                      <a:pt x="90055" y="200891"/>
                    </a:cubicBezTo>
                    <a:cubicBezTo>
                      <a:pt x="125299" y="265504"/>
                      <a:pt x="99916" y="244550"/>
                      <a:pt x="145473" y="277091"/>
                    </a:cubicBezTo>
                    <a:cubicBezTo>
                      <a:pt x="152248" y="281930"/>
                      <a:pt x="158026" y="289680"/>
                      <a:pt x="166255" y="290946"/>
                    </a:cubicBezTo>
                    <a:cubicBezTo>
                      <a:pt x="189077" y="294457"/>
                      <a:pt x="212437" y="290946"/>
                      <a:pt x="235528" y="290946"/>
                    </a:cubicBezTo>
                    <a:lnTo>
                      <a:pt x="221673" y="304800"/>
                    </a:lnTo>
                    <a:lnTo>
                      <a:pt x="221673" y="318655"/>
                    </a:lnTo>
                    <a:cubicBezTo>
                      <a:pt x="180679" y="127351"/>
                      <a:pt x="225559" y="321855"/>
                      <a:pt x="159328" y="90055"/>
                    </a:cubicBezTo>
                    <a:cubicBezTo>
                      <a:pt x="154710" y="73891"/>
                      <a:pt x="156641" y="54128"/>
                      <a:pt x="145473" y="41564"/>
                    </a:cubicBezTo>
                    <a:cubicBezTo>
                      <a:pt x="132015" y="26423"/>
                      <a:pt x="49782" y="21695"/>
                      <a:pt x="41564" y="20782"/>
                    </a:cubicBezTo>
                    <a:lnTo>
                      <a:pt x="0" y="0"/>
                    </a:lnTo>
                    <a:lnTo>
                      <a:pt x="55419" y="62346"/>
                    </a:lnTo>
                    <a:close/>
                  </a:path>
                </a:pathLst>
              </a:custGeom>
              <a:solidFill>
                <a:schemeClr val="bg1">
                  <a:lumMod val="85000"/>
                </a:schemeClr>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74" name="Ellipse 133">
                <a:extLst>
                  <a:ext uri="{FF2B5EF4-FFF2-40B4-BE49-F238E27FC236}">
                    <a16:creationId xmlns:a16="http://schemas.microsoft.com/office/drawing/2014/main" id="{AE33B1E9-AB00-CB8C-B44F-0CC812D74A53}"/>
                  </a:ext>
                </a:extLst>
              </p:cNvPr>
              <p:cNvSpPr/>
              <p:nvPr/>
            </p:nvSpPr>
            <p:spPr>
              <a:xfrm>
                <a:off x="2365226" y="4002657"/>
                <a:ext cx="72000" cy="72000"/>
              </a:xfrm>
              <a:prstGeom prst="ellipse">
                <a:avLst/>
              </a:prstGeom>
              <a:solidFill>
                <a:schemeClr val="accent4"/>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75" name="Ellipse 134">
                <a:extLst>
                  <a:ext uri="{FF2B5EF4-FFF2-40B4-BE49-F238E27FC236}">
                    <a16:creationId xmlns:a16="http://schemas.microsoft.com/office/drawing/2014/main" id="{BA92D3E8-8C54-2C27-B85B-EE6085E17C13}"/>
                  </a:ext>
                </a:extLst>
              </p:cNvPr>
              <p:cNvSpPr/>
              <p:nvPr/>
            </p:nvSpPr>
            <p:spPr>
              <a:xfrm>
                <a:off x="3793976" y="4523791"/>
                <a:ext cx="72000" cy="72000"/>
              </a:xfrm>
              <a:prstGeom prst="ellipse">
                <a:avLst/>
              </a:prstGeom>
              <a:solidFill>
                <a:schemeClr val="accent4"/>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76" name="Ellipse 135">
                <a:extLst>
                  <a:ext uri="{FF2B5EF4-FFF2-40B4-BE49-F238E27FC236}">
                    <a16:creationId xmlns:a16="http://schemas.microsoft.com/office/drawing/2014/main" id="{6C017C5D-FE3A-95D7-D8BC-6F497E259C8A}"/>
                  </a:ext>
                </a:extLst>
              </p:cNvPr>
              <p:cNvSpPr/>
              <p:nvPr/>
            </p:nvSpPr>
            <p:spPr>
              <a:xfrm>
                <a:off x="4541537" y="3835379"/>
                <a:ext cx="72000" cy="72000"/>
              </a:xfrm>
              <a:prstGeom prst="ellipse">
                <a:avLst/>
              </a:prstGeom>
              <a:solidFill>
                <a:schemeClr val="accent4"/>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77" name="Rectangle 142">
                <a:extLst>
                  <a:ext uri="{FF2B5EF4-FFF2-40B4-BE49-F238E27FC236}">
                    <a16:creationId xmlns:a16="http://schemas.microsoft.com/office/drawing/2014/main" id="{F15A1584-03AF-F526-AC64-14995E9828E6}"/>
                  </a:ext>
                </a:extLst>
              </p:cNvPr>
              <p:cNvSpPr>
                <a:spLocks noChangeArrowheads="1"/>
              </p:cNvSpPr>
              <p:nvPr/>
            </p:nvSpPr>
            <p:spPr bwMode="auto">
              <a:xfrm>
                <a:off x="2257234" y="4271995"/>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CÔTE D’IVOIRE</a:t>
                </a:r>
                <a:endParaRPr lang="en-US" sz="2400" b="1" kern="0" noProof="0" dirty="0">
                  <a:latin typeface="Calibri" charset="0"/>
                  <a:ea typeface="Calibri" charset="0"/>
                  <a:cs typeface="Calibri" charset="0"/>
                </a:endParaRPr>
              </a:p>
            </p:txBody>
          </p:sp>
          <p:sp>
            <p:nvSpPr>
              <p:cNvPr id="178" name="Rectangle 142">
                <a:extLst>
                  <a:ext uri="{FF2B5EF4-FFF2-40B4-BE49-F238E27FC236}">
                    <a16:creationId xmlns:a16="http://schemas.microsoft.com/office/drawing/2014/main" id="{77C3CBAB-DA26-71BC-A4F9-84F8B4197AA3}"/>
                  </a:ext>
                </a:extLst>
              </p:cNvPr>
              <p:cNvSpPr>
                <a:spLocks noChangeArrowheads="1"/>
              </p:cNvSpPr>
              <p:nvPr/>
            </p:nvSpPr>
            <p:spPr bwMode="auto">
              <a:xfrm>
                <a:off x="3708517" y="4684272"/>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DRC*</a:t>
                </a:r>
                <a:endParaRPr lang="en-US" sz="2400" b="1" kern="0" noProof="0" dirty="0">
                  <a:latin typeface="Calibri" charset="0"/>
                  <a:ea typeface="Calibri" charset="0"/>
                  <a:cs typeface="Calibri" charset="0"/>
                </a:endParaRPr>
              </a:p>
            </p:txBody>
          </p:sp>
          <p:sp>
            <p:nvSpPr>
              <p:cNvPr id="179" name="Rectangle 142">
                <a:extLst>
                  <a:ext uri="{FF2B5EF4-FFF2-40B4-BE49-F238E27FC236}">
                    <a16:creationId xmlns:a16="http://schemas.microsoft.com/office/drawing/2014/main" id="{27111125-03D1-54FA-3736-B1B23290BB93}"/>
                  </a:ext>
                </a:extLst>
              </p:cNvPr>
              <p:cNvSpPr>
                <a:spLocks noChangeArrowheads="1"/>
              </p:cNvSpPr>
              <p:nvPr/>
            </p:nvSpPr>
            <p:spPr bwMode="auto">
              <a:xfrm>
                <a:off x="4587493" y="3996364"/>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ÉTHIOPIE*</a:t>
                </a:r>
                <a:endParaRPr lang="en-US" sz="2400" b="1" kern="0" noProof="0" dirty="0">
                  <a:latin typeface="Calibri" charset="0"/>
                  <a:ea typeface="Calibri" charset="0"/>
                  <a:cs typeface="Calibri" charset="0"/>
                </a:endParaRPr>
              </a:p>
            </p:txBody>
          </p:sp>
          <p:sp>
            <p:nvSpPr>
              <p:cNvPr id="180" name="Rectangle 142">
                <a:extLst>
                  <a:ext uri="{FF2B5EF4-FFF2-40B4-BE49-F238E27FC236}">
                    <a16:creationId xmlns:a16="http://schemas.microsoft.com/office/drawing/2014/main" id="{478A34EE-A762-767F-3CC8-EE3AA610B316}"/>
                  </a:ext>
                </a:extLst>
              </p:cNvPr>
              <p:cNvSpPr>
                <a:spLocks noChangeArrowheads="1"/>
              </p:cNvSpPr>
              <p:nvPr/>
            </p:nvSpPr>
            <p:spPr bwMode="auto">
              <a:xfrm>
                <a:off x="1752101" y="3750793"/>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GUINÉE</a:t>
                </a:r>
                <a:endParaRPr lang="en-US" sz="2400" b="1" kern="0" noProof="0" dirty="0">
                  <a:latin typeface="Calibri" charset="0"/>
                  <a:ea typeface="Calibri" charset="0"/>
                  <a:cs typeface="Calibri" charset="0"/>
                </a:endParaRPr>
              </a:p>
            </p:txBody>
          </p:sp>
          <p:sp>
            <p:nvSpPr>
              <p:cNvPr id="181" name="Rectangle 180">
                <a:extLst>
                  <a:ext uri="{FF2B5EF4-FFF2-40B4-BE49-F238E27FC236}">
                    <a16:creationId xmlns:a16="http://schemas.microsoft.com/office/drawing/2014/main" id="{4C37AA5B-1F29-79CE-4FED-C8A10A4FB106}"/>
                  </a:ext>
                </a:extLst>
              </p:cNvPr>
              <p:cNvSpPr>
                <a:spLocks noChangeArrowheads="1"/>
              </p:cNvSpPr>
              <p:nvPr/>
            </p:nvSpPr>
            <p:spPr bwMode="auto">
              <a:xfrm>
                <a:off x="1569344" y="3981558"/>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SIERRA LEONE</a:t>
                </a:r>
                <a:endParaRPr lang="en-US" sz="2400" b="1" kern="0" noProof="0" dirty="0">
                  <a:latin typeface="Calibri" charset="0"/>
                  <a:ea typeface="Calibri" charset="0"/>
                  <a:cs typeface="Calibri" charset="0"/>
                </a:endParaRPr>
              </a:p>
            </p:txBody>
          </p:sp>
          <p:sp>
            <p:nvSpPr>
              <p:cNvPr id="182" name="Ellipse 141">
                <a:extLst>
                  <a:ext uri="{FF2B5EF4-FFF2-40B4-BE49-F238E27FC236}">
                    <a16:creationId xmlns:a16="http://schemas.microsoft.com/office/drawing/2014/main" id="{3F36E6F1-39A6-CBC9-772F-B064298DD619}"/>
                  </a:ext>
                </a:extLst>
              </p:cNvPr>
              <p:cNvSpPr/>
              <p:nvPr/>
            </p:nvSpPr>
            <p:spPr>
              <a:xfrm>
                <a:off x="2054649" y="3793086"/>
                <a:ext cx="72000" cy="72000"/>
              </a:xfrm>
              <a:prstGeom prst="ellipse">
                <a:avLst/>
              </a:prstGeom>
              <a:solidFill>
                <a:schemeClr val="accent4"/>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83" name="Ellipse 142">
                <a:extLst>
                  <a:ext uri="{FF2B5EF4-FFF2-40B4-BE49-F238E27FC236}">
                    <a16:creationId xmlns:a16="http://schemas.microsoft.com/office/drawing/2014/main" id="{A3595195-8BF8-69B5-073D-FD0C309710B6}"/>
                  </a:ext>
                </a:extLst>
              </p:cNvPr>
              <p:cNvSpPr/>
              <p:nvPr/>
            </p:nvSpPr>
            <p:spPr>
              <a:xfrm>
                <a:off x="2089871" y="3954014"/>
                <a:ext cx="72000" cy="72000"/>
              </a:xfrm>
              <a:prstGeom prst="ellipse">
                <a:avLst/>
              </a:prstGeom>
              <a:solidFill>
                <a:schemeClr val="accent4"/>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84" name="Ellipse 143">
                <a:extLst>
                  <a:ext uri="{FF2B5EF4-FFF2-40B4-BE49-F238E27FC236}">
                    <a16:creationId xmlns:a16="http://schemas.microsoft.com/office/drawing/2014/main" id="{956A3C9E-02D1-E180-3160-8C8C25AE9E75}"/>
                  </a:ext>
                </a:extLst>
              </p:cNvPr>
              <p:cNvSpPr/>
              <p:nvPr/>
            </p:nvSpPr>
            <p:spPr>
              <a:xfrm>
                <a:off x="4328146" y="4732858"/>
                <a:ext cx="72000" cy="72000"/>
              </a:xfrm>
              <a:prstGeom prst="ellipse">
                <a:avLst/>
              </a:prstGeom>
              <a:solidFill>
                <a:schemeClr val="accent4"/>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85" name="Ellipse 144">
                <a:extLst>
                  <a:ext uri="{FF2B5EF4-FFF2-40B4-BE49-F238E27FC236}">
                    <a16:creationId xmlns:a16="http://schemas.microsoft.com/office/drawing/2014/main" id="{90F4DF63-BFFA-6463-DFB5-8BB8389FF688}"/>
                  </a:ext>
                </a:extLst>
              </p:cNvPr>
              <p:cNvSpPr/>
              <p:nvPr/>
            </p:nvSpPr>
            <p:spPr>
              <a:xfrm>
                <a:off x="4947762" y="4160692"/>
                <a:ext cx="72000" cy="72000"/>
              </a:xfrm>
              <a:prstGeom prst="ellipse">
                <a:avLst/>
              </a:prstGeom>
              <a:solidFill>
                <a:schemeClr val="accent4"/>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86" name="Rectangle 142">
                <a:extLst>
                  <a:ext uri="{FF2B5EF4-FFF2-40B4-BE49-F238E27FC236}">
                    <a16:creationId xmlns:a16="http://schemas.microsoft.com/office/drawing/2014/main" id="{EFC85841-2A65-537B-502C-DE22A448323B}"/>
                  </a:ext>
                </a:extLst>
              </p:cNvPr>
              <p:cNvSpPr>
                <a:spLocks noChangeArrowheads="1"/>
              </p:cNvSpPr>
              <p:nvPr/>
            </p:nvSpPr>
            <p:spPr bwMode="auto">
              <a:xfrm>
                <a:off x="4821205" y="4283197"/>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SOMALIE</a:t>
                </a:r>
                <a:endParaRPr lang="en-US" sz="2400" b="1" kern="0" noProof="0" dirty="0">
                  <a:latin typeface="Calibri" charset="0"/>
                  <a:ea typeface="Calibri" charset="0"/>
                  <a:cs typeface="Calibri" charset="0"/>
                </a:endParaRPr>
              </a:p>
            </p:txBody>
          </p:sp>
          <p:sp>
            <p:nvSpPr>
              <p:cNvPr id="187" name="Rectangle 142">
                <a:extLst>
                  <a:ext uri="{FF2B5EF4-FFF2-40B4-BE49-F238E27FC236}">
                    <a16:creationId xmlns:a16="http://schemas.microsoft.com/office/drawing/2014/main" id="{561A3474-8DC7-D6F1-14F0-028A616B7948}"/>
                  </a:ext>
                </a:extLst>
              </p:cNvPr>
              <p:cNvSpPr>
                <a:spLocks noChangeArrowheads="1"/>
              </p:cNvSpPr>
              <p:nvPr/>
            </p:nvSpPr>
            <p:spPr bwMode="auto">
              <a:xfrm>
                <a:off x="4484979" y="4813253"/>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TANZANIE</a:t>
                </a:r>
                <a:endParaRPr lang="en-US" sz="2400" b="1" kern="0" noProof="0" dirty="0">
                  <a:latin typeface="Calibri" charset="0"/>
                  <a:ea typeface="Calibri" charset="0"/>
                  <a:cs typeface="Calibri" charset="0"/>
                </a:endParaRPr>
              </a:p>
            </p:txBody>
          </p:sp>
          <p:sp>
            <p:nvSpPr>
              <p:cNvPr id="188" name="Rectangle 142">
                <a:extLst>
                  <a:ext uri="{FF2B5EF4-FFF2-40B4-BE49-F238E27FC236}">
                    <a16:creationId xmlns:a16="http://schemas.microsoft.com/office/drawing/2014/main" id="{61E10D7D-F2E8-44D8-8EFA-36A2D9168E33}"/>
                  </a:ext>
                </a:extLst>
              </p:cNvPr>
              <p:cNvSpPr>
                <a:spLocks noChangeArrowheads="1"/>
              </p:cNvSpPr>
              <p:nvPr/>
            </p:nvSpPr>
            <p:spPr bwMode="auto">
              <a:xfrm>
                <a:off x="4235587" y="5744630"/>
                <a:ext cx="498783" cy="84586"/>
              </a:xfrm>
              <a:prstGeom prst="rect">
                <a:avLst/>
              </a:prstGeom>
              <a:noFill/>
              <a:ln w="9525">
                <a:noFill/>
                <a:miter lim="800000"/>
                <a:headEnd/>
                <a:tailEnd/>
              </a:ln>
            </p:spPr>
            <p:txBody>
              <a:bodyPr wrap="none" lIns="0" tIns="0" rIns="0" bIns="0">
                <a:noAutofit/>
              </a:bodyPr>
              <a:lstStyle/>
              <a:p>
                <a:pPr defTabSz="652973" eaLnBrk="0" hangingPunct="0">
                  <a:defRPr sz="700" b="1">
                    <a:latin typeface="Calibri" charset="0"/>
                    <a:ea typeface="Calibri" charset="0"/>
                    <a:cs typeface="Calibri" charset="0"/>
                  </a:defRPr>
                </a:pPr>
                <a:r>
                  <a:rPr dirty="0"/>
                  <a:t>MOZAMBIQUE*</a:t>
                </a:r>
                <a:endParaRPr lang="en-US" sz="2400" b="1" kern="0" noProof="0" dirty="0">
                  <a:latin typeface="Calibri" charset="0"/>
                  <a:ea typeface="Calibri" charset="0"/>
                  <a:cs typeface="Calibri" charset="0"/>
                </a:endParaRPr>
              </a:p>
            </p:txBody>
          </p:sp>
          <p:sp>
            <p:nvSpPr>
              <p:cNvPr id="189" name="Ellipse 148">
                <a:extLst>
                  <a:ext uri="{FF2B5EF4-FFF2-40B4-BE49-F238E27FC236}">
                    <a16:creationId xmlns:a16="http://schemas.microsoft.com/office/drawing/2014/main" id="{D5FC01A5-D775-BFC8-B87B-47DB6D0C9257}"/>
                  </a:ext>
                </a:extLst>
              </p:cNvPr>
              <p:cNvSpPr/>
              <p:nvPr/>
            </p:nvSpPr>
            <p:spPr>
              <a:xfrm>
                <a:off x="4468779" y="5273547"/>
                <a:ext cx="72000" cy="72000"/>
              </a:xfrm>
              <a:prstGeom prst="ellipse">
                <a:avLst/>
              </a:prstGeom>
              <a:solidFill>
                <a:schemeClr val="accent4"/>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90" name="Ellipse 150">
                <a:extLst>
                  <a:ext uri="{FF2B5EF4-FFF2-40B4-BE49-F238E27FC236}">
                    <a16:creationId xmlns:a16="http://schemas.microsoft.com/office/drawing/2014/main" id="{33C90B59-341D-E9DE-6251-271CD7F02B84}"/>
                  </a:ext>
                </a:extLst>
              </p:cNvPr>
              <p:cNvSpPr/>
              <p:nvPr/>
            </p:nvSpPr>
            <p:spPr>
              <a:xfrm>
                <a:off x="3181515" y="3822582"/>
                <a:ext cx="72000" cy="72000"/>
              </a:xfrm>
              <a:prstGeom prst="ellipse">
                <a:avLst/>
              </a:prstGeom>
              <a:solidFill>
                <a:srgbClr val="0070C0"/>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grpSp>
        <p:sp>
          <p:nvSpPr>
            <p:cNvPr id="192" name="Rectangle 191">
              <a:extLst>
                <a:ext uri="{FF2B5EF4-FFF2-40B4-BE49-F238E27FC236}">
                  <a16:creationId xmlns:a16="http://schemas.microsoft.com/office/drawing/2014/main" id="{7EA76D36-C4AD-A9CD-8630-BB8F069211BD}"/>
                </a:ext>
              </a:extLst>
            </p:cNvPr>
            <p:cNvSpPr/>
            <p:nvPr/>
          </p:nvSpPr>
          <p:spPr>
            <a:xfrm>
              <a:off x="9330727" y="2458642"/>
              <a:ext cx="307610" cy="257351"/>
            </a:xfrm>
            <a:prstGeom prst="rect">
              <a:avLst/>
            </a:prstGeom>
            <a:solidFill>
              <a:schemeClr val="tx2">
                <a:lumMod val="40000"/>
                <a:lumOff val="60000"/>
              </a:schemeClr>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93" name="Rectangle 192">
              <a:extLst>
                <a:ext uri="{FF2B5EF4-FFF2-40B4-BE49-F238E27FC236}">
                  <a16:creationId xmlns:a16="http://schemas.microsoft.com/office/drawing/2014/main" id="{72794BD3-BFCE-05C6-A435-8B3FC79A0F36}"/>
                </a:ext>
              </a:extLst>
            </p:cNvPr>
            <p:cNvSpPr/>
            <p:nvPr/>
          </p:nvSpPr>
          <p:spPr>
            <a:xfrm>
              <a:off x="9330727" y="2899800"/>
              <a:ext cx="307610" cy="257351"/>
            </a:xfrm>
            <a:prstGeom prst="rect">
              <a:avLst/>
            </a:prstGeom>
            <a:solidFill>
              <a:srgbClr val="1FA29C"/>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194" name="ZoneTexte 114">
              <a:extLst>
                <a:ext uri="{FF2B5EF4-FFF2-40B4-BE49-F238E27FC236}">
                  <a16:creationId xmlns:a16="http://schemas.microsoft.com/office/drawing/2014/main" id="{C6D4DD5A-1D56-6191-8D73-E882E658D4C0}"/>
                </a:ext>
              </a:extLst>
            </p:cNvPr>
            <p:cNvSpPr txBox="1"/>
            <p:nvPr/>
          </p:nvSpPr>
          <p:spPr>
            <a:xfrm>
              <a:off x="9631191" y="2453691"/>
              <a:ext cx="2348882" cy="322919"/>
            </a:xfrm>
            <a:prstGeom prst="rect">
              <a:avLst/>
            </a:prstGeom>
            <a:noFill/>
          </p:spPr>
          <p:txBody>
            <a:bodyPr wrap="square">
              <a:spAutoFit/>
            </a:bodyPr>
            <a:lstStyle/>
            <a:p>
              <a:pPr>
                <a:defRPr sz="1400"/>
              </a:pPr>
              <a:r>
                <a:rPr dirty="0"/>
                <a:t>BETF </a:t>
              </a:r>
              <a:r>
                <a:rPr dirty="0"/>
                <a:t>uniquement</a:t>
              </a:r>
              <a:endParaRPr dirty="0"/>
            </a:p>
          </p:txBody>
        </p:sp>
        <p:sp>
          <p:nvSpPr>
            <p:cNvPr id="195" name="ZoneTexte 114">
              <a:extLst>
                <a:ext uri="{FF2B5EF4-FFF2-40B4-BE49-F238E27FC236}">
                  <a16:creationId xmlns:a16="http://schemas.microsoft.com/office/drawing/2014/main" id="{6F5B8BEC-C948-4C38-B59E-906757A92C54}"/>
                </a:ext>
              </a:extLst>
            </p:cNvPr>
            <p:cNvSpPr txBox="1"/>
            <p:nvPr/>
          </p:nvSpPr>
          <p:spPr>
            <a:xfrm>
              <a:off x="9631190" y="2880494"/>
              <a:ext cx="3099437" cy="322919"/>
            </a:xfrm>
            <a:prstGeom prst="rect">
              <a:avLst/>
            </a:prstGeom>
            <a:noFill/>
          </p:spPr>
          <p:txBody>
            <a:bodyPr wrap="square">
              <a:spAutoFit/>
            </a:bodyPr>
            <a:lstStyle/>
            <a:p>
              <a:pPr>
                <a:defRPr sz="1400"/>
              </a:pPr>
              <a:r>
                <a:rPr dirty="0"/>
                <a:t>BETF + RETF</a:t>
              </a:r>
              <a:endParaRPr lang="en-US" sz="1400" noProof="0" dirty="0"/>
            </a:p>
          </p:txBody>
        </p:sp>
      </p:grpSp>
      <p:sp>
        <p:nvSpPr>
          <p:cNvPr id="12" name="Round Diagonal Corner Rectangle 14">
            <a:extLst>
              <a:ext uri="{FF2B5EF4-FFF2-40B4-BE49-F238E27FC236}">
                <a16:creationId xmlns:a16="http://schemas.microsoft.com/office/drawing/2014/main" id="{88D22D4B-D79A-553C-413A-0FD4C135DAF4}"/>
              </a:ext>
            </a:extLst>
          </p:cNvPr>
          <p:cNvSpPr/>
          <p:nvPr/>
        </p:nvSpPr>
        <p:spPr>
          <a:xfrm>
            <a:off x="-125291" y="3910956"/>
            <a:ext cx="4259173"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400">
                <a:latin typeface="Poppins" panose="00000500000000000000" pitchFamily="50" charset="0"/>
                <a:cs typeface="Poppins" panose="00000500000000000000" pitchFamily="50" charset="0"/>
              </a:defRPr>
            </a:pPr>
            <a:r>
              <a:rPr dirty="0" smtClean="0"/>
              <a:t>Officialis</a:t>
            </a:r>
            <a:r>
              <a:rPr lang="en-US" dirty="0" smtClean="0"/>
              <a:t>ation</a:t>
            </a:r>
            <a:r>
              <a:rPr lang="en-US" dirty="0" smtClean="0"/>
              <a:t> du</a:t>
            </a:r>
            <a:r>
              <a:rPr dirty="0" smtClean="0"/>
              <a:t> </a:t>
            </a:r>
            <a:r>
              <a:rPr dirty="0"/>
              <a:t>Forum des leaders de la </a:t>
            </a:r>
            <a:r>
              <a:rPr dirty="0"/>
              <a:t>chaîne</a:t>
            </a:r>
            <a:r>
              <a:rPr dirty="0"/>
              <a:t> </a:t>
            </a:r>
            <a:r>
              <a:rPr dirty="0"/>
              <a:t>d’approvisionnement</a:t>
            </a:r>
            <a:r>
              <a:rPr dirty="0"/>
              <a:t> (</a:t>
            </a:r>
            <a:r>
              <a:rPr dirty="0"/>
              <a:t>Communauté</a:t>
            </a:r>
            <a:r>
              <a:rPr dirty="0"/>
              <a:t> de </a:t>
            </a:r>
            <a:r>
              <a:rPr dirty="0"/>
              <a:t>pratique</a:t>
            </a:r>
            <a:r>
              <a:rPr dirty="0"/>
              <a:t> des PRI-TI).</a:t>
            </a:r>
          </a:p>
        </p:txBody>
      </p:sp>
      <p:grpSp>
        <p:nvGrpSpPr>
          <p:cNvPr id="13" name="Group 12">
            <a:extLst>
              <a:ext uri="{FF2B5EF4-FFF2-40B4-BE49-F238E27FC236}">
                <a16:creationId xmlns:a16="http://schemas.microsoft.com/office/drawing/2014/main" id="{2CB401FE-DFC9-CA1C-0AB7-A5108F60EC41}"/>
              </a:ext>
            </a:extLst>
          </p:cNvPr>
          <p:cNvGrpSpPr/>
          <p:nvPr/>
        </p:nvGrpSpPr>
        <p:grpSpPr>
          <a:xfrm>
            <a:off x="252949" y="3964275"/>
            <a:ext cx="467241" cy="481875"/>
            <a:chOff x="4164899" y="3859627"/>
            <a:chExt cx="467241" cy="481875"/>
          </a:xfrm>
        </p:grpSpPr>
        <p:sp>
          <p:nvSpPr>
            <p:cNvPr id="14" name="Rectangle 13">
              <a:extLst>
                <a:ext uri="{FF2B5EF4-FFF2-40B4-BE49-F238E27FC236}">
                  <a16:creationId xmlns:a16="http://schemas.microsoft.com/office/drawing/2014/main" id="{E49F74DA-3DC8-8C9C-7C14-B0753CF1588F}"/>
                </a:ext>
              </a:extLst>
            </p:cNvPr>
            <p:cNvSpPr>
              <a:spLocks/>
            </p:cNvSpPr>
            <p:nvPr/>
          </p:nvSpPr>
          <p:spPr>
            <a:xfrm>
              <a:off x="4174940" y="3859627"/>
              <a:ext cx="457200" cy="457200"/>
            </a:xfrm>
            <a:prstGeom prst="rect">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15" name="Graphic 24">
              <a:extLst>
                <a:ext uri="{FF2B5EF4-FFF2-40B4-BE49-F238E27FC236}">
                  <a16:creationId xmlns:a16="http://schemas.microsoft.com/office/drawing/2014/main" id="{C459A8C2-A5BB-C24E-F4AD-122BC9FBA9E6}"/>
                </a:ext>
              </a:extLst>
            </p:cNvPr>
            <p:cNvPicPr>
              <a:picLocks noChangeAspect="1"/>
            </p:cNvPicPr>
            <p:nvPr/>
          </p:nvPicPr>
          <p:blipFill>
            <a:blip r:embed="rId3">
              <a:extLst>
                <a:ext uri="{96DAC541-7B7A-43D3-8B79-37D633B846F1}">
                  <asvg:svgBlip xmlns:asvg="http://schemas.microsoft.com/office/drawing/2016/SVG/main" xmlns="" r:embed="rId5"/>
                </a:ext>
              </a:extLst>
            </a:blip>
            <a:stretch>
              <a:fillRect/>
            </a:stretch>
          </p:blipFill>
          <p:spPr>
            <a:xfrm>
              <a:off x="4164899" y="3872133"/>
              <a:ext cx="467040" cy="469369"/>
            </a:xfrm>
            <a:prstGeom prst="rect">
              <a:avLst/>
            </a:prstGeom>
          </p:spPr>
        </p:pic>
      </p:grpSp>
      <p:sp>
        <p:nvSpPr>
          <p:cNvPr id="16" name="Round Diagonal Corner Rectangle 14">
            <a:extLst>
              <a:ext uri="{FF2B5EF4-FFF2-40B4-BE49-F238E27FC236}">
                <a16:creationId xmlns:a16="http://schemas.microsoft.com/office/drawing/2014/main" id="{DF6C0010-C102-502D-7936-FBFDCBC186E9}"/>
              </a:ext>
            </a:extLst>
          </p:cNvPr>
          <p:cNvSpPr/>
          <p:nvPr/>
        </p:nvSpPr>
        <p:spPr>
          <a:xfrm>
            <a:off x="-138185" y="1385312"/>
            <a:ext cx="5881259"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400">
                <a:latin typeface="Poppins" panose="00000500000000000000" pitchFamily="50" charset="0"/>
                <a:cs typeface="Poppins" panose="00000500000000000000" pitchFamily="50" charset="0"/>
              </a:defRPr>
            </a:pPr>
            <a:r>
              <a:rPr sz="1200" dirty="0" smtClean="0"/>
              <a:t>Analyse</a:t>
            </a:r>
            <a:r>
              <a:rPr lang="en-US" sz="1200" dirty="0" smtClean="0"/>
              <a:t> d</a:t>
            </a:r>
            <a:r>
              <a:rPr sz="1200" dirty="0" smtClean="0"/>
              <a:t>es </a:t>
            </a:r>
            <a:r>
              <a:rPr sz="1200" dirty="0"/>
              <a:t>canaux</a:t>
            </a:r>
            <a:r>
              <a:rPr sz="1200" dirty="0"/>
              <a:t> </a:t>
            </a:r>
            <a:r>
              <a:rPr sz="1200" dirty="0"/>
              <a:t>d’approvisionnement</a:t>
            </a:r>
            <a:r>
              <a:rPr sz="1200" dirty="0"/>
              <a:t> et de distribution (PDC) des </a:t>
            </a:r>
            <a:r>
              <a:rPr sz="1200" dirty="0"/>
              <a:t>produits</a:t>
            </a:r>
            <a:r>
              <a:rPr sz="1200" dirty="0"/>
              <a:t> de SRMNEA-N </a:t>
            </a:r>
            <a:r>
              <a:rPr sz="1200" dirty="0"/>
              <a:t>dans</a:t>
            </a:r>
            <a:r>
              <a:rPr sz="1200" dirty="0"/>
              <a:t> les </a:t>
            </a:r>
            <a:r>
              <a:rPr sz="1200" dirty="0"/>
              <a:t>systèmes</a:t>
            </a:r>
            <a:r>
              <a:rPr sz="1200" dirty="0"/>
              <a:t> </a:t>
            </a:r>
            <a:r>
              <a:rPr sz="1200" dirty="0"/>
              <a:t>logistiques</a:t>
            </a:r>
            <a:r>
              <a:rPr sz="1200" dirty="0"/>
              <a:t> </a:t>
            </a:r>
            <a:r>
              <a:rPr sz="1200" dirty="0"/>
              <a:t>mixtes</a:t>
            </a:r>
            <a:r>
              <a:rPr sz="1200" dirty="0"/>
              <a:t>.</a:t>
            </a:r>
          </a:p>
        </p:txBody>
      </p:sp>
      <p:sp>
        <p:nvSpPr>
          <p:cNvPr id="17" name="Round Diagonal Corner Rectangle 14">
            <a:extLst>
              <a:ext uri="{FF2B5EF4-FFF2-40B4-BE49-F238E27FC236}">
                <a16:creationId xmlns:a16="http://schemas.microsoft.com/office/drawing/2014/main" id="{E82989A2-4E06-2E31-722E-E009D1745D91}"/>
              </a:ext>
            </a:extLst>
          </p:cNvPr>
          <p:cNvSpPr/>
          <p:nvPr/>
        </p:nvSpPr>
        <p:spPr>
          <a:xfrm>
            <a:off x="-125291" y="1933367"/>
            <a:ext cx="4922240" cy="548640"/>
          </a:xfrm>
          <a:prstGeom prst="round2DiagRect">
            <a:avLst/>
          </a:prstGeom>
          <a:noFill/>
          <a:ln w="12700" cap="flat" cmpd="sng" algn="ctr">
            <a:noFill/>
            <a:prstDash val="solid"/>
            <a:miter lim="800000"/>
          </a:ln>
          <a:effectLst/>
        </p:spPr>
        <p:txBody>
          <a:bodyPr lIns="914400" tIns="36000" rIns="36000" bIns="36000" anchor="ctr"/>
          <a:lstStyle/>
          <a:p>
            <a:pPr>
              <a:defRPr sz="1400">
                <a:latin typeface="Poppins" panose="00000500000000000000" pitchFamily="50" charset="0"/>
                <a:cs typeface="Poppins" panose="00000500000000000000" pitchFamily="50" charset="0"/>
              </a:defRPr>
            </a:pPr>
            <a:r>
              <a:rPr sz="1200" dirty="0" smtClean="0"/>
              <a:t>Développe</a:t>
            </a:r>
            <a:r>
              <a:rPr lang="en-US" sz="1200" dirty="0" smtClean="0"/>
              <a:t>ment</a:t>
            </a:r>
            <a:r>
              <a:rPr sz="1200" dirty="0" smtClean="0"/>
              <a:t> </a:t>
            </a:r>
            <a:r>
              <a:rPr lang="en-US" sz="1200" dirty="0" smtClean="0"/>
              <a:t>d</a:t>
            </a:r>
            <a:r>
              <a:rPr sz="1200" dirty="0" smtClean="0"/>
              <a:t>es </a:t>
            </a:r>
            <a:r>
              <a:rPr sz="1200" dirty="0"/>
              <a:t>capacités</a:t>
            </a:r>
            <a:r>
              <a:rPr sz="1200" dirty="0"/>
              <a:t> </a:t>
            </a:r>
            <a:r>
              <a:rPr sz="1200" dirty="0"/>
              <a:t>nécessaires</a:t>
            </a:r>
            <a:r>
              <a:rPr sz="1200" dirty="0"/>
              <a:t> pour </a:t>
            </a:r>
            <a:r>
              <a:rPr sz="1200" dirty="0"/>
              <a:t>réduire</a:t>
            </a:r>
            <a:r>
              <a:rPr sz="1200" dirty="0"/>
              <a:t> les ruptures de stock et </a:t>
            </a:r>
            <a:r>
              <a:rPr sz="1200" dirty="0"/>
              <a:t>mettre</a:t>
            </a:r>
            <a:r>
              <a:rPr sz="1200" dirty="0"/>
              <a:t> </a:t>
            </a:r>
            <a:r>
              <a:rPr sz="1200" dirty="0"/>
              <a:t>en</a:t>
            </a:r>
            <a:r>
              <a:rPr sz="1200" dirty="0"/>
              <a:t> </a:t>
            </a:r>
            <a:r>
              <a:rPr sz="1200" dirty="0"/>
              <a:t>œuvre</a:t>
            </a:r>
            <a:r>
              <a:rPr sz="1200" dirty="0"/>
              <a:t> des </a:t>
            </a:r>
            <a:r>
              <a:rPr sz="1200" dirty="0"/>
              <a:t>stratégies</a:t>
            </a:r>
            <a:r>
              <a:rPr sz="1200" dirty="0"/>
              <a:t> de distribution </a:t>
            </a:r>
            <a:r>
              <a:rPr sz="1200" dirty="0"/>
              <a:t>rentables</a:t>
            </a:r>
            <a:r>
              <a:rPr sz="1200" dirty="0"/>
              <a:t>.</a:t>
            </a:r>
          </a:p>
        </p:txBody>
      </p:sp>
      <p:grpSp>
        <p:nvGrpSpPr>
          <p:cNvPr id="18" name="Group 17">
            <a:extLst>
              <a:ext uri="{FF2B5EF4-FFF2-40B4-BE49-F238E27FC236}">
                <a16:creationId xmlns:a16="http://schemas.microsoft.com/office/drawing/2014/main" id="{06603978-1AD6-5715-C763-8218450B5917}"/>
              </a:ext>
            </a:extLst>
          </p:cNvPr>
          <p:cNvGrpSpPr/>
          <p:nvPr/>
        </p:nvGrpSpPr>
        <p:grpSpPr>
          <a:xfrm>
            <a:off x="260274" y="1994559"/>
            <a:ext cx="457200" cy="457200"/>
            <a:chOff x="1940068" y="3414833"/>
            <a:chExt cx="457200" cy="457200"/>
          </a:xfrm>
        </p:grpSpPr>
        <p:sp>
          <p:nvSpPr>
            <p:cNvPr id="19" name="Rectangle 18">
              <a:extLst>
                <a:ext uri="{FF2B5EF4-FFF2-40B4-BE49-F238E27FC236}">
                  <a16:creationId xmlns:a16="http://schemas.microsoft.com/office/drawing/2014/main" id="{0460229B-4A03-CB85-66BD-66F6B116118E}"/>
                </a:ext>
              </a:extLst>
            </p:cNvPr>
            <p:cNvSpPr>
              <a:spLocks noChangeAspect="1"/>
            </p:cNvSpPr>
            <p:nvPr/>
          </p:nvSpPr>
          <p:spPr>
            <a:xfrm>
              <a:off x="1940068" y="3414833"/>
              <a:ext cx="457200" cy="457200"/>
            </a:xfrm>
            <a:prstGeom prst="rect">
              <a:avLst/>
            </a:prstGeom>
            <a:solidFill>
              <a:srgbClr val="D9A82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0" name="Graphic 19">
              <a:extLst>
                <a:ext uri="{FF2B5EF4-FFF2-40B4-BE49-F238E27FC236}">
                  <a16:creationId xmlns:a16="http://schemas.microsoft.com/office/drawing/2014/main" id="{2344E08B-4BB2-F57F-F833-EDE80D45D8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978168" y="3452933"/>
              <a:ext cx="381000" cy="381000"/>
            </a:xfrm>
            <a:prstGeom prst="rect">
              <a:avLst/>
            </a:prstGeom>
          </p:spPr>
        </p:pic>
      </p:grpSp>
      <p:grpSp>
        <p:nvGrpSpPr>
          <p:cNvPr id="21" name="Group 20">
            <a:extLst>
              <a:ext uri="{FF2B5EF4-FFF2-40B4-BE49-F238E27FC236}">
                <a16:creationId xmlns:a16="http://schemas.microsoft.com/office/drawing/2014/main" id="{142DDCA8-51F0-C741-A0C1-C2C0823DAF42}"/>
              </a:ext>
            </a:extLst>
          </p:cNvPr>
          <p:cNvGrpSpPr/>
          <p:nvPr/>
        </p:nvGrpSpPr>
        <p:grpSpPr>
          <a:xfrm>
            <a:off x="247381" y="1495994"/>
            <a:ext cx="469620" cy="457200"/>
            <a:chOff x="1545006" y="2916268"/>
            <a:chExt cx="469620" cy="457200"/>
          </a:xfrm>
        </p:grpSpPr>
        <p:sp>
          <p:nvSpPr>
            <p:cNvPr id="22" name="Rectangle 21">
              <a:extLst>
                <a:ext uri="{FF2B5EF4-FFF2-40B4-BE49-F238E27FC236}">
                  <a16:creationId xmlns:a16="http://schemas.microsoft.com/office/drawing/2014/main" id="{39F9C637-5A41-1B03-CD1D-6ED2DB5A1FA5}"/>
                </a:ext>
              </a:extLst>
            </p:cNvPr>
            <p:cNvSpPr>
              <a:spLocks/>
            </p:cNvSpPr>
            <p:nvPr/>
          </p:nvSpPr>
          <p:spPr>
            <a:xfrm>
              <a:off x="1545006" y="2916268"/>
              <a:ext cx="457200" cy="457200"/>
            </a:xfrm>
            <a:prstGeom prst="rect">
              <a:avLst/>
            </a:prstGeom>
            <a:solidFill>
              <a:srgbClr val="16544E"/>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3" name="Graphic 22">
              <a:extLst>
                <a:ext uri="{FF2B5EF4-FFF2-40B4-BE49-F238E27FC236}">
                  <a16:creationId xmlns:a16="http://schemas.microsoft.com/office/drawing/2014/main" id="{B3368EF3-2E49-8D40-9B38-794EEFF0D3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564626" y="2917260"/>
              <a:ext cx="450000" cy="425959"/>
            </a:xfrm>
            <a:prstGeom prst="rect">
              <a:avLst/>
            </a:prstGeom>
          </p:spPr>
        </p:pic>
      </p:grpSp>
      <p:sp>
        <p:nvSpPr>
          <p:cNvPr id="24" name="Round Diagonal Corner Rectangle 14">
            <a:extLst>
              <a:ext uri="{FF2B5EF4-FFF2-40B4-BE49-F238E27FC236}">
                <a16:creationId xmlns:a16="http://schemas.microsoft.com/office/drawing/2014/main" id="{5CF6074E-2D96-7232-4BC5-6B8CC480B236}"/>
              </a:ext>
            </a:extLst>
          </p:cNvPr>
          <p:cNvSpPr/>
          <p:nvPr/>
        </p:nvSpPr>
        <p:spPr>
          <a:xfrm>
            <a:off x="-138184" y="5185275"/>
            <a:ext cx="6057721"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400">
                <a:latin typeface="Poppins" panose="00000500000000000000" pitchFamily="50" charset="0"/>
                <a:cs typeface="Poppins" panose="00000500000000000000" pitchFamily="50" charset="0"/>
              </a:defRPr>
            </a:pPr>
            <a:r>
              <a:rPr sz="1200" dirty="0" smtClean="0"/>
              <a:t>Accélér</a:t>
            </a:r>
            <a:r>
              <a:rPr lang="en-US" sz="1200" dirty="0" smtClean="0"/>
              <a:t>ation</a:t>
            </a:r>
            <a:r>
              <a:rPr lang="en-US" sz="1200" dirty="0" smtClean="0"/>
              <a:t> de</a:t>
            </a:r>
            <a:r>
              <a:rPr sz="1200" dirty="0" smtClean="0"/>
              <a:t> </a:t>
            </a:r>
            <a:r>
              <a:rPr sz="1200" dirty="0"/>
              <a:t>la </a:t>
            </a:r>
            <a:r>
              <a:rPr sz="1200" dirty="0"/>
              <a:t>mise</a:t>
            </a:r>
            <a:r>
              <a:rPr sz="1200" dirty="0"/>
              <a:t> </a:t>
            </a:r>
            <a:r>
              <a:rPr sz="1200" dirty="0"/>
              <a:t>en</a:t>
            </a:r>
            <a:r>
              <a:rPr sz="1200" dirty="0"/>
              <a:t> </a:t>
            </a:r>
            <a:r>
              <a:rPr sz="1200" dirty="0"/>
              <a:t>œuvre</a:t>
            </a:r>
            <a:r>
              <a:rPr sz="1200" dirty="0"/>
              <a:t> du DRUM et </a:t>
            </a:r>
            <a:r>
              <a:rPr lang="en-US" sz="1200" dirty="0" smtClean="0"/>
              <a:t>du</a:t>
            </a:r>
            <a:r>
              <a:rPr sz="1200" dirty="0" smtClean="0"/>
              <a:t> </a:t>
            </a:r>
            <a:r>
              <a:rPr sz="1200" dirty="0"/>
              <a:t>financement</a:t>
            </a:r>
            <a:r>
              <a:rPr sz="1200" dirty="0"/>
              <a:t> sur budget pour </a:t>
            </a:r>
            <a:r>
              <a:rPr sz="1200" dirty="0"/>
              <a:t>l’achat</a:t>
            </a:r>
            <a:r>
              <a:rPr sz="1200" dirty="0"/>
              <a:t> de </a:t>
            </a:r>
            <a:r>
              <a:rPr sz="1200" dirty="0"/>
              <a:t>produits</a:t>
            </a:r>
            <a:r>
              <a:rPr sz="1200" dirty="0"/>
              <a:t> </a:t>
            </a:r>
            <a:r>
              <a:rPr sz="1200" dirty="0"/>
              <a:t>essentiels</a:t>
            </a:r>
            <a:r>
              <a:rPr sz="1200" dirty="0"/>
              <a:t>.</a:t>
            </a:r>
          </a:p>
        </p:txBody>
      </p:sp>
      <p:grpSp>
        <p:nvGrpSpPr>
          <p:cNvPr id="25" name="Group 24">
            <a:extLst>
              <a:ext uri="{FF2B5EF4-FFF2-40B4-BE49-F238E27FC236}">
                <a16:creationId xmlns:a16="http://schemas.microsoft.com/office/drawing/2014/main" id="{59F0E74A-E86F-BD92-B963-DDE44829B9EB}"/>
              </a:ext>
            </a:extLst>
          </p:cNvPr>
          <p:cNvGrpSpPr/>
          <p:nvPr/>
        </p:nvGrpSpPr>
        <p:grpSpPr>
          <a:xfrm>
            <a:off x="252645" y="5206193"/>
            <a:ext cx="488754" cy="488754"/>
            <a:chOff x="1543048" y="4546933"/>
            <a:chExt cx="488754" cy="488754"/>
          </a:xfrm>
        </p:grpSpPr>
        <p:sp>
          <p:nvSpPr>
            <p:cNvPr id="26" name="Rectangle 25">
              <a:extLst>
                <a:ext uri="{FF2B5EF4-FFF2-40B4-BE49-F238E27FC236}">
                  <a16:creationId xmlns:a16="http://schemas.microsoft.com/office/drawing/2014/main" id="{60DBD81C-08D8-6D76-16A4-7CD7ED4FC2F0}"/>
                </a:ext>
              </a:extLst>
            </p:cNvPr>
            <p:cNvSpPr>
              <a:spLocks/>
            </p:cNvSpPr>
            <p:nvPr/>
          </p:nvSpPr>
          <p:spPr>
            <a:xfrm>
              <a:off x="1557426" y="4570948"/>
              <a:ext cx="4572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7" name="Graphic 26">
              <a:extLst>
                <a:ext uri="{FF2B5EF4-FFF2-40B4-BE49-F238E27FC236}">
                  <a16:creationId xmlns:a16="http://schemas.microsoft.com/office/drawing/2014/main" id="{0BC02393-2F90-B2C7-28D1-80C4196FCCC9}"/>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543048" y="4546933"/>
              <a:ext cx="488754" cy="488754"/>
            </a:xfrm>
            <a:prstGeom prst="rect">
              <a:avLst/>
            </a:prstGeom>
          </p:spPr>
        </p:pic>
      </p:grpSp>
      <p:sp>
        <p:nvSpPr>
          <p:cNvPr id="28" name="Round Diagonal Corner Rectangle 14">
            <a:extLst>
              <a:ext uri="{FF2B5EF4-FFF2-40B4-BE49-F238E27FC236}">
                <a16:creationId xmlns:a16="http://schemas.microsoft.com/office/drawing/2014/main" id="{9522205D-9DFF-0582-6688-193BBA100EB9}"/>
              </a:ext>
            </a:extLst>
          </p:cNvPr>
          <p:cNvSpPr/>
          <p:nvPr/>
        </p:nvSpPr>
        <p:spPr>
          <a:xfrm>
            <a:off x="-138184" y="5654956"/>
            <a:ext cx="5937208"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400">
                <a:latin typeface="Poppins" panose="00000500000000000000" pitchFamily="50" charset="0"/>
                <a:cs typeface="Poppins" panose="00000500000000000000" pitchFamily="50" charset="0"/>
              </a:defRPr>
            </a:pPr>
            <a:r>
              <a:rPr sz="1200" dirty="0" smtClean="0"/>
              <a:t>M</a:t>
            </a:r>
            <a:r>
              <a:rPr lang="en-US" sz="1200" dirty="0" smtClean="0"/>
              <a:t>ise</a:t>
            </a:r>
            <a:r>
              <a:rPr sz="1200" dirty="0" smtClean="0"/>
              <a:t> </a:t>
            </a:r>
            <a:r>
              <a:rPr sz="1200" dirty="0"/>
              <a:t>en</a:t>
            </a:r>
            <a:r>
              <a:rPr sz="1200" dirty="0"/>
              <a:t> place des </a:t>
            </a:r>
            <a:r>
              <a:rPr sz="1200" dirty="0"/>
              <a:t>outils</a:t>
            </a:r>
            <a:r>
              <a:rPr sz="1200" dirty="0"/>
              <a:t> de </a:t>
            </a:r>
            <a:r>
              <a:rPr sz="1200" dirty="0"/>
              <a:t>cartographie</a:t>
            </a:r>
            <a:r>
              <a:rPr sz="1200" dirty="0"/>
              <a:t> des </a:t>
            </a:r>
            <a:r>
              <a:rPr sz="1200" dirty="0"/>
              <a:t>produits</a:t>
            </a:r>
            <a:r>
              <a:rPr sz="1200" dirty="0"/>
              <a:t> de santé et de </a:t>
            </a:r>
            <a:r>
              <a:rPr sz="1200" dirty="0"/>
              <a:t>traçabilité</a:t>
            </a:r>
            <a:r>
              <a:rPr sz="1200" dirty="0"/>
              <a:t> des </a:t>
            </a:r>
            <a:r>
              <a:rPr sz="1200" dirty="0"/>
              <a:t>dépenses</a:t>
            </a:r>
            <a:r>
              <a:rPr sz="1200" dirty="0"/>
              <a:t>.</a:t>
            </a:r>
          </a:p>
        </p:txBody>
      </p:sp>
      <p:grpSp>
        <p:nvGrpSpPr>
          <p:cNvPr id="29" name="Group 28">
            <a:extLst>
              <a:ext uri="{FF2B5EF4-FFF2-40B4-BE49-F238E27FC236}">
                <a16:creationId xmlns:a16="http://schemas.microsoft.com/office/drawing/2014/main" id="{CF17C650-A794-C718-6735-023955CCE808}"/>
              </a:ext>
            </a:extLst>
          </p:cNvPr>
          <p:cNvGrpSpPr/>
          <p:nvPr/>
        </p:nvGrpSpPr>
        <p:grpSpPr>
          <a:xfrm>
            <a:off x="263308" y="5710533"/>
            <a:ext cx="457200" cy="457200"/>
            <a:chOff x="1512832" y="5172173"/>
            <a:chExt cx="457200" cy="457200"/>
          </a:xfrm>
        </p:grpSpPr>
        <p:sp>
          <p:nvSpPr>
            <p:cNvPr id="30" name="Rectangle 29">
              <a:extLst>
                <a:ext uri="{FF2B5EF4-FFF2-40B4-BE49-F238E27FC236}">
                  <a16:creationId xmlns:a16="http://schemas.microsoft.com/office/drawing/2014/main" id="{E1FB066D-019B-42C6-73B9-DDACB528DD92}"/>
                </a:ext>
              </a:extLst>
            </p:cNvPr>
            <p:cNvSpPr>
              <a:spLocks/>
            </p:cNvSpPr>
            <p:nvPr/>
          </p:nvSpPr>
          <p:spPr>
            <a:xfrm>
              <a:off x="1512832" y="5172173"/>
              <a:ext cx="457200" cy="457200"/>
            </a:xfrm>
            <a:prstGeom prst="rect">
              <a:avLst/>
            </a:prstGeom>
            <a:solidFill>
              <a:srgbClr val="30999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31" name="Graphic 30">
              <a:extLst>
                <a:ext uri="{FF2B5EF4-FFF2-40B4-BE49-F238E27FC236}">
                  <a16:creationId xmlns:a16="http://schemas.microsoft.com/office/drawing/2014/main" id="{16B5BDF1-81F6-1AFF-D37C-9B0D6E27AA2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516432" y="5203414"/>
              <a:ext cx="450000" cy="425959"/>
            </a:xfrm>
            <a:prstGeom prst="rect">
              <a:avLst/>
            </a:prstGeom>
          </p:spPr>
        </p:pic>
      </p:grpSp>
      <p:sp>
        <p:nvSpPr>
          <p:cNvPr id="32" name="Round Diagonal Corner Rectangle 14">
            <a:extLst>
              <a:ext uri="{FF2B5EF4-FFF2-40B4-BE49-F238E27FC236}">
                <a16:creationId xmlns:a16="http://schemas.microsoft.com/office/drawing/2014/main" id="{5D1E89AE-3BAD-A3BF-9F14-061947A133E8}"/>
              </a:ext>
            </a:extLst>
          </p:cNvPr>
          <p:cNvSpPr/>
          <p:nvPr/>
        </p:nvSpPr>
        <p:spPr>
          <a:xfrm>
            <a:off x="-163583" y="6219182"/>
            <a:ext cx="6090691"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sz="1400">
                <a:latin typeface="Poppins" panose="00000500000000000000" pitchFamily="50" charset="0"/>
                <a:cs typeface="Poppins" panose="00000500000000000000" pitchFamily="50" charset="0"/>
              </a:defRPr>
            </a:pPr>
            <a:r>
              <a:rPr lang="en-US" sz="1200" dirty="0" smtClean="0"/>
              <a:t>Extension</a:t>
            </a:r>
            <a:r>
              <a:rPr sz="1200" dirty="0" smtClean="0"/>
              <a:t> </a:t>
            </a:r>
            <a:r>
              <a:rPr lang="en-US" sz="1200" dirty="0" smtClean="0"/>
              <a:t>du</a:t>
            </a:r>
            <a:r>
              <a:rPr sz="1200" dirty="0" smtClean="0"/>
              <a:t> </a:t>
            </a:r>
            <a:r>
              <a:rPr sz="1200" dirty="0"/>
              <a:t>rôle</a:t>
            </a:r>
            <a:r>
              <a:rPr sz="1200" dirty="0"/>
              <a:t> du RHSC </a:t>
            </a:r>
            <a:r>
              <a:rPr sz="1200" dirty="0"/>
              <a:t>en</a:t>
            </a:r>
            <a:r>
              <a:rPr sz="1200" dirty="0"/>
              <a:t> </a:t>
            </a:r>
            <a:r>
              <a:rPr sz="1200" dirty="0"/>
              <a:t>tant</a:t>
            </a:r>
            <a:r>
              <a:rPr sz="1200" dirty="0"/>
              <a:t> </a:t>
            </a:r>
            <a:r>
              <a:rPr sz="1200" dirty="0"/>
              <a:t>qu’Observatoire</a:t>
            </a:r>
            <a:r>
              <a:rPr sz="1200" dirty="0"/>
              <a:t> SRMNEA-N et </a:t>
            </a:r>
            <a:r>
              <a:rPr sz="1200" dirty="0" smtClean="0"/>
              <a:t>élargi</a:t>
            </a:r>
            <a:r>
              <a:rPr lang="en-US" sz="1200" dirty="0" smtClean="0"/>
              <a:t>ssement</a:t>
            </a:r>
            <a:r>
              <a:rPr lang="en-US" sz="1200" dirty="0" smtClean="0"/>
              <a:t> de</a:t>
            </a:r>
            <a:r>
              <a:rPr sz="1200" dirty="0" smtClean="0"/>
              <a:t> </a:t>
            </a:r>
            <a:r>
              <a:rPr sz="1200" dirty="0"/>
              <a:t>la </a:t>
            </a:r>
            <a:r>
              <a:rPr sz="1200" dirty="0"/>
              <a:t>portée</a:t>
            </a:r>
            <a:r>
              <a:rPr sz="1200" dirty="0"/>
              <a:t> de la </a:t>
            </a:r>
            <a:r>
              <a:rPr sz="1200" dirty="0"/>
              <a:t>planification</a:t>
            </a:r>
            <a:r>
              <a:rPr sz="1200" dirty="0"/>
              <a:t> de la </a:t>
            </a:r>
            <a:r>
              <a:rPr sz="1200" dirty="0"/>
              <a:t>chaîne</a:t>
            </a:r>
            <a:r>
              <a:rPr sz="1200" dirty="0"/>
              <a:t> </a:t>
            </a:r>
            <a:r>
              <a:rPr sz="1200" dirty="0"/>
              <a:t>d’approvisionnement</a:t>
            </a:r>
            <a:r>
              <a:rPr sz="1200" dirty="0"/>
              <a:t> (VAN) aux </a:t>
            </a:r>
            <a:r>
              <a:rPr sz="1200" dirty="0"/>
              <a:t>produits</a:t>
            </a:r>
            <a:r>
              <a:rPr sz="1200" dirty="0"/>
              <a:t> de santé pour la </a:t>
            </a:r>
            <a:r>
              <a:rPr sz="1200" dirty="0"/>
              <a:t>mère</a:t>
            </a:r>
            <a:r>
              <a:rPr sz="1200" dirty="0"/>
              <a:t> et </a:t>
            </a:r>
            <a:r>
              <a:rPr sz="1200" dirty="0"/>
              <a:t>l’enfant</a:t>
            </a:r>
            <a:r>
              <a:rPr sz="1200" dirty="0"/>
              <a:t>.</a:t>
            </a:r>
          </a:p>
        </p:txBody>
      </p:sp>
      <p:grpSp>
        <p:nvGrpSpPr>
          <p:cNvPr id="33" name="Group 32">
            <a:extLst>
              <a:ext uri="{FF2B5EF4-FFF2-40B4-BE49-F238E27FC236}">
                <a16:creationId xmlns:a16="http://schemas.microsoft.com/office/drawing/2014/main" id="{3E7C58A2-6971-E13A-BB68-DB0C7ADAEC58}"/>
              </a:ext>
            </a:extLst>
          </p:cNvPr>
          <p:cNvGrpSpPr/>
          <p:nvPr/>
        </p:nvGrpSpPr>
        <p:grpSpPr>
          <a:xfrm>
            <a:off x="236003" y="6223886"/>
            <a:ext cx="457200" cy="457200"/>
            <a:chOff x="1541894" y="3039926"/>
            <a:chExt cx="457200" cy="457200"/>
          </a:xfrm>
        </p:grpSpPr>
        <p:sp>
          <p:nvSpPr>
            <p:cNvPr id="34" name="Rectangle 33">
              <a:extLst>
                <a:ext uri="{FF2B5EF4-FFF2-40B4-BE49-F238E27FC236}">
                  <a16:creationId xmlns:a16="http://schemas.microsoft.com/office/drawing/2014/main" id="{F25576D0-6776-7C17-45EE-4CCF0B15D24C}"/>
                </a:ext>
              </a:extLst>
            </p:cNvPr>
            <p:cNvSpPr/>
            <p:nvPr/>
          </p:nvSpPr>
          <p:spPr>
            <a:xfrm>
              <a:off x="1541894" y="3039926"/>
              <a:ext cx="457200" cy="457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35" name="Graphic 27">
              <a:extLst>
                <a:ext uri="{FF2B5EF4-FFF2-40B4-BE49-F238E27FC236}">
                  <a16:creationId xmlns:a16="http://schemas.microsoft.com/office/drawing/2014/main" id="{8FB0EF7C-203F-FA43-AB1D-49C710C3881E}"/>
                </a:ext>
              </a:extLst>
            </p:cNvPr>
            <p:cNvPicPr>
              <a:picLocks/>
            </p:cNvPicPr>
            <p:nvPr/>
          </p:nvPicPr>
          <p:blipFill>
            <a:blip r:embed="rId14">
              <a:extLst>
                <a:ext uri="{96DAC541-7B7A-43D3-8B79-37D633B846F1}">
                  <asvg:svgBlip xmlns:asvg="http://schemas.microsoft.com/office/drawing/2016/SVG/main" xmlns="" r:embed="rId15"/>
                </a:ext>
              </a:extLst>
            </a:blip>
            <a:stretch>
              <a:fillRect/>
            </a:stretch>
          </p:blipFill>
          <p:spPr>
            <a:xfrm>
              <a:off x="1554768" y="3093524"/>
              <a:ext cx="431452" cy="388524"/>
            </a:xfrm>
            <a:prstGeom prst="rect">
              <a:avLst/>
            </a:prstGeom>
          </p:spPr>
        </p:pic>
      </p:grpSp>
      <p:sp>
        <p:nvSpPr>
          <p:cNvPr id="36" name="Round Diagonal Corner Rectangle 14">
            <a:extLst>
              <a:ext uri="{FF2B5EF4-FFF2-40B4-BE49-F238E27FC236}">
                <a16:creationId xmlns:a16="http://schemas.microsoft.com/office/drawing/2014/main" id="{086E4014-A726-09C6-CCAF-B67827FA89C9}"/>
              </a:ext>
            </a:extLst>
          </p:cNvPr>
          <p:cNvSpPr/>
          <p:nvPr/>
        </p:nvSpPr>
        <p:spPr>
          <a:xfrm>
            <a:off x="7345819" y="5669166"/>
            <a:ext cx="4666009" cy="548640"/>
          </a:xfrm>
          <a:prstGeom prst="round2DiagRect">
            <a:avLst/>
          </a:prstGeom>
          <a:noFill/>
          <a:ln w="12700" cap="flat" cmpd="sng" algn="ctr">
            <a:noFill/>
            <a:prstDash val="solid"/>
            <a:miter lim="800000"/>
          </a:ln>
          <a:effectLst/>
        </p:spPr>
        <p:txBody>
          <a:bodyPr lIns="914400" tIns="36000" rIns="36000" bIns="36000" anchor="ctr"/>
          <a:lstStyle/>
          <a:p>
            <a:pPr>
              <a:defRPr sz="1400">
                <a:latin typeface="Poppins" panose="00000500000000000000" pitchFamily="50" charset="0"/>
                <a:cs typeface="Poppins" panose="00000500000000000000" pitchFamily="50" charset="0"/>
              </a:defRPr>
            </a:pPr>
            <a:r>
              <a:rPr sz="1200" dirty="0"/>
              <a:t>Évaluer</a:t>
            </a:r>
            <a:r>
              <a:rPr sz="1200" dirty="0"/>
              <a:t> le </a:t>
            </a:r>
            <a:r>
              <a:rPr sz="1200" dirty="0"/>
              <a:t>niveau</a:t>
            </a:r>
            <a:r>
              <a:rPr sz="1200" dirty="0"/>
              <a:t> de </a:t>
            </a:r>
            <a:r>
              <a:rPr sz="1200" dirty="0"/>
              <a:t>maturité</a:t>
            </a:r>
            <a:r>
              <a:rPr sz="1200" dirty="0"/>
              <a:t> de la </a:t>
            </a:r>
            <a:r>
              <a:rPr sz="1200" dirty="0"/>
              <a:t>chaîne</a:t>
            </a:r>
            <a:r>
              <a:rPr sz="1200" dirty="0"/>
              <a:t> </a:t>
            </a:r>
            <a:r>
              <a:rPr sz="1200" dirty="0"/>
              <a:t>d’approvisionnement</a:t>
            </a:r>
            <a:r>
              <a:rPr sz="1200" dirty="0"/>
              <a:t>.</a:t>
            </a:r>
          </a:p>
        </p:txBody>
      </p:sp>
      <p:grpSp>
        <p:nvGrpSpPr>
          <p:cNvPr id="37" name="Group 36">
            <a:extLst>
              <a:ext uri="{FF2B5EF4-FFF2-40B4-BE49-F238E27FC236}">
                <a16:creationId xmlns:a16="http://schemas.microsoft.com/office/drawing/2014/main" id="{BACA7B9F-26D1-E96B-0DFC-DF707B82765F}"/>
              </a:ext>
            </a:extLst>
          </p:cNvPr>
          <p:cNvGrpSpPr/>
          <p:nvPr/>
        </p:nvGrpSpPr>
        <p:grpSpPr>
          <a:xfrm>
            <a:off x="7744445" y="5664822"/>
            <a:ext cx="465694" cy="492411"/>
            <a:chOff x="6685086" y="3395680"/>
            <a:chExt cx="465694" cy="492411"/>
          </a:xfrm>
        </p:grpSpPr>
        <p:sp>
          <p:nvSpPr>
            <p:cNvPr id="38" name="Rectangle 37">
              <a:extLst>
                <a:ext uri="{FF2B5EF4-FFF2-40B4-BE49-F238E27FC236}">
                  <a16:creationId xmlns:a16="http://schemas.microsoft.com/office/drawing/2014/main" id="{0698F8D7-4C4E-325B-1468-60A7902CE524}"/>
                </a:ext>
              </a:extLst>
            </p:cNvPr>
            <p:cNvSpPr/>
            <p:nvPr/>
          </p:nvSpPr>
          <p:spPr>
            <a:xfrm>
              <a:off x="6685086" y="3430891"/>
              <a:ext cx="4572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39" name="Graphic 33">
              <a:extLst>
                <a:ext uri="{FF2B5EF4-FFF2-40B4-BE49-F238E27FC236}">
                  <a16:creationId xmlns:a16="http://schemas.microsoft.com/office/drawing/2014/main" id="{38EFAC82-8B13-AD94-9571-0CD5E47B2231}"/>
                </a:ext>
              </a:extLst>
            </p:cNvPr>
            <p:cNvPicPr>
              <a:picLocks/>
            </p:cNvPicPr>
            <p:nvPr/>
          </p:nvPicPr>
          <p:blipFill>
            <a:blip r:embed="rId16">
              <a:extLst>
                <a:ext uri="{96DAC541-7B7A-43D3-8B79-37D633B846F1}">
                  <asvg:svgBlip xmlns:asvg="http://schemas.microsoft.com/office/drawing/2016/SVG/main" xmlns="" r:embed="rId17"/>
                </a:ext>
              </a:extLst>
            </a:blip>
            <a:stretch>
              <a:fillRect/>
            </a:stretch>
          </p:blipFill>
          <p:spPr>
            <a:xfrm>
              <a:off x="6693580" y="3395680"/>
              <a:ext cx="457200" cy="457200"/>
            </a:xfrm>
            <a:prstGeom prst="rect">
              <a:avLst/>
            </a:prstGeom>
          </p:spPr>
        </p:pic>
      </p:grpSp>
      <p:sp>
        <p:nvSpPr>
          <p:cNvPr id="40" name="Round Diagonal Corner Rectangle 14">
            <a:extLst>
              <a:ext uri="{FF2B5EF4-FFF2-40B4-BE49-F238E27FC236}">
                <a16:creationId xmlns:a16="http://schemas.microsoft.com/office/drawing/2014/main" id="{F40EF1BA-07EE-3771-E881-D1D7D6F324D5}"/>
              </a:ext>
            </a:extLst>
          </p:cNvPr>
          <p:cNvSpPr/>
          <p:nvPr/>
        </p:nvSpPr>
        <p:spPr>
          <a:xfrm>
            <a:off x="7323615" y="6152237"/>
            <a:ext cx="4861716"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400">
                <a:latin typeface="Poppins" panose="00000500000000000000" pitchFamily="50" charset="0"/>
                <a:cs typeface="Poppins" panose="00000500000000000000" pitchFamily="50" charset="0"/>
              </a:defRPr>
            </a:pPr>
            <a:r>
              <a:rPr sz="1200" dirty="0"/>
              <a:t>Créer</a:t>
            </a:r>
            <a:r>
              <a:rPr sz="1200" dirty="0"/>
              <a:t> des </a:t>
            </a:r>
            <a:r>
              <a:rPr sz="1200" dirty="0"/>
              <a:t>mécanismes</a:t>
            </a:r>
            <a:r>
              <a:rPr sz="1200" dirty="0"/>
              <a:t> </a:t>
            </a:r>
            <a:r>
              <a:rPr sz="1200" dirty="0"/>
              <a:t>d'investissement</a:t>
            </a:r>
            <a:r>
              <a:rPr sz="1200" dirty="0"/>
              <a:t> </a:t>
            </a:r>
            <a:r>
              <a:rPr sz="1200" dirty="0"/>
              <a:t>privé</a:t>
            </a:r>
            <a:r>
              <a:rPr sz="1200" dirty="0"/>
              <a:t> à </a:t>
            </a:r>
            <a:r>
              <a:rPr sz="1200" dirty="0"/>
              <a:t>l'appui</a:t>
            </a:r>
            <a:r>
              <a:rPr sz="1200" dirty="0"/>
              <a:t> des </a:t>
            </a:r>
            <a:r>
              <a:rPr sz="1200" dirty="0"/>
              <a:t>systèmes</a:t>
            </a:r>
            <a:r>
              <a:rPr sz="1200" dirty="0"/>
              <a:t> </a:t>
            </a:r>
            <a:r>
              <a:rPr sz="1200" dirty="0"/>
              <a:t>mixtes</a:t>
            </a:r>
            <a:r>
              <a:rPr sz="1200" dirty="0"/>
              <a:t>.</a:t>
            </a:r>
          </a:p>
        </p:txBody>
      </p:sp>
      <p:grpSp>
        <p:nvGrpSpPr>
          <p:cNvPr id="41" name="Group 40">
            <a:extLst>
              <a:ext uri="{FF2B5EF4-FFF2-40B4-BE49-F238E27FC236}">
                <a16:creationId xmlns:a16="http://schemas.microsoft.com/office/drawing/2014/main" id="{265095E3-7130-305A-E4F3-80DF128F308D}"/>
              </a:ext>
            </a:extLst>
          </p:cNvPr>
          <p:cNvGrpSpPr/>
          <p:nvPr/>
        </p:nvGrpSpPr>
        <p:grpSpPr>
          <a:xfrm>
            <a:off x="7718576" y="6164756"/>
            <a:ext cx="472440" cy="439138"/>
            <a:chOff x="6669847" y="5675217"/>
            <a:chExt cx="472440" cy="439138"/>
          </a:xfrm>
        </p:grpSpPr>
        <p:sp>
          <p:nvSpPr>
            <p:cNvPr id="42" name="Rectangle 41">
              <a:extLst>
                <a:ext uri="{FF2B5EF4-FFF2-40B4-BE49-F238E27FC236}">
                  <a16:creationId xmlns:a16="http://schemas.microsoft.com/office/drawing/2014/main" id="{0641280D-86BA-9A9F-583F-C6E21DA9AEBF}"/>
                </a:ext>
              </a:extLst>
            </p:cNvPr>
            <p:cNvSpPr>
              <a:spLocks noChangeAspect="1"/>
            </p:cNvSpPr>
            <p:nvPr/>
          </p:nvSpPr>
          <p:spPr>
            <a:xfrm>
              <a:off x="6685087" y="5681580"/>
              <a:ext cx="457200" cy="432775"/>
            </a:xfrm>
            <a:prstGeom prst="rect">
              <a:avLst/>
            </a:prstGeom>
            <a:solidFill>
              <a:srgbClr val="F2585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43" name="Graphic 42">
              <a:extLst>
                <a:ext uri="{FF2B5EF4-FFF2-40B4-BE49-F238E27FC236}">
                  <a16:creationId xmlns:a16="http://schemas.microsoft.com/office/drawing/2014/main" id="{653A0803-C494-555E-C3D8-9CC57FC251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6669847" y="5675217"/>
              <a:ext cx="450000" cy="425959"/>
            </a:xfrm>
            <a:prstGeom prst="rect">
              <a:avLst/>
            </a:prstGeom>
          </p:spPr>
        </p:pic>
      </p:grpSp>
      <p:sp>
        <p:nvSpPr>
          <p:cNvPr id="196" name="Round Diagonal Corner Rectangle 55">
            <a:extLst>
              <a:ext uri="{FF2B5EF4-FFF2-40B4-BE49-F238E27FC236}">
                <a16:creationId xmlns:a16="http://schemas.microsoft.com/office/drawing/2014/main" id="{56697CB4-EA7E-DDF7-D0ED-9B61DC6E20B9}"/>
              </a:ext>
            </a:extLst>
          </p:cNvPr>
          <p:cNvSpPr/>
          <p:nvPr/>
        </p:nvSpPr>
        <p:spPr>
          <a:xfrm>
            <a:off x="7323614" y="5162227"/>
            <a:ext cx="4868385"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400">
                <a:latin typeface="Poppins" panose="00000500000000000000" pitchFamily="50" charset="0"/>
                <a:cs typeface="Poppins" panose="00000500000000000000" pitchFamily="50" charset="0"/>
              </a:defRPr>
            </a:pPr>
            <a:r>
              <a:rPr sz="1200" dirty="0"/>
              <a:t>Renforcer</a:t>
            </a:r>
            <a:r>
              <a:rPr sz="1200" dirty="0"/>
              <a:t> les </a:t>
            </a:r>
            <a:r>
              <a:rPr sz="1200" dirty="0"/>
              <a:t>capacités</a:t>
            </a:r>
            <a:r>
              <a:rPr sz="1200" dirty="0"/>
              <a:t> de diagnostic et </a:t>
            </a:r>
            <a:r>
              <a:rPr sz="1200" dirty="0"/>
              <a:t>d’investissement</a:t>
            </a:r>
            <a:r>
              <a:rPr sz="1200" dirty="0"/>
              <a:t> </a:t>
            </a:r>
            <a:r>
              <a:rPr sz="1200" dirty="0"/>
              <a:t>en</a:t>
            </a:r>
            <a:r>
              <a:rPr sz="1200" dirty="0"/>
              <a:t> </a:t>
            </a:r>
            <a:r>
              <a:rPr sz="1200" dirty="0"/>
              <a:t>ressources</a:t>
            </a:r>
            <a:r>
              <a:rPr sz="1200" dirty="0"/>
              <a:t> </a:t>
            </a:r>
            <a:r>
              <a:rPr sz="1200" dirty="0"/>
              <a:t>humaines</a:t>
            </a:r>
            <a:r>
              <a:rPr sz="1200" dirty="0"/>
              <a:t> pour la </a:t>
            </a:r>
            <a:r>
              <a:rPr sz="1200" dirty="0"/>
              <a:t>gestion</a:t>
            </a:r>
            <a:r>
              <a:rPr sz="1200" dirty="0"/>
              <a:t> des </a:t>
            </a:r>
            <a:r>
              <a:rPr sz="1200" dirty="0"/>
              <a:t>systèmes</a:t>
            </a:r>
            <a:r>
              <a:rPr sz="1200" dirty="0"/>
              <a:t> </a:t>
            </a:r>
            <a:r>
              <a:rPr sz="1200" dirty="0"/>
              <a:t>mixtes</a:t>
            </a:r>
            <a:r>
              <a:rPr sz="1200" dirty="0"/>
              <a:t> de </a:t>
            </a:r>
            <a:r>
              <a:rPr sz="1200" dirty="0"/>
              <a:t>chaîne</a:t>
            </a:r>
            <a:r>
              <a:rPr sz="1200" dirty="0"/>
              <a:t> </a:t>
            </a:r>
            <a:r>
              <a:rPr sz="1200" dirty="0"/>
              <a:t>d’approvisionnement</a:t>
            </a:r>
            <a:r>
              <a:rPr sz="1200" dirty="0"/>
              <a:t>.</a:t>
            </a:r>
          </a:p>
        </p:txBody>
      </p:sp>
      <p:grpSp>
        <p:nvGrpSpPr>
          <p:cNvPr id="197" name="Group 196">
            <a:extLst>
              <a:ext uri="{FF2B5EF4-FFF2-40B4-BE49-F238E27FC236}">
                <a16:creationId xmlns:a16="http://schemas.microsoft.com/office/drawing/2014/main" id="{C4CC3AEE-410A-5F40-2D6B-BDD22635E2A6}"/>
              </a:ext>
            </a:extLst>
          </p:cNvPr>
          <p:cNvGrpSpPr>
            <a:grpSpLocks/>
          </p:cNvGrpSpPr>
          <p:nvPr/>
        </p:nvGrpSpPr>
        <p:grpSpPr>
          <a:xfrm>
            <a:off x="7733815" y="5193809"/>
            <a:ext cx="457200" cy="457200"/>
            <a:chOff x="5599540" y="2949778"/>
            <a:chExt cx="1339783" cy="1339785"/>
          </a:xfrm>
        </p:grpSpPr>
        <p:sp>
          <p:nvSpPr>
            <p:cNvPr id="198" name="Rectangle 197">
              <a:extLst>
                <a:ext uri="{FF2B5EF4-FFF2-40B4-BE49-F238E27FC236}">
                  <a16:creationId xmlns:a16="http://schemas.microsoft.com/office/drawing/2014/main" id="{6AE64512-6314-63E1-DD6C-A73949475045}"/>
                </a:ext>
              </a:extLst>
            </p:cNvPr>
            <p:cNvSpPr>
              <a:spLocks noChangeAspect="1"/>
            </p:cNvSpPr>
            <p:nvPr/>
          </p:nvSpPr>
          <p:spPr>
            <a:xfrm>
              <a:off x="5599540" y="2949778"/>
              <a:ext cx="1339783" cy="1339785"/>
            </a:xfrm>
            <a:prstGeom prst="rect">
              <a:avLst/>
            </a:prstGeom>
            <a:solidFill>
              <a:srgbClr val="22568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199" name="Graphic 198">
              <a:extLst>
                <a:ext uri="{FF2B5EF4-FFF2-40B4-BE49-F238E27FC236}">
                  <a16:creationId xmlns:a16="http://schemas.microsoft.com/office/drawing/2014/main" id="{82AD8BA3-D059-5C2F-698D-3718D83E296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832806" y="3189002"/>
              <a:ext cx="818182" cy="818180"/>
            </a:xfrm>
            <a:prstGeom prst="rect">
              <a:avLst/>
            </a:prstGeom>
          </p:spPr>
        </p:pic>
      </p:grpSp>
      <p:sp>
        <p:nvSpPr>
          <p:cNvPr id="200" name="Round Diagonal Corner Rectangle 14">
            <a:extLst>
              <a:ext uri="{FF2B5EF4-FFF2-40B4-BE49-F238E27FC236}">
                <a16:creationId xmlns:a16="http://schemas.microsoft.com/office/drawing/2014/main" id="{11D421BF-6D68-C89D-7C2D-015823AF230A}"/>
              </a:ext>
            </a:extLst>
          </p:cNvPr>
          <p:cNvSpPr/>
          <p:nvPr/>
        </p:nvSpPr>
        <p:spPr>
          <a:xfrm>
            <a:off x="-163583" y="2521120"/>
            <a:ext cx="4710462" cy="548640"/>
          </a:xfrm>
          <a:prstGeom prst="round2DiagRect">
            <a:avLst/>
          </a:prstGeom>
          <a:noFill/>
          <a:ln w="12700" cap="flat" cmpd="sng" algn="ctr">
            <a:noFill/>
            <a:prstDash val="solid"/>
            <a:miter lim="800000"/>
          </a:ln>
          <a:effectLst/>
        </p:spPr>
        <p:txBody>
          <a:bodyPr lIns="914400" tIns="36000" rIns="36000" bIns="36000" anchor="ctr"/>
          <a:lstStyle/>
          <a:p>
            <a:pPr>
              <a:defRPr sz="1400">
                <a:latin typeface="Poppins" panose="00000500000000000000" pitchFamily="50" charset="0"/>
                <a:cs typeface="Poppins" panose="00000500000000000000" pitchFamily="50" charset="0"/>
              </a:defRPr>
            </a:pPr>
            <a:r>
              <a:rPr sz="1200" dirty="0" smtClean="0"/>
              <a:t>Cartographie</a:t>
            </a:r>
            <a:r>
              <a:rPr lang="en-US" sz="1200" dirty="0" smtClean="0"/>
              <a:t> d</a:t>
            </a:r>
            <a:r>
              <a:rPr sz="1200" dirty="0" smtClean="0"/>
              <a:t>es </a:t>
            </a:r>
            <a:r>
              <a:rPr sz="1200" dirty="0"/>
              <a:t>innovateurs</a:t>
            </a:r>
            <a:r>
              <a:rPr sz="1200" dirty="0">
                <a:solidFill>
                  <a:schemeClr val="tx1"/>
                </a:solidFill>
              </a:rPr>
              <a:t> du </a:t>
            </a:r>
            <a:r>
              <a:rPr sz="1200" dirty="0">
                <a:solidFill>
                  <a:schemeClr val="tx1"/>
                </a:solidFill>
              </a:rPr>
              <a:t>secteur</a:t>
            </a:r>
            <a:r>
              <a:rPr sz="1200" dirty="0">
                <a:solidFill>
                  <a:schemeClr val="tx1"/>
                </a:solidFill>
              </a:rPr>
              <a:t> </a:t>
            </a:r>
            <a:r>
              <a:rPr sz="1200" dirty="0">
                <a:solidFill>
                  <a:schemeClr val="tx1"/>
                </a:solidFill>
              </a:rPr>
              <a:t>privé</a:t>
            </a:r>
            <a:r>
              <a:rPr sz="1200" dirty="0">
                <a:solidFill>
                  <a:schemeClr val="tx1"/>
                </a:solidFill>
              </a:rPr>
              <a:t> </a:t>
            </a:r>
            <a:r>
              <a:rPr sz="1200" dirty="0"/>
              <a:t>dans</a:t>
            </a:r>
            <a:r>
              <a:rPr sz="1200" dirty="0"/>
              <a:t> la</a:t>
            </a:r>
            <a:r>
              <a:rPr sz="1200" dirty="0">
                <a:solidFill>
                  <a:schemeClr val="tx1"/>
                </a:solidFill>
              </a:rPr>
              <a:t> </a:t>
            </a:r>
            <a:r>
              <a:rPr sz="1200" dirty="0">
                <a:solidFill>
                  <a:schemeClr val="tx1"/>
                </a:solidFill>
              </a:rPr>
              <a:t>chaîne</a:t>
            </a:r>
            <a:r>
              <a:rPr sz="1200" dirty="0">
                <a:solidFill>
                  <a:schemeClr val="tx1"/>
                </a:solidFill>
              </a:rPr>
              <a:t> </a:t>
            </a:r>
            <a:r>
              <a:rPr sz="1200" dirty="0">
                <a:solidFill>
                  <a:schemeClr val="tx1"/>
                </a:solidFill>
              </a:rPr>
              <a:t>d’approvisionnement</a:t>
            </a:r>
            <a:r>
              <a:rPr sz="1200" dirty="0">
                <a:solidFill>
                  <a:schemeClr val="tx1"/>
                </a:solidFill>
              </a:rPr>
              <a:t> et les obstacles à </a:t>
            </a:r>
            <a:r>
              <a:rPr sz="1200" dirty="0">
                <a:solidFill>
                  <a:schemeClr val="tx1"/>
                </a:solidFill>
              </a:rPr>
              <a:t>leur</a:t>
            </a:r>
            <a:r>
              <a:rPr sz="1200" dirty="0">
                <a:solidFill>
                  <a:schemeClr val="tx1"/>
                </a:solidFill>
              </a:rPr>
              <a:t> </a:t>
            </a:r>
            <a:r>
              <a:rPr sz="1200" dirty="0">
                <a:solidFill>
                  <a:schemeClr val="tx1"/>
                </a:solidFill>
              </a:rPr>
              <a:t>mise</a:t>
            </a:r>
            <a:r>
              <a:rPr sz="1200" dirty="0">
                <a:solidFill>
                  <a:schemeClr val="tx1"/>
                </a:solidFill>
              </a:rPr>
              <a:t> à </a:t>
            </a:r>
            <a:r>
              <a:rPr sz="1200" dirty="0">
                <a:solidFill>
                  <a:schemeClr val="tx1"/>
                </a:solidFill>
              </a:rPr>
              <a:t>l’échelle</a:t>
            </a:r>
            <a:r>
              <a:rPr sz="1200" dirty="0"/>
              <a:t>.</a:t>
            </a:r>
          </a:p>
        </p:txBody>
      </p:sp>
      <p:grpSp>
        <p:nvGrpSpPr>
          <p:cNvPr id="201" name="Group 200">
            <a:extLst>
              <a:ext uri="{FF2B5EF4-FFF2-40B4-BE49-F238E27FC236}">
                <a16:creationId xmlns:a16="http://schemas.microsoft.com/office/drawing/2014/main" id="{624CCF30-9186-3F1C-C3E6-22755C06DB64}"/>
              </a:ext>
            </a:extLst>
          </p:cNvPr>
          <p:cNvGrpSpPr/>
          <p:nvPr/>
        </p:nvGrpSpPr>
        <p:grpSpPr>
          <a:xfrm>
            <a:off x="259578" y="2514060"/>
            <a:ext cx="457200" cy="457200"/>
            <a:chOff x="6980675" y="4937003"/>
            <a:chExt cx="457200" cy="457200"/>
          </a:xfrm>
        </p:grpSpPr>
        <p:sp>
          <p:nvSpPr>
            <p:cNvPr id="202" name="Rectangle 201">
              <a:extLst>
                <a:ext uri="{FF2B5EF4-FFF2-40B4-BE49-F238E27FC236}">
                  <a16:creationId xmlns:a16="http://schemas.microsoft.com/office/drawing/2014/main" id="{A2118295-18D2-67C4-B11F-17DD03342774}"/>
                </a:ext>
              </a:extLst>
            </p:cNvPr>
            <p:cNvSpPr>
              <a:spLocks/>
            </p:cNvSpPr>
            <p:nvPr/>
          </p:nvSpPr>
          <p:spPr>
            <a:xfrm>
              <a:off x="6980675" y="4937003"/>
              <a:ext cx="457200" cy="457200"/>
            </a:xfrm>
            <a:prstGeom prst="rect">
              <a:avLst/>
            </a:prstGeom>
            <a:solidFill>
              <a:srgbClr val="7A1E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03" name="Graphic 202">
              <a:extLst>
                <a:ext uri="{FF2B5EF4-FFF2-40B4-BE49-F238E27FC236}">
                  <a16:creationId xmlns:a16="http://schemas.microsoft.com/office/drawing/2014/main" id="{4A513629-AEF4-C3D2-83A2-866880440FD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7012574" y="4993058"/>
              <a:ext cx="374625" cy="354611"/>
            </a:xfrm>
            <a:prstGeom prst="rect">
              <a:avLst/>
            </a:prstGeom>
          </p:spPr>
        </p:pic>
      </p:grpSp>
      <p:sp>
        <p:nvSpPr>
          <p:cNvPr id="204" name="TextBox 203">
            <a:extLst>
              <a:ext uri="{FF2B5EF4-FFF2-40B4-BE49-F238E27FC236}">
                <a16:creationId xmlns:a16="http://schemas.microsoft.com/office/drawing/2014/main" id="{53A07E2A-1D57-2B63-2403-A74C3A52FE98}"/>
              </a:ext>
            </a:extLst>
          </p:cNvPr>
          <p:cNvSpPr txBox="1"/>
          <p:nvPr/>
        </p:nvSpPr>
        <p:spPr>
          <a:xfrm>
            <a:off x="125796" y="1081581"/>
            <a:ext cx="2967479" cy="646331"/>
          </a:xfrm>
          <a:prstGeom prst="rect">
            <a:avLst/>
          </a:prstGeom>
          <a:noFill/>
        </p:spPr>
        <p:txBody>
          <a:bodyPr wrap="none">
            <a:spAutoFit/>
          </a:bodyPr>
          <a:lstStyle/>
          <a:p>
            <a:pPr>
              <a:defRPr b="1"/>
            </a:pPr>
            <a:r>
              <a:rPr dirty="0"/>
              <a:t>Mise</a:t>
            </a:r>
            <a:r>
              <a:rPr dirty="0"/>
              <a:t> </a:t>
            </a:r>
            <a:r>
              <a:rPr dirty="0"/>
              <a:t>en</a:t>
            </a:r>
            <a:r>
              <a:rPr dirty="0"/>
              <a:t> </a:t>
            </a:r>
            <a:r>
              <a:rPr dirty="0"/>
              <a:t>œuvre</a:t>
            </a:r>
            <a:r>
              <a:rPr dirty="0"/>
              <a:t> </a:t>
            </a:r>
            <a:r>
              <a:rPr dirty="0"/>
              <a:t>en</a:t>
            </a:r>
            <a:r>
              <a:rPr dirty="0"/>
              <a:t> </a:t>
            </a:r>
            <a:r>
              <a:rPr dirty="0"/>
              <a:t>cours</a:t>
            </a:r>
            <a:r>
              <a:rPr dirty="0"/>
              <a:t> :
</a:t>
            </a:r>
          </a:p>
        </p:txBody>
      </p:sp>
      <p:sp>
        <p:nvSpPr>
          <p:cNvPr id="205" name="TextBox 204">
            <a:extLst>
              <a:ext uri="{FF2B5EF4-FFF2-40B4-BE49-F238E27FC236}">
                <a16:creationId xmlns:a16="http://schemas.microsoft.com/office/drawing/2014/main" id="{C11087FB-3D71-4C4C-7378-63907AF73CA5}"/>
              </a:ext>
            </a:extLst>
          </p:cNvPr>
          <p:cNvSpPr txBox="1"/>
          <p:nvPr/>
        </p:nvSpPr>
        <p:spPr>
          <a:xfrm>
            <a:off x="172524" y="4825266"/>
            <a:ext cx="2377574" cy="369332"/>
          </a:xfrm>
          <a:prstGeom prst="rect">
            <a:avLst/>
          </a:prstGeom>
          <a:noFill/>
        </p:spPr>
        <p:txBody>
          <a:bodyPr wrap="none">
            <a:spAutoFit/>
          </a:bodyPr>
          <a:lstStyle/>
          <a:p>
            <a:pPr>
              <a:defRPr b="1"/>
            </a:pPr>
            <a:r>
              <a:rPr dirty="0"/>
              <a:t>En</a:t>
            </a:r>
            <a:r>
              <a:rPr dirty="0"/>
              <a:t> </a:t>
            </a:r>
            <a:r>
              <a:rPr dirty="0"/>
              <a:t>développement</a:t>
            </a:r>
            <a:r>
              <a:rPr dirty="0"/>
              <a:t> :</a:t>
            </a:r>
          </a:p>
        </p:txBody>
      </p:sp>
      <p:sp>
        <p:nvSpPr>
          <p:cNvPr id="206" name="TextBox 205">
            <a:extLst>
              <a:ext uri="{FF2B5EF4-FFF2-40B4-BE49-F238E27FC236}">
                <a16:creationId xmlns:a16="http://schemas.microsoft.com/office/drawing/2014/main" id="{75F3CD9D-7053-5261-E678-501C2770DCFD}"/>
              </a:ext>
            </a:extLst>
          </p:cNvPr>
          <p:cNvSpPr txBox="1"/>
          <p:nvPr/>
        </p:nvSpPr>
        <p:spPr>
          <a:xfrm>
            <a:off x="101337" y="3503503"/>
            <a:ext cx="2710999" cy="369332"/>
          </a:xfrm>
          <a:prstGeom prst="rect">
            <a:avLst/>
          </a:prstGeom>
          <a:noFill/>
        </p:spPr>
        <p:txBody>
          <a:bodyPr wrap="none">
            <a:spAutoFit/>
          </a:bodyPr>
          <a:lstStyle/>
          <a:p>
            <a:pPr>
              <a:defRPr b="1"/>
            </a:pPr>
            <a:r>
              <a:rPr dirty="0"/>
              <a:t>Sur le point </a:t>
            </a:r>
            <a:r>
              <a:rPr dirty="0"/>
              <a:t>d’aboutir</a:t>
            </a:r>
            <a:r>
              <a:rPr dirty="0"/>
              <a:t> ! </a:t>
            </a:r>
          </a:p>
        </p:txBody>
      </p:sp>
      <p:sp>
        <p:nvSpPr>
          <p:cNvPr id="207" name="TextBox 206">
            <a:extLst>
              <a:ext uri="{FF2B5EF4-FFF2-40B4-BE49-F238E27FC236}">
                <a16:creationId xmlns:a16="http://schemas.microsoft.com/office/drawing/2014/main" id="{4800C8C2-B23F-0EF6-C23F-50EB24370049}"/>
              </a:ext>
            </a:extLst>
          </p:cNvPr>
          <p:cNvSpPr txBox="1"/>
          <p:nvPr/>
        </p:nvSpPr>
        <p:spPr>
          <a:xfrm>
            <a:off x="7692184" y="4594292"/>
            <a:ext cx="1851854" cy="369332"/>
          </a:xfrm>
          <a:prstGeom prst="rect">
            <a:avLst/>
          </a:prstGeom>
          <a:noFill/>
        </p:spPr>
        <p:txBody>
          <a:bodyPr wrap="none">
            <a:spAutoFit/>
          </a:bodyPr>
          <a:lstStyle/>
          <a:p>
            <a:pPr>
              <a:defRPr b="1"/>
            </a:pPr>
            <a:r>
              <a:rPr dirty="0"/>
              <a:t>Travaux</a:t>
            </a:r>
            <a:r>
              <a:rPr dirty="0"/>
              <a:t> </a:t>
            </a:r>
            <a:r>
              <a:rPr dirty="0"/>
              <a:t>futurs</a:t>
            </a:r>
            <a:r>
              <a:rPr dirty="0"/>
              <a:t>:</a:t>
            </a:r>
          </a:p>
        </p:txBody>
      </p:sp>
      <p:sp>
        <p:nvSpPr>
          <p:cNvPr id="208" name="TextBox 207">
            <a:extLst>
              <a:ext uri="{FF2B5EF4-FFF2-40B4-BE49-F238E27FC236}">
                <a16:creationId xmlns:a16="http://schemas.microsoft.com/office/drawing/2014/main" id="{7EE6545E-4D47-CCA4-0F83-73D11333C651}"/>
              </a:ext>
            </a:extLst>
          </p:cNvPr>
          <p:cNvSpPr txBox="1"/>
          <p:nvPr/>
        </p:nvSpPr>
        <p:spPr>
          <a:xfrm>
            <a:off x="9590972" y="1634498"/>
            <a:ext cx="2420856" cy="369332"/>
          </a:xfrm>
          <a:prstGeom prst="rect">
            <a:avLst/>
          </a:prstGeom>
          <a:noFill/>
        </p:spPr>
        <p:txBody>
          <a:bodyPr wrap="none">
            <a:spAutoFit/>
          </a:bodyPr>
          <a:lstStyle/>
          <a:p>
            <a:pPr>
              <a:defRPr b="1"/>
            </a:pPr>
            <a:r>
              <a:rPr dirty="0"/>
              <a:t>Pays participants</a:t>
            </a:r>
          </a:p>
        </p:txBody>
      </p:sp>
    </p:spTree>
    <p:extLst>
      <p:ext uri="{BB962C8B-B14F-4D97-AF65-F5344CB8AC3E}">
        <p14:creationId xmlns:p14="http://schemas.microsoft.com/office/powerpoint/2010/main" val="719039143"/>
      </p:ext>
    </p:extLst>
  </p:cSld>
  <p:clrMapOvr>
    <a:masterClrMapping/>
  </p:clrMapOvr>
  <p:extLst mod="1">
    <p:ext uri="{6950BFC3-D8DA-4A85-94F7-54DA5524770B}">
      <p188:commentRel xmlns:p188="http://schemas.microsoft.com/office/powerpoint/2018/8/main" xmlns="" r:id="rId24"/>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74166-F56B-5EBD-C9E1-5CBB4D7C5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11FC9-0E86-6888-6B77-703792BFE088}"/>
              </a:ext>
            </a:extLst>
          </p:cNvPr>
          <p:cNvSpPr>
            <a:spLocks noGrp="1"/>
          </p:cNvSpPr>
          <p:nvPr>
            <p:ph type="title"/>
          </p:nvPr>
        </p:nvSpPr>
        <p:spPr/>
        <p:txBody>
          <a:bodyPr/>
          <a:lstStyle/>
          <a:p>
            <a:pPr>
              <a:lnSpc>
                <a:spcPts val="2800"/>
              </a:lnSpc>
              <a:defRPr sz="3000" cap="all"/>
            </a:pPr>
            <a:r>
              <a:rPr dirty="0"/>
              <a:t>Prochaines</a:t>
            </a:r>
            <a:r>
              <a:rPr dirty="0"/>
              <a:t> </a:t>
            </a:r>
            <a:r>
              <a:rPr dirty="0"/>
              <a:t>étapes</a:t>
            </a:r>
            <a:r>
              <a:rPr dirty="0"/>
              <a:t> et discussion</a:t>
            </a:r>
          </a:p>
        </p:txBody>
      </p:sp>
      <p:sp>
        <p:nvSpPr>
          <p:cNvPr id="5" name="Slide Number Placeholder 4">
            <a:extLst>
              <a:ext uri="{FF2B5EF4-FFF2-40B4-BE49-F238E27FC236}">
                <a16:creationId xmlns:a16="http://schemas.microsoft.com/office/drawing/2014/main" id="{28129A46-DEF3-3C6C-CB1D-BE9177624CDF}"/>
              </a:ext>
            </a:extLst>
          </p:cNvPr>
          <p:cNvSpPr>
            <a:spLocks noGrp="1"/>
          </p:cNvSpPr>
          <p:nvPr>
            <p:ph type="sldNum" sz="quarter" idx="17"/>
          </p:nvPr>
        </p:nvSpPr>
        <p:spPr/>
        <p:txBody>
          <a:bodyPr/>
          <a:lstStyle/>
          <a:p>
            <a:fld id="{16DA4D8A-707C-46E3-AE54-67BE14DE1600}" type="slidenum">
              <a:rPr lang="en-US" smtClean="0"/>
              <a:t>27</a:t>
            </a:fld>
            <a:endParaRPr lang="en-US" dirty="0"/>
          </a:p>
        </p:txBody>
      </p:sp>
      <p:sp>
        <p:nvSpPr>
          <p:cNvPr id="6" name="TextBox 5">
            <a:extLst>
              <a:ext uri="{FF2B5EF4-FFF2-40B4-BE49-F238E27FC236}">
                <a16:creationId xmlns:a16="http://schemas.microsoft.com/office/drawing/2014/main" id="{D935AA1B-1940-4A82-B663-3A7F21EE8FAD}"/>
              </a:ext>
            </a:extLst>
          </p:cNvPr>
          <p:cNvSpPr txBox="1"/>
          <p:nvPr/>
        </p:nvSpPr>
        <p:spPr>
          <a:xfrm>
            <a:off x="588431" y="1284873"/>
            <a:ext cx="11444630" cy="1723549"/>
          </a:xfrm>
          <a:prstGeom prst="rect">
            <a:avLst/>
          </a:prstGeom>
          <a:noFill/>
        </p:spPr>
        <p:txBody>
          <a:bodyPr wrap="square" lIns="0" tIns="0" rIns="0" bIns="0">
            <a:spAutoFit/>
          </a:bodyPr>
          <a:lstStyle/>
          <a:p>
            <a:pPr marL="342900" indent="-342900">
              <a:spcAft>
                <a:spcPts val="600"/>
              </a:spcAft>
              <a:buFont typeface="Arial" panose="020B0604020202020204" pitchFamily="34" charset="0"/>
              <a:buChar char="•"/>
              <a:defRPr>
                <a:latin typeface="Poppins" panose="00000500000000000000" pitchFamily="50" charset="0"/>
                <a:cs typeface="Poppins" panose="00000500000000000000" pitchFamily="50" charset="0"/>
              </a:defRPr>
            </a:pPr>
            <a:r>
              <a:rPr dirty="0"/>
              <a:t>Outils</a:t>
            </a:r>
            <a:r>
              <a:rPr dirty="0"/>
              <a:t> et </a:t>
            </a:r>
            <a:r>
              <a:rPr dirty="0"/>
              <a:t>appui</a:t>
            </a:r>
            <a:r>
              <a:rPr dirty="0"/>
              <a:t> technique </a:t>
            </a:r>
            <a:r>
              <a:rPr dirty="0"/>
              <a:t>adaptés</a:t>
            </a:r>
            <a:r>
              <a:rPr dirty="0"/>
              <a:t> aux </a:t>
            </a:r>
            <a:r>
              <a:rPr dirty="0"/>
              <a:t>besoins</a:t>
            </a:r>
            <a:r>
              <a:rPr dirty="0"/>
              <a:t> de </a:t>
            </a:r>
            <a:r>
              <a:rPr dirty="0"/>
              <a:t>nos</a:t>
            </a:r>
            <a:r>
              <a:rPr dirty="0"/>
              <a:t> </a:t>
            </a:r>
            <a:r>
              <a:rPr b="1" u="sng" dirty="0" smtClean="0">
                <a:solidFill>
                  <a:schemeClr val="tx2"/>
                </a:solidFill>
              </a:rPr>
              <a:t>clients</a:t>
            </a:r>
            <a:r>
              <a:rPr lang="en-US" b="1" u="sng" dirty="0" smtClean="0">
                <a:solidFill>
                  <a:schemeClr val="tx2"/>
                </a:solidFill>
              </a:rPr>
              <a:t>.</a:t>
            </a:r>
            <a:r>
              <a:rPr dirty="0" smtClean="0"/>
              <a:t> </a:t>
            </a:r>
            <a:endParaRPr dirty="0"/>
          </a:p>
          <a:p>
            <a:pPr marL="342900" indent="-342900">
              <a:spcAft>
                <a:spcPts val="600"/>
              </a:spcAft>
              <a:buFont typeface="Arial" panose="020B0604020202020204" pitchFamily="34" charset="0"/>
              <a:buChar char="•"/>
              <a:defRPr>
                <a:latin typeface="Poppins" panose="00000500000000000000" pitchFamily="50" charset="0"/>
                <a:cs typeface="Poppins" panose="00000500000000000000" pitchFamily="50" charset="0"/>
              </a:defRPr>
            </a:pPr>
            <a:r>
              <a:rPr dirty="0"/>
              <a:t>Prévoir</a:t>
            </a:r>
            <a:r>
              <a:rPr dirty="0"/>
              <a:t> </a:t>
            </a:r>
            <a:r>
              <a:rPr dirty="0"/>
              <a:t>une</a:t>
            </a:r>
            <a:r>
              <a:rPr dirty="0"/>
              <a:t> </a:t>
            </a:r>
            <a:r>
              <a:rPr dirty="0"/>
              <a:t>mise</a:t>
            </a:r>
            <a:r>
              <a:rPr dirty="0"/>
              <a:t> </a:t>
            </a:r>
            <a:r>
              <a:rPr dirty="0"/>
              <a:t>en</a:t>
            </a:r>
            <a:r>
              <a:rPr dirty="0"/>
              <a:t> </a:t>
            </a:r>
            <a:r>
              <a:rPr dirty="0"/>
              <a:t>œuvre</a:t>
            </a:r>
            <a:r>
              <a:rPr dirty="0"/>
              <a:t> </a:t>
            </a:r>
            <a:r>
              <a:rPr dirty="0"/>
              <a:t>conjointe</a:t>
            </a:r>
            <a:r>
              <a:rPr dirty="0"/>
              <a:t> avec </a:t>
            </a:r>
            <a:r>
              <a:rPr dirty="0"/>
              <a:t>nos</a:t>
            </a:r>
            <a:r>
              <a:rPr dirty="0"/>
              <a:t> </a:t>
            </a:r>
            <a:r>
              <a:rPr b="1" u="sng" dirty="0">
                <a:solidFill>
                  <a:schemeClr val="tx2"/>
                </a:solidFill>
              </a:rPr>
              <a:t>partenaires</a:t>
            </a:r>
            <a:r>
              <a:rPr b="1" u="sng" dirty="0">
                <a:solidFill>
                  <a:schemeClr val="tx2"/>
                </a:solidFill>
              </a:rPr>
              <a:t> </a:t>
            </a:r>
            <a:r>
              <a:rPr dirty="0"/>
              <a:t>– </a:t>
            </a:r>
            <a:r>
              <a:rPr dirty="0"/>
              <a:t>anciens</a:t>
            </a:r>
            <a:r>
              <a:rPr dirty="0"/>
              <a:t> et </a:t>
            </a:r>
            <a:r>
              <a:rPr dirty="0" smtClean="0"/>
              <a:t>nouveaux</a:t>
            </a:r>
            <a:r>
              <a:rPr lang="en-US" dirty="0" smtClean="0"/>
              <a:t>.</a:t>
            </a:r>
            <a:endParaRPr dirty="0"/>
          </a:p>
          <a:p>
            <a:pPr marL="342900" indent="-342900">
              <a:spcAft>
                <a:spcPts val="600"/>
              </a:spcAft>
              <a:buFont typeface="Arial" panose="020B0604020202020204" pitchFamily="34" charset="0"/>
              <a:buChar char="•"/>
              <a:defRPr>
                <a:latin typeface="Poppins" panose="00000500000000000000" pitchFamily="50" charset="0"/>
                <a:cs typeface="Poppins" panose="00000500000000000000" pitchFamily="50" charset="0"/>
              </a:defRPr>
            </a:pPr>
            <a:r>
              <a:rPr dirty="0"/>
              <a:t>Recruter</a:t>
            </a:r>
            <a:r>
              <a:rPr dirty="0"/>
              <a:t> des </a:t>
            </a:r>
            <a:r>
              <a:rPr b="1" u="sng" dirty="0">
                <a:solidFill>
                  <a:schemeClr val="tx2"/>
                </a:solidFill>
              </a:rPr>
              <a:t>prestataires</a:t>
            </a:r>
            <a:r>
              <a:rPr b="1" u="sng" dirty="0">
                <a:solidFill>
                  <a:schemeClr val="tx2"/>
                </a:solidFill>
              </a:rPr>
              <a:t> de services </a:t>
            </a:r>
            <a:r>
              <a:rPr dirty="0"/>
              <a:t>pour </a:t>
            </a:r>
            <a:r>
              <a:rPr dirty="0"/>
              <a:t>appuyer</a:t>
            </a:r>
            <a:r>
              <a:rPr dirty="0"/>
              <a:t> la </a:t>
            </a:r>
            <a:r>
              <a:rPr dirty="0"/>
              <a:t>mise</a:t>
            </a:r>
            <a:r>
              <a:rPr dirty="0"/>
              <a:t> </a:t>
            </a:r>
            <a:r>
              <a:rPr dirty="0"/>
              <a:t>en</a:t>
            </a:r>
            <a:r>
              <a:rPr dirty="0"/>
              <a:t> </a:t>
            </a:r>
            <a:r>
              <a:rPr dirty="0"/>
              <a:t>œuvre</a:t>
            </a:r>
            <a:r>
              <a:rPr dirty="0"/>
              <a:t> de </a:t>
            </a:r>
            <a:r>
              <a:rPr dirty="0"/>
              <a:t>cette</a:t>
            </a:r>
            <a:r>
              <a:rPr dirty="0"/>
              <a:t> mission. </a:t>
            </a:r>
          </a:p>
          <a:p>
            <a:pPr marL="457200" indent="-457200">
              <a:spcAft>
                <a:spcPts val="600"/>
              </a:spcAft>
              <a:buFont typeface="Arial" panose="020B0604020202020204" pitchFamily="34" charset="0"/>
              <a:buChar char="•"/>
            </a:pPr>
            <a:endParaRPr lang="en-US" dirty="0">
              <a:latin typeface="Poppins" panose="00000500000000000000" pitchFamily="50" charset="0"/>
              <a:cs typeface="Poppins" panose="00000500000000000000" pitchFamily="50" charset="0"/>
            </a:endParaRPr>
          </a:p>
          <a:p>
            <a:pPr marL="285750" indent="-285750">
              <a:spcAft>
                <a:spcPts val="600"/>
              </a:spcAft>
              <a:buFont typeface="Wingdings" panose="05000000000000000000" pitchFamily="2" charset="2"/>
              <a:buChar char="§"/>
            </a:pPr>
            <a:endParaRPr lang="en-US" sz="2000" dirty="0">
              <a:latin typeface="Poppins" panose="00000500000000000000" pitchFamily="50" charset="0"/>
              <a:cs typeface="Poppins" panose="00000500000000000000" pitchFamily="50" charset="0"/>
            </a:endParaRPr>
          </a:p>
        </p:txBody>
      </p:sp>
      <p:sp>
        <p:nvSpPr>
          <p:cNvPr id="7" name="Triangle isocèle 6">
            <a:extLst>
              <a:ext uri="{FF2B5EF4-FFF2-40B4-BE49-F238E27FC236}">
                <a16:creationId xmlns:a16="http://schemas.microsoft.com/office/drawing/2014/main" id="{07F6CEBB-ED2D-121E-712F-110B90CE90AF}"/>
              </a:ext>
            </a:extLst>
          </p:cNvPr>
          <p:cNvSpPr/>
          <p:nvPr/>
        </p:nvSpPr>
        <p:spPr>
          <a:xfrm>
            <a:off x="3888970" y="2467957"/>
            <a:ext cx="4414057" cy="299258"/>
          </a:xfrm>
          <a:prstGeom prst="triangle">
            <a:avLst/>
          </a:prstGeom>
          <a:solidFill>
            <a:schemeClr val="bg1">
              <a:lumMod val="85000"/>
            </a:schemeClr>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8" name="Rectangle : coins arrondis 7">
            <a:extLst>
              <a:ext uri="{FF2B5EF4-FFF2-40B4-BE49-F238E27FC236}">
                <a16:creationId xmlns:a16="http://schemas.microsoft.com/office/drawing/2014/main" id="{92A57AD8-3148-290D-25B6-C71B673085D7}"/>
              </a:ext>
            </a:extLst>
          </p:cNvPr>
          <p:cNvSpPr/>
          <p:nvPr/>
        </p:nvSpPr>
        <p:spPr>
          <a:xfrm>
            <a:off x="373685" y="2880312"/>
            <a:ext cx="11571704" cy="3945603"/>
          </a:xfrm>
          <a:prstGeom prst="roundRect">
            <a:avLst/>
          </a:prstGeom>
          <a:solidFill>
            <a:schemeClr val="accent1">
              <a:lumMod val="10000"/>
              <a:lumOff val="90000"/>
            </a:schemeClr>
          </a:solidFill>
        </p:spPr>
        <p:txBody>
          <a:bodyPr wrap="square" lIns="182880" tIns="0" rIns="182880" bIns="0" anchor="t"/>
          <a:lstStyle/>
          <a:p>
            <a:pPr marR="0" algn="ctr" defTabSz="914400" rtl="0" eaLnBrk="1" fontAlgn="auto" latinLnBrk="0" hangingPunct="1">
              <a:lnSpc>
                <a:spcPct val="100000"/>
              </a:lnSpc>
              <a:spcBef>
                <a:spcPts val="1000"/>
              </a:spcBef>
              <a:spcAft>
                <a:spcPts val="0"/>
              </a:spcAft>
              <a:buClr>
                <a:srgbClr val="1FA19C"/>
              </a:buClr>
              <a:buSzTx/>
              <a:tabLst>
                <a:tab pos="756285" algn="l"/>
              </a:tabLst>
              <a:defRPr sz="2400" b="1">
                <a:solidFill>
                  <a:schemeClr val="accent1"/>
                </a:solidFill>
                <a:latin typeface="Poppins" panose="00000500000000000000" pitchFamily="2" charset="0"/>
                <a:cs typeface="Poppins" panose="00000500000000000000" pitchFamily="2" charset="0"/>
                <a:sym typeface="Arial"/>
              </a:defRPr>
            </a:pPr>
            <a:r>
              <a:rPr dirty="0"/>
              <a:t>Éléments</a:t>
            </a:r>
            <a:r>
              <a:rPr dirty="0"/>
              <a:t> </a:t>
            </a:r>
            <a:r>
              <a:rPr dirty="0"/>
              <a:t>permettant</a:t>
            </a:r>
            <a:r>
              <a:rPr dirty="0"/>
              <a:t> de </a:t>
            </a:r>
            <a:r>
              <a:rPr dirty="0"/>
              <a:t>concrétiser</a:t>
            </a:r>
            <a:r>
              <a:rPr dirty="0"/>
              <a:t> </a:t>
            </a:r>
            <a:r>
              <a:rPr dirty="0"/>
              <a:t>cette</a:t>
            </a:r>
            <a:r>
              <a:rPr dirty="0"/>
              <a:t> initiative</a:t>
            </a:r>
            <a:endParaRPr kumimoji="0" lang="en-US" sz="2400" b="1" i="0" u="none" strike="noStrike" kern="1200" cap="none" spc="0" normalizeH="0" baseline="0" noProof="0" dirty="0">
              <a:ln>
                <a:noFill/>
              </a:ln>
              <a:solidFill>
                <a:schemeClr val="accent1"/>
              </a:solidFill>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a:latin typeface="Poppins" panose="00000500000000000000" pitchFamily="2" charset="0"/>
                <a:cs typeface="Poppins" panose="00000500000000000000" pitchFamily="2" charset="0"/>
                <a:sym typeface="Arial"/>
              </a:defRPr>
            </a:pPr>
            <a:r>
              <a:rPr dirty="0"/>
              <a:t>Renforcer</a:t>
            </a:r>
            <a:r>
              <a:rPr dirty="0"/>
              <a:t> les liens avec les parties </a:t>
            </a:r>
            <a:r>
              <a:rPr dirty="0"/>
              <a:t>prenantes</a:t>
            </a:r>
            <a:r>
              <a:rPr dirty="0"/>
              <a:t> internes et </a:t>
            </a:r>
            <a:r>
              <a:rPr dirty="0"/>
              <a:t>externes</a:t>
            </a:r>
            <a:r>
              <a:rPr dirty="0"/>
              <a:t> au SCLF (forum des leaders de la </a:t>
            </a:r>
            <a:r>
              <a:rPr dirty="0"/>
              <a:t>chaîne</a:t>
            </a:r>
            <a:r>
              <a:rPr dirty="0"/>
              <a:t> </a:t>
            </a:r>
            <a:r>
              <a:rPr dirty="0"/>
              <a:t>d’approvisionnement</a:t>
            </a:r>
            <a:r>
              <a:rPr dirty="0"/>
              <a:t>).</a:t>
            </a:r>
          </a:p>
          <a:p>
            <a:pPr marL="742950" lvl="1" indent="-285750">
              <a:spcBef>
                <a:spcPts val="1000"/>
              </a:spcBef>
              <a:buClr>
                <a:schemeClr val="tx1"/>
              </a:buClr>
              <a:buFont typeface="Arial" panose="020B0604020202020204" pitchFamily="34" charset="0"/>
              <a:buChar char="•"/>
              <a:tabLst>
                <a:tab pos="756285" algn="l"/>
              </a:tabLst>
              <a:defRPr i="1" kern="1200">
                <a:ln>
                  <a:noFill/>
                </a:ln>
                <a:effectLst/>
                <a:uLnTx/>
                <a:uFillTx/>
                <a:latin typeface="Poppins" panose="00000500000000000000" pitchFamily="2" charset="0"/>
                <a:cs typeface="Poppins" panose="00000500000000000000" pitchFamily="2" charset="0"/>
                <a:sym typeface="Arial"/>
              </a:defRPr>
            </a:pPr>
            <a:r>
              <a:rPr dirty="0"/>
              <a:t>Fournir</a:t>
            </a:r>
            <a:r>
              <a:rPr dirty="0"/>
              <a:t> des orientations aux points </a:t>
            </a:r>
            <a:r>
              <a:rPr dirty="0"/>
              <a:t>focaux</a:t>
            </a:r>
            <a:r>
              <a:rPr dirty="0"/>
              <a:t> et aux </a:t>
            </a:r>
            <a:r>
              <a:rPr dirty="0"/>
              <a:t>Officiers</a:t>
            </a:r>
            <a:r>
              <a:rPr dirty="0"/>
              <a:t> de Liaison sur la </a:t>
            </a:r>
            <a:r>
              <a:rPr dirty="0"/>
              <a:t>manière</a:t>
            </a:r>
            <a:r>
              <a:rPr dirty="0"/>
              <a:t> de </a:t>
            </a:r>
            <a:r>
              <a:rPr dirty="0"/>
              <a:t>collaborer</a:t>
            </a:r>
            <a:r>
              <a:rPr dirty="0"/>
              <a:t> avec les GTT </a:t>
            </a:r>
            <a:r>
              <a:rPr dirty="0"/>
              <a:t>focalisés</a:t>
            </a:r>
            <a:r>
              <a:rPr dirty="0"/>
              <a:t> sur la </a:t>
            </a:r>
            <a:r>
              <a:rPr dirty="0"/>
              <a:t>chaîne</a:t>
            </a:r>
            <a:r>
              <a:rPr dirty="0"/>
              <a:t> </a:t>
            </a:r>
            <a:r>
              <a:rPr dirty="0"/>
              <a:t>d’approvisionnement</a:t>
            </a:r>
            <a:r>
              <a:rPr dirty="0"/>
              <a:t> au </a:t>
            </a:r>
            <a:r>
              <a:rPr dirty="0"/>
              <a:t>niveau</a:t>
            </a:r>
            <a:r>
              <a:rPr dirty="0"/>
              <a:t> national.</a:t>
            </a:r>
          </a:p>
          <a:p>
            <a:pPr marL="742950" lvl="1" indent="-285750">
              <a:spcBef>
                <a:spcPts val="1000"/>
              </a:spcBef>
              <a:buClr>
                <a:schemeClr val="tx1"/>
              </a:buClr>
              <a:buFont typeface="Arial" panose="020B0604020202020204" pitchFamily="34" charset="0"/>
              <a:buChar char="•"/>
              <a:tabLst>
                <a:tab pos="756285" algn="l"/>
              </a:tabLst>
              <a:defRPr i="1">
                <a:latin typeface="Poppins" panose="00000500000000000000" pitchFamily="2" charset="0"/>
                <a:cs typeface="Poppins" panose="00000500000000000000" pitchFamily="2" charset="0"/>
                <a:sym typeface="Arial"/>
              </a:defRPr>
            </a:pPr>
            <a:r>
              <a:rPr dirty="0"/>
              <a:t>Aligner les </a:t>
            </a:r>
            <a:r>
              <a:rPr dirty="0"/>
              <a:t>activités</a:t>
            </a:r>
            <a:r>
              <a:rPr dirty="0"/>
              <a:t> sur le </a:t>
            </a:r>
            <a:r>
              <a:rPr dirty="0"/>
              <a:t>processus</a:t>
            </a:r>
            <a:r>
              <a:rPr dirty="0"/>
              <a:t> CES ( </a:t>
            </a:r>
            <a:r>
              <a:rPr dirty="0"/>
              <a:t>stratégie</a:t>
            </a:r>
            <a:r>
              <a:rPr dirty="0"/>
              <a:t> </a:t>
            </a:r>
            <a:r>
              <a:rPr dirty="0"/>
              <a:t>d'engagement</a:t>
            </a:r>
            <a:r>
              <a:rPr dirty="0"/>
              <a:t> pays) du GFF et sur le </a:t>
            </a:r>
            <a:r>
              <a:rPr dirty="0"/>
              <a:t>calendrier</a:t>
            </a:r>
            <a:r>
              <a:rPr dirty="0"/>
              <a:t>/</a:t>
            </a:r>
            <a:r>
              <a:rPr dirty="0"/>
              <a:t>programme</a:t>
            </a:r>
            <a:r>
              <a:rPr dirty="0"/>
              <a:t> de </a:t>
            </a:r>
            <a:r>
              <a:rPr dirty="0"/>
              <a:t>l'IDA</a:t>
            </a:r>
            <a:r>
              <a:rPr dirty="0"/>
              <a:t>.</a:t>
            </a:r>
            <a:endParaRPr kumimoji="0" lang="en-US" i="1" u="none" strike="noStrike" kern="1200" cap="none" spc="0" normalizeH="0" baseline="0" noProof="0" dirty="0">
              <a:ln>
                <a:noFill/>
              </a:ln>
              <a:effectLst/>
              <a:uLnTx/>
              <a:uFillTx/>
              <a:latin typeface="Poppins" panose="00000500000000000000" pitchFamily="2" charset="0"/>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a:latin typeface="Poppins" panose="00000500000000000000" pitchFamily="2" charset="0"/>
                <a:cs typeface="Poppins" panose="00000500000000000000" pitchFamily="2" charset="0"/>
                <a:sym typeface="Arial"/>
              </a:defRPr>
            </a:pPr>
            <a:r>
              <a:rPr dirty="0"/>
              <a:t>Renforcer</a:t>
            </a:r>
            <a:r>
              <a:rPr dirty="0"/>
              <a:t> les </a:t>
            </a:r>
            <a:r>
              <a:rPr dirty="0"/>
              <a:t>partenariats</a:t>
            </a:r>
            <a:r>
              <a:rPr dirty="0"/>
              <a:t> (</a:t>
            </a:r>
            <a:r>
              <a:rPr dirty="0"/>
              <a:t>Relancer</a:t>
            </a:r>
            <a:r>
              <a:rPr dirty="0"/>
              <a:t> le </a:t>
            </a:r>
            <a:r>
              <a:rPr dirty="0"/>
              <a:t>partenariat</a:t>
            </a:r>
            <a:r>
              <a:rPr dirty="0"/>
              <a:t> PSISC ? – « Innovations du </a:t>
            </a:r>
            <a:r>
              <a:rPr dirty="0"/>
              <a:t>secteur</a:t>
            </a:r>
            <a:r>
              <a:rPr dirty="0"/>
              <a:t> </a:t>
            </a:r>
            <a:r>
              <a:rPr dirty="0"/>
              <a:t>privé</a:t>
            </a:r>
            <a:r>
              <a:rPr dirty="0"/>
              <a:t> pour la </a:t>
            </a:r>
            <a:r>
              <a:rPr dirty="0"/>
              <a:t>chaîne</a:t>
            </a:r>
            <a:r>
              <a:rPr dirty="0"/>
              <a:t> </a:t>
            </a:r>
            <a:r>
              <a:rPr dirty="0"/>
              <a:t>d’approvisionnement</a:t>
            </a:r>
            <a:r>
              <a:rPr dirty="0"/>
              <a:t> »)</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a:latin typeface="Poppins" panose="00000500000000000000" pitchFamily="2" charset="0"/>
                <a:cs typeface="Poppins" panose="00000500000000000000" pitchFamily="2" charset="0"/>
                <a:sym typeface="Arial"/>
              </a:defRPr>
            </a:pPr>
            <a:r>
              <a:rPr dirty="0"/>
              <a:t>Mettre</a:t>
            </a:r>
            <a:r>
              <a:rPr dirty="0"/>
              <a:t> </a:t>
            </a:r>
            <a:r>
              <a:rPr dirty="0"/>
              <a:t>en</a:t>
            </a:r>
            <a:r>
              <a:rPr dirty="0"/>
              <a:t> place un </a:t>
            </a:r>
            <a:r>
              <a:rPr dirty="0"/>
              <a:t>réseau</a:t>
            </a:r>
            <a:r>
              <a:rPr dirty="0"/>
              <a:t> de </a:t>
            </a:r>
            <a:r>
              <a:rPr dirty="0"/>
              <a:t>prestataires</a:t>
            </a:r>
            <a:r>
              <a:rPr dirty="0"/>
              <a:t>, </a:t>
            </a:r>
            <a:r>
              <a:rPr dirty="0"/>
              <a:t>en</a:t>
            </a:r>
            <a:r>
              <a:rPr dirty="0"/>
              <a:t> </a:t>
            </a:r>
            <a:r>
              <a:rPr dirty="0"/>
              <a:t>envisageant</a:t>
            </a:r>
            <a:r>
              <a:rPr dirty="0"/>
              <a:t> un </a:t>
            </a:r>
            <a:r>
              <a:rPr dirty="0"/>
              <a:t>mécanisme</a:t>
            </a:r>
            <a:r>
              <a:rPr dirty="0"/>
              <a:t> de </a:t>
            </a:r>
            <a:r>
              <a:rPr dirty="0"/>
              <a:t>passation</a:t>
            </a:r>
            <a:r>
              <a:rPr dirty="0"/>
              <a:t> de </a:t>
            </a:r>
            <a:r>
              <a:rPr dirty="0" smtClean="0"/>
              <a:t>marché</a:t>
            </a:r>
            <a:r>
              <a:rPr dirty="0" smtClean="0"/>
              <a:t>-cadre</a:t>
            </a:r>
            <a:r>
              <a:rPr lang="en-US" dirty="0" smtClean="0"/>
              <a:t>,</a:t>
            </a:r>
            <a:r>
              <a:rPr dirty="0" smtClean="0"/>
              <a:t> </a:t>
            </a:r>
            <a:r>
              <a:rPr dirty="0"/>
              <a:t>adapté</a:t>
            </a:r>
            <a:r>
              <a:rPr dirty="0"/>
              <a:t> à la </a:t>
            </a:r>
            <a:r>
              <a:rPr dirty="0"/>
              <a:t>demande</a:t>
            </a:r>
            <a:r>
              <a:rPr dirty="0"/>
              <a:t>.</a:t>
            </a:r>
            <a:endParaRPr kumimoji="0" lang="en-US" i="0" u="none" strike="noStrike" kern="1200" cap="none" spc="0" normalizeH="0" baseline="0" noProof="0" dirty="0">
              <a:ln>
                <a:noFill/>
              </a:ln>
              <a:effectLst/>
              <a:uLnTx/>
              <a:uFillTx/>
              <a:latin typeface="Poppins" panose="00000500000000000000" pitchFamily="2" charset="0"/>
              <a:cs typeface="Poppins" panose="00000500000000000000" pitchFamily="2" charset="0"/>
              <a:sym typeface="Arial"/>
            </a:endParaRPr>
          </a:p>
        </p:txBody>
      </p:sp>
    </p:spTree>
    <p:extLst>
      <p:ext uri="{BB962C8B-B14F-4D97-AF65-F5344CB8AC3E}">
        <p14:creationId xmlns:p14="http://schemas.microsoft.com/office/powerpoint/2010/main" val="3020201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14BD9-25B0-AC65-5255-FF693C09127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1101BA0-FB6F-D8F4-BB23-18333E0D3210}"/>
              </a:ext>
            </a:extLst>
          </p:cNvPr>
          <p:cNvSpPr>
            <a:spLocks noGrp="1"/>
          </p:cNvSpPr>
          <p:nvPr>
            <p:ph type="title"/>
          </p:nvPr>
        </p:nvSpPr>
        <p:spPr>
          <a:xfrm>
            <a:off x="5562600" y="644230"/>
            <a:ext cx="5854123" cy="898582"/>
          </a:xfrm>
        </p:spPr>
        <p:txBody>
          <a:bodyPr/>
          <a:lstStyle/>
          <a:p>
            <a:pPr>
              <a:lnSpc>
                <a:spcPct val="100000"/>
              </a:lnSpc>
            </a:pPr>
            <a:r>
              <a:rPr dirty="0"/>
              <a:t>Annexes</a:t>
            </a:r>
            <a:endParaRPr lang="es-PE" dirty="0"/>
          </a:p>
        </p:txBody>
      </p:sp>
      <p:pic>
        <p:nvPicPr>
          <p:cNvPr id="12" name="Picture Placeholder 5">
            <a:extLst>
              <a:ext uri="{FF2B5EF4-FFF2-40B4-BE49-F238E27FC236}">
                <a16:creationId xmlns:a16="http://schemas.microsoft.com/office/drawing/2014/main" id="{D5453596-1F21-D95A-99A2-A382BD4E7F80}"/>
              </a:ext>
            </a:extLst>
          </p:cNvPr>
          <p:cNvPicPr>
            <a:picLocks noGrp="1" noChangeAspect="1"/>
          </p:cNvPicPr>
          <p:nvPr>
            <p:ph type="pic" sz="quarter" idx="13"/>
          </p:nvPr>
        </p:nvPicPr>
        <p:blipFill rotWithShape="1">
          <a:blip r:embed="rId3"/>
          <a:srcRect l="41218" r="19082"/>
          <a:stretch/>
        </p:blipFill>
        <p:spPr>
          <a:xfrm flipH="1">
            <a:off x="-45806" y="-38575"/>
            <a:ext cx="6004146" cy="6930478"/>
          </a:xfrm>
        </p:spPr>
      </p:pic>
      <p:grpSp>
        <p:nvGrpSpPr>
          <p:cNvPr id="14" name="Editable shape">
            <a:extLst>
              <a:ext uri="{FF2B5EF4-FFF2-40B4-BE49-F238E27FC236}">
                <a16:creationId xmlns:a16="http://schemas.microsoft.com/office/drawing/2014/main" id="{DBD4C2F8-3CBD-788B-253E-C2477CB1414D}"/>
              </a:ext>
            </a:extLst>
          </p:cNvPr>
          <p:cNvGrpSpPr>
            <a:grpSpLocks/>
          </p:cNvGrpSpPr>
          <p:nvPr/>
        </p:nvGrpSpPr>
        <p:grpSpPr>
          <a:xfrm rot="4775316">
            <a:off x="-674997" y="5806313"/>
            <a:ext cx="4342362" cy="2171181"/>
            <a:chOff x="9071016" y="5150712"/>
            <a:chExt cx="4342362" cy="2171181"/>
          </a:xfrm>
        </p:grpSpPr>
        <p:sp>
          <p:nvSpPr>
            <p:cNvPr id="15" name="Freeform: Shape 92">
              <a:extLst>
                <a:ext uri="{FF2B5EF4-FFF2-40B4-BE49-F238E27FC236}">
                  <a16:creationId xmlns:a16="http://schemas.microsoft.com/office/drawing/2014/main" id="{51E5B8F2-6F58-2A0F-FCCE-32363A429DA6}"/>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6" name="Freeform: Shape 93">
              <a:extLst>
                <a:ext uri="{FF2B5EF4-FFF2-40B4-BE49-F238E27FC236}">
                  <a16:creationId xmlns:a16="http://schemas.microsoft.com/office/drawing/2014/main" id="{6960352F-FCE2-708F-5ED7-F1787835E54A}"/>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7" name="Freeform: Shape 94">
              <a:extLst>
                <a:ext uri="{FF2B5EF4-FFF2-40B4-BE49-F238E27FC236}">
                  <a16:creationId xmlns:a16="http://schemas.microsoft.com/office/drawing/2014/main" id="{F32CC98B-6B73-507D-950E-4508D21332E8}"/>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8" name="Freeform: Shape 95">
              <a:extLst>
                <a:ext uri="{FF2B5EF4-FFF2-40B4-BE49-F238E27FC236}">
                  <a16:creationId xmlns:a16="http://schemas.microsoft.com/office/drawing/2014/main" id="{5D95FCDA-DD20-DABB-46D3-D8C14DDA43AF}"/>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19" name="Freeform: Shape 96">
              <a:extLst>
                <a:ext uri="{FF2B5EF4-FFF2-40B4-BE49-F238E27FC236}">
                  <a16:creationId xmlns:a16="http://schemas.microsoft.com/office/drawing/2014/main" id="{0F5EA80E-4BAA-71B1-3588-4D2F1844C5D0}"/>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0" name="Freeform: Shape 97">
              <a:extLst>
                <a:ext uri="{FF2B5EF4-FFF2-40B4-BE49-F238E27FC236}">
                  <a16:creationId xmlns:a16="http://schemas.microsoft.com/office/drawing/2014/main" id="{4122CB18-B967-D3CF-218D-574D24FB2995}"/>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1" name="Freeform: Shape 98">
              <a:extLst>
                <a:ext uri="{FF2B5EF4-FFF2-40B4-BE49-F238E27FC236}">
                  <a16:creationId xmlns:a16="http://schemas.microsoft.com/office/drawing/2014/main" id="{D6F2EC7D-2B74-7522-AD86-399C2E640871}"/>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2" name="Freeform: Shape 99">
              <a:extLst>
                <a:ext uri="{FF2B5EF4-FFF2-40B4-BE49-F238E27FC236}">
                  <a16:creationId xmlns:a16="http://schemas.microsoft.com/office/drawing/2014/main" id="{D51F7D14-EDD9-320D-B617-703D5B1F7C8C}"/>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3" name="Freeform: Shape 100">
              <a:extLst>
                <a:ext uri="{FF2B5EF4-FFF2-40B4-BE49-F238E27FC236}">
                  <a16:creationId xmlns:a16="http://schemas.microsoft.com/office/drawing/2014/main" id="{9657D3FB-C312-FE5B-25E9-386E294D9A0E}"/>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4" name="Freeform: Shape 101">
              <a:extLst>
                <a:ext uri="{FF2B5EF4-FFF2-40B4-BE49-F238E27FC236}">
                  <a16:creationId xmlns:a16="http://schemas.microsoft.com/office/drawing/2014/main" id="{30171F89-6D0C-93F7-43C3-C0B1AF3C1C01}"/>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5" name="Freeform: Shape 102">
              <a:extLst>
                <a:ext uri="{FF2B5EF4-FFF2-40B4-BE49-F238E27FC236}">
                  <a16:creationId xmlns:a16="http://schemas.microsoft.com/office/drawing/2014/main" id="{9EAE0D9F-E4DE-0BC6-220C-DEC7971D6F4A}"/>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6" name="Freeform: Shape 103">
              <a:extLst>
                <a:ext uri="{FF2B5EF4-FFF2-40B4-BE49-F238E27FC236}">
                  <a16:creationId xmlns:a16="http://schemas.microsoft.com/office/drawing/2014/main" id="{95FD626F-C4A1-1986-8460-5EA56F0F6E1B}"/>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sp>
          <p:nvSpPr>
            <p:cNvPr id="27" name="Freeform: Shape 104">
              <a:extLst>
                <a:ext uri="{FF2B5EF4-FFF2-40B4-BE49-F238E27FC236}">
                  <a16:creationId xmlns:a16="http://schemas.microsoft.com/office/drawing/2014/main" id="{FA81284D-B155-03CD-F997-5CC0B06E94F9}"/>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Poppins Light"/>
                <a:ea typeface="+mn-ea"/>
                <a:cs typeface="+mn-cs"/>
              </a:endParaRPr>
            </a:p>
          </p:txBody>
        </p:sp>
      </p:grpSp>
      <p:sp>
        <p:nvSpPr>
          <p:cNvPr id="5" name="Content Placeholder 4">
            <a:extLst>
              <a:ext uri="{FF2B5EF4-FFF2-40B4-BE49-F238E27FC236}">
                <a16:creationId xmlns:a16="http://schemas.microsoft.com/office/drawing/2014/main" id="{00EDC7CC-E21F-3602-7DEC-273B9674D3C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4040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C2658-84F5-4D1E-CCA8-4F19D91BAA0F}"/>
            </a:ext>
          </a:extLst>
        </p:cNvPr>
        <p:cNvGrpSpPr/>
        <p:nvPr/>
      </p:nvGrpSpPr>
      <p:grpSpPr>
        <a:xfrm>
          <a:off x="0" y="0"/>
          <a:ext cx="0" cy="0"/>
          <a:chOff x="0" y="0"/>
          <a:chExt cx="0" cy="0"/>
        </a:xfrm>
      </p:grpSpPr>
      <p:sp>
        <p:nvSpPr>
          <p:cNvPr id="36" name="Title 35">
            <a:extLst>
              <a:ext uri="{FF2B5EF4-FFF2-40B4-BE49-F238E27FC236}">
                <a16:creationId xmlns:a16="http://schemas.microsoft.com/office/drawing/2014/main" id="{2C8D7042-5C51-E1F9-6007-7F98D1CB23DE}"/>
              </a:ext>
            </a:extLst>
          </p:cNvPr>
          <p:cNvSpPr>
            <a:spLocks noGrp="1"/>
          </p:cNvSpPr>
          <p:nvPr>
            <p:ph type="title"/>
          </p:nvPr>
        </p:nvSpPr>
        <p:spPr>
          <a:xfrm>
            <a:off x="588431" y="367962"/>
            <a:ext cx="11002883" cy="898582"/>
          </a:xfrm>
        </p:spPr>
        <p:txBody>
          <a:bodyPr/>
          <a:lstStyle/>
          <a:p>
            <a:r>
              <a:rPr sz="2800" dirty="0"/>
              <a:t>Produits</a:t>
            </a:r>
            <a:r>
              <a:rPr sz="2800" dirty="0"/>
              <a:t> </a:t>
            </a:r>
            <a:r>
              <a:rPr sz="2800" dirty="0"/>
              <a:t>essentiels</a:t>
            </a:r>
            <a:r>
              <a:rPr sz="2800" dirty="0"/>
              <a:t> et </a:t>
            </a:r>
            <a:r>
              <a:rPr sz="2800" dirty="0"/>
              <a:t>chaîne</a:t>
            </a:r>
            <a:r>
              <a:rPr sz="2800" dirty="0"/>
              <a:t> </a:t>
            </a:r>
            <a:r>
              <a:rPr sz="2800" dirty="0"/>
              <a:t>d’approvisionnement</a:t>
            </a:r>
            <a:r>
              <a:rPr sz="2800" dirty="0"/>
              <a:t> du GFF – </a:t>
            </a:r>
            <a:r>
              <a:rPr sz="2800" dirty="0"/>
              <a:t>Théorie</a:t>
            </a:r>
            <a:r>
              <a:rPr sz="2800" dirty="0"/>
              <a:t> du </a:t>
            </a:r>
            <a:r>
              <a:rPr sz="2800" dirty="0"/>
              <a:t>changement</a:t>
            </a:r>
            <a:r>
              <a:rPr lang="es-PE" sz="2800" dirty="0"/>
              <a:t/>
            </a:r>
            <a:br>
              <a:rPr lang="es-PE" sz="2800" dirty="0"/>
            </a:br>
            <a:endParaRPr lang="en-US" sz="2800" dirty="0"/>
          </a:p>
        </p:txBody>
      </p:sp>
      <p:sp>
        <p:nvSpPr>
          <p:cNvPr id="7" name="Rectangle 6">
            <a:extLst>
              <a:ext uri="{FF2B5EF4-FFF2-40B4-BE49-F238E27FC236}">
                <a16:creationId xmlns:a16="http://schemas.microsoft.com/office/drawing/2014/main" id="{FE71EF9B-1020-29FF-D2F3-B12D18F1E37B}"/>
              </a:ext>
            </a:extLst>
          </p:cNvPr>
          <p:cNvSpPr/>
          <p:nvPr/>
        </p:nvSpPr>
        <p:spPr>
          <a:xfrm>
            <a:off x="562707" y="1525474"/>
            <a:ext cx="1659487" cy="25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t"/>
          <a:lstStyle/>
          <a:p>
            <a:pPr algn="ctr">
              <a:defRPr sz="1000" b="1" cap="small">
                <a:solidFill>
                  <a:schemeClr val="accent1"/>
                </a:solidFill>
              </a:defRPr>
            </a:pPr>
            <a:r>
              <a:rPr dirty="0"/>
              <a:t>Intrants</a:t>
            </a:r>
            <a:endParaRPr dirty="0"/>
          </a:p>
        </p:txBody>
      </p:sp>
      <p:sp>
        <p:nvSpPr>
          <p:cNvPr id="8" name="Rectangle 7">
            <a:extLst>
              <a:ext uri="{FF2B5EF4-FFF2-40B4-BE49-F238E27FC236}">
                <a16:creationId xmlns:a16="http://schemas.microsoft.com/office/drawing/2014/main" id="{6081E388-E20E-2E82-8F12-7FD0F3A74580}"/>
              </a:ext>
            </a:extLst>
          </p:cNvPr>
          <p:cNvSpPr/>
          <p:nvPr/>
        </p:nvSpPr>
        <p:spPr>
          <a:xfrm>
            <a:off x="2565968" y="1525474"/>
            <a:ext cx="1754338" cy="25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t"/>
          <a:lstStyle/>
          <a:p>
            <a:pPr algn="ctr">
              <a:defRPr sz="1000" b="1" cap="small">
                <a:solidFill>
                  <a:schemeClr val="accent1"/>
                </a:solidFill>
              </a:defRPr>
            </a:pPr>
            <a:r>
              <a:rPr dirty="0"/>
              <a:t>Activités</a:t>
            </a:r>
            <a:endParaRPr dirty="0"/>
          </a:p>
        </p:txBody>
      </p:sp>
      <p:sp>
        <p:nvSpPr>
          <p:cNvPr id="9" name="Rectangle 8">
            <a:extLst>
              <a:ext uri="{FF2B5EF4-FFF2-40B4-BE49-F238E27FC236}">
                <a16:creationId xmlns:a16="http://schemas.microsoft.com/office/drawing/2014/main" id="{E54A49E1-6A69-D394-50EC-F2F41BC681C4}"/>
              </a:ext>
            </a:extLst>
          </p:cNvPr>
          <p:cNvSpPr/>
          <p:nvPr/>
        </p:nvSpPr>
        <p:spPr>
          <a:xfrm>
            <a:off x="8425743" y="1525474"/>
            <a:ext cx="1659487" cy="25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t"/>
          <a:lstStyle/>
          <a:p>
            <a:pPr algn="ctr">
              <a:defRPr sz="1000" b="1" cap="small">
                <a:solidFill>
                  <a:schemeClr val="accent1"/>
                </a:solidFill>
              </a:defRPr>
            </a:pPr>
            <a:r>
              <a:rPr dirty="0"/>
              <a:t>Résultats</a:t>
            </a:r>
            <a:endParaRPr dirty="0"/>
          </a:p>
        </p:txBody>
      </p:sp>
      <p:sp>
        <p:nvSpPr>
          <p:cNvPr id="11" name="Rectangle 10">
            <a:extLst>
              <a:ext uri="{FF2B5EF4-FFF2-40B4-BE49-F238E27FC236}">
                <a16:creationId xmlns:a16="http://schemas.microsoft.com/office/drawing/2014/main" id="{963F6FF2-BA7B-1F27-FE36-08CCB27C8782}"/>
              </a:ext>
            </a:extLst>
          </p:cNvPr>
          <p:cNvSpPr/>
          <p:nvPr/>
        </p:nvSpPr>
        <p:spPr>
          <a:xfrm>
            <a:off x="6481229" y="1525474"/>
            <a:ext cx="1659487" cy="25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t"/>
          <a:lstStyle/>
          <a:p>
            <a:pPr algn="ctr">
              <a:lnSpc>
                <a:spcPts val="1000"/>
              </a:lnSpc>
              <a:defRPr sz="1000" b="1" cap="small">
                <a:solidFill>
                  <a:schemeClr val="accent1"/>
                </a:solidFill>
              </a:defRPr>
            </a:pPr>
            <a:r>
              <a:rPr dirty="0"/>
              <a:t>Résultats</a:t>
            </a:r>
            <a:r>
              <a:rPr dirty="0"/>
              <a:t> à </a:t>
            </a:r>
            <a:r>
              <a:rPr dirty="0"/>
              <a:t>moyen</a:t>
            </a:r>
            <a:r>
              <a:rPr dirty="0"/>
              <a:t> </a:t>
            </a:r>
            <a:r>
              <a:rPr dirty="0"/>
              <a:t>terme</a:t>
            </a:r>
            <a:endParaRPr dirty="0"/>
          </a:p>
        </p:txBody>
      </p:sp>
      <p:sp>
        <p:nvSpPr>
          <p:cNvPr id="12" name="Rectangle 11">
            <a:extLst>
              <a:ext uri="{FF2B5EF4-FFF2-40B4-BE49-F238E27FC236}">
                <a16:creationId xmlns:a16="http://schemas.microsoft.com/office/drawing/2014/main" id="{D02DB4B9-E390-8188-E16C-AE10DF10B289}"/>
              </a:ext>
            </a:extLst>
          </p:cNvPr>
          <p:cNvSpPr/>
          <p:nvPr/>
        </p:nvSpPr>
        <p:spPr>
          <a:xfrm>
            <a:off x="4508977" y="1525474"/>
            <a:ext cx="1754338" cy="25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t"/>
          <a:lstStyle/>
          <a:p>
            <a:pPr algn="ctr">
              <a:defRPr sz="1000" b="1" cap="small">
                <a:solidFill>
                  <a:schemeClr val="accent1"/>
                </a:solidFill>
              </a:defRPr>
            </a:pPr>
            <a:r>
              <a:rPr dirty="0"/>
              <a:t>Extrants</a:t>
            </a:r>
            <a:endParaRPr dirty="0"/>
          </a:p>
        </p:txBody>
      </p:sp>
      <p:sp>
        <p:nvSpPr>
          <p:cNvPr id="13" name="Rectangle 12">
            <a:extLst>
              <a:ext uri="{FF2B5EF4-FFF2-40B4-BE49-F238E27FC236}">
                <a16:creationId xmlns:a16="http://schemas.microsoft.com/office/drawing/2014/main" id="{44ABFEF1-1498-84CE-295C-6AE2E8C3F2B0}"/>
              </a:ext>
            </a:extLst>
          </p:cNvPr>
          <p:cNvSpPr/>
          <p:nvPr/>
        </p:nvSpPr>
        <p:spPr>
          <a:xfrm>
            <a:off x="9931827" y="1525474"/>
            <a:ext cx="1659487" cy="253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t"/>
          <a:lstStyle/>
          <a:p>
            <a:pPr algn="ctr">
              <a:defRPr sz="1000" b="1" cap="small">
                <a:solidFill>
                  <a:schemeClr val="accent1"/>
                </a:solidFill>
              </a:defRPr>
            </a:pPr>
            <a:r>
              <a:rPr dirty="0"/>
              <a:t>Impact</a:t>
            </a:r>
          </a:p>
        </p:txBody>
      </p:sp>
      <p:sp>
        <p:nvSpPr>
          <p:cNvPr id="22" name="Rectangle 21">
            <a:extLst>
              <a:ext uri="{FF2B5EF4-FFF2-40B4-BE49-F238E27FC236}">
                <a16:creationId xmlns:a16="http://schemas.microsoft.com/office/drawing/2014/main" id="{9F16E06F-3CEA-91FA-A69C-DCD3F25E5F0B}"/>
              </a:ext>
            </a:extLst>
          </p:cNvPr>
          <p:cNvSpPr/>
          <p:nvPr/>
        </p:nvSpPr>
        <p:spPr>
          <a:xfrm>
            <a:off x="2170016" y="1836222"/>
            <a:ext cx="267392" cy="1884735"/>
          </a:xfrm>
          <a:prstGeom prst="rect">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anchor="b"/>
          <a:lstStyle/>
          <a:p>
            <a:pPr algn="ctr">
              <a:defRPr sz="800" b="1">
                <a:solidFill>
                  <a:schemeClr val="accent1"/>
                </a:solidFill>
              </a:defRPr>
            </a:pPr>
            <a:r>
              <a:rPr sz="600" dirty="0"/>
              <a:t>RENFORCER LES PLATEFORMES NATIONALES</a:t>
            </a:r>
          </a:p>
        </p:txBody>
      </p:sp>
      <p:grpSp>
        <p:nvGrpSpPr>
          <p:cNvPr id="48" name="Group 47">
            <a:extLst>
              <a:ext uri="{FF2B5EF4-FFF2-40B4-BE49-F238E27FC236}">
                <a16:creationId xmlns:a16="http://schemas.microsoft.com/office/drawing/2014/main" id="{1298368F-5029-56A5-12EA-4408D17071CA}"/>
              </a:ext>
            </a:extLst>
          </p:cNvPr>
          <p:cNvGrpSpPr/>
          <p:nvPr/>
        </p:nvGrpSpPr>
        <p:grpSpPr>
          <a:xfrm>
            <a:off x="8407701" y="1823525"/>
            <a:ext cx="1742461" cy="4813320"/>
            <a:chOff x="8384255" y="2574781"/>
            <a:chExt cx="1742461" cy="4062063"/>
          </a:xfrm>
        </p:grpSpPr>
        <p:sp>
          <p:nvSpPr>
            <p:cNvPr id="25" name="Rectangle 24">
              <a:extLst>
                <a:ext uri="{FF2B5EF4-FFF2-40B4-BE49-F238E27FC236}">
                  <a16:creationId xmlns:a16="http://schemas.microsoft.com/office/drawing/2014/main" id="{5AA487CC-476D-E37C-9E92-1DB970915DBD}"/>
                </a:ext>
              </a:extLst>
            </p:cNvPr>
            <p:cNvSpPr/>
            <p:nvPr/>
          </p:nvSpPr>
          <p:spPr>
            <a:xfrm>
              <a:off x="8384255" y="5376907"/>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800">
                  <a:solidFill>
                    <a:schemeClr val="tx1"/>
                  </a:solidFill>
                </a:defRPr>
              </a:pPr>
              <a:r>
                <a:rPr b="1" dirty="0"/>
                <a:t>Qualité</a:t>
              </a:r>
              <a:r>
                <a:rPr dirty="0"/>
                <a:t>: Les </a:t>
              </a:r>
              <a:r>
                <a:rPr dirty="0"/>
                <a:t>incitations</a:t>
              </a:r>
              <a:r>
                <a:rPr dirty="0"/>
                <a:t> et les </a:t>
              </a:r>
              <a:r>
                <a:rPr dirty="0"/>
                <a:t>réglementations</a:t>
              </a:r>
              <a:r>
                <a:rPr dirty="0"/>
                <a:t> </a:t>
              </a:r>
              <a:r>
                <a:rPr dirty="0"/>
                <a:t>influencent</a:t>
              </a:r>
              <a:r>
                <a:rPr dirty="0"/>
                <a:t> les </a:t>
              </a:r>
              <a:r>
                <a:rPr dirty="0"/>
                <a:t>marchés</a:t>
              </a:r>
              <a:r>
                <a:rPr dirty="0"/>
                <a:t> à </a:t>
              </a:r>
              <a:r>
                <a:rPr dirty="0"/>
                <a:t>offrir</a:t>
              </a:r>
              <a:r>
                <a:rPr dirty="0"/>
                <a:t> des </a:t>
              </a:r>
              <a:r>
                <a:rPr dirty="0"/>
                <a:t>produits</a:t>
              </a:r>
              <a:r>
                <a:rPr dirty="0"/>
                <a:t> de </a:t>
              </a:r>
              <a:r>
                <a:rPr dirty="0"/>
                <a:t>meilleure</a:t>
              </a:r>
              <a:r>
                <a:rPr dirty="0"/>
                <a:t> </a:t>
              </a:r>
              <a:r>
                <a:rPr dirty="0"/>
                <a:t>qualité</a:t>
              </a:r>
              <a:r>
                <a:rPr dirty="0"/>
                <a:t>.</a:t>
              </a:r>
            </a:p>
          </p:txBody>
        </p:sp>
        <p:sp>
          <p:nvSpPr>
            <p:cNvPr id="26" name="Rectangle 25">
              <a:extLst>
                <a:ext uri="{FF2B5EF4-FFF2-40B4-BE49-F238E27FC236}">
                  <a16:creationId xmlns:a16="http://schemas.microsoft.com/office/drawing/2014/main" id="{AECA42A3-C7EE-61D7-5AF8-54DCAC2EECE0}"/>
                </a:ext>
              </a:extLst>
            </p:cNvPr>
            <p:cNvSpPr/>
            <p:nvPr/>
          </p:nvSpPr>
          <p:spPr>
            <a:xfrm>
              <a:off x="8384255" y="2574781"/>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800">
                  <a:solidFill>
                    <a:schemeClr val="tx1"/>
                  </a:solidFill>
                </a:defRPr>
              </a:pPr>
              <a:r>
                <a:rPr b="1" dirty="0"/>
                <a:t>Réduction</a:t>
              </a:r>
              <a:r>
                <a:rPr b="1" dirty="0"/>
                <a:t> des ruptures de stock</a:t>
              </a:r>
              <a:r>
                <a:rPr dirty="0"/>
                <a:t>: </a:t>
              </a:r>
              <a:r>
                <a:rPr dirty="0"/>
                <a:t>Amélioration</a:t>
              </a:r>
              <a:r>
                <a:rPr dirty="0"/>
                <a:t> de </a:t>
              </a:r>
              <a:r>
                <a:rPr dirty="0"/>
                <a:t>l’adéquation</a:t>
              </a:r>
              <a:r>
                <a:rPr dirty="0"/>
                <a:t> entre </a:t>
              </a:r>
              <a:r>
                <a:rPr dirty="0"/>
                <a:t>l’offre</a:t>
              </a:r>
              <a:r>
                <a:rPr dirty="0"/>
                <a:t> et la </a:t>
              </a:r>
              <a:r>
                <a:rPr dirty="0"/>
                <a:t>demande</a:t>
              </a:r>
              <a:r>
                <a:rPr dirty="0"/>
                <a:t> sur </a:t>
              </a:r>
              <a:r>
                <a:rPr dirty="0"/>
                <a:t>l’ensemble</a:t>
              </a:r>
              <a:r>
                <a:rPr dirty="0"/>
                <a:t> des circuits de distribution </a:t>
              </a:r>
              <a:r>
                <a:rPr dirty="0"/>
                <a:t>ciblés</a:t>
              </a:r>
              <a:r>
                <a:rPr dirty="0"/>
                <a:t>.</a:t>
              </a:r>
            </a:p>
          </p:txBody>
        </p:sp>
        <p:sp>
          <p:nvSpPr>
            <p:cNvPr id="27" name="Rectangle 26">
              <a:extLst>
                <a:ext uri="{FF2B5EF4-FFF2-40B4-BE49-F238E27FC236}">
                  <a16:creationId xmlns:a16="http://schemas.microsoft.com/office/drawing/2014/main" id="{716DF31E-E47E-F22F-7FB2-74E75E971024}"/>
                </a:ext>
              </a:extLst>
            </p:cNvPr>
            <p:cNvSpPr/>
            <p:nvPr/>
          </p:nvSpPr>
          <p:spPr>
            <a:xfrm>
              <a:off x="8384255" y="4583377"/>
              <a:ext cx="1742461" cy="714405"/>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800">
                  <a:solidFill>
                    <a:schemeClr val="tx1"/>
                  </a:solidFill>
                </a:defRPr>
              </a:pPr>
              <a:r>
                <a:rPr b="1" dirty="0"/>
                <a:t>Inclusivité</a:t>
              </a:r>
              <a:r>
                <a:rPr dirty="0"/>
                <a:t>: La </a:t>
              </a:r>
              <a:r>
                <a:rPr dirty="0"/>
                <a:t>chaîne</a:t>
              </a:r>
              <a:r>
                <a:rPr dirty="0"/>
                <a:t> </a:t>
              </a:r>
              <a:r>
                <a:rPr dirty="0"/>
                <a:t>d’approvisionnement</a:t>
              </a:r>
              <a:r>
                <a:rPr dirty="0"/>
                <a:t> </a:t>
              </a:r>
              <a:r>
                <a:rPr dirty="0"/>
                <a:t>appuie</a:t>
              </a:r>
              <a:r>
                <a:rPr dirty="0"/>
                <a:t> des points de </a:t>
              </a:r>
              <a:r>
                <a:rPr dirty="0"/>
                <a:t>prestation</a:t>
              </a:r>
              <a:r>
                <a:rPr dirty="0"/>
                <a:t> de services </a:t>
              </a:r>
              <a:r>
                <a:rPr dirty="0"/>
                <a:t>différenciés</a:t>
              </a:r>
              <a:r>
                <a:rPr dirty="0"/>
                <a:t> et </a:t>
              </a:r>
              <a:r>
                <a:rPr dirty="0"/>
                <a:t>inclusifs</a:t>
              </a:r>
              <a:r>
                <a:rPr dirty="0"/>
                <a:t>, </a:t>
              </a:r>
              <a:r>
                <a:rPr dirty="0"/>
                <a:t>afin</a:t>
              </a:r>
              <a:r>
                <a:rPr dirty="0"/>
                <a:t> de </a:t>
              </a:r>
              <a:r>
                <a:rPr dirty="0"/>
                <a:t>réduire</a:t>
              </a:r>
              <a:r>
                <a:rPr dirty="0"/>
                <a:t> les </a:t>
              </a:r>
              <a:r>
                <a:rPr dirty="0"/>
                <a:t>barrières</a:t>
              </a:r>
              <a:r>
                <a:rPr dirty="0"/>
                <a:t> </a:t>
              </a:r>
              <a:r>
                <a:rPr dirty="0"/>
                <a:t>culturelles</a:t>
              </a:r>
              <a:r>
                <a:rPr dirty="0"/>
                <a:t> à </a:t>
              </a:r>
              <a:r>
                <a:rPr dirty="0"/>
                <a:t>l’accès</a:t>
              </a:r>
              <a:r>
                <a:rPr dirty="0"/>
                <a:t>.</a:t>
              </a:r>
            </a:p>
          </p:txBody>
        </p:sp>
        <p:sp>
          <p:nvSpPr>
            <p:cNvPr id="28" name="Rectangle 27">
              <a:extLst>
                <a:ext uri="{FF2B5EF4-FFF2-40B4-BE49-F238E27FC236}">
                  <a16:creationId xmlns:a16="http://schemas.microsoft.com/office/drawing/2014/main" id="{D1C0C7BC-4960-1023-02D8-1C7E3A3F4825}"/>
                </a:ext>
              </a:extLst>
            </p:cNvPr>
            <p:cNvSpPr/>
            <p:nvPr/>
          </p:nvSpPr>
          <p:spPr>
            <a:xfrm>
              <a:off x="8384255" y="3913845"/>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800">
                  <a:solidFill>
                    <a:schemeClr val="tx1"/>
                  </a:solidFill>
                </a:defRPr>
              </a:pPr>
              <a:r>
                <a:rPr b="1" dirty="0"/>
                <a:t>Proximité</a:t>
              </a:r>
              <a:r>
                <a:rPr b="1" dirty="0"/>
                <a:t> : La</a:t>
              </a:r>
              <a:r>
                <a:rPr dirty="0"/>
                <a:t> </a:t>
              </a:r>
              <a:r>
                <a:rPr dirty="0"/>
                <a:t>chaîne</a:t>
              </a:r>
              <a:r>
                <a:rPr dirty="0"/>
                <a:t> </a:t>
              </a:r>
              <a:r>
                <a:rPr dirty="0"/>
                <a:t>d'approvisionnement</a:t>
              </a:r>
              <a:r>
                <a:rPr dirty="0"/>
                <a:t> </a:t>
              </a:r>
              <a:r>
                <a:rPr dirty="0"/>
                <a:t>facilite</a:t>
              </a:r>
              <a:r>
                <a:rPr dirty="0"/>
                <a:t> la livraison des </a:t>
              </a:r>
              <a:r>
                <a:rPr dirty="0"/>
                <a:t>produits</a:t>
              </a:r>
              <a:r>
                <a:rPr dirty="0"/>
                <a:t> au plus </a:t>
              </a:r>
              <a:r>
                <a:rPr dirty="0"/>
                <a:t>près</a:t>
              </a:r>
              <a:r>
                <a:rPr dirty="0"/>
                <a:t> des patients, </a:t>
              </a:r>
              <a:r>
                <a:rPr dirty="0"/>
                <a:t>afin</a:t>
              </a:r>
              <a:r>
                <a:rPr dirty="0"/>
                <a:t> de </a:t>
              </a:r>
              <a:r>
                <a:rPr dirty="0"/>
                <a:t>réduire</a:t>
              </a:r>
              <a:r>
                <a:rPr dirty="0"/>
                <a:t> les </a:t>
              </a:r>
              <a:r>
                <a:rPr dirty="0"/>
                <a:t>barrières</a:t>
              </a:r>
              <a:r>
                <a:rPr dirty="0"/>
                <a:t> de </a:t>
              </a:r>
              <a:r>
                <a:rPr dirty="0"/>
                <a:t>coût</a:t>
              </a:r>
              <a:r>
                <a:rPr dirty="0"/>
                <a:t> et de temps </a:t>
              </a:r>
              <a:r>
                <a:rPr dirty="0"/>
                <a:t>d'accès</a:t>
              </a:r>
              <a:r>
                <a:rPr dirty="0"/>
                <a:t>. </a:t>
              </a:r>
            </a:p>
          </p:txBody>
        </p:sp>
        <p:sp>
          <p:nvSpPr>
            <p:cNvPr id="29" name="Rectangle 28">
              <a:extLst>
                <a:ext uri="{FF2B5EF4-FFF2-40B4-BE49-F238E27FC236}">
                  <a16:creationId xmlns:a16="http://schemas.microsoft.com/office/drawing/2014/main" id="{5401B4FC-146E-FBE1-FDC9-CF2A8761493E}"/>
                </a:ext>
              </a:extLst>
            </p:cNvPr>
            <p:cNvSpPr/>
            <p:nvPr/>
          </p:nvSpPr>
          <p:spPr>
            <a:xfrm>
              <a:off x="8384255" y="6046437"/>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800">
                  <a:solidFill>
                    <a:schemeClr val="tx1"/>
                  </a:solidFill>
                </a:defRPr>
              </a:pPr>
              <a:r>
                <a:rPr b="1" dirty="0"/>
                <a:t>Accessibilité</a:t>
              </a:r>
              <a:r>
                <a:rPr b="1" dirty="0"/>
                <a:t> </a:t>
              </a:r>
              <a:r>
                <a:rPr b="1" dirty="0"/>
                <a:t>financière</a:t>
              </a:r>
              <a:r>
                <a:rPr dirty="0"/>
                <a:t>: </a:t>
              </a:r>
              <a:r>
                <a:rPr dirty="0"/>
                <a:t>Réduction</a:t>
              </a:r>
              <a:r>
                <a:rPr dirty="0"/>
                <a:t> du prix </a:t>
              </a:r>
              <a:r>
                <a:rPr dirty="0"/>
                <a:t>unitaire</a:t>
              </a:r>
              <a:r>
                <a:rPr dirty="0"/>
                <a:t> pour les </a:t>
              </a:r>
              <a:r>
                <a:rPr dirty="0"/>
                <a:t>gouvernements</a:t>
              </a:r>
              <a:r>
                <a:rPr dirty="0"/>
                <a:t>, les </a:t>
              </a:r>
              <a:r>
                <a:rPr dirty="0"/>
                <a:t>assureurs</a:t>
              </a:r>
              <a:r>
                <a:rPr dirty="0"/>
                <a:t> et les </a:t>
              </a:r>
              <a:r>
                <a:rPr dirty="0"/>
                <a:t>particuliers</a:t>
              </a:r>
              <a:r>
                <a:rPr dirty="0"/>
                <a:t>.</a:t>
              </a:r>
            </a:p>
          </p:txBody>
        </p:sp>
        <p:sp>
          <p:nvSpPr>
            <p:cNvPr id="42" name="Rectangle 41">
              <a:extLst>
                <a:ext uri="{FF2B5EF4-FFF2-40B4-BE49-F238E27FC236}">
                  <a16:creationId xmlns:a16="http://schemas.microsoft.com/office/drawing/2014/main" id="{A12A677F-BB20-2482-740E-565A67DCE970}"/>
                </a:ext>
              </a:extLst>
            </p:cNvPr>
            <p:cNvSpPr/>
            <p:nvPr/>
          </p:nvSpPr>
          <p:spPr>
            <a:xfrm>
              <a:off x="8384255" y="3244313"/>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800">
                  <a:solidFill>
                    <a:schemeClr val="tx1"/>
                  </a:solidFill>
                </a:defRPr>
              </a:pPr>
              <a:r>
                <a:rPr b="1" dirty="0"/>
                <a:t>Financement</a:t>
              </a:r>
              <a:r>
                <a:rPr b="1" dirty="0"/>
                <a:t> </a:t>
              </a:r>
              <a:r>
                <a:rPr b="1" dirty="0"/>
                <a:t>équitable</a:t>
              </a:r>
              <a:r>
                <a:rPr b="1" dirty="0"/>
                <a:t> </a:t>
              </a:r>
              <a:r>
                <a:rPr b="1" dirty="0"/>
                <a:t>jusqu’au</a:t>
              </a:r>
              <a:r>
                <a:rPr b="1" dirty="0"/>
                <a:t> dernier </a:t>
              </a:r>
              <a:r>
                <a:rPr b="1" dirty="0"/>
                <a:t>kilomètre</a:t>
              </a:r>
              <a:r>
                <a:rPr b="1" dirty="0"/>
                <a:t> : </a:t>
              </a:r>
              <a:r>
                <a:rPr dirty="0"/>
                <a:t>Allocation des </a:t>
              </a:r>
              <a:r>
                <a:rPr dirty="0"/>
                <a:t>ressources</a:t>
              </a:r>
              <a:r>
                <a:rPr dirty="0"/>
                <a:t> à un ensemble de circuits </a:t>
              </a:r>
              <a:r>
                <a:rPr dirty="0"/>
                <a:t>favorisant</a:t>
              </a:r>
              <a:r>
                <a:rPr dirty="0"/>
                <a:t> </a:t>
              </a:r>
              <a:r>
                <a:rPr dirty="0"/>
                <a:t>une</a:t>
              </a:r>
              <a:r>
                <a:rPr dirty="0"/>
                <a:t> </a:t>
              </a:r>
              <a:r>
                <a:rPr dirty="0"/>
                <a:t>approche</a:t>
              </a:r>
              <a:r>
                <a:rPr dirty="0"/>
                <a:t> </a:t>
              </a:r>
              <a:r>
                <a:rPr dirty="0"/>
                <a:t>centrée</a:t>
              </a:r>
              <a:r>
                <a:rPr dirty="0"/>
                <a:t> sur le patient.</a:t>
              </a:r>
            </a:p>
          </p:txBody>
        </p:sp>
      </p:grpSp>
      <p:grpSp>
        <p:nvGrpSpPr>
          <p:cNvPr id="50" name="Group 49">
            <a:extLst>
              <a:ext uri="{FF2B5EF4-FFF2-40B4-BE49-F238E27FC236}">
                <a16:creationId xmlns:a16="http://schemas.microsoft.com/office/drawing/2014/main" id="{6B4E3074-60BA-31AA-452D-171373F773A1}"/>
              </a:ext>
            </a:extLst>
          </p:cNvPr>
          <p:cNvGrpSpPr/>
          <p:nvPr/>
        </p:nvGrpSpPr>
        <p:grpSpPr>
          <a:xfrm>
            <a:off x="6439741" y="1836222"/>
            <a:ext cx="1862440" cy="4812377"/>
            <a:chOff x="6439741" y="2151503"/>
            <a:chExt cx="1742461" cy="4497096"/>
          </a:xfrm>
        </p:grpSpPr>
        <p:sp>
          <p:nvSpPr>
            <p:cNvPr id="23" name="Rectangle 22">
              <a:extLst>
                <a:ext uri="{FF2B5EF4-FFF2-40B4-BE49-F238E27FC236}">
                  <a16:creationId xmlns:a16="http://schemas.microsoft.com/office/drawing/2014/main" id="{AF8421CD-A397-9340-30CF-DC057ADD0FA1}"/>
                </a:ext>
              </a:extLst>
            </p:cNvPr>
            <p:cNvSpPr/>
            <p:nvPr/>
          </p:nvSpPr>
          <p:spPr>
            <a:xfrm>
              <a:off x="6439741" y="5214754"/>
              <a:ext cx="1742461" cy="1433845"/>
            </a:xfrm>
            <a:prstGeom prst="rect">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b="1">
                  <a:solidFill>
                    <a:schemeClr val="tx1"/>
                  </a:solidFill>
                </a:defRPr>
              </a:pPr>
              <a:r>
                <a:rPr dirty="0"/>
                <a:t>Améliorations</a:t>
              </a:r>
              <a:r>
                <a:rPr dirty="0"/>
                <a:t> des </a:t>
              </a:r>
              <a:r>
                <a:rPr dirty="0"/>
                <a:t>coûts</a:t>
              </a:r>
              <a:r>
                <a:rPr dirty="0"/>
                <a:t> et de la </a:t>
              </a:r>
              <a:r>
                <a:rPr dirty="0"/>
                <a:t>qualité</a:t>
              </a:r>
              <a:r>
                <a:rPr dirty="0"/>
                <a:t> </a:t>
              </a:r>
              <a:r>
                <a:rPr dirty="0"/>
                <a:t>en</a:t>
              </a:r>
              <a:r>
                <a:rPr dirty="0"/>
                <a:t> </a:t>
              </a:r>
              <a:r>
                <a:rPr dirty="0"/>
                <a:t>fonction</a:t>
              </a:r>
              <a:r>
                <a:rPr dirty="0"/>
                <a:t> du </a:t>
              </a:r>
              <a:r>
                <a:rPr dirty="0"/>
                <a:t>marché</a:t>
              </a:r>
              <a:r>
                <a:rPr dirty="0"/>
                <a:t> :</a:t>
              </a:r>
            </a:p>
            <a:p>
              <a:pPr algn="ctr">
                <a:defRPr sz="800">
                  <a:solidFill>
                    <a:schemeClr val="tx1"/>
                  </a:solidFill>
                </a:defRPr>
              </a:pPr>
              <a:r>
                <a:rPr dirty="0"/>
                <a:t>Une</a:t>
              </a:r>
              <a:r>
                <a:rPr dirty="0"/>
                <a:t> </a:t>
              </a:r>
              <a:r>
                <a:rPr dirty="0"/>
                <a:t>mutualisation</a:t>
              </a:r>
              <a:r>
                <a:rPr dirty="0"/>
                <a:t> accrue des </a:t>
              </a:r>
              <a:r>
                <a:rPr dirty="0"/>
                <a:t>achats</a:t>
              </a:r>
              <a:r>
                <a:rPr dirty="0"/>
                <a:t> des </a:t>
              </a:r>
              <a:r>
                <a:rPr dirty="0"/>
                <a:t>produits</a:t>
              </a:r>
              <a:r>
                <a:rPr dirty="0"/>
                <a:t> de SRMNEAN-N (au </a:t>
              </a:r>
              <a:r>
                <a:rPr dirty="0"/>
                <a:t>niveau</a:t>
              </a:r>
              <a:r>
                <a:rPr dirty="0"/>
                <a:t> national et </a:t>
              </a:r>
              <a:r>
                <a:rPr dirty="0"/>
                <a:t>régional</a:t>
              </a:r>
              <a:r>
                <a:rPr dirty="0"/>
                <a:t>) </a:t>
              </a:r>
              <a:r>
                <a:rPr dirty="0"/>
                <a:t>entraîne</a:t>
              </a:r>
              <a:r>
                <a:rPr dirty="0"/>
                <a:t> </a:t>
              </a:r>
              <a:r>
                <a:rPr dirty="0"/>
                <a:t>une</a:t>
              </a:r>
              <a:r>
                <a:rPr dirty="0"/>
                <a:t> </a:t>
              </a:r>
              <a:r>
                <a:rPr dirty="0"/>
                <a:t>réduction</a:t>
              </a:r>
              <a:r>
                <a:rPr dirty="0"/>
                <a:t> des </a:t>
              </a:r>
              <a:r>
                <a:rPr dirty="0"/>
                <a:t>coûts</a:t>
              </a:r>
              <a:r>
                <a:rPr dirty="0"/>
                <a:t> </a:t>
              </a:r>
              <a:r>
                <a:rPr dirty="0"/>
                <a:t>unitaires</a:t>
              </a:r>
              <a:r>
                <a:rPr dirty="0"/>
                <a:t> et de la </a:t>
              </a:r>
              <a:r>
                <a:rPr dirty="0"/>
                <a:t>volatilité</a:t>
              </a:r>
              <a:r>
                <a:rPr dirty="0"/>
                <a:t> des prix, </a:t>
              </a:r>
              <a:r>
                <a:rPr dirty="0"/>
                <a:t>ainsi</a:t>
              </a:r>
              <a:r>
                <a:rPr dirty="0"/>
                <a:t> </a:t>
              </a:r>
              <a:r>
                <a:rPr dirty="0"/>
                <a:t>qu’une</a:t>
              </a:r>
              <a:r>
                <a:rPr dirty="0"/>
                <a:t> </a:t>
              </a:r>
              <a:r>
                <a:rPr dirty="0"/>
                <a:t>amélioration</a:t>
              </a:r>
              <a:r>
                <a:rPr dirty="0"/>
                <a:t> de la </a:t>
              </a:r>
              <a:r>
                <a:rPr dirty="0"/>
                <a:t>qualité</a:t>
              </a:r>
              <a:r>
                <a:rPr dirty="0"/>
                <a:t> des </a:t>
              </a:r>
              <a:r>
                <a:rPr dirty="0"/>
                <a:t>produits</a:t>
              </a:r>
              <a:r>
                <a:rPr dirty="0"/>
                <a:t> de santé.</a:t>
              </a:r>
              <a:endParaRPr lang="en-US" sz="800" dirty="0">
                <a:solidFill>
                  <a:schemeClr val="tx1"/>
                </a:solidFill>
                <a:cs typeface="Poppins"/>
              </a:endParaRPr>
            </a:p>
          </p:txBody>
        </p:sp>
        <p:sp>
          <p:nvSpPr>
            <p:cNvPr id="24" name="Rectangle 23">
              <a:extLst>
                <a:ext uri="{FF2B5EF4-FFF2-40B4-BE49-F238E27FC236}">
                  <a16:creationId xmlns:a16="http://schemas.microsoft.com/office/drawing/2014/main" id="{5541A1A3-C33D-2AED-3C3B-7D610B0256AF}"/>
                </a:ext>
              </a:extLst>
            </p:cNvPr>
            <p:cNvSpPr/>
            <p:nvPr/>
          </p:nvSpPr>
          <p:spPr>
            <a:xfrm>
              <a:off x="6439741" y="3692373"/>
              <a:ext cx="1742461" cy="1433845"/>
            </a:xfrm>
            <a:prstGeom prst="rect">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b="1">
                  <a:solidFill>
                    <a:schemeClr val="tx1"/>
                  </a:solidFill>
                </a:defRPr>
              </a:pPr>
              <a:r>
                <a:rPr dirty="0"/>
                <a:t>Chaînes</a:t>
              </a:r>
              <a:r>
                <a:rPr dirty="0"/>
                <a:t> </a:t>
              </a:r>
              <a:r>
                <a:rPr dirty="0"/>
                <a:t>d'approvisionnement</a:t>
              </a:r>
              <a:r>
                <a:rPr dirty="0"/>
                <a:t> </a:t>
              </a:r>
              <a:r>
                <a:rPr dirty="0"/>
                <a:t>rentables</a:t>
              </a:r>
              <a:r>
                <a:rPr dirty="0"/>
                <a:t> :</a:t>
              </a:r>
            </a:p>
            <a:p>
              <a:pPr algn="ctr">
                <a:defRPr sz="800">
                  <a:solidFill>
                    <a:schemeClr val="tx1"/>
                  </a:solidFill>
                </a:defRPr>
              </a:pPr>
              <a:r>
                <a:rPr dirty="0"/>
                <a:t>Systèmes</a:t>
              </a:r>
              <a:r>
                <a:rPr dirty="0"/>
                <a:t> </a:t>
              </a:r>
              <a:r>
                <a:rPr dirty="0"/>
                <a:t>mixtes</a:t>
              </a:r>
              <a:r>
                <a:rPr dirty="0"/>
                <a:t> </a:t>
              </a:r>
              <a:r>
                <a:rPr dirty="0"/>
                <a:t>fonctionnels</a:t>
              </a:r>
              <a:r>
                <a:rPr dirty="0"/>
                <a:t> avec des </a:t>
              </a:r>
              <a:r>
                <a:rPr dirty="0"/>
                <a:t>canaux</a:t>
              </a:r>
              <a:r>
                <a:rPr dirty="0"/>
                <a:t> </a:t>
              </a:r>
              <a:r>
                <a:rPr dirty="0"/>
                <a:t>différenciés</a:t>
              </a:r>
              <a:r>
                <a:rPr dirty="0"/>
                <a:t> pour </a:t>
              </a:r>
              <a:r>
                <a:rPr dirty="0"/>
                <a:t>une</a:t>
              </a:r>
              <a:r>
                <a:rPr dirty="0"/>
                <a:t> </a:t>
              </a:r>
              <a:r>
                <a:rPr dirty="0"/>
                <a:t>prestation</a:t>
              </a:r>
              <a:r>
                <a:rPr dirty="0"/>
                <a:t> de services SRMNEA-N rentable et inclusive.</a:t>
              </a:r>
            </a:p>
          </p:txBody>
        </p:sp>
        <p:sp>
          <p:nvSpPr>
            <p:cNvPr id="55" name="Rectangle 54">
              <a:extLst>
                <a:ext uri="{FF2B5EF4-FFF2-40B4-BE49-F238E27FC236}">
                  <a16:creationId xmlns:a16="http://schemas.microsoft.com/office/drawing/2014/main" id="{BEB67788-3E25-51BD-4BB0-608E661C320E}"/>
                </a:ext>
              </a:extLst>
            </p:cNvPr>
            <p:cNvSpPr/>
            <p:nvPr/>
          </p:nvSpPr>
          <p:spPr>
            <a:xfrm>
              <a:off x="6439741" y="2151503"/>
              <a:ext cx="1742461" cy="1433845"/>
            </a:xfrm>
            <a:prstGeom prst="rect">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800" b="1">
                  <a:solidFill>
                    <a:schemeClr val="tx1"/>
                  </a:solidFill>
                </a:defRPr>
              </a:pPr>
              <a:r>
                <a:rPr dirty="0"/>
                <a:t>Gouvernance</a:t>
              </a:r>
              <a:r>
                <a:rPr dirty="0"/>
                <a:t> </a:t>
              </a:r>
              <a:r>
                <a:rPr dirty="0"/>
                <a:t>transparente</a:t>
              </a:r>
              <a:r>
                <a:rPr dirty="0"/>
                <a:t> :</a:t>
              </a:r>
            </a:p>
            <a:p>
              <a:pPr algn="ctr">
                <a:defRPr sz="800">
                  <a:solidFill>
                    <a:schemeClr val="tx1"/>
                  </a:solidFill>
                </a:defRPr>
              </a:pPr>
              <a:r>
                <a:rPr dirty="0"/>
                <a:t>Gouvernance</a:t>
              </a:r>
              <a:r>
                <a:rPr dirty="0"/>
                <a:t> </a:t>
              </a:r>
              <a:r>
                <a:rPr dirty="0"/>
                <a:t>nationale</a:t>
              </a:r>
              <a:r>
                <a:rPr dirty="0"/>
                <a:t> multipartite de </a:t>
              </a:r>
              <a:r>
                <a:rPr dirty="0"/>
                <a:t>l’allocation</a:t>
              </a:r>
              <a:r>
                <a:rPr dirty="0"/>
                <a:t> </a:t>
              </a:r>
              <a:r>
                <a:rPr dirty="0"/>
                <a:t>budgétaire</a:t>
              </a:r>
              <a:r>
                <a:rPr dirty="0"/>
                <a:t> pour les </a:t>
              </a:r>
              <a:r>
                <a:rPr dirty="0"/>
                <a:t>produits</a:t>
              </a:r>
              <a:r>
                <a:rPr dirty="0"/>
                <a:t> </a:t>
              </a:r>
              <a:r>
                <a:rPr dirty="0"/>
                <a:t>essentiels</a:t>
              </a:r>
              <a:r>
                <a:rPr dirty="0"/>
                <a:t> et de </a:t>
              </a:r>
              <a:r>
                <a:rPr dirty="0"/>
                <a:t>l’investissement</a:t>
              </a:r>
              <a:r>
                <a:rPr dirty="0"/>
                <a:t> </a:t>
              </a:r>
              <a:r>
                <a:rPr dirty="0"/>
                <a:t>dans</a:t>
              </a:r>
              <a:r>
                <a:rPr dirty="0"/>
                <a:t> des </a:t>
              </a:r>
              <a:r>
                <a:rPr dirty="0"/>
                <a:t>chaînes</a:t>
              </a:r>
              <a:r>
                <a:rPr dirty="0"/>
                <a:t> </a:t>
              </a:r>
              <a:r>
                <a:rPr dirty="0"/>
                <a:t>d’approvisionnement</a:t>
              </a:r>
              <a:r>
                <a:rPr dirty="0"/>
                <a:t> </a:t>
              </a:r>
              <a:r>
                <a:rPr dirty="0"/>
                <a:t>centrées</a:t>
              </a:r>
              <a:r>
                <a:rPr dirty="0"/>
                <a:t> sur le patient.</a:t>
              </a:r>
            </a:p>
          </p:txBody>
        </p:sp>
      </p:grpSp>
      <p:grpSp>
        <p:nvGrpSpPr>
          <p:cNvPr id="47" name="Group 46">
            <a:extLst>
              <a:ext uri="{FF2B5EF4-FFF2-40B4-BE49-F238E27FC236}">
                <a16:creationId xmlns:a16="http://schemas.microsoft.com/office/drawing/2014/main" id="{1349FED7-C0A0-8928-8341-EB37BD9CFE1A}"/>
              </a:ext>
            </a:extLst>
          </p:cNvPr>
          <p:cNvGrpSpPr/>
          <p:nvPr/>
        </p:nvGrpSpPr>
        <p:grpSpPr>
          <a:xfrm>
            <a:off x="10256913" y="1836222"/>
            <a:ext cx="1239800" cy="4785384"/>
            <a:chOff x="10256913" y="2187174"/>
            <a:chExt cx="1239800" cy="4102499"/>
          </a:xfrm>
        </p:grpSpPr>
        <p:sp>
          <p:nvSpPr>
            <p:cNvPr id="30" name="Rectangle 29">
              <a:extLst>
                <a:ext uri="{FF2B5EF4-FFF2-40B4-BE49-F238E27FC236}">
                  <a16:creationId xmlns:a16="http://schemas.microsoft.com/office/drawing/2014/main" id="{77F43536-824C-9F1C-9C9B-6020E8C4FC5C}"/>
                </a:ext>
              </a:extLst>
            </p:cNvPr>
            <p:cNvSpPr/>
            <p:nvPr/>
          </p:nvSpPr>
          <p:spPr>
            <a:xfrm>
              <a:off x="10256913" y="3023025"/>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cs typeface="Poppins"/>
                </a:defRPr>
              </a:pPr>
              <a:r>
                <a:rPr dirty="0"/>
                <a:t>Réduction</a:t>
              </a:r>
              <a:r>
                <a:rPr dirty="0"/>
                <a:t> des </a:t>
              </a:r>
              <a:r>
                <a:rPr dirty="0"/>
                <a:t>dépenses</a:t>
              </a:r>
              <a:r>
                <a:rPr dirty="0"/>
                <a:t> de santé </a:t>
              </a:r>
              <a:r>
                <a:rPr dirty="0"/>
                <a:t>catastrophiques</a:t>
              </a:r>
              <a:endParaRPr dirty="0"/>
            </a:p>
          </p:txBody>
        </p:sp>
        <p:sp>
          <p:nvSpPr>
            <p:cNvPr id="31" name="Rectangle 30">
              <a:extLst>
                <a:ext uri="{FF2B5EF4-FFF2-40B4-BE49-F238E27FC236}">
                  <a16:creationId xmlns:a16="http://schemas.microsoft.com/office/drawing/2014/main" id="{1330D570-EA17-C9AB-91DD-547791AC2450}"/>
                </a:ext>
              </a:extLst>
            </p:cNvPr>
            <p:cNvSpPr/>
            <p:nvPr/>
          </p:nvSpPr>
          <p:spPr>
            <a:xfrm>
              <a:off x="10256913" y="3858876"/>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defRPr>
              </a:pPr>
              <a:r>
                <a:rPr dirty="0"/>
                <a:t>Davantage</a:t>
              </a:r>
              <a:r>
                <a:rPr dirty="0"/>
                <a:t> de vies de </a:t>
              </a:r>
              <a:r>
                <a:rPr dirty="0"/>
                <a:t>mères</a:t>
              </a:r>
              <a:r>
                <a:rPr dirty="0"/>
                <a:t> et </a:t>
              </a:r>
              <a:r>
                <a:rPr dirty="0"/>
                <a:t>d'enfants</a:t>
              </a:r>
              <a:r>
                <a:rPr dirty="0"/>
                <a:t> </a:t>
              </a:r>
              <a:r>
                <a:rPr dirty="0"/>
                <a:t>sauvées</a:t>
              </a:r>
              <a:endParaRPr dirty="0"/>
            </a:p>
          </p:txBody>
        </p:sp>
        <p:sp>
          <p:nvSpPr>
            <p:cNvPr id="32" name="Rectangle 31">
              <a:extLst>
                <a:ext uri="{FF2B5EF4-FFF2-40B4-BE49-F238E27FC236}">
                  <a16:creationId xmlns:a16="http://schemas.microsoft.com/office/drawing/2014/main" id="{AC3E5968-D925-D295-DD88-BE1FBF993933}"/>
                </a:ext>
              </a:extLst>
            </p:cNvPr>
            <p:cNvSpPr/>
            <p:nvPr/>
          </p:nvSpPr>
          <p:spPr>
            <a:xfrm>
              <a:off x="10256913" y="5530578"/>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defRPr>
              </a:pPr>
              <a:r>
                <a:rPr dirty="0"/>
                <a:t>Réduction</a:t>
              </a:r>
              <a:r>
                <a:rPr dirty="0"/>
                <a:t> du retard de </a:t>
              </a:r>
              <a:r>
                <a:rPr dirty="0"/>
                <a:t>croissance</a:t>
              </a:r>
              <a:r>
                <a:rPr dirty="0"/>
                <a:t> et de </a:t>
              </a:r>
              <a:r>
                <a:rPr dirty="0"/>
                <a:t>l'émaciation</a:t>
              </a:r>
              <a:r>
                <a:rPr dirty="0"/>
                <a:t> </a:t>
              </a:r>
              <a:endParaRPr lang="en-US" sz="800" dirty="0">
                <a:solidFill>
                  <a:schemeClr val="bg1"/>
                </a:solidFill>
                <a:cs typeface="Poppins"/>
              </a:endParaRPr>
            </a:p>
          </p:txBody>
        </p:sp>
        <p:sp>
          <p:nvSpPr>
            <p:cNvPr id="33" name="Rectangle 32">
              <a:extLst>
                <a:ext uri="{FF2B5EF4-FFF2-40B4-BE49-F238E27FC236}">
                  <a16:creationId xmlns:a16="http://schemas.microsoft.com/office/drawing/2014/main" id="{D6E6C948-E30D-85F0-A18F-65304FFCBA23}"/>
                </a:ext>
              </a:extLst>
            </p:cNvPr>
            <p:cNvSpPr/>
            <p:nvPr/>
          </p:nvSpPr>
          <p:spPr>
            <a:xfrm>
              <a:off x="10256913" y="4694727"/>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defRPr>
              </a:pPr>
              <a:r>
                <a:rPr dirty="0"/>
                <a:t>Allongement</a:t>
              </a:r>
              <a:r>
                <a:rPr dirty="0"/>
                <a:t> des </a:t>
              </a:r>
              <a:r>
                <a:rPr dirty="0"/>
                <a:t>intervalles</a:t>
              </a:r>
              <a:r>
                <a:rPr dirty="0"/>
                <a:t> entre les naissances</a:t>
              </a:r>
            </a:p>
          </p:txBody>
        </p:sp>
        <p:sp>
          <p:nvSpPr>
            <p:cNvPr id="75" name="Rectangle 74">
              <a:extLst>
                <a:ext uri="{FF2B5EF4-FFF2-40B4-BE49-F238E27FC236}">
                  <a16:creationId xmlns:a16="http://schemas.microsoft.com/office/drawing/2014/main" id="{BF7A07A2-2BEC-0B04-128C-8D460A366A83}"/>
                </a:ext>
              </a:extLst>
            </p:cNvPr>
            <p:cNvSpPr/>
            <p:nvPr/>
          </p:nvSpPr>
          <p:spPr>
            <a:xfrm>
              <a:off x="10256913" y="2187174"/>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defRPr>
              </a:pPr>
              <a:r>
                <a:rPr dirty="0"/>
                <a:t>Utilisation</a:t>
              </a:r>
              <a:r>
                <a:rPr dirty="0"/>
                <a:t> accrue du service </a:t>
              </a:r>
              <a:endParaRPr lang="en-US" sz="800" dirty="0">
                <a:solidFill>
                  <a:schemeClr val="bg1"/>
                </a:solidFill>
                <a:cs typeface="Poppins"/>
              </a:endParaRPr>
            </a:p>
          </p:txBody>
        </p:sp>
      </p:grpSp>
      <p:grpSp>
        <p:nvGrpSpPr>
          <p:cNvPr id="51" name="Group 50">
            <a:extLst>
              <a:ext uri="{FF2B5EF4-FFF2-40B4-BE49-F238E27FC236}">
                <a16:creationId xmlns:a16="http://schemas.microsoft.com/office/drawing/2014/main" id="{A062EE69-2BE1-EDC3-1D59-C85806358DB1}"/>
              </a:ext>
            </a:extLst>
          </p:cNvPr>
          <p:cNvGrpSpPr/>
          <p:nvPr/>
        </p:nvGrpSpPr>
        <p:grpSpPr>
          <a:xfrm>
            <a:off x="4479213" y="1874438"/>
            <a:ext cx="1842055" cy="4747168"/>
            <a:chOff x="4467490" y="1874438"/>
            <a:chExt cx="1842055" cy="4747168"/>
          </a:xfrm>
        </p:grpSpPr>
        <p:sp>
          <p:nvSpPr>
            <p:cNvPr id="37" name="Rectangle 36">
              <a:extLst>
                <a:ext uri="{FF2B5EF4-FFF2-40B4-BE49-F238E27FC236}">
                  <a16:creationId xmlns:a16="http://schemas.microsoft.com/office/drawing/2014/main" id="{93F5C8B6-FD73-AAF7-EB95-3B979AEA0C4F}"/>
                </a:ext>
              </a:extLst>
            </p:cNvPr>
            <p:cNvSpPr/>
            <p:nvPr/>
          </p:nvSpPr>
          <p:spPr>
            <a:xfrm>
              <a:off x="4467490" y="5339962"/>
              <a:ext cx="1842055" cy="590407"/>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rgbClr val="000000"/>
                  </a:solidFill>
                </a:defRPr>
              </a:pPr>
              <a:r>
                <a:rPr sz="600" dirty="0"/>
                <a:t>Secteur</a:t>
              </a:r>
              <a:r>
                <a:rPr sz="600" dirty="0"/>
                <a:t> </a:t>
              </a:r>
              <a:r>
                <a:rPr sz="600" dirty="0"/>
                <a:t>privé</a:t>
              </a:r>
              <a:r>
                <a:rPr sz="600" dirty="0"/>
                <a:t> </a:t>
              </a:r>
              <a:r>
                <a:rPr sz="600" dirty="0"/>
                <a:t>intégré</a:t>
              </a:r>
              <a:r>
                <a:rPr sz="600" dirty="0"/>
                <a:t> </a:t>
              </a:r>
              <a:r>
                <a:rPr sz="600" dirty="0"/>
                <a:t>dans</a:t>
              </a:r>
              <a:r>
                <a:rPr sz="600" dirty="0"/>
                <a:t> les </a:t>
              </a:r>
              <a:r>
                <a:rPr sz="600" dirty="0"/>
                <a:t>canaux</a:t>
              </a:r>
              <a:r>
                <a:rPr sz="600" dirty="0"/>
                <a:t> de </a:t>
              </a:r>
              <a:r>
                <a:rPr sz="600" dirty="0"/>
                <a:t>prestation</a:t>
              </a:r>
              <a:r>
                <a:rPr sz="600" dirty="0"/>
                <a:t> du </a:t>
              </a:r>
              <a:r>
                <a:rPr sz="600" dirty="0"/>
                <a:t>secteur</a:t>
              </a:r>
              <a:r>
                <a:rPr sz="600" dirty="0"/>
                <a:t> public pour plus </a:t>
              </a:r>
              <a:r>
                <a:rPr sz="600" dirty="0"/>
                <a:t>d'agilité</a:t>
              </a:r>
              <a:r>
                <a:rPr sz="600" dirty="0"/>
                <a:t> et de </a:t>
              </a:r>
              <a:r>
                <a:rPr sz="600" dirty="0"/>
                <a:t>rentabilité</a:t>
              </a:r>
              <a:endParaRPr lang="en-US" sz="600" b="1" dirty="0">
                <a:solidFill>
                  <a:srgbClr val="000000"/>
                </a:solidFill>
              </a:endParaRPr>
            </a:p>
          </p:txBody>
        </p:sp>
        <p:sp>
          <p:nvSpPr>
            <p:cNvPr id="49" name="Rectangle 48">
              <a:extLst>
                <a:ext uri="{FF2B5EF4-FFF2-40B4-BE49-F238E27FC236}">
                  <a16:creationId xmlns:a16="http://schemas.microsoft.com/office/drawing/2014/main" id="{25EBF9BD-1EF9-2F77-E8DC-3796F64737B0}"/>
                </a:ext>
              </a:extLst>
            </p:cNvPr>
            <p:cNvSpPr/>
            <p:nvPr/>
          </p:nvSpPr>
          <p:spPr>
            <a:xfrm>
              <a:off x="4467490" y="4814105"/>
              <a:ext cx="1842055" cy="469610"/>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tx1"/>
                  </a:solidFill>
                </a:defRPr>
              </a:pPr>
              <a:r>
                <a:rPr sz="600" dirty="0"/>
                <a:t>La </a:t>
              </a:r>
              <a:r>
                <a:rPr sz="600" dirty="0"/>
                <a:t>politique</a:t>
              </a:r>
              <a:r>
                <a:rPr sz="600" dirty="0"/>
                <a:t> </a:t>
              </a:r>
              <a:r>
                <a:rPr sz="600" dirty="0"/>
                <a:t>gouvernementale</a:t>
              </a:r>
              <a:r>
                <a:rPr sz="600" dirty="0"/>
                <a:t> </a:t>
              </a:r>
              <a:r>
                <a:rPr sz="600" dirty="0"/>
                <a:t>permet</a:t>
              </a:r>
              <a:r>
                <a:rPr sz="600" dirty="0"/>
                <a:t> de </a:t>
              </a:r>
              <a:r>
                <a:rPr sz="600" dirty="0"/>
                <a:t>tirer</a:t>
              </a:r>
              <a:r>
                <a:rPr sz="600" dirty="0"/>
                <a:t> </a:t>
              </a:r>
              <a:r>
                <a:rPr sz="600" dirty="0"/>
                <a:t>parti</a:t>
              </a:r>
              <a:r>
                <a:rPr sz="600" dirty="0"/>
                <a:t> du </a:t>
              </a:r>
              <a:r>
                <a:rPr sz="600" dirty="0"/>
                <a:t>secteur</a:t>
              </a:r>
              <a:r>
                <a:rPr sz="600" dirty="0"/>
                <a:t> </a:t>
              </a:r>
              <a:r>
                <a:rPr sz="600" dirty="0"/>
                <a:t>privé</a:t>
              </a:r>
              <a:r>
                <a:rPr sz="600" dirty="0"/>
                <a:t> et de </a:t>
              </a:r>
              <a:r>
                <a:rPr sz="600" dirty="0"/>
                <a:t>nouer</a:t>
              </a:r>
              <a:r>
                <a:rPr sz="600" dirty="0"/>
                <a:t> des </a:t>
              </a:r>
              <a:r>
                <a:rPr sz="600" dirty="0"/>
                <a:t>partenariats</a:t>
              </a:r>
              <a:r>
                <a:rPr sz="600" dirty="0"/>
                <a:t> </a:t>
              </a:r>
              <a:r>
                <a:rPr sz="600" dirty="0"/>
                <a:t>dans</a:t>
              </a:r>
              <a:r>
                <a:rPr sz="600" dirty="0"/>
                <a:t> un </a:t>
              </a:r>
              <a:r>
                <a:rPr sz="600" dirty="0"/>
                <a:t>système</a:t>
              </a:r>
              <a:r>
                <a:rPr sz="600" dirty="0"/>
                <a:t> </a:t>
              </a:r>
              <a:r>
                <a:rPr sz="600" dirty="0"/>
                <a:t>logistique</a:t>
              </a:r>
              <a:r>
                <a:rPr sz="600" dirty="0"/>
                <a:t> </a:t>
              </a:r>
              <a:r>
                <a:rPr sz="600" dirty="0"/>
                <a:t>mixte</a:t>
              </a:r>
              <a:r>
                <a:rPr sz="600" dirty="0"/>
                <a:t>.</a:t>
              </a:r>
            </a:p>
          </p:txBody>
        </p:sp>
        <p:sp>
          <p:nvSpPr>
            <p:cNvPr id="52" name="Rectangle 51">
              <a:extLst>
                <a:ext uri="{FF2B5EF4-FFF2-40B4-BE49-F238E27FC236}">
                  <a16:creationId xmlns:a16="http://schemas.microsoft.com/office/drawing/2014/main" id="{D68DD37F-B953-B54B-3D16-88679D6AA352}"/>
                </a:ext>
              </a:extLst>
            </p:cNvPr>
            <p:cNvSpPr/>
            <p:nvPr/>
          </p:nvSpPr>
          <p:spPr>
            <a:xfrm>
              <a:off x="4467490" y="4167451"/>
              <a:ext cx="1842055" cy="590407"/>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rgbClr val="000000"/>
                  </a:solidFill>
                </a:defRPr>
              </a:pPr>
              <a:r>
                <a:rPr sz="600" dirty="0"/>
                <a:t>Le </a:t>
              </a:r>
              <a:r>
                <a:rPr sz="600" dirty="0"/>
                <a:t>gouvernement</a:t>
              </a:r>
              <a:r>
                <a:rPr sz="600" dirty="0"/>
                <a:t> </a:t>
              </a:r>
              <a:r>
                <a:rPr sz="600" dirty="0"/>
                <a:t>investit</a:t>
              </a:r>
              <a:r>
                <a:rPr sz="600" dirty="0"/>
                <a:t> </a:t>
              </a:r>
              <a:r>
                <a:rPr sz="600" dirty="0"/>
                <a:t>dans</a:t>
              </a:r>
              <a:r>
                <a:rPr sz="600" dirty="0"/>
                <a:t> des </a:t>
              </a:r>
              <a:r>
                <a:rPr sz="600" dirty="0"/>
                <a:t>canaux</a:t>
              </a:r>
              <a:r>
                <a:rPr sz="600" dirty="0"/>
                <a:t> </a:t>
              </a:r>
              <a:r>
                <a:rPr sz="600" dirty="0"/>
                <a:t>différenciés</a:t>
              </a:r>
              <a:r>
                <a:rPr sz="600" dirty="0"/>
                <a:t> pour </a:t>
              </a:r>
              <a:r>
                <a:rPr sz="600" dirty="0"/>
                <a:t>améliorer</a:t>
              </a:r>
              <a:r>
                <a:rPr sz="600" dirty="0"/>
                <a:t> </a:t>
              </a:r>
              <a:r>
                <a:rPr sz="600" dirty="0"/>
                <a:t>l'accès</a:t>
              </a:r>
              <a:r>
                <a:rPr sz="600" dirty="0"/>
                <a:t> </a:t>
              </a:r>
              <a:r>
                <a:rPr sz="600" dirty="0"/>
                <a:t>inclusif</a:t>
              </a:r>
              <a:r>
                <a:rPr sz="600" dirty="0"/>
                <a:t> et </a:t>
              </a:r>
              <a:r>
                <a:rPr sz="600" dirty="0"/>
                <a:t>équitable</a:t>
              </a:r>
              <a:r>
                <a:rPr sz="600" dirty="0"/>
                <a:t> aux </a:t>
              </a:r>
              <a:r>
                <a:rPr sz="600" dirty="0"/>
                <a:t>produits</a:t>
              </a:r>
              <a:r>
                <a:rPr sz="600" dirty="0"/>
                <a:t> </a:t>
              </a:r>
              <a:r>
                <a:rPr sz="600" dirty="0"/>
                <a:t>essentiels</a:t>
              </a:r>
              <a:r>
                <a:rPr sz="600" dirty="0"/>
                <a:t>.</a:t>
              </a:r>
            </a:p>
          </p:txBody>
        </p:sp>
        <p:sp>
          <p:nvSpPr>
            <p:cNvPr id="54" name="Rectangle 53">
              <a:extLst>
                <a:ext uri="{FF2B5EF4-FFF2-40B4-BE49-F238E27FC236}">
                  <a16:creationId xmlns:a16="http://schemas.microsoft.com/office/drawing/2014/main" id="{9B72D601-604B-9987-FC53-FD39BB3D7BA2}"/>
                </a:ext>
              </a:extLst>
            </p:cNvPr>
            <p:cNvSpPr/>
            <p:nvPr/>
          </p:nvSpPr>
          <p:spPr>
            <a:xfrm>
              <a:off x="4467490" y="2404342"/>
              <a:ext cx="1842055" cy="613803"/>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800">
                  <a:solidFill>
                    <a:schemeClr val="tx1"/>
                  </a:solidFill>
                </a:defRPr>
              </a:pPr>
              <a:r>
                <a:rPr sz="600" dirty="0"/>
                <a:t>Les </a:t>
              </a:r>
              <a:r>
                <a:rPr sz="600" dirty="0"/>
                <a:t>systèmes</a:t>
              </a:r>
              <a:r>
                <a:rPr sz="600" dirty="0"/>
                <a:t> </a:t>
              </a:r>
              <a:r>
                <a:rPr sz="600" dirty="0"/>
                <a:t>gouvernementaux</a:t>
              </a:r>
              <a:r>
                <a:rPr sz="600" dirty="0"/>
                <a:t> </a:t>
              </a:r>
              <a:r>
                <a:rPr sz="600" dirty="0"/>
                <a:t>fournissent</a:t>
              </a:r>
              <a:r>
                <a:rPr sz="600" dirty="0"/>
                <a:t> des analyses </a:t>
              </a:r>
              <a:r>
                <a:rPr sz="600" dirty="0"/>
                <a:t>améliorées</a:t>
              </a:r>
              <a:r>
                <a:rPr sz="600" dirty="0"/>
                <a:t> des </a:t>
              </a:r>
              <a:r>
                <a:rPr sz="600" dirty="0"/>
                <a:t>ressources</a:t>
              </a:r>
              <a:r>
                <a:rPr sz="600" dirty="0"/>
                <a:t> </a:t>
              </a:r>
              <a:r>
                <a:rPr sz="600" dirty="0"/>
                <a:t>disponibles</a:t>
              </a:r>
              <a:r>
                <a:rPr sz="600" dirty="0"/>
                <a:t> et des </a:t>
              </a:r>
              <a:r>
                <a:rPr sz="600" dirty="0"/>
                <a:t>dépenses</a:t>
              </a:r>
              <a:r>
                <a:rPr sz="600" dirty="0"/>
                <a:t> </a:t>
              </a:r>
              <a:r>
                <a:rPr sz="600" dirty="0"/>
                <a:t>liées</a:t>
              </a:r>
              <a:r>
                <a:rPr sz="600" dirty="0"/>
                <a:t> aux </a:t>
              </a:r>
              <a:r>
                <a:rPr sz="600" dirty="0"/>
                <a:t>produits</a:t>
              </a:r>
              <a:r>
                <a:rPr sz="600" dirty="0"/>
                <a:t> de santé (CRSD)</a:t>
              </a:r>
              <a:endParaRPr lang="en-US" sz="600" b="1" dirty="0">
                <a:solidFill>
                  <a:schemeClr val="tx1"/>
                </a:solidFill>
              </a:endParaRPr>
            </a:p>
          </p:txBody>
        </p:sp>
        <p:sp>
          <p:nvSpPr>
            <p:cNvPr id="57" name="Rectangle 56">
              <a:extLst>
                <a:ext uri="{FF2B5EF4-FFF2-40B4-BE49-F238E27FC236}">
                  <a16:creationId xmlns:a16="http://schemas.microsoft.com/office/drawing/2014/main" id="{8B51284C-002C-8BC5-F7A9-AC0E6FFC5F42}"/>
                </a:ext>
              </a:extLst>
            </p:cNvPr>
            <p:cNvSpPr/>
            <p:nvPr/>
          </p:nvSpPr>
          <p:spPr>
            <a:xfrm>
              <a:off x="4467490" y="3074392"/>
              <a:ext cx="1842055" cy="510955"/>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800">
                  <a:solidFill>
                    <a:schemeClr val="tx1"/>
                  </a:solidFill>
                </a:defRPr>
              </a:pPr>
              <a:r>
                <a:rPr sz="600" dirty="0"/>
                <a:t>L’intégration</a:t>
              </a:r>
              <a:r>
                <a:rPr sz="600" dirty="0"/>
                <a:t> des </a:t>
              </a:r>
              <a:r>
                <a:rPr sz="600" dirty="0"/>
                <a:t>données</a:t>
              </a:r>
              <a:r>
                <a:rPr sz="600" dirty="0"/>
                <a:t> </a:t>
              </a:r>
              <a:r>
                <a:rPr sz="600" dirty="0"/>
                <a:t>gouvernementales</a:t>
              </a:r>
              <a:r>
                <a:rPr sz="600" dirty="0"/>
                <a:t> </a:t>
              </a:r>
              <a:r>
                <a:rPr sz="600" dirty="0"/>
                <a:t>en</a:t>
              </a:r>
              <a:r>
                <a:rPr sz="600" dirty="0"/>
                <a:t> </a:t>
              </a:r>
              <a:r>
                <a:rPr sz="600" dirty="0"/>
                <a:t>matière</a:t>
              </a:r>
              <a:r>
                <a:rPr sz="600" dirty="0"/>
                <a:t> de </a:t>
              </a:r>
              <a:r>
                <a:rPr sz="600" dirty="0"/>
                <a:t>chaîne</a:t>
              </a:r>
              <a:r>
                <a:rPr sz="600" dirty="0"/>
                <a:t> </a:t>
              </a:r>
              <a:r>
                <a:rPr sz="600" dirty="0"/>
                <a:t>d’approvisionnement</a:t>
              </a:r>
              <a:r>
                <a:rPr sz="600" dirty="0"/>
                <a:t> et de finances </a:t>
              </a:r>
              <a:r>
                <a:rPr sz="600" dirty="0"/>
                <a:t>publiques</a:t>
              </a:r>
              <a:r>
                <a:rPr sz="600" dirty="0"/>
                <a:t> </a:t>
              </a:r>
              <a:r>
                <a:rPr sz="600" dirty="0"/>
                <a:t>permet</a:t>
              </a:r>
              <a:r>
                <a:rPr sz="600" dirty="0"/>
                <a:t> </a:t>
              </a:r>
              <a:r>
                <a:rPr sz="600" dirty="0"/>
                <a:t>une</a:t>
              </a:r>
              <a:r>
                <a:rPr sz="600" dirty="0"/>
                <a:t> </a:t>
              </a:r>
              <a:r>
                <a:rPr sz="600" dirty="0"/>
                <a:t>prise</a:t>
              </a:r>
              <a:r>
                <a:rPr sz="600" dirty="0"/>
                <a:t> de </a:t>
              </a:r>
              <a:r>
                <a:rPr sz="600" dirty="0"/>
                <a:t>décision</a:t>
              </a:r>
              <a:r>
                <a:rPr sz="600" dirty="0"/>
                <a:t> </a:t>
              </a:r>
              <a:r>
                <a:rPr sz="600" dirty="0"/>
                <a:t>éclairée</a:t>
              </a:r>
              <a:r>
                <a:rPr sz="600" dirty="0"/>
                <a:t> </a:t>
              </a:r>
              <a:r>
                <a:rPr sz="600" dirty="0"/>
                <a:t>concernant</a:t>
              </a:r>
              <a:r>
                <a:rPr sz="600" dirty="0"/>
                <a:t> les </a:t>
              </a:r>
              <a:r>
                <a:rPr sz="600" dirty="0"/>
                <a:t>investissements</a:t>
              </a:r>
              <a:r>
                <a:rPr sz="600" dirty="0"/>
                <a:t> </a:t>
              </a:r>
              <a:r>
                <a:rPr sz="600" dirty="0"/>
                <a:t>logistiques</a:t>
              </a:r>
              <a:r>
                <a:rPr sz="600" dirty="0"/>
                <a:t> </a:t>
              </a:r>
              <a:r>
                <a:rPr sz="600" dirty="0"/>
                <a:t>fondés</a:t>
              </a:r>
              <a:r>
                <a:rPr sz="600" dirty="0"/>
                <a:t> sur des </a:t>
              </a:r>
              <a:r>
                <a:rPr sz="600" dirty="0"/>
                <a:t>preuves</a:t>
              </a:r>
              <a:r>
                <a:rPr sz="600" dirty="0"/>
                <a:t>.</a:t>
              </a:r>
            </a:p>
          </p:txBody>
        </p:sp>
        <p:sp>
          <p:nvSpPr>
            <p:cNvPr id="79" name="Rectangle 78">
              <a:extLst>
                <a:ext uri="{FF2B5EF4-FFF2-40B4-BE49-F238E27FC236}">
                  <a16:creationId xmlns:a16="http://schemas.microsoft.com/office/drawing/2014/main" id="{CFAA5F88-DA8B-6CB0-2CBC-11BFDA4A6272}"/>
                </a:ext>
              </a:extLst>
            </p:cNvPr>
            <p:cNvSpPr/>
            <p:nvPr/>
          </p:nvSpPr>
          <p:spPr>
            <a:xfrm>
              <a:off x="4467490" y="5986617"/>
              <a:ext cx="1842055" cy="634989"/>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800">
                  <a:solidFill>
                    <a:schemeClr val="tx1"/>
                  </a:solidFill>
                </a:defRPr>
              </a:pPr>
              <a:r>
                <a:rPr sz="600" dirty="0"/>
                <a:t>Les pays </a:t>
              </a:r>
              <a:r>
                <a:rPr sz="600" dirty="0"/>
                <a:t>sont</a:t>
              </a:r>
              <a:r>
                <a:rPr sz="600" dirty="0"/>
                <a:t> </a:t>
              </a:r>
              <a:r>
                <a:rPr sz="600" dirty="0"/>
                <a:t>dotés</a:t>
              </a:r>
              <a:r>
                <a:rPr sz="600" dirty="0"/>
                <a:t> des </a:t>
              </a:r>
              <a:r>
                <a:rPr sz="600" dirty="0"/>
                <a:t>capacités</a:t>
              </a:r>
              <a:r>
                <a:rPr sz="600" dirty="0"/>
                <a:t> </a:t>
              </a:r>
              <a:r>
                <a:rPr sz="600" dirty="0"/>
                <a:t>nécessaires</a:t>
              </a:r>
              <a:r>
                <a:rPr sz="600" dirty="0"/>
                <a:t> pour </a:t>
              </a:r>
              <a:r>
                <a:rPr sz="600" dirty="0"/>
                <a:t>gérer</a:t>
              </a:r>
              <a:r>
                <a:rPr sz="600" dirty="0"/>
                <a:t> </a:t>
              </a:r>
              <a:r>
                <a:rPr sz="600" dirty="0"/>
                <a:t>l’approvisionnement</a:t>
              </a:r>
              <a:r>
                <a:rPr sz="600" dirty="0"/>
                <a:t> </a:t>
              </a:r>
              <a:r>
                <a:rPr sz="600" dirty="0"/>
                <a:t>en</a:t>
              </a:r>
              <a:r>
                <a:rPr sz="600" dirty="0"/>
                <a:t> </a:t>
              </a:r>
              <a:r>
                <a:rPr sz="600" dirty="0"/>
                <a:t>produits</a:t>
              </a:r>
              <a:r>
                <a:rPr sz="600" dirty="0"/>
                <a:t> de santé et les services </a:t>
              </a:r>
              <a:r>
                <a:rPr sz="600" dirty="0"/>
                <a:t>logistiques</a:t>
              </a:r>
              <a:r>
                <a:rPr sz="600" dirty="0"/>
                <a:t>, avec des </a:t>
              </a:r>
              <a:r>
                <a:rPr sz="600" dirty="0"/>
                <a:t>ressources</a:t>
              </a:r>
              <a:r>
                <a:rPr sz="600" dirty="0"/>
                <a:t> de plus </a:t>
              </a:r>
              <a:r>
                <a:rPr sz="600" dirty="0"/>
                <a:t>en</a:t>
              </a:r>
              <a:r>
                <a:rPr sz="600" dirty="0"/>
                <a:t> plus </a:t>
              </a:r>
              <a:r>
                <a:rPr sz="600" dirty="0"/>
                <a:t>inscrites</a:t>
              </a:r>
              <a:r>
                <a:rPr sz="600" dirty="0"/>
                <a:t> au budget national.</a:t>
              </a:r>
            </a:p>
          </p:txBody>
        </p:sp>
        <p:sp>
          <p:nvSpPr>
            <p:cNvPr id="92" name="Rectangle 91">
              <a:extLst>
                <a:ext uri="{FF2B5EF4-FFF2-40B4-BE49-F238E27FC236}">
                  <a16:creationId xmlns:a16="http://schemas.microsoft.com/office/drawing/2014/main" id="{4934101A-B19B-46F8-4B05-8F9EF1FB11A7}"/>
                </a:ext>
              </a:extLst>
            </p:cNvPr>
            <p:cNvSpPr/>
            <p:nvPr/>
          </p:nvSpPr>
          <p:spPr>
            <a:xfrm>
              <a:off x="4467490" y="3641594"/>
              <a:ext cx="1842055" cy="469610"/>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tx1"/>
                  </a:solidFill>
                </a:defRPr>
              </a:pPr>
              <a:r>
                <a:rPr sz="600" dirty="0"/>
                <a:t>La </a:t>
              </a:r>
              <a:r>
                <a:rPr sz="600" dirty="0"/>
                <a:t>politique</a:t>
              </a:r>
              <a:r>
                <a:rPr sz="600" dirty="0"/>
                <a:t> </a:t>
              </a:r>
              <a:r>
                <a:rPr sz="600" dirty="0"/>
                <a:t>gouvernementale</a:t>
              </a:r>
              <a:r>
                <a:rPr sz="600" dirty="0"/>
                <a:t> </a:t>
              </a:r>
              <a:r>
                <a:rPr sz="600" dirty="0"/>
                <a:t>favorise</a:t>
              </a:r>
              <a:r>
                <a:rPr sz="600" dirty="0"/>
                <a:t> la </a:t>
              </a:r>
              <a:r>
                <a:rPr sz="600" dirty="0"/>
                <a:t>professionnalisation</a:t>
              </a:r>
              <a:r>
                <a:rPr sz="600" dirty="0"/>
                <a:t> de la </a:t>
              </a:r>
              <a:r>
                <a:rPr sz="600" dirty="0"/>
                <a:t>gestion</a:t>
              </a:r>
              <a:r>
                <a:rPr sz="600" dirty="0"/>
                <a:t> </a:t>
              </a:r>
              <a:r>
                <a:rPr sz="600" dirty="0"/>
                <a:t>logistique</a:t>
              </a:r>
              <a:r>
                <a:rPr sz="600" dirty="0"/>
                <a:t> au sein des </a:t>
              </a:r>
              <a:r>
                <a:rPr sz="600" dirty="0"/>
                <a:t>systèmes</a:t>
              </a:r>
              <a:r>
                <a:rPr sz="600" dirty="0"/>
                <a:t> </a:t>
              </a:r>
              <a:r>
                <a:rPr sz="600" dirty="0"/>
                <a:t>mixtes</a:t>
              </a:r>
              <a:r>
                <a:rPr sz="600" dirty="0"/>
                <a:t>.</a:t>
              </a:r>
            </a:p>
          </p:txBody>
        </p:sp>
        <p:sp>
          <p:nvSpPr>
            <p:cNvPr id="93" name="Rectangle 92">
              <a:extLst>
                <a:ext uri="{FF2B5EF4-FFF2-40B4-BE49-F238E27FC236}">
                  <a16:creationId xmlns:a16="http://schemas.microsoft.com/office/drawing/2014/main" id="{FD940344-D22E-7206-4074-EE851E80DACC}"/>
                </a:ext>
              </a:extLst>
            </p:cNvPr>
            <p:cNvSpPr/>
            <p:nvPr/>
          </p:nvSpPr>
          <p:spPr>
            <a:xfrm>
              <a:off x="4467490" y="1874438"/>
              <a:ext cx="1842055" cy="473657"/>
            </a:xfrm>
            <a:prstGeom prst="rect">
              <a:avLst/>
            </a:prstGeom>
            <a:solidFill>
              <a:schemeClr val="tx2">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800">
                  <a:solidFill>
                    <a:schemeClr val="tx1"/>
                  </a:solidFill>
                </a:defRPr>
              </a:pPr>
              <a:r>
                <a:rPr sz="600" dirty="0"/>
                <a:t>Les </a:t>
              </a:r>
              <a:r>
                <a:rPr sz="600" dirty="0"/>
                <a:t>systèmes</a:t>
              </a:r>
              <a:r>
                <a:rPr sz="600" dirty="0"/>
                <a:t> </a:t>
              </a:r>
              <a:r>
                <a:rPr sz="600" dirty="0"/>
                <a:t>gouvernementaux</a:t>
              </a:r>
              <a:r>
                <a:rPr sz="600" dirty="0"/>
                <a:t> </a:t>
              </a:r>
              <a:r>
                <a:rPr sz="600" dirty="0"/>
                <a:t>fournissent</a:t>
              </a:r>
              <a:r>
                <a:rPr sz="600" dirty="0"/>
                <a:t> des analyses </a:t>
              </a:r>
              <a:r>
                <a:rPr sz="600" dirty="0"/>
                <a:t>améliorées</a:t>
              </a:r>
              <a:r>
                <a:rPr sz="600" dirty="0"/>
                <a:t> de </a:t>
              </a:r>
              <a:r>
                <a:rPr sz="600" dirty="0"/>
                <a:t>l'accès</a:t>
              </a:r>
              <a:r>
                <a:rPr sz="600" dirty="0"/>
                <a:t> </a:t>
              </a:r>
              <a:r>
                <a:rPr sz="600" dirty="0"/>
                <a:t>équitable</a:t>
              </a:r>
              <a:r>
                <a:rPr sz="600" dirty="0"/>
                <a:t> et de la performance de la </a:t>
              </a:r>
              <a:r>
                <a:rPr sz="600" dirty="0"/>
                <a:t>chaîne</a:t>
              </a:r>
              <a:r>
                <a:rPr sz="600" dirty="0"/>
                <a:t> </a:t>
              </a:r>
              <a:r>
                <a:rPr sz="600" dirty="0"/>
                <a:t>d’approvisionnement</a:t>
              </a:r>
              <a:r>
                <a:rPr sz="600" dirty="0"/>
                <a:t>. </a:t>
              </a:r>
              <a:endParaRPr lang="en-US" sz="600" b="1" dirty="0">
                <a:solidFill>
                  <a:schemeClr val="tx1"/>
                </a:solidFill>
              </a:endParaRPr>
            </a:p>
          </p:txBody>
        </p:sp>
      </p:grpSp>
      <p:sp>
        <p:nvSpPr>
          <p:cNvPr id="96" name="Rectangle 95">
            <a:extLst>
              <a:ext uri="{FF2B5EF4-FFF2-40B4-BE49-F238E27FC236}">
                <a16:creationId xmlns:a16="http://schemas.microsoft.com/office/drawing/2014/main" id="{FCF767D9-7BB7-F67E-22CD-A97BF29F0A59}"/>
              </a:ext>
            </a:extLst>
          </p:cNvPr>
          <p:cNvSpPr/>
          <p:nvPr/>
        </p:nvSpPr>
        <p:spPr>
          <a:xfrm>
            <a:off x="2167700" y="3791388"/>
            <a:ext cx="267392" cy="1366226"/>
          </a:xfrm>
          <a:prstGeom prst="rect">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anchor="b"/>
          <a:lstStyle/>
          <a:p>
            <a:pPr algn="ctr">
              <a:defRPr sz="800" b="1">
                <a:solidFill>
                  <a:schemeClr val="accent1"/>
                </a:solidFill>
              </a:defRPr>
            </a:pPr>
            <a:r>
              <a:rPr sz="600" dirty="0"/>
              <a:t>ASSISTANCE TECHNIQUE</a:t>
            </a:r>
          </a:p>
        </p:txBody>
      </p:sp>
      <p:sp>
        <p:nvSpPr>
          <p:cNvPr id="97" name="Rectangle 96">
            <a:extLst>
              <a:ext uri="{FF2B5EF4-FFF2-40B4-BE49-F238E27FC236}">
                <a16:creationId xmlns:a16="http://schemas.microsoft.com/office/drawing/2014/main" id="{5FC834D4-F8F4-ED84-48EB-F884773D525C}"/>
              </a:ext>
            </a:extLst>
          </p:cNvPr>
          <p:cNvSpPr/>
          <p:nvPr/>
        </p:nvSpPr>
        <p:spPr>
          <a:xfrm>
            <a:off x="2180293" y="5197334"/>
            <a:ext cx="267392" cy="1433846"/>
          </a:xfrm>
          <a:prstGeom prst="rect">
            <a:avLst/>
          </a:prstGeom>
          <a:solidFill>
            <a:schemeClr val="tx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anchor="b"/>
          <a:lstStyle/>
          <a:p>
            <a:pPr algn="ctr">
              <a:defRPr sz="800" b="1">
                <a:solidFill>
                  <a:schemeClr val="accent1"/>
                </a:solidFill>
              </a:defRPr>
            </a:pPr>
            <a:r>
              <a:rPr sz="600" dirty="0"/>
              <a:t>INFLUENCER/ALIGNER LES BAILLEURS DE FONDS</a:t>
            </a:r>
          </a:p>
        </p:txBody>
      </p:sp>
      <p:grpSp>
        <p:nvGrpSpPr>
          <p:cNvPr id="59" name="Group 58">
            <a:extLst>
              <a:ext uri="{FF2B5EF4-FFF2-40B4-BE49-F238E27FC236}">
                <a16:creationId xmlns:a16="http://schemas.microsoft.com/office/drawing/2014/main" id="{096F62B3-1925-922D-8898-1459F62352DF}"/>
              </a:ext>
            </a:extLst>
          </p:cNvPr>
          <p:cNvGrpSpPr/>
          <p:nvPr/>
        </p:nvGrpSpPr>
        <p:grpSpPr>
          <a:xfrm>
            <a:off x="562707" y="1823524"/>
            <a:ext cx="1516654" cy="4851392"/>
            <a:chOff x="562707" y="1823524"/>
            <a:chExt cx="1516654" cy="4851392"/>
          </a:xfrm>
        </p:grpSpPr>
        <p:sp>
          <p:nvSpPr>
            <p:cNvPr id="14" name="Rectangle 13">
              <a:extLst>
                <a:ext uri="{FF2B5EF4-FFF2-40B4-BE49-F238E27FC236}">
                  <a16:creationId xmlns:a16="http://schemas.microsoft.com/office/drawing/2014/main" id="{28D4C391-0898-798C-125B-21DB74EC3357}"/>
                </a:ext>
              </a:extLst>
            </p:cNvPr>
            <p:cNvSpPr/>
            <p:nvPr/>
          </p:nvSpPr>
          <p:spPr>
            <a:xfrm>
              <a:off x="567688" y="1823524"/>
              <a:ext cx="1507550" cy="58081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defRPr>
              </a:pPr>
              <a:r>
                <a:rPr sz="600" dirty="0"/>
                <a:t>Outils</a:t>
              </a:r>
              <a:r>
                <a:rPr sz="600" dirty="0"/>
                <a:t> </a:t>
              </a:r>
              <a:r>
                <a:rPr sz="600" dirty="0"/>
                <a:t>d'analyse</a:t>
              </a:r>
              <a:r>
                <a:rPr sz="600" dirty="0"/>
                <a:t> des </a:t>
              </a:r>
              <a:r>
                <a:rPr sz="600" dirty="0"/>
                <a:t>canaux</a:t>
              </a:r>
              <a:r>
                <a:rPr sz="600" dirty="0"/>
                <a:t> </a:t>
              </a:r>
              <a:r>
                <a:rPr sz="600" dirty="0"/>
                <a:t>d'approvisionnement</a:t>
              </a:r>
              <a:r>
                <a:rPr sz="600" dirty="0"/>
                <a:t> et de distribution (PDC) pour </a:t>
              </a:r>
              <a:r>
                <a:rPr sz="600" dirty="0"/>
                <a:t>l'évaluation</a:t>
              </a:r>
              <a:r>
                <a:rPr sz="600" dirty="0"/>
                <a:t> des </a:t>
              </a:r>
              <a:r>
                <a:rPr sz="600" dirty="0"/>
                <a:t>systèmes</a:t>
              </a:r>
              <a:r>
                <a:rPr sz="600" dirty="0"/>
                <a:t> </a:t>
              </a:r>
              <a:r>
                <a:rPr sz="600" dirty="0"/>
                <a:t>mixtes</a:t>
              </a:r>
              <a:endParaRPr sz="600" dirty="0"/>
            </a:p>
          </p:txBody>
        </p:sp>
        <p:sp>
          <p:nvSpPr>
            <p:cNvPr id="15" name="Rectangle 14">
              <a:extLst>
                <a:ext uri="{FF2B5EF4-FFF2-40B4-BE49-F238E27FC236}">
                  <a16:creationId xmlns:a16="http://schemas.microsoft.com/office/drawing/2014/main" id="{576865F8-CAE1-31B2-AF3D-00D1D2DC246E}"/>
                </a:ext>
              </a:extLst>
            </p:cNvPr>
            <p:cNvSpPr/>
            <p:nvPr/>
          </p:nvSpPr>
          <p:spPr>
            <a:xfrm>
              <a:off x="567688" y="3593839"/>
              <a:ext cx="1507550" cy="35641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defRPr>
              </a:pPr>
              <a:r>
                <a:rPr sz="600" dirty="0"/>
                <a:t>Évaluation</a:t>
              </a:r>
              <a:r>
                <a:rPr sz="600" dirty="0"/>
                <a:t> de la </a:t>
              </a:r>
              <a:r>
                <a:rPr sz="600" dirty="0"/>
                <a:t>maturité</a:t>
              </a:r>
              <a:r>
                <a:rPr sz="600" dirty="0"/>
                <a:t> du </a:t>
              </a:r>
              <a:r>
                <a:rPr sz="600" dirty="0"/>
                <a:t>système</a:t>
              </a:r>
              <a:r>
                <a:rPr sz="600" dirty="0"/>
                <a:t> </a:t>
              </a:r>
              <a:r>
                <a:rPr sz="600" dirty="0"/>
                <a:t>logistique</a:t>
              </a:r>
              <a:r>
                <a:rPr sz="600" dirty="0"/>
                <a:t> et des </a:t>
              </a:r>
              <a:r>
                <a:rPr sz="600" dirty="0"/>
                <a:t>capacités</a:t>
              </a:r>
              <a:r>
                <a:rPr sz="600" dirty="0"/>
                <a:t> </a:t>
              </a:r>
              <a:r>
                <a:rPr sz="600" dirty="0"/>
                <a:t>en</a:t>
              </a:r>
              <a:r>
                <a:rPr sz="600" dirty="0"/>
                <a:t> </a:t>
              </a:r>
              <a:r>
                <a:rPr sz="600" dirty="0"/>
                <a:t>ressources</a:t>
              </a:r>
              <a:r>
                <a:rPr sz="600" dirty="0"/>
                <a:t> </a:t>
              </a:r>
              <a:r>
                <a:rPr sz="600" dirty="0"/>
                <a:t>humaines</a:t>
              </a:r>
              <a:endParaRPr lang="en-US" sz="600" dirty="0">
                <a:solidFill>
                  <a:schemeClr val="bg1"/>
                </a:solidFill>
                <a:cs typeface="Poppins"/>
              </a:endParaRPr>
            </a:p>
          </p:txBody>
        </p:sp>
        <p:sp>
          <p:nvSpPr>
            <p:cNvPr id="16" name="Rectangle 15">
              <a:extLst>
                <a:ext uri="{FF2B5EF4-FFF2-40B4-BE49-F238E27FC236}">
                  <a16:creationId xmlns:a16="http://schemas.microsoft.com/office/drawing/2014/main" id="{ECA13FD4-194E-7EA0-B65C-2846FF79B977}"/>
                </a:ext>
              </a:extLst>
            </p:cNvPr>
            <p:cNvSpPr/>
            <p:nvPr/>
          </p:nvSpPr>
          <p:spPr>
            <a:xfrm>
              <a:off x="567688" y="4012214"/>
              <a:ext cx="1507550" cy="5060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defRPr>
              </a:pPr>
              <a:r>
                <a:rPr sz="600" dirty="0"/>
                <a:t>Diagnostic des </a:t>
              </a:r>
              <a:r>
                <a:rPr sz="600" dirty="0"/>
                <a:t>capacités</a:t>
              </a:r>
              <a:r>
                <a:rPr sz="600" dirty="0"/>
                <a:t> des </a:t>
              </a:r>
              <a:r>
                <a:rPr sz="600" dirty="0"/>
                <a:t>prestataires</a:t>
              </a:r>
              <a:r>
                <a:rPr sz="600" dirty="0"/>
                <a:t> de services </a:t>
              </a:r>
              <a:r>
                <a:rPr sz="600" dirty="0"/>
                <a:t>logistiques</a:t>
              </a:r>
              <a:r>
                <a:rPr sz="600" dirty="0"/>
                <a:t> du </a:t>
              </a:r>
              <a:r>
                <a:rPr sz="600" dirty="0"/>
                <a:t>secteur</a:t>
              </a:r>
              <a:r>
                <a:rPr sz="600" dirty="0"/>
                <a:t> </a:t>
              </a:r>
              <a:r>
                <a:rPr sz="600" dirty="0"/>
                <a:t>privé</a:t>
              </a:r>
              <a:r>
                <a:rPr sz="600" dirty="0"/>
                <a:t> </a:t>
              </a:r>
              <a:endParaRPr lang="en-US" sz="600" dirty="0">
                <a:solidFill>
                  <a:schemeClr val="bg1"/>
                </a:solidFill>
                <a:cs typeface="Poppins"/>
              </a:endParaRPr>
            </a:p>
          </p:txBody>
        </p:sp>
        <p:sp>
          <p:nvSpPr>
            <p:cNvPr id="17" name="Rectangle 16">
              <a:extLst>
                <a:ext uri="{FF2B5EF4-FFF2-40B4-BE49-F238E27FC236}">
                  <a16:creationId xmlns:a16="http://schemas.microsoft.com/office/drawing/2014/main" id="{3A44CE9C-FD0B-9EF5-0564-646F04142D98}"/>
                </a:ext>
              </a:extLst>
            </p:cNvPr>
            <p:cNvSpPr/>
            <p:nvPr/>
          </p:nvSpPr>
          <p:spPr>
            <a:xfrm>
              <a:off x="567688" y="3025818"/>
              <a:ext cx="1507550" cy="5060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defRPr>
              </a:pPr>
              <a:r>
                <a:rPr sz="600" dirty="0"/>
                <a:t>Cadre </a:t>
              </a:r>
              <a:r>
                <a:rPr sz="600" dirty="0"/>
                <a:t>d’orientation</a:t>
              </a:r>
              <a:r>
                <a:rPr sz="600" dirty="0"/>
                <a:t> global pour </a:t>
              </a:r>
              <a:r>
                <a:rPr sz="600" dirty="0"/>
                <a:t>l’intégration</a:t>
              </a:r>
              <a:r>
                <a:rPr sz="600" dirty="0"/>
                <a:t> des </a:t>
              </a:r>
              <a:r>
                <a:rPr sz="600" dirty="0"/>
                <a:t>données</a:t>
              </a:r>
              <a:r>
                <a:rPr sz="600" dirty="0"/>
                <a:t> et des analyses entre la GFP </a:t>
              </a:r>
              <a:r>
                <a:rPr lang="en-US" sz="600" dirty="0">
                  <a:solidFill>
                    <a:schemeClr val="bg1"/>
                  </a:solidFill>
                </a:rPr>
                <a:t/>
              </a:r>
              <a:br>
                <a:rPr lang="en-US" sz="600" dirty="0">
                  <a:solidFill>
                    <a:schemeClr val="bg1"/>
                  </a:solidFill>
                </a:rPr>
              </a:br>
              <a:r>
                <a:rPr sz="600" dirty="0"/>
                <a:t>et la </a:t>
              </a:r>
              <a:r>
                <a:rPr sz="600" dirty="0"/>
                <a:t>chaîne</a:t>
              </a:r>
              <a:r>
                <a:rPr sz="600" dirty="0"/>
                <a:t> </a:t>
              </a:r>
              <a:r>
                <a:rPr sz="600" dirty="0"/>
                <a:t>logistique</a:t>
              </a:r>
              <a:endParaRPr sz="600" dirty="0"/>
            </a:p>
          </p:txBody>
        </p:sp>
        <p:sp>
          <p:nvSpPr>
            <p:cNvPr id="18" name="Rectangle 17">
              <a:extLst>
                <a:ext uri="{FF2B5EF4-FFF2-40B4-BE49-F238E27FC236}">
                  <a16:creationId xmlns:a16="http://schemas.microsoft.com/office/drawing/2014/main" id="{E71B894B-279E-61C9-253A-CAFA067F1920}"/>
                </a:ext>
              </a:extLst>
            </p:cNvPr>
            <p:cNvSpPr/>
            <p:nvPr/>
          </p:nvSpPr>
          <p:spPr>
            <a:xfrm>
              <a:off x="567688" y="2457797"/>
              <a:ext cx="1507550" cy="5060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defRPr>
              </a:pPr>
              <a:r>
                <a:rPr sz="600" dirty="0"/>
                <a:t>Analyse</a:t>
              </a:r>
              <a:r>
                <a:rPr sz="600" dirty="0"/>
                <a:t> des causes </a:t>
              </a:r>
              <a:r>
                <a:rPr sz="600" dirty="0"/>
                <a:t>profondes</a:t>
              </a:r>
              <a:r>
                <a:rPr sz="600" dirty="0"/>
                <a:t> des ruptures de stock de </a:t>
              </a:r>
              <a:r>
                <a:rPr sz="600" dirty="0"/>
                <a:t>produits</a:t>
              </a:r>
              <a:r>
                <a:rPr sz="600" dirty="0"/>
                <a:t> </a:t>
              </a:r>
              <a:r>
                <a:rPr sz="600" dirty="0"/>
                <a:t>essentiels</a:t>
              </a:r>
              <a:r>
                <a:rPr sz="600" dirty="0"/>
                <a:t> (FASTR)</a:t>
              </a:r>
            </a:p>
          </p:txBody>
        </p:sp>
        <p:sp>
          <p:nvSpPr>
            <p:cNvPr id="19" name="Rectangle 18">
              <a:extLst>
                <a:ext uri="{FF2B5EF4-FFF2-40B4-BE49-F238E27FC236}">
                  <a16:creationId xmlns:a16="http://schemas.microsoft.com/office/drawing/2014/main" id="{1A406A76-3AFF-580E-F210-B55959E26207}"/>
                </a:ext>
              </a:extLst>
            </p:cNvPr>
            <p:cNvSpPr/>
            <p:nvPr/>
          </p:nvSpPr>
          <p:spPr>
            <a:xfrm>
              <a:off x="567688" y="5148256"/>
              <a:ext cx="1507550" cy="4228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defRPr>
              </a:pPr>
              <a:r>
                <a:rPr sz="600" dirty="0"/>
                <a:t>Instruments de </a:t>
              </a:r>
              <a:r>
                <a:rPr sz="600" dirty="0"/>
                <a:t>financement</a:t>
              </a:r>
              <a:r>
                <a:rPr sz="600" dirty="0"/>
                <a:t> du </a:t>
              </a:r>
              <a:r>
                <a:rPr sz="600" dirty="0"/>
                <a:t>secteur</a:t>
              </a:r>
              <a:r>
                <a:rPr sz="600" dirty="0"/>
                <a:t> </a:t>
              </a:r>
              <a:r>
                <a:rPr sz="600" dirty="0"/>
                <a:t>privé</a:t>
              </a:r>
              <a:r>
                <a:rPr sz="600" dirty="0"/>
                <a:t> pour </a:t>
              </a:r>
              <a:r>
                <a:rPr sz="600" dirty="0"/>
                <a:t>compléter</a:t>
              </a:r>
              <a:r>
                <a:rPr sz="600" dirty="0"/>
                <a:t> </a:t>
              </a:r>
              <a:r>
                <a:rPr sz="600" dirty="0"/>
                <a:t>l'IDA</a:t>
              </a:r>
              <a:endParaRPr sz="600" dirty="0"/>
            </a:p>
          </p:txBody>
        </p:sp>
        <p:sp>
          <p:nvSpPr>
            <p:cNvPr id="5" name="Rectangle 4">
              <a:extLst>
                <a:ext uri="{FF2B5EF4-FFF2-40B4-BE49-F238E27FC236}">
                  <a16:creationId xmlns:a16="http://schemas.microsoft.com/office/drawing/2014/main" id="{059681CF-3BFC-CF59-3B15-DA6B00CB21B1}"/>
                </a:ext>
              </a:extLst>
            </p:cNvPr>
            <p:cNvSpPr/>
            <p:nvPr/>
          </p:nvSpPr>
          <p:spPr>
            <a:xfrm>
              <a:off x="562707" y="5977217"/>
              <a:ext cx="1516654" cy="6976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cs typeface="Poppins"/>
                </a:defRPr>
              </a:pPr>
              <a:r>
                <a:rPr sz="600" dirty="0"/>
                <a:t>Le GFF </a:t>
              </a:r>
              <a:r>
                <a:rPr sz="600" dirty="0"/>
                <a:t>joue</a:t>
              </a:r>
              <a:r>
                <a:rPr sz="600" dirty="0"/>
                <a:t> un </a:t>
              </a:r>
              <a:r>
                <a:rPr sz="600" dirty="0"/>
                <a:t>rôle</a:t>
              </a:r>
              <a:r>
                <a:rPr sz="600" dirty="0"/>
                <a:t> </a:t>
              </a:r>
              <a:r>
                <a:rPr sz="600" dirty="0"/>
                <a:t>d’intégration</a:t>
              </a:r>
              <a:r>
                <a:rPr sz="600" dirty="0"/>
                <a:t> et </a:t>
              </a:r>
              <a:r>
                <a:rPr sz="600" dirty="0"/>
                <a:t>d’influence</a:t>
              </a:r>
              <a:r>
                <a:rPr sz="600" dirty="0"/>
                <a:t> au sein du Forum des </a:t>
              </a:r>
              <a:r>
                <a:rPr sz="600" dirty="0"/>
                <a:t>bailleurs</a:t>
              </a:r>
              <a:r>
                <a:rPr sz="600" dirty="0"/>
                <a:t> des </a:t>
              </a:r>
              <a:r>
                <a:rPr sz="600" dirty="0"/>
                <a:t>chaînes</a:t>
              </a:r>
              <a:r>
                <a:rPr sz="600" dirty="0"/>
                <a:t> </a:t>
              </a:r>
              <a:r>
                <a:rPr sz="600" dirty="0"/>
                <a:t>logistiques</a:t>
              </a:r>
              <a:r>
                <a:rPr sz="600" dirty="0"/>
                <a:t> des GHI, tout </a:t>
              </a:r>
              <a:r>
                <a:rPr sz="600" dirty="0"/>
                <a:t>en</a:t>
              </a:r>
              <a:r>
                <a:rPr sz="600" dirty="0"/>
                <a:t> </a:t>
              </a:r>
              <a:r>
                <a:rPr sz="600" dirty="0"/>
                <a:t>renforçant</a:t>
              </a:r>
              <a:r>
                <a:rPr sz="600" dirty="0"/>
                <a:t> les </a:t>
              </a:r>
              <a:r>
                <a:rPr sz="600" dirty="0"/>
                <a:t>partenariats</a:t>
              </a:r>
              <a:r>
                <a:rPr sz="600" dirty="0"/>
                <a:t> de </a:t>
              </a:r>
              <a:r>
                <a:rPr sz="600" dirty="0"/>
                <a:t>financement</a:t>
              </a:r>
              <a:r>
                <a:rPr sz="600" dirty="0"/>
                <a:t> </a:t>
              </a:r>
              <a:r>
                <a:rPr sz="600" dirty="0"/>
                <a:t>en</a:t>
              </a:r>
              <a:r>
                <a:rPr sz="600" dirty="0"/>
                <a:t> </a:t>
              </a:r>
              <a:r>
                <a:rPr sz="600" dirty="0"/>
                <a:t>faveur</a:t>
              </a:r>
              <a:r>
                <a:rPr sz="600" dirty="0"/>
                <a:t> de la SRMNEA-N</a:t>
              </a:r>
            </a:p>
          </p:txBody>
        </p:sp>
        <p:sp>
          <p:nvSpPr>
            <p:cNvPr id="10" name="Rectangle 9">
              <a:extLst>
                <a:ext uri="{FF2B5EF4-FFF2-40B4-BE49-F238E27FC236}">
                  <a16:creationId xmlns:a16="http://schemas.microsoft.com/office/drawing/2014/main" id="{0F234640-4663-B5E7-5230-64C7EBE8A69A}"/>
                </a:ext>
              </a:extLst>
            </p:cNvPr>
            <p:cNvSpPr/>
            <p:nvPr/>
          </p:nvSpPr>
          <p:spPr>
            <a:xfrm>
              <a:off x="567688" y="4580235"/>
              <a:ext cx="1507550" cy="5060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cs typeface="Poppins"/>
                </a:defRPr>
              </a:pPr>
              <a:r>
                <a:rPr sz="600" dirty="0"/>
                <a:t>Financement</a:t>
              </a:r>
              <a:r>
                <a:rPr sz="600" dirty="0"/>
                <a:t> </a:t>
              </a:r>
              <a:r>
                <a:rPr sz="600" dirty="0"/>
                <a:t>budgétisé</a:t>
              </a:r>
              <a:r>
                <a:rPr sz="600" dirty="0"/>
                <a:t> des </a:t>
              </a:r>
              <a:r>
                <a:rPr sz="600" dirty="0"/>
                <a:t>déficits</a:t>
              </a:r>
              <a:r>
                <a:rPr sz="600" dirty="0"/>
                <a:t> de </a:t>
              </a:r>
              <a:r>
                <a:rPr sz="600" dirty="0"/>
                <a:t>produits</a:t>
              </a:r>
              <a:r>
                <a:rPr sz="600" dirty="0"/>
                <a:t> </a:t>
              </a:r>
              <a:r>
                <a:rPr sz="600" dirty="0"/>
                <a:t>essentiels</a:t>
              </a:r>
              <a:r>
                <a:rPr sz="600" dirty="0"/>
                <a:t> et </a:t>
              </a:r>
              <a:r>
                <a:rPr sz="600" dirty="0"/>
                <a:t>renforcement</a:t>
              </a:r>
              <a:r>
                <a:rPr sz="600" dirty="0"/>
                <a:t> du </a:t>
              </a:r>
              <a:r>
                <a:rPr sz="600" dirty="0"/>
                <a:t>système</a:t>
              </a:r>
              <a:endParaRPr sz="600" dirty="0"/>
            </a:p>
          </p:txBody>
        </p:sp>
        <p:sp>
          <p:nvSpPr>
            <p:cNvPr id="98" name="Rectangle 97">
              <a:extLst>
                <a:ext uri="{FF2B5EF4-FFF2-40B4-BE49-F238E27FC236}">
                  <a16:creationId xmlns:a16="http://schemas.microsoft.com/office/drawing/2014/main" id="{79F9D6B3-75D8-A796-88FE-D45E8CDE3466}"/>
                </a:ext>
              </a:extLst>
            </p:cNvPr>
            <p:cNvSpPr/>
            <p:nvPr/>
          </p:nvSpPr>
          <p:spPr>
            <a:xfrm>
              <a:off x="567688" y="5633024"/>
              <a:ext cx="1507550" cy="28223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800">
                  <a:solidFill>
                    <a:schemeClr val="bg1"/>
                  </a:solidFill>
                </a:defRPr>
              </a:pPr>
              <a:r>
                <a:rPr sz="600" dirty="0"/>
                <a:t>Fonds</a:t>
              </a:r>
              <a:r>
                <a:rPr sz="600" dirty="0"/>
                <a:t> de </a:t>
              </a:r>
              <a:r>
                <a:rPr sz="600" dirty="0"/>
                <a:t>défis</a:t>
              </a:r>
              <a:endParaRPr sz="600" dirty="0"/>
            </a:p>
          </p:txBody>
        </p:sp>
      </p:grpSp>
      <p:grpSp>
        <p:nvGrpSpPr>
          <p:cNvPr id="58" name="Group 57">
            <a:extLst>
              <a:ext uri="{FF2B5EF4-FFF2-40B4-BE49-F238E27FC236}">
                <a16:creationId xmlns:a16="http://schemas.microsoft.com/office/drawing/2014/main" id="{7F510702-1071-716E-F45E-206C6AD62B3C}"/>
              </a:ext>
            </a:extLst>
          </p:cNvPr>
          <p:cNvGrpSpPr/>
          <p:nvPr/>
        </p:nvGrpSpPr>
        <p:grpSpPr>
          <a:xfrm>
            <a:off x="2524481" y="1847802"/>
            <a:ext cx="1842055" cy="4795214"/>
            <a:chOff x="2524481" y="1847802"/>
            <a:chExt cx="1842055" cy="4795214"/>
          </a:xfrm>
        </p:grpSpPr>
        <p:sp>
          <p:nvSpPr>
            <p:cNvPr id="53" name="Rectangle 52">
              <a:extLst>
                <a:ext uri="{FF2B5EF4-FFF2-40B4-BE49-F238E27FC236}">
                  <a16:creationId xmlns:a16="http://schemas.microsoft.com/office/drawing/2014/main" id="{8EBBF099-9331-C799-805F-98B613256421}"/>
                </a:ext>
              </a:extLst>
            </p:cNvPr>
            <p:cNvSpPr/>
            <p:nvPr/>
          </p:nvSpPr>
          <p:spPr>
            <a:xfrm>
              <a:off x="2524481" y="3786189"/>
              <a:ext cx="1842055" cy="13577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anchor="ctr"/>
            <a:lstStyle/>
            <a:p>
              <a:pPr algn="ctr">
                <a:defRPr sz="800" b="1">
                  <a:solidFill>
                    <a:schemeClr val="bg1"/>
                  </a:solidFill>
                </a:defRPr>
              </a:pPr>
              <a:r>
                <a:rPr sz="600" dirty="0"/>
                <a:t>Assistance technique </a:t>
              </a:r>
              <a:r>
                <a:rPr sz="600" dirty="0"/>
                <a:t>spécialisée</a:t>
              </a:r>
              <a:r>
                <a:rPr sz="600" dirty="0"/>
                <a:t> :</a:t>
              </a:r>
            </a:p>
            <a:p>
              <a:pPr algn="ctr"/>
              <a:endParaRPr lang="en-US" sz="600" dirty="0">
                <a:solidFill>
                  <a:schemeClr val="bg1"/>
                </a:solidFill>
              </a:endParaRPr>
            </a:p>
            <a:p>
              <a:pPr marL="115888" indent="-115888" algn="ctr">
                <a:buFont typeface="Arial" panose="020B0604020202020204" pitchFamily="34" charset="0"/>
                <a:buChar char="•"/>
                <a:defRPr sz="800">
                  <a:solidFill>
                    <a:schemeClr val="bg1"/>
                  </a:solidFill>
                </a:defRPr>
              </a:pPr>
              <a:r>
                <a:rPr sz="600" dirty="0"/>
                <a:t>Évaluations</a:t>
              </a:r>
              <a:r>
                <a:rPr sz="600" dirty="0"/>
                <a:t> de la </a:t>
              </a:r>
              <a:r>
                <a:rPr sz="600" dirty="0"/>
                <a:t>maturité</a:t>
              </a:r>
              <a:endParaRPr sz="600" dirty="0"/>
            </a:p>
            <a:p>
              <a:pPr marL="115888" indent="-115888" algn="ctr">
                <a:buFont typeface="Arial" panose="020B0604020202020204" pitchFamily="34" charset="0"/>
                <a:buChar char="•"/>
                <a:defRPr sz="800">
                  <a:solidFill>
                    <a:schemeClr val="bg1"/>
                  </a:solidFill>
                </a:defRPr>
              </a:pPr>
              <a:r>
                <a:rPr sz="600" dirty="0"/>
                <a:t>Feuilles</a:t>
              </a:r>
              <a:r>
                <a:rPr sz="600" dirty="0"/>
                <a:t> de route de la </a:t>
              </a:r>
              <a:r>
                <a:rPr sz="600" dirty="0"/>
                <a:t>chaîne</a:t>
              </a:r>
              <a:r>
                <a:rPr sz="600" dirty="0"/>
                <a:t> </a:t>
              </a:r>
              <a:r>
                <a:rPr sz="600" dirty="0"/>
                <a:t>d’approvisionnement</a:t>
              </a:r>
              <a:r>
                <a:rPr sz="600" dirty="0"/>
                <a:t> </a:t>
              </a:r>
            </a:p>
            <a:p>
              <a:pPr marL="115888" indent="-115888" algn="ctr">
                <a:buFont typeface="Arial" panose="020B0604020202020204" pitchFamily="34" charset="0"/>
                <a:buChar char="•"/>
                <a:defRPr sz="800">
                  <a:solidFill>
                    <a:schemeClr val="bg1"/>
                  </a:solidFill>
                </a:defRPr>
              </a:pPr>
              <a:r>
                <a:rPr sz="600" dirty="0"/>
                <a:t>Approche</a:t>
              </a:r>
              <a:r>
                <a:rPr sz="600" dirty="0"/>
                <a:t> des </a:t>
              </a:r>
              <a:r>
                <a:rPr sz="600" dirty="0"/>
                <a:t>systèmes</a:t>
              </a:r>
              <a:r>
                <a:rPr sz="600" dirty="0"/>
                <a:t> </a:t>
              </a:r>
              <a:r>
                <a:rPr sz="600" dirty="0"/>
                <a:t>mixtes</a:t>
              </a:r>
              <a:endParaRPr sz="600" dirty="0"/>
            </a:p>
            <a:p>
              <a:pPr marL="115888" indent="-115888" algn="ctr">
                <a:buFont typeface="Arial" panose="020B0604020202020204" pitchFamily="34" charset="0"/>
                <a:buChar char="•"/>
                <a:defRPr sz="800">
                  <a:solidFill>
                    <a:schemeClr val="bg1"/>
                  </a:solidFill>
                </a:defRPr>
              </a:pPr>
              <a:r>
                <a:rPr sz="600" dirty="0"/>
                <a:t>Cas</a:t>
              </a:r>
              <a:r>
                <a:rPr sz="600" dirty="0"/>
                <a:t> </a:t>
              </a:r>
              <a:r>
                <a:rPr sz="600" dirty="0"/>
                <a:t>d'investissement</a:t>
              </a:r>
              <a:r>
                <a:rPr sz="600" dirty="0"/>
                <a:t> pour </a:t>
              </a:r>
              <a:r>
                <a:rPr sz="600" dirty="0"/>
                <a:t>l'effet</a:t>
              </a:r>
              <a:r>
                <a:rPr sz="600" dirty="0"/>
                <a:t> de levier du </a:t>
              </a:r>
              <a:r>
                <a:rPr sz="600" dirty="0"/>
                <a:t>secteur</a:t>
              </a:r>
              <a:r>
                <a:rPr sz="600" dirty="0"/>
                <a:t> </a:t>
              </a:r>
              <a:r>
                <a:rPr sz="600" dirty="0"/>
                <a:t>privé</a:t>
              </a:r>
              <a:endParaRPr sz="600" dirty="0"/>
            </a:p>
            <a:p>
              <a:pPr marL="174625" indent="-174625" algn="ctr"/>
              <a:endParaRPr lang="en-US" sz="600" dirty="0">
                <a:solidFill>
                  <a:schemeClr val="bg1"/>
                </a:solidFill>
              </a:endParaRPr>
            </a:p>
            <a:p>
              <a:pPr algn="ctr">
                <a:defRPr sz="800">
                  <a:solidFill>
                    <a:schemeClr val="bg1"/>
                  </a:solidFill>
                </a:defRPr>
              </a:pPr>
              <a:r>
                <a:rPr sz="600" dirty="0"/>
                <a:t> </a:t>
              </a:r>
            </a:p>
          </p:txBody>
        </p:sp>
        <p:sp>
          <p:nvSpPr>
            <p:cNvPr id="56" name="Rectangle 55">
              <a:extLst>
                <a:ext uri="{FF2B5EF4-FFF2-40B4-BE49-F238E27FC236}">
                  <a16:creationId xmlns:a16="http://schemas.microsoft.com/office/drawing/2014/main" id="{C1B85E33-7761-7BEE-CB56-560D95AFB732}"/>
                </a:ext>
              </a:extLst>
            </p:cNvPr>
            <p:cNvSpPr/>
            <p:nvPr/>
          </p:nvSpPr>
          <p:spPr>
            <a:xfrm>
              <a:off x="2524481" y="1847802"/>
              <a:ext cx="1842055" cy="187315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anchor="ctr"/>
            <a:lstStyle/>
            <a:p>
              <a:pPr algn="ctr">
                <a:defRPr sz="800" b="1">
                  <a:solidFill>
                    <a:schemeClr val="bg1"/>
                  </a:solidFill>
                </a:defRPr>
              </a:pPr>
              <a:r>
                <a:rPr sz="600" dirty="0"/>
                <a:t>Renforcer</a:t>
              </a:r>
              <a:r>
                <a:rPr sz="600" dirty="0"/>
                <a:t> les </a:t>
              </a:r>
              <a:r>
                <a:rPr sz="600" dirty="0"/>
                <a:t>capacités</a:t>
              </a:r>
              <a:r>
                <a:rPr sz="600" dirty="0"/>
                <a:t> des </a:t>
              </a:r>
              <a:r>
                <a:rPr sz="600" dirty="0"/>
                <a:t>plateformes</a:t>
              </a:r>
              <a:r>
                <a:rPr sz="600" dirty="0"/>
                <a:t> </a:t>
              </a:r>
              <a:r>
                <a:rPr sz="600" dirty="0"/>
                <a:t>nationales</a:t>
              </a:r>
              <a:r>
                <a:rPr sz="600" dirty="0"/>
                <a:t>:</a:t>
              </a:r>
            </a:p>
            <a:p>
              <a:pPr algn="ctr"/>
              <a:endParaRPr lang="en-US" sz="600" b="1" dirty="0">
                <a:solidFill>
                  <a:schemeClr val="bg1"/>
                </a:solidFill>
              </a:endParaRPr>
            </a:p>
            <a:p>
              <a:pPr algn="ctr">
                <a:buFont typeface="Arial" panose="020B0604020202020204" pitchFamily="34" charset="0"/>
                <a:buChar char="•"/>
                <a:defRPr sz="800">
                  <a:solidFill>
                    <a:schemeClr val="bg1"/>
                  </a:solidFill>
                </a:defRPr>
              </a:pPr>
              <a:r>
                <a:rPr sz="600" dirty="0"/>
                <a:t>Tableaux de </a:t>
              </a:r>
              <a:r>
                <a:rPr sz="600" dirty="0"/>
                <a:t>bord</a:t>
              </a:r>
              <a:r>
                <a:rPr sz="600" dirty="0"/>
                <a:t> de performance de la </a:t>
              </a:r>
              <a:r>
                <a:rPr sz="600" dirty="0"/>
                <a:t>chaîne</a:t>
              </a:r>
              <a:r>
                <a:rPr sz="600" dirty="0"/>
                <a:t> </a:t>
              </a:r>
              <a:r>
                <a:rPr sz="600" dirty="0"/>
                <a:t>d’approvisionnement</a:t>
              </a:r>
              <a:endParaRPr sz="600" dirty="0"/>
            </a:p>
            <a:p>
              <a:pPr algn="ctr">
                <a:buFont typeface="Arial" panose="020B0604020202020204" pitchFamily="34" charset="0"/>
                <a:buChar char="•"/>
                <a:defRPr sz="800">
                  <a:solidFill>
                    <a:schemeClr val="bg1"/>
                  </a:solidFill>
                </a:defRPr>
              </a:pPr>
              <a:r>
                <a:rPr sz="600" dirty="0"/>
                <a:t>Évaluation</a:t>
              </a:r>
              <a:r>
                <a:rPr sz="600" dirty="0"/>
                <a:t> </a:t>
              </a:r>
              <a:r>
                <a:rPr sz="600" dirty="0"/>
                <a:t>systématique</a:t>
              </a:r>
              <a:r>
                <a:rPr sz="600" dirty="0"/>
                <a:t> de </a:t>
              </a:r>
              <a:r>
                <a:rPr sz="600" dirty="0"/>
                <a:t>l’équité</a:t>
              </a:r>
              <a:endParaRPr sz="600" dirty="0"/>
            </a:p>
            <a:p>
              <a:pPr algn="ctr">
                <a:buFont typeface="Arial" panose="020B0604020202020204" pitchFamily="34" charset="0"/>
                <a:buChar char="•"/>
                <a:defRPr sz="800">
                  <a:solidFill>
                    <a:schemeClr val="bg1"/>
                  </a:solidFill>
                </a:defRPr>
              </a:pPr>
              <a:r>
                <a:rPr sz="600" dirty="0"/>
                <a:t>Analyse</a:t>
              </a:r>
              <a:r>
                <a:rPr sz="600" dirty="0"/>
                <a:t> des causes </a:t>
              </a:r>
              <a:r>
                <a:rPr sz="600" dirty="0"/>
                <a:t>profondes</a:t>
              </a:r>
              <a:r>
                <a:rPr sz="600" dirty="0"/>
                <a:t> des ruptures de stock</a:t>
              </a:r>
            </a:p>
            <a:p>
              <a:pPr algn="ctr"/>
              <a:endParaRPr lang="en-US" sz="600" dirty="0">
                <a:solidFill>
                  <a:schemeClr val="bg1"/>
                </a:solidFill>
              </a:endParaRPr>
            </a:p>
            <a:p>
              <a:pPr algn="ctr">
                <a:defRPr sz="800">
                  <a:solidFill>
                    <a:schemeClr val="bg1"/>
                  </a:solidFill>
                </a:defRPr>
              </a:pPr>
              <a:r>
                <a:rPr sz="600" dirty="0"/>
                <a:t>Forum des leaders </a:t>
              </a:r>
              <a:r>
                <a:rPr sz="600" dirty="0"/>
                <a:t>Sud-Sud</a:t>
              </a:r>
              <a:r>
                <a:rPr sz="600" dirty="0"/>
                <a:t> pour </a:t>
              </a:r>
              <a:r>
                <a:rPr sz="600" dirty="0"/>
                <a:t>renforcer</a:t>
              </a:r>
              <a:r>
                <a:rPr sz="600" dirty="0"/>
                <a:t> le leadership technique et le </a:t>
              </a:r>
              <a:r>
                <a:rPr sz="600" dirty="0"/>
                <a:t>plaidoyer</a:t>
              </a:r>
              <a:r>
                <a:rPr sz="600" dirty="0"/>
                <a:t> </a:t>
              </a:r>
              <a:r>
                <a:rPr sz="600" dirty="0"/>
                <a:t>en</a:t>
              </a:r>
              <a:r>
                <a:rPr sz="600" dirty="0"/>
                <a:t> </a:t>
              </a:r>
              <a:r>
                <a:rPr sz="600" dirty="0"/>
                <a:t>faveur</a:t>
              </a:r>
              <a:r>
                <a:rPr sz="600" dirty="0"/>
                <a:t> des </a:t>
              </a:r>
              <a:r>
                <a:rPr sz="600" dirty="0"/>
                <a:t>ressources</a:t>
              </a:r>
              <a:endParaRPr sz="600" dirty="0"/>
            </a:p>
            <a:p>
              <a:pPr algn="ctr"/>
              <a:endParaRPr lang="en-US" sz="600" dirty="0">
                <a:solidFill>
                  <a:schemeClr val="bg1"/>
                </a:solidFill>
              </a:endParaRPr>
            </a:p>
            <a:p>
              <a:pPr algn="ctr">
                <a:defRPr sz="800">
                  <a:solidFill>
                    <a:schemeClr val="bg1"/>
                  </a:solidFill>
                </a:defRPr>
              </a:pPr>
              <a:r>
                <a:rPr sz="600" dirty="0"/>
                <a:t>Engagement des OSC/ONG pour </a:t>
              </a:r>
              <a:r>
                <a:rPr sz="600" dirty="0"/>
                <a:t>renforcer</a:t>
              </a:r>
              <a:r>
                <a:rPr sz="600" dirty="0"/>
                <a:t> la </a:t>
              </a:r>
              <a:r>
                <a:rPr sz="600" dirty="0"/>
                <a:t>politique</a:t>
              </a:r>
              <a:r>
                <a:rPr sz="600" dirty="0"/>
                <a:t> et les </a:t>
              </a:r>
              <a:r>
                <a:rPr sz="600" dirty="0"/>
                <a:t>feuilles</a:t>
              </a:r>
              <a:r>
                <a:rPr sz="600" dirty="0"/>
                <a:t> de route </a:t>
              </a:r>
              <a:r>
                <a:rPr sz="600" dirty="0"/>
                <a:t>centrées</a:t>
              </a:r>
              <a:r>
                <a:rPr sz="600" dirty="0"/>
                <a:t> sur le patient</a:t>
              </a:r>
            </a:p>
          </p:txBody>
        </p:sp>
        <p:sp>
          <p:nvSpPr>
            <p:cNvPr id="109" name="Rectangle 108">
              <a:extLst>
                <a:ext uri="{FF2B5EF4-FFF2-40B4-BE49-F238E27FC236}">
                  <a16:creationId xmlns:a16="http://schemas.microsoft.com/office/drawing/2014/main" id="{D3CA5C55-DE03-CBAC-28D2-9F87F7D56364}"/>
                </a:ext>
              </a:extLst>
            </p:cNvPr>
            <p:cNvSpPr/>
            <p:nvPr/>
          </p:nvSpPr>
          <p:spPr>
            <a:xfrm>
              <a:off x="2524481" y="5220437"/>
              <a:ext cx="1842055" cy="14225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anchor="ctr"/>
            <a:lstStyle/>
            <a:p>
              <a:pPr algn="ctr">
                <a:defRPr sz="800" b="1">
                  <a:solidFill>
                    <a:schemeClr val="bg1"/>
                  </a:solidFill>
                </a:defRPr>
              </a:pPr>
              <a:r>
                <a:rPr sz="600" dirty="0"/>
                <a:t>INFLUENCER/ALIGNER LES BAILLEURS DE FONDS</a:t>
              </a:r>
            </a:p>
            <a:p>
              <a:pPr algn="ctr"/>
              <a:endParaRPr lang="en-US" sz="600" dirty="0">
                <a:solidFill>
                  <a:schemeClr val="bg1"/>
                </a:solidFill>
              </a:endParaRPr>
            </a:p>
            <a:p>
              <a:pPr marL="115888" indent="-115888" algn="ctr">
                <a:buFont typeface="Arial" panose="020B0604020202020204" pitchFamily="34" charset="0"/>
                <a:buChar char="•"/>
                <a:defRPr sz="800">
                  <a:solidFill>
                    <a:schemeClr val="bg1"/>
                  </a:solidFill>
                </a:defRPr>
              </a:pPr>
              <a:r>
                <a:rPr sz="600" dirty="0"/>
                <a:t>Investir</a:t>
              </a:r>
              <a:r>
                <a:rPr sz="600" dirty="0"/>
                <a:t> </a:t>
              </a:r>
              <a:r>
                <a:rPr sz="600" dirty="0"/>
                <a:t>dans</a:t>
              </a:r>
              <a:r>
                <a:rPr sz="600" dirty="0"/>
                <a:t> les </a:t>
              </a:r>
              <a:r>
                <a:rPr sz="600" dirty="0"/>
                <a:t>capacités</a:t>
              </a:r>
              <a:r>
                <a:rPr sz="600" dirty="0"/>
                <a:t> </a:t>
              </a:r>
              <a:r>
                <a:rPr sz="600" dirty="0"/>
                <a:t>nationales</a:t>
              </a:r>
              <a:r>
                <a:rPr sz="600" dirty="0"/>
                <a:t> à </a:t>
              </a:r>
              <a:r>
                <a:rPr sz="600" dirty="0"/>
                <a:t>analyser</a:t>
              </a:r>
              <a:r>
                <a:rPr sz="600" dirty="0"/>
                <a:t> les </a:t>
              </a:r>
              <a:r>
                <a:rPr sz="600" dirty="0"/>
                <a:t>écarts</a:t>
              </a:r>
              <a:r>
                <a:rPr sz="600" dirty="0"/>
                <a:t> de </a:t>
              </a:r>
              <a:r>
                <a:rPr sz="600" dirty="0"/>
                <a:t>financement</a:t>
              </a:r>
              <a:r>
                <a:rPr sz="600" dirty="0"/>
                <a:t> des </a:t>
              </a:r>
              <a:r>
                <a:rPr sz="600" dirty="0"/>
                <a:t>produits</a:t>
              </a:r>
              <a:r>
                <a:rPr sz="600" dirty="0"/>
                <a:t> </a:t>
              </a:r>
              <a:r>
                <a:rPr sz="600" dirty="0"/>
                <a:t>essentiels</a:t>
              </a:r>
              <a:r>
                <a:rPr sz="600" dirty="0"/>
                <a:t> et à </a:t>
              </a:r>
              <a:r>
                <a:rPr sz="600" dirty="0"/>
                <a:t>anticiper</a:t>
              </a:r>
              <a:r>
                <a:rPr sz="600" dirty="0"/>
                <a:t> les transitions </a:t>
              </a:r>
              <a:r>
                <a:rPr sz="600" dirty="0"/>
                <a:t>financières</a:t>
              </a:r>
              <a:endParaRPr sz="600" dirty="0"/>
            </a:p>
            <a:p>
              <a:pPr marL="115888" indent="-115888" algn="ctr">
                <a:buFont typeface="Arial" panose="020B0604020202020204" pitchFamily="34" charset="0"/>
                <a:buChar char="•"/>
              </a:pPr>
              <a:endParaRPr lang="en-US" sz="600" b="1" dirty="0">
                <a:solidFill>
                  <a:schemeClr val="bg1"/>
                </a:solidFill>
              </a:endParaRPr>
            </a:p>
            <a:p>
              <a:pPr marL="115888" indent="-115888" algn="ctr">
                <a:buFont typeface="Arial" panose="020B0604020202020204" pitchFamily="34" charset="0"/>
                <a:buChar char="•"/>
                <a:defRPr sz="800">
                  <a:solidFill>
                    <a:schemeClr val="bg1"/>
                  </a:solidFill>
                </a:defRPr>
              </a:pPr>
              <a:r>
                <a:rPr sz="600" dirty="0"/>
                <a:t>Mobiliser les </a:t>
              </a:r>
              <a:r>
                <a:rPr sz="600" dirty="0"/>
                <a:t>financements</a:t>
              </a:r>
              <a:r>
                <a:rPr sz="600" dirty="0"/>
                <a:t> sous </a:t>
              </a:r>
              <a:r>
                <a:rPr sz="600" dirty="0"/>
                <a:t>forme</a:t>
              </a:r>
              <a:r>
                <a:rPr sz="600" dirty="0"/>
                <a:t> de subventions pour </a:t>
              </a:r>
              <a:r>
                <a:rPr sz="600" dirty="0"/>
                <a:t>catalyser</a:t>
              </a:r>
              <a:r>
                <a:rPr sz="600" dirty="0"/>
                <a:t> un </a:t>
              </a:r>
              <a:r>
                <a:rPr sz="600" dirty="0"/>
                <a:t>soutien</a:t>
              </a:r>
              <a:r>
                <a:rPr sz="600" dirty="0"/>
                <a:t> </a:t>
              </a:r>
              <a:r>
                <a:rPr sz="600" dirty="0"/>
                <a:t>budgétisé</a:t>
              </a:r>
              <a:endParaRPr sz="600" dirty="0"/>
            </a:p>
            <a:p>
              <a:pPr marL="115888" indent="-115888" algn="ctr">
                <a:buFont typeface="Arial" panose="020B0604020202020204" pitchFamily="34" charset="0"/>
                <a:buChar char="•"/>
              </a:pPr>
              <a:endParaRPr lang="en-US" sz="600" dirty="0">
                <a:solidFill>
                  <a:schemeClr val="bg1"/>
                </a:solidFill>
              </a:endParaRPr>
            </a:p>
            <a:p>
              <a:pPr marL="115888" indent="-115888" algn="ctr">
                <a:buFont typeface="Arial" panose="020B0604020202020204" pitchFamily="34" charset="0"/>
                <a:buChar char="•"/>
                <a:defRPr sz="800">
                  <a:solidFill>
                    <a:schemeClr val="bg1"/>
                  </a:solidFill>
                </a:defRPr>
              </a:pPr>
              <a:r>
                <a:rPr sz="600" dirty="0"/>
                <a:t>Alignement</a:t>
              </a:r>
              <a:r>
                <a:rPr sz="600" dirty="0"/>
                <a:t> </a:t>
              </a:r>
              <a:r>
                <a:rPr lang="en-US" sz="600" dirty="0">
                  <a:solidFill>
                    <a:schemeClr val="bg1"/>
                  </a:solidFill>
                </a:rPr>
                <a:t/>
              </a:r>
              <a:br>
                <a:rPr lang="en-US" sz="600" dirty="0">
                  <a:solidFill>
                    <a:schemeClr val="bg1"/>
                  </a:solidFill>
                </a:rPr>
              </a:br>
              <a:r>
                <a:rPr sz="600" dirty="0"/>
                <a:t>technique pour le </a:t>
              </a:r>
              <a:r>
                <a:rPr sz="600" dirty="0"/>
                <a:t>renforcement</a:t>
              </a:r>
              <a:r>
                <a:rPr sz="600" dirty="0"/>
                <a:t> des </a:t>
              </a:r>
              <a:r>
                <a:rPr sz="600" dirty="0"/>
                <a:t>systèmes</a:t>
              </a:r>
              <a:endParaRPr sz="600" dirty="0"/>
            </a:p>
          </p:txBody>
        </p:sp>
      </p:grpSp>
      <p:sp>
        <p:nvSpPr>
          <p:cNvPr id="4" name="Título 1">
            <a:extLst>
              <a:ext uri="{FF2B5EF4-FFF2-40B4-BE49-F238E27FC236}">
                <a16:creationId xmlns:a16="http://schemas.microsoft.com/office/drawing/2014/main" id="{5936ACE9-CAD5-000B-5EB0-6C2BB4D78AAC}"/>
              </a:ext>
            </a:extLst>
          </p:cNvPr>
          <p:cNvSpPr txBox="1">
            <a:spLocks/>
          </p:cNvSpPr>
          <p:nvPr/>
        </p:nvSpPr>
        <p:spPr>
          <a:xfrm>
            <a:off x="232979" y="291462"/>
            <a:ext cx="11197021" cy="810000"/>
          </a:xfrm>
          <a:prstGeom prst="rect">
            <a:avLst/>
          </a:prstGeom>
        </p:spPr>
        <p:txBody>
          <a:bodyPr anchor="ctr"/>
          <a:lstStyle>
            <a:lvl1pPr algn="l" defTabSz="914400" rtl="0" eaLnBrk="1" latinLnBrk="0" hangingPunct="1">
              <a:lnSpc>
                <a:spcPct val="95000"/>
              </a:lnSpc>
              <a:spcBef>
                <a:spcPct val="0"/>
              </a:spcBef>
              <a:buNone/>
              <a:defRPr sz="2417" b="1" kern="1200">
                <a:solidFill>
                  <a:schemeClr val="tx2"/>
                </a:solidFill>
                <a:latin typeface="+mj-lt"/>
                <a:ea typeface="+mj-ea"/>
                <a:cs typeface="+mj-cs"/>
              </a:defRPr>
            </a:lvl1pPr>
          </a:lstStyle>
          <a:p>
            <a:endParaRPr lang="es-PE" sz="2670" dirty="0">
              <a:solidFill>
                <a:srgbClr val="009999"/>
              </a:solidFill>
              <a:ea typeface="Open Sans" panose="020B0606030504020204" pitchFamily="34" charset="0"/>
            </a:endParaRPr>
          </a:p>
        </p:txBody>
      </p:sp>
      <p:sp>
        <p:nvSpPr>
          <p:cNvPr id="60" name="Marcador de número de diapositiva 2">
            <a:extLst>
              <a:ext uri="{FF2B5EF4-FFF2-40B4-BE49-F238E27FC236}">
                <a16:creationId xmlns:a16="http://schemas.microsoft.com/office/drawing/2014/main" id="{AF1946DD-90F0-ED3C-2390-B7A45F3BFBCB}"/>
              </a:ext>
            </a:extLst>
          </p:cNvPr>
          <p:cNvSpPr>
            <a:spLocks noGrp="1"/>
          </p:cNvSpPr>
          <p:nvPr>
            <p:ph type="sldNum" sz="quarter" idx="17"/>
          </p:nvPr>
        </p:nvSpPr>
        <p:spPr>
          <a:xfrm>
            <a:off x="228600" y="6345238"/>
            <a:ext cx="457200" cy="365125"/>
          </a:xfrm>
        </p:spPr>
        <p:txBody>
          <a:bodyPr/>
          <a:lstStyle/>
          <a:p>
            <a:pPr lvl="0"/>
            <a:fld id="{6DF1F962-6FCF-4ED9-AB1A-FC8E17859AF0}" type="slidenum">
              <a:rPr lang="en-US" smtClean="0"/>
              <a:pPr lvl="0"/>
              <a:t>29</a:t>
            </a:fld>
            <a:endParaRPr lang="en-US" dirty="0"/>
          </a:p>
        </p:txBody>
      </p:sp>
    </p:spTree>
    <p:extLst>
      <p:ext uri="{BB962C8B-B14F-4D97-AF65-F5344CB8AC3E}">
        <p14:creationId xmlns:p14="http://schemas.microsoft.com/office/powerpoint/2010/main" val="22294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EA658-BADB-BD41-DFD8-0938310B0C7E}"/>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C243395-B829-2657-8798-5E24E247F502}"/>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3</a:t>
            </a:fld>
            <a:endParaRPr lang="en-GB" noProof="0" dirty="0"/>
          </a:p>
        </p:txBody>
      </p:sp>
      <p:sp>
        <p:nvSpPr>
          <p:cNvPr id="2" name="Título 1">
            <a:extLst>
              <a:ext uri="{FF2B5EF4-FFF2-40B4-BE49-F238E27FC236}">
                <a16:creationId xmlns:a16="http://schemas.microsoft.com/office/drawing/2014/main" id="{D9F82586-FFFC-2BD7-7EB4-0525DFFC0F8D}"/>
              </a:ext>
            </a:extLst>
          </p:cNvPr>
          <p:cNvSpPr>
            <a:spLocks noGrp="1"/>
          </p:cNvSpPr>
          <p:nvPr>
            <p:ph type="title"/>
          </p:nvPr>
        </p:nvSpPr>
        <p:spPr>
          <a:xfrm>
            <a:off x="588963" y="300099"/>
            <a:ext cx="9521688" cy="1136815"/>
          </a:xfrm>
        </p:spPr>
        <p:txBody>
          <a:bodyPr/>
          <a:lstStyle/>
          <a:p>
            <a:pPr>
              <a:defRPr sz="3000"/>
            </a:pPr>
            <a:r>
              <a:rPr sz="2400" dirty="0"/>
              <a:t>Les </a:t>
            </a:r>
            <a:r>
              <a:rPr sz="2400" dirty="0"/>
              <a:t>activités</a:t>
            </a:r>
            <a:r>
              <a:rPr sz="2400" dirty="0"/>
              <a:t> du GFF </a:t>
            </a:r>
            <a:r>
              <a:rPr sz="2400" dirty="0"/>
              <a:t>dans</a:t>
            </a:r>
            <a:r>
              <a:rPr sz="2400" dirty="0"/>
              <a:t> le </a:t>
            </a:r>
            <a:r>
              <a:rPr sz="2400" dirty="0"/>
              <a:t>domaine</a:t>
            </a:r>
            <a:r>
              <a:rPr sz="2400" dirty="0"/>
              <a:t> des </a:t>
            </a:r>
            <a:r>
              <a:rPr sz="2400" dirty="0"/>
              <a:t>produits</a:t>
            </a:r>
            <a:r>
              <a:rPr sz="2400" dirty="0"/>
              <a:t> </a:t>
            </a:r>
            <a:r>
              <a:rPr sz="2400" dirty="0"/>
              <a:t>essentiels</a:t>
            </a:r>
            <a:r>
              <a:rPr sz="2400" dirty="0"/>
              <a:t> et de la </a:t>
            </a:r>
            <a:r>
              <a:rPr sz="2400" dirty="0"/>
              <a:t>chaîne</a:t>
            </a:r>
            <a:r>
              <a:rPr sz="2400" dirty="0"/>
              <a:t> </a:t>
            </a:r>
            <a:r>
              <a:rPr sz="2400" dirty="0"/>
              <a:t>d'approvisionnement</a:t>
            </a:r>
            <a:r>
              <a:rPr sz="2400" dirty="0"/>
              <a:t> </a:t>
            </a:r>
            <a:r>
              <a:rPr sz="2400" dirty="0"/>
              <a:t>sont</a:t>
            </a:r>
            <a:r>
              <a:rPr sz="2400" dirty="0"/>
              <a:t> </a:t>
            </a:r>
            <a:r>
              <a:rPr sz="2400" dirty="0"/>
              <a:t>axées</a:t>
            </a:r>
            <a:r>
              <a:rPr sz="2400" dirty="0"/>
              <a:t> sur </a:t>
            </a:r>
            <a:r>
              <a:rPr sz="2400" dirty="0"/>
              <a:t>l'accès</a:t>
            </a:r>
            <a:r>
              <a:rPr sz="2400" dirty="0"/>
              <a:t> </a:t>
            </a:r>
            <a:r>
              <a:rPr sz="2400" dirty="0"/>
              <a:t>équitable</a:t>
            </a:r>
            <a:endParaRPr lang="es-PE" sz="2400" i="1" dirty="0"/>
          </a:p>
        </p:txBody>
      </p:sp>
      <p:pic>
        <p:nvPicPr>
          <p:cNvPr id="27" name="Graphic 26">
            <a:extLst>
              <a:ext uri="{FF2B5EF4-FFF2-40B4-BE49-F238E27FC236}">
                <a16:creationId xmlns:a16="http://schemas.microsoft.com/office/drawing/2014/main" id="{18CB78F1-667D-36E0-F07D-B2154681AF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67638" y="10026214"/>
            <a:ext cx="450000" cy="425959"/>
          </a:xfrm>
          <a:prstGeom prst="rect">
            <a:avLst/>
          </a:prstGeom>
        </p:spPr>
      </p:pic>
      <p:sp>
        <p:nvSpPr>
          <p:cNvPr id="10" name="Speech Bubble: Rectangle with Corners Rounded 9">
            <a:extLst>
              <a:ext uri="{FF2B5EF4-FFF2-40B4-BE49-F238E27FC236}">
                <a16:creationId xmlns:a16="http://schemas.microsoft.com/office/drawing/2014/main" id="{06FBCBD1-03F4-3406-8DA7-02AE44BE03C8}"/>
              </a:ext>
            </a:extLst>
          </p:cNvPr>
          <p:cNvSpPr/>
          <p:nvPr/>
        </p:nvSpPr>
        <p:spPr>
          <a:xfrm>
            <a:off x="810676" y="1907522"/>
            <a:ext cx="5979256" cy="1123950"/>
          </a:xfrm>
          <a:prstGeom prst="wedgeRoundRectCallout">
            <a:avLst>
              <a:gd name="adj1" fmla="val -33577"/>
              <a:gd name="adj2" fmla="val 98093"/>
              <a:gd name="adj3" fmla="val 16667"/>
            </a:avLst>
          </a:prstGeom>
          <a:solidFill>
            <a:schemeClr val="accent6">
              <a:lumMod val="40000"/>
              <a:lumOff val="60000"/>
            </a:schemeClr>
          </a:solidFill>
        </p:spPr>
        <p:txBody>
          <a:bodyPr wrap="square" lIns="182880" tIns="0" rIns="182880" bIns="0" anchor="t"/>
          <a:lstStyle/>
          <a:p>
            <a:pPr marR="0" algn="l" defTabSz="914400" rtl="0" eaLnBrk="1" fontAlgn="auto" latinLnBrk="0" hangingPunct="1">
              <a:lnSpc>
                <a:spcPct val="100000"/>
              </a:lnSpc>
              <a:spcBef>
                <a:spcPts val="1000"/>
              </a:spcBef>
              <a:spcAft>
                <a:spcPts val="0"/>
              </a:spcAft>
              <a:buClr>
                <a:srgbClr val="1FA19C"/>
              </a:buClr>
              <a:buSzTx/>
              <a:tabLst>
                <a:tab pos="756285" algn="l"/>
              </a:tabLst>
              <a:defRPr sz="1600" b="1" kern="1200">
                <a:ln>
                  <a:noFill/>
                </a:ln>
                <a:solidFill>
                  <a:prstClr val="black"/>
                </a:solidFill>
                <a:effectLst/>
                <a:uLnTx/>
                <a:uFillTx/>
                <a:latin typeface="Poppins" panose="00000500000000000000" pitchFamily="2" charset="0"/>
                <a:ea typeface="+mn-ea"/>
                <a:cs typeface="Poppins" panose="00000500000000000000" pitchFamily="2" charset="0"/>
                <a:sym typeface="Arial"/>
              </a:defRPr>
            </a:pPr>
            <a:r>
              <a:rPr dirty="0"/>
              <a:t>Pour les </a:t>
            </a:r>
            <a:r>
              <a:rPr dirty="0"/>
              <a:t>communautés</a:t>
            </a:r>
            <a:r>
              <a:rPr dirty="0"/>
              <a:t> :</a:t>
            </a:r>
          </a:p>
          <a:p>
            <a:pPr marR="0" algn="l" defTabSz="914400" rtl="0" eaLnBrk="1" fontAlgn="auto" latinLnBrk="0" hangingPunct="1">
              <a:lnSpc>
                <a:spcPct val="100000"/>
              </a:lnSpc>
              <a:spcBef>
                <a:spcPts val="1000"/>
              </a:spcBef>
              <a:spcAft>
                <a:spcPts val="0"/>
              </a:spcAft>
              <a:buClr>
                <a:srgbClr val="1FA19C"/>
              </a:buClr>
              <a:buSzTx/>
              <a:tabLst>
                <a:tab pos="756285" algn="l"/>
              </a:tabLst>
              <a:defRPr sz="1600">
                <a:solidFill>
                  <a:prstClr val="black"/>
                </a:solidFill>
                <a:latin typeface="Poppins" panose="00000500000000000000" pitchFamily="2" charset="0"/>
                <a:cs typeface="Poppins" panose="00000500000000000000" pitchFamily="2" charset="0"/>
                <a:sym typeface="Arial"/>
              </a:defRPr>
            </a:pPr>
            <a:r>
              <a:rPr dirty="0"/>
              <a:t>« Nous ne </a:t>
            </a:r>
            <a:r>
              <a:rPr dirty="0"/>
              <a:t>voulons</a:t>
            </a:r>
            <a:r>
              <a:rPr dirty="0"/>
              <a:t> pas </a:t>
            </a:r>
            <a:r>
              <a:rPr dirty="0"/>
              <a:t>être</a:t>
            </a:r>
            <a:r>
              <a:rPr dirty="0"/>
              <a:t> </a:t>
            </a:r>
            <a:r>
              <a:rPr dirty="0"/>
              <a:t>malades</a:t>
            </a:r>
            <a:r>
              <a:rPr dirty="0"/>
              <a:t>, nous </a:t>
            </a:r>
            <a:r>
              <a:rPr dirty="0"/>
              <a:t>voulons</a:t>
            </a:r>
            <a:r>
              <a:rPr dirty="0"/>
              <a:t> </a:t>
            </a:r>
            <a:r>
              <a:rPr dirty="0"/>
              <a:t>nourrir</a:t>
            </a:r>
            <a:r>
              <a:rPr dirty="0"/>
              <a:t> </a:t>
            </a:r>
            <a:r>
              <a:rPr dirty="0"/>
              <a:t>nos</a:t>
            </a:r>
            <a:r>
              <a:rPr dirty="0"/>
              <a:t> </a:t>
            </a:r>
            <a:r>
              <a:rPr dirty="0"/>
              <a:t>familles</a:t>
            </a:r>
            <a:r>
              <a:rPr dirty="0"/>
              <a:t>, </a:t>
            </a:r>
            <a:r>
              <a:rPr dirty="0"/>
              <a:t>poursuivre</a:t>
            </a:r>
            <a:r>
              <a:rPr dirty="0"/>
              <a:t> </a:t>
            </a:r>
            <a:r>
              <a:rPr dirty="0"/>
              <a:t>nos</a:t>
            </a:r>
            <a:r>
              <a:rPr dirty="0"/>
              <a:t> </a:t>
            </a:r>
            <a:r>
              <a:rPr dirty="0"/>
              <a:t>rêves</a:t>
            </a:r>
            <a:r>
              <a:rPr dirty="0"/>
              <a:t> […] »</a:t>
            </a:r>
          </a:p>
        </p:txBody>
      </p:sp>
      <p:sp>
        <p:nvSpPr>
          <p:cNvPr id="17" name="Speech Bubble: Rectangle with Corners Rounded 16">
            <a:extLst>
              <a:ext uri="{FF2B5EF4-FFF2-40B4-BE49-F238E27FC236}">
                <a16:creationId xmlns:a16="http://schemas.microsoft.com/office/drawing/2014/main" id="{FD6518B2-1B95-80B6-CB29-02015BE7CDAC}"/>
              </a:ext>
            </a:extLst>
          </p:cNvPr>
          <p:cNvSpPr/>
          <p:nvPr/>
        </p:nvSpPr>
        <p:spPr>
          <a:xfrm>
            <a:off x="5795877" y="4924918"/>
            <a:ext cx="5979256" cy="1541196"/>
          </a:xfrm>
          <a:prstGeom prst="wedgeRoundRectCallout">
            <a:avLst>
              <a:gd name="adj1" fmla="val -8089"/>
              <a:gd name="adj2" fmla="val 73727"/>
              <a:gd name="adj3" fmla="val 16667"/>
            </a:avLst>
          </a:prstGeom>
          <a:solidFill>
            <a:schemeClr val="tx2"/>
          </a:solidFill>
        </p:spPr>
        <p:txBody>
          <a:bodyPr wrap="square" lIns="182880" tIns="0" rIns="182880" bIns="0" anchor="t"/>
          <a:lstStyle/>
          <a:p>
            <a:pPr marR="0" algn="l" defTabSz="914400" rtl="0" eaLnBrk="1" fontAlgn="auto" latinLnBrk="0" hangingPunct="1">
              <a:lnSpc>
                <a:spcPct val="100000"/>
              </a:lnSpc>
              <a:spcBef>
                <a:spcPts val="1000"/>
              </a:spcBef>
              <a:spcAft>
                <a:spcPts val="0"/>
              </a:spcAft>
              <a:buClr>
                <a:srgbClr val="1FA19C"/>
              </a:buClr>
              <a:buSzTx/>
              <a:tabLst>
                <a:tab pos="756285" algn="l"/>
              </a:tabLst>
              <a:defRPr sz="1600" b="1" kern="1200">
                <a:ln>
                  <a:noFill/>
                </a:ln>
                <a:solidFill>
                  <a:schemeClr val="bg1"/>
                </a:solidFill>
                <a:effectLst/>
                <a:uLnTx/>
                <a:uFillTx/>
                <a:latin typeface="Poppins" panose="00000500000000000000" pitchFamily="2" charset="0"/>
                <a:ea typeface="+mn-ea"/>
                <a:cs typeface="Poppins" panose="00000500000000000000" pitchFamily="2" charset="0"/>
                <a:sym typeface="Arial"/>
              </a:defRPr>
            </a:pPr>
            <a:r>
              <a:rPr dirty="0"/>
              <a:t>Pour le leadership du </a:t>
            </a:r>
            <a:r>
              <a:rPr dirty="0"/>
              <a:t>système</a:t>
            </a:r>
            <a:r>
              <a:rPr dirty="0"/>
              <a:t> de santé :</a:t>
            </a:r>
          </a:p>
          <a:p>
            <a:pPr marR="0" algn="l" defTabSz="914400" rtl="0" eaLnBrk="1" fontAlgn="auto" latinLnBrk="0" hangingPunct="1">
              <a:lnSpc>
                <a:spcPct val="100000"/>
              </a:lnSpc>
              <a:spcBef>
                <a:spcPts val="1000"/>
              </a:spcBef>
              <a:spcAft>
                <a:spcPts val="0"/>
              </a:spcAft>
              <a:buClr>
                <a:srgbClr val="1FA19C"/>
              </a:buClr>
              <a:buSzTx/>
              <a:tabLst>
                <a:tab pos="756285" algn="l"/>
              </a:tabLst>
              <a:defRPr sz="1600" kern="1200">
                <a:ln>
                  <a:noFill/>
                </a:ln>
                <a:solidFill>
                  <a:schemeClr val="bg1"/>
                </a:solidFill>
                <a:effectLst/>
                <a:uLnTx/>
                <a:uFillTx/>
                <a:latin typeface="Poppins" panose="00000500000000000000" pitchFamily="2" charset="0"/>
                <a:ea typeface="+mn-ea"/>
                <a:cs typeface="Poppins" panose="00000500000000000000" pitchFamily="2" charset="0"/>
                <a:sym typeface="Arial"/>
              </a:defRPr>
            </a:pPr>
            <a:r>
              <a:rPr dirty="0"/>
              <a:t>« Si nous </a:t>
            </a:r>
            <a:r>
              <a:rPr dirty="0"/>
              <a:t>n’aidons</a:t>
            </a:r>
            <a:r>
              <a:rPr dirty="0"/>
              <a:t> pas les populations et les </a:t>
            </a:r>
            <a:r>
              <a:rPr dirty="0"/>
              <a:t>communautés</a:t>
            </a:r>
            <a:r>
              <a:rPr dirty="0"/>
              <a:t> </a:t>
            </a:r>
            <a:r>
              <a:rPr dirty="0"/>
              <a:t>lorsqu’elles</a:t>
            </a:r>
            <a:r>
              <a:rPr dirty="0"/>
              <a:t> </a:t>
            </a:r>
            <a:r>
              <a:rPr dirty="0"/>
              <a:t>ont</a:t>
            </a:r>
            <a:r>
              <a:rPr dirty="0"/>
              <a:t> </a:t>
            </a:r>
            <a:r>
              <a:rPr dirty="0"/>
              <a:t>besoin</a:t>
            </a:r>
            <a:r>
              <a:rPr dirty="0"/>
              <a:t> de </a:t>
            </a:r>
            <a:r>
              <a:rPr dirty="0"/>
              <a:t>produits</a:t>
            </a:r>
            <a:r>
              <a:rPr dirty="0"/>
              <a:t> </a:t>
            </a:r>
            <a:r>
              <a:rPr dirty="0"/>
              <a:t>essentiels</a:t>
            </a:r>
            <a:r>
              <a:rPr dirty="0"/>
              <a:t>, </a:t>
            </a:r>
            <a:r>
              <a:rPr dirty="0"/>
              <a:t>elles</a:t>
            </a:r>
            <a:r>
              <a:rPr dirty="0"/>
              <a:t> ne nous </a:t>
            </a:r>
            <a:r>
              <a:rPr dirty="0"/>
              <a:t>aideront</a:t>
            </a:r>
            <a:r>
              <a:rPr dirty="0"/>
              <a:t> pas et ne nous </a:t>
            </a:r>
            <a:r>
              <a:rPr dirty="0"/>
              <a:t>écouteront</a:t>
            </a:r>
            <a:r>
              <a:rPr dirty="0"/>
              <a:t> pas </a:t>
            </a:r>
            <a:r>
              <a:rPr dirty="0"/>
              <a:t>lorsque</a:t>
            </a:r>
            <a:r>
              <a:rPr dirty="0"/>
              <a:t> nous </a:t>
            </a:r>
            <a:r>
              <a:rPr dirty="0"/>
              <a:t>aurons</a:t>
            </a:r>
            <a:r>
              <a:rPr dirty="0"/>
              <a:t> </a:t>
            </a:r>
            <a:r>
              <a:rPr dirty="0"/>
              <a:t>besoin</a:t>
            </a:r>
            <a:r>
              <a:rPr dirty="0"/>
              <a:t> </a:t>
            </a:r>
            <a:r>
              <a:rPr dirty="0"/>
              <a:t>d’elles</a:t>
            </a:r>
            <a:r>
              <a:rPr dirty="0"/>
              <a:t> »</a:t>
            </a:r>
          </a:p>
        </p:txBody>
      </p:sp>
      <p:sp>
        <p:nvSpPr>
          <p:cNvPr id="18" name="Speech Bubble: Rectangle with Corners Rounded 17">
            <a:extLst>
              <a:ext uri="{FF2B5EF4-FFF2-40B4-BE49-F238E27FC236}">
                <a16:creationId xmlns:a16="http://schemas.microsoft.com/office/drawing/2014/main" id="{F5B0138A-72F7-7F4F-A672-52ACCCB2BC8E}"/>
              </a:ext>
            </a:extLst>
          </p:cNvPr>
          <p:cNvSpPr/>
          <p:nvPr/>
        </p:nvSpPr>
        <p:spPr>
          <a:xfrm>
            <a:off x="3524250" y="3185645"/>
            <a:ext cx="5979256" cy="1490857"/>
          </a:xfrm>
          <a:prstGeom prst="wedgeRoundRectCallout">
            <a:avLst>
              <a:gd name="adj1" fmla="val -29117"/>
              <a:gd name="adj2" fmla="val 76534"/>
              <a:gd name="adj3" fmla="val 16667"/>
            </a:avLst>
          </a:prstGeom>
          <a:solidFill>
            <a:schemeClr val="accent6">
              <a:lumMod val="40000"/>
              <a:lumOff val="60000"/>
            </a:schemeClr>
          </a:solidFill>
        </p:spPr>
        <p:txBody>
          <a:bodyPr wrap="square" lIns="182880" tIns="0" rIns="182880" bIns="0" anchor="t"/>
          <a:lstStyle/>
          <a:p>
            <a:pPr marR="0" algn="l" defTabSz="914400" rtl="0" eaLnBrk="1" fontAlgn="auto" latinLnBrk="0" hangingPunct="1">
              <a:lnSpc>
                <a:spcPct val="100000"/>
              </a:lnSpc>
              <a:spcBef>
                <a:spcPts val="1000"/>
              </a:spcBef>
              <a:spcAft>
                <a:spcPts val="0"/>
              </a:spcAft>
              <a:buClr>
                <a:srgbClr val="1FA19C"/>
              </a:buClr>
              <a:buSzTx/>
              <a:tabLst>
                <a:tab pos="756285" algn="l"/>
              </a:tabLst>
              <a:defRPr sz="1600" b="1" kern="1200">
                <a:ln>
                  <a:noFill/>
                </a:ln>
                <a:solidFill>
                  <a:prstClr val="black"/>
                </a:solidFill>
                <a:effectLst/>
                <a:uLnTx/>
                <a:uFillTx/>
                <a:latin typeface="Poppins" panose="00000500000000000000" pitchFamily="2" charset="0"/>
                <a:ea typeface="+mn-ea"/>
                <a:cs typeface="Poppins" panose="00000500000000000000" pitchFamily="2" charset="0"/>
                <a:sym typeface="Arial"/>
              </a:defRPr>
            </a:pPr>
            <a:r>
              <a:rPr dirty="0"/>
              <a:t>Pour les </a:t>
            </a:r>
            <a:r>
              <a:rPr dirty="0"/>
              <a:t>demandeurs</a:t>
            </a:r>
            <a:r>
              <a:rPr dirty="0"/>
              <a:t> de </a:t>
            </a:r>
            <a:r>
              <a:rPr dirty="0"/>
              <a:t>soins</a:t>
            </a:r>
            <a:r>
              <a:rPr dirty="0"/>
              <a:t> </a:t>
            </a:r>
            <a:r>
              <a:rPr dirty="0"/>
              <a:t>individuels</a:t>
            </a:r>
            <a:r>
              <a:rPr dirty="0"/>
              <a:t> :</a:t>
            </a:r>
          </a:p>
          <a:p>
            <a:pPr marR="0" algn="l" defTabSz="914400" rtl="0" eaLnBrk="1" fontAlgn="auto" latinLnBrk="0" hangingPunct="1">
              <a:lnSpc>
                <a:spcPct val="100000"/>
              </a:lnSpc>
              <a:spcBef>
                <a:spcPts val="1000"/>
              </a:spcBef>
              <a:spcAft>
                <a:spcPts val="0"/>
              </a:spcAft>
              <a:buClr>
                <a:srgbClr val="1FA19C"/>
              </a:buClr>
              <a:buSzTx/>
              <a:tabLst>
                <a:tab pos="756285" algn="l"/>
              </a:tabLst>
              <a:defRPr sz="1600">
                <a:solidFill>
                  <a:prstClr val="black"/>
                </a:solidFill>
                <a:latin typeface="Poppins" panose="00000500000000000000" pitchFamily="2" charset="0"/>
                <a:cs typeface="Poppins" panose="00000500000000000000" pitchFamily="2" charset="0"/>
                <a:sym typeface="Arial"/>
              </a:defRPr>
            </a:pPr>
            <a:r>
              <a:rPr dirty="0"/>
              <a:t>« Je </a:t>
            </a:r>
            <a:r>
              <a:rPr dirty="0"/>
              <a:t>n’ai</a:t>
            </a:r>
            <a:r>
              <a:rPr dirty="0"/>
              <a:t> plus à me </a:t>
            </a:r>
            <a:r>
              <a:rPr dirty="0"/>
              <a:t>soucier</a:t>
            </a:r>
            <a:r>
              <a:rPr dirty="0"/>
              <a:t> des files </a:t>
            </a:r>
            <a:r>
              <a:rPr dirty="0"/>
              <a:t>d’attente</a:t>
            </a:r>
            <a:r>
              <a:rPr dirty="0"/>
              <a:t> </a:t>
            </a:r>
            <a:r>
              <a:rPr dirty="0"/>
              <a:t>en</a:t>
            </a:r>
            <a:r>
              <a:rPr dirty="0"/>
              <a:t> </a:t>
            </a:r>
            <a:r>
              <a:rPr dirty="0"/>
              <a:t>clinique</a:t>
            </a:r>
            <a:r>
              <a:rPr dirty="0"/>
              <a:t> </a:t>
            </a:r>
            <a:r>
              <a:rPr dirty="0"/>
              <a:t>ni</a:t>
            </a:r>
            <a:r>
              <a:rPr dirty="0"/>
              <a:t> des </a:t>
            </a:r>
            <a:r>
              <a:rPr dirty="0"/>
              <a:t>frais</a:t>
            </a:r>
            <a:r>
              <a:rPr dirty="0"/>
              <a:t> de transport : </a:t>
            </a:r>
            <a:r>
              <a:rPr dirty="0"/>
              <a:t>mes</a:t>
            </a:r>
            <a:r>
              <a:rPr dirty="0"/>
              <a:t> </a:t>
            </a:r>
            <a:r>
              <a:rPr dirty="0"/>
              <a:t>médicaments</a:t>
            </a:r>
            <a:r>
              <a:rPr dirty="0"/>
              <a:t> </a:t>
            </a:r>
            <a:r>
              <a:rPr dirty="0"/>
              <a:t>sont</a:t>
            </a:r>
            <a:r>
              <a:rPr dirty="0"/>
              <a:t> </a:t>
            </a:r>
            <a:r>
              <a:rPr dirty="0"/>
              <a:t>disponibles</a:t>
            </a:r>
            <a:r>
              <a:rPr dirty="0"/>
              <a:t> à la </a:t>
            </a:r>
            <a:r>
              <a:rPr dirty="0"/>
              <a:t>pharmacie</a:t>
            </a:r>
            <a:r>
              <a:rPr dirty="0"/>
              <a:t> la plus </a:t>
            </a:r>
            <a:r>
              <a:rPr dirty="0"/>
              <a:t>proche</a:t>
            </a:r>
            <a:r>
              <a:rPr dirty="0"/>
              <a:t>, et </a:t>
            </a:r>
            <a:r>
              <a:rPr dirty="0"/>
              <a:t>leur</a:t>
            </a:r>
            <a:r>
              <a:rPr dirty="0"/>
              <a:t> </a:t>
            </a:r>
            <a:r>
              <a:rPr dirty="0"/>
              <a:t>retrait</a:t>
            </a:r>
            <a:r>
              <a:rPr dirty="0"/>
              <a:t> ne </a:t>
            </a:r>
            <a:r>
              <a:rPr dirty="0"/>
              <a:t>prend</a:t>
            </a:r>
            <a:r>
              <a:rPr dirty="0"/>
              <a:t> que 10 minutes. »</a:t>
            </a:r>
            <a:endParaRPr kumimoji="0" lang="en-US" sz="160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53790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2"/>
          <p:cNvSpPr/>
          <p:nvPr/>
        </p:nvSpPr>
        <p:spPr>
          <a:xfrm>
            <a:off x="1538924" y="1415064"/>
            <a:ext cx="1976637" cy="1023909"/>
          </a:xfrm>
          <a:prstGeom prst="rect">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1600" b="1">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pPr>
            <a:r>
              <a:rPr dirty="0"/>
              <a:t>Croissance</a:t>
            </a:r>
            <a:r>
              <a:rPr dirty="0"/>
              <a:t> </a:t>
            </a:r>
            <a:r>
              <a:rPr dirty="0"/>
              <a:t>rapide</a:t>
            </a:r>
            <a:r>
              <a:rPr dirty="0"/>
              <a:t>.</a:t>
            </a:r>
            <a:endParaRPr sz="16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6" name="Google Shape;266;p22"/>
          <p:cNvSpPr/>
          <p:nvPr/>
        </p:nvSpPr>
        <p:spPr>
          <a:xfrm>
            <a:off x="3829737" y="1415885"/>
            <a:ext cx="2266264" cy="1023909"/>
          </a:xfrm>
          <a:prstGeom prst="rect">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1600" b="1">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pPr>
            <a:r>
              <a:rPr dirty="0"/>
              <a:t>Dépendance</a:t>
            </a:r>
            <a:r>
              <a:rPr dirty="0"/>
              <a:t> </a:t>
            </a:r>
            <a:r>
              <a:rPr dirty="0"/>
              <a:t>croissante</a:t>
            </a:r>
            <a:r>
              <a:rPr dirty="0"/>
              <a:t> au personnel </a:t>
            </a:r>
            <a:r>
              <a:rPr dirty="0"/>
              <a:t>recruté</a:t>
            </a:r>
            <a:r>
              <a:rPr dirty="0"/>
              <a:t> </a:t>
            </a:r>
            <a:r>
              <a:rPr dirty="0"/>
              <a:t>dans</a:t>
            </a:r>
            <a:r>
              <a:rPr dirty="0"/>
              <a:t> le cadre des </a:t>
            </a:r>
            <a:r>
              <a:rPr dirty="0"/>
              <a:t>projets</a:t>
            </a:r>
            <a:endParaRPr sz="16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7" name="Google Shape;267;p22"/>
          <p:cNvSpPr/>
          <p:nvPr/>
        </p:nvSpPr>
        <p:spPr>
          <a:xfrm>
            <a:off x="6450992" y="1415885"/>
            <a:ext cx="2266265" cy="1023909"/>
          </a:xfrm>
          <a:prstGeom prst="rect">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1600" b="1">
                <a:solidFill>
                  <a:schemeClr val="lt1"/>
                </a:solidFill>
                <a:latin typeface="Calibri" panose="020F0502020204030204" pitchFamily="34" charset="0"/>
                <a:ea typeface="Calibri" panose="020F0502020204030204" pitchFamily="34" charset="0"/>
                <a:cs typeface="Calibri" panose="020F0502020204030204" pitchFamily="34" charset="0"/>
                <a:sym typeface="Arial"/>
              </a:defRPr>
            </a:pPr>
            <a:r>
              <a:rPr dirty="0"/>
              <a:t>Transfert</a:t>
            </a:r>
            <a:r>
              <a:rPr dirty="0"/>
              <a:t> de la </a:t>
            </a:r>
            <a:r>
              <a:rPr dirty="0"/>
              <a:t>gestion</a:t>
            </a:r>
            <a:r>
              <a:rPr dirty="0"/>
              <a:t> du </a:t>
            </a:r>
            <a:r>
              <a:rPr dirty="0"/>
              <a:t>siège</a:t>
            </a:r>
            <a:r>
              <a:rPr dirty="0"/>
              <a:t> central (Washington) </a:t>
            </a:r>
            <a:r>
              <a:rPr dirty="0"/>
              <a:t>vers</a:t>
            </a:r>
            <a:r>
              <a:rPr dirty="0"/>
              <a:t> les pays</a:t>
            </a:r>
            <a:endParaRPr sz="16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8" name="Google Shape;268;p22"/>
          <p:cNvSpPr/>
          <p:nvPr/>
        </p:nvSpPr>
        <p:spPr>
          <a:xfrm rot="10800000" flipH="1">
            <a:off x="1538924" y="4416498"/>
            <a:ext cx="1976637" cy="229969"/>
          </a:xfrm>
          <a:prstGeom prst="triangle">
            <a:avLst>
              <a:gd name="adj" fmla="val 48892"/>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69" name="Google Shape;269;p22"/>
          <p:cNvSpPr txBox="1"/>
          <p:nvPr/>
        </p:nvSpPr>
        <p:spPr>
          <a:xfrm>
            <a:off x="1597097" y="4737736"/>
            <a:ext cx="1719291" cy="1384954"/>
          </a:xfrm>
          <a:prstGeom prst="rect">
            <a:avLst/>
          </a:prstGeom>
          <a:noFill/>
          <a:ln>
            <a:solidFill>
              <a:schemeClr val="bg1"/>
            </a:solid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defRPr sz="1600">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pPr>
            <a:r>
              <a:rPr sz="1400" dirty="0"/>
              <a:t>Mise</a:t>
            </a:r>
            <a:r>
              <a:rPr sz="1400" dirty="0"/>
              <a:t> à </a:t>
            </a:r>
            <a:r>
              <a:rPr sz="1400" dirty="0"/>
              <a:t>l’échelle</a:t>
            </a:r>
            <a:r>
              <a:rPr sz="1400" dirty="0"/>
              <a:t> des </a:t>
            </a:r>
            <a:r>
              <a:rPr sz="1400" dirty="0"/>
              <a:t>activités</a:t>
            </a:r>
            <a:r>
              <a:rPr sz="1400" dirty="0"/>
              <a:t> pour </a:t>
            </a:r>
            <a:r>
              <a:rPr sz="1400" dirty="0"/>
              <a:t>garantir</a:t>
            </a:r>
            <a:r>
              <a:rPr sz="1400" dirty="0"/>
              <a:t> la </a:t>
            </a:r>
            <a:r>
              <a:rPr sz="1400" dirty="0"/>
              <a:t>conformité</a:t>
            </a:r>
            <a:r>
              <a:rPr sz="1400" dirty="0"/>
              <a:t> aux cadres </a:t>
            </a:r>
            <a:r>
              <a:rPr sz="1400" dirty="0" smtClean="0"/>
              <a:t>réglementaires</a:t>
            </a:r>
            <a:r>
              <a:rPr lang="en-US" sz="1400" dirty="0" smtClean="0"/>
              <a:t>.</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0" name="Google Shape;270;p22"/>
          <p:cNvSpPr txBox="1"/>
          <p:nvPr/>
        </p:nvSpPr>
        <p:spPr>
          <a:xfrm>
            <a:off x="3867445" y="4738558"/>
            <a:ext cx="1971210" cy="160039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defRPr sz="1600">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pPr>
            <a:r>
              <a:rPr sz="1400" dirty="0"/>
              <a:t>Forte rotation du personnel </a:t>
            </a:r>
            <a:r>
              <a:rPr sz="1400" dirty="0"/>
              <a:t>en</a:t>
            </a:r>
            <a:r>
              <a:rPr sz="1400" dirty="0"/>
              <a:t> raison de la </a:t>
            </a:r>
            <a:r>
              <a:rPr sz="1400" dirty="0"/>
              <a:t>tendance</a:t>
            </a:r>
            <a:r>
              <a:rPr sz="1400" dirty="0"/>
              <a:t> des agents </a:t>
            </a:r>
            <a:r>
              <a:rPr sz="1400" dirty="0"/>
              <a:t>qualifiés</a:t>
            </a:r>
            <a:r>
              <a:rPr sz="1400" dirty="0"/>
              <a:t> à </a:t>
            </a:r>
            <a:r>
              <a:rPr sz="1400" dirty="0"/>
              <a:t>rejoindre</a:t>
            </a:r>
            <a:r>
              <a:rPr sz="1400" dirty="0"/>
              <a:t> des </a:t>
            </a:r>
            <a:r>
              <a:rPr sz="1400" dirty="0"/>
              <a:t>emplois</a:t>
            </a:r>
            <a:r>
              <a:rPr sz="1400" dirty="0"/>
              <a:t> </a:t>
            </a:r>
            <a:r>
              <a:rPr sz="1400" dirty="0"/>
              <a:t>alternatifs</a:t>
            </a:r>
            <a:r>
              <a:rPr sz="1400" dirty="0"/>
              <a:t> </a:t>
            </a:r>
            <a:r>
              <a:rPr sz="1400" dirty="0"/>
              <a:t>mieux</a:t>
            </a:r>
            <a:r>
              <a:rPr sz="1400" dirty="0"/>
              <a:t> </a:t>
            </a:r>
            <a:r>
              <a:rPr sz="1400" dirty="0"/>
              <a:t>rémunérés</a:t>
            </a:r>
            <a:endParaRPr sz="1400" dirty="0">
              <a:latin typeface="Calibri" panose="020F0502020204030204" pitchFamily="34" charset="0"/>
              <a:ea typeface="Calibri" panose="020F0502020204030204" pitchFamily="34" charset="0"/>
              <a:cs typeface="Calibri" panose="020F0502020204030204" pitchFamily="34" charset="0"/>
            </a:endParaRPr>
          </a:p>
        </p:txBody>
      </p:sp>
      <p:sp>
        <p:nvSpPr>
          <p:cNvPr id="271" name="Google Shape;271;p22"/>
          <p:cNvSpPr/>
          <p:nvPr/>
        </p:nvSpPr>
        <p:spPr>
          <a:xfrm rot="10800000" flipH="1">
            <a:off x="3873541" y="4411842"/>
            <a:ext cx="2266264" cy="229969"/>
          </a:xfrm>
          <a:prstGeom prst="triangle">
            <a:avLst>
              <a:gd name="adj" fmla="val 48892"/>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2" name="Google Shape;272;p22"/>
          <p:cNvSpPr txBox="1"/>
          <p:nvPr/>
        </p:nvSpPr>
        <p:spPr>
          <a:xfrm>
            <a:off x="6412663" y="4738558"/>
            <a:ext cx="2340554" cy="20620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defRPr sz="1600">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pPr>
            <a:r>
              <a:rPr sz="1400" dirty="0"/>
              <a:t>Le </a:t>
            </a:r>
            <a:r>
              <a:rPr sz="1400" dirty="0"/>
              <a:t>manque</a:t>
            </a:r>
            <a:r>
              <a:rPr sz="1400" dirty="0"/>
              <a:t> </a:t>
            </a:r>
            <a:r>
              <a:rPr sz="1400" dirty="0"/>
              <a:t>d’attention</a:t>
            </a:r>
            <a:r>
              <a:rPr sz="1400" dirty="0"/>
              <a:t> </a:t>
            </a:r>
            <a:r>
              <a:rPr sz="1400" dirty="0"/>
              <a:t>portée</a:t>
            </a:r>
            <a:r>
              <a:rPr sz="1400" dirty="0"/>
              <a:t> à la consolidation des </a:t>
            </a:r>
            <a:r>
              <a:rPr sz="1400" dirty="0"/>
              <a:t>apprentissages</a:t>
            </a:r>
            <a:r>
              <a:rPr sz="1400" dirty="0"/>
              <a:t> inter-pays a conduit à </a:t>
            </a:r>
            <a:r>
              <a:rPr sz="1400" dirty="0"/>
              <a:t>une</a:t>
            </a:r>
            <a:r>
              <a:rPr sz="1400" dirty="0"/>
              <a:t> </a:t>
            </a:r>
            <a:r>
              <a:rPr sz="1400" dirty="0"/>
              <a:t>rareté</a:t>
            </a:r>
            <a:r>
              <a:rPr sz="1400" dirty="0"/>
              <a:t> des </a:t>
            </a:r>
            <a:r>
              <a:rPr sz="1400" dirty="0"/>
              <a:t>données</a:t>
            </a:r>
            <a:r>
              <a:rPr sz="1400" dirty="0"/>
              <a:t> </a:t>
            </a:r>
            <a:r>
              <a:rPr sz="1400" dirty="0"/>
              <a:t>disponibles</a:t>
            </a:r>
            <a:r>
              <a:rPr sz="1400" dirty="0"/>
              <a:t> sur les </a:t>
            </a:r>
            <a:r>
              <a:rPr sz="1400" dirty="0"/>
              <a:t>tendances</a:t>
            </a:r>
            <a:r>
              <a:rPr sz="1400" dirty="0"/>
              <a:t> et les </a:t>
            </a:r>
            <a:r>
              <a:rPr sz="1400" dirty="0"/>
              <a:t>comparaisons</a:t>
            </a:r>
            <a:r>
              <a:rPr sz="1400" dirty="0"/>
              <a:t> </a:t>
            </a:r>
            <a:r>
              <a:rPr sz="1400" dirty="0"/>
              <a:t>dans</a:t>
            </a:r>
            <a:r>
              <a:rPr sz="1400" dirty="0"/>
              <a:t> la </a:t>
            </a:r>
            <a:r>
              <a:rPr sz="1400" dirty="0"/>
              <a:t>durée</a:t>
            </a:r>
            <a:r>
              <a:rPr sz="1400" dirty="0"/>
              <a:t>. </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3" name="Google Shape;273;p22"/>
          <p:cNvSpPr/>
          <p:nvPr/>
        </p:nvSpPr>
        <p:spPr>
          <a:xfrm rot="10800000" flipH="1">
            <a:off x="6519434" y="4411842"/>
            <a:ext cx="2266265" cy="229969"/>
          </a:xfrm>
          <a:prstGeom prst="triangle">
            <a:avLst>
              <a:gd name="adj" fmla="val 48892"/>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4" name="Google Shape;274;p22"/>
          <p:cNvSpPr/>
          <p:nvPr/>
        </p:nvSpPr>
        <p:spPr>
          <a:xfrm>
            <a:off x="9104761" y="1415884"/>
            <a:ext cx="2354155" cy="1023909"/>
          </a:xfrm>
          <a:prstGeom prst="rect">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defRPr sz="1600" b="1">
                <a:solidFill>
                  <a:schemeClr val="lt1"/>
                </a:solidFill>
                <a:latin typeface="Calibri" panose="020F0502020204030204" pitchFamily="34" charset="0"/>
                <a:ea typeface="Calibri" panose="020F0502020204030204" pitchFamily="34" charset="0"/>
                <a:cs typeface="Calibri" panose="020F0502020204030204" pitchFamily="34" charset="0"/>
              </a:defRPr>
            </a:pPr>
            <a:r>
              <a:rPr dirty="0"/>
              <a:t>Focalisation</a:t>
            </a:r>
            <a:r>
              <a:rPr dirty="0"/>
              <a:t> sur la performance</a:t>
            </a:r>
            <a:endParaRPr sz="1600" b="1"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5" name="Google Shape;275;p22"/>
          <p:cNvSpPr txBox="1"/>
          <p:nvPr/>
        </p:nvSpPr>
        <p:spPr>
          <a:xfrm>
            <a:off x="9233433" y="4738558"/>
            <a:ext cx="2615004" cy="138495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defRPr sz="1600">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pPr>
            <a:r>
              <a:rPr sz="1400" dirty="0"/>
              <a:t>Le </a:t>
            </a:r>
            <a:r>
              <a:rPr sz="1400" dirty="0"/>
              <a:t>manque</a:t>
            </a:r>
            <a:r>
              <a:rPr sz="1400" dirty="0"/>
              <a:t> </a:t>
            </a:r>
            <a:r>
              <a:rPr sz="1400" dirty="0"/>
              <a:t>d’attention</a:t>
            </a:r>
            <a:r>
              <a:rPr sz="1400" dirty="0"/>
              <a:t> </a:t>
            </a:r>
            <a:r>
              <a:rPr sz="1400" dirty="0"/>
              <a:t>accordée</a:t>
            </a:r>
            <a:r>
              <a:rPr sz="1400" dirty="0"/>
              <a:t> à la </a:t>
            </a:r>
            <a:r>
              <a:rPr sz="1400" dirty="0"/>
              <a:t>durabilité</a:t>
            </a:r>
            <a:r>
              <a:rPr sz="1400" dirty="0"/>
              <a:t>, avec des </a:t>
            </a:r>
            <a:r>
              <a:rPr sz="1400" dirty="0"/>
              <a:t>objectifs</a:t>
            </a:r>
            <a:r>
              <a:rPr sz="1400" dirty="0"/>
              <a:t> </a:t>
            </a:r>
            <a:r>
              <a:rPr sz="1400" dirty="0"/>
              <a:t>en</a:t>
            </a:r>
            <a:r>
              <a:rPr sz="1400" dirty="0"/>
              <a:t> </a:t>
            </a:r>
            <a:r>
              <a:rPr sz="1400" dirty="0"/>
              <a:t>constante</a:t>
            </a:r>
            <a:r>
              <a:rPr sz="1400" dirty="0"/>
              <a:t> </a:t>
            </a:r>
            <a:r>
              <a:rPr sz="1400" dirty="0"/>
              <a:t>évolution</a:t>
            </a:r>
            <a:r>
              <a:rPr sz="1400" dirty="0"/>
              <a:t>, </a:t>
            </a:r>
            <a:r>
              <a:rPr sz="1400" dirty="0"/>
              <a:t>compromet</a:t>
            </a:r>
            <a:r>
              <a:rPr sz="1400" dirty="0"/>
              <a:t> la </a:t>
            </a:r>
            <a:r>
              <a:rPr sz="1400" dirty="0"/>
              <a:t>pérennité</a:t>
            </a:r>
            <a:r>
              <a:rPr sz="1400" dirty="0"/>
              <a:t> des </a:t>
            </a:r>
            <a:r>
              <a:rPr sz="1400" dirty="0"/>
              <a:t>stratégies</a:t>
            </a:r>
            <a:r>
              <a:rPr sz="1400" dirty="0"/>
              <a:t> </a:t>
            </a:r>
            <a:r>
              <a:rPr sz="1400" dirty="0"/>
              <a:t>d’élimination</a:t>
            </a:r>
            <a:r>
              <a:rPr sz="1400" dirty="0"/>
              <a:t> des maladies. </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6" name="Google Shape;276;p22"/>
          <p:cNvSpPr/>
          <p:nvPr/>
        </p:nvSpPr>
        <p:spPr>
          <a:xfrm rot="10800000" flipH="1">
            <a:off x="9195105" y="4411842"/>
            <a:ext cx="2354155" cy="229969"/>
          </a:xfrm>
          <a:prstGeom prst="triangle">
            <a:avLst>
              <a:gd name="adj" fmla="val 48892"/>
            </a:avLst>
          </a:prstGeom>
          <a:solidFill>
            <a:schemeClr val="accent1"/>
          </a:solidFill>
          <a:ln w="254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7" name="Google Shape;277;p22"/>
          <p:cNvSpPr txBox="1"/>
          <p:nvPr/>
        </p:nvSpPr>
        <p:spPr>
          <a:xfrm>
            <a:off x="55383" y="4711276"/>
            <a:ext cx="167377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defRPr sz="1600" b="1">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pPr>
            <a:r>
              <a:rPr dirty="0"/>
              <a:t>Conséquences</a:t>
            </a:r>
            <a:r>
              <a:rPr dirty="0"/>
              <a:t> </a:t>
            </a:r>
            <a:r>
              <a:rPr dirty="0"/>
              <a:t>inattendues</a:t>
            </a:r>
            <a:endParaRPr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8" name="Google Shape;278;p22"/>
          <p:cNvSpPr txBox="1"/>
          <p:nvPr/>
        </p:nvSpPr>
        <p:spPr>
          <a:xfrm>
            <a:off x="195696" y="2765428"/>
            <a:ext cx="1343227" cy="338514"/>
          </a:xfrm>
          <a:prstGeom prst="rect">
            <a:avLst/>
          </a:prstGeom>
          <a:noFill/>
          <a:ln>
            <a:solidFill>
              <a:schemeClr val="bg1"/>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defRPr sz="1600" b="1">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pPr>
            <a:r>
              <a:rPr dirty="0"/>
              <a:t>Intention</a:t>
            </a:r>
            <a:endParaRPr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79" name="Google Shape;279;p22"/>
          <p:cNvSpPr txBox="1"/>
          <p:nvPr/>
        </p:nvSpPr>
        <p:spPr>
          <a:xfrm>
            <a:off x="1468425" y="2559426"/>
            <a:ext cx="2053294" cy="1815841"/>
          </a:xfrm>
          <a:prstGeom prst="rect">
            <a:avLst/>
          </a:prstGeom>
          <a:noFill/>
          <a:ln>
            <a:solidFill>
              <a:schemeClr val="bg1"/>
            </a:solid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defRPr sz="1600">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pPr>
            <a:r>
              <a:rPr sz="1400" dirty="0"/>
              <a:t>Renforcer</a:t>
            </a:r>
            <a:r>
              <a:rPr sz="1400" dirty="0"/>
              <a:t> la </a:t>
            </a:r>
            <a:r>
              <a:rPr sz="1400" dirty="0"/>
              <a:t>portée</a:t>
            </a:r>
            <a:r>
              <a:rPr sz="1400" dirty="0"/>
              <a:t> des acquisitions </a:t>
            </a:r>
            <a:r>
              <a:rPr sz="1400" dirty="0"/>
              <a:t>afin</a:t>
            </a:r>
            <a:r>
              <a:rPr sz="1400" dirty="0"/>
              <a:t> </a:t>
            </a:r>
            <a:r>
              <a:rPr sz="1400" dirty="0"/>
              <a:t>d’inclure</a:t>
            </a:r>
            <a:r>
              <a:rPr sz="1400" dirty="0"/>
              <a:t> un </a:t>
            </a:r>
            <a:r>
              <a:rPr sz="1400" dirty="0" smtClean="0"/>
              <a:t>éventail</a:t>
            </a:r>
            <a:r>
              <a:rPr sz="1400" dirty="0" smtClean="0"/>
              <a:t> </a:t>
            </a:r>
            <a:r>
              <a:rPr sz="1400" dirty="0"/>
              <a:t>plus large de </a:t>
            </a:r>
            <a:r>
              <a:rPr sz="1400" dirty="0"/>
              <a:t>produits</a:t>
            </a:r>
            <a:r>
              <a:rPr sz="1400" dirty="0"/>
              <a:t>, de la </a:t>
            </a:r>
            <a:r>
              <a:rPr sz="1400" dirty="0"/>
              <a:t>planification</a:t>
            </a:r>
            <a:r>
              <a:rPr sz="1400" dirty="0"/>
              <a:t> </a:t>
            </a:r>
            <a:r>
              <a:rPr sz="1400" dirty="0"/>
              <a:t>familiale</a:t>
            </a:r>
            <a:r>
              <a:rPr sz="1400" dirty="0"/>
              <a:t> au </a:t>
            </a:r>
            <a:r>
              <a:rPr sz="1400" dirty="0"/>
              <a:t>paludisme</a:t>
            </a:r>
            <a:r>
              <a:rPr sz="1400" dirty="0"/>
              <a:t>, au VIH et à la SMEN. </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0" name="Google Shape;280;p22"/>
          <p:cNvSpPr txBox="1"/>
          <p:nvPr/>
        </p:nvSpPr>
        <p:spPr>
          <a:xfrm>
            <a:off x="3741847" y="2560248"/>
            <a:ext cx="2354153" cy="1600398"/>
          </a:xfrm>
          <a:prstGeom prst="rect">
            <a:avLst/>
          </a:prstGeom>
          <a:noFill/>
          <a:ln>
            <a:solidFill>
              <a:schemeClr val="bg1"/>
            </a:solid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defRPr sz="1600">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pPr>
            <a:r>
              <a:rPr sz="1400" dirty="0"/>
              <a:t>Personnel de </a:t>
            </a:r>
            <a:r>
              <a:rPr sz="1400" dirty="0"/>
              <a:t>projet</a:t>
            </a:r>
            <a:r>
              <a:rPr sz="1400" dirty="0"/>
              <a:t> </a:t>
            </a:r>
            <a:r>
              <a:rPr sz="1400" dirty="0"/>
              <a:t>formé</a:t>
            </a:r>
            <a:r>
              <a:rPr sz="1400" dirty="0"/>
              <a:t> pour </a:t>
            </a:r>
            <a:r>
              <a:rPr sz="1400" dirty="0"/>
              <a:t>fournir</a:t>
            </a:r>
            <a:r>
              <a:rPr sz="1400" dirty="0"/>
              <a:t> </a:t>
            </a:r>
            <a:r>
              <a:rPr sz="1400" dirty="0"/>
              <a:t>une</a:t>
            </a:r>
            <a:r>
              <a:rPr sz="1400" dirty="0"/>
              <a:t> assistance technique, un </a:t>
            </a:r>
            <a:r>
              <a:rPr sz="1400" dirty="0"/>
              <a:t>appui</a:t>
            </a:r>
            <a:r>
              <a:rPr sz="1400" dirty="0"/>
              <a:t> </a:t>
            </a:r>
            <a:r>
              <a:rPr sz="1400" dirty="0" smtClean="0"/>
              <a:t>à</a:t>
            </a:r>
            <a:r>
              <a:rPr lang="en-US" sz="1400" dirty="0" smtClean="0"/>
              <a:t> </a:t>
            </a:r>
            <a:r>
              <a:rPr sz="1400" dirty="0" smtClean="0"/>
              <a:t>l'approvisionnement</a:t>
            </a:r>
            <a:r>
              <a:rPr sz="1400" dirty="0"/>
              <a:t>, </a:t>
            </a:r>
            <a:r>
              <a:rPr sz="1400" dirty="0"/>
              <a:t>ou</a:t>
            </a:r>
            <a:r>
              <a:rPr sz="1400" dirty="0"/>
              <a:t> les </a:t>
            </a:r>
            <a:r>
              <a:rPr sz="1400" dirty="0"/>
              <a:t>deux</a:t>
            </a:r>
            <a:r>
              <a:rPr sz="1400" dirty="0"/>
              <a:t>, pour </a:t>
            </a:r>
            <a:r>
              <a:rPr sz="1400" dirty="0"/>
              <a:t>protéger</a:t>
            </a:r>
            <a:r>
              <a:rPr sz="1400" dirty="0"/>
              <a:t> les </a:t>
            </a:r>
            <a:r>
              <a:rPr sz="1400" dirty="0" smtClean="0"/>
              <a:t>investissements</a:t>
            </a:r>
            <a:r>
              <a:rPr lang="en-US" sz="1400" dirty="0" smtClean="0"/>
              <a:t>.</a:t>
            </a:r>
            <a:r>
              <a:rPr sz="1400" dirty="0" smtClean="0"/>
              <a:t> </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1" name="Google Shape;281;p22"/>
          <p:cNvSpPr txBox="1"/>
          <p:nvPr/>
        </p:nvSpPr>
        <p:spPr>
          <a:xfrm>
            <a:off x="6412663" y="2560247"/>
            <a:ext cx="2354154" cy="1384954"/>
          </a:xfrm>
          <a:prstGeom prst="rect">
            <a:avLst/>
          </a:prstGeom>
          <a:noFill/>
          <a:ln>
            <a:solidFill>
              <a:schemeClr val="bg1"/>
            </a:solid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defRPr sz="1600">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pPr>
            <a:r>
              <a:rPr sz="1400" dirty="0"/>
              <a:t>Apporter</a:t>
            </a:r>
            <a:r>
              <a:rPr sz="1400" dirty="0"/>
              <a:t> un </a:t>
            </a:r>
            <a:r>
              <a:rPr sz="1400" dirty="0"/>
              <a:t>appui</a:t>
            </a:r>
            <a:r>
              <a:rPr sz="1400" dirty="0"/>
              <a:t> direct aux </a:t>
            </a:r>
            <a:r>
              <a:rPr sz="1400" dirty="0"/>
              <a:t>projets</a:t>
            </a:r>
            <a:r>
              <a:rPr sz="1400" dirty="0"/>
              <a:t> sur le terrain et </a:t>
            </a:r>
            <a:r>
              <a:rPr sz="1400" dirty="0"/>
              <a:t>maximiser</a:t>
            </a:r>
            <a:r>
              <a:rPr sz="1400" dirty="0"/>
              <a:t> le </a:t>
            </a:r>
            <a:r>
              <a:rPr sz="1400" dirty="0"/>
              <a:t>transfert</a:t>
            </a:r>
            <a:r>
              <a:rPr sz="1400" dirty="0"/>
              <a:t> de </a:t>
            </a:r>
            <a:r>
              <a:rPr sz="1400" dirty="0"/>
              <a:t>savoirs</a:t>
            </a:r>
            <a:r>
              <a:rPr sz="1400" dirty="0"/>
              <a:t> </a:t>
            </a:r>
            <a:r>
              <a:rPr sz="1400" dirty="0"/>
              <a:t>locaux</a:t>
            </a:r>
            <a:r>
              <a:rPr sz="1400" dirty="0"/>
              <a:t> et la participation </a:t>
            </a:r>
            <a:r>
              <a:rPr sz="1400" dirty="0"/>
              <a:t>communautaire</a:t>
            </a:r>
            <a:r>
              <a:rPr sz="1400" dirty="0"/>
              <a:t>.</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82" name="Google Shape;282;p22"/>
          <p:cNvSpPr txBox="1"/>
          <p:nvPr/>
        </p:nvSpPr>
        <p:spPr>
          <a:xfrm>
            <a:off x="9028104" y="2516658"/>
            <a:ext cx="3163896" cy="1384954"/>
          </a:xfrm>
          <a:prstGeom prst="rect">
            <a:avLst/>
          </a:prstGeom>
          <a:noFill/>
          <a:ln>
            <a:solidFill>
              <a:schemeClr val="bg1"/>
            </a:solid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defRPr sz="1600">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pPr>
            <a:r>
              <a:rPr sz="1400" dirty="0"/>
              <a:t>Les </a:t>
            </a:r>
            <a:r>
              <a:rPr sz="1400" dirty="0"/>
              <a:t>priorités</a:t>
            </a:r>
            <a:r>
              <a:rPr sz="1400" dirty="0"/>
              <a:t> de </a:t>
            </a:r>
            <a:r>
              <a:rPr sz="1400" dirty="0"/>
              <a:t>mise</a:t>
            </a:r>
            <a:r>
              <a:rPr sz="1400" dirty="0"/>
              <a:t> </a:t>
            </a:r>
            <a:r>
              <a:rPr sz="1400" dirty="0"/>
              <a:t>en</a:t>
            </a:r>
            <a:r>
              <a:rPr sz="1400" dirty="0"/>
              <a:t> </a:t>
            </a:r>
            <a:r>
              <a:rPr sz="1400" dirty="0"/>
              <a:t>œuvre</a:t>
            </a:r>
            <a:r>
              <a:rPr sz="1400" dirty="0"/>
              <a:t> </a:t>
            </a:r>
            <a:r>
              <a:rPr sz="1400" dirty="0"/>
              <a:t>ont</a:t>
            </a:r>
            <a:r>
              <a:rPr sz="1400" dirty="0"/>
              <a:t> </a:t>
            </a:r>
            <a:r>
              <a:rPr sz="1400" dirty="0"/>
              <a:t>reflété</a:t>
            </a:r>
            <a:r>
              <a:rPr sz="1400" dirty="0"/>
              <a:t> </a:t>
            </a:r>
            <a:r>
              <a:rPr sz="1400" dirty="0"/>
              <a:t>l’évolution</a:t>
            </a:r>
            <a:r>
              <a:rPr sz="1400" dirty="0"/>
              <a:t> des </a:t>
            </a:r>
            <a:r>
              <a:rPr sz="1400" dirty="0"/>
              <a:t>politiques</a:t>
            </a:r>
            <a:r>
              <a:rPr sz="1400" dirty="0"/>
              <a:t> du </a:t>
            </a:r>
            <a:r>
              <a:rPr sz="1400" dirty="0"/>
              <a:t>gouvernement</a:t>
            </a:r>
            <a:r>
              <a:rPr sz="1400" dirty="0"/>
              <a:t> des </a:t>
            </a:r>
            <a:r>
              <a:rPr sz="1400" dirty="0"/>
              <a:t>États</a:t>
            </a:r>
            <a:r>
              <a:rPr sz="1400" dirty="0"/>
              <a:t>-Unis, passant de « </a:t>
            </a:r>
            <a:r>
              <a:rPr sz="1400" dirty="0"/>
              <a:t>Génération</a:t>
            </a:r>
            <a:r>
              <a:rPr sz="1400" dirty="0"/>
              <a:t> sans </a:t>
            </a:r>
            <a:r>
              <a:rPr sz="1400" dirty="0"/>
              <a:t>sida</a:t>
            </a:r>
            <a:r>
              <a:rPr sz="1400" dirty="0"/>
              <a:t> » et « </a:t>
            </a:r>
            <a:r>
              <a:rPr sz="1400" dirty="0"/>
              <a:t>Éradication</a:t>
            </a:r>
            <a:r>
              <a:rPr sz="1400" dirty="0"/>
              <a:t> du </a:t>
            </a:r>
            <a:r>
              <a:rPr sz="1400" dirty="0"/>
              <a:t>paludisme</a:t>
            </a:r>
            <a:r>
              <a:rPr sz="1400" dirty="0"/>
              <a:t> » à </a:t>
            </a:r>
            <a:endParaRPr lang="en-US" sz="1400" dirty="0" smtClean="0"/>
          </a:p>
          <a:p>
            <a:pPr marR="0" lvl="0" algn="l" rtl="0">
              <a:lnSpc>
                <a:spcPct val="100000"/>
              </a:lnSpc>
              <a:spcBef>
                <a:spcPts val="0"/>
              </a:spcBef>
              <a:spcAft>
                <a:spcPts val="0"/>
              </a:spcAft>
              <a:buClr>
                <a:srgbClr val="000000"/>
              </a:buClr>
              <a:buSzPts val="1400"/>
              <a:defRPr sz="1600">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pPr>
            <a:r>
              <a:rPr lang="en-US" sz="1400" dirty="0"/>
              <a:t> </a:t>
            </a:r>
            <a:r>
              <a:rPr lang="en-US" sz="1400" dirty="0" smtClean="0"/>
              <a:t>      </a:t>
            </a:r>
            <a:r>
              <a:rPr sz="1400" dirty="0" smtClean="0"/>
              <a:t>« </a:t>
            </a:r>
            <a:r>
              <a:rPr sz="1400" dirty="0"/>
              <a:t>Chemin</a:t>
            </a:r>
            <a:r>
              <a:rPr sz="1400" dirty="0"/>
              <a:t> </a:t>
            </a:r>
            <a:r>
              <a:rPr sz="1400" dirty="0"/>
              <a:t>vers</a:t>
            </a:r>
            <a:r>
              <a:rPr sz="1400" dirty="0"/>
              <a:t> </a:t>
            </a:r>
            <a:r>
              <a:rPr sz="1400" dirty="0"/>
              <a:t>l’autonomie</a:t>
            </a:r>
            <a:r>
              <a:rPr sz="1400" dirty="0"/>
              <a:t> ». </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1" name="Title 1"/>
          <p:cNvSpPr txBox="1">
            <a:spLocks/>
          </p:cNvSpPr>
          <p:nvPr/>
        </p:nvSpPr>
        <p:spPr>
          <a:xfrm>
            <a:off x="195696" y="0"/>
            <a:ext cx="11531082" cy="1325563"/>
          </a:xfrm>
          <a:prstGeom prst="rect">
            <a:avLst/>
          </a:prstGeom>
        </p:spPr>
        <p:txBody>
          <a:bodyPr vert="horz" lIns="91440" tIns="45720" rIns="91440" bIns="4572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sz="3200" cap="all">
                <a:solidFill>
                  <a:srgbClr val="09544F"/>
                </a:solidFill>
              </a:defRPr>
            </a:pPr>
            <a:r>
              <a:rPr dirty="0"/>
              <a:t>Thèmes</a:t>
            </a:r>
            <a:r>
              <a:rPr dirty="0"/>
              <a:t> </a:t>
            </a:r>
            <a:r>
              <a:rPr dirty="0"/>
              <a:t>clés</a:t>
            </a:r>
            <a:r>
              <a:rPr dirty="0"/>
              <a:t> </a:t>
            </a:r>
            <a:r>
              <a:rPr dirty="0"/>
              <a:t>issus</a:t>
            </a:r>
            <a:r>
              <a:rPr dirty="0"/>
              <a:t> de plus de 20 </a:t>
            </a:r>
            <a:r>
              <a:rPr dirty="0"/>
              <a:t>années</a:t>
            </a:r>
            <a:r>
              <a:rPr dirty="0"/>
              <a:t> de </a:t>
            </a:r>
            <a:r>
              <a:rPr dirty="0"/>
              <a:t>programmes</a:t>
            </a:r>
            <a:r>
              <a:rPr dirty="0"/>
              <a:t> de </a:t>
            </a:r>
            <a:r>
              <a:rPr dirty="0"/>
              <a:t>chaîne</a:t>
            </a:r>
            <a:r>
              <a:rPr dirty="0"/>
              <a:t> </a:t>
            </a:r>
            <a:r>
              <a:rPr dirty="0"/>
              <a:t>d’approvisionnement</a:t>
            </a:r>
            <a:r>
              <a:rPr dirty="0"/>
              <a:t> </a:t>
            </a:r>
            <a:r>
              <a:rPr dirty="0"/>
              <a:t>en</a:t>
            </a:r>
            <a:r>
              <a:rPr dirty="0"/>
              <a:t> santé </a:t>
            </a:r>
            <a:r>
              <a:rPr dirty="0"/>
              <a:t>mondiale</a:t>
            </a:r>
            <a:r>
              <a:rPr dirty="0"/>
              <a:t> </a:t>
            </a:r>
            <a:r>
              <a:rPr dirty="0"/>
              <a:t>financés</a:t>
            </a:r>
            <a:r>
              <a:rPr dirty="0"/>
              <a:t> par le </a:t>
            </a:r>
            <a:r>
              <a:rPr dirty="0"/>
              <a:t>gouvernement</a:t>
            </a:r>
            <a:r>
              <a:rPr dirty="0"/>
              <a:t> des </a:t>
            </a:r>
            <a:r>
              <a:rPr dirty="0"/>
              <a:t>États</a:t>
            </a:r>
            <a:r>
              <a:rPr dirty="0"/>
              <a:t>-Unis (USG).</a:t>
            </a:r>
          </a:p>
        </p:txBody>
      </p:sp>
      <p:sp>
        <p:nvSpPr>
          <p:cNvPr id="2" name="Slide Number Placeholder 1"/>
          <p:cNvSpPr>
            <a:spLocks noGrp="1"/>
          </p:cNvSpPr>
          <p:nvPr>
            <p:ph type="sldNum" idx="12"/>
          </p:nvPr>
        </p:nvSpPr>
        <p:spPr>
          <a:xfrm>
            <a:off x="56325" y="6371877"/>
            <a:ext cx="457200" cy="365125"/>
          </a:xfrm>
        </p:spPr>
        <p:txBody>
          <a:bodyPr/>
          <a:lstStyle/>
          <a:p>
            <a:pPr marL="0" lvl="0" indent="0" algn="r" rtl="0">
              <a:spcBef>
                <a:spcPts val="0"/>
              </a:spcBef>
              <a:spcAft>
                <a:spcPts val="0"/>
              </a:spcAft>
              <a:buNone/>
            </a:pPr>
            <a:fld id="{00000000-1234-1234-1234-123412341234}" type="slidenum">
              <a:rPr lang="en-US" smtClean="0"/>
              <a:t>30</a:t>
            </a:fld>
            <a:endParaRPr lang="en-US" dirty="0"/>
          </a:p>
        </p:txBody>
      </p:sp>
    </p:spTree>
    <p:extLst>
      <p:ext uri="{BB962C8B-B14F-4D97-AF65-F5344CB8AC3E}">
        <p14:creationId xmlns:p14="http://schemas.microsoft.com/office/powerpoint/2010/main" val="384719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p:bldP spid="270" grpId="0"/>
      <p:bldP spid="272" grpId="0"/>
      <p:bldP spid="2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19" name="Title 1"/>
          <p:cNvSpPr txBox="1">
            <a:spLocks/>
          </p:cNvSpPr>
          <p:nvPr/>
        </p:nvSpPr>
        <p:spPr>
          <a:xfrm>
            <a:off x="364958" y="-136415"/>
            <a:ext cx="10515600" cy="1325563"/>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0000"/>
              </a:buClr>
              <a:buSzPts val="1800"/>
              <a:defRPr sz="3200" cap="all">
                <a:solidFill>
                  <a:srgbClr val="09544F"/>
                </a:solidFill>
                <a:sym typeface="Calibri"/>
              </a:defRPr>
            </a:pPr>
            <a:r>
              <a:rPr sz="2800" dirty="0"/>
              <a:t>Interruptions au </a:t>
            </a:r>
            <a:r>
              <a:rPr sz="2800" dirty="0"/>
              <a:t>niveau</a:t>
            </a:r>
            <a:r>
              <a:rPr sz="2800" dirty="0"/>
              <a:t> du </a:t>
            </a:r>
            <a:r>
              <a:rPr sz="2800" dirty="0"/>
              <a:t>financement</a:t>
            </a:r>
            <a:r>
              <a:rPr sz="2800" dirty="0"/>
              <a:t> de la </a:t>
            </a:r>
            <a:r>
              <a:rPr sz="2800" dirty="0"/>
              <a:t>chaîne</a:t>
            </a:r>
            <a:r>
              <a:rPr sz="2800" dirty="0"/>
              <a:t> </a:t>
            </a:r>
            <a:r>
              <a:rPr sz="2800" dirty="0"/>
              <a:t>d’approvisionnement</a:t>
            </a:r>
            <a:r>
              <a:rPr sz="2800" dirty="0"/>
              <a:t> de </a:t>
            </a:r>
            <a:r>
              <a:rPr sz="2800" dirty="0"/>
              <a:t>l’USAID</a:t>
            </a:r>
            <a:endParaRPr sz="2800" dirty="0"/>
          </a:p>
        </p:txBody>
      </p:sp>
      <p:graphicFrame>
        <p:nvGraphicFramePr>
          <p:cNvPr id="2" name="Table 1"/>
          <p:cNvGraphicFramePr>
            <a:graphicFrameLocks noGrp="1"/>
          </p:cNvGraphicFramePr>
          <p:nvPr>
            <p:extLst>
              <p:ext uri="{D42A27DB-BD31-4B8C-83A1-F6EECF244321}">
                <p14:modId xmlns:p14="http://schemas.microsoft.com/office/powerpoint/2010/main" val="1665742242"/>
              </p:ext>
            </p:extLst>
          </p:nvPr>
        </p:nvGraphicFramePr>
        <p:xfrm>
          <a:off x="96252" y="1732778"/>
          <a:ext cx="11947359" cy="4916255"/>
        </p:xfrm>
        <a:graphic>
          <a:graphicData uri="http://schemas.openxmlformats.org/drawingml/2006/table">
            <a:tbl>
              <a:tblPr firstRow="1" firstCol="1" bandRow="1">
                <a:tableStyleId>{5C22544A-7EE6-4342-B048-85BDC9FD1C3A}</a:tableStyleId>
              </a:tblPr>
              <a:tblGrid>
                <a:gridCol w="1685570">
                  <a:extLst>
                    <a:ext uri="{9D8B030D-6E8A-4147-A177-3AD203B41FA5}">
                      <a16:colId xmlns:a16="http://schemas.microsoft.com/office/drawing/2014/main" val="20000"/>
                    </a:ext>
                  </a:extLst>
                </a:gridCol>
                <a:gridCol w="2663345">
                  <a:extLst>
                    <a:ext uri="{9D8B030D-6E8A-4147-A177-3AD203B41FA5}">
                      <a16:colId xmlns:a16="http://schemas.microsoft.com/office/drawing/2014/main" val="20001"/>
                    </a:ext>
                  </a:extLst>
                </a:gridCol>
                <a:gridCol w="1724486">
                  <a:extLst>
                    <a:ext uri="{9D8B030D-6E8A-4147-A177-3AD203B41FA5}">
                      <a16:colId xmlns:a16="http://schemas.microsoft.com/office/drawing/2014/main" val="20002"/>
                    </a:ext>
                  </a:extLst>
                </a:gridCol>
                <a:gridCol w="2023657">
                  <a:extLst>
                    <a:ext uri="{9D8B030D-6E8A-4147-A177-3AD203B41FA5}">
                      <a16:colId xmlns:a16="http://schemas.microsoft.com/office/drawing/2014/main" val="20003"/>
                    </a:ext>
                  </a:extLst>
                </a:gridCol>
                <a:gridCol w="1505397">
                  <a:extLst>
                    <a:ext uri="{9D8B030D-6E8A-4147-A177-3AD203B41FA5}">
                      <a16:colId xmlns:a16="http://schemas.microsoft.com/office/drawing/2014/main" val="20004"/>
                    </a:ext>
                  </a:extLst>
                </a:gridCol>
                <a:gridCol w="1200517">
                  <a:extLst>
                    <a:ext uri="{9D8B030D-6E8A-4147-A177-3AD203B41FA5}">
                      <a16:colId xmlns:a16="http://schemas.microsoft.com/office/drawing/2014/main" val="20005"/>
                    </a:ext>
                  </a:extLst>
                </a:gridCol>
                <a:gridCol w="1144387">
                  <a:extLst>
                    <a:ext uri="{9D8B030D-6E8A-4147-A177-3AD203B41FA5}">
                      <a16:colId xmlns:a16="http://schemas.microsoft.com/office/drawing/2014/main" val="20006"/>
                    </a:ext>
                  </a:extLst>
                </a:gridCol>
              </a:tblGrid>
              <a:tr h="739207">
                <a:tc>
                  <a:txBody>
                    <a:bodyPr/>
                    <a:lstStyle/>
                    <a:p>
                      <a:pPr marL="0" marR="0">
                        <a:lnSpc>
                          <a:spcPct val="115000"/>
                        </a:lnSpc>
                        <a:spcBef>
                          <a:spcPts val="0"/>
                        </a:spcBef>
                        <a:spcAft>
                          <a:spcPts val="0"/>
                        </a:spcAft>
                        <a:defRPr sz="1200">
                          <a:effectLst/>
                        </a:defRPr>
                      </a:pPr>
                      <a:r>
                        <a:rPr dirty="0"/>
                        <a:t>Pays</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defRPr sz="1200">
                          <a:effectLst/>
                        </a:defRPr>
                      </a:pPr>
                      <a:r>
                        <a:rPr dirty="0"/>
                        <a:t>Financement </a:t>
                      </a:r>
                      <a:r>
                        <a:rPr lang="en-US" dirty="0" smtClean="0"/>
                        <a:t> USAID pour</a:t>
                      </a:r>
                      <a:r>
                        <a:rPr dirty="0" smtClean="0"/>
                        <a:t> </a:t>
                      </a:r>
                      <a:r>
                        <a:rPr dirty="0"/>
                        <a:t>la chaîne </a:t>
                      </a:r>
                      <a:r>
                        <a:rPr dirty="0" smtClean="0"/>
                        <a:t>d’approvisionnement (</a:t>
                      </a:r>
                      <a:r>
                        <a:rPr dirty="0"/>
                        <a:t>moyenne des exercices 2023 et 2024, en millions USD) </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defRPr sz="1200">
                          <a:effectLst/>
                        </a:defRPr>
                      </a:pPr>
                      <a:r>
                        <a:rPr dirty="0"/>
                        <a:t>GGHE </a:t>
                      </a:r>
                      <a:r>
                        <a:rPr lang="en-US" dirty="0" smtClean="0"/>
                        <a:t>nationales</a:t>
                      </a:r>
                      <a:r>
                        <a:rPr dirty="0" smtClean="0"/>
                        <a:t> </a:t>
                      </a:r>
                      <a:r>
                        <a:rPr dirty="0"/>
                        <a:t>(2022, millions USD)</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defRPr sz="1200">
                          <a:effectLst/>
                        </a:defRPr>
                      </a:pPr>
                      <a:r>
                        <a:rPr dirty="0"/>
                        <a:t>Financement USAID pour la chaîne d’approvisionnement (% des dépenses publiques nationales de santé)
</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defRPr sz="1200">
                          <a:effectLst/>
                        </a:defRPr>
                      </a:pPr>
                      <a:r>
                        <a:rPr dirty="0"/>
                        <a:t>Groupe de revenu de la Banque mondiale (2023)</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defRPr sz="1200">
                          <a:effectLst/>
                        </a:defRPr>
                      </a:pPr>
                      <a:r>
                        <a:rPr dirty="0"/>
                        <a:t>Niveau de vulnérabilité à la dette</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0"/>
                        </a:spcAft>
                        <a:defRPr sz="1200">
                          <a:effectLst/>
                        </a:defRPr>
                      </a:pPr>
                      <a:r>
                        <a:rPr dirty="0"/>
                        <a:t>Fragile/affligé par un conflit</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282054">
                <a:tc>
                  <a:txBody>
                    <a:bodyPr/>
                    <a:lstStyle/>
                    <a:p>
                      <a:pPr marL="0" marR="0">
                        <a:lnSpc>
                          <a:spcPct val="115000"/>
                        </a:lnSpc>
                        <a:spcBef>
                          <a:spcPts val="0"/>
                        </a:spcBef>
                        <a:spcAft>
                          <a:spcPts val="0"/>
                        </a:spcAft>
                        <a:defRPr sz="1600">
                          <a:effectLst/>
                        </a:defRPr>
                      </a:pPr>
                      <a:r>
                        <a:rPr dirty="0"/>
                        <a:t>Haïti</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23.7</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64</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37%</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PRI - TI</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Élevé</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solidFill>
                            <a:srgbClr val="FF0000"/>
                          </a:solidFill>
                          <a:effectLst/>
                        </a:defRPr>
                      </a:pPr>
                      <a:r>
                        <a:rPr dirty="0"/>
                        <a:t>Fragile</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282054">
                <a:tc>
                  <a:txBody>
                    <a:bodyPr/>
                    <a:lstStyle/>
                    <a:p>
                      <a:pPr marL="0" marR="0">
                        <a:lnSpc>
                          <a:spcPct val="115000"/>
                        </a:lnSpc>
                        <a:spcBef>
                          <a:spcPts val="0"/>
                        </a:spcBef>
                        <a:spcAft>
                          <a:spcPts val="0"/>
                        </a:spcAft>
                        <a:defRPr sz="1600">
                          <a:effectLst/>
                        </a:defRPr>
                      </a:pPr>
                      <a:r>
                        <a:rPr dirty="0"/>
                        <a:t>Burundi</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11,3</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62</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18 %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PRI TI</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Élevé</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solidFill>
                            <a:srgbClr val="FF0000"/>
                          </a:solidFill>
                          <a:effectLst/>
                        </a:defRPr>
                      </a:pPr>
                      <a:r>
                        <a:rPr dirty="0"/>
                        <a:t>Fragile</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282054">
                <a:tc>
                  <a:txBody>
                    <a:bodyPr/>
                    <a:lstStyle/>
                    <a:p>
                      <a:pPr marL="0" marR="0">
                        <a:lnSpc>
                          <a:spcPct val="115000"/>
                        </a:lnSpc>
                        <a:spcBef>
                          <a:spcPts val="0"/>
                        </a:spcBef>
                        <a:spcAft>
                          <a:spcPts val="0"/>
                        </a:spcAft>
                        <a:defRPr sz="1600">
                          <a:effectLst/>
                        </a:defRPr>
                      </a:pPr>
                      <a:r>
                        <a:rPr dirty="0"/>
                        <a:t>Malawi</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19,7</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110</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18 %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PRI TI</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Détresse</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564108">
                <a:tc>
                  <a:txBody>
                    <a:bodyPr/>
                    <a:lstStyle/>
                    <a:p>
                      <a:pPr marL="0" marR="0">
                        <a:lnSpc>
                          <a:spcPct val="115000"/>
                        </a:lnSpc>
                        <a:spcBef>
                          <a:spcPts val="0"/>
                        </a:spcBef>
                        <a:spcAft>
                          <a:spcPts val="0"/>
                        </a:spcAft>
                        <a:defRPr sz="1600">
                          <a:effectLst/>
                        </a:defRPr>
                      </a:pPr>
                      <a:r>
                        <a:rPr dirty="0"/>
                        <a:t>RDC</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71,7</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459</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16 %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PRI TI</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Modéré</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solidFill>
                            <a:srgbClr val="FF0000"/>
                          </a:solidFill>
                          <a:effectLst/>
                        </a:defRPr>
                      </a:pPr>
                      <a:r>
                        <a:rPr dirty="0"/>
                        <a:t>Conflit</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282054">
                <a:tc>
                  <a:txBody>
                    <a:bodyPr/>
                    <a:lstStyle/>
                    <a:p>
                      <a:pPr marL="0" marR="0">
                        <a:lnSpc>
                          <a:spcPct val="115000"/>
                        </a:lnSpc>
                        <a:spcBef>
                          <a:spcPts val="0"/>
                        </a:spcBef>
                        <a:spcAft>
                          <a:spcPts val="0"/>
                        </a:spcAft>
                        <a:defRPr sz="1600">
                          <a:effectLst/>
                        </a:defRPr>
                      </a:pPr>
                      <a:r>
                        <a:rPr dirty="0"/>
                        <a:t>Mozambique</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73,7</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498</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15 %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PRI TI</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Élevé</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solidFill>
                            <a:srgbClr val="FF0000"/>
                          </a:solidFill>
                          <a:effectLst/>
                        </a:defRPr>
                      </a:pPr>
                      <a:r>
                        <a:rPr dirty="0"/>
                        <a:t>Conflit</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564108">
                <a:tc>
                  <a:txBody>
                    <a:bodyPr/>
                    <a:lstStyle/>
                    <a:p>
                      <a:pPr marL="0" marR="0">
                        <a:lnSpc>
                          <a:spcPct val="115000"/>
                        </a:lnSpc>
                        <a:spcBef>
                          <a:spcPts val="0"/>
                        </a:spcBef>
                        <a:spcAft>
                          <a:spcPts val="0"/>
                        </a:spcAft>
                        <a:defRPr sz="1600">
                          <a:effectLst/>
                        </a:defRPr>
                      </a:pPr>
                      <a:r>
                        <a:rPr dirty="0"/>
                        <a:t>Tanzanie</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96,2</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728</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13%</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PRI - TI</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Modéré</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6"/>
                  </a:ext>
                </a:extLst>
              </a:tr>
              <a:tr h="282054">
                <a:tc>
                  <a:txBody>
                    <a:bodyPr/>
                    <a:lstStyle/>
                    <a:p>
                      <a:pPr marL="0" marR="0">
                        <a:lnSpc>
                          <a:spcPct val="115000"/>
                        </a:lnSpc>
                        <a:spcBef>
                          <a:spcPts val="0"/>
                        </a:spcBef>
                        <a:spcAft>
                          <a:spcPts val="0"/>
                        </a:spcAft>
                        <a:defRPr sz="1600">
                          <a:effectLst/>
                        </a:defRPr>
                      </a:pPr>
                      <a:r>
                        <a:rPr dirty="0"/>
                        <a:t>Libéria</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6.2</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51</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12 %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PRI TI</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Élevé</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282054">
                <a:tc>
                  <a:txBody>
                    <a:bodyPr/>
                    <a:lstStyle/>
                    <a:p>
                      <a:pPr marL="0" marR="0">
                        <a:lnSpc>
                          <a:spcPct val="115000"/>
                        </a:lnSpc>
                        <a:spcBef>
                          <a:spcPts val="0"/>
                        </a:spcBef>
                        <a:spcAft>
                          <a:spcPts val="0"/>
                        </a:spcAft>
                        <a:defRPr sz="1600">
                          <a:effectLst/>
                        </a:defRPr>
                      </a:pPr>
                      <a:r>
                        <a:rPr dirty="0"/>
                        <a:t>Zambie</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83.9</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731</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11%</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PRI - TI</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Détresse</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282054">
                <a:tc>
                  <a:txBody>
                    <a:bodyPr/>
                    <a:lstStyle/>
                    <a:p>
                      <a:pPr marL="0" marR="0">
                        <a:lnSpc>
                          <a:spcPct val="115000"/>
                        </a:lnSpc>
                        <a:spcBef>
                          <a:spcPts val="0"/>
                        </a:spcBef>
                        <a:spcAft>
                          <a:spcPts val="0"/>
                        </a:spcAft>
                        <a:defRPr sz="1600">
                          <a:effectLst/>
                        </a:defRPr>
                      </a:pPr>
                      <a:r>
                        <a:rPr dirty="0"/>
                        <a:t>Zimbabwe</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36,2</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369</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10%</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PRI - TI</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solidFill>
                            <a:srgbClr val="FF0000"/>
                          </a:solidFill>
                          <a:effectLst/>
                        </a:defRPr>
                      </a:pPr>
                      <a:r>
                        <a:rPr dirty="0"/>
                        <a:t>Détresse</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solidFill>
                            <a:srgbClr val="FF0000"/>
                          </a:solidFill>
                          <a:effectLst/>
                        </a:defRPr>
                      </a:pPr>
                      <a:r>
                        <a:rPr dirty="0"/>
                        <a:t>Fragile</a:t>
                      </a:r>
                      <a:endParaRPr lang="en-US" sz="1600" dirty="0">
                        <a:solidFill>
                          <a:srgbClr val="FF0000"/>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564108">
                <a:tc>
                  <a:txBody>
                    <a:bodyPr/>
                    <a:lstStyle/>
                    <a:p>
                      <a:pPr marL="0" marR="0">
                        <a:lnSpc>
                          <a:spcPct val="115000"/>
                        </a:lnSpc>
                        <a:spcBef>
                          <a:spcPts val="0"/>
                        </a:spcBef>
                        <a:spcAft>
                          <a:spcPts val="0"/>
                        </a:spcAft>
                        <a:defRPr sz="1600">
                          <a:effectLst/>
                        </a:defRPr>
                      </a:pPr>
                      <a:r>
                        <a:rPr dirty="0"/>
                        <a:t>Bénin</a:t>
                      </a:r>
                      <a:endParaRPr lang="en-US" sz="1600" b="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7,5</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90</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8 %</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PRI - TI</a:t>
                      </a:r>
                      <a:endParaRPr lang="en-US" sz="16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ctr">
                        <a:lnSpc>
                          <a:spcPct val="115000"/>
                        </a:lnSpc>
                        <a:spcBef>
                          <a:spcPts val="0"/>
                        </a:spcBef>
                        <a:spcAft>
                          <a:spcPts val="0"/>
                        </a:spcAft>
                        <a:defRPr sz="1600">
                          <a:effectLst/>
                        </a:defRPr>
                      </a:pPr>
                      <a:r>
                        <a:rPr dirty="0"/>
                        <a:t>Modéré</a:t>
                      </a:r>
                      <a:endParaRPr lang="en-US"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15000"/>
                        </a:lnSpc>
                        <a:spcBef>
                          <a:spcPts val="0"/>
                        </a:spcBef>
                        <a:spcAft>
                          <a:spcPts val="0"/>
                        </a:spcAft>
                        <a:defRPr sz="1600">
                          <a:effectLst/>
                        </a:defRPr>
                      </a:pPr>
                      <a:r>
                        <a:rPr dirty="0"/>
                        <a:t>-</a:t>
                      </a:r>
                      <a:endParaRPr lang="en-US"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3" name="Rectangle 1"/>
          <p:cNvSpPr>
            <a:spLocks noChangeArrowheads="1"/>
          </p:cNvSpPr>
          <p:nvPr/>
        </p:nvSpPr>
        <p:spPr bwMode="auto">
          <a:xfrm>
            <a:off x="642901" y="1503920"/>
            <a:ext cx="141161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4" name="Rectangle 3"/>
          <p:cNvSpPr/>
          <p:nvPr/>
        </p:nvSpPr>
        <p:spPr>
          <a:xfrm>
            <a:off x="553444" y="964850"/>
            <a:ext cx="10782153" cy="584775"/>
          </a:xfrm>
          <a:prstGeom prst="rect">
            <a:avLst/>
          </a:prstGeom>
        </p:spPr>
        <p:txBody>
          <a:bodyPr wrap="square">
            <a:spAutoFit/>
          </a:bodyPr>
          <a:lstStyle/>
          <a:p>
            <a:pPr>
              <a:defRPr b="1">
                <a:latin typeface="Calibri" panose="020F0502020204030204" pitchFamily="34" charset="0"/>
                <a:ea typeface="Calibri" panose="020F0502020204030204" pitchFamily="34" charset="0"/>
              </a:defRPr>
            </a:pPr>
            <a:r>
              <a:rPr sz="1600" dirty="0"/>
              <a:t>Principaux</a:t>
            </a:r>
            <a:r>
              <a:rPr sz="1600" dirty="0"/>
              <a:t> pays </a:t>
            </a:r>
            <a:r>
              <a:rPr sz="1600" dirty="0"/>
              <a:t>récipiendaires</a:t>
            </a:r>
            <a:r>
              <a:rPr sz="1600" dirty="0"/>
              <a:t> du </a:t>
            </a:r>
            <a:r>
              <a:rPr sz="1600" dirty="0"/>
              <a:t>financement</a:t>
            </a:r>
            <a:r>
              <a:rPr sz="1600" dirty="0"/>
              <a:t> de la </a:t>
            </a:r>
            <a:r>
              <a:rPr sz="1600" dirty="0"/>
              <a:t>chaîne</a:t>
            </a:r>
            <a:r>
              <a:rPr sz="1600" dirty="0"/>
              <a:t> </a:t>
            </a:r>
            <a:r>
              <a:rPr sz="1600" dirty="0"/>
              <a:t>d’approvisionnement</a:t>
            </a:r>
            <a:r>
              <a:rPr sz="1600" dirty="0"/>
              <a:t> de </a:t>
            </a:r>
            <a:r>
              <a:rPr sz="1600" dirty="0"/>
              <a:t>l’USAID</a:t>
            </a:r>
            <a:r>
              <a:rPr sz="1600" dirty="0"/>
              <a:t> (</a:t>
            </a:r>
            <a:r>
              <a:rPr sz="1600" dirty="0"/>
              <a:t>moyenne</a:t>
            </a:r>
            <a:r>
              <a:rPr sz="1600" dirty="0"/>
              <a:t> des </a:t>
            </a:r>
            <a:r>
              <a:rPr sz="1600" dirty="0"/>
              <a:t>décaissements</a:t>
            </a:r>
            <a:r>
              <a:rPr sz="1600" dirty="0"/>
              <a:t> pour </a:t>
            </a:r>
            <a:r>
              <a:rPr sz="1600" dirty="0"/>
              <a:t>l’EF</a:t>
            </a:r>
            <a:r>
              <a:rPr sz="1600" dirty="0"/>
              <a:t> 2023 et des engagements pour </a:t>
            </a:r>
            <a:r>
              <a:rPr sz="1600" dirty="0" smtClean="0"/>
              <a:t>l’EF</a:t>
            </a:r>
            <a:r>
              <a:rPr lang="en-US" sz="1600" dirty="0" smtClean="0"/>
              <a:t> </a:t>
            </a:r>
            <a:r>
              <a:rPr sz="1600" dirty="0" smtClean="0"/>
              <a:t>2024</a:t>
            </a:r>
            <a:r>
              <a:rPr sz="1600" dirty="0"/>
              <a:t>), </a:t>
            </a:r>
            <a:r>
              <a:rPr sz="1600" dirty="0"/>
              <a:t>exprimé</a:t>
            </a:r>
            <a:r>
              <a:rPr sz="1600" dirty="0"/>
              <a:t> </a:t>
            </a:r>
            <a:r>
              <a:rPr sz="1600" dirty="0"/>
              <a:t>en</a:t>
            </a:r>
            <a:r>
              <a:rPr sz="1600" dirty="0"/>
              <a:t> </a:t>
            </a:r>
            <a:r>
              <a:rPr sz="1600" dirty="0"/>
              <a:t>pourcentage</a:t>
            </a:r>
            <a:r>
              <a:rPr sz="1600" dirty="0"/>
              <a:t> des </a:t>
            </a:r>
            <a:r>
              <a:rPr sz="1600" dirty="0"/>
              <a:t>dépenses</a:t>
            </a:r>
            <a:r>
              <a:rPr sz="1600" dirty="0"/>
              <a:t> </a:t>
            </a:r>
            <a:r>
              <a:rPr sz="1600" dirty="0"/>
              <a:t>publiques</a:t>
            </a:r>
            <a:r>
              <a:rPr sz="1600" dirty="0"/>
              <a:t> </a:t>
            </a:r>
            <a:r>
              <a:rPr sz="1600" dirty="0"/>
              <a:t>nationales</a:t>
            </a:r>
            <a:r>
              <a:rPr sz="1600" dirty="0"/>
              <a:t> de santé.</a:t>
            </a:r>
            <a:endParaRPr lang="en-US" sz="1600" dirty="0"/>
          </a:p>
        </p:txBody>
      </p:sp>
      <p:sp>
        <p:nvSpPr>
          <p:cNvPr id="5" name="Slide Number Placeholder 4"/>
          <p:cNvSpPr>
            <a:spLocks noGrp="1"/>
          </p:cNvSpPr>
          <p:nvPr>
            <p:ph type="sldNum" idx="12"/>
          </p:nvPr>
        </p:nvSpPr>
        <p:spPr/>
        <p:txBody>
          <a:bodyPr/>
          <a:lstStyle/>
          <a:p>
            <a:fld id="{00000000-1234-1234-1234-123412341234}" type="slidenum">
              <a:rPr lang="en-US" smtClean="0"/>
              <a:t>31</a:t>
            </a:fld>
            <a:endParaRPr lang="en-US" dirty="0"/>
          </a:p>
        </p:txBody>
      </p:sp>
      <p:sp>
        <p:nvSpPr>
          <p:cNvPr id="6" name="Oval 5"/>
          <p:cNvSpPr/>
          <p:nvPr/>
        </p:nvSpPr>
        <p:spPr>
          <a:xfrm>
            <a:off x="6344044" y="2860403"/>
            <a:ext cx="1659437" cy="38690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spTree>
    <p:extLst>
      <p:ext uri="{BB962C8B-B14F-4D97-AF65-F5344CB8AC3E}">
        <p14:creationId xmlns:p14="http://schemas.microsoft.com/office/powerpoint/2010/main" val="14286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664AB-A006-8F74-C9E9-13AC540586F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95CD8AC-0D9D-DEAA-8E84-765840A53BD9}"/>
              </a:ext>
            </a:extLst>
          </p:cNvPr>
          <p:cNvSpPr>
            <a:spLocks noGrp="1"/>
          </p:cNvSpPr>
          <p:nvPr>
            <p:ph type="title"/>
          </p:nvPr>
        </p:nvSpPr>
        <p:spPr>
          <a:xfrm>
            <a:off x="525170" y="55756"/>
            <a:ext cx="11776700" cy="1080802"/>
          </a:xfrm>
        </p:spPr>
        <p:txBody>
          <a:bodyPr>
            <a:noAutofit/>
          </a:bodyPr>
          <a:lstStyle/>
          <a:p>
            <a:pPr eaLnBrk="0" fontAlgn="base" hangingPunct="0">
              <a:lnSpc>
                <a:spcPct val="100000"/>
              </a:lnSpc>
              <a:spcAft>
                <a:spcPct val="0"/>
              </a:spcAft>
              <a:defRPr altLang="en-US" sz="2900" cap="all">
                <a:ln>
                  <a:noFill/>
                </a:ln>
                <a:effectLst/>
              </a:defRPr>
            </a:pPr>
            <a:r>
              <a:rPr sz="2200" dirty="0"/>
              <a:t>L’accès</a:t>
            </a:r>
            <a:r>
              <a:rPr sz="2200" dirty="0"/>
              <a:t> des patients aux </a:t>
            </a:r>
            <a:r>
              <a:rPr sz="2200" dirty="0"/>
              <a:t>produits</a:t>
            </a:r>
            <a:r>
              <a:rPr sz="2200" dirty="0"/>
              <a:t> de santé </a:t>
            </a:r>
            <a:r>
              <a:rPr sz="2200" dirty="0"/>
              <a:t>implique</a:t>
            </a:r>
            <a:r>
              <a:rPr sz="2200" dirty="0"/>
              <a:t> des </a:t>
            </a:r>
            <a:r>
              <a:rPr sz="2200" dirty="0"/>
              <a:t>investissements</a:t>
            </a:r>
            <a:r>
              <a:rPr sz="2200" dirty="0"/>
              <a:t> </a:t>
            </a:r>
            <a:r>
              <a:rPr sz="2200" dirty="0"/>
              <a:t>dans</a:t>
            </a:r>
            <a:r>
              <a:rPr sz="2200" dirty="0"/>
              <a:t> de </a:t>
            </a:r>
            <a:r>
              <a:rPr sz="2200" dirty="0"/>
              <a:t>nombreuses</a:t>
            </a:r>
            <a:r>
              <a:rPr sz="2200" dirty="0"/>
              <a:t> </a:t>
            </a:r>
            <a:r>
              <a:rPr sz="2200" dirty="0"/>
              <a:t>catégories</a:t>
            </a:r>
            <a:r>
              <a:rPr sz="2200" dirty="0"/>
              <a:t> de </a:t>
            </a:r>
            <a:r>
              <a:rPr sz="2200" dirty="0"/>
              <a:t>dépenses</a:t>
            </a:r>
            <a:r>
              <a:rPr sz="2200" dirty="0"/>
              <a:t>, et pas </a:t>
            </a:r>
            <a:r>
              <a:rPr sz="2200" dirty="0"/>
              <a:t>seulement</a:t>
            </a:r>
            <a:r>
              <a:rPr sz="2200" dirty="0"/>
              <a:t> </a:t>
            </a:r>
            <a:r>
              <a:rPr sz="2200" dirty="0"/>
              <a:t>dans</a:t>
            </a:r>
            <a:r>
              <a:rPr sz="2200" dirty="0"/>
              <a:t> le </a:t>
            </a:r>
            <a:r>
              <a:rPr sz="2200" dirty="0"/>
              <a:t>coût</a:t>
            </a:r>
            <a:r>
              <a:rPr sz="2200" dirty="0"/>
              <a:t> </a:t>
            </a:r>
            <a:r>
              <a:rPr sz="2200" dirty="0"/>
              <a:t>unitaire</a:t>
            </a:r>
            <a:r>
              <a:rPr sz="2200" dirty="0"/>
              <a:t> des </a:t>
            </a:r>
            <a:r>
              <a:rPr sz="2200" dirty="0"/>
              <a:t>produits</a:t>
            </a:r>
            <a:r>
              <a:rPr sz="2200" dirty="0"/>
              <a:t>.</a:t>
            </a:r>
            <a:endParaRPr lang="en-US" altLang="en-US" sz="2200" b="0" i="0" u="none" strike="noStrike" cap="all" normalizeH="0" baseline="0" dirty="0">
              <a:ln>
                <a:noFill/>
              </a:ln>
              <a:effectLst/>
              <a:latin typeface="Poppins SemiBold"/>
              <a:cs typeface="Poppins SemiBold"/>
            </a:endParaRPr>
          </a:p>
        </p:txBody>
      </p:sp>
      <p:sp>
        <p:nvSpPr>
          <p:cNvPr id="10" name="Rectangle 9">
            <a:extLst>
              <a:ext uri="{FF2B5EF4-FFF2-40B4-BE49-F238E27FC236}">
                <a16:creationId xmlns:a16="http://schemas.microsoft.com/office/drawing/2014/main" id="{92B03823-5A6F-177C-DE81-6D9F2DEBCD99}"/>
              </a:ext>
            </a:extLst>
          </p:cNvPr>
          <p:cNvSpPr/>
          <p:nvPr/>
        </p:nvSpPr>
        <p:spPr>
          <a:xfrm>
            <a:off x="471376" y="1494943"/>
            <a:ext cx="11415823" cy="284171"/>
          </a:xfrm>
          <a:prstGeom prst="rect">
            <a:avLst/>
          </a:prstGeom>
          <a:noFill/>
        </p:spPr>
        <p:txBody>
          <a:bodyPr wrap="square" lIns="182880" tIns="0" rIns="182880" bIns="0" anchor="ctr"/>
          <a:lstStyle/>
          <a:p>
            <a:pPr marR="0" algn="l" defTabSz="914400" rtl="0" eaLnBrk="1" fontAlgn="auto" latinLnBrk="0" hangingPunct="1">
              <a:lnSpc>
                <a:spcPct val="100000"/>
              </a:lnSpc>
              <a:spcBef>
                <a:spcPts val="1000"/>
              </a:spcBef>
              <a:spcAft>
                <a:spcPts val="0"/>
              </a:spcAft>
              <a:buClr>
                <a:srgbClr val="1FA19C"/>
              </a:buClr>
              <a:buSzTx/>
              <a:tabLst>
                <a:tab pos="756285" algn="l"/>
              </a:tabLst>
              <a:defRPr sz="2000">
                <a:solidFill>
                  <a:schemeClr val="accent1"/>
                </a:solidFill>
                <a:latin typeface="Poppins" panose="00000500000000000000" pitchFamily="50" charset="0"/>
                <a:cs typeface="Poppins" panose="00000500000000000000" pitchFamily="50" charset="0"/>
                <a:sym typeface="Arial"/>
              </a:defRPr>
            </a:pPr>
            <a:r>
              <a:rPr dirty="0"/>
              <a:t>La </a:t>
            </a:r>
            <a:r>
              <a:rPr dirty="0"/>
              <a:t>majorité</a:t>
            </a:r>
            <a:r>
              <a:rPr dirty="0"/>
              <a:t> des pays à </a:t>
            </a:r>
            <a:r>
              <a:rPr dirty="0"/>
              <a:t>revenu</a:t>
            </a:r>
            <a:r>
              <a:rPr dirty="0"/>
              <a:t> </a:t>
            </a:r>
            <a:r>
              <a:rPr dirty="0"/>
              <a:t>faible</a:t>
            </a:r>
            <a:r>
              <a:rPr dirty="0"/>
              <a:t> </a:t>
            </a:r>
            <a:r>
              <a:rPr dirty="0"/>
              <a:t>ou</a:t>
            </a:r>
            <a:r>
              <a:rPr dirty="0"/>
              <a:t> </a:t>
            </a:r>
            <a:r>
              <a:rPr dirty="0"/>
              <a:t>intermédiaire</a:t>
            </a:r>
            <a:r>
              <a:rPr dirty="0"/>
              <a:t> </a:t>
            </a:r>
            <a:r>
              <a:rPr dirty="0"/>
              <a:t>n’ont</a:t>
            </a:r>
            <a:r>
              <a:rPr dirty="0"/>
              <a:t> pas la </a:t>
            </a:r>
            <a:r>
              <a:rPr dirty="0"/>
              <a:t>capacité</a:t>
            </a:r>
            <a:r>
              <a:rPr dirty="0"/>
              <a:t> technique </a:t>
            </a:r>
            <a:r>
              <a:rPr dirty="0"/>
              <a:t>d’agréger</a:t>
            </a:r>
            <a:r>
              <a:rPr dirty="0"/>
              <a:t> </a:t>
            </a:r>
            <a:r>
              <a:rPr dirty="0"/>
              <a:t>ou</a:t>
            </a:r>
            <a:r>
              <a:rPr dirty="0"/>
              <a:t> de </a:t>
            </a:r>
            <a:r>
              <a:rPr dirty="0"/>
              <a:t>ventiler</a:t>
            </a:r>
            <a:r>
              <a:rPr dirty="0"/>
              <a:t> les </a:t>
            </a:r>
            <a:r>
              <a:rPr dirty="0"/>
              <a:t>coûts</a:t>
            </a:r>
            <a:r>
              <a:rPr dirty="0"/>
              <a:t> </a:t>
            </a:r>
            <a:r>
              <a:rPr dirty="0"/>
              <a:t>associés</a:t>
            </a:r>
            <a:r>
              <a:rPr dirty="0"/>
              <a:t> à </a:t>
            </a:r>
            <a:r>
              <a:rPr dirty="0"/>
              <a:t>l’accès</a:t>
            </a:r>
            <a:r>
              <a:rPr dirty="0"/>
              <a:t> des patients, </a:t>
            </a:r>
            <a:r>
              <a:rPr dirty="0"/>
              <a:t>ni</a:t>
            </a:r>
            <a:r>
              <a:rPr dirty="0"/>
              <a:t> </a:t>
            </a:r>
            <a:r>
              <a:rPr dirty="0"/>
              <a:t>d’attribuer</a:t>
            </a:r>
            <a:r>
              <a:rPr dirty="0"/>
              <a:t> des </a:t>
            </a:r>
            <a:r>
              <a:rPr dirty="0"/>
              <a:t>ressources</a:t>
            </a:r>
            <a:r>
              <a:rPr dirty="0"/>
              <a:t> </a:t>
            </a:r>
            <a:r>
              <a:rPr dirty="0"/>
              <a:t>appropriées</a:t>
            </a:r>
            <a:r>
              <a:rPr dirty="0"/>
              <a:t> aux </a:t>
            </a:r>
            <a:r>
              <a:rPr dirty="0"/>
              <a:t>fonctions</a:t>
            </a:r>
            <a:r>
              <a:rPr dirty="0"/>
              <a:t> </a:t>
            </a:r>
            <a:r>
              <a:rPr dirty="0"/>
              <a:t>logistiques</a:t>
            </a:r>
            <a:r>
              <a:rPr dirty="0"/>
              <a:t> </a:t>
            </a:r>
            <a:r>
              <a:rPr dirty="0"/>
              <a:t>correspondantes</a:t>
            </a:r>
            <a:r>
              <a:rPr dirty="0"/>
              <a:t>.</a:t>
            </a:r>
            <a:endParaRPr lang="en-US" dirty="0">
              <a:solidFill>
                <a:srgbClr val="FF0000"/>
              </a:solidFill>
              <a:latin typeface="Poppins" panose="00000500000000000000" pitchFamily="50" charset="0"/>
              <a:cs typeface="Poppins" panose="00000500000000000000" pitchFamily="50" charset="0"/>
              <a:sym typeface="Arial"/>
            </a:endParaRPr>
          </a:p>
        </p:txBody>
      </p:sp>
      <p:sp>
        <p:nvSpPr>
          <p:cNvPr id="12" name="Rectangle 11">
            <a:extLst>
              <a:ext uri="{FF2B5EF4-FFF2-40B4-BE49-F238E27FC236}">
                <a16:creationId xmlns:a16="http://schemas.microsoft.com/office/drawing/2014/main" id="{5B218F7E-B20B-A6A4-C9A6-8C1B678BF5B4}"/>
              </a:ext>
            </a:extLst>
          </p:cNvPr>
          <p:cNvSpPr/>
          <p:nvPr/>
        </p:nvSpPr>
        <p:spPr>
          <a:xfrm>
            <a:off x="6096000" y="2323861"/>
            <a:ext cx="5485199" cy="1918762"/>
          </a:xfrm>
          <a:prstGeom prst="rect">
            <a:avLst/>
          </a:prstGeom>
          <a:solidFill>
            <a:srgbClr val="FF6462"/>
          </a:solidFill>
        </p:spPr>
        <p:txBody>
          <a:bodyPr wrap="square" lIns="182880" tIns="182880" rIns="182880" bIns="0" anchor="t" anchorCtr="0"/>
          <a:lstStyle/>
          <a:p>
            <a:pPr marR="0" algn="l" defTabSz="914400" rtl="0" eaLnBrk="1" fontAlgn="auto" latinLnBrk="0" hangingPunct="1">
              <a:lnSpc>
                <a:spcPct val="100000"/>
              </a:lnSpc>
              <a:spcBef>
                <a:spcPts val="1000"/>
              </a:spcBef>
              <a:spcAft>
                <a:spcPts val="0"/>
              </a:spcAft>
              <a:buClr>
                <a:srgbClr val="1FA19C"/>
              </a:buClr>
              <a:buSzTx/>
              <a:tabLst>
                <a:tab pos="756285" algn="l"/>
              </a:tabLst>
              <a:defRPr kern="1200">
                <a:ln>
                  <a:noFill/>
                </a:ln>
                <a:solidFill>
                  <a:schemeClr val="bg1"/>
                </a:solidFill>
                <a:effectLst/>
                <a:uLnTx/>
                <a:uFillTx/>
                <a:latin typeface="Poppins" panose="00000500000000000000" pitchFamily="2" charset="0"/>
                <a:ea typeface="+mn-ea"/>
                <a:cs typeface="Poppins" panose="00000500000000000000" pitchFamily="2" charset="0"/>
                <a:sym typeface="Arial"/>
              </a:defRPr>
            </a:pPr>
            <a:r>
              <a:rPr dirty="0"/>
              <a:t>Obstacles à la </a:t>
            </a:r>
            <a:r>
              <a:rPr dirty="0"/>
              <a:t>gouvernance</a:t>
            </a:r>
            <a:r>
              <a:rPr dirty="0"/>
              <a:t> :</a:t>
            </a:r>
          </a:p>
          <a:p>
            <a:pPr marL="171450" marR="0" indent="-171450" algn="l" defTabSz="914400" rtl="0" eaLnBrk="1" fontAlgn="auto" latinLnBrk="0" hangingPunct="1">
              <a:lnSpc>
                <a:spcPct val="100000"/>
              </a:lnSpc>
              <a:spcBef>
                <a:spcPts val="600"/>
              </a:spcBef>
              <a:spcAft>
                <a:spcPts val="0"/>
              </a:spcAft>
              <a:buClr>
                <a:schemeClr val="bg1"/>
              </a:buClr>
              <a:buSzTx/>
              <a:buFont typeface="Wingdings" panose="05000000000000000000" pitchFamily="2" charset="2"/>
              <a:buChar char="§"/>
              <a:tabLst>
                <a:tab pos="756285" algn="l"/>
              </a:tabLst>
              <a:defRPr sz="1600">
                <a:solidFill>
                  <a:schemeClr val="bg1"/>
                </a:solidFill>
                <a:latin typeface="Poppins" panose="00000500000000000000" pitchFamily="2" charset="0"/>
                <a:cs typeface="Poppins" panose="00000500000000000000" pitchFamily="2" charset="0"/>
                <a:sym typeface="Arial"/>
              </a:defRPr>
            </a:pPr>
            <a:r>
              <a:rPr dirty="0"/>
              <a:t>Dépenses</a:t>
            </a:r>
            <a:r>
              <a:rPr dirty="0"/>
              <a:t> hors budget</a:t>
            </a:r>
          </a:p>
          <a:p>
            <a:pPr marL="171450" marR="0" indent="-171450" algn="l" defTabSz="914400" rtl="0" eaLnBrk="1" fontAlgn="auto" latinLnBrk="0" hangingPunct="1">
              <a:lnSpc>
                <a:spcPct val="100000"/>
              </a:lnSpc>
              <a:spcBef>
                <a:spcPts val="600"/>
              </a:spcBef>
              <a:spcAft>
                <a:spcPts val="0"/>
              </a:spcAft>
              <a:buClr>
                <a:schemeClr val="bg1"/>
              </a:buClr>
              <a:buSzTx/>
              <a:buFont typeface="Wingdings" panose="05000000000000000000" pitchFamily="2" charset="2"/>
              <a:buChar char="§"/>
              <a:tabLst>
                <a:tab pos="756285" algn="l"/>
              </a:tabLst>
              <a:defRPr sz="1600" kern="1200">
                <a:ln>
                  <a:noFill/>
                </a:ln>
                <a:solidFill>
                  <a:schemeClr val="bg1"/>
                </a:solidFill>
                <a:effectLst/>
                <a:uLnTx/>
                <a:uFillTx/>
                <a:latin typeface="Poppins" panose="00000500000000000000" pitchFamily="2" charset="0"/>
                <a:ea typeface="+mn-ea"/>
                <a:cs typeface="Poppins" panose="00000500000000000000" pitchFamily="2" charset="0"/>
                <a:sym typeface="Arial"/>
              </a:defRPr>
            </a:pPr>
            <a:r>
              <a:rPr dirty="0"/>
              <a:t>Don </a:t>
            </a:r>
            <a:r>
              <a:rPr dirty="0"/>
              <a:t>en</a:t>
            </a:r>
            <a:r>
              <a:rPr dirty="0"/>
              <a:t> nature </a:t>
            </a:r>
          </a:p>
          <a:p>
            <a:pPr marL="171450" marR="0" indent="-171450" algn="l" defTabSz="914400" rtl="0" eaLnBrk="1" fontAlgn="auto" latinLnBrk="0" hangingPunct="1">
              <a:lnSpc>
                <a:spcPct val="100000"/>
              </a:lnSpc>
              <a:spcBef>
                <a:spcPts val="600"/>
              </a:spcBef>
              <a:spcAft>
                <a:spcPts val="0"/>
              </a:spcAft>
              <a:buClr>
                <a:schemeClr val="bg1"/>
              </a:buClr>
              <a:buSzTx/>
              <a:buFont typeface="Wingdings" panose="05000000000000000000" pitchFamily="2" charset="2"/>
              <a:buChar char="§"/>
              <a:tabLst>
                <a:tab pos="756285" algn="l"/>
              </a:tabLst>
              <a:defRPr sz="1600">
                <a:solidFill>
                  <a:schemeClr val="bg1"/>
                </a:solidFill>
                <a:latin typeface="Poppins" panose="00000500000000000000" pitchFamily="2" charset="0"/>
                <a:cs typeface="Poppins" panose="00000500000000000000" pitchFamily="2" charset="0"/>
                <a:sym typeface="Arial"/>
              </a:defRPr>
            </a:pPr>
            <a:r>
              <a:rPr dirty="0"/>
              <a:t>GFP </a:t>
            </a:r>
            <a:r>
              <a:rPr dirty="0"/>
              <a:t>inadéquate</a:t>
            </a:r>
            <a:endParaRPr dirty="0"/>
          </a:p>
          <a:p>
            <a:pPr marL="171450" marR="0" indent="-171450" algn="l" defTabSz="914400" rtl="0" eaLnBrk="1" fontAlgn="auto" latinLnBrk="0" hangingPunct="1">
              <a:lnSpc>
                <a:spcPct val="100000"/>
              </a:lnSpc>
              <a:spcBef>
                <a:spcPts val="600"/>
              </a:spcBef>
              <a:spcAft>
                <a:spcPts val="0"/>
              </a:spcAft>
              <a:buClr>
                <a:schemeClr val="bg1"/>
              </a:buClr>
              <a:buSzTx/>
              <a:buFont typeface="Wingdings" panose="05000000000000000000" pitchFamily="2" charset="2"/>
              <a:buChar char="§"/>
              <a:tabLst>
                <a:tab pos="756285" algn="l"/>
              </a:tabLst>
              <a:defRPr sz="1600">
                <a:solidFill>
                  <a:schemeClr val="bg1"/>
                </a:solidFill>
                <a:latin typeface="Poppins" panose="00000500000000000000" pitchFamily="2" charset="0"/>
                <a:cs typeface="Poppins" panose="00000500000000000000" pitchFamily="2" charset="0"/>
                <a:sym typeface="Arial"/>
              </a:defRPr>
            </a:pPr>
            <a:r>
              <a:rPr dirty="0"/>
              <a:t>Quelques</a:t>
            </a:r>
            <a:r>
              <a:rPr dirty="0"/>
              <a:t> </a:t>
            </a:r>
            <a:r>
              <a:rPr dirty="0"/>
              <a:t>exemples</a:t>
            </a:r>
            <a:r>
              <a:rPr dirty="0"/>
              <a:t> de PPP</a:t>
            </a:r>
            <a:endParaRPr kumimoji="0" lang="en-US" sz="160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sym typeface="Arial"/>
            </a:endParaRPr>
          </a:p>
        </p:txBody>
      </p:sp>
      <p:sp>
        <p:nvSpPr>
          <p:cNvPr id="16" name="Rectangle 15">
            <a:extLst>
              <a:ext uri="{FF2B5EF4-FFF2-40B4-BE49-F238E27FC236}">
                <a16:creationId xmlns:a16="http://schemas.microsoft.com/office/drawing/2014/main" id="{389754DC-7E4C-33CC-E43E-63E757BF288A}"/>
              </a:ext>
            </a:extLst>
          </p:cNvPr>
          <p:cNvSpPr/>
          <p:nvPr/>
        </p:nvSpPr>
        <p:spPr>
          <a:xfrm>
            <a:off x="641338" y="2119315"/>
            <a:ext cx="4687912" cy="4654464"/>
          </a:xfrm>
          <a:prstGeom prst="rect">
            <a:avLst/>
          </a:prstGeom>
          <a:solidFill>
            <a:schemeClr val="bg1">
              <a:lumMod val="65000"/>
            </a:schemeClr>
          </a:solidFill>
        </p:spPr>
        <p:txBody>
          <a:bodyPr wrap="square" lIns="182880" tIns="182880" rIns="182880" bIns="0" anchor="t" anchorCtr="0"/>
          <a:lstStyle/>
          <a:p>
            <a:pPr>
              <a:spcBef>
                <a:spcPts val="1000"/>
              </a:spcBef>
              <a:buClr>
                <a:schemeClr val="bg1"/>
              </a:buClr>
              <a:tabLst>
                <a:tab pos="756285" algn="l"/>
              </a:tabLst>
              <a:defRPr>
                <a:solidFill>
                  <a:schemeClr val="bg1"/>
                </a:solidFill>
                <a:latin typeface="Poppins" panose="00000500000000000000" pitchFamily="2" charset="0"/>
                <a:cs typeface="Poppins" panose="00000500000000000000" pitchFamily="2" charset="0"/>
                <a:sym typeface="Arial"/>
              </a:defRPr>
            </a:pPr>
            <a:r>
              <a:rPr dirty="0"/>
              <a:t>Facteurs</a:t>
            </a:r>
            <a:r>
              <a:rPr dirty="0"/>
              <a:t> </a:t>
            </a:r>
            <a:r>
              <a:rPr dirty="0"/>
              <a:t>simplifiés</a:t>
            </a:r>
            <a:r>
              <a:rPr dirty="0"/>
              <a:t> de </a:t>
            </a:r>
            <a:r>
              <a:rPr dirty="0"/>
              <a:t>surcoût</a:t>
            </a:r>
            <a:r>
              <a:rPr dirty="0"/>
              <a:t> appliqués au </a:t>
            </a:r>
            <a:r>
              <a:rPr dirty="0"/>
              <a:t>coût</a:t>
            </a:r>
            <a:r>
              <a:rPr dirty="0"/>
              <a:t> </a:t>
            </a:r>
            <a:r>
              <a:rPr dirty="0"/>
              <a:t>unitaire</a:t>
            </a:r>
            <a:r>
              <a:rPr dirty="0"/>
              <a:t> des </a:t>
            </a:r>
            <a:r>
              <a:rPr dirty="0"/>
              <a:t>produits</a:t>
            </a:r>
            <a:endParaRPr dirty="0"/>
          </a:p>
          <a:p>
            <a:pPr>
              <a:spcBef>
                <a:spcPts val="1000"/>
              </a:spcBef>
              <a:buClr>
                <a:schemeClr val="bg1"/>
              </a:buClr>
              <a:tabLst>
                <a:tab pos="756285" algn="l"/>
              </a:tabLst>
            </a:pPr>
            <a:endParaRPr lang="en-US" dirty="0">
              <a:solidFill>
                <a:schemeClr val="bg1"/>
              </a:solidFill>
              <a:latin typeface="Poppins" panose="00000500000000000000" pitchFamily="2" charset="0"/>
              <a:cs typeface="Poppins" panose="00000500000000000000" pitchFamily="2" charset="0"/>
              <a:sym typeface="Arial"/>
            </a:endParaRPr>
          </a:p>
          <a:p>
            <a:pPr>
              <a:spcBef>
                <a:spcPts val="1000"/>
              </a:spcBef>
              <a:buClr>
                <a:schemeClr val="bg1"/>
              </a:buClr>
              <a:tabLst>
                <a:tab pos="756285" algn="l"/>
              </a:tabLst>
            </a:pPr>
            <a:endParaRPr lang="en-US" dirty="0">
              <a:solidFill>
                <a:schemeClr val="bg1"/>
              </a:solidFill>
              <a:latin typeface="Poppins" panose="00000500000000000000" pitchFamily="2" charset="0"/>
              <a:cs typeface="Poppins" panose="00000500000000000000" pitchFamily="2" charset="0"/>
              <a:sym typeface="Arial"/>
            </a:endParaRPr>
          </a:p>
        </p:txBody>
      </p:sp>
      <p:sp>
        <p:nvSpPr>
          <p:cNvPr id="19" name="TextBox 18">
            <a:extLst>
              <a:ext uri="{FF2B5EF4-FFF2-40B4-BE49-F238E27FC236}">
                <a16:creationId xmlns:a16="http://schemas.microsoft.com/office/drawing/2014/main" id="{E12BCE31-89DB-B064-E68E-0C4AEE344B91}"/>
              </a:ext>
            </a:extLst>
          </p:cNvPr>
          <p:cNvSpPr txBox="1"/>
          <p:nvPr/>
        </p:nvSpPr>
        <p:spPr>
          <a:xfrm>
            <a:off x="3211586" y="3205074"/>
            <a:ext cx="2097448" cy="1600438"/>
          </a:xfrm>
          <a:prstGeom prst="rect">
            <a:avLst/>
          </a:prstGeom>
          <a:noFill/>
        </p:spPr>
        <p:txBody>
          <a:bodyPr wrap="square">
            <a:spAutoFit/>
          </a:bodyPr>
          <a:lstStyle/>
          <a:p>
            <a:pPr>
              <a:defRPr sz="1600" b="1"/>
            </a:pPr>
            <a:r>
              <a:rPr sz="1400" dirty="0"/>
              <a:t>15 à 30 % du </a:t>
            </a:r>
            <a:r>
              <a:rPr sz="1400" dirty="0"/>
              <a:t>coût</a:t>
            </a:r>
            <a:r>
              <a:rPr sz="1400" dirty="0"/>
              <a:t> </a:t>
            </a:r>
            <a:r>
              <a:rPr sz="1400" dirty="0"/>
              <a:t>unitaire</a:t>
            </a:r>
            <a:r>
              <a:rPr sz="1400" dirty="0"/>
              <a:t> </a:t>
            </a:r>
            <a:r>
              <a:rPr sz="1400" dirty="0"/>
              <a:t>doivent</a:t>
            </a:r>
            <a:r>
              <a:rPr sz="1400" dirty="0"/>
              <a:t> </a:t>
            </a:r>
            <a:r>
              <a:rPr sz="1400" dirty="0"/>
              <a:t>être</a:t>
            </a:r>
            <a:r>
              <a:rPr sz="1400" dirty="0"/>
              <a:t> </a:t>
            </a:r>
            <a:r>
              <a:rPr sz="1400" dirty="0"/>
              <a:t>correctement</a:t>
            </a:r>
            <a:r>
              <a:rPr sz="1400" dirty="0"/>
              <a:t> </a:t>
            </a:r>
            <a:r>
              <a:rPr sz="1400" dirty="0"/>
              <a:t>alloués</a:t>
            </a:r>
            <a:r>
              <a:rPr sz="1400" dirty="0"/>
              <a:t> au </a:t>
            </a:r>
            <a:r>
              <a:rPr sz="1400" dirty="0"/>
              <a:t>niveau</a:t>
            </a:r>
            <a:r>
              <a:rPr sz="1400" dirty="0"/>
              <a:t> </a:t>
            </a:r>
            <a:r>
              <a:rPr sz="1400" dirty="0"/>
              <a:t>infranational</a:t>
            </a:r>
            <a:r>
              <a:rPr sz="1400" dirty="0"/>
              <a:t> pour </a:t>
            </a:r>
            <a:r>
              <a:rPr sz="1400" dirty="0"/>
              <a:t>garantir</a:t>
            </a:r>
            <a:r>
              <a:rPr sz="1400" dirty="0"/>
              <a:t> la </a:t>
            </a:r>
            <a:r>
              <a:rPr sz="1400" dirty="0"/>
              <a:t>disponibilité</a:t>
            </a:r>
            <a:r>
              <a:rPr sz="1400" dirty="0"/>
              <a:t>.</a:t>
            </a:r>
          </a:p>
        </p:txBody>
      </p:sp>
      <p:graphicFrame>
        <p:nvGraphicFramePr>
          <p:cNvPr id="22" name="Table 21">
            <a:extLst>
              <a:ext uri="{FF2B5EF4-FFF2-40B4-BE49-F238E27FC236}">
                <a16:creationId xmlns:a16="http://schemas.microsoft.com/office/drawing/2014/main" id="{750D260A-9FD9-7547-CDCE-024071A38FAC}"/>
              </a:ext>
            </a:extLst>
          </p:cNvPr>
          <p:cNvGraphicFramePr>
            <a:graphicFrameLocks noGrp="1"/>
          </p:cNvGraphicFramePr>
          <p:nvPr>
            <p:extLst>
              <p:ext uri="{D42A27DB-BD31-4B8C-83A1-F6EECF244321}">
                <p14:modId xmlns:p14="http://schemas.microsoft.com/office/powerpoint/2010/main" val="756507857"/>
              </p:ext>
            </p:extLst>
          </p:nvPr>
        </p:nvGraphicFramePr>
        <p:xfrm>
          <a:off x="746910" y="2933370"/>
          <a:ext cx="2324100" cy="3172460"/>
        </p:xfrm>
        <a:graphic>
          <a:graphicData uri="http://schemas.openxmlformats.org/drawingml/2006/table">
            <a:tbl>
              <a:tblPr>
                <a:tableStyleId>{5C22544A-7EE6-4342-B048-85BDC9FD1C3A}</a:tableStyleId>
              </a:tblPr>
              <a:tblGrid>
                <a:gridCol w="2324100">
                  <a:extLst>
                    <a:ext uri="{9D8B030D-6E8A-4147-A177-3AD203B41FA5}">
                      <a16:colId xmlns:a16="http://schemas.microsoft.com/office/drawing/2014/main" val="489547062"/>
                    </a:ext>
                  </a:extLst>
                </a:gridCol>
              </a:tblGrid>
              <a:tr h="184150">
                <a:tc>
                  <a:txBody>
                    <a:bodyPr/>
                    <a:lstStyle/>
                    <a:p>
                      <a:pPr algn="l" fontAlgn="b">
                        <a:defRPr sz="1200">
                          <a:effectLst/>
                        </a:defRPr>
                      </a:pPr>
                      <a:r>
                        <a:rPr dirty="0"/>
                        <a:t>Livraison rendue droits acquittés (DDP) au pays</a:t>
                      </a:r>
                      <a:endParaRPr lang="en-US"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407008032"/>
                  </a:ext>
                </a:extLst>
              </a:tr>
              <a:tr h="184150">
                <a:tc>
                  <a:txBody>
                    <a:bodyPr/>
                    <a:lstStyle/>
                    <a:p>
                      <a:pPr algn="l" fontAlgn="b">
                        <a:defRPr sz="1200">
                          <a:effectLst/>
                        </a:defRPr>
                      </a:pPr>
                      <a:r>
                        <a:rPr dirty="0"/>
                        <a:t>Frais de stationnement prolongé </a:t>
                      </a:r>
                      <a:endParaRPr lang="en-US"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653425999"/>
                  </a:ext>
                </a:extLst>
              </a:tr>
              <a:tr h="184150">
                <a:tc>
                  <a:txBody>
                    <a:bodyPr/>
                    <a:lstStyle/>
                    <a:p>
                      <a:pPr algn="l" fontAlgn="b">
                        <a:defRPr sz="1200">
                          <a:effectLst/>
                        </a:defRPr>
                      </a:pPr>
                      <a:r>
                        <a:rPr dirty="0"/>
                        <a:t>Stockage centralisé et distribution</a:t>
                      </a:r>
                      <a:endParaRPr lang="en-US"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840397535"/>
                  </a:ext>
                </a:extLst>
              </a:tr>
              <a:tr h="184150">
                <a:tc>
                  <a:txBody>
                    <a:bodyPr/>
                    <a:lstStyle/>
                    <a:p>
                      <a:pPr algn="l" fontAlgn="b">
                        <a:defRPr sz="1200">
                          <a:effectLst/>
                        </a:defRPr>
                      </a:pPr>
                      <a:r>
                        <a:rPr dirty="0"/>
                        <a:t>Stockage</a:t>
                      </a:r>
                      <a:endParaRPr lang="en-US"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953423182"/>
                  </a:ext>
                </a:extLst>
              </a:tr>
              <a:tr h="184150">
                <a:tc>
                  <a:txBody>
                    <a:bodyPr/>
                    <a:lstStyle/>
                    <a:p>
                      <a:pPr algn="l" fontAlgn="b">
                        <a:defRPr sz="1200">
                          <a:effectLst/>
                        </a:defRPr>
                      </a:pPr>
                      <a:r>
                        <a:rPr dirty="0"/>
                        <a:t>Stockage et distribution au niveau infranational</a:t>
                      </a:r>
                      <a:endParaRPr lang="en-US"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888014655"/>
                  </a:ext>
                </a:extLst>
              </a:tr>
              <a:tr h="184150">
                <a:tc>
                  <a:txBody>
                    <a:bodyPr/>
                    <a:lstStyle/>
                    <a:p>
                      <a:pPr algn="l" fontAlgn="b">
                        <a:defRPr sz="1200">
                          <a:effectLst/>
                        </a:defRPr>
                      </a:pPr>
                      <a:r>
                        <a:rPr dirty="0"/>
                        <a:t>Réapprovisionnement des établissements</a:t>
                      </a:r>
                      <a:endParaRPr lang="en-US"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429610620"/>
                  </a:ext>
                </a:extLst>
              </a:tr>
              <a:tr h="184150">
                <a:tc>
                  <a:txBody>
                    <a:bodyPr/>
                    <a:lstStyle/>
                    <a:p>
                      <a:pPr algn="l" fontAlgn="b">
                        <a:defRPr sz="1200">
                          <a:effectLst/>
                        </a:defRPr>
                      </a:pPr>
                      <a:r>
                        <a:rPr dirty="0"/>
                        <a:t>Personnel de santé dédié à la quantification</a:t>
                      </a:r>
                      <a:endParaRPr lang="en-US"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317134121"/>
                  </a:ext>
                </a:extLst>
              </a:tr>
              <a:tr h="184150">
                <a:tc>
                  <a:txBody>
                    <a:bodyPr/>
                    <a:lstStyle/>
                    <a:p>
                      <a:pPr algn="l" fontAlgn="b">
                        <a:defRPr sz="1200">
                          <a:effectLst/>
                        </a:defRPr>
                      </a:pPr>
                      <a:r>
                        <a:rPr dirty="0"/>
                        <a:t>RH pour la planification de l'approvisionnement</a:t>
                      </a:r>
                      <a:endParaRPr lang="en-US"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301714733"/>
                  </a:ext>
                </a:extLst>
              </a:tr>
              <a:tr h="184150">
                <a:tc>
                  <a:txBody>
                    <a:bodyPr/>
                    <a:lstStyle/>
                    <a:p>
                      <a:pPr algn="l" fontAlgn="b">
                        <a:defRPr sz="1200">
                          <a:effectLst/>
                        </a:defRPr>
                      </a:pPr>
                      <a:r>
                        <a:rPr dirty="0"/>
                        <a:t>Ressources humaines pour la distribution</a:t>
                      </a:r>
                      <a:endParaRPr lang="en-US"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821991365"/>
                  </a:ext>
                </a:extLst>
              </a:tr>
              <a:tr h="184150">
                <a:tc>
                  <a:txBody>
                    <a:bodyPr/>
                    <a:lstStyle/>
                    <a:p>
                      <a:pPr algn="l" fontAlgn="b">
                        <a:defRPr sz="1200">
                          <a:effectLst/>
                        </a:defRPr>
                      </a:pPr>
                      <a:r>
                        <a:rPr dirty="0"/>
                        <a:t>Effectifs pour la gestion du flux commande–paiement</a:t>
                      </a:r>
                      <a:endParaRPr lang="en-US" sz="12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697367496"/>
                  </a:ext>
                </a:extLst>
              </a:tr>
            </a:tbl>
          </a:graphicData>
        </a:graphic>
      </p:graphicFrame>
      <p:sp>
        <p:nvSpPr>
          <p:cNvPr id="23" name="TextBox 22">
            <a:extLst>
              <a:ext uri="{FF2B5EF4-FFF2-40B4-BE49-F238E27FC236}">
                <a16:creationId xmlns:a16="http://schemas.microsoft.com/office/drawing/2014/main" id="{A2C425C8-6DFA-10EC-16CF-D6B314C8C5A5}"/>
              </a:ext>
            </a:extLst>
          </p:cNvPr>
          <p:cNvSpPr txBox="1"/>
          <p:nvPr/>
        </p:nvSpPr>
        <p:spPr>
          <a:xfrm>
            <a:off x="698782" y="6179873"/>
            <a:ext cx="4582340" cy="553998"/>
          </a:xfrm>
          <a:prstGeom prst="rect">
            <a:avLst/>
          </a:prstGeom>
          <a:noFill/>
        </p:spPr>
        <p:txBody>
          <a:bodyPr wrap="square">
            <a:spAutoFit/>
          </a:bodyPr>
          <a:lstStyle/>
          <a:p>
            <a:pPr>
              <a:defRPr sz="1600"/>
            </a:pPr>
            <a:r>
              <a:rPr sz="1000" dirty="0"/>
              <a:t>Dans</a:t>
            </a:r>
            <a:r>
              <a:rPr sz="1000" dirty="0"/>
              <a:t> </a:t>
            </a:r>
            <a:r>
              <a:rPr sz="1000" dirty="0"/>
              <a:t>certains</a:t>
            </a:r>
            <a:r>
              <a:rPr sz="1000" dirty="0"/>
              <a:t> pays, </a:t>
            </a:r>
            <a:r>
              <a:rPr sz="1000" dirty="0"/>
              <a:t>une</a:t>
            </a:r>
            <a:r>
              <a:rPr sz="1000" dirty="0"/>
              <a:t> part </a:t>
            </a:r>
            <a:r>
              <a:rPr sz="1000" dirty="0"/>
              <a:t>significative</a:t>
            </a:r>
            <a:r>
              <a:rPr sz="1000" dirty="0"/>
              <a:t> de </a:t>
            </a:r>
            <a:r>
              <a:rPr sz="1000" dirty="0"/>
              <a:t>cette</a:t>
            </a:r>
            <a:r>
              <a:rPr sz="1000" dirty="0"/>
              <a:t> assistance technique de </a:t>
            </a:r>
            <a:r>
              <a:rPr sz="1000" dirty="0"/>
              <a:t>l’USAID</a:t>
            </a:r>
            <a:r>
              <a:rPr sz="1000" dirty="0"/>
              <a:t> </a:t>
            </a:r>
            <a:r>
              <a:rPr sz="1000" dirty="0"/>
              <a:t>n’était</a:t>
            </a:r>
            <a:r>
              <a:rPr sz="1000" dirty="0"/>
              <a:t> pas </a:t>
            </a:r>
            <a:r>
              <a:rPr sz="1000" dirty="0"/>
              <a:t>budgétisée</a:t>
            </a:r>
            <a:r>
              <a:rPr sz="1000" dirty="0"/>
              <a:t>, </a:t>
            </a:r>
            <a:r>
              <a:rPr sz="1000" dirty="0"/>
              <a:t>mais</a:t>
            </a:r>
            <a:r>
              <a:rPr sz="1000" dirty="0"/>
              <a:t> la </a:t>
            </a:r>
            <a:r>
              <a:rPr sz="1000" dirty="0"/>
              <a:t>budgétisation</a:t>
            </a:r>
            <a:r>
              <a:rPr sz="1000" dirty="0"/>
              <a:t> </a:t>
            </a:r>
            <a:r>
              <a:rPr sz="1000" dirty="0"/>
              <a:t>axée</a:t>
            </a:r>
            <a:r>
              <a:rPr sz="1000" dirty="0"/>
              <a:t> sur les </a:t>
            </a:r>
            <a:r>
              <a:rPr sz="1000" dirty="0"/>
              <a:t>programmes</a:t>
            </a:r>
            <a:r>
              <a:rPr sz="1000" dirty="0"/>
              <a:t> </a:t>
            </a:r>
            <a:r>
              <a:rPr sz="1000" dirty="0"/>
              <a:t>peut</a:t>
            </a:r>
            <a:r>
              <a:rPr sz="1000" dirty="0"/>
              <a:t> </a:t>
            </a:r>
            <a:r>
              <a:rPr sz="1000" dirty="0"/>
              <a:t>masquer</a:t>
            </a:r>
            <a:r>
              <a:rPr sz="1000" dirty="0"/>
              <a:t> les </a:t>
            </a:r>
            <a:r>
              <a:rPr sz="1000" dirty="0"/>
              <a:t>coûts</a:t>
            </a:r>
            <a:r>
              <a:rPr sz="1000" dirty="0"/>
              <a:t> </a:t>
            </a:r>
            <a:r>
              <a:rPr sz="1000" dirty="0"/>
              <a:t>réels</a:t>
            </a:r>
            <a:r>
              <a:rPr sz="1000" dirty="0"/>
              <a:t>.</a:t>
            </a:r>
          </a:p>
        </p:txBody>
      </p:sp>
      <p:sp>
        <p:nvSpPr>
          <p:cNvPr id="6" name="Rectangle 5">
            <a:extLst>
              <a:ext uri="{FF2B5EF4-FFF2-40B4-BE49-F238E27FC236}">
                <a16:creationId xmlns:a16="http://schemas.microsoft.com/office/drawing/2014/main" id="{9A0B177D-3599-4590-6709-1CCC31D9516D}"/>
              </a:ext>
            </a:extLst>
          </p:cNvPr>
          <p:cNvSpPr/>
          <p:nvPr/>
        </p:nvSpPr>
        <p:spPr>
          <a:xfrm>
            <a:off x="6065463" y="4503203"/>
            <a:ext cx="5485199" cy="2270575"/>
          </a:xfrm>
          <a:prstGeom prst="rect">
            <a:avLst/>
          </a:prstGeom>
          <a:solidFill>
            <a:srgbClr val="1FA29C"/>
          </a:solidFill>
          <a:ln>
            <a:solidFill>
              <a:srgbClr val="1FA29C"/>
            </a:solidFill>
          </a:ln>
        </p:spPr>
        <p:txBody>
          <a:bodyPr wrap="square" lIns="182880" tIns="182880" rIns="182880" bIns="0" anchor="t" anchorCtr="0"/>
          <a:lstStyle/>
          <a:p>
            <a:pPr marR="0" algn="l" defTabSz="914400" rtl="0" eaLnBrk="1" fontAlgn="auto" latinLnBrk="0" hangingPunct="1">
              <a:lnSpc>
                <a:spcPct val="100000"/>
              </a:lnSpc>
              <a:spcBef>
                <a:spcPts val="1000"/>
              </a:spcBef>
              <a:spcAft>
                <a:spcPts val="0"/>
              </a:spcAft>
              <a:buClr>
                <a:srgbClr val="1FA19C"/>
              </a:buClr>
              <a:buSzTx/>
              <a:tabLst>
                <a:tab pos="756285" algn="l"/>
              </a:tabLst>
              <a:defRPr kern="1200">
                <a:ln>
                  <a:noFill/>
                </a:ln>
                <a:solidFill>
                  <a:schemeClr val="bg1"/>
                </a:solidFill>
                <a:effectLst/>
                <a:uLnTx/>
                <a:uFillTx/>
                <a:latin typeface="Poppins" panose="00000500000000000000" pitchFamily="2" charset="0"/>
                <a:ea typeface="+mn-ea"/>
                <a:cs typeface="Poppins" panose="00000500000000000000" pitchFamily="2" charset="0"/>
                <a:sym typeface="Arial"/>
              </a:defRPr>
            </a:pPr>
            <a:r>
              <a:rPr dirty="0"/>
              <a:t>Investissements</a:t>
            </a:r>
            <a:r>
              <a:rPr dirty="0"/>
              <a:t> </a:t>
            </a:r>
            <a:r>
              <a:rPr dirty="0"/>
              <a:t>dans</a:t>
            </a:r>
            <a:r>
              <a:rPr dirty="0"/>
              <a:t> la </a:t>
            </a:r>
            <a:r>
              <a:rPr dirty="0"/>
              <a:t>gouvernance</a:t>
            </a:r>
            <a:r>
              <a:rPr dirty="0"/>
              <a:t> :</a:t>
            </a:r>
          </a:p>
          <a:p>
            <a:pPr marL="171450" lvl="0" indent="-171450">
              <a:spcBef>
                <a:spcPts val="600"/>
              </a:spcBef>
              <a:buClr>
                <a:schemeClr val="bg1"/>
              </a:buClr>
              <a:buFont typeface="Wingdings" panose="05000000000000000000" pitchFamily="2" charset="2"/>
              <a:buChar char="§"/>
              <a:tabLst>
                <a:tab pos="756285" algn="l"/>
              </a:tabLst>
              <a:defRPr sz="1600">
                <a:solidFill>
                  <a:schemeClr val="bg1"/>
                </a:solidFill>
                <a:latin typeface="Poppins" panose="00000500000000000000" pitchFamily="2" charset="0"/>
                <a:cs typeface="Poppins" panose="00000500000000000000" pitchFamily="2" charset="0"/>
                <a:sym typeface="Arial"/>
              </a:defRPr>
            </a:pPr>
            <a:r>
              <a:rPr dirty="0"/>
              <a:t>Informatique</a:t>
            </a:r>
            <a:r>
              <a:rPr dirty="0"/>
              <a:t> </a:t>
            </a:r>
            <a:r>
              <a:rPr dirty="0"/>
              <a:t>interopérable</a:t>
            </a:r>
            <a:r>
              <a:rPr dirty="0"/>
              <a:t> et analyses </a:t>
            </a:r>
            <a:r>
              <a:rPr dirty="0" smtClean="0"/>
              <a:t>hypothétiques</a:t>
            </a:r>
            <a:endParaRPr dirty="0"/>
          </a:p>
          <a:p>
            <a:pPr marL="171450" indent="-171450">
              <a:spcBef>
                <a:spcPts val="600"/>
              </a:spcBef>
              <a:buClr>
                <a:schemeClr val="bg1"/>
              </a:buClr>
              <a:buFont typeface="Wingdings" panose="05000000000000000000" pitchFamily="2" charset="2"/>
              <a:buChar char="§"/>
              <a:tabLst>
                <a:tab pos="756285" algn="l"/>
              </a:tabLst>
              <a:defRPr sz="1600">
                <a:solidFill>
                  <a:schemeClr val="bg1"/>
                </a:solidFill>
                <a:latin typeface="Poppins" panose="00000500000000000000" pitchFamily="2" charset="0"/>
                <a:cs typeface="Poppins" panose="00000500000000000000" pitchFamily="2" charset="0"/>
                <a:sym typeface="Arial"/>
              </a:defRPr>
            </a:pPr>
            <a:r>
              <a:rPr dirty="0"/>
              <a:t>Personnel </a:t>
            </a:r>
            <a:r>
              <a:rPr dirty="0"/>
              <a:t>qualifié</a:t>
            </a:r>
            <a:r>
              <a:rPr dirty="0"/>
              <a:t> pour la </a:t>
            </a:r>
            <a:r>
              <a:rPr dirty="0"/>
              <a:t>passation</a:t>
            </a:r>
            <a:r>
              <a:rPr dirty="0"/>
              <a:t> de </a:t>
            </a:r>
            <a:r>
              <a:rPr lang="en-US" dirty="0" smtClean="0"/>
              <a:t>marchés</a:t>
            </a:r>
            <a:r>
              <a:rPr dirty="0" smtClean="0"/>
              <a:t> </a:t>
            </a:r>
            <a:r>
              <a:rPr dirty="0"/>
              <a:t>avec le </a:t>
            </a:r>
            <a:r>
              <a:rPr dirty="0"/>
              <a:t>secteur</a:t>
            </a:r>
            <a:r>
              <a:rPr dirty="0"/>
              <a:t> </a:t>
            </a:r>
            <a:r>
              <a:rPr dirty="0"/>
              <a:t>privé</a:t>
            </a:r>
            <a:endParaRPr dirty="0"/>
          </a:p>
          <a:p>
            <a:pPr marL="171450" lvl="0" indent="-171450">
              <a:spcBef>
                <a:spcPts val="600"/>
              </a:spcBef>
              <a:buClr>
                <a:schemeClr val="bg1"/>
              </a:buClr>
              <a:buFont typeface="Wingdings" panose="05000000000000000000" pitchFamily="2" charset="2"/>
              <a:buChar char="§"/>
              <a:tabLst>
                <a:tab pos="756285" algn="l"/>
              </a:tabLst>
              <a:defRPr sz="1600">
                <a:solidFill>
                  <a:schemeClr val="bg1"/>
                </a:solidFill>
                <a:latin typeface="Poppins" panose="00000500000000000000" pitchFamily="2" charset="0"/>
                <a:cs typeface="Poppins" panose="00000500000000000000" pitchFamily="2" charset="0"/>
                <a:sym typeface="Arial"/>
              </a:defRPr>
            </a:pPr>
            <a:r>
              <a:rPr dirty="0"/>
              <a:t>Gouvernance</a:t>
            </a:r>
            <a:r>
              <a:rPr dirty="0"/>
              <a:t> et </a:t>
            </a:r>
            <a:r>
              <a:rPr dirty="0"/>
              <a:t>politique</a:t>
            </a:r>
            <a:r>
              <a:rPr dirty="0"/>
              <a:t> pour </a:t>
            </a:r>
            <a:r>
              <a:rPr dirty="0"/>
              <a:t>faciliter</a:t>
            </a:r>
            <a:r>
              <a:rPr dirty="0"/>
              <a:t> </a:t>
            </a:r>
            <a:r>
              <a:rPr dirty="0"/>
              <a:t>l'intégration</a:t>
            </a:r>
            <a:r>
              <a:rPr dirty="0"/>
              <a:t> </a:t>
            </a:r>
            <a:r>
              <a:rPr dirty="0"/>
              <a:t>publique</a:t>
            </a:r>
            <a:r>
              <a:rPr dirty="0"/>
              <a:t>/</a:t>
            </a:r>
            <a:r>
              <a:rPr dirty="0"/>
              <a:t>privée</a:t>
            </a:r>
            <a:endParaRPr dirty="0"/>
          </a:p>
          <a:p>
            <a:pPr marL="171450" marR="0" indent="-171450" algn="l" defTabSz="914400" rtl="0" eaLnBrk="1" fontAlgn="auto" latinLnBrk="0" hangingPunct="1">
              <a:lnSpc>
                <a:spcPct val="100000"/>
              </a:lnSpc>
              <a:spcBef>
                <a:spcPts val="600"/>
              </a:spcBef>
              <a:spcAft>
                <a:spcPts val="0"/>
              </a:spcAft>
              <a:buClr>
                <a:schemeClr val="bg1"/>
              </a:buClr>
              <a:buSzTx/>
              <a:buFont typeface="Wingdings" panose="05000000000000000000" pitchFamily="2" charset="2"/>
              <a:buChar char="§"/>
              <a:tabLst>
                <a:tab pos="756285" algn="l"/>
              </a:tabLst>
            </a:pPr>
            <a:endParaRPr kumimoji="0" lang="en-US" sz="160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690792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22AF-FDAA-6018-07BF-7685DE687DC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4DC31A2-22F8-29C6-D9A8-BF4D32220A70}"/>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5BA96983-171C-DB27-D595-3B5E5BBCD92F}"/>
              </a:ext>
            </a:extLst>
          </p:cNvPr>
          <p:cNvPicPr>
            <a:picLocks noChangeAspect="1"/>
          </p:cNvPicPr>
          <p:nvPr/>
        </p:nvPicPr>
        <p:blipFill>
          <a:blip r:embed="rId2"/>
          <a:stretch>
            <a:fillRect/>
          </a:stretch>
        </p:blipFill>
        <p:spPr>
          <a:xfrm>
            <a:off x="0" y="-144044"/>
            <a:ext cx="12225023" cy="6857330"/>
          </a:xfrm>
          <a:prstGeom prst="rect">
            <a:avLst/>
          </a:prstGeom>
        </p:spPr>
      </p:pic>
    </p:spTree>
    <p:extLst>
      <p:ext uri="{BB962C8B-B14F-4D97-AF65-F5344CB8AC3E}">
        <p14:creationId xmlns:p14="http://schemas.microsoft.com/office/powerpoint/2010/main" val="4281981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B0A09-5A90-23D9-66E6-F92227650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7A073-F44A-B675-EF78-51A71898D216}"/>
              </a:ext>
            </a:extLst>
          </p:cNvPr>
          <p:cNvSpPr>
            <a:spLocks noGrp="1"/>
          </p:cNvSpPr>
          <p:nvPr>
            <p:ph type="title"/>
          </p:nvPr>
        </p:nvSpPr>
        <p:spPr/>
        <p:txBody>
          <a:bodyPr/>
          <a:lstStyle/>
          <a:p>
            <a:pPr>
              <a:lnSpc>
                <a:spcPts val="2800"/>
              </a:lnSpc>
              <a:defRPr sz="3000" cap="all"/>
            </a:pPr>
            <a:r>
              <a:rPr dirty="0"/>
              <a:t>Consultation sur les </a:t>
            </a:r>
            <a:r>
              <a:rPr dirty="0"/>
              <a:t>prochaines</a:t>
            </a:r>
            <a:r>
              <a:rPr dirty="0"/>
              <a:t> </a:t>
            </a:r>
            <a:r>
              <a:rPr dirty="0"/>
              <a:t>étapes</a:t>
            </a:r>
            <a:r>
              <a:rPr dirty="0"/>
              <a:t> </a:t>
            </a:r>
          </a:p>
        </p:txBody>
      </p:sp>
      <p:sp>
        <p:nvSpPr>
          <p:cNvPr id="5" name="Slide Number Placeholder 4">
            <a:extLst>
              <a:ext uri="{FF2B5EF4-FFF2-40B4-BE49-F238E27FC236}">
                <a16:creationId xmlns:a16="http://schemas.microsoft.com/office/drawing/2014/main" id="{4169E74B-9ED0-A4DF-D027-10DFD90860CE}"/>
              </a:ext>
            </a:extLst>
          </p:cNvPr>
          <p:cNvSpPr>
            <a:spLocks noGrp="1"/>
          </p:cNvSpPr>
          <p:nvPr>
            <p:ph type="sldNum" sz="quarter" idx="17"/>
          </p:nvPr>
        </p:nvSpPr>
        <p:spPr/>
        <p:txBody>
          <a:bodyPr/>
          <a:lstStyle/>
          <a:p>
            <a:fld id="{16DA4D8A-707C-46E3-AE54-67BE14DE1600}" type="slidenum">
              <a:rPr lang="en-US" smtClean="0"/>
              <a:t>34</a:t>
            </a:fld>
            <a:endParaRPr lang="en-US" dirty="0"/>
          </a:p>
        </p:txBody>
      </p:sp>
      <p:sp>
        <p:nvSpPr>
          <p:cNvPr id="6" name="TextBox 5">
            <a:extLst>
              <a:ext uri="{FF2B5EF4-FFF2-40B4-BE49-F238E27FC236}">
                <a16:creationId xmlns:a16="http://schemas.microsoft.com/office/drawing/2014/main" id="{0DA12221-D6B4-8143-CAD4-789CFB5FD4AE}"/>
              </a:ext>
            </a:extLst>
          </p:cNvPr>
          <p:cNvSpPr txBox="1"/>
          <p:nvPr/>
        </p:nvSpPr>
        <p:spPr>
          <a:xfrm>
            <a:off x="588431" y="1120117"/>
            <a:ext cx="11444630" cy="1723549"/>
          </a:xfrm>
          <a:prstGeom prst="rect">
            <a:avLst/>
          </a:prstGeom>
          <a:noFill/>
        </p:spPr>
        <p:txBody>
          <a:bodyPr wrap="square" lIns="0" tIns="0" rIns="0" bIns="0">
            <a:spAutoFit/>
          </a:bodyPr>
          <a:lstStyle/>
          <a:p>
            <a:pPr marL="342900" indent="-342900">
              <a:spcAft>
                <a:spcPts val="600"/>
              </a:spcAft>
              <a:buFont typeface="Arial" panose="020B0604020202020204" pitchFamily="34" charset="0"/>
              <a:buChar char="•"/>
              <a:defRPr>
                <a:latin typeface="Poppins" panose="00000500000000000000" pitchFamily="50" charset="0"/>
                <a:cs typeface="Poppins" panose="00000500000000000000" pitchFamily="50" charset="0"/>
              </a:defRPr>
            </a:pPr>
            <a:r>
              <a:rPr dirty="0"/>
              <a:t>Outils</a:t>
            </a:r>
            <a:r>
              <a:rPr dirty="0"/>
              <a:t> et </a:t>
            </a:r>
            <a:r>
              <a:rPr dirty="0"/>
              <a:t>appui</a:t>
            </a:r>
            <a:r>
              <a:rPr dirty="0"/>
              <a:t> technique </a:t>
            </a:r>
            <a:r>
              <a:rPr dirty="0"/>
              <a:t>adaptés</a:t>
            </a:r>
            <a:r>
              <a:rPr dirty="0"/>
              <a:t> aux </a:t>
            </a:r>
            <a:r>
              <a:rPr dirty="0"/>
              <a:t>besoins</a:t>
            </a:r>
            <a:r>
              <a:rPr dirty="0"/>
              <a:t> de </a:t>
            </a:r>
            <a:r>
              <a:rPr dirty="0"/>
              <a:t>nos</a:t>
            </a:r>
            <a:r>
              <a:rPr dirty="0"/>
              <a:t> </a:t>
            </a:r>
            <a:r>
              <a:rPr b="1" u="sng" dirty="0">
                <a:solidFill>
                  <a:schemeClr val="tx2"/>
                </a:solidFill>
              </a:rPr>
              <a:t>clients</a:t>
            </a:r>
            <a:r>
              <a:rPr dirty="0"/>
              <a:t> </a:t>
            </a:r>
          </a:p>
          <a:p>
            <a:pPr marL="342900" indent="-342900">
              <a:spcAft>
                <a:spcPts val="600"/>
              </a:spcAft>
              <a:buFont typeface="Arial" panose="020B0604020202020204" pitchFamily="34" charset="0"/>
              <a:buChar char="•"/>
              <a:defRPr>
                <a:latin typeface="Poppins" panose="00000500000000000000" pitchFamily="50" charset="0"/>
                <a:cs typeface="Poppins" panose="00000500000000000000" pitchFamily="50" charset="0"/>
              </a:defRPr>
            </a:pPr>
            <a:r>
              <a:rPr dirty="0"/>
              <a:t>Prévoir</a:t>
            </a:r>
            <a:r>
              <a:rPr dirty="0"/>
              <a:t> </a:t>
            </a:r>
            <a:r>
              <a:rPr dirty="0"/>
              <a:t>une</a:t>
            </a:r>
            <a:r>
              <a:rPr dirty="0"/>
              <a:t> </a:t>
            </a:r>
            <a:r>
              <a:rPr dirty="0"/>
              <a:t>mise</a:t>
            </a:r>
            <a:r>
              <a:rPr dirty="0"/>
              <a:t> </a:t>
            </a:r>
            <a:r>
              <a:rPr dirty="0"/>
              <a:t>en</a:t>
            </a:r>
            <a:r>
              <a:rPr dirty="0"/>
              <a:t> </a:t>
            </a:r>
            <a:r>
              <a:rPr dirty="0"/>
              <a:t>œuvre</a:t>
            </a:r>
            <a:r>
              <a:rPr dirty="0"/>
              <a:t> </a:t>
            </a:r>
            <a:r>
              <a:rPr dirty="0"/>
              <a:t>conjointe</a:t>
            </a:r>
            <a:r>
              <a:rPr dirty="0"/>
              <a:t> avec </a:t>
            </a:r>
            <a:r>
              <a:rPr dirty="0"/>
              <a:t>nos</a:t>
            </a:r>
            <a:r>
              <a:rPr dirty="0"/>
              <a:t> </a:t>
            </a:r>
            <a:r>
              <a:rPr b="1" u="sng" dirty="0">
                <a:solidFill>
                  <a:schemeClr val="tx2"/>
                </a:solidFill>
              </a:rPr>
              <a:t>partenaires</a:t>
            </a:r>
            <a:r>
              <a:rPr b="1" u="sng" dirty="0">
                <a:solidFill>
                  <a:schemeClr val="tx2"/>
                </a:solidFill>
              </a:rPr>
              <a:t> </a:t>
            </a:r>
            <a:r>
              <a:rPr dirty="0"/>
              <a:t>– </a:t>
            </a:r>
            <a:r>
              <a:rPr dirty="0"/>
              <a:t>anciens</a:t>
            </a:r>
            <a:r>
              <a:rPr dirty="0"/>
              <a:t> et nouveaux</a:t>
            </a:r>
          </a:p>
          <a:p>
            <a:pPr marL="342900" indent="-342900">
              <a:spcAft>
                <a:spcPts val="600"/>
              </a:spcAft>
              <a:buFont typeface="Arial" panose="020B0604020202020204" pitchFamily="34" charset="0"/>
              <a:buChar char="•"/>
              <a:defRPr>
                <a:latin typeface="Poppins" panose="00000500000000000000" pitchFamily="50" charset="0"/>
                <a:cs typeface="Poppins" panose="00000500000000000000" pitchFamily="50" charset="0"/>
              </a:defRPr>
            </a:pPr>
            <a:r>
              <a:rPr dirty="0"/>
              <a:t>Recruter</a:t>
            </a:r>
            <a:r>
              <a:rPr dirty="0"/>
              <a:t> des </a:t>
            </a:r>
            <a:r>
              <a:rPr b="1" u="sng" dirty="0">
                <a:solidFill>
                  <a:schemeClr val="tx2"/>
                </a:solidFill>
              </a:rPr>
              <a:t>prestataires</a:t>
            </a:r>
            <a:r>
              <a:rPr b="1" u="sng" dirty="0">
                <a:solidFill>
                  <a:schemeClr val="tx2"/>
                </a:solidFill>
              </a:rPr>
              <a:t> de services </a:t>
            </a:r>
            <a:r>
              <a:rPr dirty="0"/>
              <a:t>pour </a:t>
            </a:r>
            <a:r>
              <a:rPr dirty="0"/>
              <a:t>appuyer</a:t>
            </a:r>
            <a:r>
              <a:rPr dirty="0"/>
              <a:t> la </a:t>
            </a:r>
            <a:r>
              <a:rPr dirty="0"/>
              <a:t>mise</a:t>
            </a:r>
            <a:r>
              <a:rPr dirty="0"/>
              <a:t> </a:t>
            </a:r>
            <a:r>
              <a:rPr dirty="0"/>
              <a:t>en</a:t>
            </a:r>
            <a:r>
              <a:rPr dirty="0"/>
              <a:t> </a:t>
            </a:r>
            <a:r>
              <a:rPr dirty="0"/>
              <a:t>œuvre</a:t>
            </a:r>
            <a:r>
              <a:rPr dirty="0"/>
              <a:t> de </a:t>
            </a:r>
            <a:r>
              <a:rPr dirty="0"/>
              <a:t>cette</a:t>
            </a:r>
            <a:r>
              <a:rPr dirty="0"/>
              <a:t> mission. </a:t>
            </a:r>
          </a:p>
          <a:p>
            <a:pPr marL="457200" indent="-457200">
              <a:spcAft>
                <a:spcPts val="600"/>
              </a:spcAft>
              <a:buFont typeface="Arial" panose="020B0604020202020204" pitchFamily="34" charset="0"/>
              <a:buChar char="•"/>
            </a:pPr>
            <a:endParaRPr lang="en-US" dirty="0">
              <a:latin typeface="Poppins" panose="00000500000000000000" pitchFamily="50" charset="0"/>
              <a:cs typeface="Poppins" panose="00000500000000000000" pitchFamily="50" charset="0"/>
            </a:endParaRPr>
          </a:p>
          <a:p>
            <a:pPr marL="285750" indent="-285750">
              <a:spcAft>
                <a:spcPts val="600"/>
              </a:spcAft>
              <a:buFont typeface="Wingdings" panose="05000000000000000000" pitchFamily="2" charset="2"/>
              <a:buChar char="§"/>
            </a:pPr>
            <a:endParaRPr lang="en-US" sz="2000" dirty="0">
              <a:latin typeface="Poppins" panose="00000500000000000000" pitchFamily="50" charset="0"/>
              <a:cs typeface="Poppins" panose="00000500000000000000" pitchFamily="50" charset="0"/>
            </a:endParaRPr>
          </a:p>
        </p:txBody>
      </p:sp>
      <p:sp>
        <p:nvSpPr>
          <p:cNvPr id="7" name="Triangle isocèle 6">
            <a:extLst>
              <a:ext uri="{FF2B5EF4-FFF2-40B4-BE49-F238E27FC236}">
                <a16:creationId xmlns:a16="http://schemas.microsoft.com/office/drawing/2014/main" id="{17199928-0DD6-A262-B76B-AB41561DCDE1}"/>
              </a:ext>
            </a:extLst>
          </p:cNvPr>
          <p:cNvSpPr/>
          <p:nvPr/>
        </p:nvSpPr>
        <p:spPr>
          <a:xfrm rot="10800000">
            <a:off x="3888970" y="2318327"/>
            <a:ext cx="4414057" cy="299258"/>
          </a:xfrm>
          <a:prstGeom prst="triangle">
            <a:avLst/>
          </a:prstGeom>
          <a:solidFill>
            <a:schemeClr val="bg1">
              <a:lumMod val="85000"/>
            </a:schemeClr>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3" name="Rectangle 2">
            <a:extLst>
              <a:ext uri="{FF2B5EF4-FFF2-40B4-BE49-F238E27FC236}">
                <a16:creationId xmlns:a16="http://schemas.microsoft.com/office/drawing/2014/main" id="{033A866C-3A7F-8591-A032-C49D2817AAA5}"/>
              </a:ext>
            </a:extLst>
          </p:cNvPr>
          <p:cNvSpPr/>
          <p:nvPr/>
        </p:nvSpPr>
        <p:spPr>
          <a:xfrm>
            <a:off x="807717" y="2467956"/>
            <a:ext cx="1867593" cy="1213659"/>
          </a:xfrm>
          <a:prstGeom prst="rect">
            <a:avLst/>
          </a:prstGeom>
          <a:solidFill>
            <a:schemeClr val="tx2">
              <a:lumMod val="20000"/>
              <a:lumOff val="80000"/>
            </a:schemeClr>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a:p>
            <a:pPr marR="0" algn="ctr" defTabSz="914400" rtl="0" eaLnBrk="1" fontAlgn="auto" latinLnBrk="0" hangingPunct="1">
              <a:lnSpc>
                <a:spcPct val="100000"/>
              </a:lnSpc>
              <a:spcBef>
                <a:spcPts val="1000"/>
              </a:spcBef>
              <a:spcAft>
                <a:spcPts val="0"/>
              </a:spcAft>
              <a:buClr>
                <a:srgbClr val="1FA19C"/>
              </a:buClr>
              <a:buSzTx/>
              <a:tabLst>
                <a:tab pos="756285" algn="l"/>
              </a:tabLst>
              <a:defRPr sz="1600" b="1" kern="1200">
                <a:ln>
                  <a:noFill/>
                </a:ln>
                <a:effectLst/>
                <a:uLnTx/>
                <a:uFillTx/>
                <a:latin typeface="Poppins" panose="00000500000000000000" pitchFamily="2" charset="0"/>
                <a:ea typeface="+mn-ea"/>
                <a:cs typeface="Poppins" panose="00000500000000000000" pitchFamily="2" charset="0"/>
                <a:sym typeface="Arial"/>
              </a:defRPr>
            </a:pPr>
            <a:r>
              <a:rPr dirty="0">
                <a:solidFill>
                  <a:schemeClr val="accent1"/>
                </a:solidFill>
              </a:rPr>
              <a:t>Clients?</a:t>
            </a:r>
            <a:r>
              <a:rPr dirty="0">
                <a:solidFill>
                  <a:prstClr val="black"/>
                </a:solidFill>
              </a:rPr>
              <a:t> </a:t>
            </a:r>
          </a:p>
        </p:txBody>
      </p:sp>
      <p:pic>
        <p:nvPicPr>
          <p:cNvPr id="4" name="Graphic 234">
            <a:extLst>
              <a:ext uri="{FF2B5EF4-FFF2-40B4-BE49-F238E27FC236}">
                <a16:creationId xmlns:a16="http://schemas.microsoft.com/office/drawing/2014/main" id="{B247AD32-2979-D661-874B-44EAAEDD2A5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60514" y="2765484"/>
            <a:ext cx="753688" cy="515041"/>
          </a:xfrm>
          <a:prstGeom prst="rect">
            <a:avLst/>
          </a:prstGeom>
        </p:spPr>
      </p:pic>
      <p:sp>
        <p:nvSpPr>
          <p:cNvPr id="9" name="Rectangle 8">
            <a:extLst>
              <a:ext uri="{FF2B5EF4-FFF2-40B4-BE49-F238E27FC236}">
                <a16:creationId xmlns:a16="http://schemas.microsoft.com/office/drawing/2014/main" id="{4ECFF904-A8A1-C4A4-9C3D-2E17DB97EDB5}"/>
              </a:ext>
            </a:extLst>
          </p:cNvPr>
          <p:cNvSpPr/>
          <p:nvPr/>
        </p:nvSpPr>
        <p:spPr>
          <a:xfrm>
            <a:off x="807718" y="3943872"/>
            <a:ext cx="1867593" cy="1040301"/>
          </a:xfrm>
          <a:prstGeom prst="rect">
            <a:avLst/>
          </a:prstGeom>
          <a:solidFill>
            <a:schemeClr val="accent3">
              <a:lumMod val="20000"/>
              <a:lumOff val="80000"/>
            </a:schemeClr>
          </a:solidFill>
        </p:spPr>
        <p:txBody>
          <a:bodyPr wrap="square" lIns="182880" tIns="457200" rIns="182880" bIns="0" anchor="ctr"/>
          <a:lstStyle/>
          <a:p>
            <a:pPr marR="0" algn="l" defTabSz="914400" rtl="0" eaLnBrk="1" fontAlgn="auto" latinLnBrk="0" hangingPunct="1">
              <a:lnSpc>
                <a:spcPct val="100000"/>
              </a:lnSpc>
              <a:spcBef>
                <a:spcPts val="1000"/>
              </a:spcBef>
              <a:spcAft>
                <a:spcPts val="0"/>
              </a:spcAft>
              <a:buClr>
                <a:srgbClr val="1FA19C"/>
              </a:buClr>
              <a:buSzTx/>
              <a:tabLst>
                <a:tab pos="756285" algn="l"/>
              </a:tabLst>
            </a:pPr>
            <a:endParaRPr kumimoji="0" lang="en-U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a:p>
            <a:pPr marR="0" algn="ctr" defTabSz="914400" rtl="0" eaLnBrk="1" fontAlgn="auto" latinLnBrk="0" hangingPunct="1">
              <a:lnSpc>
                <a:spcPct val="100000"/>
              </a:lnSpc>
              <a:spcBef>
                <a:spcPts val="1000"/>
              </a:spcBef>
              <a:spcAft>
                <a:spcPts val="0"/>
              </a:spcAft>
              <a:buClr>
                <a:srgbClr val="1FA19C"/>
              </a:buClr>
              <a:buSzTx/>
              <a:tabLst>
                <a:tab pos="756285" algn="l"/>
              </a:tabLst>
              <a:defRPr sz="1600" b="1" kern="1200">
                <a:ln>
                  <a:noFill/>
                </a:ln>
                <a:solidFill>
                  <a:schemeClr val="accent3">
                    <a:lumMod val="75000"/>
                  </a:schemeClr>
                </a:solidFill>
                <a:effectLst/>
                <a:uLnTx/>
                <a:uFillTx/>
                <a:latin typeface="Poppins" panose="00000500000000000000" pitchFamily="2" charset="0"/>
                <a:ea typeface="+mn-ea"/>
                <a:cs typeface="Poppins" panose="00000500000000000000" pitchFamily="2" charset="0"/>
                <a:sym typeface="Arial"/>
              </a:defRPr>
            </a:pPr>
            <a:r>
              <a:rPr dirty="0"/>
              <a:t>Partenaires</a:t>
            </a:r>
            <a:r>
              <a:rPr dirty="0"/>
              <a:t> ?</a:t>
            </a:r>
          </a:p>
        </p:txBody>
      </p:sp>
      <p:pic>
        <p:nvPicPr>
          <p:cNvPr id="10" name="Graphic 27">
            <a:extLst>
              <a:ext uri="{FF2B5EF4-FFF2-40B4-BE49-F238E27FC236}">
                <a16:creationId xmlns:a16="http://schemas.microsoft.com/office/drawing/2014/main" id="{08098500-BA3D-519F-77BD-DB8E7A0B028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77143" y="4014818"/>
            <a:ext cx="662248" cy="662248"/>
          </a:xfrm>
          <a:prstGeom prst="rect">
            <a:avLst/>
          </a:prstGeom>
        </p:spPr>
      </p:pic>
      <p:sp>
        <p:nvSpPr>
          <p:cNvPr id="11" name="Rectangle 10">
            <a:extLst>
              <a:ext uri="{FF2B5EF4-FFF2-40B4-BE49-F238E27FC236}">
                <a16:creationId xmlns:a16="http://schemas.microsoft.com/office/drawing/2014/main" id="{E84FBDE0-AC27-452B-E2A4-5F48B3F22D22}"/>
              </a:ext>
            </a:extLst>
          </p:cNvPr>
          <p:cNvSpPr/>
          <p:nvPr/>
        </p:nvSpPr>
        <p:spPr>
          <a:xfrm>
            <a:off x="807717" y="5199729"/>
            <a:ext cx="1867593" cy="981450"/>
          </a:xfrm>
          <a:prstGeom prst="rect">
            <a:avLst/>
          </a:prstGeom>
          <a:solidFill>
            <a:schemeClr val="accent5">
              <a:lumMod val="20000"/>
              <a:lumOff val="80000"/>
            </a:schemeClr>
          </a:solidFill>
        </p:spPr>
        <p:txBody>
          <a:bodyPr wrap="square" lIns="182880" tIns="457200" rIns="182880" bIns="0" anchor="ctr"/>
          <a:lstStyle/>
          <a:p>
            <a:pPr marR="0" algn="ctr" defTabSz="914400" rtl="0" eaLnBrk="1" fontAlgn="auto" latinLnBrk="0" hangingPunct="1">
              <a:lnSpc>
                <a:spcPct val="100000"/>
              </a:lnSpc>
              <a:spcBef>
                <a:spcPts val="1000"/>
              </a:spcBef>
              <a:spcAft>
                <a:spcPts val="0"/>
              </a:spcAft>
              <a:buClr>
                <a:srgbClr val="1FA19C"/>
              </a:buClr>
              <a:buSzTx/>
              <a:tabLst>
                <a:tab pos="756285" algn="l"/>
              </a:tabLst>
              <a:defRPr sz="1600" b="1" kern="1200">
                <a:ln>
                  <a:noFill/>
                </a:ln>
                <a:solidFill>
                  <a:schemeClr val="accent5"/>
                </a:solidFill>
                <a:effectLst/>
                <a:uLnTx/>
                <a:uFillTx/>
                <a:latin typeface="Poppins" panose="00000500000000000000" pitchFamily="2" charset="0"/>
                <a:ea typeface="+mn-ea"/>
                <a:cs typeface="Poppins" panose="00000500000000000000" pitchFamily="2" charset="0"/>
                <a:sym typeface="Arial"/>
              </a:defRPr>
            </a:pPr>
            <a:r>
              <a:rPr dirty="0"/>
              <a:t>Prestataires</a:t>
            </a:r>
            <a:r>
              <a:rPr dirty="0"/>
              <a:t> de services</a:t>
            </a:r>
          </a:p>
        </p:txBody>
      </p:sp>
      <p:pic>
        <p:nvPicPr>
          <p:cNvPr id="12" name="Graphic 242">
            <a:extLst>
              <a:ext uri="{FF2B5EF4-FFF2-40B4-BE49-F238E27FC236}">
                <a16:creationId xmlns:a16="http://schemas.microsoft.com/office/drawing/2014/main" id="{6AA59F60-BC24-605B-385B-676640BD863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363289" y="5199729"/>
            <a:ext cx="689956" cy="557947"/>
          </a:xfrm>
          <a:prstGeom prst="rect">
            <a:avLst/>
          </a:prstGeom>
        </p:spPr>
      </p:pic>
      <p:sp>
        <p:nvSpPr>
          <p:cNvPr id="13" name="Rectangle 12">
            <a:extLst>
              <a:ext uri="{FF2B5EF4-FFF2-40B4-BE49-F238E27FC236}">
                <a16:creationId xmlns:a16="http://schemas.microsoft.com/office/drawing/2014/main" id="{C2CCE779-B4CF-EF6B-0086-840B49E12D1A}"/>
              </a:ext>
            </a:extLst>
          </p:cNvPr>
          <p:cNvSpPr/>
          <p:nvPr/>
        </p:nvSpPr>
        <p:spPr>
          <a:xfrm>
            <a:off x="3121426" y="2467956"/>
            <a:ext cx="8793481" cy="1213659"/>
          </a:xfrm>
          <a:prstGeom prst="rect">
            <a:avLst/>
          </a:prstGeom>
          <a:noFill/>
        </p:spPr>
        <p:txBody>
          <a:bodyPr wrap="square" lIns="182880" tIns="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kern="1200">
                <a:ln>
                  <a:noFill/>
                </a:ln>
                <a:effectLst/>
                <a:uLnTx/>
                <a:uFillTx/>
                <a:latin typeface="Poppins" panose="00000500000000000000" pitchFamily="2" charset="0"/>
                <a:ea typeface="+mn-ea"/>
                <a:cs typeface="Poppins" panose="00000500000000000000" pitchFamily="2" charset="0"/>
                <a:sym typeface="Arial"/>
              </a:defRPr>
            </a:pPr>
            <a:r>
              <a:rPr dirty="0"/>
              <a:t>TTL BM</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a:latin typeface="Poppins" panose="00000500000000000000" pitchFamily="2" charset="0"/>
                <a:cs typeface="Poppins" panose="00000500000000000000" pitchFamily="2" charset="0"/>
                <a:sym typeface="Arial"/>
              </a:defRPr>
            </a:pPr>
            <a:r>
              <a:rPr dirty="0"/>
              <a:t>SCLF</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kern="1200">
                <a:ln>
                  <a:noFill/>
                </a:ln>
                <a:effectLst/>
                <a:uLnTx/>
                <a:uFillTx/>
                <a:latin typeface="Poppins" panose="00000500000000000000" pitchFamily="2" charset="0"/>
                <a:ea typeface="+mn-ea"/>
                <a:cs typeface="Poppins" panose="00000500000000000000" pitchFamily="2" charset="0"/>
                <a:sym typeface="Arial"/>
              </a:defRPr>
            </a:pPr>
            <a:r>
              <a:rPr dirty="0"/>
              <a:t>Bailleurs</a:t>
            </a:r>
            <a:r>
              <a:rPr dirty="0"/>
              <a:t> de </a:t>
            </a:r>
            <a:r>
              <a:rPr dirty="0"/>
              <a:t>fonds</a:t>
            </a:r>
            <a:endParaRPr dirty="0"/>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a:latin typeface="Poppins" panose="00000500000000000000" pitchFamily="2" charset="0"/>
                <a:cs typeface="Poppins" panose="00000500000000000000" pitchFamily="2" charset="0"/>
                <a:sym typeface="Arial"/>
              </a:defRPr>
            </a:pPr>
            <a:r>
              <a:rPr dirty="0"/>
              <a:t>Gouvernements</a:t>
            </a:r>
            <a:r>
              <a:rPr dirty="0"/>
              <a:t> et populations (Les OSC </a:t>
            </a:r>
            <a:r>
              <a:rPr dirty="0"/>
              <a:t>s'intègrent-elles</a:t>
            </a:r>
            <a:r>
              <a:rPr dirty="0"/>
              <a:t> </a:t>
            </a:r>
            <a:r>
              <a:rPr dirty="0"/>
              <a:t>ici</a:t>
            </a:r>
            <a:r>
              <a:rPr dirty="0"/>
              <a:t> ?)</a:t>
            </a: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p:txBody>
      </p:sp>
      <p:sp>
        <p:nvSpPr>
          <p:cNvPr id="14" name="Rectangle 13">
            <a:extLst>
              <a:ext uri="{FF2B5EF4-FFF2-40B4-BE49-F238E27FC236}">
                <a16:creationId xmlns:a16="http://schemas.microsoft.com/office/drawing/2014/main" id="{E9FA0973-5711-A7CB-6C96-D09A1F546C9F}"/>
              </a:ext>
            </a:extLst>
          </p:cNvPr>
          <p:cNvSpPr/>
          <p:nvPr/>
        </p:nvSpPr>
        <p:spPr>
          <a:xfrm>
            <a:off x="3118656" y="4111778"/>
            <a:ext cx="8793481" cy="1040301"/>
          </a:xfrm>
          <a:prstGeom prst="rect">
            <a:avLst/>
          </a:prstGeom>
          <a:noFill/>
        </p:spPr>
        <p:txBody>
          <a:bodyPr wrap="square" lIns="182880" tIns="0" rIns="182880" bIns="0" numCol="2" anchor="ctr"/>
          <a:lstStyle/>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a:latin typeface="Poppins" panose="00000500000000000000" pitchFamily="2" charset="0"/>
                <a:cs typeface="Poppins" panose="00000500000000000000" pitchFamily="2" charset="0"/>
                <a:sym typeface="Arial"/>
              </a:defRPr>
            </a:pPr>
            <a:r>
              <a:rPr dirty="0"/>
              <a:t>GHA par le </a:t>
            </a:r>
            <a:r>
              <a:rPr dirty="0"/>
              <a:t>biais</a:t>
            </a:r>
            <a:r>
              <a:rPr dirty="0"/>
              <a:t> du SCFF</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kern="1200">
                <a:ln>
                  <a:noFill/>
                </a:ln>
                <a:effectLst/>
                <a:uLnTx/>
                <a:uFillTx/>
                <a:latin typeface="Poppins" panose="00000500000000000000" pitchFamily="2" charset="0"/>
                <a:ea typeface="+mn-ea"/>
                <a:cs typeface="Poppins" panose="00000500000000000000" pitchFamily="2" charset="0"/>
                <a:sym typeface="Arial"/>
              </a:defRPr>
            </a:pPr>
            <a:r>
              <a:rPr dirty="0"/>
              <a:t>SFI</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kern="1200">
                <a:ln>
                  <a:noFill/>
                </a:ln>
                <a:effectLst/>
                <a:uLnTx/>
                <a:uFillTx/>
                <a:latin typeface="Poppins" panose="00000500000000000000" pitchFamily="2" charset="0"/>
                <a:ea typeface="+mn-ea"/>
                <a:cs typeface="Poppins" panose="00000500000000000000" pitchFamily="2" charset="0"/>
                <a:sym typeface="Arial"/>
              </a:defRPr>
            </a:pPr>
            <a:r>
              <a:rPr dirty="0"/>
              <a:t>OSC</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a:latin typeface="Poppins" panose="00000500000000000000" pitchFamily="2" charset="0"/>
                <a:cs typeface="Poppins" panose="00000500000000000000" pitchFamily="2" charset="0"/>
                <a:sym typeface="Arial"/>
              </a:defRPr>
            </a:pPr>
            <a:r>
              <a:rPr dirty="0"/>
              <a:t>Secteur</a:t>
            </a:r>
            <a:r>
              <a:rPr dirty="0"/>
              <a:t> </a:t>
            </a:r>
            <a:r>
              <a:rPr dirty="0"/>
              <a:t>privé</a:t>
            </a:r>
            <a:endParaRPr dirty="0"/>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a:latin typeface="Poppins" panose="00000500000000000000" pitchFamily="2" charset="0"/>
                <a:cs typeface="Poppins" panose="00000500000000000000" pitchFamily="2" charset="0"/>
                <a:sym typeface="Arial"/>
              </a:defRPr>
            </a:pPr>
            <a:r>
              <a:rPr dirty="0"/>
              <a:t>Conseillers</a:t>
            </a:r>
            <a:endParaRPr dirty="0"/>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kern="1200">
                <a:ln>
                  <a:noFill/>
                </a:ln>
                <a:effectLst/>
                <a:uLnTx/>
                <a:uFillTx/>
                <a:latin typeface="Poppins" panose="00000500000000000000" pitchFamily="2" charset="0"/>
                <a:ea typeface="+mn-ea"/>
                <a:cs typeface="Poppins" panose="00000500000000000000" pitchFamily="2" charset="0"/>
                <a:sym typeface="Arial"/>
              </a:defRPr>
            </a:pPr>
            <a:r>
              <a:rPr dirty="0"/>
              <a:t>Co-</a:t>
            </a:r>
            <a:r>
              <a:rPr dirty="0"/>
              <a:t>investisseurs</a:t>
            </a:r>
            <a:endParaRPr dirty="0"/>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p:txBody>
      </p:sp>
      <p:sp>
        <p:nvSpPr>
          <p:cNvPr id="15" name="Rectangle 14">
            <a:extLst>
              <a:ext uri="{FF2B5EF4-FFF2-40B4-BE49-F238E27FC236}">
                <a16:creationId xmlns:a16="http://schemas.microsoft.com/office/drawing/2014/main" id="{C3377E74-59F8-A581-7432-DD10D3F8B8D5}"/>
              </a:ext>
            </a:extLst>
          </p:cNvPr>
          <p:cNvSpPr/>
          <p:nvPr/>
        </p:nvSpPr>
        <p:spPr>
          <a:xfrm>
            <a:off x="3118657" y="5199729"/>
            <a:ext cx="8793481" cy="981450"/>
          </a:xfrm>
          <a:prstGeom prst="rect">
            <a:avLst/>
          </a:prstGeom>
          <a:noFill/>
        </p:spPr>
        <p:txBody>
          <a:bodyPr wrap="square" lIns="182880" tIns="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6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kern="1200">
                <a:ln>
                  <a:noFill/>
                </a:ln>
                <a:effectLst/>
                <a:uLnTx/>
                <a:uFillTx/>
                <a:latin typeface="Poppins" panose="00000500000000000000" pitchFamily="2" charset="0"/>
                <a:ea typeface="+mn-ea"/>
                <a:cs typeface="Poppins" panose="00000500000000000000" pitchFamily="2" charset="0"/>
                <a:sym typeface="Arial"/>
              </a:defRPr>
            </a:pPr>
            <a:r>
              <a:rPr dirty="0"/>
              <a:t>R4D</a:t>
            </a: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a:latin typeface="Poppins" panose="00000500000000000000" pitchFamily="2" charset="0"/>
                <a:cs typeface="Poppins" panose="00000500000000000000" pitchFamily="2" charset="0"/>
                <a:sym typeface="Arial"/>
              </a:defRPr>
            </a:pPr>
            <a:r>
              <a:rPr dirty="0"/>
              <a:t>RHSC</a:t>
            </a: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defRPr sz="1300" b="1">
                <a:latin typeface="Poppins" panose="00000500000000000000" pitchFamily="2" charset="0"/>
                <a:cs typeface="Poppins" panose="00000500000000000000" pitchFamily="2" charset="0"/>
                <a:sym typeface="Arial"/>
              </a:defRPr>
            </a:pPr>
            <a:r>
              <a:rPr kern="1200" dirty="0">
                <a:ln>
                  <a:noFill/>
                </a:ln>
                <a:effectLst/>
                <a:uLnTx/>
                <a:uFillTx/>
                <a:ea typeface="+mn-ea"/>
              </a:rPr>
              <a:t>Autres</a:t>
            </a:r>
            <a:r>
              <a:rPr kern="1200" dirty="0">
                <a:ln>
                  <a:noFill/>
                </a:ln>
                <a:effectLst/>
                <a:uLnTx/>
                <a:uFillTx/>
                <a:ea typeface="+mn-ea"/>
              </a:rPr>
              <a:t> </a:t>
            </a:r>
            <a:r>
              <a:rPr dirty="0"/>
              <a:t>prestataires</a:t>
            </a: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a:p>
            <a:pPr marL="285750" marR="0" indent="-285750"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tab pos="756285" algn="l"/>
              </a:tabLst>
            </a:pPr>
            <a:endParaRPr kumimoji="0" lang="en-US" sz="1300" b="1" i="0" u="none" strike="noStrike" kern="1200" cap="none" spc="0" normalizeH="0" baseline="0" noProof="0" dirty="0">
              <a:ln>
                <a:noFill/>
              </a:ln>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399534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0B2A8-991F-B56D-A8CD-7A2E3171C9B1}"/>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12E822D4-5E3A-F1F4-8BA7-ABF26B0F4067}"/>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4</a:t>
            </a:fld>
            <a:endParaRPr lang="en-GB" noProof="0" dirty="0"/>
          </a:p>
        </p:txBody>
      </p:sp>
      <p:sp>
        <p:nvSpPr>
          <p:cNvPr id="2" name="Título 1">
            <a:extLst>
              <a:ext uri="{FF2B5EF4-FFF2-40B4-BE49-F238E27FC236}">
                <a16:creationId xmlns:a16="http://schemas.microsoft.com/office/drawing/2014/main" id="{04C0350E-993C-9854-2D07-80725C11D53C}"/>
              </a:ext>
            </a:extLst>
          </p:cNvPr>
          <p:cNvSpPr>
            <a:spLocks noGrp="1"/>
          </p:cNvSpPr>
          <p:nvPr>
            <p:ph type="title"/>
          </p:nvPr>
        </p:nvSpPr>
        <p:spPr>
          <a:xfrm>
            <a:off x="588962" y="391540"/>
            <a:ext cx="10282237" cy="898525"/>
          </a:xfrm>
        </p:spPr>
        <p:txBody>
          <a:bodyPr/>
          <a:lstStyle/>
          <a:p>
            <a:pPr>
              <a:defRPr sz="3000"/>
            </a:pPr>
            <a:r>
              <a:rPr dirty="0"/>
              <a:t>Accès</a:t>
            </a:r>
            <a:r>
              <a:rPr dirty="0"/>
              <a:t> </a:t>
            </a:r>
            <a:r>
              <a:rPr dirty="0"/>
              <a:t>équitable</a:t>
            </a:r>
            <a:r>
              <a:rPr dirty="0"/>
              <a:t> aux services de santé : </a:t>
            </a:r>
            <a:r>
              <a:rPr dirty="0"/>
              <a:t>une</a:t>
            </a:r>
            <a:r>
              <a:rPr dirty="0"/>
              <a:t> </a:t>
            </a:r>
            <a:r>
              <a:rPr dirty="0"/>
              <a:t>problématique</a:t>
            </a:r>
            <a:r>
              <a:rPr dirty="0"/>
              <a:t> </a:t>
            </a:r>
            <a:r>
              <a:rPr dirty="0"/>
              <a:t>multifactorielle</a:t>
            </a:r>
            <a:r>
              <a:rPr dirty="0"/>
              <a:t> </a:t>
            </a:r>
            <a:r>
              <a:rPr dirty="0"/>
              <a:t>complexe</a:t>
            </a:r>
            <a:endParaRPr lang="es-PE" sz="3000" i="1" dirty="0"/>
          </a:p>
        </p:txBody>
      </p:sp>
      <p:pic>
        <p:nvPicPr>
          <p:cNvPr id="27" name="Graphic 26">
            <a:extLst>
              <a:ext uri="{FF2B5EF4-FFF2-40B4-BE49-F238E27FC236}">
                <a16:creationId xmlns:a16="http://schemas.microsoft.com/office/drawing/2014/main" id="{DEA2A855-31BC-AA57-67FF-266F4B8FBA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67638" y="10026214"/>
            <a:ext cx="450000" cy="425959"/>
          </a:xfrm>
          <a:prstGeom prst="rect">
            <a:avLst/>
          </a:prstGeom>
        </p:spPr>
      </p:pic>
      <p:pic>
        <p:nvPicPr>
          <p:cNvPr id="48" name="Picture 47">
            <a:extLst>
              <a:ext uri="{FF2B5EF4-FFF2-40B4-BE49-F238E27FC236}">
                <a16:creationId xmlns:a16="http://schemas.microsoft.com/office/drawing/2014/main" id="{AAC661DB-AE0E-8884-B203-2942B563A18B}"/>
              </a:ext>
            </a:extLst>
          </p:cNvPr>
          <p:cNvPicPr>
            <a:picLocks noChangeAspect="1"/>
          </p:cNvPicPr>
          <p:nvPr/>
        </p:nvPicPr>
        <p:blipFill>
          <a:blip r:embed="rId4"/>
          <a:stretch>
            <a:fillRect/>
          </a:stretch>
        </p:blipFill>
        <p:spPr>
          <a:xfrm>
            <a:off x="234499" y="1340535"/>
            <a:ext cx="11444911" cy="5328533"/>
          </a:xfrm>
          <a:prstGeom prst="rect">
            <a:avLst/>
          </a:prstGeom>
        </p:spPr>
      </p:pic>
    </p:spTree>
    <p:extLst>
      <p:ext uri="{BB962C8B-B14F-4D97-AF65-F5344CB8AC3E}">
        <p14:creationId xmlns:p14="http://schemas.microsoft.com/office/powerpoint/2010/main" val="239996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D5C45-EE26-8CAE-BE7B-17371F5A197A}"/>
            </a:ext>
          </a:extLst>
        </p:cNvPr>
        <p:cNvGrpSpPr/>
        <p:nvPr/>
      </p:nvGrpSpPr>
      <p:grpSpPr>
        <a:xfrm>
          <a:off x="0" y="0"/>
          <a:ext cx="0" cy="0"/>
          <a:chOff x="0" y="0"/>
          <a:chExt cx="0" cy="0"/>
        </a:xfrm>
      </p:grpSpPr>
      <p:sp>
        <p:nvSpPr>
          <p:cNvPr id="26" name="Arrow: Right 25">
            <a:extLst>
              <a:ext uri="{FF2B5EF4-FFF2-40B4-BE49-F238E27FC236}">
                <a16:creationId xmlns:a16="http://schemas.microsoft.com/office/drawing/2014/main" id="{DBFAF87E-9860-5D8E-34D4-6DDCBD97ED7E}"/>
              </a:ext>
            </a:extLst>
          </p:cNvPr>
          <p:cNvSpPr/>
          <p:nvPr/>
        </p:nvSpPr>
        <p:spPr>
          <a:xfrm>
            <a:off x="5261744" y="1829197"/>
            <a:ext cx="1738869" cy="4319316"/>
          </a:xfrm>
          <a:prstGeom prst="rightArrow">
            <a:avLst>
              <a:gd name="adj1" fmla="val 75499"/>
              <a:gd name="adj2" fmla="val 50000"/>
            </a:avLst>
          </a:prstGeom>
          <a:solidFill>
            <a:srgbClr val="1FA29C"/>
          </a:solidFill>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
        <p:nvSpPr>
          <p:cNvPr id="3" name="Marcador de número de diapositiva 2">
            <a:extLst>
              <a:ext uri="{FF2B5EF4-FFF2-40B4-BE49-F238E27FC236}">
                <a16:creationId xmlns:a16="http://schemas.microsoft.com/office/drawing/2014/main" id="{3C57B907-7C00-051E-7568-4CED60E6B1AD}"/>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5</a:t>
            </a:fld>
            <a:endParaRPr lang="en-GB" noProof="0" dirty="0"/>
          </a:p>
        </p:txBody>
      </p:sp>
      <p:sp>
        <p:nvSpPr>
          <p:cNvPr id="2" name="Título 1">
            <a:extLst>
              <a:ext uri="{FF2B5EF4-FFF2-40B4-BE49-F238E27FC236}">
                <a16:creationId xmlns:a16="http://schemas.microsoft.com/office/drawing/2014/main" id="{294495AA-275B-CE0B-7689-FB3E9486CEEB}"/>
              </a:ext>
            </a:extLst>
          </p:cNvPr>
          <p:cNvSpPr>
            <a:spLocks noGrp="1"/>
          </p:cNvSpPr>
          <p:nvPr>
            <p:ph type="title"/>
          </p:nvPr>
        </p:nvSpPr>
        <p:spPr>
          <a:xfrm>
            <a:off x="588962" y="391540"/>
            <a:ext cx="10282237" cy="898525"/>
          </a:xfrm>
        </p:spPr>
        <p:txBody>
          <a:bodyPr/>
          <a:lstStyle/>
          <a:p>
            <a:pPr>
              <a:defRPr sz="3000"/>
            </a:pPr>
            <a:r>
              <a:rPr dirty="0"/>
              <a:t>Approche</a:t>
            </a:r>
            <a:r>
              <a:rPr dirty="0"/>
              <a:t> du GFF </a:t>
            </a:r>
            <a:r>
              <a:rPr dirty="0"/>
              <a:t>en</a:t>
            </a:r>
            <a:r>
              <a:rPr dirty="0"/>
              <a:t> </a:t>
            </a:r>
            <a:r>
              <a:rPr dirty="0"/>
              <a:t>matière</a:t>
            </a:r>
            <a:r>
              <a:rPr dirty="0"/>
              <a:t> de </a:t>
            </a:r>
            <a:r>
              <a:rPr dirty="0"/>
              <a:t>produits</a:t>
            </a:r>
            <a:r>
              <a:rPr dirty="0"/>
              <a:t> </a:t>
            </a:r>
            <a:r>
              <a:rPr dirty="0"/>
              <a:t>essentiels</a:t>
            </a:r>
            <a:r>
              <a:rPr dirty="0"/>
              <a:t> et de </a:t>
            </a:r>
            <a:r>
              <a:rPr dirty="0"/>
              <a:t>chaîne</a:t>
            </a:r>
            <a:r>
              <a:rPr dirty="0"/>
              <a:t> </a:t>
            </a:r>
            <a:r>
              <a:rPr dirty="0"/>
              <a:t>d’approvisionnement</a:t>
            </a:r>
            <a:endParaRPr lang="es-PE" sz="3000" i="1" dirty="0"/>
          </a:p>
        </p:txBody>
      </p:sp>
      <p:pic>
        <p:nvPicPr>
          <p:cNvPr id="27" name="Graphic 26">
            <a:extLst>
              <a:ext uri="{FF2B5EF4-FFF2-40B4-BE49-F238E27FC236}">
                <a16:creationId xmlns:a16="http://schemas.microsoft.com/office/drawing/2014/main" id="{C8F82B66-57A8-912F-CC34-1CA920D57E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852CCCE4-C057-ED40-AFAF-4676F5D9EFA6}"/>
              </a:ext>
            </a:extLst>
          </p:cNvPr>
          <p:cNvGrpSpPr/>
          <p:nvPr/>
        </p:nvGrpSpPr>
        <p:grpSpPr>
          <a:xfrm>
            <a:off x="691699" y="1681076"/>
            <a:ext cx="3965173" cy="4785384"/>
            <a:chOff x="8384255" y="2574781"/>
            <a:chExt cx="1742461" cy="4062063"/>
          </a:xfrm>
        </p:grpSpPr>
        <p:sp>
          <p:nvSpPr>
            <p:cNvPr id="5" name="Rectangle 4">
              <a:extLst>
                <a:ext uri="{FF2B5EF4-FFF2-40B4-BE49-F238E27FC236}">
                  <a16:creationId xmlns:a16="http://schemas.microsoft.com/office/drawing/2014/main" id="{6AF77EFA-C6E8-4E4A-68D2-FFD945AA9BF4}"/>
                </a:ext>
              </a:extLst>
            </p:cNvPr>
            <p:cNvSpPr/>
            <p:nvPr/>
          </p:nvSpPr>
          <p:spPr>
            <a:xfrm>
              <a:off x="8384255" y="5376907"/>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1400">
                  <a:solidFill>
                    <a:schemeClr val="tx1"/>
                  </a:solidFill>
                </a:defRPr>
              </a:pPr>
              <a:r>
                <a:rPr sz="1200" b="1" dirty="0"/>
                <a:t>Qualité</a:t>
              </a:r>
              <a:r>
                <a:rPr sz="1200" dirty="0"/>
                <a:t>: Les </a:t>
              </a:r>
              <a:r>
                <a:rPr sz="1200" dirty="0"/>
                <a:t>incitations</a:t>
              </a:r>
              <a:r>
                <a:rPr sz="1200" dirty="0"/>
                <a:t> et les </a:t>
              </a:r>
              <a:r>
                <a:rPr sz="1200" dirty="0"/>
                <a:t>réglementations</a:t>
              </a:r>
              <a:r>
                <a:rPr sz="1200" dirty="0"/>
                <a:t> </a:t>
              </a:r>
              <a:r>
                <a:rPr sz="1200" dirty="0"/>
                <a:t>influencent</a:t>
              </a:r>
              <a:r>
                <a:rPr sz="1200" dirty="0"/>
                <a:t> les </a:t>
              </a:r>
              <a:r>
                <a:rPr sz="1200" dirty="0"/>
                <a:t>marchés</a:t>
              </a:r>
              <a:r>
                <a:rPr sz="1200" dirty="0"/>
                <a:t> à </a:t>
              </a:r>
              <a:r>
                <a:rPr sz="1200" dirty="0"/>
                <a:t>offrir</a:t>
              </a:r>
              <a:r>
                <a:rPr sz="1200" dirty="0"/>
                <a:t> des </a:t>
              </a:r>
              <a:r>
                <a:rPr sz="1200" dirty="0"/>
                <a:t>produits</a:t>
              </a:r>
              <a:r>
                <a:rPr sz="1200" dirty="0"/>
                <a:t> de </a:t>
              </a:r>
              <a:r>
                <a:rPr sz="1200" dirty="0"/>
                <a:t>meilleure</a:t>
              </a:r>
              <a:r>
                <a:rPr sz="1200" dirty="0"/>
                <a:t> </a:t>
              </a:r>
              <a:r>
                <a:rPr sz="1200" dirty="0"/>
                <a:t>qualité</a:t>
              </a:r>
              <a:r>
                <a:rPr sz="1200" dirty="0"/>
                <a:t>.</a:t>
              </a:r>
            </a:p>
          </p:txBody>
        </p:sp>
        <p:sp>
          <p:nvSpPr>
            <p:cNvPr id="6" name="Rectangle 5">
              <a:extLst>
                <a:ext uri="{FF2B5EF4-FFF2-40B4-BE49-F238E27FC236}">
                  <a16:creationId xmlns:a16="http://schemas.microsoft.com/office/drawing/2014/main" id="{6B21FCD4-87CE-CC7C-D8DF-67D568F15D6E}"/>
                </a:ext>
              </a:extLst>
            </p:cNvPr>
            <p:cNvSpPr/>
            <p:nvPr/>
          </p:nvSpPr>
          <p:spPr>
            <a:xfrm>
              <a:off x="8384255" y="2574781"/>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1400">
                  <a:solidFill>
                    <a:schemeClr val="tx1"/>
                  </a:solidFill>
                </a:defRPr>
              </a:pPr>
              <a:r>
                <a:rPr sz="1200" b="1" dirty="0"/>
                <a:t>Réduction</a:t>
              </a:r>
              <a:r>
                <a:rPr sz="1200" b="1" dirty="0"/>
                <a:t> des ruptures de stock</a:t>
              </a:r>
              <a:r>
                <a:rPr sz="1200" dirty="0"/>
                <a:t>: </a:t>
              </a:r>
              <a:r>
                <a:rPr sz="1200" dirty="0"/>
                <a:t>Amélioration</a:t>
              </a:r>
              <a:r>
                <a:rPr sz="1200" dirty="0"/>
                <a:t> de </a:t>
              </a:r>
              <a:r>
                <a:rPr sz="1200" dirty="0"/>
                <a:t>l’adéquation</a:t>
              </a:r>
              <a:r>
                <a:rPr sz="1200" dirty="0"/>
                <a:t> entre </a:t>
              </a:r>
              <a:r>
                <a:rPr sz="1200" dirty="0"/>
                <a:t>l’offre</a:t>
              </a:r>
              <a:r>
                <a:rPr sz="1200" dirty="0"/>
                <a:t> et la </a:t>
              </a:r>
              <a:r>
                <a:rPr sz="1200" dirty="0"/>
                <a:t>demande</a:t>
              </a:r>
              <a:r>
                <a:rPr sz="1200" dirty="0"/>
                <a:t> sur </a:t>
              </a:r>
              <a:r>
                <a:rPr sz="1200" dirty="0"/>
                <a:t>l’ensemble</a:t>
              </a:r>
              <a:r>
                <a:rPr sz="1200" dirty="0"/>
                <a:t> des circuits de distribution </a:t>
              </a:r>
              <a:r>
                <a:rPr sz="1200" dirty="0"/>
                <a:t>ciblés</a:t>
              </a:r>
              <a:r>
                <a:rPr sz="1200" dirty="0"/>
                <a:t>.</a:t>
              </a:r>
            </a:p>
          </p:txBody>
        </p:sp>
        <p:sp>
          <p:nvSpPr>
            <p:cNvPr id="8" name="Rectangle 7">
              <a:extLst>
                <a:ext uri="{FF2B5EF4-FFF2-40B4-BE49-F238E27FC236}">
                  <a16:creationId xmlns:a16="http://schemas.microsoft.com/office/drawing/2014/main" id="{3F06D5B1-B014-28CC-D62E-299863E13778}"/>
                </a:ext>
              </a:extLst>
            </p:cNvPr>
            <p:cNvSpPr/>
            <p:nvPr/>
          </p:nvSpPr>
          <p:spPr>
            <a:xfrm>
              <a:off x="8384255" y="4583377"/>
              <a:ext cx="1742461" cy="714405"/>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1400">
                  <a:solidFill>
                    <a:schemeClr val="tx1"/>
                  </a:solidFill>
                </a:defRPr>
              </a:pPr>
              <a:r>
                <a:rPr sz="1200" b="1" dirty="0"/>
                <a:t>Inclusivité</a:t>
              </a:r>
              <a:r>
                <a:rPr sz="1200" dirty="0"/>
                <a:t>: La </a:t>
              </a:r>
              <a:r>
                <a:rPr sz="1200" dirty="0"/>
                <a:t>chaîne</a:t>
              </a:r>
              <a:r>
                <a:rPr sz="1200" dirty="0"/>
                <a:t> </a:t>
              </a:r>
              <a:r>
                <a:rPr sz="1200" dirty="0"/>
                <a:t>d’approvisionnement</a:t>
              </a:r>
              <a:r>
                <a:rPr sz="1200" dirty="0"/>
                <a:t> </a:t>
              </a:r>
              <a:r>
                <a:rPr sz="1200" dirty="0"/>
                <a:t>appuie</a:t>
              </a:r>
              <a:r>
                <a:rPr sz="1200" dirty="0"/>
                <a:t> des points de </a:t>
              </a:r>
              <a:r>
                <a:rPr sz="1200" dirty="0"/>
                <a:t>prestation</a:t>
              </a:r>
              <a:r>
                <a:rPr sz="1200" dirty="0"/>
                <a:t> de services </a:t>
              </a:r>
              <a:r>
                <a:rPr sz="1200" dirty="0"/>
                <a:t>différenciés</a:t>
              </a:r>
              <a:r>
                <a:rPr sz="1200" dirty="0"/>
                <a:t> et </a:t>
              </a:r>
              <a:r>
                <a:rPr sz="1200" dirty="0"/>
                <a:t>inclusifs</a:t>
              </a:r>
              <a:r>
                <a:rPr sz="1200" dirty="0"/>
                <a:t>, </a:t>
              </a:r>
              <a:r>
                <a:rPr sz="1200" dirty="0"/>
                <a:t>afin</a:t>
              </a:r>
              <a:r>
                <a:rPr sz="1200" dirty="0"/>
                <a:t> de </a:t>
              </a:r>
              <a:r>
                <a:rPr sz="1200" dirty="0"/>
                <a:t>réduire</a:t>
              </a:r>
              <a:r>
                <a:rPr sz="1200" dirty="0"/>
                <a:t> les </a:t>
              </a:r>
              <a:r>
                <a:rPr sz="1200" dirty="0"/>
                <a:t>barrières</a:t>
              </a:r>
              <a:r>
                <a:rPr sz="1200" dirty="0"/>
                <a:t> </a:t>
              </a:r>
              <a:r>
                <a:rPr sz="1200" dirty="0"/>
                <a:t>culturelles</a:t>
              </a:r>
              <a:r>
                <a:rPr sz="1200" dirty="0"/>
                <a:t> à </a:t>
              </a:r>
              <a:r>
                <a:rPr sz="1200" dirty="0"/>
                <a:t>l’accès</a:t>
              </a:r>
              <a:r>
                <a:rPr sz="1200" dirty="0"/>
                <a:t>.</a:t>
              </a:r>
            </a:p>
          </p:txBody>
        </p:sp>
        <p:sp>
          <p:nvSpPr>
            <p:cNvPr id="9" name="Rectangle 8">
              <a:extLst>
                <a:ext uri="{FF2B5EF4-FFF2-40B4-BE49-F238E27FC236}">
                  <a16:creationId xmlns:a16="http://schemas.microsoft.com/office/drawing/2014/main" id="{8405DBAC-2EF3-803B-C31D-732833221996}"/>
                </a:ext>
              </a:extLst>
            </p:cNvPr>
            <p:cNvSpPr/>
            <p:nvPr/>
          </p:nvSpPr>
          <p:spPr>
            <a:xfrm>
              <a:off x="8384255" y="3913845"/>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1400">
                  <a:solidFill>
                    <a:schemeClr val="tx1"/>
                  </a:solidFill>
                </a:defRPr>
              </a:pPr>
              <a:r>
                <a:rPr sz="1200" b="1" dirty="0"/>
                <a:t>Proximité</a:t>
              </a:r>
              <a:r>
                <a:rPr sz="1200" b="1" dirty="0"/>
                <a:t> : </a:t>
              </a:r>
              <a:r>
                <a:rPr sz="1200" dirty="0"/>
                <a:t>La</a:t>
              </a:r>
              <a:r>
                <a:rPr sz="1200" dirty="0"/>
                <a:t> </a:t>
              </a:r>
              <a:r>
                <a:rPr sz="1200" dirty="0"/>
                <a:t>chaîne</a:t>
              </a:r>
              <a:r>
                <a:rPr sz="1200" dirty="0"/>
                <a:t> </a:t>
              </a:r>
              <a:r>
                <a:rPr sz="1200" dirty="0"/>
                <a:t>d'approvisionnement</a:t>
              </a:r>
              <a:r>
                <a:rPr sz="1200" dirty="0"/>
                <a:t> </a:t>
              </a:r>
              <a:r>
                <a:rPr sz="1200" dirty="0"/>
                <a:t>facilite</a:t>
              </a:r>
              <a:r>
                <a:rPr sz="1200" dirty="0"/>
                <a:t> la livraison des </a:t>
              </a:r>
              <a:r>
                <a:rPr sz="1200" dirty="0"/>
                <a:t>produits</a:t>
              </a:r>
              <a:r>
                <a:rPr sz="1200" dirty="0"/>
                <a:t> au plus </a:t>
              </a:r>
              <a:r>
                <a:rPr sz="1200" dirty="0"/>
                <a:t>près</a:t>
              </a:r>
              <a:r>
                <a:rPr sz="1200" dirty="0"/>
                <a:t> des patients, </a:t>
              </a:r>
              <a:r>
                <a:rPr sz="1200" dirty="0"/>
                <a:t>afin</a:t>
              </a:r>
              <a:r>
                <a:rPr sz="1200" dirty="0"/>
                <a:t> de </a:t>
              </a:r>
              <a:r>
                <a:rPr sz="1200" dirty="0"/>
                <a:t>réduire</a:t>
              </a:r>
              <a:r>
                <a:rPr sz="1200" dirty="0"/>
                <a:t> les </a:t>
              </a:r>
              <a:r>
                <a:rPr sz="1200" dirty="0"/>
                <a:t>barrières</a:t>
              </a:r>
              <a:r>
                <a:rPr sz="1200" dirty="0"/>
                <a:t> de </a:t>
              </a:r>
              <a:r>
                <a:rPr sz="1200" dirty="0"/>
                <a:t>coût</a:t>
              </a:r>
              <a:r>
                <a:rPr sz="1200" dirty="0"/>
                <a:t> et de temps </a:t>
              </a:r>
              <a:r>
                <a:rPr sz="1200" dirty="0"/>
                <a:t>d'accès</a:t>
              </a:r>
              <a:r>
                <a:rPr sz="1200" dirty="0"/>
                <a:t>. </a:t>
              </a:r>
            </a:p>
          </p:txBody>
        </p:sp>
        <p:sp>
          <p:nvSpPr>
            <p:cNvPr id="11" name="Rectangle 10">
              <a:extLst>
                <a:ext uri="{FF2B5EF4-FFF2-40B4-BE49-F238E27FC236}">
                  <a16:creationId xmlns:a16="http://schemas.microsoft.com/office/drawing/2014/main" id="{7CBC3184-2E2A-4C51-4DC8-8E9E57232E71}"/>
                </a:ext>
              </a:extLst>
            </p:cNvPr>
            <p:cNvSpPr/>
            <p:nvPr/>
          </p:nvSpPr>
          <p:spPr>
            <a:xfrm>
              <a:off x="8384255" y="6046437"/>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1400">
                  <a:solidFill>
                    <a:schemeClr val="tx1"/>
                  </a:solidFill>
                </a:defRPr>
              </a:pPr>
              <a:r>
                <a:rPr sz="1200" b="1" dirty="0"/>
                <a:t>Accessibilité</a:t>
              </a:r>
              <a:r>
                <a:rPr sz="1200" b="1" dirty="0"/>
                <a:t> </a:t>
              </a:r>
              <a:r>
                <a:rPr sz="1200" b="1" dirty="0"/>
                <a:t>financière</a:t>
              </a:r>
              <a:r>
                <a:rPr sz="1200" dirty="0"/>
                <a:t>: </a:t>
              </a:r>
              <a:r>
                <a:rPr sz="1200" dirty="0"/>
                <a:t>Réduction</a:t>
              </a:r>
              <a:r>
                <a:rPr sz="1200" dirty="0"/>
                <a:t> du prix </a:t>
              </a:r>
              <a:r>
                <a:rPr sz="1200" dirty="0"/>
                <a:t>unitaire</a:t>
              </a:r>
              <a:r>
                <a:rPr sz="1200" dirty="0"/>
                <a:t> pour les </a:t>
              </a:r>
              <a:r>
                <a:rPr sz="1200" dirty="0"/>
                <a:t>gouvernements</a:t>
              </a:r>
              <a:r>
                <a:rPr sz="1200" dirty="0"/>
                <a:t>, les </a:t>
              </a:r>
              <a:r>
                <a:rPr sz="1200" dirty="0"/>
                <a:t>assureurs</a:t>
              </a:r>
              <a:r>
                <a:rPr sz="1200" dirty="0"/>
                <a:t> et les </a:t>
              </a:r>
              <a:r>
                <a:rPr sz="1200" dirty="0"/>
                <a:t>particuliers</a:t>
              </a:r>
              <a:r>
                <a:rPr sz="1200" dirty="0"/>
                <a:t>.</a:t>
              </a:r>
            </a:p>
          </p:txBody>
        </p:sp>
        <p:sp>
          <p:nvSpPr>
            <p:cNvPr id="12" name="Rectangle 11">
              <a:extLst>
                <a:ext uri="{FF2B5EF4-FFF2-40B4-BE49-F238E27FC236}">
                  <a16:creationId xmlns:a16="http://schemas.microsoft.com/office/drawing/2014/main" id="{39FDFCDA-B8C4-AB6D-C3B9-CF68AD7CBB8F}"/>
                </a:ext>
              </a:extLst>
            </p:cNvPr>
            <p:cNvSpPr/>
            <p:nvPr/>
          </p:nvSpPr>
          <p:spPr>
            <a:xfrm>
              <a:off x="8384255" y="3244313"/>
              <a:ext cx="1742461" cy="590407"/>
            </a:xfrm>
            <a:prstGeom prst="rect">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sz="1400">
                  <a:solidFill>
                    <a:schemeClr val="tx1"/>
                  </a:solidFill>
                </a:defRPr>
              </a:pPr>
              <a:r>
                <a:rPr sz="1200" b="1" dirty="0"/>
                <a:t>Financement</a:t>
              </a:r>
              <a:r>
                <a:rPr sz="1200" b="1" dirty="0"/>
                <a:t> </a:t>
              </a:r>
              <a:r>
                <a:rPr sz="1200" b="1" dirty="0"/>
                <a:t>équitable</a:t>
              </a:r>
              <a:r>
                <a:rPr sz="1200" b="1" dirty="0"/>
                <a:t> </a:t>
              </a:r>
              <a:r>
                <a:rPr sz="1200" b="1" dirty="0"/>
                <a:t>jusqu’au</a:t>
              </a:r>
              <a:r>
                <a:rPr sz="1200" b="1" dirty="0"/>
                <a:t> dernier </a:t>
              </a:r>
              <a:r>
                <a:rPr sz="1200" b="1" dirty="0"/>
                <a:t>kilomètre</a:t>
              </a:r>
              <a:r>
                <a:rPr sz="1200" b="1" dirty="0"/>
                <a:t> : </a:t>
              </a:r>
              <a:r>
                <a:rPr sz="1200" dirty="0"/>
                <a:t>Allocation des </a:t>
              </a:r>
              <a:r>
                <a:rPr sz="1200" dirty="0"/>
                <a:t>ressources</a:t>
              </a:r>
              <a:r>
                <a:rPr sz="1200" dirty="0"/>
                <a:t> à un ensemble de circuits </a:t>
              </a:r>
              <a:r>
                <a:rPr sz="1200" dirty="0"/>
                <a:t>favorisant</a:t>
              </a:r>
              <a:r>
                <a:rPr sz="1200" dirty="0"/>
                <a:t> </a:t>
              </a:r>
              <a:r>
                <a:rPr sz="1200" dirty="0"/>
                <a:t>une</a:t>
              </a:r>
              <a:r>
                <a:rPr sz="1200" dirty="0"/>
                <a:t> </a:t>
              </a:r>
              <a:r>
                <a:rPr sz="1200" dirty="0"/>
                <a:t>approche</a:t>
              </a:r>
              <a:r>
                <a:rPr sz="1200" dirty="0"/>
                <a:t> </a:t>
              </a:r>
              <a:r>
                <a:rPr sz="1200" dirty="0"/>
                <a:t>centrée</a:t>
              </a:r>
              <a:r>
                <a:rPr sz="1200" dirty="0"/>
                <a:t> sur le patient.</a:t>
              </a:r>
            </a:p>
          </p:txBody>
        </p:sp>
      </p:grpSp>
      <p:grpSp>
        <p:nvGrpSpPr>
          <p:cNvPr id="13" name="Group 12">
            <a:extLst>
              <a:ext uri="{FF2B5EF4-FFF2-40B4-BE49-F238E27FC236}">
                <a16:creationId xmlns:a16="http://schemas.microsoft.com/office/drawing/2014/main" id="{0EFB291E-88DD-AE5F-DDD3-CDF0C15A4EDC}"/>
              </a:ext>
            </a:extLst>
          </p:cNvPr>
          <p:cNvGrpSpPr/>
          <p:nvPr/>
        </p:nvGrpSpPr>
        <p:grpSpPr>
          <a:xfrm>
            <a:off x="7605486" y="1701121"/>
            <a:ext cx="3440107" cy="4785384"/>
            <a:chOff x="10256913" y="2187174"/>
            <a:chExt cx="1239800" cy="4102499"/>
          </a:xfrm>
        </p:grpSpPr>
        <p:sp>
          <p:nvSpPr>
            <p:cNvPr id="14" name="Rectangle 13">
              <a:extLst>
                <a:ext uri="{FF2B5EF4-FFF2-40B4-BE49-F238E27FC236}">
                  <a16:creationId xmlns:a16="http://schemas.microsoft.com/office/drawing/2014/main" id="{3B6B4482-EECA-194A-ED31-AB48ECB9F30A}"/>
                </a:ext>
              </a:extLst>
            </p:cNvPr>
            <p:cNvSpPr/>
            <p:nvPr/>
          </p:nvSpPr>
          <p:spPr>
            <a:xfrm>
              <a:off x="10256913" y="3023025"/>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1600">
                  <a:solidFill>
                    <a:schemeClr val="bg1"/>
                  </a:solidFill>
                  <a:cs typeface="Poppins"/>
                </a:defRPr>
              </a:pPr>
              <a:r>
                <a:rPr dirty="0"/>
                <a:t>Réduction</a:t>
              </a:r>
              <a:r>
                <a:rPr dirty="0"/>
                <a:t> des </a:t>
              </a:r>
              <a:r>
                <a:rPr dirty="0"/>
                <a:t>dépenses</a:t>
              </a:r>
              <a:r>
                <a:rPr dirty="0"/>
                <a:t> de santé </a:t>
              </a:r>
              <a:r>
                <a:rPr dirty="0"/>
                <a:t>catastrophiques</a:t>
              </a:r>
              <a:endParaRPr dirty="0"/>
            </a:p>
          </p:txBody>
        </p:sp>
        <p:sp>
          <p:nvSpPr>
            <p:cNvPr id="15" name="Rectangle 14">
              <a:extLst>
                <a:ext uri="{FF2B5EF4-FFF2-40B4-BE49-F238E27FC236}">
                  <a16:creationId xmlns:a16="http://schemas.microsoft.com/office/drawing/2014/main" id="{E82F56DC-8F80-39B5-71B9-DFBEA777B499}"/>
                </a:ext>
              </a:extLst>
            </p:cNvPr>
            <p:cNvSpPr/>
            <p:nvPr/>
          </p:nvSpPr>
          <p:spPr>
            <a:xfrm>
              <a:off x="10256913" y="3858876"/>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1600">
                  <a:solidFill>
                    <a:schemeClr val="bg1"/>
                  </a:solidFill>
                </a:defRPr>
              </a:pPr>
              <a:r>
                <a:rPr dirty="0"/>
                <a:t>Davantage</a:t>
              </a:r>
              <a:r>
                <a:rPr dirty="0"/>
                <a:t> de vies de </a:t>
              </a:r>
              <a:r>
                <a:rPr dirty="0"/>
                <a:t>mères</a:t>
              </a:r>
              <a:r>
                <a:rPr dirty="0"/>
                <a:t> et </a:t>
              </a:r>
              <a:r>
                <a:rPr dirty="0"/>
                <a:t>d'enfants</a:t>
              </a:r>
              <a:r>
                <a:rPr dirty="0"/>
                <a:t> </a:t>
              </a:r>
              <a:r>
                <a:rPr dirty="0"/>
                <a:t>sauvées</a:t>
              </a:r>
              <a:endParaRPr dirty="0"/>
            </a:p>
          </p:txBody>
        </p:sp>
        <p:sp>
          <p:nvSpPr>
            <p:cNvPr id="16" name="Rectangle 15">
              <a:extLst>
                <a:ext uri="{FF2B5EF4-FFF2-40B4-BE49-F238E27FC236}">
                  <a16:creationId xmlns:a16="http://schemas.microsoft.com/office/drawing/2014/main" id="{5BB05E17-BC74-DDDC-452F-54FFEF7953C7}"/>
                </a:ext>
              </a:extLst>
            </p:cNvPr>
            <p:cNvSpPr/>
            <p:nvPr/>
          </p:nvSpPr>
          <p:spPr>
            <a:xfrm>
              <a:off x="10256913" y="5530578"/>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1600">
                  <a:solidFill>
                    <a:schemeClr val="bg1"/>
                  </a:solidFill>
                </a:defRPr>
              </a:pPr>
              <a:r>
                <a:rPr dirty="0"/>
                <a:t>Réduction</a:t>
              </a:r>
              <a:r>
                <a:rPr dirty="0"/>
                <a:t> du retard de </a:t>
              </a:r>
              <a:r>
                <a:rPr dirty="0"/>
                <a:t>croissance</a:t>
              </a:r>
              <a:r>
                <a:rPr dirty="0"/>
                <a:t> et de </a:t>
              </a:r>
              <a:r>
                <a:rPr dirty="0"/>
                <a:t>l'émaciation</a:t>
              </a:r>
              <a:r>
                <a:rPr dirty="0"/>
                <a:t> </a:t>
              </a:r>
              <a:endParaRPr lang="en-US" sz="1600" dirty="0">
                <a:solidFill>
                  <a:schemeClr val="bg1"/>
                </a:solidFill>
                <a:cs typeface="Poppins"/>
              </a:endParaRPr>
            </a:p>
          </p:txBody>
        </p:sp>
        <p:sp>
          <p:nvSpPr>
            <p:cNvPr id="20" name="Rectangle 19">
              <a:extLst>
                <a:ext uri="{FF2B5EF4-FFF2-40B4-BE49-F238E27FC236}">
                  <a16:creationId xmlns:a16="http://schemas.microsoft.com/office/drawing/2014/main" id="{9504F2BE-6299-793F-B8D7-B105D9FAA7AA}"/>
                </a:ext>
              </a:extLst>
            </p:cNvPr>
            <p:cNvSpPr/>
            <p:nvPr/>
          </p:nvSpPr>
          <p:spPr>
            <a:xfrm>
              <a:off x="10256913" y="4694727"/>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1600">
                  <a:solidFill>
                    <a:schemeClr val="bg1"/>
                  </a:solidFill>
                </a:defRPr>
              </a:pPr>
              <a:r>
                <a:rPr dirty="0"/>
                <a:t>Allongement</a:t>
              </a:r>
              <a:r>
                <a:rPr dirty="0"/>
                <a:t> des </a:t>
              </a:r>
              <a:r>
                <a:rPr dirty="0"/>
                <a:t>intervalles</a:t>
              </a:r>
              <a:r>
                <a:rPr dirty="0"/>
                <a:t> entre les naissances</a:t>
              </a:r>
            </a:p>
          </p:txBody>
        </p:sp>
        <p:sp>
          <p:nvSpPr>
            <p:cNvPr id="21" name="Rectangle 20">
              <a:extLst>
                <a:ext uri="{FF2B5EF4-FFF2-40B4-BE49-F238E27FC236}">
                  <a16:creationId xmlns:a16="http://schemas.microsoft.com/office/drawing/2014/main" id="{EF4021A8-B167-773C-EF33-9744D9FDF1AD}"/>
                </a:ext>
              </a:extLst>
            </p:cNvPr>
            <p:cNvSpPr/>
            <p:nvPr/>
          </p:nvSpPr>
          <p:spPr>
            <a:xfrm>
              <a:off x="10256913" y="2187174"/>
              <a:ext cx="1239800" cy="759095"/>
            </a:xfrm>
            <a:prstGeom prst="rect">
              <a:avLst/>
            </a:pr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anchor="ctr"/>
            <a:lstStyle/>
            <a:p>
              <a:pPr algn="ctr">
                <a:defRPr sz="1600">
                  <a:solidFill>
                    <a:schemeClr val="bg1"/>
                  </a:solidFill>
                </a:defRPr>
              </a:pPr>
              <a:r>
                <a:rPr dirty="0"/>
                <a:t>Utilisation</a:t>
              </a:r>
              <a:r>
                <a:rPr dirty="0"/>
                <a:t> accrue du service </a:t>
              </a:r>
              <a:endParaRPr lang="en-US" sz="1600" dirty="0">
                <a:solidFill>
                  <a:schemeClr val="bg1"/>
                </a:solidFill>
                <a:cs typeface="Poppins"/>
              </a:endParaRPr>
            </a:p>
          </p:txBody>
        </p:sp>
      </p:grpSp>
      <p:sp>
        <p:nvSpPr>
          <p:cNvPr id="38" name="TextBox 37">
            <a:extLst>
              <a:ext uri="{FF2B5EF4-FFF2-40B4-BE49-F238E27FC236}">
                <a16:creationId xmlns:a16="http://schemas.microsoft.com/office/drawing/2014/main" id="{A696AE74-1A1A-46F5-D25D-655AAB73FA17}"/>
              </a:ext>
            </a:extLst>
          </p:cNvPr>
          <p:cNvSpPr txBox="1"/>
          <p:nvPr/>
        </p:nvSpPr>
        <p:spPr>
          <a:xfrm>
            <a:off x="588962" y="1190299"/>
            <a:ext cx="4817344" cy="369332"/>
          </a:xfrm>
          <a:prstGeom prst="rect">
            <a:avLst/>
          </a:prstGeom>
          <a:noFill/>
        </p:spPr>
        <p:txBody>
          <a:bodyPr wrap="none">
            <a:spAutoFit/>
          </a:bodyPr>
          <a:lstStyle/>
          <a:p>
            <a:pPr>
              <a:defRPr b="1"/>
            </a:pPr>
            <a:r>
              <a:rPr dirty="0"/>
              <a:t>Facteurs</a:t>
            </a:r>
            <a:r>
              <a:rPr dirty="0"/>
              <a:t> </a:t>
            </a:r>
            <a:r>
              <a:rPr dirty="0"/>
              <a:t>d'accès</a:t>
            </a:r>
            <a:r>
              <a:rPr dirty="0"/>
              <a:t> (</a:t>
            </a:r>
            <a:r>
              <a:rPr dirty="0"/>
              <a:t>actionnables</a:t>
            </a:r>
            <a:r>
              <a:rPr dirty="0"/>
              <a:t> par C&amp;SC)</a:t>
            </a:r>
            <a:endParaRPr lang="en-US" b="1" dirty="0"/>
          </a:p>
        </p:txBody>
      </p:sp>
      <p:sp>
        <p:nvSpPr>
          <p:cNvPr id="39" name="TextBox 38">
            <a:extLst>
              <a:ext uri="{FF2B5EF4-FFF2-40B4-BE49-F238E27FC236}">
                <a16:creationId xmlns:a16="http://schemas.microsoft.com/office/drawing/2014/main" id="{52D2DD40-8375-4D70-FD81-44FF1605E0FF}"/>
              </a:ext>
            </a:extLst>
          </p:cNvPr>
          <p:cNvSpPr txBox="1"/>
          <p:nvPr/>
        </p:nvSpPr>
        <p:spPr>
          <a:xfrm>
            <a:off x="8762724" y="1155843"/>
            <a:ext cx="1125629" cy="369332"/>
          </a:xfrm>
          <a:prstGeom prst="rect">
            <a:avLst/>
          </a:prstGeom>
          <a:noFill/>
        </p:spPr>
        <p:txBody>
          <a:bodyPr wrap="none">
            <a:spAutoFit/>
          </a:bodyPr>
          <a:lstStyle/>
          <a:p>
            <a:pPr>
              <a:defRPr b="1"/>
            </a:pPr>
            <a:r>
              <a:rPr dirty="0"/>
              <a:t>Impacts</a:t>
            </a:r>
          </a:p>
        </p:txBody>
      </p:sp>
    </p:spTree>
    <p:extLst>
      <p:ext uri="{BB962C8B-B14F-4D97-AF65-F5344CB8AC3E}">
        <p14:creationId xmlns:p14="http://schemas.microsoft.com/office/powerpoint/2010/main" val="299734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340D0-86BE-8140-C454-2F54BFA102F8}"/>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DD4D614-0F26-53F8-4CB7-3A011693FBEF}"/>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6</a:t>
            </a:fld>
            <a:endParaRPr lang="en-GB" noProof="0" dirty="0"/>
          </a:p>
        </p:txBody>
      </p:sp>
      <p:sp>
        <p:nvSpPr>
          <p:cNvPr id="2" name="Título 1">
            <a:extLst>
              <a:ext uri="{FF2B5EF4-FFF2-40B4-BE49-F238E27FC236}">
                <a16:creationId xmlns:a16="http://schemas.microsoft.com/office/drawing/2014/main" id="{B1E4BBF7-B99E-4869-0D03-53C297B036BE}"/>
              </a:ext>
            </a:extLst>
          </p:cNvPr>
          <p:cNvSpPr>
            <a:spLocks noGrp="1"/>
          </p:cNvSpPr>
          <p:nvPr>
            <p:ph type="title"/>
          </p:nvPr>
        </p:nvSpPr>
        <p:spPr>
          <a:xfrm>
            <a:off x="178467" y="129892"/>
            <a:ext cx="10890402" cy="898525"/>
          </a:xfrm>
        </p:spPr>
        <p:txBody>
          <a:bodyPr/>
          <a:lstStyle/>
          <a:p>
            <a:pPr>
              <a:defRPr sz="3000"/>
            </a:pPr>
            <a:r>
              <a:rPr sz="2000" dirty="0"/>
              <a:t>ÉTUDE DE CAS : Impact de la </a:t>
            </a:r>
            <a:r>
              <a:rPr sz="2000" dirty="0"/>
              <a:t>réforme</a:t>
            </a:r>
            <a:r>
              <a:rPr sz="2000" dirty="0"/>
              <a:t> de la </a:t>
            </a:r>
            <a:r>
              <a:rPr sz="2000" dirty="0"/>
              <a:t>chaîne</a:t>
            </a:r>
            <a:r>
              <a:rPr sz="2000" dirty="0"/>
              <a:t> </a:t>
            </a:r>
            <a:r>
              <a:rPr sz="2000" dirty="0"/>
              <a:t>d'approvisionnement</a:t>
            </a:r>
            <a:endParaRPr lang="es-PE" sz="2000" i="1" dirty="0"/>
          </a:p>
        </p:txBody>
      </p:sp>
      <p:pic>
        <p:nvPicPr>
          <p:cNvPr id="27" name="Graphic 26">
            <a:extLst>
              <a:ext uri="{FF2B5EF4-FFF2-40B4-BE49-F238E27FC236}">
                <a16:creationId xmlns:a16="http://schemas.microsoft.com/office/drawing/2014/main" id="{7CEEABF7-A175-2266-BFEC-45DB570518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67638" y="10026214"/>
            <a:ext cx="450000" cy="425959"/>
          </a:xfrm>
          <a:prstGeom prst="rect">
            <a:avLst/>
          </a:prstGeom>
        </p:spPr>
      </p:pic>
      <p:graphicFrame>
        <p:nvGraphicFramePr>
          <p:cNvPr id="7" name="Table 6">
            <a:extLst>
              <a:ext uri="{FF2B5EF4-FFF2-40B4-BE49-F238E27FC236}">
                <a16:creationId xmlns:a16="http://schemas.microsoft.com/office/drawing/2014/main" id="{548446BE-40FD-55FD-F9A1-ECA26EBA6A9C}"/>
              </a:ext>
            </a:extLst>
          </p:cNvPr>
          <p:cNvGraphicFramePr>
            <a:graphicFrameLocks noGrp="1"/>
          </p:cNvGraphicFramePr>
          <p:nvPr>
            <p:extLst>
              <p:ext uri="{D42A27DB-BD31-4B8C-83A1-F6EECF244321}">
                <p14:modId xmlns:p14="http://schemas.microsoft.com/office/powerpoint/2010/main" val="208771398"/>
              </p:ext>
            </p:extLst>
          </p:nvPr>
        </p:nvGraphicFramePr>
        <p:xfrm>
          <a:off x="588641" y="1635433"/>
          <a:ext cx="5971495" cy="5130910"/>
        </p:xfrm>
        <a:graphic>
          <a:graphicData uri="http://schemas.openxmlformats.org/drawingml/2006/table">
            <a:tbl>
              <a:tblPr/>
              <a:tblGrid>
                <a:gridCol w="3170238">
                  <a:extLst>
                    <a:ext uri="{9D8B030D-6E8A-4147-A177-3AD203B41FA5}">
                      <a16:colId xmlns:a16="http://schemas.microsoft.com/office/drawing/2014/main" val="722823730"/>
                    </a:ext>
                  </a:extLst>
                </a:gridCol>
                <a:gridCol w="1335314">
                  <a:extLst>
                    <a:ext uri="{9D8B030D-6E8A-4147-A177-3AD203B41FA5}">
                      <a16:colId xmlns:a16="http://schemas.microsoft.com/office/drawing/2014/main" val="3230814013"/>
                    </a:ext>
                  </a:extLst>
                </a:gridCol>
                <a:gridCol w="1465943">
                  <a:extLst>
                    <a:ext uri="{9D8B030D-6E8A-4147-A177-3AD203B41FA5}">
                      <a16:colId xmlns:a16="http://schemas.microsoft.com/office/drawing/2014/main" val="2139836328"/>
                    </a:ext>
                  </a:extLst>
                </a:gridCol>
              </a:tblGrid>
              <a:tr h="274532">
                <a:tc>
                  <a:txBody>
                    <a:bodyPr/>
                    <a:lstStyle/>
                    <a:p>
                      <a:pPr algn="l" fontAlgn="base">
                        <a:lnSpc>
                          <a:spcPts val="2175"/>
                        </a:lnSpc>
                        <a:buNone/>
                        <a:defRPr sz="1300" b="1">
                          <a:solidFill>
                            <a:srgbClr val="FFFFFF"/>
                          </a:solidFill>
                          <a:effectLst/>
                          <a:latin typeface="Calibri" panose="020F0502020204030204" pitchFamily="34" charset="0"/>
                        </a:defRPr>
                      </a:pPr>
                      <a:r>
                        <a:rPr dirty="0"/>
                        <a:t>Dépenses directes des ménages</a:t>
                      </a:r>
                      <a:endParaRPr lang="en-US" sz="1300" b="1" i="0" dirty="0">
                        <a:solidFill>
                          <a:srgbClr val="FFFFFF"/>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8415" cap="flat" cmpd="sng" algn="ctr">
                      <a:solidFill>
                        <a:srgbClr val="FFFFFF"/>
                      </a:solidFill>
                      <a:prstDash val="solid"/>
                      <a:round/>
                      <a:headEnd type="none" w="med" len="med"/>
                      <a:tailEnd type="none" w="med" len="med"/>
                    </a:lnB>
                    <a:solidFill>
                      <a:srgbClr val="000000"/>
                    </a:solidFill>
                  </a:tcPr>
                </a:tc>
                <a:tc>
                  <a:txBody>
                    <a:bodyPr/>
                    <a:lstStyle/>
                    <a:p>
                      <a:pPr algn="ctr" fontAlgn="base">
                        <a:lnSpc>
                          <a:spcPts val="2175"/>
                        </a:lnSpc>
                        <a:buNone/>
                        <a:defRPr sz="1300" b="1">
                          <a:solidFill>
                            <a:srgbClr val="FFFFFF"/>
                          </a:solidFill>
                          <a:effectLst/>
                          <a:latin typeface="Calibri" panose="020F0502020204030204" pitchFamily="34" charset="0"/>
                        </a:defRPr>
                      </a:pPr>
                      <a:r>
                        <a:rPr dirty="0"/>
                        <a:t>Tamil Nadu</a:t>
                      </a:r>
                      <a:endParaRPr lang="en-IN" sz="1300" b="1" i="0" dirty="0">
                        <a:solidFill>
                          <a:srgbClr val="FFFFFF"/>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8415" cap="flat" cmpd="sng" algn="ctr">
                      <a:solidFill>
                        <a:srgbClr val="FFFFFF"/>
                      </a:solidFill>
                      <a:prstDash val="solid"/>
                      <a:round/>
                      <a:headEnd type="none" w="med" len="med"/>
                      <a:tailEnd type="none" w="med" len="med"/>
                    </a:lnB>
                    <a:solidFill>
                      <a:srgbClr val="000000"/>
                    </a:solidFill>
                  </a:tcPr>
                </a:tc>
                <a:tc>
                  <a:txBody>
                    <a:bodyPr/>
                    <a:lstStyle/>
                    <a:p>
                      <a:pPr algn="ctr" fontAlgn="base">
                        <a:lnSpc>
                          <a:spcPts val="2175"/>
                        </a:lnSpc>
                        <a:buNone/>
                        <a:defRPr sz="1300" b="1">
                          <a:solidFill>
                            <a:srgbClr val="FFFFFF"/>
                          </a:solidFill>
                          <a:effectLst/>
                          <a:latin typeface="Calibri" panose="020F0502020204030204" pitchFamily="34" charset="0"/>
                        </a:defRPr>
                      </a:pPr>
                      <a:r>
                        <a:rPr dirty="0"/>
                        <a:t>Uttar Pradesh</a:t>
                      </a:r>
                      <a:endParaRPr lang="en-IN" sz="1300" b="1" i="0" dirty="0">
                        <a:solidFill>
                          <a:srgbClr val="FFFFFF"/>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8415"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905922666"/>
                  </a:ext>
                </a:extLst>
              </a:tr>
              <a:tr h="274532">
                <a:tc>
                  <a:txBody>
                    <a:bodyPr/>
                    <a:lstStyle/>
                    <a:p>
                      <a:pPr algn="l" fontAlgn="base">
                        <a:lnSpc>
                          <a:spcPts val="2175"/>
                        </a:lnSpc>
                        <a:buNone/>
                        <a:defRPr sz="1300">
                          <a:solidFill>
                            <a:srgbClr val="000000"/>
                          </a:solidFill>
                          <a:effectLst/>
                          <a:latin typeface="Calibri" panose="020F0502020204030204" pitchFamily="34" charset="0"/>
                        </a:defRPr>
                      </a:pPr>
                      <a:r>
                        <a:rPr dirty="0"/>
                        <a:t>Par hospitalisation en hôpital public (hors accouchement) – </a:t>
                      </a:r>
                      <a:r>
                        <a:rPr dirty="0" smtClean="0"/>
                        <a:t>Zone</a:t>
                      </a:r>
                      <a:r>
                        <a:rPr lang="en-US" dirty="0" smtClean="0"/>
                        <a:t>s</a:t>
                      </a:r>
                      <a:r>
                        <a:rPr dirty="0" smtClean="0"/>
                        <a:t> </a:t>
                      </a:r>
                      <a:r>
                        <a:rPr lang="en-US" dirty="0" smtClean="0"/>
                        <a:t>r</a:t>
                      </a:r>
                      <a:r>
                        <a:rPr dirty="0" smtClean="0"/>
                        <a:t>urale</a:t>
                      </a:r>
                      <a:r>
                        <a:rPr lang="en-US" dirty="0" smtClean="0"/>
                        <a:t>s</a:t>
                      </a:r>
                      <a:endParaRPr lang="en-US"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841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520 ₹ (5,7 £)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841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6 911 ₹ (75,9 £)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841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024437558"/>
                  </a:ext>
                </a:extLst>
              </a:tr>
              <a:tr h="274532">
                <a:tc>
                  <a:txBody>
                    <a:bodyPr/>
                    <a:lstStyle/>
                    <a:p>
                      <a:pPr algn="l" fontAlgn="base">
                        <a:lnSpc>
                          <a:spcPts val="2175"/>
                        </a:lnSpc>
                        <a:buNone/>
                        <a:defRPr sz="1300">
                          <a:solidFill>
                            <a:srgbClr val="000000"/>
                          </a:solidFill>
                          <a:effectLst/>
                          <a:latin typeface="Calibri" panose="020F0502020204030204" pitchFamily="34" charset="0"/>
                        </a:defRPr>
                      </a:pPr>
                      <a:r>
                        <a:rPr dirty="0"/>
                        <a:t>Par hospitalisation en hôpital public (hors accouchement) – Zone </a:t>
                      </a:r>
                      <a:r>
                        <a:rPr dirty="0" smtClean="0"/>
                        <a:t>urbaine</a:t>
                      </a:r>
                      <a:r>
                        <a:rPr lang="en-US" dirty="0" smtClean="0"/>
                        <a:t>s</a:t>
                      </a:r>
                      <a:endParaRPr lang="en-US"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421 ₹ (4,6 £)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9 653 ₹ (106 £)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4158808495"/>
                  </a:ext>
                </a:extLst>
              </a:tr>
              <a:tr h="274532">
                <a:tc>
                  <a:txBody>
                    <a:bodyPr/>
                    <a:lstStyle/>
                    <a:p>
                      <a:pPr algn="l" fontAlgn="base">
                        <a:lnSpc>
                          <a:spcPts val="2175"/>
                        </a:lnSpc>
                        <a:buNone/>
                        <a:defRPr sz="1300">
                          <a:solidFill>
                            <a:srgbClr val="000000"/>
                          </a:solidFill>
                          <a:effectLst/>
                          <a:latin typeface="Calibri" panose="020F0502020204030204" pitchFamily="34" charset="0"/>
                        </a:defRPr>
                      </a:pPr>
                      <a:r>
                        <a:rPr dirty="0"/>
                        <a:t>Par épisode de traitement en hôpital public (Rural)	</a:t>
                      </a:r>
                      <a:endParaRPr lang="en-US"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28 ₹ (0,3 £)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935 ₹ (10,3 £)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956481348"/>
                  </a:ext>
                </a:extLst>
              </a:tr>
              <a:tr h="274532">
                <a:tc>
                  <a:txBody>
                    <a:bodyPr/>
                    <a:lstStyle/>
                    <a:p>
                      <a:pPr algn="l" fontAlgn="base">
                        <a:lnSpc>
                          <a:spcPts val="2175"/>
                        </a:lnSpc>
                        <a:buNone/>
                        <a:defRPr sz="1300">
                          <a:solidFill>
                            <a:srgbClr val="000000"/>
                          </a:solidFill>
                          <a:effectLst/>
                          <a:latin typeface="Calibri" panose="020F0502020204030204" pitchFamily="34" charset="0"/>
                        </a:defRPr>
                      </a:pPr>
                      <a:r>
                        <a:rPr dirty="0"/>
                        <a:t>Par épisode de traitement en hôpital public (Urbain)</a:t>
                      </a:r>
                      <a:endParaRPr lang="en-US"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107 ₹ (1,2 £)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1 130 ₹ (12,4 £)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8874534"/>
                  </a:ext>
                </a:extLst>
              </a:tr>
              <a:tr h="274532">
                <a:tc>
                  <a:txBody>
                    <a:bodyPr/>
                    <a:lstStyle/>
                    <a:p>
                      <a:pPr algn="l" fontAlgn="base">
                        <a:lnSpc>
                          <a:spcPts val="2175"/>
                        </a:lnSpc>
                        <a:buNone/>
                        <a:defRPr sz="1300">
                          <a:solidFill>
                            <a:srgbClr val="000000"/>
                          </a:solidFill>
                          <a:effectLst/>
                          <a:latin typeface="Calibri" panose="020F0502020204030204" pitchFamily="34" charset="0"/>
                        </a:defRPr>
                      </a:pPr>
                      <a:r>
                        <a:rPr dirty="0"/>
                        <a:t>Accouchement en hôpital public (Rural)	</a:t>
                      </a:r>
                      <a:endParaRPr lang="en-US"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615 ₹ (6,8 £)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1 035 ₹ (11,4 £)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095643794"/>
                  </a:ext>
                </a:extLst>
              </a:tr>
              <a:tr h="274532">
                <a:tc>
                  <a:txBody>
                    <a:bodyPr/>
                    <a:lstStyle/>
                    <a:p>
                      <a:pPr algn="l" fontAlgn="base">
                        <a:lnSpc>
                          <a:spcPts val="2175"/>
                        </a:lnSpc>
                        <a:buNone/>
                        <a:defRPr sz="1300">
                          <a:solidFill>
                            <a:srgbClr val="000000"/>
                          </a:solidFill>
                          <a:effectLst/>
                          <a:latin typeface="Calibri" panose="020F0502020204030204" pitchFamily="34" charset="0"/>
                        </a:defRPr>
                      </a:pPr>
                      <a:r>
                        <a:rPr dirty="0"/>
                        <a:t>Accouchement en hôpital public (Urbain)</a:t>
                      </a:r>
                      <a:endParaRPr lang="en-US"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747 ₹ (8,2 £)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1 197 ₹ (13,1 £)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797092501"/>
                  </a:ext>
                </a:extLst>
              </a:tr>
              <a:tr h="145534">
                <a:tc>
                  <a:txBody>
                    <a:bodyPr/>
                    <a:lstStyle/>
                    <a:p>
                      <a:pPr algn="l" fontAlgn="auto">
                        <a:lnSpc>
                          <a:spcPts val="2175"/>
                        </a:lnSpc>
                        <a:buNone/>
                        <a:defRPr sz="1300">
                          <a:solidFill>
                            <a:srgbClr val="000000"/>
                          </a:solidFill>
                          <a:effectLst/>
                          <a:latin typeface="Calibri" panose="020F0502020204030204" pitchFamily="34" charset="0"/>
                        </a:defRPr>
                      </a:pPr>
                      <a:r>
                        <a:rPr dirty="0"/>
                        <a:t>​</a:t>
                      </a: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auto">
                        <a:lnSpc>
                          <a:spcPts val="2175"/>
                        </a:lnSpc>
                        <a:buNone/>
                        <a:defRPr sz="1300">
                          <a:solidFill>
                            <a:srgbClr val="000000"/>
                          </a:solidFill>
                          <a:effectLst/>
                          <a:latin typeface="Calibri" panose="020F0502020204030204" pitchFamily="34" charset="0"/>
                        </a:defRPr>
                      </a:pPr>
                      <a:r>
                        <a:rPr dirty="0"/>
                        <a:t>​</a:t>
                      </a: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auto">
                        <a:lnSpc>
                          <a:spcPts val="2175"/>
                        </a:lnSpc>
                        <a:buNone/>
                        <a:defRPr sz="1300">
                          <a:solidFill>
                            <a:srgbClr val="000000"/>
                          </a:solidFill>
                          <a:effectLst/>
                          <a:latin typeface="Calibri" panose="020F0502020204030204" pitchFamily="34" charset="0"/>
                        </a:defRPr>
                      </a:pPr>
                      <a:r>
                        <a:rPr dirty="0"/>
                        <a:t>​</a:t>
                      </a: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488118654"/>
                  </a:ext>
                </a:extLst>
              </a:tr>
              <a:tr h="274532">
                <a:tc>
                  <a:txBody>
                    <a:bodyPr/>
                    <a:lstStyle/>
                    <a:p>
                      <a:pPr algn="l" fontAlgn="base">
                        <a:lnSpc>
                          <a:spcPts val="2175"/>
                        </a:lnSpc>
                        <a:buNone/>
                        <a:defRPr sz="1300">
                          <a:solidFill>
                            <a:srgbClr val="000000"/>
                          </a:solidFill>
                          <a:effectLst/>
                          <a:latin typeface="Calibri" panose="020F0502020204030204" pitchFamily="34" charset="0"/>
                        </a:defRPr>
                      </a:pPr>
                      <a:r>
                        <a:rPr b="1" dirty="0"/>
                        <a:t>% de la population utilisant les services publics (Rural)</a:t>
                      </a:r>
                      <a:r>
                        <a:rPr dirty="0"/>
                        <a:t>	</a:t>
                      </a:r>
                      <a:endParaRPr lang="en-US"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b="1" dirty="0"/>
                        <a:t>63 %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dirty="0"/>
                        <a:t>14%</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005145433"/>
                  </a:ext>
                </a:extLst>
              </a:tr>
              <a:tr h="274532">
                <a:tc>
                  <a:txBody>
                    <a:bodyPr/>
                    <a:lstStyle/>
                    <a:p>
                      <a:pPr algn="l" fontAlgn="base">
                        <a:lnSpc>
                          <a:spcPts val="2175"/>
                        </a:lnSpc>
                        <a:buNone/>
                        <a:defRPr sz="1300">
                          <a:solidFill>
                            <a:srgbClr val="000000"/>
                          </a:solidFill>
                          <a:effectLst/>
                          <a:latin typeface="Calibri" panose="020F0502020204030204" pitchFamily="34" charset="0"/>
                        </a:defRPr>
                      </a:pPr>
                      <a:r>
                        <a:rPr b="1" dirty="0"/>
                        <a:t>% de la population utilisant les services publics (Urbain)</a:t>
                      </a:r>
                      <a:r>
                        <a:rPr dirty="0"/>
                        <a:t>	</a:t>
                      </a:r>
                      <a:endParaRPr lang="en-US"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b="1" dirty="0"/>
                        <a:t>40 %</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tc>
                  <a:txBody>
                    <a:bodyPr/>
                    <a:lstStyle/>
                    <a:p>
                      <a:pPr algn="ctr" fontAlgn="base">
                        <a:lnSpc>
                          <a:spcPts val="2175"/>
                        </a:lnSpc>
                        <a:buNone/>
                        <a:defRPr sz="1300">
                          <a:solidFill>
                            <a:srgbClr val="000000"/>
                          </a:solidFill>
                          <a:effectLst/>
                          <a:latin typeface="Calibri" panose="020F0502020204030204" pitchFamily="34" charset="0"/>
                        </a:defRPr>
                      </a:pPr>
                      <a:r>
                        <a:rPr b="1" dirty="0"/>
                        <a:t>14%</a:t>
                      </a:r>
                      <a:endParaRPr lang="en-IN" sz="1300" b="0" i="0" dirty="0">
                        <a:solidFill>
                          <a:srgbClr val="000000"/>
                        </a:solidFill>
                        <a:effectLst/>
                      </a:endParaRPr>
                    </a:p>
                  </a:txBody>
                  <a:tcPr marL="64401" marR="64401" marT="32200" marB="322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847592420"/>
                  </a:ext>
                </a:extLst>
              </a:tr>
            </a:tbl>
          </a:graphicData>
        </a:graphic>
      </p:graphicFrame>
      <p:sp>
        <p:nvSpPr>
          <p:cNvPr id="10" name="Rectangle 1">
            <a:extLst>
              <a:ext uri="{FF2B5EF4-FFF2-40B4-BE49-F238E27FC236}">
                <a16:creationId xmlns:a16="http://schemas.microsoft.com/office/drawing/2014/main" id="{8685A057-E32D-EA00-3801-8FC08CF436FA}"/>
              </a:ext>
            </a:extLst>
          </p:cNvPr>
          <p:cNvSpPr>
            <a:spLocks noChangeArrowheads="1"/>
          </p:cNvSpPr>
          <p:nvPr/>
        </p:nvSpPr>
        <p:spPr bwMode="auto">
          <a:xfrm>
            <a:off x="588641" y="637579"/>
            <a:ext cx="226062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ltLang="en-US" sz="1800">
                <a:ln>
                  <a:noFill/>
                </a:ln>
                <a:solidFill>
                  <a:srgbClr val="000000"/>
                </a:solidFill>
                <a:effectLst/>
                <a:latin typeface="Times New Roman" panose="02020603050405020304" pitchFamily="18" charset="0"/>
                <a:cs typeface="Times New Roman" panose="02020603050405020304" pitchFamily="18" charset="0"/>
              </a:defRPr>
            </a:pPr>
            <a:r>
              <a:rPr dirty="0"/>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ED358279-40AA-EC18-3CDA-50A68ACC821F}"/>
              </a:ext>
            </a:extLst>
          </p:cNvPr>
          <p:cNvSpPr txBox="1"/>
          <p:nvPr/>
        </p:nvSpPr>
        <p:spPr>
          <a:xfrm>
            <a:off x="191914" y="641572"/>
            <a:ext cx="10108533" cy="523220"/>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defRPr>
                <a:latin typeface="Poppins" panose="00000500000000000000" pitchFamily="2" charset="0"/>
                <a:ea typeface="Calibri"/>
                <a:cs typeface="Poppins" panose="00000500000000000000" pitchFamily="2" charset="0"/>
              </a:defRPr>
            </a:pPr>
            <a:r>
              <a:rPr sz="1400" dirty="0"/>
              <a:t>Une</a:t>
            </a:r>
            <a:r>
              <a:rPr sz="1400" dirty="0"/>
              <a:t> </a:t>
            </a:r>
            <a:r>
              <a:rPr sz="1400" dirty="0"/>
              <a:t>comparaison</a:t>
            </a:r>
            <a:r>
              <a:rPr sz="1400" dirty="0"/>
              <a:t> entre </a:t>
            </a:r>
            <a:r>
              <a:rPr sz="1400" dirty="0"/>
              <a:t>deux</a:t>
            </a:r>
            <a:r>
              <a:rPr sz="1400" dirty="0"/>
              <a:t> </a:t>
            </a:r>
            <a:r>
              <a:rPr sz="1400" dirty="0"/>
              <a:t>États</a:t>
            </a:r>
            <a:r>
              <a:rPr sz="1400" dirty="0"/>
              <a:t> </a:t>
            </a:r>
            <a:r>
              <a:rPr sz="1400" dirty="0"/>
              <a:t>en</a:t>
            </a:r>
            <a:r>
              <a:rPr sz="1400" dirty="0"/>
              <a:t> </a:t>
            </a:r>
            <a:r>
              <a:rPr sz="1400" dirty="0"/>
              <a:t>Inde</a:t>
            </a:r>
            <a:r>
              <a:rPr sz="1400" dirty="0"/>
              <a:t> </a:t>
            </a:r>
            <a:r>
              <a:rPr sz="1400" dirty="0"/>
              <a:t>montre</a:t>
            </a:r>
            <a:r>
              <a:rPr sz="1400" dirty="0"/>
              <a:t> </a:t>
            </a:r>
            <a:r>
              <a:rPr sz="1400" dirty="0"/>
              <a:t>l’impact</a:t>
            </a:r>
            <a:r>
              <a:rPr sz="1400" dirty="0"/>
              <a:t> des </a:t>
            </a:r>
            <a:r>
              <a:rPr sz="1400" dirty="0"/>
              <a:t>réformes</a:t>
            </a:r>
            <a:r>
              <a:rPr sz="1400" dirty="0"/>
              <a:t> de la </a:t>
            </a:r>
            <a:r>
              <a:rPr sz="1400" dirty="0"/>
              <a:t>chaîne</a:t>
            </a:r>
            <a:r>
              <a:rPr sz="1400" dirty="0"/>
              <a:t> </a:t>
            </a:r>
            <a:r>
              <a:rPr sz="1400" dirty="0"/>
              <a:t>d’approvisionnement</a:t>
            </a:r>
            <a:r>
              <a:rPr sz="1400" dirty="0"/>
              <a:t> sur </a:t>
            </a:r>
            <a:r>
              <a:rPr sz="1400" dirty="0"/>
              <a:t>l’accès</a:t>
            </a:r>
            <a:r>
              <a:rPr sz="1400" dirty="0"/>
              <a:t>. </a:t>
            </a:r>
          </a:p>
          <a:p>
            <a:pPr>
              <a:defRPr>
                <a:latin typeface="Poppins" panose="00000500000000000000" pitchFamily="2" charset="0"/>
                <a:ea typeface="Calibri"/>
                <a:cs typeface="Poppins" panose="00000500000000000000" pitchFamily="2" charset="0"/>
              </a:defRPr>
            </a:pPr>
            <a:r>
              <a:rPr sz="1400" dirty="0"/>
              <a:t>On observe des </a:t>
            </a:r>
            <a:r>
              <a:rPr sz="1400" dirty="0"/>
              <a:t>différences</a:t>
            </a:r>
            <a:r>
              <a:rPr sz="1400" dirty="0"/>
              <a:t> </a:t>
            </a:r>
            <a:r>
              <a:rPr sz="1400" dirty="0"/>
              <a:t>significatives</a:t>
            </a:r>
            <a:r>
              <a:rPr sz="1400" dirty="0"/>
              <a:t> </a:t>
            </a:r>
            <a:r>
              <a:rPr sz="1400" dirty="0"/>
              <a:t>dans</a:t>
            </a:r>
            <a:r>
              <a:rPr sz="1400" dirty="0"/>
              <a:t> les </a:t>
            </a:r>
            <a:r>
              <a:rPr sz="1400" dirty="0"/>
              <a:t>dépenses</a:t>
            </a:r>
            <a:r>
              <a:rPr sz="1400" dirty="0"/>
              <a:t> </a:t>
            </a:r>
            <a:r>
              <a:rPr sz="1400" dirty="0"/>
              <a:t>directes</a:t>
            </a:r>
            <a:r>
              <a:rPr sz="1400" dirty="0"/>
              <a:t> des ménages (OOP) et </a:t>
            </a:r>
            <a:r>
              <a:rPr sz="1400" dirty="0"/>
              <a:t>l’utilisation</a:t>
            </a:r>
            <a:r>
              <a:rPr sz="1400" dirty="0"/>
              <a:t> des services publics.</a:t>
            </a:r>
            <a:endParaRPr lang="en-US" sz="1400" dirty="0">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E7E6A901-69D0-AC6A-73F7-400B3A6E683F}"/>
              </a:ext>
            </a:extLst>
          </p:cNvPr>
          <p:cNvSpPr txBox="1"/>
          <p:nvPr/>
        </p:nvSpPr>
        <p:spPr>
          <a:xfrm>
            <a:off x="501195" y="1289987"/>
            <a:ext cx="6058941"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defRPr>
                <a:latin typeface="Poppins" panose="00000500000000000000" pitchFamily="2" charset="0"/>
                <a:ea typeface="Calibri"/>
                <a:cs typeface="Poppins" panose="00000500000000000000" pitchFamily="2" charset="0"/>
              </a:defRPr>
            </a:pPr>
            <a:r>
              <a:rPr dirty="0"/>
              <a:t>Données</a:t>
            </a:r>
            <a:r>
              <a:rPr dirty="0"/>
              <a:t> comparatives </a:t>
            </a:r>
            <a:r>
              <a:rPr lang="en-US" dirty="0"/>
              <a:t>(</a:t>
            </a:r>
            <a:r>
              <a:rPr dirty="0" smtClean="0"/>
              <a:t>2018</a:t>
            </a:r>
            <a:r>
              <a:rPr lang="en-US" dirty="0" smtClean="0"/>
              <a:t>)</a:t>
            </a:r>
            <a:endParaRPr lang="en-US" dirty="0">
              <a:latin typeface="Poppins" panose="00000500000000000000" pitchFamily="2" charset="0"/>
              <a:cs typeface="Poppins" panose="00000500000000000000" pitchFamily="2" charset="0"/>
            </a:endParaRPr>
          </a:p>
        </p:txBody>
      </p:sp>
      <p:graphicFrame>
        <p:nvGraphicFramePr>
          <p:cNvPr id="19" name="Chart 18">
            <a:extLst>
              <a:ext uri="{FF2B5EF4-FFF2-40B4-BE49-F238E27FC236}">
                <a16:creationId xmlns:a16="http://schemas.microsoft.com/office/drawing/2014/main" id="{1090AF51-7789-474B-BD6E-8B9969814C63}"/>
              </a:ext>
            </a:extLst>
          </p:cNvPr>
          <p:cNvGraphicFramePr>
            <a:graphicFrameLocks/>
          </p:cNvGraphicFramePr>
          <p:nvPr>
            <p:extLst>
              <p:ext uri="{D42A27DB-BD31-4B8C-83A1-F6EECF244321}">
                <p14:modId xmlns:p14="http://schemas.microsoft.com/office/powerpoint/2010/main" val="2129286816"/>
              </p:ext>
            </p:extLst>
          </p:nvPr>
        </p:nvGraphicFramePr>
        <p:xfrm>
          <a:off x="6957320" y="1992945"/>
          <a:ext cx="4646039" cy="4310998"/>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5842CDDA-D32F-B1C3-A8EE-E9E5086BD1A5}"/>
              </a:ext>
            </a:extLst>
          </p:cNvPr>
          <p:cNvSpPr txBox="1"/>
          <p:nvPr/>
        </p:nvSpPr>
        <p:spPr>
          <a:xfrm>
            <a:off x="6957320" y="1588829"/>
            <a:ext cx="6058941" cy="369332"/>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defRPr>
                <a:latin typeface="Poppins" panose="00000500000000000000" pitchFamily="2" charset="0"/>
                <a:ea typeface="Calibri"/>
                <a:cs typeface="Poppins" panose="00000500000000000000" pitchFamily="2" charset="0"/>
              </a:defRPr>
            </a:pPr>
            <a:r>
              <a:rPr dirty="0"/>
              <a:t>UP – </a:t>
            </a:r>
            <a:r>
              <a:rPr dirty="0"/>
              <a:t>Amélioration</a:t>
            </a:r>
            <a:r>
              <a:rPr dirty="0"/>
              <a:t> de la </a:t>
            </a:r>
            <a:r>
              <a:rPr dirty="0"/>
              <a:t>disponibilité</a:t>
            </a:r>
            <a:r>
              <a:rPr dirty="0"/>
              <a:t> (2020–2024)</a:t>
            </a:r>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902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9F906-14BB-40D9-7A06-CBAC81D718C2}"/>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C390890-4BFC-BDDE-6651-D5699F5CA2D8}"/>
              </a:ext>
            </a:extLst>
          </p:cNvPr>
          <p:cNvSpPr>
            <a:spLocks noGrp="1"/>
          </p:cNvSpPr>
          <p:nvPr>
            <p:ph type="sldNum" sz="quarter" idx="17"/>
          </p:nvPr>
        </p:nvSpPr>
        <p:spPr/>
        <p:txBody>
          <a:bodyPr/>
          <a:lstStyle/>
          <a:p>
            <a:pPr lvl="0"/>
            <a:fld id="{6DF1F962-6FCF-4ED9-AB1A-FC8E17859AF0}" type="slidenum">
              <a:rPr lang="en-GB" noProof="0" smtClean="0"/>
              <a:pPr lvl="0"/>
              <a:t>7</a:t>
            </a:fld>
            <a:endParaRPr lang="en-GB" noProof="0" dirty="0"/>
          </a:p>
        </p:txBody>
      </p:sp>
      <p:sp>
        <p:nvSpPr>
          <p:cNvPr id="2" name="Título 1">
            <a:extLst>
              <a:ext uri="{FF2B5EF4-FFF2-40B4-BE49-F238E27FC236}">
                <a16:creationId xmlns:a16="http://schemas.microsoft.com/office/drawing/2014/main" id="{006BF022-9C38-09BF-81AC-68F296FC34DB}"/>
              </a:ext>
            </a:extLst>
          </p:cNvPr>
          <p:cNvSpPr>
            <a:spLocks noGrp="1"/>
          </p:cNvSpPr>
          <p:nvPr>
            <p:ph type="title"/>
          </p:nvPr>
        </p:nvSpPr>
        <p:spPr>
          <a:xfrm>
            <a:off x="73236" y="201005"/>
            <a:ext cx="11603569" cy="898582"/>
          </a:xfrm>
        </p:spPr>
        <p:txBody>
          <a:bodyPr/>
          <a:lstStyle/>
          <a:p>
            <a:pPr>
              <a:defRPr sz="3000"/>
            </a:pPr>
            <a:r>
              <a:rPr sz="2600" dirty="0"/>
              <a:t>Avantage</a:t>
            </a:r>
            <a:r>
              <a:rPr sz="2600" dirty="0"/>
              <a:t> </a:t>
            </a:r>
            <a:r>
              <a:rPr sz="2600" dirty="0"/>
              <a:t>Comparatif</a:t>
            </a:r>
            <a:r>
              <a:rPr sz="2600" dirty="0"/>
              <a:t> du GFF : </a:t>
            </a:r>
            <a:r>
              <a:rPr sz="2600" dirty="0"/>
              <a:t>Une</a:t>
            </a:r>
            <a:r>
              <a:rPr sz="2600" dirty="0"/>
              <a:t> </a:t>
            </a:r>
            <a:r>
              <a:rPr sz="2600" dirty="0"/>
              <a:t>portée</a:t>
            </a:r>
            <a:r>
              <a:rPr sz="2600" dirty="0"/>
              <a:t> </a:t>
            </a:r>
            <a:r>
              <a:rPr sz="2600" dirty="0"/>
              <a:t>en</a:t>
            </a:r>
            <a:r>
              <a:rPr sz="2600" dirty="0"/>
              <a:t> </a:t>
            </a:r>
            <a:r>
              <a:rPr sz="2600" dirty="0"/>
              <a:t>aval</a:t>
            </a:r>
            <a:r>
              <a:rPr sz="2600" dirty="0"/>
              <a:t> et des solutions </a:t>
            </a:r>
            <a:r>
              <a:rPr sz="2600" dirty="0"/>
              <a:t>intégrées</a:t>
            </a:r>
            <a:r>
              <a:rPr sz="2600" dirty="0"/>
              <a:t> à </a:t>
            </a:r>
            <a:r>
              <a:rPr sz="2600" dirty="0"/>
              <a:t>l'échelle</a:t>
            </a:r>
            <a:r>
              <a:rPr sz="2600" dirty="0"/>
              <a:t> </a:t>
            </a:r>
            <a:r>
              <a:rPr sz="2600" dirty="0"/>
              <a:t>gouvernementale</a:t>
            </a:r>
            <a:endParaRPr sz="2600" dirty="0"/>
          </a:p>
        </p:txBody>
      </p:sp>
      <p:pic>
        <p:nvPicPr>
          <p:cNvPr id="9" name="Picture 8">
            <a:extLst>
              <a:ext uri="{FF2B5EF4-FFF2-40B4-BE49-F238E27FC236}">
                <a16:creationId xmlns:a16="http://schemas.microsoft.com/office/drawing/2014/main" id="{994FC5B3-DD6A-01BB-36B0-4116E7DEBECC}"/>
              </a:ext>
            </a:extLst>
          </p:cNvPr>
          <p:cNvPicPr>
            <a:picLocks noChangeAspect="1"/>
          </p:cNvPicPr>
          <p:nvPr/>
        </p:nvPicPr>
        <p:blipFill>
          <a:blip r:embed="rId3"/>
          <a:stretch>
            <a:fillRect/>
          </a:stretch>
        </p:blipFill>
        <p:spPr>
          <a:xfrm>
            <a:off x="1807281" y="2925555"/>
            <a:ext cx="8889552" cy="3725768"/>
          </a:xfrm>
          <a:prstGeom prst="rect">
            <a:avLst/>
          </a:prstGeom>
        </p:spPr>
      </p:pic>
      <p:sp>
        <p:nvSpPr>
          <p:cNvPr id="11" name="TextBox 10">
            <a:extLst>
              <a:ext uri="{FF2B5EF4-FFF2-40B4-BE49-F238E27FC236}">
                <a16:creationId xmlns:a16="http://schemas.microsoft.com/office/drawing/2014/main" id="{56C3EE2D-5161-14EC-9B9A-98E51064599A}"/>
              </a:ext>
            </a:extLst>
          </p:cNvPr>
          <p:cNvSpPr txBox="1"/>
          <p:nvPr/>
        </p:nvSpPr>
        <p:spPr>
          <a:xfrm>
            <a:off x="277433" y="1046489"/>
            <a:ext cx="10246188" cy="3524042"/>
          </a:xfrm>
          <a:prstGeom prst="rect">
            <a:avLst/>
          </a:prstGeom>
          <a:noFill/>
        </p:spPr>
        <p:txBody>
          <a:bodyPr wrap="square">
            <a:spAutoFit/>
          </a:bodyPr>
          <a:lstStyle/>
          <a:p>
            <a:pPr marL="228600" indent="-228600" algn="just">
              <a:spcAft>
                <a:spcPts val="600"/>
              </a:spcAft>
              <a:buFont typeface="Wingdings" panose="05000000000000000000" pitchFamily="2" charset="2"/>
              <a:buChar char="§"/>
              <a:defRPr>
                <a:solidFill>
                  <a:schemeClr val="accent1"/>
                </a:solidFill>
                <a:latin typeface="Poppins" panose="00000500000000000000" pitchFamily="50" charset="0"/>
                <a:cs typeface="Poppins" panose="00000500000000000000" pitchFamily="50" charset="0"/>
              </a:defRPr>
            </a:pPr>
            <a:r>
              <a:rPr sz="1600" dirty="0"/>
              <a:t>Amélioration</a:t>
            </a:r>
            <a:r>
              <a:rPr sz="1600" dirty="0"/>
              <a:t> de </a:t>
            </a:r>
            <a:r>
              <a:rPr sz="1600" dirty="0"/>
              <a:t>l’accès</a:t>
            </a:r>
            <a:r>
              <a:rPr sz="1600" dirty="0"/>
              <a:t> grâce au </a:t>
            </a:r>
            <a:r>
              <a:rPr sz="1600" dirty="0"/>
              <a:t>développement</a:t>
            </a:r>
            <a:r>
              <a:rPr sz="1600" dirty="0"/>
              <a:t> de circuits </a:t>
            </a:r>
            <a:r>
              <a:rPr sz="1600" dirty="0"/>
              <a:t>centrés</a:t>
            </a:r>
            <a:r>
              <a:rPr sz="1600" dirty="0"/>
              <a:t> sur le patient, </a:t>
            </a:r>
            <a:r>
              <a:rPr sz="1600" dirty="0"/>
              <a:t>en</a:t>
            </a:r>
            <a:r>
              <a:rPr sz="1600" dirty="0"/>
              <a:t> </a:t>
            </a:r>
            <a:r>
              <a:rPr sz="1600" dirty="0"/>
              <a:t>s’appuyant</a:t>
            </a:r>
            <a:r>
              <a:rPr sz="1600" dirty="0"/>
              <a:t> sur le </a:t>
            </a:r>
            <a:r>
              <a:rPr sz="1600" dirty="0"/>
              <a:t>secteur</a:t>
            </a:r>
            <a:r>
              <a:rPr sz="1600" dirty="0"/>
              <a:t> </a:t>
            </a:r>
            <a:r>
              <a:rPr sz="1600" dirty="0"/>
              <a:t>privé</a:t>
            </a:r>
            <a:r>
              <a:rPr sz="1600" dirty="0"/>
              <a:t>.</a:t>
            </a:r>
          </a:p>
          <a:p>
            <a:pPr marL="228600" indent="-228600" algn="just">
              <a:spcAft>
                <a:spcPts val="600"/>
              </a:spcAft>
              <a:buFont typeface="Wingdings" panose="05000000000000000000" pitchFamily="2" charset="2"/>
              <a:buChar char="§"/>
              <a:defRPr>
                <a:solidFill>
                  <a:schemeClr val="accent1"/>
                </a:solidFill>
                <a:latin typeface="Poppins" panose="00000500000000000000" pitchFamily="50" charset="0"/>
                <a:cs typeface="Poppins" panose="00000500000000000000" pitchFamily="50" charset="0"/>
              </a:defRPr>
            </a:pPr>
            <a:r>
              <a:rPr sz="1600" dirty="0"/>
              <a:t>Sécurité</a:t>
            </a:r>
            <a:r>
              <a:rPr sz="1600" dirty="0"/>
              <a:t> des </a:t>
            </a:r>
            <a:r>
              <a:rPr sz="1600" dirty="0"/>
              <a:t>produits</a:t>
            </a:r>
            <a:r>
              <a:rPr sz="1600" dirty="0"/>
              <a:t> de santé par </a:t>
            </a:r>
            <a:r>
              <a:rPr sz="1600" dirty="0"/>
              <a:t>une</a:t>
            </a:r>
            <a:r>
              <a:rPr sz="1600" dirty="0"/>
              <a:t> transparence accrue de </a:t>
            </a:r>
            <a:r>
              <a:rPr sz="1600" dirty="0"/>
              <a:t>l’offre</a:t>
            </a:r>
            <a:r>
              <a:rPr sz="1600" dirty="0"/>
              <a:t> et de la </a:t>
            </a:r>
            <a:r>
              <a:rPr sz="1600" dirty="0"/>
              <a:t>demande</a:t>
            </a:r>
            <a:r>
              <a:rPr sz="1600" dirty="0"/>
              <a:t> à </a:t>
            </a:r>
            <a:r>
              <a:rPr sz="1600" dirty="0"/>
              <a:t>l’échelle</a:t>
            </a:r>
            <a:r>
              <a:rPr sz="1600" dirty="0"/>
              <a:t> du </a:t>
            </a:r>
            <a:r>
              <a:rPr sz="1600" dirty="0"/>
              <a:t>secteur</a:t>
            </a:r>
            <a:r>
              <a:rPr sz="1600" dirty="0"/>
              <a:t> et par la </a:t>
            </a:r>
            <a:r>
              <a:rPr sz="1600" dirty="0"/>
              <a:t>mobilisation</a:t>
            </a:r>
            <a:r>
              <a:rPr sz="1600" dirty="0"/>
              <a:t> des </a:t>
            </a:r>
            <a:r>
              <a:rPr sz="1600" dirty="0"/>
              <a:t>ressources</a:t>
            </a:r>
            <a:r>
              <a:rPr sz="1600" dirty="0"/>
              <a:t> </a:t>
            </a:r>
            <a:r>
              <a:rPr sz="1600" dirty="0"/>
              <a:t>nationales</a:t>
            </a:r>
            <a:r>
              <a:rPr sz="1600" dirty="0"/>
              <a:t> (MRN).</a:t>
            </a:r>
          </a:p>
          <a:p>
            <a:pPr marL="228600" indent="-228600" algn="just">
              <a:spcAft>
                <a:spcPts val="600"/>
              </a:spcAft>
              <a:buFont typeface="Wingdings" panose="05000000000000000000" pitchFamily="2" charset="2"/>
              <a:buChar char="§"/>
              <a:defRPr>
                <a:solidFill>
                  <a:schemeClr val="accent1"/>
                </a:solidFill>
                <a:latin typeface="Poppins" panose="00000500000000000000" pitchFamily="50" charset="0"/>
                <a:cs typeface="Poppins" panose="00000500000000000000" pitchFamily="50" charset="0"/>
              </a:defRPr>
            </a:pPr>
            <a:r>
              <a:rPr sz="1600" dirty="0"/>
              <a:t>Investissement</a:t>
            </a:r>
            <a:r>
              <a:rPr sz="1600" dirty="0"/>
              <a:t> </a:t>
            </a:r>
            <a:r>
              <a:rPr sz="1600" dirty="0"/>
              <a:t>dans</a:t>
            </a:r>
            <a:r>
              <a:rPr sz="1600" dirty="0"/>
              <a:t> les </a:t>
            </a:r>
            <a:r>
              <a:rPr sz="1600" dirty="0"/>
              <a:t>capacités</a:t>
            </a:r>
            <a:r>
              <a:rPr sz="1600" dirty="0"/>
              <a:t> de </a:t>
            </a:r>
            <a:r>
              <a:rPr sz="1600" dirty="0"/>
              <a:t>gouvernance</a:t>
            </a:r>
            <a:r>
              <a:rPr sz="1600" dirty="0"/>
              <a:t> des </a:t>
            </a:r>
            <a:r>
              <a:rPr sz="1600" dirty="0"/>
              <a:t>systèmes</a:t>
            </a:r>
            <a:r>
              <a:rPr sz="1600" dirty="0"/>
              <a:t> </a:t>
            </a:r>
            <a:r>
              <a:rPr sz="1600" dirty="0"/>
              <a:t>mixtes</a:t>
            </a:r>
            <a:r>
              <a:rPr sz="1600" dirty="0"/>
              <a:t>, </a:t>
            </a:r>
            <a:r>
              <a:rPr sz="1600" dirty="0"/>
              <a:t>en</a:t>
            </a:r>
            <a:r>
              <a:rPr sz="1600" dirty="0"/>
              <a:t> </a:t>
            </a:r>
            <a:r>
              <a:rPr sz="1600" dirty="0"/>
              <a:t>assurant</a:t>
            </a:r>
            <a:r>
              <a:rPr sz="1600" dirty="0"/>
              <a:t> </a:t>
            </a:r>
            <a:r>
              <a:rPr sz="1600" dirty="0"/>
              <a:t>l’articulation</a:t>
            </a:r>
            <a:r>
              <a:rPr sz="1600" dirty="0"/>
              <a:t> entre les </a:t>
            </a:r>
            <a:r>
              <a:rPr sz="1600" dirty="0"/>
              <a:t>composantes</a:t>
            </a:r>
            <a:r>
              <a:rPr sz="1600" dirty="0"/>
              <a:t> </a:t>
            </a:r>
            <a:r>
              <a:rPr sz="1600" dirty="0"/>
              <a:t>en</a:t>
            </a:r>
            <a:r>
              <a:rPr sz="1600" dirty="0"/>
              <a:t> </a:t>
            </a:r>
            <a:r>
              <a:rPr sz="1600" dirty="0"/>
              <a:t>amont</a:t>
            </a:r>
            <a:r>
              <a:rPr sz="1600" dirty="0"/>
              <a:t> et </a:t>
            </a:r>
            <a:r>
              <a:rPr sz="1600" dirty="0"/>
              <a:t>en</a:t>
            </a:r>
            <a:r>
              <a:rPr sz="1600" dirty="0"/>
              <a:t> </a:t>
            </a:r>
            <a:r>
              <a:rPr sz="1600" dirty="0"/>
              <a:t>aval</a:t>
            </a:r>
            <a:r>
              <a:rPr sz="1600" dirty="0"/>
              <a:t>.</a:t>
            </a:r>
          </a:p>
          <a:p>
            <a:pPr>
              <a:spcAft>
                <a:spcPts val="600"/>
              </a:spcAft>
            </a:pPr>
            <a:endParaRPr lang="en-US" dirty="0">
              <a:solidFill>
                <a:schemeClr val="accent1"/>
              </a:solidFill>
              <a:latin typeface="Poppins" panose="00000500000000000000" pitchFamily="50" charset="0"/>
              <a:cs typeface="Poppins" panose="00000500000000000000" pitchFamily="50" charset="0"/>
            </a:endParaRPr>
          </a:p>
          <a:p>
            <a:pPr marL="228600" indent="-228600">
              <a:spcAft>
                <a:spcPts val="600"/>
              </a:spcAft>
              <a:buFont typeface="Wingdings" panose="05000000000000000000" pitchFamily="2" charset="2"/>
              <a:buChar char="§"/>
            </a:pPr>
            <a:endParaRPr lang="en-US" dirty="0">
              <a:solidFill>
                <a:schemeClr val="accent1"/>
              </a:solidFill>
              <a:latin typeface="Poppins" panose="00000500000000000000" pitchFamily="50" charset="0"/>
              <a:cs typeface="Poppins" panose="00000500000000000000" pitchFamily="50" charset="0"/>
            </a:endParaRPr>
          </a:p>
          <a:p>
            <a:pPr>
              <a:spcAft>
                <a:spcPts val="600"/>
              </a:spcAft>
              <a:defRPr sz="2000">
                <a:solidFill>
                  <a:schemeClr val="accent1"/>
                </a:solidFill>
                <a:latin typeface="Poppins" panose="00000500000000000000" pitchFamily="50" charset="0"/>
                <a:cs typeface="Poppins" panose="00000500000000000000" pitchFamily="50" charset="0"/>
              </a:defRPr>
            </a:pPr>
            <a:r>
              <a:rPr dirty="0"/>
              <a:t> </a:t>
            </a:r>
          </a:p>
          <a:p>
            <a:pPr marL="457200" indent="-457200">
              <a:spcAft>
                <a:spcPts val="600"/>
              </a:spcAft>
              <a:buAutoNum type="arabicParenR"/>
            </a:pPr>
            <a:endParaRPr lang="en-US" dirty="0">
              <a:solidFill>
                <a:schemeClr val="accent1"/>
              </a:solidFill>
              <a:latin typeface="Poppins" panose="00000500000000000000" pitchFamily="50" charset="0"/>
              <a:cs typeface="Poppins" panose="00000500000000000000" pitchFamily="50" charset="0"/>
            </a:endParaRPr>
          </a:p>
          <a:p>
            <a:pPr marL="285750" indent="-285750">
              <a:spcAft>
                <a:spcPts val="600"/>
              </a:spcAft>
              <a:buFont typeface="Wingdings" panose="05000000000000000000" pitchFamily="2" charset="2"/>
              <a:buChar char="§"/>
            </a:pPr>
            <a:endParaRPr lang="en-US" dirty="0">
              <a:solidFill>
                <a:schemeClr val="accent1"/>
              </a:solidFill>
              <a:latin typeface="Poppins" panose="00000500000000000000" pitchFamily="50" charset="0"/>
              <a:cs typeface="Poppins" panose="00000500000000000000" pitchFamily="50" charset="0"/>
            </a:endParaRPr>
          </a:p>
        </p:txBody>
      </p:sp>
    </p:spTree>
    <p:extLst>
      <p:ext uri="{BB962C8B-B14F-4D97-AF65-F5344CB8AC3E}">
        <p14:creationId xmlns:p14="http://schemas.microsoft.com/office/powerpoint/2010/main" val="78465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04B48-04D3-7A1E-D58E-25952FC623B1}"/>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5C467C2-5854-539F-7AC0-5DED0AA3CC9E}"/>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8</a:t>
            </a:fld>
            <a:endParaRPr lang="en-GB" noProof="0" dirty="0"/>
          </a:p>
        </p:txBody>
      </p:sp>
      <p:sp>
        <p:nvSpPr>
          <p:cNvPr id="2" name="Título 1">
            <a:extLst>
              <a:ext uri="{FF2B5EF4-FFF2-40B4-BE49-F238E27FC236}">
                <a16:creationId xmlns:a16="http://schemas.microsoft.com/office/drawing/2014/main" id="{306BF681-F2F5-883F-E8A0-58D57BC4FA12}"/>
              </a:ext>
            </a:extLst>
          </p:cNvPr>
          <p:cNvSpPr>
            <a:spLocks noGrp="1"/>
          </p:cNvSpPr>
          <p:nvPr>
            <p:ph type="title"/>
          </p:nvPr>
        </p:nvSpPr>
        <p:spPr>
          <a:xfrm>
            <a:off x="588963" y="391540"/>
            <a:ext cx="9139237" cy="898525"/>
          </a:xfrm>
        </p:spPr>
        <p:txBody>
          <a:bodyPr/>
          <a:lstStyle/>
          <a:p>
            <a:pPr algn="ctr">
              <a:defRPr sz="3000"/>
            </a:pPr>
            <a:r>
              <a:rPr dirty="0"/>
              <a:t>Intrants</a:t>
            </a:r>
            <a:r>
              <a:rPr dirty="0"/>
              <a:t> CS&amp;C : </a:t>
            </a:r>
            <a:r>
              <a:rPr dirty="0"/>
              <a:t>Outils</a:t>
            </a:r>
            <a:r>
              <a:rPr dirty="0"/>
              <a:t> et </a:t>
            </a:r>
            <a:r>
              <a:rPr dirty="0"/>
              <a:t>activités</a:t>
            </a:r>
            <a:endParaRPr lang="es-PE" sz="3000" i="1" dirty="0"/>
          </a:p>
        </p:txBody>
      </p:sp>
      <p:pic>
        <p:nvPicPr>
          <p:cNvPr id="27" name="Graphic 26">
            <a:extLst>
              <a:ext uri="{FF2B5EF4-FFF2-40B4-BE49-F238E27FC236}">
                <a16:creationId xmlns:a16="http://schemas.microsoft.com/office/drawing/2014/main" id="{4343AC99-CFB7-F71E-C87A-DC7EFB04F6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FED7466F-4464-E474-0204-E604C5FA7848}"/>
              </a:ext>
            </a:extLst>
          </p:cNvPr>
          <p:cNvGrpSpPr/>
          <p:nvPr/>
        </p:nvGrpSpPr>
        <p:grpSpPr>
          <a:xfrm>
            <a:off x="1185186" y="1301843"/>
            <a:ext cx="10091338" cy="4844821"/>
            <a:chOff x="1408962" y="1459122"/>
            <a:chExt cx="9374075" cy="4199017"/>
          </a:xfrm>
        </p:grpSpPr>
        <p:sp>
          <p:nvSpPr>
            <p:cNvPr id="35" name="Round Diagonal Corner Rectangle 14">
              <a:extLst>
                <a:ext uri="{FF2B5EF4-FFF2-40B4-BE49-F238E27FC236}">
                  <a16:creationId xmlns:a16="http://schemas.microsoft.com/office/drawing/2014/main" id="{167CF5DA-94F2-89D1-ABF3-BBFC2C216242}"/>
                </a:ext>
              </a:extLst>
            </p:cNvPr>
            <p:cNvSpPr/>
            <p:nvPr/>
          </p:nvSpPr>
          <p:spPr>
            <a:xfrm>
              <a:off x="1408962" y="1459122"/>
              <a:ext cx="9374075" cy="4199017"/>
            </a:xfrm>
            <a:prstGeom prst="round2DiagRect">
              <a:avLst/>
            </a:prstGeom>
            <a:solidFill>
              <a:srgbClr val="1FA29C">
                <a:alpha val="10000"/>
              </a:srgbClr>
            </a:solidFill>
            <a:ln w="12700" cap="flat" cmpd="sng" algn="ctr">
              <a:noFill/>
              <a:prstDash val="solid"/>
              <a:miter lim="800000"/>
            </a:ln>
            <a:effectLst/>
          </p:spPr>
          <p:txBody>
            <a:bodyPr lIns="36000" tIns="36000" rIns="36000" bIns="3600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70" name="Round Diagonal Corner Rectangle 14">
              <a:extLst>
                <a:ext uri="{FF2B5EF4-FFF2-40B4-BE49-F238E27FC236}">
                  <a16:creationId xmlns:a16="http://schemas.microsoft.com/office/drawing/2014/main" id="{4BACFAD5-393E-4F5E-EC51-051B0C25A200}"/>
                </a:ext>
              </a:extLst>
            </p:cNvPr>
            <p:cNvSpPr/>
            <p:nvPr/>
          </p:nvSpPr>
          <p:spPr>
            <a:xfrm>
              <a:off x="5934073" y="2090491"/>
              <a:ext cx="4422638"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Analyser</a:t>
              </a:r>
              <a:r>
                <a:rPr dirty="0"/>
                <a:t> les </a:t>
              </a:r>
              <a:r>
                <a:rPr dirty="0"/>
                <a:t>canaux</a:t>
              </a:r>
              <a:r>
                <a:rPr dirty="0"/>
                <a:t> </a:t>
              </a:r>
              <a:r>
                <a:rPr dirty="0"/>
                <a:t>d’approvisionnement</a:t>
              </a:r>
              <a:r>
                <a:rPr dirty="0"/>
                <a:t> et de distribution (PDC) des </a:t>
              </a:r>
              <a:r>
                <a:rPr dirty="0"/>
                <a:t>produits</a:t>
              </a:r>
              <a:r>
                <a:rPr dirty="0"/>
                <a:t> de SRMNEA-N </a:t>
              </a:r>
              <a:r>
                <a:rPr dirty="0"/>
                <a:t>dans</a:t>
              </a:r>
              <a:r>
                <a:rPr dirty="0"/>
                <a:t> les </a:t>
              </a:r>
              <a:r>
                <a:rPr dirty="0"/>
                <a:t>systèmes</a:t>
              </a:r>
              <a:r>
                <a:rPr dirty="0"/>
                <a:t> </a:t>
              </a:r>
              <a:r>
                <a:rPr dirty="0"/>
                <a:t>logistiques</a:t>
              </a:r>
              <a:r>
                <a:rPr dirty="0"/>
                <a:t> </a:t>
              </a:r>
              <a:r>
                <a:rPr dirty="0"/>
                <a:t>mixtes</a:t>
              </a:r>
              <a:r>
                <a:rPr dirty="0"/>
                <a:t>.</a:t>
              </a:r>
            </a:p>
          </p:txBody>
        </p:sp>
        <p:sp>
          <p:nvSpPr>
            <p:cNvPr id="66" name="Round Diagonal Corner Rectangle 14">
              <a:extLst>
                <a:ext uri="{FF2B5EF4-FFF2-40B4-BE49-F238E27FC236}">
                  <a16:creationId xmlns:a16="http://schemas.microsoft.com/office/drawing/2014/main" id="{76105AB7-5E08-86F9-CFAC-757C2A4A9B06}"/>
                </a:ext>
              </a:extLst>
            </p:cNvPr>
            <p:cNvSpPr/>
            <p:nvPr/>
          </p:nvSpPr>
          <p:spPr>
            <a:xfrm>
              <a:off x="5946967" y="2622504"/>
              <a:ext cx="4397945"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Développer</a:t>
              </a:r>
              <a:r>
                <a:rPr dirty="0"/>
                <a:t> les </a:t>
              </a:r>
              <a:r>
                <a:rPr dirty="0"/>
                <a:t>capacités</a:t>
              </a:r>
              <a:r>
                <a:rPr dirty="0"/>
                <a:t> </a:t>
              </a:r>
              <a:r>
                <a:rPr dirty="0"/>
                <a:t>nécessaires</a:t>
              </a:r>
              <a:r>
                <a:rPr dirty="0"/>
                <a:t> pour </a:t>
              </a:r>
              <a:r>
                <a:rPr dirty="0"/>
                <a:t>réduire</a:t>
              </a:r>
              <a:r>
                <a:rPr dirty="0"/>
                <a:t> les ruptures de stock et </a:t>
              </a:r>
              <a:r>
                <a:rPr dirty="0"/>
                <a:t>mettre</a:t>
              </a:r>
              <a:r>
                <a:rPr dirty="0"/>
                <a:t> </a:t>
              </a:r>
              <a:r>
                <a:rPr dirty="0"/>
                <a:t>en</a:t>
              </a:r>
              <a:r>
                <a:rPr dirty="0"/>
                <a:t> </a:t>
              </a:r>
              <a:r>
                <a:rPr dirty="0"/>
                <a:t>œuvre</a:t>
              </a:r>
              <a:r>
                <a:rPr dirty="0"/>
                <a:t> des </a:t>
              </a:r>
              <a:r>
                <a:rPr dirty="0"/>
                <a:t>stratégies</a:t>
              </a:r>
              <a:r>
                <a:rPr dirty="0"/>
                <a:t> de distribution </a:t>
              </a:r>
              <a:r>
                <a:rPr dirty="0"/>
                <a:t>rentables</a:t>
              </a:r>
              <a:r>
                <a:rPr dirty="0"/>
                <a:t>.</a:t>
              </a:r>
            </a:p>
          </p:txBody>
        </p:sp>
        <p:grpSp>
          <p:nvGrpSpPr>
            <p:cNvPr id="81" name="Group 80">
              <a:extLst>
                <a:ext uri="{FF2B5EF4-FFF2-40B4-BE49-F238E27FC236}">
                  <a16:creationId xmlns:a16="http://schemas.microsoft.com/office/drawing/2014/main" id="{F8971AAC-69C7-E369-0F1E-236BA9ECF36A}"/>
                </a:ext>
              </a:extLst>
            </p:cNvPr>
            <p:cNvGrpSpPr/>
            <p:nvPr/>
          </p:nvGrpSpPr>
          <p:grpSpPr>
            <a:xfrm>
              <a:off x="6302728" y="2651612"/>
              <a:ext cx="457200" cy="457200"/>
              <a:chOff x="1940068" y="3414833"/>
              <a:chExt cx="457200" cy="457200"/>
            </a:xfrm>
          </p:grpSpPr>
          <p:sp>
            <p:nvSpPr>
              <p:cNvPr id="68" name="Rectangle 67">
                <a:extLst>
                  <a:ext uri="{FF2B5EF4-FFF2-40B4-BE49-F238E27FC236}">
                    <a16:creationId xmlns:a16="http://schemas.microsoft.com/office/drawing/2014/main" id="{E7FD605D-461C-58C8-D02D-D210AEF6F8B0}"/>
                  </a:ext>
                </a:extLst>
              </p:cNvPr>
              <p:cNvSpPr>
                <a:spLocks noChangeAspect="1"/>
              </p:cNvSpPr>
              <p:nvPr/>
            </p:nvSpPr>
            <p:spPr>
              <a:xfrm>
                <a:off x="1940068" y="3414833"/>
                <a:ext cx="457200" cy="457200"/>
              </a:xfrm>
              <a:prstGeom prst="rect">
                <a:avLst/>
              </a:prstGeom>
              <a:solidFill>
                <a:srgbClr val="D9A82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69" name="Graphic 68">
                <a:extLst>
                  <a:ext uri="{FF2B5EF4-FFF2-40B4-BE49-F238E27FC236}">
                    <a16:creationId xmlns:a16="http://schemas.microsoft.com/office/drawing/2014/main" id="{7E9BDBA9-BBA6-3886-CEAC-367A35E1A5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78168" y="3452933"/>
                <a:ext cx="381000" cy="381000"/>
              </a:xfrm>
              <a:prstGeom prst="rect">
                <a:avLst/>
              </a:prstGeom>
            </p:spPr>
          </p:pic>
        </p:grpSp>
        <p:sp>
          <p:nvSpPr>
            <p:cNvPr id="50" name="Round Diagonal Corner Rectangle 14">
              <a:extLst>
                <a:ext uri="{FF2B5EF4-FFF2-40B4-BE49-F238E27FC236}">
                  <a16:creationId xmlns:a16="http://schemas.microsoft.com/office/drawing/2014/main" id="{F1EAC458-3366-E258-D35C-0BE737CC959D}"/>
                </a:ext>
              </a:extLst>
            </p:cNvPr>
            <p:cNvSpPr/>
            <p:nvPr/>
          </p:nvSpPr>
          <p:spPr>
            <a:xfrm>
              <a:off x="1618638" y="2603645"/>
              <a:ext cx="4127140"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Évaluer</a:t>
              </a:r>
              <a:r>
                <a:rPr dirty="0"/>
                <a:t> le </a:t>
              </a:r>
              <a:r>
                <a:rPr dirty="0"/>
                <a:t>niveau</a:t>
              </a:r>
              <a:r>
                <a:rPr dirty="0"/>
                <a:t> de </a:t>
              </a:r>
              <a:r>
                <a:rPr dirty="0"/>
                <a:t>maturité</a:t>
              </a:r>
              <a:r>
                <a:rPr dirty="0"/>
                <a:t> de la </a:t>
              </a:r>
              <a:r>
                <a:rPr dirty="0"/>
                <a:t>chaîne</a:t>
              </a:r>
              <a:r>
                <a:rPr dirty="0"/>
                <a:t> </a:t>
              </a:r>
              <a:r>
                <a:rPr dirty="0"/>
                <a:t>d’approvisionnement</a:t>
              </a:r>
              <a:r>
                <a:rPr dirty="0"/>
                <a:t>.</a:t>
              </a:r>
            </a:p>
          </p:txBody>
        </p:sp>
        <p:grpSp>
          <p:nvGrpSpPr>
            <p:cNvPr id="78" name="Group 77">
              <a:extLst>
                <a:ext uri="{FF2B5EF4-FFF2-40B4-BE49-F238E27FC236}">
                  <a16:creationId xmlns:a16="http://schemas.microsoft.com/office/drawing/2014/main" id="{DC4A02E6-20A0-5FFE-3D94-C8E38D05DAD7}"/>
                </a:ext>
              </a:extLst>
            </p:cNvPr>
            <p:cNvGrpSpPr/>
            <p:nvPr/>
          </p:nvGrpSpPr>
          <p:grpSpPr>
            <a:xfrm>
              <a:off x="1990947" y="2632185"/>
              <a:ext cx="465694" cy="492411"/>
              <a:chOff x="6685086" y="3395680"/>
              <a:chExt cx="465694" cy="492411"/>
            </a:xfrm>
          </p:grpSpPr>
          <p:sp>
            <p:nvSpPr>
              <p:cNvPr id="51" name="Rectangle 50">
                <a:extLst>
                  <a:ext uri="{FF2B5EF4-FFF2-40B4-BE49-F238E27FC236}">
                    <a16:creationId xmlns:a16="http://schemas.microsoft.com/office/drawing/2014/main" id="{12F9680B-40D0-23CD-EE5F-A26F93BF8F15}"/>
                  </a:ext>
                </a:extLst>
              </p:cNvPr>
              <p:cNvSpPr/>
              <p:nvPr/>
            </p:nvSpPr>
            <p:spPr>
              <a:xfrm>
                <a:off x="6685086" y="3430891"/>
                <a:ext cx="4572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9" name="Graphic 33">
                <a:extLst>
                  <a:ext uri="{FF2B5EF4-FFF2-40B4-BE49-F238E27FC236}">
                    <a16:creationId xmlns:a16="http://schemas.microsoft.com/office/drawing/2014/main" id="{7A8456DB-8C54-4EB3-4F0A-48F51681B899}"/>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6693580" y="3395680"/>
                <a:ext cx="457200" cy="457200"/>
              </a:xfrm>
              <a:prstGeom prst="rect">
                <a:avLst/>
              </a:prstGeom>
            </p:spPr>
          </p:pic>
        </p:grpSp>
        <p:sp>
          <p:nvSpPr>
            <p:cNvPr id="36" name="Round Diagonal Corner Rectangle 14">
              <a:extLst>
                <a:ext uri="{FF2B5EF4-FFF2-40B4-BE49-F238E27FC236}">
                  <a16:creationId xmlns:a16="http://schemas.microsoft.com/office/drawing/2014/main" id="{D04134F7-54EC-AA0A-1F0F-29826E62B49B}"/>
                </a:ext>
              </a:extLst>
            </p:cNvPr>
            <p:cNvSpPr/>
            <p:nvPr/>
          </p:nvSpPr>
          <p:spPr>
            <a:xfrm>
              <a:off x="1618638" y="2064014"/>
              <a:ext cx="4259173"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Officialiser</a:t>
              </a:r>
              <a:r>
                <a:rPr dirty="0"/>
                <a:t> le Forum des leaders de la </a:t>
              </a:r>
              <a:r>
                <a:rPr dirty="0"/>
                <a:t>chaîne</a:t>
              </a:r>
              <a:r>
                <a:rPr dirty="0"/>
                <a:t> </a:t>
              </a:r>
              <a:r>
                <a:rPr dirty="0"/>
                <a:t>d’approvisionnement</a:t>
              </a:r>
              <a:r>
                <a:rPr dirty="0"/>
                <a:t> (</a:t>
              </a:r>
              <a:r>
                <a:rPr dirty="0"/>
                <a:t>Communauté</a:t>
              </a:r>
              <a:r>
                <a:rPr dirty="0"/>
                <a:t> de </a:t>
              </a:r>
              <a:r>
                <a:rPr dirty="0"/>
                <a:t>pratique</a:t>
              </a:r>
              <a:r>
                <a:rPr dirty="0"/>
                <a:t> des PRI-TI).</a:t>
              </a:r>
            </a:p>
          </p:txBody>
        </p:sp>
        <p:grpSp>
          <p:nvGrpSpPr>
            <p:cNvPr id="41" name="Group 40">
              <a:extLst>
                <a:ext uri="{FF2B5EF4-FFF2-40B4-BE49-F238E27FC236}">
                  <a16:creationId xmlns:a16="http://schemas.microsoft.com/office/drawing/2014/main" id="{C1358215-1692-4EF1-5CE4-5AC9C680892F}"/>
                </a:ext>
              </a:extLst>
            </p:cNvPr>
            <p:cNvGrpSpPr/>
            <p:nvPr/>
          </p:nvGrpSpPr>
          <p:grpSpPr>
            <a:xfrm>
              <a:off x="1967074" y="2117333"/>
              <a:ext cx="467241" cy="481875"/>
              <a:chOff x="4164899" y="3859627"/>
              <a:chExt cx="467241" cy="481875"/>
            </a:xfrm>
          </p:grpSpPr>
          <p:sp>
            <p:nvSpPr>
              <p:cNvPr id="42" name="Rectangle 41">
                <a:extLst>
                  <a:ext uri="{FF2B5EF4-FFF2-40B4-BE49-F238E27FC236}">
                    <a16:creationId xmlns:a16="http://schemas.microsoft.com/office/drawing/2014/main" id="{881F4E7F-5BF1-0CF9-A07B-86C3FBF7C520}"/>
                  </a:ext>
                </a:extLst>
              </p:cNvPr>
              <p:cNvSpPr>
                <a:spLocks/>
              </p:cNvSpPr>
              <p:nvPr/>
            </p:nvSpPr>
            <p:spPr>
              <a:xfrm>
                <a:off x="4174940" y="3859627"/>
                <a:ext cx="457200" cy="457200"/>
              </a:xfrm>
              <a:prstGeom prst="rect">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3" name="Graphic 24">
                <a:extLst>
                  <a:ext uri="{FF2B5EF4-FFF2-40B4-BE49-F238E27FC236}">
                    <a16:creationId xmlns:a16="http://schemas.microsoft.com/office/drawing/2014/main" id="{962C341D-895B-ABA6-0620-E9EE94FAC99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164899" y="3872133"/>
                <a:ext cx="467040" cy="469369"/>
              </a:xfrm>
              <a:prstGeom prst="rect">
                <a:avLst/>
              </a:prstGeom>
            </p:spPr>
          </p:pic>
        </p:grpSp>
        <p:sp>
          <p:nvSpPr>
            <p:cNvPr id="33" name="Round Diagonal Corner Rectangle 14">
              <a:extLst>
                <a:ext uri="{FF2B5EF4-FFF2-40B4-BE49-F238E27FC236}">
                  <a16:creationId xmlns:a16="http://schemas.microsoft.com/office/drawing/2014/main" id="{CFB7C990-8C81-51EF-29D5-E2A35E4FD753}"/>
                </a:ext>
              </a:extLst>
            </p:cNvPr>
            <p:cNvSpPr/>
            <p:nvPr/>
          </p:nvSpPr>
          <p:spPr>
            <a:xfrm>
              <a:off x="6224706" y="3205747"/>
              <a:ext cx="4165217" cy="416469"/>
            </a:xfrm>
            <a:prstGeom prst="round2DiagRect">
              <a:avLst>
                <a:gd name="adj1" fmla="val 0"/>
                <a:gd name="adj2" fmla="val 5000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CHAÎNES D’APPROVISIONNEMENT CENTRÉES SUR LE PATIENT</a:t>
              </a:r>
            </a:p>
          </p:txBody>
        </p:sp>
        <p:sp>
          <p:nvSpPr>
            <p:cNvPr id="34" name="Round Diagonal Corner Rectangle 14">
              <a:extLst>
                <a:ext uri="{FF2B5EF4-FFF2-40B4-BE49-F238E27FC236}">
                  <a16:creationId xmlns:a16="http://schemas.microsoft.com/office/drawing/2014/main" id="{A6B923B7-6FDB-FF4E-AFC9-86568EAA6EF8}"/>
                </a:ext>
              </a:extLst>
            </p:cNvPr>
            <p:cNvSpPr/>
            <p:nvPr/>
          </p:nvSpPr>
          <p:spPr>
            <a:xfrm>
              <a:off x="1693924" y="3177939"/>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SÉCURITÉ EN PRODUITS DE SANTÉ</a:t>
              </a:r>
            </a:p>
          </p:txBody>
        </p:sp>
        <p:sp>
          <p:nvSpPr>
            <p:cNvPr id="10" name="TextBox 9">
              <a:extLst>
                <a:ext uri="{FF2B5EF4-FFF2-40B4-BE49-F238E27FC236}">
                  <a16:creationId xmlns:a16="http://schemas.microsoft.com/office/drawing/2014/main" id="{9287AF97-B96F-19C8-0C3F-7D16A41880DD}"/>
                </a:ext>
              </a:extLst>
            </p:cNvPr>
            <p:cNvSpPr txBox="1"/>
            <p:nvPr/>
          </p:nvSpPr>
          <p:spPr>
            <a:xfrm>
              <a:off x="3622813" y="1541713"/>
              <a:ext cx="4838220" cy="602123"/>
            </a:xfrm>
            <a:prstGeom prst="rect">
              <a:avLst/>
            </a:prstGeom>
            <a:noFill/>
            <a:ln w="6350">
              <a:noFill/>
            </a:ln>
          </p:spPr>
          <p:txBody>
            <a:bodyPr wrap="square" anchor="ctr">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200" kern="0" spc="600" dirty="0">
                <a:solidFill>
                  <a:schemeClr val="accent1"/>
                </a:solidFill>
                <a:cs typeface="Poppins" pitchFamily="2" charset="77"/>
              </a:endParaRPr>
            </a:p>
          </p:txBody>
        </p:sp>
        <p:grpSp>
          <p:nvGrpSpPr>
            <p:cNvPr id="19" name="Group 18">
              <a:extLst>
                <a:ext uri="{FF2B5EF4-FFF2-40B4-BE49-F238E27FC236}">
                  <a16:creationId xmlns:a16="http://schemas.microsoft.com/office/drawing/2014/main" id="{651E7D43-13F4-0EEB-955B-8E278E43C0C5}"/>
                </a:ext>
              </a:extLst>
            </p:cNvPr>
            <p:cNvGrpSpPr/>
            <p:nvPr/>
          </p:nvGrpSpPr>
          <p:grpSpPr>
            <a:xfrm>
              <a:off x="2025824" y="5286709"/>
              <a:ext cx="8036373" cy="276999"/>
              <a:chOff x="1747999" y="4283941"/>
              <a:chExt cx="8036373" cy="276999"/>
            </a:xfrm>
          </p:grpSpPr>
          <p:sp>
            <p:nvSpPr>
              <p:cNvPr id="17" name="TextBox 16">
                <a:extLst>
                  <a:ext uri="{FF2B5EF4-FFF2-40B4-BE49-F238E27FC236}">
                    <a16:creationId xmlns:a16="http://schemas.microsoft.com/office/drawing/2014/main" id="{7710CAEE-575D-0A56-1958-DA6665AF0937}"/>
                  </a:ext>
                </a:extLst>
              </p:cNvPr>
              <p:cNvSpPr txBox="1"/>
              <p:nvPr/>
            </p:nvSpPr>
            <p:spPr>
              <a:xfrm>
                <a:off x="4255969" y="4283941"/>
                <a:ext cx="2924198" cy="276999"/>
              </a:xfrm>
              <a:prstGeom prst="rect">
                <a:avLst/>
              </a:prstGeom>
              <a:noFill/>
            </p:spPr>
            <p:txBody>
              <a:bodyPr wrap="none">
                <a:spAutoFit/>
              </a:bodyPr>
              <a:lstStyle/>
              <a:p>
                <a:pPr algn="ctr">
                  <a:defRPr sz="1200" b="1">
                    <a:solidFill>
                      <a:schemeClr val="accent1"/>
                    </a:solidFill>
                  </a:defRPr>
                </a:pPr>
                <a:r>
                  <a:rPr dirty="0"/>
                  <a:t>EN AMONT  EN AVAL</a:t>
                </a:r>
              </a:p>
            </p:txBody>
          </p:sp>
          <p:cxnSp>
            <p:nvCxnSpPr>
              <p:cNvPr id="18" name="Straight Arrow Connector 17">
                <a:extLst>
                  <a:ext uri="{FF2B5EF4-FFF2-40B4-BE49-F238E27FC236}">
                    <a16:creationId xmlns:a16="http://schemas.microsoft.com/office/drawing/2014/main" id="{D4ED0F56-1EDA-612D-D9AE-B5C42C830C8D}"/>
                  </a:ext>
                </a:extLst>
              </p:cNvPr>
              <p:cNvCxnSpPr>
                <a:cxnSpLocks/>
              </p:cNvCxnSpPr>
              <p:nvPr/>
            </p:nvCxnSpPr>
            <p:spPr>
              <a:xfrm flipH="1">
                <a:off x="1747999"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0B4F7C2-4C32-C653-DB95-D4E3FD71E17D}"/>
                  </a:ext>
                </a:extLst>
              </p:cNvPr>
              <p:cNvCxnSpPr>
                <a:cxnSpLocks/>
              </p:cNvCxnSpPr>
              <p:nvPr/>
            </p:nvCxnSpPr>
            <p:spPr>
              <a:xfrm>
                <a:off x="7199675"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Round Diagonal Corner Rectangle 14">
              <a:extLst>
                <a:ext uri="{FF2B5EF4-FFF2-40B4-BE49-F238E27FC236}">
                  <a16:creationId xmlns:a16="http://schemas.microsoft.com/office/drawing/2014/main" id="{E842F4FC-5D3C-3DFA-3A4C-9D042355C6AB}"/>
                </a:ext>
              </a:extLst>
            </p:cNvPr>
            <p:cNvSpPr/>
            <p:nvPr/>
          </p:nvSpPr>
          <p:spPr>
            <a:xfrm>
              <a:off x="6253260" y="4332762"/>
              <a:ext cx="4208724"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Cartographier</a:t>
              </a:r>
              <a:r>
                <a:rPr dirty="0"/>
                <a:t> les </a:t>
              </a:r>
              <a:r>
                <a:rPr dirty="0"/>
                <a:t>innovateurs</a:t>
              </a:r>
              <a:r>
                <a:rPr dirty="0">
                  <a:solidFill>
                    <a:schemeClr val="tx1"/>
                  </a:solidFill>
                </a:rPr>
                <a:t> du </a:t>
              </a:r>
              <a:r>
                <a:rPr dirty="0">
                  <a:solidFill>
                    <a:schemeClr val="tx1"/>
                  </a:solidFill>
                </a:rPr>
                <a:t>secteur</a:t>
              </a:r>
              <a:r>
                <a:rPr dirty="0">
                  <a:solidFill>
                    <a:schemeClr val="tx1"/>
                  </a:solidFill>
                </a:rPr>
                <a:t> </a:t>
              </a:r>
              <a:r>
                <a:rPr dirty="0">
                  <a:solidFill>
                    <a:schemeClr val="tx1"/>
                  </a:solidFill>
                </a:rPr>
                <a:t>privé</a:t>
              </a:r>
              <a:r>
                <a:rPr dirty="0">
                  <a:solidFill>
                    <a:schemeClr val="tx1"/>
                  </a:solidFill>
                </a:rPr>
                <a:t> </a:t>
              </a:r>
              <a:r>
                <a:rPr dirty="0"/>
                <a:t>dans</a:t>
              </a:r>
              <a:r>
                <a:rPr dirty="0"/>
                <a:t> la</a:t>
              </a:r>
              <a:r>
                <a:rPr dirty="0">
                  <a:solidFill>
                    <a:schemeClr val="tx1"/>
                  </a:solidFill>
                </a:rPr>
                <a:t> </a:t>
              </a:r>
              <a:r>
                <a:rPr dirty="0">
                  <a:solidFill>
                    <a:schemeClr val="tx1"/>
                  </a:solidFill>
                </a:rPr>
                <a:t>chaîne</a:t>
              </a:r>
              <a:r>
                <a:rPr dirty="0">
                  <a:solidFill>
                    <a:schemeClr val="tx1"/>
                  </a:solidFill>
                </a:rPr>
                <a:t> </a:t>
              </a:r>
              <a:r>
                <a:rPr dirty="0">
                  <a:solidFill>
                    <a:schemeClr val="tx1"/>
                  </a:solidFill>
                </a:rPr>
                <a:t>d’approvisionnement</a:t>
              </a:r>
              <a:r>
                <a:rPr dirty="0">
                  <a:solidFill>
                    <a:schemeClr val="tx1"/>
                  </a:solidFill>
                </a:rPr>
                <a:t> et les obstacles à </a:t>
              </a:r>
              <a:r>
                <a:rPr dirty="0">
                  <a:solidFill>
                    <a:schemeClr val="tx1"/>
                  </a:solidFill>
                </a:rPr>
                <a:t>leur</a:t>
              </a:r>
              <a:r>
                <a:rPr dirty="0">
                  <a:solidFill>
                    <a:schemeClr val="tx1"/>
                  </a:solidFill>
                </a:rPr>
                <a:t> </a:t>
              </a:r>
              <a:r>
                <a:rPr dirty="0">
                  <a:solidFill>
                    <a:schemeClr val="tx1"/>
                  </a:solidFill>
                </a:rPr>
                <a:t>mise</a:t>
              </a:r>
              <a:r>
                <a:rPr dirty="0">
                  <a:solidFill>
                    <a:schemeClr val="tx1"/>
                  </a:solidFill>
                </a:rPr>
                <a:t> à </a:t>
              </a:r>
              <a:r>
                <a:rPr dirty="0">
                  <a:solidFill>
                    <a:schemeClr val="tx1"/>
                  </a:solidFill>
                </a:rPr>
                <a:t>l’échelle</a:t>
              </a:r>
              <a:r>
                <a:rPr dirty="0"/>
                <a:t>.</a:t>
              </a:r>
            </a:p>
          </p:txBody>
        </p:sp>
        <p:grpSp>
          <p:nvGrpSpPr>
            <p:cNvPr id="63" name="Group 62">
              <a:extLst>
                <a:ext uri="{FF2B5EF4-FFF2-40B4-BE49-F238E27FC236}">
                  <a16:creationId xmlns:a16="http://schemas.microsoft.com/office/drawing/2014/main" id="{F773E870-3243-C16D-57F4-27785BB6AAC5}"/>
                </a:ext>
              </a:extLst>
            </p:cNvPr>
            <p:cNvGrpSpPr/>
            <p:nvPr/>
          </p:nvGrpSpPr>
          <p:grpSpPr>
            <a:xfrm>
              <a:off x="6601911" y="4346021"/>
              <a:ext cx="457200" cy="457200"/>
              <a:chOff x="6950871" y="5131654"/>
              <a:chExt cx="457200" cy="457200"/>
            </a:xfrm>
          </p:grpSpPr>
          <p:sp>
            <p:nvSpPr>
              <p:cNvPr id="64" name="Rectangle 63">
                <a:extLst>
                  <a:ext uri="{FF2B5EF4-FFF2-40B4-BE49-F238E27FC236}">
                    <a16:creationId xmlns:a16="http://schemas.microsoft.com/office/drawing/2014/main" id="{D957C96B-A1DC-82E5-90C1-6A0C0329BAF3}"/>
                  </a:ext>
                </a:extLst>
              </p:cNvPr>
              <p:cNvSpPr>
                <a:spLocks/>
              </p:cNvSpPr>
              <p:nvPr/>
            </p:nvSpPr>
            <p:spPr>
              <a:xfrm>
                <a:off x="6950871" y="5131654"/>
                <a:ext cx="457200" cy="457200"/>
              </a:xfrm>
              <a:prstGeom prst="rect">
                <a:avLst/>
              </a:prstGeom>
              <a:solidFill>
                <a:srgbClr val="7A1E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65" name="Graphic 64">
                <a:extLst>
                  <a:ext uri="{FF2B5EF4-FFF2-40B4-BE49-F238E27FC236}">
                    <a16:creationId xmlns:a16="http://schemas.microsoft.com/office/drawing/2014/main" id="{A8ABD91B-A597-518C-B503-8C4F218322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982771" y="5173800"/>
                <a:ext cx="374625" cy="354611"/>
              </a:xfrm>
              <a:prstGeom prst="rect">
                <a:avLst/>
              </a:prstGeom>
            </p:spPr>
          </p:pic>
        </p:grpSp>
        <p:sp>
          <p:nvSpPr>
            <p:cNvPr id="60" name="Round Diagonal Corner Rectangle 14">
              <a:extLst>
                <a:ext uri="{FF2B5EF4-FFF2-40B4-BE49-F238E27FC236}">
                  <a16:creationId xmlns:a16="http://schemas.microsoft.com/office/drawing/2014/main" id="{B32F74F4-D2C1-1186-7AE7-A45E43A1843C}"/>
                </a:ext>
              </a:extLst>
            </p:cNvPr>
            <p:cNvSpPr/>
            <p:nvPr/>
          </p:nvSpPr>
          <p:spPr>
            <a:xfrm>
              <a:off x="6247124" y="4755640"/>
              <a:ext cx="4300245"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Créer</a:t>
              </a:r>
              <a:r>
                <a:rPr dirty="0"/>
                <a:t> des </a:t>
              </a:r>
              <a:r>
                <a:rPr dirty="0"/>
                <a:t>mécanismes</a:t>
              </a:r>
              <a:r>
                <a:rPr dirty="0"/>
                <a:t> </a:t>
              </a:r>
              <a:r>
                <a:rPr dirty="0"/>
                <a:t>d'investissement</a:t>
              </a:r>
              <a:r>
                <a:rPr dirty="0"/>
                <a:t> </a:t>
              </a:r>
              <a:r>
                <a:rPr dirty="0"/>
                <a:t>privé</a:t>
              </a:r>
              <a:r>
                <a:rPr dirty="0"/>
                <a:t> à </a:t>
              </a:r>
              <a:r>
                <a:rPr dirty="0"/>
                <a:t>l'appui</a:t>
              </a:r>
              <a:r>
                <a:rPr dirty="0"/>
                <a:t> des </a:t>
              </a:r>
              <a:r>
                <a:rPr dirty="0"/>
                <a:t>systèmes</a:t>
              </a:r>
              <a:r>
                <a:rPr dirty="0"/>
                <a:t> </a:t>
              </a:r>
              <a:r>
                <a:rPr dirty="0"/>
                <a:t>mixtes</a:t>
              </a:r>
              <a:r>
                <a:rPr dirty="0"/>
                <a:t>.</a:t>
              </a:r>
            </a:p>
          </p:txBody>
        </p:sp>
        <p:grpSp>
          <p:nvGrpSpPr>
            <p:cNvPr id="79" name="Group 78">
              <a:extLst>
                <a:ext uri="{FF2B5EF4-FFF2-40B4-BE49-F238E27FC236}">
                  <a16:creationId xmlns:a16="http://schemas.microsoft.com/office/drawing/2014/main" id="{A771CE46-FDAC-F976-2F76-FCE266ABBB3D}"/>
                </a:ext>
              </a:extLst>
            </p:cNvPr>
            <p:cNvGrpSpPr/>
            <p:nvPr/>
          </p:nvGrpSpPr>
          <p:grpSpPr>
            <a:xfrm>
              <a:off x="6601207" y="4849121"/>
              <a:ext cx="457200" cy="433789"/>
              <a:chOff x="6655284" y="5890138"/>
              <a:chExt cx="457200" cy="433789"/>
            </a:xfrm>
          </p:grpSpPr>
          <p:sp>
            <p:nvSpPr>
              <p:cNvPr id="61" name="Rectangle 60">
                <a:extLst>
                  <a:ext uri="{FF2B5EF4-FFF2-40B4-BE49-F238E27FC236}">
                    <a16:creationId xmlns:a16="http://schemas.microsoft.com/office/drawing/2014/main" id="{A2ED8406-8200-488D-4D3A-33F526D4B713}"/>
                  </a:ext>
                </a:extLst>
              </p:cNvPr>
              <p:cNvSpPr>
                <a:spLocks noChangeAspect="1"/>
              </p:cNvSpPr>
              <p:nvPr/>
            </p:nvSpPr>
            <p:spPr>
              <a:xfrm>
                <a:off x="6655284" y="5890138"/>
                <a:ext cx="457200" cy="432775"/>
              </a:xfrm>
              <a:prstGeom prst="rect">
                <a:avLst/>
              </a:prstGeom>
              <a:solidFill>
                <a:srgbClr val="F2585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4" name="Graphic 23">
                <a:extLst>
                  <a:ext uri="{FF2B5EF4-FFF2-40B4-BE49-F238E27FC236}">
                    <a16:creationId xmlns:a16="http://schemas.microsoft.com/office/drawing/2014/main" id="{EECC473F-2739-8D63-7578-9C7C39A7CB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657219" y="5897968"/>
                <a:ext cx="450000" cy="425959"/>
              </a:xfrm>
              <a:prstGeom prst="rect">
                <a:avLst/>
              </a:prstGeom>
            </p:spPr>
          </p:pic>
        </p:grpSp>
        <p:sp>
          <p:nvSpPr>
            <p:cNvPr id="56" name="Round Diagonal Corner Rectangle 55">
              <a:extLst>
                <a:ext uri="{FF2B5EF4-FFF2-40B4-BE49-F238E27FC236}">
                  <a16:creationId xmlns:a16="http://schemas.microsoft.com/office/drawing/2014/main" id="{DCF3199A-AC0D-5CFA-C252-294E684C0271}"/>
                </a:ext>
              </a:extLst>
            </p:cNvPr>
            <p:cNvSpPr/>
            <p:nvPr/>
          </p:nvSpPr>
          <p:spPr>
            <a:xfrm>
              <a:off x="6247126" y="3737824"/>
              <a:ext cx="4306144"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Renforcer</a:t>
              </a:r>
              <a:r>
                <a:rPr dirty="0"/>
                <a:t> les </a:t>
              </a:r>
              <a:r>
                <a:rPr dirty="0"/>
                <a:t>capacités</a:t>
              </a:r>
              <a:r>
                <a:rPr dirty="0"/>
                <a:t> de diagnostic et </a:t>
              </a:r>
              <a:r>
                <a:rPr dirty="0"/>
                <a:t>d’investissement</a:t>
              </a:r>
              <a:r>
                <a:rPr dirty="0"/>
                <a:t> </a:t>
              </a:r>
              <a:r>
                <a:rPr dirty="0"/>
                <a:t>en</a:t>
              </a:r>
              <a:r>
                <a:rPr dirty="0"/>
                <a:t> </a:t>
              </a:r>
              <a:r>
                <a:rPr dirty="0"/>
                <a:t>ressources</a:t>
              </a:r>
              <a:r>
                <a:rPr dirty="0"/>
                <a:t> </a:t>
              </a:r>
              <a:r>
                <a:rPr dirty="0"/>
                <a:t>humaines</a:t>
              </a:r>
              <a:r>
                <a:rPr dirty="0"/>
                <a:t> pour la </a:t>
              </a:r>
              <a:r>
                <a:rPr dirty="0"/>
                <a:t>gestion</a:t>
              </a:r>
              <a:r>
                <a:rPr dirty="0"/>
                <a:t> des </a:t>
              </a:r>
              <a:r>
                <a:rPr dirty="0"/>
                <a:t>systèmes</a:t>
              </a:r>
              <a:r>
                <a:rPr dirty="0"/>
                <a:t> </a:t>
              </a:r>
              <a:r>
                <a:rPr dirty="0"/>
                <a:t>mixtes</a:t>
              </a:r>
              <a:r>
                <a:rPr dirty="0"/>
                <a:t> de </a:t>
              </a:r>
              <a:r>
                <a:rPr dirty="0"/>
                <a:t>chaîne</a:t>
              </a:r>
              <a:r>
                <a:rPr dirty="0"/>
                <a:t> </a:t>
              </a:r>
              <a:r>
                <a:rPr dirty="0"/>
                <a:t>d’approvisionnement</a:t>
              </a:r>
              <a:r>
                <a:rPr dirty="0"/>
                <a:t>.</a:t>
              </a:r>
            </a:p>
          </p:txBody>
        </p:sp>
        <p:grpSp>
          <p:nvGrpSpPr>
            <p:cNvPr id="57" name="Group 56">
              <a:extLst>
                <a:ext uri="{FF2B5EF4-FFF2-40B4-BE49-F238E27FC236}">
                  <a16:creationId xmlns:a16="http://schemas.microsoft.com/office/drawing/2014/main" id="{CDED89D8-5665-1576-B517-B215709314D7}"/>
                </a:ext>
              </a:extLst>
            </p:cNvPr>
            <p:cNvGrpSpPr>
              <a:grpSpLocks/>
            </p:cNvGrpSpPr>
            <p:nvPr/>
          </p:nvGrpSpPr>
          <p:grpSpPr>
            <a:xfrm>
              <a:off x="6601205" y="3830085"/>
              <a:ext cx="457200" cy="457197"/>
              <a:chOff x="5512204" y="3438698"/>
              <a:chExt cx="1339783" cy="1339783"/>
            </a:xfrm>
          </p:grpSpPr>
          <p:sp>
            <p:nvSpPr>
              <p:cNvPr id="58" name="Rectangle 57">
                <a:extLst>
                  <a:ext uri="{FF2B5EF4-FFF2-40B4-BE49-F238E27FC236}">
                    <a16:creationId xmlns:a16="http://schemas.microsoft.com/office/drawing/2014/main" id="{0D9D51A7-B8B1-86FD-0F6D-A6CC38F5F8CC}"/>
                  </a:ext>
                </a:extLst>
              </p:cNvPr>
              <p:cNvSpPr>
                <a:spLocks noChangeAspect="1"/>
              </p:cNvSpPr>
              <p:nvPr/>
            </p:nvSpPr>
            <p:spPr>
              <a:xfrm>
                <a:off x="5512204" y="3438698"/>
                <a:ext cx="1339783" cy="1339783"/>
              </a:xfrm>
              <a:prstGeom prst="rect">
                <a:avLst/>
              </a:prstGeom>
              <a:solidFill>
                <a:srgbClr val="22568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59" name="Graphic 58">
                <a:extLst>
                  <a:ext uri="{FF2B5EF4-FFF2-40B4-BE49-F238E27FC236}">
                    <a16:creationId xmlns:a16="http://schemas.microsoft.com/office/drawing/2014/main" id="{ADC5B90B-C14D-2B3B-20FA-95A54DCC3DC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745468" y="3637184"/>
                <a:ext cx="818183" cy="818180"/>
              </a:xfrm>
              <a:prstGeom prst="rect">
                <a:avLst/>
              </a:prstGeom>
            </p:spPr>
          </p:pic>
        </p:grpSp>
        <p:sp>
          <p:nvSpPr>
            <p:cNvPr id="54" name="Round Diagonal Corner Rectangle 14">
              <a:extLst>
                <a:ext uri="{FF2B5EF4-FFF2-40B4-BE49-F238E27FC236}">
                  <a16:creationId xmlns:a16="http://schemas.microsoft.com/office/drawing/2014/main" id="{EC517050-F10F-FA02-7D2D-29A3B6B478BE}"/>
                </a:ext>
              </a:extLst>
            </p:cNvPr>
            <p:cNvSpPr/>
            <p:nvPr/>
          </p:nvSpPr>
          <p:spPr>
            <a:xfrm>
              <a:off x="1515535" y="4098729"/>
              <a:ext cx="4335948"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Mettre</a:t>
              </a:r>
              <a:r>
                <a:rPr dirty="0"/>
                <a:t> </a:t>
              </a:r>
              <a:r>
                <a:rPr dirty="0"/>
                <a:t>en</a:t>
              </a:r>
              <a:r>
                <a:rPr dirty="0"/>
                <a:t> place des </a:t>
              </a:r>
              <a:r>
                <a:rPr dirty="0"/>
                <a:t>outils</a:t>
              </a:r>
              <a:r>
                <a:rPr dirty="0"/>
                <a:t> de </a:t>
              </a:r>
              <a:r>
                <a:rPr dirty="0"/>
                <a:t>cartographie</a:t>
              </a:r>
              <a:r>
                <a:rPr dirty="0"/>
                <a:t> des </a:t>
              </a:r>
              <a:r>
                <a:rPr dirty="0"/>
                <a:t>produits</a:t>
              </a:r>
              <a:r>
                <a:rPr dirty="0"/>
                <a:t> de santé et de </a:t>
              </a:r>
              <a:r>
                <a:rPr dirty="0"/>
                <a:t>traçabilité</a:t>
              </a:r>
              <a:r>
                <a:rPr dirty="0"/>
                <a:t> des </a:t>
              </a:r>
              <a:r>
                <a:rPr dirty="0"/>
                <a:t>dépenses</a:t>
              </a:r>
              <a:r>
                <a:rPr dirty="0"/>
                <a:t>.</a:t>
              </a:r>
            </a:p>
          </p:txBody>
        </p:sp>
        <p:sp>
          <p:nvSpPr>
            <p:cNvPr id="52" name="Round Diagonal Corner Rectangle 14">
              <a:extLst>
                <a:ext uri="{FF2B5EF4-FFF2-40B4-BE49-F238E27FC236}">
                  <a16:creationId xmlns:a16="http://schemas.microsoft.com/office/drawing/2014/main" id="{006CFF38-F3A1-2649-3C03-6D29D2F88BFB}"/>
                </a:ext>
              </a:extLst>
            </p:cNvPr>
            <p:cNvSpPr/>
            <p:nvPr/>
          </p:nvSpPr>
          <p:spPr>
            <a:xfrm>
              <a:off x="1510113" y="3612323"/>
              <a:ext cx="4423959"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Accélérer</a:t>
              </a:r>
              <a:r>
                <a:rPr dirty="0"/>
                <a:t> la </a:t>
              </a:r>
              <a:r>
                <a:rPr dirty="0"/>
                <a:t>mise</a:t>
              </a:r>
              <a:r>
                <a:rPr dirty="0"/>
                <a:t> </a:t>
              </a:r>
              <a:r>
                <a:rPr dirty="0"/>
                <a:t>en</a:t>
              </a:r>
              <a:r>
                <a:rPr dirty="0"/>
                <a:t> </a:t>
              </a:r>
              <a:r>
                <a:rPr dirty="0"/>
                <a:t>œuvre</a:t>
              </a:r>
              <a:r>
                <a:rPr dirty="0"/>
                <a:t> du DRUM et le </a:t>
              </a:r>
              <a:r>
                <a:rPr dirty="0"/>
                <a:t>financement</a:t>
              </a:r>
              <a:r>
                <a:rPr dirty="0"/>
                <a:t> sur budget pour </a:t>
              </a:r>
              <a:r>
                <a:rPr dirty="0"/>
                <a:t>l’achat</a:t>
              </a:r>
              <a:r>
                <a:rPr dirty="0"/>
                <a:t> de </a:t>
              </a:r>
              <a:r>
                <a:rPr dirty="0"/>
                <a:t>produits</a:t>
              </a:r>
              <a:r>
                <a:rPr dirty="0"/>
                <a:t> </a:t>
              </a:r>
              <a:r>
                <a:rPr dirty="0"/>
                <a:t>essentiels</a:t>
              </a:r>
              <a:r>
                <a:rPr dirty="0"/>
                <a:t>.</a:t>
              </a:r>
            </a:p>
          </p:txBody>
        </p:sp>
        <p:grpSp>
          <p:nvGrpSpPr>
            <p:cNvPr id="76" name="Group 75">
              <a:extLst>
                <a:ext uri="{FF2B5EF4-FFF2-40B4-BE49-F238E27FC236}">
                  <a16:creationId xmlns:a16="http://schemas.microsoft.com/office/drawing/2014/main" id="{B99B6696-4F4B-26AE-2B31-F32A282C7A51}"/>
                </a:ext>
              </a:extLst>
            </p:cNvPr>
            <p:cNvGrpSpPr/>
            <p:nvPr/>
          </p:nvGrpSpPr>
          <p:grpSpPr>
            <a:xfrm>
              <a:off x="1871140" y="3633241"/>
              <a:ext cx="488754" cy="488754"/>
              <a:chOff x="1543048" y="4546933"/>
              <a:chExt cx="488754" cy="488754"/>
            </a:xfrm>
          </p:grpSpPr>
          <p:sp>
            <p:nvSpPr>
              <p:cNvPr id="53" name="Rectangle 52">
                <a:extLst>
                  <a:ext uri="{FF2B5EF4-FFF2-40B4-BE49-F238E27FC236}">
                    <a16:creationId xmlns:a16="http://schemas.microsoft.com/office/drawing/2014/main" id="{54288DC0-88F5-5ED4-89E9-9123F7E48FAE}"/>
                  </a:ext>
                </a:extLst>
              </p:cNvPr>
              <p:cNvSpPr>
                <a:spLocks/>
              </p:cNvSpPr>
              <p:nvPr/>
            </p:nvSpPr>
            <p:spPr>
              <a:xfrm>
                <a:off x="1557426" y="4570948"/>
                <a:ext cx="4572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9" name="Graphic 28">
                <a:extLst>
                  <a:ext uri="{FF2B5EF4-FFF2-40B4-BE49-F238E27FC236}">
                    <a16:creationId xmlns:a16="http://schemas.microsoft.com/office/drawing/2014/main" id="{22E30E91-9AB4-0ABA-B774-00805A5665C3}"/>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543048" y="4546933"/>
                <a:ext cx="488754" cy="488754"/>
              </a:xfrm>
              <a:prstGeom prst="rect">
                <a:avLst/>
              </a:prstGeom>
            </p:spPr>
          </p:pic>
        </p:grpSp>
        <p:sp>
          <p:nvSpPr>
            <p:cNvPr id="44" name="Round Diagonal Corner Rectangle 14">
              <a:extLst>
                <a:ext uri="{FF2B5EF4-FFF2-40B4-BE49-F238E27FC236}">
                  <a16:creationId xmlns:a16="http://schemas.microsoft.com/office/drawing/2014/main" id="{0094B52E-B2A6-8CE8-0302-40C0267412AC}"/>
                </a:ext>
              </a:extLst>
            </p:cNvPr>
            <p:cNvSpPr/>
            <p:nvPr/>
          </p:nvSpPr>
          <p:spPr>
            <a:xfrm>
              <a:off x="1515535" y="4676834"/>
              <a:ext cx="4448037"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sz="1200">
                  <a:latin typeface="Poppins" panose="00000500000000000000" pitchFamily="50" charset="0"/>
                  <a:cs typeface="Poppins" panose="00000500000000000000" pitchFamily="50" charset="0"/>
                </a:defRPr>
              </a:pPr>
              <a:r>
                <a:rPr dirty="0"/>
                <a:t>Étendre</a:t>
              </a:r>
              <a:r>
                <a:rPr dirty="0"/>
                <a:t> le </a:t>
              </a:r>
              <a:r>
                <a:rPr dirty="0"/>
                <a:t>rôle</a:t>
              </a:r>
              <a:r>
                <a:rPr dirty="0"/>
                <a:t> du RHSC </a:t>
              </a:r>
              <a:r>
                <a:rPr dirty="0"/>
                <a:t>en</a:t>
              </a:r>
              <a:r>
                <a:rPr dirty="0"/>
                <a:t> </a:t>
              </a:r>
              <a:r>
                <a:rPr dirty="0"/>
                <a:t>tant</a:t>
              </a:r>
              <a:r>
                <a:rPr dirty="0"/>
                <a:t> </a:t>
              </a:r>
              <a:r>
                <a:rPr dirty="0"/>
                <a:t>qu’Observatoire</a:t>
              </a:r>
              <a:r>
                <a:rPr dirty="0"/>
                <a:t> SRMNEA-N et </a:t>
              </a:r>
              <a:r>
                <a:rPr dirty="0"/>
                <a:t>élargir</a:t>
              </a:r>
              <a:r>
                <a:rPr dirty="0"/>
                <a:t> la </a:t>
              </a:r>
              <a:r>
                <a:rPr dirty="0"/>
                <a:t>portée</a:t>
              </a:r>
              <a:r>
                <a:rPr dirty="0"/>
                <a:t> de la </a:t>
              </a:r>
              <a:r>
                <a:rPr dirty="0"/>
                <a:t>planification</a:t>
              </a:r>
              <a:r>
                <a:rPr dirty="0"/>
                <a:t> de la </a:t>
              </a:r>
              <a:r>
                <a:rPr dirty="0"/>
                <a:t>chaîne</a:t>
              </a:r>
              <a:r>
                <a:rPr dirty="0"/>
                <a:t> </a:t>
              </a:r>
              <a:r>
                <a:rPr dirty="0"/>
                <a:t>d’approvisionnement</a:t>
              </a:r>
              <a:r>
                <a:rPr dirty="0"/>
                <a:t> (VAN) aux </a:t>
              </a:r>
              <a:r>
                <a:rPr dirty="0"/>
                <a:t>produits</a:t>
              </a:r>
              <a:r>
                <a:rPr dirty="0"/>
                <a:t> de santé pour la </a:t>
              </a:r>
              <a:r>
                <a:rPr dirty="0"/>
                <a:t>mère</a:t>
              </a:r>
              <a:r>
                <a:rPr dirty="0"/>
                <a:t> et </a:t>
              </a:r>
              <a:r>
                <a:rPr dirty="0"/>
                <a:t>l’enfant</a:t>
              </a:r>
              <a:r>
                <a:rPr dirty="0"/>
                <a:t>.</a:t>
              </a:r>
            </a:p>
          </p:txBody>
        </p:sp>
        <p:grpSp>
          <p:nvGrpSpPr>
            <p:cNvPr id="45" name="Group 44">
              <a:extLst>
                <a:ext uri="{FF2B5EF4-FFF2-40B4-BE49-F238E27FC236}">
                  <a16:creationId xmlns:a16="http://schemas.microsoft.com/office/drawing/2014/main" id="{B0709CAE-68D6-EABB-5DB5-AC1D3DB20A75}"/>
                </a:ext>
              </a:extLst>
            </p:cNvPr>
            <p:cNvGrpSpPr/>
            <p:nvPr/>
          </p:nvGrpSpPr>
          <p:grpSpPr>
            <a:xfrm>
              <a:off x="1885317" y="4681538"/>
              <a:ext cx="457200" cy="457200"/>
              <a:chOff x="1541894" y="3039926"/>
              <a:chExt cx="457200" cy="457200"/>
            </a:xfrm>
          </p:grpSpPr>
          <p:sp>
            <p:nvSpPr>
              <p:cNvPr id="46" name="Rectangle 45">
                <a:extLst>
                  <a:ext uri="{FF2B5EF4-FFF2-40B4-BE49-F238E27FC236}">
                    <a16:creationId xmlns:a16="http://schemas.microsoft.com/office/drawing/2014/main" id="{2B6711DA-9F99-A2C2-DCFC-3E6935154522}"/>
                  </a:ext>
                </a:extLst>
              </p:cNvPr>
              <p:cNvSpPr/>
              <p:nvPr/>
            </p:nvSpPr>
            <p:spPr>
              <a:xfrm>
                <a:off x="1541894" y="3039926"/>
                <a:ext cx="457200" cy="457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7" name="Graphic 27">
                <a:extLst>
                  <a:ext uri="{FF2B5EF4-FFF2-40B4-BE49-F238E27FC236}">
                    <a16:creationId xmlns:a16="http://schemas.microsoft.com/office/drawing/2014/main" id="{8626558F-2CBF-28FF-17E1-1A5E87DEEB85}"/>
                  </a:ext>
                </a:extLst>
              </p:cNvPr>
              <p:cNvPicPr>
                <a:picLocks/>
              </p:cNvPicPr>
              <p:nvPr/>
            </p:nvPicPr>
            <p:blipFill>
              <a:blip r:embed="rId18">
                <a:extLst>
                  <a:ext uri="{96DAC541-7B7A-43D3-8B79-37D633B846F1}">
                    <asvg:svgBlip xmlns:asvg="http://schemas.microsoft.com/office/drawing/2016/SVG/main" xmlns="" r:embed="rId19"/>
                  </a:ext>
                </a:extLst>
              </a:blip>
              <a:stretch>
                <a:fillRect/>
              </a:stretch>
            </p:blipFill>
            <p:spPr>
              <a:xfrm>
                <a:off x="1554768" y="3093524"/>
                <a:ext cx="431452" cy="388524"/>
              </a:xfrm>
              <a:prstGeom prst="rect">
                <a:avLst/>
              </a:prstGeom>
            </p:spPr>
          </p:pic>
        </p:grpSp>
        <p:grpSp>
          <p:nvGrpSpPr>
            <p:cNvPr id="77" name="Group 76">
              <a:extLst>
                <a:ext uri="{FF2B5EF4-FFF2-40B4-BE49-F238E27FC236}">
                  <a16:creationId xmlns:a16="http://schemas.microsoft.com/office/drawing/2014/main" id="{03E4ECC0-2063-C57D-1A81-C19942013405}"/>
                </a:ext>
              </a:extLst>
            </p:cNvPr>
            <p:cNvGrpSpPr/>
            <p:nvPr/>
          </p:nvGrpSpPr>
          <p:grpSpPr>
            <a:xfrm>
              <a:off x="6289835" y="2153047"/>
              <a:ext cx="469620" cy="457200"/>
              <a:chOff x="1545006" y="2916268"/>
              <a:chExt cx="469620" cy="457200"/>
            </a:xfrm>
          </p:grpSpPr>
          <p:sp>
            <p:nvSpPr>
              <p:cNvPr id="71" name="Rectangle 70">
                <a:extLst>
                  <a:ext uri="{FF2B5EF4-FFF2-40B4-BE49-F238E27FC236}">
                    <a16:creationId xmlns:a16="http://schemas.microsoft.com/office/drawing/2014/main" id="{CC74A634-2C6E-83B7-F43D-786F8619071F}"/>
                  </a:ext>
                </a:extLst>
              </p:cNvPr>
              <p:cNvSpPr>
                <a:spLocks/>
              </p:cNvSpPr>
              <p:nvPr/>
            </p:nvSpPr>
            <p:spPr>
              <a:xfrm>
                <a:off x="1545006" y="2916268"/>
                <a:ext cx="457200" cy="457200"/>
              </a:xfrm>
              <a:prstGeom prst="rect">
                <a:avLst/>
              </a:prstGeom>
              <a:solidFill>
                <a:srgbClr val="16544E"/>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72" name="Graphic 71">
                <a:extLst>
                  <a:ext uri="{FF2B5EF4-FFF2-40B4-BE49-F238E27FC236}">
                    <a16:creationId xmlns:a16="http://schemas.microsoft.com/office/drawing/2014/main" id="{6494919E-EEEC-E7AC-FF6B-D4E2E195396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1564626" y="2917260"/>
                <a:ext cx="450000" cy="425959"/>
              </a:xfrm>
              <a:prstGeom prst="rect">
                <a:avLst/>
              </a:prstGeom>
            </p:spPr>
          </p:pic>
        </p:grpSp>
        <p:grpSp>
          <p:nvGrpSpPr>
            <p:cNvPr id="75" name="Group 74">
              <a:extLst>
                <a:ext uri="{FF2B5EF4-FFF2-40B4-BE49-F238E27FC236}">
                  <a16:creationId xmlns:a16="http://schemas.microsoft.com/office/drawing/2014/main" id="{2A5E6B0B-EFFE-EA05-CF2E-1DC30DF9C36D}"/>
                </a:ext>
              </a:extLst>
            </p:cNvPr>
            <p:cNvGrpSpPr/>
            <p:nvPr/>
          </p:nvGrpSpPr>
          <p:grpSpPr>
            <a:xfrm>
              <a:off x="1887224" y="4154306"/>
              <a:ext cx="457200" cy="457200"/>
              <a:chOff x="1512832" y="5172173"/>
              <a:chExt cx="457200" cy="457200"/>
            </a:xfrm>
          </p:grpSpPr>
          <p:sp>
            <p:nvSpPr>
              <p:cNvPr id="55" name="Rectangle 54">
                <a:extLst>
                  <a:ext uri="{FF2B5EF4-FFF2-40B4-BE49-F238E27FC236}">
                    <a16:creationId xmlns:a16="http://schemas.microsoft.com/office/drawing/2014/main" id="{71F38951-7072-14C7-AF27-CCB9AA6FEC59}"/>
                  </a:ext>
                </a:extLst>
              </p:cNvPr>
              <p:cNvSpPr>
                <a:spLocks/>
              </p:cNvSpPr>
              <p:nvPr/>
            </p:nvSpPr>
            <p:spPr>
              <a:xfrm>
                <a:off x="1512832" y="5172173"/>
                <a:ext cx="457200" cy="457200"/>
              </a:xfrm>
              <a:prstGeom prst="rect">
                <a:avLst/>
              </a:prstGeom>
              <a:solidFill>
                <a:srgbClr val="30999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74" name="Graphic 73">
                <a:extLst>
                  <a:ext uri="{FF2B5EF4-FFF2-40B4-BE49-F238E27FC236}">
                    <a16:creationId xmlns:a16="http://schemas.microsoft.com/office/drawing/2014/main" id="{506CF9C0-3878-731D-D29A-25DBBACEBA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16432" y="5203414"/>
                <a:ext cx="450000" cy="425959"/>
              </a:xfrm>
              <a:prstGeom prst="rect">
                <a:avLst/>
              </a:prstGeom>
            </p:spPr>
          </p:pic>
        </p:grpSp>
        <p:sp>
          <p:nvSpPr>
            <p:cNvPr id="7" name="Round Diagonal Corner Rectangle 14">
              <a:extLst>
                <a:ext uri="{FF2B5EF4-FFF2-40B4-BE49-F238E27FC236}">
                  <a16:creationId xmlns:a16="http://schemas.microsoft.com/office/drawing/2014/main" id="{1FE6708B-EAD5-600F-E0B9-915C54A1964E}"/>
                </a:ext>
              </a:extLst>
            </p:cNvPr>
            <p:cNvSpPr/>
            <p:nvPr/>
          </p:nvSpPr>
          <p:spPr>
            <a:xfrm>
              <a:off x="3551103" y="1586777"/>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GOUVERNANCE DES SYSTÈMES MIXTES</a:t>
              </a:r>
            </a:p>
          </p:txBody>
        </p:sp>
      </p:grpSp>
    </p:spTree>
    <p:extLst>
      <p:ext uri="{BB962C8B-B14F-4D97-AF65-F5344CB8AC3E}">
        <p14:creationId xmlns:p14="http://schemas.microsoft.com/office/powerpoint/2010/main" val="221121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38D88-7DD4-CC96-5B9C-9BDEA6CCA940}"/>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8F3375C-1715-38DB-D516-6E3775406371}"/>
              </a:ext>
            </a:extLst>
          </p:cNvPr>
          <p:cNvSpPr>
            <a:spLocks noGrp="1"/>
          </p:cNvSpPr>
          <p:nvPr>
            <p:ph type="sldNum" sz="quarter" idx="17"/>
          </p:nvPr>
        </p:nvSpPr>
        <p:spPr>
          <a:xfrm>
            <a:off x="234499" y="6303943"/>
            <a:ext cx="457200" cy="365125"/>
          </a:xfrm>
        </p:spPr>
        <p:txBody>
          <a:bodyPr/>
          <a:lstStyle/>
          <a:p>
            <a:pPr lvl="0"/>
            <a:fld id="{6DF1F962-6FCF-4ED9-AB1A-FC8E17859AF0}" type="slidenum">
              <a:rPr lang="en-GB" noProof="0" smtClean="0"/>
              <a:pPr lvl="0"/>
              <a:t>9</a:t>
            </a:fld>
            <a:endParaRPr lang="en-GB" noProof="0" dirty="0"/>
          </a:p>
        </p:txBody>
      </p:sp>
      <p:sp>
        <p:nvSpPr>
          <p:cNvPr id="2" name="Título 1">
            <a:extLst>
              <a:ext uri="{FF2B5EF4-FFF2-40B4-BE49-F238E27FC236}">
                <a16:creationId xmlns:a16="http://schemas.microsoft.com/office/drawing/2014/main" id="{B4669DFA-1E97-34EB-0B23-8CF9A52B06CF}"/>
              </a:ext>
            </a:extLst>
          </p:cNvPr>
          <p:cNvSpPr>
            <a:spLocks noGrp="1"/>
          </p:cNvSpPr>
          <p:nvPr>
            <p:ph type="title"/>
          </p:nvPr>
        </p:nvSpPr>
        <p:spPr>
          <a:xfrm>
            <a:off x="588963" y="391540"/>
            <a:ext cx="9139237" cy="898525"/>
          </a:xfrm>
        </p:spPr>
        <p:txBody>
          <a:bodyPr/>
          <a:lstStyle/>
          <a:p>
            <a:pPr algn="ctr">
              <a:defRPr sz="3000"/>
            </a:pPr>
            <a:r>
              <a:rPr dirty="0"/>
              <a:t>Intrants</a:t>
            </a:r>
            <a:r>
              <a:rPr dirty="0"/>
              <a:t> CS&amp;C : </a:t>
            </a:r>
            <a:r>
              <a:rPr dirty="0"/>
              <a:t>Outils</a:t>
            </a:r>
            <a:r>
              <a:rPr dirty="0"/>
              <a:t> et </a:t>
            </a:r>
            <a:r>
              <a:rPr dirty="0"/>
              <a:t>activités</a:t>
            </a:r>
            <a:endParaRPr lang="es-PE" sz="3000" i="1" dirty="0"/>
          </a:p>
        </p:txBody>
      </p:sp>
      <p:pic>
        <p:nvPicPr>
          <p:cNvPr id="27" name="Graphic 26">
            <a:extLst>
              <a:ext uri="{FF2B5EF4-FFF2-40B4-BE49-F238E27FC236}">
                <a16:creationId xmlns:a16="http://schemas.microsoft.com/office/drawing/2014/main" id="{6A9E162E-A91E-C0E7-B0D0-E9A12765BF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67638" y="10026214"/>
            <a:ext cx="450000" cy="425959"/>
          </a:xfrm>
          <a:prstGeom prst="rect">
            <a:avLst/>
          </a:prstGeom>
        </p:spPr>
      </p:pic>
      <p:grpSp>
        <p:nvGrpSpPr>
          <p:cNvPr id="4" name="Group 3">
            <a:extLst>
              <a:ext uri="{FF2B5EF4-FFF2-40B4-BE49-F238E27FC236}">
                <a16:creationId xmlns:a16="http://schemas.microsoft.com/office/drawing/2014/main" id="{EF8393CE-0982-1713-FACA-9DDD193E8C69}"/>
              </a:ext>
            </a:extLst>
          </p:cNvPr>
          <p:cNvGrpSpPr/>
          <p:nvPr/>
        </p:nvGrpSpPr>
        <p:grpSpPr>
          <a:xfrm>
            <a:off x="1185186" y="1301843"/>
            <a:ext cx="10091338" cy="4844821"/>
            <a:chOff x="1408962" y="1473026"/>
            <a:chExt cx="9374075" cy="4199017"/>
          </a:xfrm>
        </p:grpSpPr>
        <p:sp>
          <p:nvSpPr>
            <p:cNvPr id="35" name="Round Diagonal Corner Rectangle 14">
              <a:extLst>
                <a:ext uri="{FF2B5EF4-FFF2-40B4-BE49-F238E27FC236}">
                  <a16:creationId xmlns:a16="http://schemas.microsoft.com/office/drawing/2014/main" id="{93F1ABE1-7E0D-5C03-3D70-4EBED58DC370}"/>
                </a:ext>
              </a:extLst>
            </p:cNvPr>
            <p:cNvSpPr/>
            <p:nvPr/>
          </p:nvSpPr>
          <p:spPr>
            <a:xfrm>
              <a:off x="1408962" y="1473026"/>
              <a:ext cx="9374075" cy="4199017"/>
            </a:xfrm>
            <a:prstGeom prst="round2DiagRect">
              <a:avLst/>
            </a:prstGeom>
            <a:solidFill>
              <a:srgbClr val="1FA29C">
                <a:alpha val="10000"/>
              </a:srgbClr>
            </a:solidFill>
            <a:ln w="12700" cap="flat" cmpd="sng" algn="ctr">
              <a:noFill/>
              <a:prstDash val="solid"/>
              <a:miter lim="800000"/>
            </a:ln>
            <a:effectLst/>
          </p:spPr>
          <p:txBody>
            <a:bodyPr lIns="36000" tIns="36000" rIns="36000" bIns="36000" anchor="t"/>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0" i="0" u="none" strike="noStrike" kern="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70" name="Round Diagonal Corner Rectangle 14">
              <a:extLst>
                <a:ext uri="{FF2B5EF4-FFF2-40B4-BE49-F238E27FC236}">
                  <a16:creationId xmlns:a16="http://schemas.microsoft.com/office/drawing/2014/main" id="{08FA54E2-F6AE-5AE1-0C07-988AE1467108}"/>
                </a:ext>
              </a:extLst>
            </p:cNvPr>
            <p:cNvSpPr/>
            <p:nvPr/>
          </p:nvSpPr>
          <p:spPr>
            <a:xfrm>
              <a:off x="5934073" y="2090491"/>
              <a:ext cx="4422638"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Analyser</a:t>
              </a:r>
              <a:r>
                <a:rPr dirty="0"/>
                <a:t> les </a:t>
              </a:r>
              <a:r>
                <a:rPr dirty="0"/>
                <a:t>canaux</a:t>
              </a:r>
              <a:r>
                <a:rPr dirty="0"/>
                <a:t> </a:t>
              </a:r>
              <a:r>
                <a:rPr dirty="0"/>
                <a:t>d’approvisionnement</a:t>
              </a:r>
              <a:r>
                <a:rPr dirty="0"/>
                <a:t> et de distribution (PDC) des </a:t>
              </a:r>
              <a:r>
                <a:rPr dirty="0"/>
                <a:t>produits</a:t>
              </a:r>
              <a:r>
                <a:rPr dirty="0"/>
                <a:t> de SRMNEA-N </a:t>
              </a:r>
              <a:r>
                <a:rPr dirty="0"/>
                <a:t>dans</a:t>
              </a:r>
              <a:r>
                <a:rPr dirty="0"/>
                <a:t> les </a:t>
              </a:r>
              <a:r>
                <a:rPr dirty="0"/>
                <a:t>systèmes</a:t>
              </a:r>
              <a:r>
                <a:rPr dirty="0"/>
                <a:t> </a:t>
              </a:r>
              <a:r>
                <a:rPr dirty="0"/>
                <a:t>logistiques</a:t>
              </a:r>
              <a:r>
                <a:rPr dirty="0"/>
                <a:t> </a:t>
              </a:r>
              <a:r>
                <a:rPr dirty="0"/>
                <a:t>mixtes</a:t>
              </a:r>
              <a:r>
                <a:rPr dirty="0"/>
                <a:t>.</a:t>
              </a:r>
            </a:p>
          </p:txBody>
        </p:sp>
        <p:sp>
          <p:nvSpPr>
            <p:cNvPr id="66" name="Round Diagonal Corner Rectangle 14">
              <a:extLst>
                <a:ext uri="{FF2B5EF4-FFF2-40B4-BE49-F238E27FC236}">
                  <a16:creationId xmlns:a16="http://schemas.microsoft.com/office/drawing/2014/main" id="{28B7E472-DCA9-C98B-DD24-105AC53D953D}"/>
                </a:ext>
              </a:extLst>
            </p:cNvPr>
            <p:cNvSpPr/>
            <p:nvPr/>
          </p:nvSpPr>
          <p:spPr>
            <a:xfrm>
              <a:off x="5946967" y="2622504"/>
              <a:ext cx="4397945"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Développer</a:t>
              </a:r>
              <a:r>
                <a:rPr dirty="0"/>
                <a:t> les </a:t>
              </a:r>
              <a:r>
                <a:rPr dirty="0"/>
                <a:t>capacités</a:t>
              </a:r>
              <a:r>
                <a:rPr dirty="0"/>
                <a:t> </a:t>
              </a:r>
              <a:r>
                <a:rPr dirty="0"/>
                <a:t>nécessaires</a:t>
              </a:r>
              <a:r>
                <a:rPr dirty="0"/>
                <a:t> pour </a:t>
              </a:r>
              <a:r>
                <a:rPr dirty="0"/>
                <a:t>réduire</a:t>
              </a:r>
              <a:r>
                <a:rPr dirty="0"/>
                <a:t> les ruptures de stock et </a:t>
              </a:r>
              <a:r>
                <a:rPr dirty="0"/>
                <a:t>mettre</a:t>
              </a:r>
              <a:r>
                <a:rPr dirty="0"/>
                <a:t> </a:t>
              </a:r>
              <a:r>
                <a:rPr dirty="0"/>
                <a:t>en</a:t>
              </a:r>
              <a:r>
                <a:rPr dirty="0"/>
                <a:t> </a:t>
              </a:r>
              <a:r>
                <a:rPr dirty="0"/>
                <a:t>œuvre</a:t>
              </a:r>
              <a:r>
                <a:rPr dirty="0"/>
                <a:t> des </a:t>
              </a:r>
              <a:r>
                <a:rPr dirty="0"/>
                <a:t>stratégies</a:t>
              </a:r>
              <a:r>
                <a:rPr dirty="0"/>
                <a:t> de distribution </a:t>
              </a:r>
              <a:r>
                <a:rPr dirty="0"/>
                <a:t>rentables</a:t>
              </a:r>
              <a:r>
                <a:rPr dirty="0"/>
                <a:t>.</a:t>
              </a:r>
            </a:p>
          </p:txBody>
        </p:sp>
        <p:grpSp>
          <p:nvGrpSpPr>
            <p:cNvPr id="81" name="Group 80">
              <a:extLst>
                <a:ext uri="{FF2B5EF4-FFF2-40B4-BE49-F238E27FC236}">
                  <a16:creationId xmlns:a16="http://schemas.microsoft.com/office/drawing/2014/main" id="{F3B15380-52FE-5D2D-0690-8E3DD4D78D5D}"/>
                </a:ext>
              </a:extLst>
            </p:cNvPr>
            <p:cNvGrpSpPr/>
            <p:nvPr/>
          </p:nvGrpSpPr>
          <p:grpSpPr>
            <a:xfrm>
              <a:off x="6302728" y="2651612"/>
              <a:ext cx="457200" cy="457200"/>
              <a:chOff x="1940068" y="3414833"/>
              <a:chExt cx="457200" cy="457200"/>
            </a:xfrm>
          </p:grpSpPr>
          <p:sp>
            <p:nvSpPr>
              <p:cNvPr id="68" name="Rectangle 67">
                <a:extLst>
                  <a:ext uri="{FF2B5EF4-FFF2-40B4-BE49-F238E27FC236}">
                    <a16:creationId xmlns:a16="http://schemas.microsoft.com/office/drawing/2014/main" id="{FC7C7CE8-7161-5CBB-D859-C170975CCA8E}"/>
                  </a:ext>
                </a:extLst>
              </p:cNvPr>
              <p:cNvSpPr>
                <a:spLocks noChangeAspect="1"/>
              </p:cNvSpPr>
              <p:nvPr/>
            </p:nvSpPr>
            <p:spPr>
              <a:xfrm>
                <a:off x="1940068" y="3414833"/>
                <a:ext cx="457200" cy="457200"/>
              </a:xfrm>
              <a:prstGeom prst="rect">
                <a:avLst/>
              </a:prstGeom>
              <a:solidFill>
                <a:srgbClr val="D9A82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69" name="Graphic 68">
                <a:extLst>
                  <a:ext uri="{FF2B5EF4-FFF2-40B4-BE49-F238E27FC236}">
                    <a16:creationId xmlns:a16="http://schemas.microsoft.com/office/drawing/2014/main" id="{3262C75C-121A-B97D-DDE4-44A7DBD5A2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78168" y="3452933"/>
                <a:ext cx="381000" cy="381000"/>
              </a:xfrm>
              <a:prstGeom prst="rect">
                <a:avLst/>
              </a:prstGeom>
            </p:spPr>
          </p:pic>
        </p:grpSp>
        <p:sp>
          <p:nvSpPr>
            <p:cNvPr id="50" name="Round Diagonal Corner Rectangle 14">
              <a:extLst>
                <a:ext uri="{FF2B5EF4-FFF2-40B4-BE49-F238E27FC236}">
                  <a16:creationId xmlns:a16="http://schemas.microsoft.com/office/drawing/2014/main" id="{E0F51807-3BB1-F015-F0DC-628AB308B39D}"/>
                </a:ext>
              </a:extLst>
            </p:cNvPr>
            <p:cNvSpPr/>
            <p:nvPr/>
          </p:nvSpPr>
          <p:spPr>
            <a:xfrm>
              <a:off x="1618638" y="2603645"/>
              <a:ext cx="4127140"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Évaluer</a:t>
              </a:r>
              <a:r>
                <a:rPr dirty="0"/>
                <a:t> le </a:t>
              </a:r>
              <a:r>
                <a:rPr dirty="0"/>
                <a:t>niveau</a:t>
              </a:r>
              <a:r>
                <a:rPr dirty="0"/>
                <a:t> de </a:t>
              </a:r>
              <a:r>
                <a:rPr dirty="0"/>
                <a:t>maturité</a:t>
              </a:r>
              <a:r>
                <a:rPr dirty="0"/>
                <a:t> de la </a:t>
              </a:r>
              <a:r>
                <a:rPr dirty="0"/>
                <a:t>chaîne</a:t>
              </a:r>
              <a:r>
                <a:rPr dirty="0"/>
                <a:t> </a:t>
              </a:r>
              <a:r>
                <a:rPr dirty="0"/>
                <a:t>d’approvisionnement</a:t>
              </a:r>
              <a:r>
                <a:rPr dirty="0"/>
                <a:t>.</a:t>
              </a:r>
            </a:p>
          </p:txBody>
        </p:sp>
        <p:grpSp>
          <p:nvGrpSpPr>
            <p:cNvPr id="78" name="Group 77">
              <a:extLst>
                <a:ext uri="{FF2B5EF4-FFF2-40B4-BE49-F238E27FC236}">
                  <a16:creationId xmlns:a16="http://schemas.microsoft.com/office/drawing/2014/main" id="{A7AB1E90-2563-116F-9A5B-50114247A98F}"/>
                </a:ext>
              </a:extLst>
            </p:cNvPr>
            <p:cNvGrpSpPr/>
            <p:nvPr/>
          </p:nvGrpSpPr>
          <p:grpSpPr>
            <a:xfrm>
              <a:off x="1990947" y="2632185"/>
              <a:ext cx="465694" cy="492411"/>
              <a:chOff x="6685086" y="3395680"/>
              <a:chExt cx="465694" cy="492411"/>
            </a:xfrm>
          </p:grpSpPr>
          <p:sp>
            <p:nvSpPr>
              <p:cNvPr id="51" name="Rectangle 50">
                <a:extLst>
                  <a:ext uri="{FF2B5EF4-FFF2-40B4-BE49-F238E27FC236}">
                    <a16:creationId xmlns:a16="http://schemas.microsoft.com/office/drawing/2014/main" id="{7F301B0D-4576-E59C-4189-543269220775}"/>
                  </a:ext>
                </a:extLst>
              </p:cNvPr>
              <p:cNvSpPr/>
              <p:nvPr/>
            </p:nvSpPr>
            <p:spPr>
              <a:xfrm>
                <a:off x="6685086" y="3430891"/>
                <a:ext cx="457200" cy="457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9" name="Graphic 33">
                <a:extLst>
                  <a:ext uri="{FF2B5EF4-FFF2-40B4-BE49-F238E27FC236}">
                    <a16:creationId xmlns:a16="http://schemas.microsoft.com/office/drawing/2014/main" id="{8EB97226-1D7A-5F0A-E017-AA9E12134BAB}"/>
                  </a:ext>
                </a:extLst>
              </p:cNvPr>
              <p:cNvPicPr>
                <a:picLocks/>
              </p:cNvPicPr>
              <p:nvPr/>
            </p:nvPicPr>
            <p:blipFill>
              <a:blip r:embed="rId6">
                <a:extLst>
                  <a:ext uri="{96DAC541-7B7A-43D3-8B79-37D633B846F1}">
                    <asvg:svgBlip xmlns:asvg="http://schemas.microsoft.com/office/drawing/2016/SVG/main" xmlns="" r:embed="rId7"/>
                  </a:ext>
                </a:extLst>
              </a:blip>
              <a:stretch>
                <a:fillRect/>
              </a:stretch>
            </p:blipFill>
            <p:spPr>
              <a:xfrm>
                <a:off x="6693580" y="3395680"/>
                <a:ext cx="457200" cy="457200"/>
              </a:xfrm>
              <a:prstGeom prst="rect">
                <a:avLst/>
              </a:prstGeom>
            </p:spPr>
          </p:pic>
        </p:grpSp>
        <p:sp>
          <p:nvSpPr>
            <p:cNvPr id="36" name="Round Diagonal Corner Rectangle 14">
              <a:extLst>
                <a:ext uri="{FF2B5EF4-FFF2-40B4-BE49-F238E27FC236}">
                  <a16:creationId xmlns:a16="http://schemas.microsoft.com/office/drawing/2014/main" id="{3F423D1A-02AC-730C-1A05-D07F35174803}"/>
                </a:ext>
              </a:extLst>
            </p:cNvPr>
            <p:cNvSpPr/>
            <p:nvPr/>
          </p:nvSpPr>
          <p:spPr>
            <a:xfrm>
              <a:off x="1618638" y="2064014"/>
              <a:ext cx="4259173"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Officialiser</a:t>
              </a:r>
              <a:r>
                <a:rPr dirty="0"/>
                <a:t> le Forum des leaders de la </a:t>
              </a:r>
              <a:r>
                <a:rPr dirty="0"/>
                <a:t>chaîne</a:t>
              </a:r>
              <a:r>
                <a:rPr dirty="0"/>
                <a:t> </a:t>
              </a:r>
              <a:r>
                <a:rPr dirty="0"/>
                <a:t>d’approvisionnement</a:t>
              </a:r>
              <a:r>
                <a:rPr dirty="0"/>
                <a:t> (</a:t>
              </a:r>
              <a:r>
                <a:rPr dirty="0"/>
                <a:t>Communauté</a:t>
              </a:r>
              <a:r>
                <a:rPr dirty="0"/>
                <a:t> de </a:t>
              </a:r>
              <a:r>
                <a:rPr dirty="0"/>
                <a:t>pratique</a:t>
              </a:r>
              <a:r>
                <a:rPr dirty="0"/>
                <a:t> des PRI-TI).</a:t>
              </a:r>
            </a:p>
          </p:txBody>
        </p:sp>
        <p:grpSp>
          <p:nvGrpSpPr>
            <p:cNvPr id="41" name="Group 40">
              <a:extLst>
                <a:ext uri="{FF2B5EF4-FFF2-40B4-BE49-F238E27FC236}">
                  <a16:creationId xmlns:a16="http://schemas.microsoft.com/office/drawing/2014/main" id="{669E6041-3C5B-D6C3-5919-A66D46D2FA95}"/>
                </a:ext>
              </a:extLst>
            </p:cNvPr>
            <p:cNvGrpSpPr/>
            <p:nvPr/>
          </p:nvGrpSpPr>
          <p:grpSpPr>
            <a:xfrm>
              <a:off x="1967074" y="2117333"/>
              <a:ext cx="467241" cy="481875"/>
              <a:chOff x="4164899" y="3859627"/>
              <a:chExt cx="467241" cy="481875"/>
            </a:xfrm>
          </p:grpSpPr>
          <p:sp>
            <p:nvSpPr>
              <p:cNvPr id="42" name="Rectangle 41">
                <a:extLst>
                  <a:ext uri="{FF2B5EF4-FFF2-40B4-BE49-F238E27FC236}">
                    <a16:creationId xmlns:a16="http://schemas.microsoft.com/office/drawing/2014/main" id="{D0EBD6B3-74D7-5BD1-E8AF-4E4CE2C60996}"/>
                  </a:ext>
                </a:extLst>
              </p:cNvPr>
              <p:cNvSpPr>
                <a:spLocks/>
              </p:cNvSpPr>
              <p:nvPr/>
            </p:nvSpPr>
            <p:spPr>
              <a:xfrm>
                <a:off x="4174940" y="3859627"/>
                <a:ext cx="457200" cy="457200"/>
              </a:xfrm>
              <a:prstGeom prst="rect">
                <a:avLst/>
              </a:prstGeom>
              <a:solidFill>
                <a:srgbClr val="BD509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3" name="Graphic 24">
                <a:extLst>
                  <a:ext uri="{FF2B5EF4-FFF2-40B4-BE49-F238E27FC236}">
                    <a16:creationId xmlns:a16="http://schemas.microsoft.com/office/drawing/2014/main" id="{473BA23E-25F0-CBB4-D4EB-5CB4FB93DFB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164899" y="3872133"/>
                <a:ext cx="467040" cy="469369"/>
              </a:xfrm>
              <a:prstGeom prst="rect">
                <a:avLst/>
              </a:prstGeom>
            </p:spPr>
          </p:pic>
        </p:grpSp>
        <p:sp>
          <p:nvSpPr>
            <p:cNvPr id="33" name="Round Diagonal Corner Rectangle 14">
              <a:extLst>
                <a:ext uri="{FF2B5EF4-FFF2-40B4-BE49-F238E27FC236}">
                  <a16:creationId xmlns:a16="http://schemas.microsoft.com/office/drawing/2014/main" id="{FFC21506-41DD-84EA-15D7-0FFA5C55165B}"/>
                </a:ext>
              </a:extLst>
            </p:cNvPr>
            <p:cNvSpPr/>
            <p:nvPr/>
          </p:nvSpPr>
          <p:spPr>
            <a:xfrm>
              <a:off x="6224706" y="3150132"/>
              <a:ext cx="4165217" cy="416469"/>
            </a:xfrm>
            <a:prstGeom prst="round2DiagRect">
              <a:avLst>
                <a:gd name="adj1" fmla="val 0"/>
                <a:gd name="adj2" fmla="val 5000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CHAÎNES D’APPROVISIONNEMENT CENTRÉES SUR LE PATIENT</a:t>
              </a:r>
            </a:p>
          </p:txBody>
        </p:sp>
        <p:sp>
          <p:nvSpPr>
            <p:cNvPr id="34" name="Round Diagonal Corner Rectangle 14">
              <a:extLst>
                <a:ext uri="{FF2B5EF4-FFF2-40B4-BE49-F238E27FC236}">
                  <a16:creationId xmlns:a16="http://schemas.microsoft.com/office/drawing/2014/main" id="{0082382C-DA4D-02B4-9D39-4186032900AA}"/>
                </a:ext>
              </a:extLst>
            </p:cNvPr>
            <p:cNvSpPr/>
            <p:nvPr/>
          </p:nvSpPr>
          <p:spPr>
            <a:xfrm>
              <a:off x="1693924" y="3191843"/>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SÉCURITÉ EN PRODUITS DE SANTÉ</a:t>
              </a:r>
            </a:p>
          </p:txBody>
        </p:sp>
        <p:sp>
          <p:nvSpPr>
            <p:cNvPr id="10" name="TextBox 9">
              <a:extLst>
                <a:ext uri="{FF2B5EF4-FFF2-40B4-BE49-F238E27FC236}">
                  <a16:creationId xmlns:a16="http://schemas.microsoft.com/office/drawing/2014/main" id="{CCECD14A-F184-D795-897B-10F57462BA32}"/>
                </a:ext>
              </a:extLst>
            </p:cNvPr>
            <p:cNvSpPr txBox="1"/>
            <p:nvPr/>
          </p:nvSpPr>
          <p:spPr>
            <a:xfrm>
              <a:off x="3622813" y="1541713"/>
              <a:ext cx="4838220" cy="602123"/>
            </a:xfrm>
            <a:prstGeom prst="rect">
              <a:avLst/>
            </a:prstGeom>
            <a:noFill/>
            <a:ln w="6350">
              <a:noFill/>
            </a:ln>
          </p:spPr>
          <p:txBody>
            <a:bodyPr wrap="square" anchor="ctr">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200" kern="0" spc="600" dirty="0">
                <a:solidFill>
                  <a:schemeClr val="accent1"/>
                </a:solidFill>
                <a:cs typeface="Poppins" pitchFamily="2" charset="77"/>
              </a:endParaRPr>
            </a:p>
          </p:txBody>
        </p:sp>
        <p:grpSp>
          <p:nvGrpSpPr>
            <p:cNvPr id="19" name="Group 18">
              <a:extLst>
                <a:ext uri="{FF2B5EF4-FFF2-40B4-BE49-F238E27FC236}">
                  <a16:creationId xmlns:a16="http://schemas.microsoft.com/office/drawing/2014/main" id="{DD786E72-7957-9BC7-43CB-2E69780D2D35}"/>
                </a:ext>
              </a:extLst>
            </p:cNvPr>
            <p:cNvGrpSpPr/>
            <p:nvPr/>
          </p:nvGrpSpPr>
          <p:grpSpPr>
            <a:xfrm>
              <a:off x="2025824" y="5286709"/>
              <a:ext cx="8036373" cy="276999"/>
              <a:chOff x="1747999" y="4283941"/>
              <a:chExt cx="8036373" cy="276999"/>
            </a:xfrm>
          </p:grpSpPr>
          <p:sp>
            <p:nvSpPr>
              <p:cNvPr id="17" name="TextBox 16">
                <a:extLst>
                  <a:ext uri="{FF2B5EF4-FFF2-40B4-BE49-F238E27FC236}">
                    <a16:creationId xmlns:a16="http://schemas.microsoft.com/office/drawing/2014/main" id="{7EC8FA28-B6CB-A432-A8BF-274085DFE6F2}"/>
                  </a:ext>
                </a:extLst>
              </p:cNvPr>
              <p:cNvSpPr txBox="1"/>
              <p:nvPr/>
            </p:nvSpPr>
            <p:spPr>
              <a:xfrm>
                <a:off x="4255969" y="4283941"/>
                <a:ext cx="2924198" cy="276999"/>
              </a:xfrm>
              <a:prstGeom prst="rect">
                <a:avLst/>
              </a:prstGeom>
              <a:noFill/>
            </p:spPr>
            <p:txBody>
              <a:bodyPr wrap="none">
                <a:spAutoFit/>
              </a:bodyPr>
              <a:lstStyle/>
              <a:p>
                <a:pPr algn="ctr">
                  <a:defRPr sz="1200" b="1">
                    <a:solidFill>
                      <a:schemeClr val="accent1"/>
                    </a:solidFill>
                  </a:defRPr>
                </a:pPr>
                <a:r>
                  <a:rPr dirty="0"/>
                  <a:t>EN AMONT  EN AVAL</a:t>
                </a:r>
              </a:p>
            </p:txBody>
          </p:sp>
          <p:cxnSp>
            <p:nvCxnSpPr>
              <p:cNvPr id="18" name="Straight Arrow Connector 17">
                <a:extLst>
                  <a:ext uri="{FF2B5EF4-FFF2-40B4-BE49-F238E27FC236}">
                    <a16:creationId xmlns:a16="http://schemas.microsoft.com/office/drawing/2014/main" id="{81A05E0D-1900-2E45-0D66-467FE25FD591}"/>
                  </a:ext>
                </a:extLst>
              </p:cNvPr>
              <p:cNvCxnSpPr>
                <a:cxnSpLocks/>
              </p:cNvCxnSpPr>
              <p:nvPr/>
            </p:nvCxnSpPr>
            <p:spPr>
              <a:xfrm flipH="1">
                <a:off x="1747999"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71D9E77-751E-1CB2-6C1D-364AA62C177D}"/>
                  </a:ext>
                </a:extLst>
              </p:cNvPr>
              <p:cNvCxnSpPr>
                <a:cxnSpLocks/>
              </p:cNvCxnSpPr>
              <p:nvPr/>
            </p:nvCxnSpPr>
            <p:spPr>
              <a:xfrm>
                <a:off x="7199675" y="4402178"/>
                <a:ext cx="2584697"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Round Diagonal Corner Rectangle 14">
              <a:extLst>
                <a:ext uri="{FF2B5EF4-FFF2-40B4-BE49-F238E27FC236}">
                  <a16:creationId xmlns:a16="http://schemas.microsoft.com/office/drawing/2014/main" id="{8B3B04F6-44BE-1106-EB8D-B1999296C67E}"/>
                </a:ext>
              </a:extLst>
            </p:cNvPr>
            <p:cNvSpPr/>
            <p:nvPr/>
          </p:nvSpPr>
          <p:spPr>
            <a:xfrm>
              <a:off x="6253260" y="4318858"/>
              <a:ext cx="4208724" cy="548640"/>
            </a:xfrm>
            <a:prstGeom prst="round2DiagRect">
              <a:avLst/>
            </a:prstGeom>
            <a:noFill/>
            <a:ln w="12700" cap="flat" cmpd="sng" algn="ctr">
              <a:noFill/>
              <a:prstDash val="solid"/>
              <a:miter lim="800000"/>
            </a:ln>
            <a:effectLst/>
          </p:spPr>
          <p:txBody>
            <a:bodyPr lIns="914400" tIns="36000" rIns="36000" bIns="36000" anchor="ctr"/>
            <a:lstStyle/>
            <a:p>
              <a:pPr>
                <a:defRPr sz="1200">
                  <a:latin typeface="Poppins" panose="00000500000000000000" pitchFamily="50" charset="0"/>
                  <a:cs typeface="Poppins" panose="00000500000000000000" pitchFamily="50" charset="0"/>
                </a:defRPr>
              </a:pPr>
              <a:r>
                <a:rPr dirty="0"/>
                <a:t>Cartographier</a:t>
              </a:r>
              <a:r>
                <a:rPr dirty="0"/>
                <a:t> les </a:t>
              </a:r>
              <a:r>
                <a:rPr dirty="0"/>
                <a:t>innovateurs</a:t>
              </a:r>
              <a:r>
                <a:rPr dirty="0">
                  <a:solidFill>
                    <a:schemeClr val="tx1"/>
                  </a:solidFill>
                </a:rPr>
                <a:t> du </a:t>
              </a:r>
              <a:r>
                <a:rPr dirty="0">
                  <a:solidFill>
                    <a:schemeClr val="tx1"/>
                  </a:solidFill>
                </a:rPr>
                <a:t>secteur</a:t>
              </a:r>
              <a:r>
                <a:rPr dirty="0">
                  <a:solidFill>
                    <a:schemeClr val="tx1"/>
                  </a:solidFill>
                </a:rPr>
                <a:t> </a:t>
              </a:r>
              <a:r>
                <a:rPr dirty="0">
                  <a:solidFill>
                    <a:schemeClr val="tx1"/>
                  </a:solidFill>
                </a:rPr>
                <a:t>privé</a:t>
              </a:r>
              <a:r>
                <a:rPr dirty="0">
                  <a:solidFill>
                    <a:schemeClr val="tx1"/>
                  </a:solidFill>
                </a:rPr>
                <a:t> </a:t>
              </a:r>
              <a:r>
                <a:rPr dirty="0"/>
                <a:t>dans</a:t>
              </a:r>
              <a:r>
                <a:rPr dirty="0"/>
                <a:t> la</a:t>
              </a:r>
              <a:r>
                <a:rPr dirty="0">
                  <a:solidFill>
                    <a:schemeClr val="tx1"/>
                  </a:solidFill>
                </a:rPr>
                <a:t> </a:t>
              </a:r>
              <a:r>
                <a:rPr dirty="0">
                  <a:solidFill>
                    <a:schemeClr val="tx1"/>
                  </a:solidFill>
                </a:rPr>
                <a:t>chaîne</a:t>
              </a:r>
              <a:r>
                <a:rPr dirty="0">
                  <a:solidFill>
                    <a:schemeClr val="tx1"/>
                  </a:solidFill>
                </a:rPr>
                <a:t> </a:t>
              </a:r>
              <a:r>
                <a:rPr dirty="0">
                  <a:solidFill>
                    <a:schemeClr val="tx1"/>
                  </a:solidFill>
                </a:rPr>
                <a:t>d’approvisionnement</a:t>
              </a:r>
              <a:r>
                <a:rPr dirty="0">
                  <a:solidFill>
                    <a:schemeClr val="tx1"/>
                  </a:solidFill>
                </a:rPr>
                <a:t> et les obstacles à </a:t>
              </a:r>
              <a:r>
                <a:rPr dirty="0">
                  <a:solidFill>
                    <a:schemeClr val="tx1"/>
                  </a:solidFill>
                </a:rPr>
                <a:t>leur</a:t>
              </a:r>
              <a:r>
                <a:rPr dirty="0">
                  <a:solidFill>
                    <a:schemeClr val="tx1"/>
                  </a:solidFill>
                </a:rPr>
                <a:t> </a:t>
              </a:r>
              <a:r>
                <a:rPr dirty="0">
                  <a:solidFill>
                    <a:schemeClr val="tx1"/>
                  </a:solidFill>
                </a:rPr>
                <a:t>mise</a:t>
              </a:r>
              <a:r>
                <a:rPr dirty="0">
                  <a:solidFill>
                    <a:schemeClr val="tx1"/>
                  </a:solidFill>
                </a:rPr>
                <a:t> à </a:t>
              </a:r>
              <a:r>
                <a:rPr dirty="0">
                  <a:solidFill>
                    <a:schemeClr val="tx1"/>
                  </a:solidFill>
                </a:rPr>
                <a:t>l’échelle</a:t>
              </a:r>
              <a:r>
                <a:rPr dirty="0"/>
                <a:t>.</a:t>
              </a:r>
            </a:p>
          </p:txBody>
        </p:sp>
        <p:grpSp>
          <p:nvGrpSpPr>
            <p:cNvPr id="63" name="Group 62">
              <a:extLst>
                <a:ext uri="{FF2B5EF4-FFF2-40B4-BE49-F238E27FC236}">
                  <a16:creationId xmlns:a16="http://schemas.microsoft.com/office/drawing/2014/main" id="{F144D654-5EA9-437E-D97B-566F7BD51ED3}"/>
                </a:ext>
              </a:extLst>
            </p:cNvPr>
            <p:cNvGrpSpPr/>
            <p:nvPr/>
          </p:nvGrpSpPr>
          <p:grpSpPr>
            <a:xfrm>
              <a:off x="6631715" y="4387738"/>
              <a:ext cx="457200" cy="457200"/>
              <a:chOff x="6980675" y="5173371"/>
              <a:chExt cx="457200" cy="457200"/>
            </a:xfrm>
          </p:grpSpPr>
          <p:sp>
            <p:nvSpPr>
              <p:cNvPr id="64" name="Rectangle 63">
                <a:extLst>
                  <a:ext uri="{FF2B5EF4-FFF2-40B4-BE49-F238E27FC236}">
                    <a16:creationId xmlns:a16="http://schemas.microsoft.com/office/drawing/2014/main" id="{2E7B86D9-3CDA-D549-A885-76A660A0E0EF}"/>
                  </a:ext>
                </a:extLst>
              </p:cNvPr>
              <p:cNvSpPr>
                <a:spLocks/>
              </p:cNvSpPr>
              <p:nvPr/>
            </p:nvSpPr>
            <p:spPr>
              <a:xfrm>
                <a:off x="6980675" y="5173371"/>
                <a:ext cx="457200" cy="457200"/>
              </a:xfrm>
              <a:prstGeom prst="rect">
                <a:avLst/>
              </a:prstGeom>
              <a:solidFill>
                <a:srgbClr val="7A1E6E"/>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65" name="Graphic 64">
                <a:extLst>
                  <a:ext uri="{FF2B5EF4-FFF2-40B4-BE49-F238E27FC236}">
                    <a16:creationId xmlns:a16="http://schemas.microsoft.com/office/drawing/2014/main" id="{DF2394A4-9CE9-AAAF-B577-E9185C1CFD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012574" y="5215514"/>
                <a:ext cx="374625" cy="354611"/>
              </a:xfrm>
              <a:prstGeom prst="rect">
                <a:avLst/>
              </a:prstGeom>
            </p:spPr>
          </p:pic>
        </p:grpSp>
        <p:sp>
          <p:nvSpPr>
            <p:cNvPr id="60" name="Round Diagonal Corner Rectangle 14">
              <a:extLst>
                <a:ext uri="{FF2B5EF4-FFF2-40B4-BE49-F238E27FC236}">
                  <a16:creationId xmlns:a16="http://schemas.microsoft.com/office/drawing/2014/main" id="{A9C4CD11-6797-752C-FF23-773726DBB359}"/>
                </a:ext>
              </a:extLst>
            </p:cNvPr>
            <p:cNvSpPr/>
            <p:nvPr/>
          </p:nvSpPr>
          <p:spPr>
            <a:xfrm>
              <a:off x="6262026" y="4797352"/>
              <a:ext cx="4300245"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Créer</a:t>
              </a:r>
              <a:r>
                <a:rPr dirty="0"/>
                <a:t> des </a:t>
              </a:r>
              <a:r>
                <a:rPr dirty="0"/>
                <a:t>mécanismes</a:t>
              </a:r>
              <a:r>
                <a:rPr dirty="0"/>
                <a:t> </a:t>
              </a:r>
              <a:r>
                <a:rPr dirty="0"/>
                <a:t>d'investissement</a:t>
              </a:r>
              <a:r>
                <a:rPr dirty="0"/>
                <a:t> </a:t>
              </a:r>
              <a:r>
                <a:rPr dirty="0"/>
                <a:t>privé</a:t>
              </a:r>
              <a:r>
                <a:rPr dirty="0"/>
                <a:t> à </a:t>
              </a:r>
              <a:r>
                <a:rPr dirty="0"/>
                <a:t>l'appui</a:t>
              </a:r>
              <a:r>
                <a:rPr dirty="0"/>
                <a:t> des </a:t>
              </a:r>
              <a:r>
                <a:rPr dirty="0"/>
                <a:t>systèmes</a:t>
              </a:r>
              <a:r>
                <a:rPr dirty="0"/>
                <a:t> </a:t>
              </a:r>
              <a:r>
                <a:rPr dirty="0"/>
                <a:t>mixtes</a:t>
              </a:r>
              <a:r>
                <a:rPr dirty="0"/>
                <a:t>.</a:t>
              </a:r>
            </a:p>
          </p:txBody>
        </p:sp>
        <p:grpSp>
          <p:nvGrpSpPr>
            <p:cNvPr id="79" name="Group 78">
              <a:extLst>
                <a:ext uri="{FF2B5EF4-FFF2-40B4-BE49-F238E27FC236}">
                  <a16:creationId xmlns:a16="http://schemas.microsoft.com/office/drawing/2014/main" id="{41CBF2EF-0B07-6082-4324-20C3B0A17B92}"/>
                </a:ext>
              </a:extLst>
            </p:cNvPr>
            <p:cNvGrpSpPr/>
            <p:nvPr/>
          </p:nvGrpSpPr>
          <p:grpSpPr>
            <a:xfrm>
              <a:off x="6615770" y="4870564"/>
              <a:ext cx="472440" cy="439141"/>
              <a:chOff x="6669847" y="5911581"/>
              <a:chExt cx="472440" cy="439141"/>
            </a:xfrm>
          </p:grpSpPr>
          <p:sp>
            <p:nvSpPr>
              <p:cNvPr id="61" name="Rectangle 60">
                <a:extLst>
                  <a:ext uri="{FF2B5EF4-FFF2-40B4-BE49-F238E27FC236}">
                    <a16:creationId xmlns:a16="http://schemas.microsoft.com/office/drawing/2014/main" id="{85F5EF06-7E0B-B02C-8D0E-DACF9028A73C}"/>
                  </a:ext>
                </a:extLst>
              </p:cNvPr>
              <p:cNvSpPr>
                <a:spLocks noChangeAspect="1"/>
              </p:cNvSpPr>
              <p:nvPr/>
            </p:nvSpPr>
            <p:spPr>
              <a:xfrm>
                <a:off x="6685087" y="5917947"/>
                <a:ext cx="457200" cy="432775"/>
              </a:xfrm>
              <a:prstGeom prst="rect">
                <a:avLst/>
              </a:prstGeom>
              <a:solidFill>
                <a:srgbClr val="F2585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4" name="Graphic 23">
                <a:extLst>
                  <a:ext uri="{FF2B5EF4-FFF2-40B4-BE49-F238E27FC236}">
                    <a16:creationId xmlns:a16="http://schemas.microsoft.com/office/drawing/2014/main" id="{B63B2CC3-7DB8-DADE-227B-F3B59CBB86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669847" y="5911581"/>
                <a:ext cx="450000" cy="425959"/>
              </a:xfrm>
              <a:prstGeom prst="rect">
                <a:avLst/>
              </a:prstGeom>
            </p:spPr>
          </p:pic>
        </p:grpSp>
        <p:sp>
          <p:nvSpPr>
            <p:cNvPr id="56" name="Round Diagonal Corner Rectangle 55">
              <a:extLst>
                <a:ext uri="{FF2B5EF4-FFF2-40B4-BE49-F238E27FC236}">
                  <a16:creationId xmlns:a16="http://schemas.microsoft.com/office/drawing/2014/main" id="{DF3B5F00-87E2-F297-DC8A-5675EF5E2D18}"/>
                </a:ext>
              </a:extLst>
            </p:cNvPr>
            <p:cNvSpPr/>
            <p:nvPr/>
          </p:nvSpPr>
          <p:spPr>
            <a:xfrm>
              <a:off x="6217322" y="3682210"/>
              <a:ext cx="4306144"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Développer</a:t>
              </a:r>
              <a:r>
                <a:rPr dirty="0"/>
                <a:t> les </a:t>
              </a:r>
              <a:r>
                <a:rPr dirty="0"/>
                <a:t>capacités</a:t>
              </a:r>
              <a:r>
                <a:rPr dirty="0"/>
                <a:t> de diagnostic et de </a:t>
              </a:r>
              <a:r>
                <a:rPr dirty="0"/>
                <a:t>mobilisation</a:t>
              </a:r>
              <a:r>
                <a:rPr dirty="0"/>
                <a:t> des </a:t>
              </a:r>
              <a:r>
                <a:rPr dirty="0"/>
                <a:t>ressources</a:t>
              </a:r>
              <a:r>
                <a:rPr dirty="0"/>
                <a:t> </a:t>
              </a:r>
              <a:r>
                <a:rPr dirty="0"/>
                <a:t>humaines</a:t>
              </a:r>
              <a:r>
                <a:rPr dirty="0"/>
                <a:t> </a:t>
              </a:r>
              <a:r>
                <a:rPr dirty="0"/>
                <a:t>en</a:t>
              </a:r>
              <a:r>
                <a:rPr dirty="0"/>
                <a:t> </a:t>
              </a:r>
              <a:r>
                <a:rPr dirty="0"/>
                <a:t>vue</a:t>
              </a:r>
              <a:r>
                <a:rPr dirty="0"/>
                <a:t> de la </a:t>
              </a:r>
              <a:r>
                <a:rPr dirty="0"/>
                <a:t>gestion</a:t>
              </a:r>
              <a:r>
                <a:rPr dirty="0"/>
                <a:t> des </a:t>
              </a:r>
              <a:r>
                <a:rPr dirty="0"/>
                <a:t>systèmes</a:t>
              </a:r>
              <a:r>
                <a:rPr dirty="0"/>
                <a:t> </a:t>
              </a:r>
              <a:r>
                <a:rPr dirty="0"/>
                <a:t>mixtes</a:t>
              </a:r>
              <a:r>
                <a:rPr dirty="0"/>
                <a:t> de </a:t>
              </a:r>
              <a:r>
                <a:rPr dirty="0"/>
                <a:t>chaîne</a:t>
              </a:r>
              <a:r>
                <a:rPr dirty="0"/>
                <a:t> </a:t>
              </a:r>
              <a:r>
                <a:rPr dirty="0"/>
                <a:t>d’approvisionnement</a:t>
              </a:r>
              <a:r>
                <a:rPr dirty="0"/>
                <a:t>.</a:t>
              </a:r>
            </a:p>
          </p:txBody>
        </p:sp>
        <p:grpSp>
          <p:nvGrpSpPr>
            <p:cNvPr id="57" name="Group 56">
              <a:extLst>
                <a:ext uri="{FF2B5EF4-FFF2-40B4-BE49-F238E27FC236}">
                  <a16:creationId xmlns:a16="http://schemas.microsoft.com/office/drawing/2014/main" id="{A31C95D6-949A-9B07-C49A-646B3F95D785}"/>
                </a:ext>
              </a:extLst>
            </p:cNvPr>
            <p:cNvGrpSpPr>
              <a:grpSpLocks/>
            </p:cNvGrpSpPr>
            <p:nvPr/>
          </p:nvGrpSpPr>
          <p:grpSpPr>
            <a:xfrm>
              <a:off x="6631009" y="3885697"/>
              <a:ext cx="457200" cy="457196"/>
              <a:chOff x="5599540" y="3601673"/>
              <a:chExt cx="1339783" cy="1339783"/>
            </a:xfrm>
          </p:grpSpPr>
          <p:sp>
            <p:nvSpPr>
              <p:cNvPr id="58" name="Rectangle 57">
                <a:extLst>
                  <a:ext uri="{FF2B5EF4-FFF2-40B4-BE49-F238E27FC236}">
                    <a16:creationId xmlns:a16="http://schemas.microsoft.com/office/drawing/2014/main" id="{24EA0B07-8B5A-D5C0-6415-0DB0B0CDF499}"/>
                  </a:ext>
                </a:extLst>
              </p:cNvPr>
              <p:cNvSpPr>
                <a:spLocks noChangeAspect="1"/>
              </p:cNvSpPr>
              <p:nvPr/>
            </p:nvSpPr>
            <p:spPr>
              <a:xfrm>
                <a:off x="5599540" y="3601673"/>
                <a:ext cx="1339783" cy="1339783"/>
              </a:xfrm>
              <a:prstGeom prst="rect">
                <a:avLst/>
              </a:prstGeom>
              <a:solidFill>
                <a:srgbClr val="22568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59" name="Graphic 58">
                <a:extLst>
                  <a:ext uri="{FF2B5EF4-FFF2-40B4-BE49-F238E27FC236}">
                    <a16:creationId xmlns:a16="http://schemas.microsoft.com/office/drawing/2014/main" id="{21E19631-E399-3A21-213D-6B35994ABA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832807" y="3840906"/>
                <a:ext cx="818183" cy="818179"/>
              </a:xfrm>
              <a:prstGeom prst="rect">
                <a:avLst/>
              </a:prstGeom>
            </p:spPr>
          </p:pic>
        </p:grpSp>
        <p:sp>
          <p:nvSpPr>
            <p:cNvPr id="54" name="Round Diagonal Corner Rectangle 14">
              <a:extLst>
                <a:ext uri="{FF2B5EF4-FFF2-40B4-BE49-F238E27FC236}">
                  <a16:creationId xmlns:a16="http://schemas.microsoft.com/office/drawing/2014/main" id="{3C007C12-DBE7-7AA0-EA4A-450ADB4DB440}"/>
                </a:ext>
              </a:extLst>
            </p:cNvPr>
            <p:cNvSpPr/>
            <p:nvPr/>
          </p:nvSpPr>
          <p:spPr>
            <a:xfrm>
              <a:off x="1515535" y="4098729"/>
              <a:ext cx="4335948"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Mettre</a:t>
              </a:r>
              <a:r>
                <a:rPr dirty="0"/>
                <a:t> </a:t>
              </a:r>
              <a:r>
                <a:rPr dirty="0"/>
                <a:t>en</a:t>
              </a:r>
              <a:r>
                <a:rPr dirty="0"/>
                <a:t> place des </a:t>
              </a:r>
              <a:r>
                <a:rPr dirty="0"/>
                <a:t>outils</a:t>
              </a:r>
              <a:r>
                <a:rPr dirty="0"/>
                <a:t> de </a:t>
              </a:r>
              <a:r>
                <a:rPr dirty="0"/>
                <a:t>cartographie</a:t>
              </a:r>
              <a:r>
                <a:rPr dirty="0"/>
                <a:t> des </a:t>
              </a:r>
              <a:r>
                <a:rPr dirty="0"/>
                <a:t>produits</a:t>
              </a:r>
              <a:r>
                <a:rPr dirty="0"/>
                <a:t> de santé et de </a:t>
              </a:r>
              <a:r>
                <a:rPr dirty="0"/>
                <a:t>traçabilité</a:t>
              </a:r>
              <a:r>
                <a:rPr dirty="0"/>
                <a:t> des </a:t>
              </a:r>
              <a:r>
                <a:rPr dirty="0"/>
                <a:t>dépenses</a:t>
              </a:r>
              <a:r>
                <a:rPr dirty="0"/>
                <a:t>.</a:t>
              </a:r>
            </a:p>
          </p:txBody>
        </p:sp>
        <p:sp>
          <p:nvSpPr>
            <p:cNvPr id="52" name="Round Diagonal Corner Rectangle 14">
              <a:extLst>
                <a:ext uri="{FF2B5EF4-FFF2-40B4-BE49-F238E27FC236}">
                  <a16:creationId xmlns:a16="http://schemas.microsoft.com/office/drawing/2014/main" id="{9CFA42F0-0E85-8538-1E3A-166DA413FD26}"/>
                </a:ext>
              </a:extLst>
            </p:cNvPr>
            <p:cNvSpPr/>
            <p:nvPr/>
          </p:nvSpPr>
          <p:spPr>
            <a:xfrm>
              <a:off x="1510113" y="3612323"/>
              <a:ext cx="4423959"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sz="1200">
                  <a:latin typeface="Poppins" panose="00000500000000000000" pitchFamily="50" charset="0"/>
                  <a:cs typeface="Poppins" panose="00000500000000000000" pitchFamily="50" charset="0"/>
                </a:defRPr>
              </a:pPr>
              <a:r>
                <a:rPr dirty="0"/>
                <a:t>Accélérer</a:t>
              </a:r>
              <a:r>
                <a:rPr dirty="0"/>
                <a:t> la </a:t>
              </a:r>
              <a:r>
                <a:rPr dirty="0"/>
                <a:t>mise</a:t>
              </a:r>
              <a:r>
                <a:rPr dirty="0"/>
                <a:t> </a:t>
              </a:r>
              <a:r>
                <a:rPr dirty="0"/>
                <a:t>en</a:t>
              </a:r>
              <a:r>
                <a:rPr dirty="0"/>
                <a:t> </a:t>
              </a:r>
              <a:r>
                <a:rPr dirty="0"/>
                <a:t>œuvre</a:t>
              </a:r>
              <a:r>
                <a:rPr dirty="0"/>
                <a:t> du DRUM et le </a:t>
              </a:r>
              <a:r>
                <a:rPr dirty="0"/>
                <a:t>financement</a:t>
              </a:r>
              <a:r>
                <a:rPr dirty="0"/>
                <a:t> sur budget pour </a:t>
              </a:r>
              <a:r>
                <a:rPr dirty="0"/>
                <a:t>l’achat</a:t>
              </a:r>
              <a:r>
                <a:rPr dirty="0"/>
                <a:t> de </a:t>
              </a:r>
              <a:r>
                <a:rPr dirty="0"/>
                <a:t>produits</a:t>
              </a:r>
              <a:r>
                <a:rPr dirty="0"/>
                <a:t> </a:t>
              </a:r>
              <a:r>
                <a:rPr dirty="0"/>
                <a:t>essentiels</a:t>
              </a:r>
              <a:r>
                <a:rPr dirty="0"/>
                <a:t>.</a:t>
              </a:r>
            </a:p>
          </p:txBody>
        </p:sp>
        <p:grpSp>
          <p:nvGrpSpPr>
            <p:cNvPr id="76" name="Group 75">
              <a:extLst>
                <a:ext uri="{FF2B5EF4-FFF2-40B4-BE49-F238E27FC236}">
                  <a16:creationId xmlns:a16="http://schemas.microsoft.com/office/drawing/2014/main" id="{165FC8C7-9646-9E04-44C8-E50514972AD3}"/>
                </a:ext>
              </a:extLst>
            </p:cNvPr>
            <p:cNvGrpSpPr/>
            <p:nvPr/>
          </p:nvGrpSpPr>
          <p:grpSpPr>
            <a:xfrm>
              <a:off x="1871140" y="3633241"/>
              <a:ext cx="488754" cy="488754"/>
              <a:chOff x="1543048" y="4546933"/>
              <a:chExt cx="488754" cy="488754"/>
            </a:xfrm>
          </p:grpSpPr>
          <p:sp>
            <p:nvSpPr>
              <p:cNvPr id="53" name="Rectangle 52">
                <a:extLst>
                  <a:ext uri="{FF2B5EF4-FFF2-40B4-BE49-F238E27FC236}">
                    <a16:creationId xmlns:a16="http://schemas.microsoft.com/office/drawing/2014/main" id="{7937B3B4-456E-E501-4426-A900D057C9F2}"/>
                  </a:ext>
                </a:extLst>
              </p:cNvPr>
              <p:cNvSpPr>
                <a:spLocks/>
              </p:cNvSpPr>
              <p:nvPr/>
            </p:nvSpPr>
            <p:spPr>
              <a:xfrm>
                <a:off x="1557426" y="4570948"/>
                <a:ext cx="4572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29" name="Graphic 28">
                <a:extLst>
                  <a:ext uri="{FF2B5EF4-FFF2-40B4-BE49-F238E27FC236}">
                    <a16:creationId xmlns:a16="http://schemas.microsoft.com/office/drawing/2014/main" id="{A12BF2CA-BAE4-A729-9646-D46FBB8C7410}"/>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543048" y="4546933"/>
                <a:ext cx="488754" cy="488754"/>
              </a:xfrm>
              <a:prstGeom prst="rect">
                <a:avLst/>
              </a:prstGeom>
            </p:spPr>
          </p:pic>
        </p:grpSp>
        <p:sp>
          <p:nvSpPr>
            <p:cNvPr id="44" name="Round Diagonal Corner Rectangle 14">
              <a:extLst>
                <a:ext uri="{FF2B5EF4-FFF2-40B4-BE49-F238E27FC236}">
                  <a16:creationId xmlns:a16="http://schemas.microsoft.com/office/drawing/2014/main" id="{A66B164D-27D5-9AFA-054F-14D4491AC5F3}"/>
                </a:ext>
              </a:extLst>
            </p:cNvPr>
            <p:cNvSpPr/>
            <p:nvPr/>
          </p:nvSpPr>
          <p:spPr>
            <a:xfrm>
              <a:off x="1515535" y="4676834"/>
              <a:ext cx="4448037" cy="548640"/>
            </a:xfrm>
            <a:prstGeom prst="round2DiagRect">
              <a:avLst/>
            </a:prstGeom>
            <a:noFill/>
            <a:ln w="12700" cap="flat" cmpd="sng" algn="ctr">
              <a:noFill/>
              <a:prstDash val="solid"/>
              <a:miter lim="800000"/>
            </a:ln>
            <a:effectLst/>
          </p:spPr>
          <p:txBody>
            <a:bodyPr lIns="914400" tIns="36000" rIns="36000" bIns="3600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sz="1200">
                  <a:latin typeface="Poppins" panose="00000500000000000000" pitchFamily="50" charset="0"/>
                  <a:cs typeface="Poppins" panose="00000500000000000000" pitchFamily="50" charset="0"/>
                </a:defRPr>
              </a:pPr>
              <a:r>
                <a:rPr dirty="0"/>
                <a:t>Étendre</a:t>
              </a:r>
              <a:r>
                <a:rPr dirty="0"/>
                <a:t> le </a:t>
              </a:r>
              <a:r>
                <a:rPr dirty="0"/>
                <a:t>rôle</a:t>
              </a:r>
              <a:r>
                <a:rPr dirty="0"/>
                <a:t> du RHSC </a:t>
              </a:r>
              <a:r>
                <a:rPr dirty="0"/>
                <a:t>en</a:t>
              </a:r>
              <a:r>
                <a:rPr dirty="0"/>
                <a:t> </a:t>
              </a:r>
              <a:r>
                <a:rPr dirty="0"/>
                <a:t>tant</a:t>
              </a:r>
              <a:r>
                <a:rPr dirty="0"/>
                <a:t> </a:t>
              </a:r>
              <a:r>
                <a:rPr dirty="0"/>
                <a:t>qu’Observatoire</a:t>
              </a:r>
              <a:r>
                <a:rPr dirty="0"/>
                <a:t> SRMNEA-N et </a:t>
              </a:r>
              <a:r>
                <a:rPr dirty="0"/>
                <a:t>élargir</a:t>
              </a:r>
              <a:r>
                <a:rPr dirty="0"/>
                <a:t> la </a:t>
              </a:r>
              <a:r>
                <a:rPr dirty="0"/>
                <a:t>portée</a:t>
              </a:r>
              <a:r>
                <a:rPr dirty="0"/>
                <a:t> de la </a:t>
              </a:r>
              <a:r>
                <a:rPr dirty="0"/>
                <a:t>planification</a:t>
              </a:r>
              <a:r>
                <a:rPr dirty="0"/>
                <a:t> de la </a:t>
              </a:r>
              <a:r>
                <a:rPr dirty="0"/>
                <a:t>chaîne</a:t>
              </a:r>
              <a:r>
                <a:rPr dirty="0"/>
                <a:t> </a:t>
              </a:r>
              <a:r>
                <a:rPr dirty="0"/>
                <a:t>d’approvisionnement</a:t>
              </a:r>
              <a:r>
                <a:rPr dirty="0"/>
                <a:t> (VAN) aux </a:t>
              </a:r>
              <a:r>
                <a:rPr dirty="0"/>
                <a:t>produits</a:t>
              </a:r>
              <a:r>
                <a:rPr dirty="0"/>
                <a:t> de santé pour la </a:t>
              </a:r>
              <a:r>
                <a:rPr dirty="0"/>
                <a:t>mère</a:t>
              </a:r>
              <a:r>
                <a:rPr dirty="0"/>
                <a:t> et </a:t>
              </a:r>
              <a:r>
                <a:rPr dirty="0"/>
                <a:t>l’enfant</a:t>
              </a:r>
              <a:r>
                <a:rPr dirty="0"/>
                <a:t>.</a:t>
              </a:r>
            </a:p>
          </p:txBody>
        </p:sp>
        <p:grpSp>
          <p:nvGrpSpPr>
            <p:cNvPr id="45" name="Group 44">
              <a:extLst>
                <a:ext uri="{FF2B5EF4-FFF2-40B4-BE49-F238E27FC236}">
                  <a16:creationId xmlns:a16="http://schemas.microsoft.com/office/drawing/2014/main" id="{EDC6A042-35CE-5328-3477-C687E78259BF}"/>
                </a:ext>
              </a:extLst>
            </p:cNvPr>
            <p:cNvGrpSpPr/>
            <p:nvPr/>
          </p:nvGrpSpPr>
          <p:grpSpPr>
            <a:xfrm>
              <a:off x="1885317" y="4681538"/>
              <a:ext cx="457200" cy="457200"/>
              <a:chOff x="1541894" y="3039926"/>
              <a:chExt cx="457200" cy="457200"/>
            </a:xfrm>
          </p:grpSpPr>
          <p:sp>
            <p:nvSpPr>
              <p:cNvPr id="46" name="Rectangle 45">
                <a:extLst>
                  <a:ext uri="{FF2B5EF4-FFF2-40B4-BE49-F238E27FC236}">
                    <a16:creationId xmlns:a16="http://schemas.microsoft.com/office/drawing/2014/main" id="{19DCB8DD-F2C5-D00B-9C3B-A6BFCEEA5C6F}"/>
                  </a:ext>
                </a:extLst>
              </p:cNvPr>
              <p:cNvSpPr/>
              <p:nvPr/>
            </p:nvSpPr>
            <p:spPr>
              <a:xfrm>
                <a:off x="1541894" y="3039926"/>
                <a:ext cx="457200" cy="4572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pic>
            <p:nvPicPr>
              <p:cNvPr id="47" name="Graphic 27">
                <a:extLst>
                  <a:ext uri="{FF2B5EF4-FFF2-40B4-BE49-F238E27FC236}">
                    <a16:creationId xmlns:a16="http://schemas.microsoft.com/office/drawing/2014/main" id="{95CDF198-6955-FEC9-0C31-3E8A966EAEFE}"/>
                  </a:ext>
                </a:extLst>
              </p:cNvPr>
              <p:cNvPicPr>
                <a:picLocks/>
              </p:cNvPicPr>
              <p:nvPr/>
            </p:nvPicPr>
            <p:blipFill>
              <a:blip r:embed="rId18">
                <a:extLst>
                  <a:ext uri="{96DAC541-7B7A-43D3-8B79-37D633B846F1}">
                    <asvg:svgBlip xmlns:asvg="http://schemas.microsoft.com/office/drawing/2016/SVG/main" xmlns="" r:embed="rId19"/>
                  </a:ext>
                </a:extLst>
              </a:blip>
              <a:stretch>
                <a:fillRect/>
              </a:stretch>
            </p:blipFill>
            <p:spPr>
              <a:xfrm>
                <a:off x="1554768" y="3093524"/>
                <a:ext cx="431452" cy="388524"/>
              </a:xfrm>
              <a:prstGeom prst="rect">
                <a:avLst/>
              </a:prstGeom>
            </p:spPr>
          </p:pic>
        </p:grpSp>
        <p:grpSp>
          <p:nvGrpSpPr>
            <p:cNvPr id="77" name="Group 76">
              <a:extLst>
                <a:ext uri="{FF2B5EF4-FFF2-40B4-BE49-F238E27FC236}">
                  <a16:creationId xmlns:a16="http://schemas.microsoft.com/office/drawing/2014/main" id="{2F3600CB-6C04-EB01-30F6-C34BE52F1098}"/>
                </a:ext>
              </a:extLst>
            </p:cNvPr>
            <p:cNvGrpSpPr/>
            <p:nvPr/>
          </p:nvGrpSpPr>
          <p:grpSpPr>
            <a:xfrm>
              <a:off x="6289835" y="2153047"/>
              <a:ext cx="469620" cy="457200"/>
              <a:chOff x="1545006" y="2916268"/>
              <a:chExt cx="469620" cy="457200"/>
            </a:xfrm>
          </p:grpSpPr>
          <p:sp>
            <p:nvSpPr>
              <p:cNvPr id="71" name="Rectangle 70">
                <a:extLst>
                  <a:ext uri="{FF2B5EF4-FFF2-40B4-BE49-F238E27FC236}">
                    <a16:creationId xmlns:a16="http://schemas.microsoft.com/office/drawing/2014/main" id="{A5AEA769-F368-930C-0CEF-7164225BD772}"/>
                  </a:ext>
                </a:extLst>
              </p:cNvPr>
              <p:cNvSpPr>
                <a:spLocks/>
              </p:cNvSpPr>
              <p:nvPr/>
            </p:nvSpPr>
            <p:spPr>
              <a:xfrm>
                <a:off x="1545006" y="2916268"/>
                <a:ext cx="457200" cy="457200"/>
              </a:xfrm>
              <a:prstGeom prst="rect">
                <a:avLst/>
              </a:prstGeom>
              <a:solidFill>
                <a:srgbClr val="16544E"/>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72" name="Graphic 71">
                <a:extLst>
                  <a:ext uri="{FF2B5EF4-FFF2-40B4-BE49-F238E27FC236}">
                    <a16:creationId xmlns:a16="http://schemas.microsoft.com/office/drawing/2014/main" id="{4A26598E-7B23-BC7F-7EF1-34E88C3CF13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1564626" y="2917260"/>
                <a:ext cx="450000" cy="425959"/>
              </a:xfrm>
              <a:prstGeom prst="rect">
                <a:avLst/>
              </a:prstGeom>
            </p:spPr>
          </p:pic>
        </p:grpSp>
        <p:grpSp>
          <p:nvGrpSpPr>
            <p:cNvPr id="75" name="Group 74">
              <a:extLst>
                <a:ext uri="{FF2B5EF4-FFF2-40B4-BE49-F238E27FC236}">
                  <a16:creationId xmlns:a16="http://schemas.microsoft.com/office/drawing/2014/main" id="{90AC28BD-3BF0-3538-042D-2CC7961A62C3}"/>
                </a:ext>
              </a:extLst>
            </p:cNvPr>
            <p:cNvGrpSpPr/>
            <p:nvPr/>
          </p:nvGrpSpPr>
          <p:grpSpPr>
            <a:xfrm>
              <a:off x="1887224" y="4154306"/>
              <a:ext cx="457200" cy="457200"/>
              <a:chOff x="1512832" y="5172173"/>
              <a:chExt cx="457200" cy="457200"/>
            </a:xfrm>
          </p:grpSpPr>
          <p:sp>
            <p:nvSpPr>
              <p:cNvPr id="55" name="Rectangle 54">
                <a:extLst>
                  <a:ext uri="{FF2B5EF4-FFF2-40B4-BE49-F238E27FC236}">
                    <a16:creationId xmlns:a16="http://schemas.microsoft.com/office/drawing/2014/main" id="{EB9D58E6-24E3-0D46-84BE-1EC2D1E1B4F5}"/>
                  </a:ext>
                </a:extLst>
              </p:cNvPr>
              <p:cNvSpPr>
                <a:spLocks/>
              </p:cNvSpPr>
              <p:nvPr/>
            </p:nvSpPr>
            <p:spPr>
              <a:xfrm>
                <a:off x="1512832" y="5172173"/>
                <a:ext cx="457200" cy="457200"/>
              </a:xfrm>
              <a:prstGeom prst="rect">
                <a:avLst/>
              </a:prstGeom>
              <a:solidFill>
                <a:srgbClr val="30999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white"/>
                  </a:solidFill>
                  <a:effectLst/>
                  <a:uLnTx/>
                  <a:uFillTx/>
                  <a:ea typeface="+mn-ea"/>
                  <a:cs typeface="+mn-cs"/>
                </a:endParaRPr>
              </a:p>
            </p:txBody>
          </p:sp>
          <p:pic>
            <p:nvPicPr>
              <p:cNvPr id="74" name="Graphic 73">
                <a:extLst>
                  <a:ext uri="{FF2B5EF4-FFF2-40B4-BE49-F238E27FC236}">
                    <a16:creationId xmlns:a16="http://schemas.microsoft.com/office/drawing/2014/main" id="{130DA6D4-EDA4-1E96-9C5C-0E5511903B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16432" y="5203414"/>
                <a:ext cx="450000" cy="425959"/>
              </a:xfrm>
              <a:prstGeom prst="rect">
                <a:avLst/>
              </a:prstGeom>
            </p:spPr>
          </p:pic>
        </p:grpSp>
        <p:sp>
          <p:nvSpPr>
            <p:cNvPr id="7" name="Round Diagonal Corner Rectangle 14">
              <a:extLst>
                <a:ext uri="{FF2B5EF4-FFF2-40B4-BE49-F238E27FC236}">
                  <a16:creationId xmlns:a16="http://schemas.microsoft.com/office/drawing/2014/main" id="{8563588B-D781-52E2-059B-8B7103AF3CA1}"/>
                </a:ext>
              </a:extLst>
            </p:cNvPr>
            <p:cNvSpPr/>
            <p:nvPr/>
          </p:nvSpPr>
          <p:spPr>
            <a:xfrm>
              <a:off x="3551103" y="1586777"/>
              <a:ext cx="4165218" cy="416469"/>
            </a:xfrm>
            <a:prstGeom prst="round2DiagRect">
              <a:avLst>
                <a:gd name="adj1" fmla="val 50000"/>
                <a:gd name="adj2" fmla="val 0"/>
              </a:avLst>
            </a:prstGeom>
            <a:solidFill>
              <a:schemeClr val="tx2">
                <a:alpha val="20000"/>
              </a:schemeClr>
            </a:solidFill>
            <a:ln w="6350" cap="flat" cmpd="sng" algn="ctr">
              <a:noFill/>
              <a:prstDash val="solid"/>
              <a:miter lim="800000"/>
            </a:ln>
            <a:effectLst/>
          </p:spPr>
          <p:txBody>
            <a:bodyPr lIns="36000" tIns="36000" rIns="36000" bIns="36000" anchor="ctr"/>
            <a:lstStyle/>
            <a:p>
              <a:pPr marL="0" marR="0" lvl="0" indent="0" algn="ctr" defTabSz="914400" rtl="0" eaLnBrk="1" fontAlgn="auto" latinLnBrk="0" hangingPunct="1">
                <a:lnSpc>
                  <a:spcPct val="100000"/>
                </a:lnSpc>
                <a:spcBef>
                  <a:spcPts val="0"/>
                </a:spcBef>
                <a:spcAft>
                  <a:spcPts val="300"/>
                </a:spcAft>
                <a:buClrTx/>
                <a:buSzTx/>
                <a:buFontTx/>
                <a:buNone/>
                <a:tabLst/>
                <a:defRPr sz="1200" b="1">
                  <a:ln>
                    <a:noFill/>
                  </a:ln>
                  <a:solidFill>
                    <a:schemeClr val="accent1"/>
                  </a:solidFill>
                  <a:effectLst/>
                  <a:uLnTx/>
                  <a:uFillTx/>
                  <a:ea typeface="+mn-ea"/>
                  <a:cs typeface="Poppins" pitchFamily="2" charset="77"/>
                </a:defRPr>
              </a:pPr>
              <a:r>
                <a:rPr dirty="0"/>
                <a:t>GOUVERNANCE DES SYSTÈMES MIXTES</a:t>
              </a:r>
            </a:p>
          </p:txBody>
        </p:sp>
      </p:grpSp>
      <p:sp>
        <p:nvSpPr>
          <p:cNvPr id="5" name="Rectangle: Rounded Corners 4">
            <a:extLst>
              <a:ext uri="{FF2B5EF4-FFF2-40B4-BE49-F238E27FC236}">
                <a16:creationId xmlns:a16="http://schemas.microsoft.com/office/drawing/2014/main" id="{718D1745-7ED3-D602-6497-9D667DFE0219}"/>
              </a:ext>
            </a:extLst>
          </p:cNvPr>
          <p:cNvSpPr/>
          <p:nvPr/>
        </p:nvSpPr>
        <p:spPr>
          <a:xfrm>
            <a:off x="6352022" y="2012085"/>
            <a:ext cx="4933646" cy="641222"/>
          </a:xfrm>
          <a:prstGeom prst="roundRect">
            <a:avLst/>
          </a:prstGeom>
          <a:noFill/>
          <a:ln w="28575">
            <a:solidFill>
              <a:srgbClr val="C00000"/>
            </a:solidFill>
          </a:ln>
        </p:spPr>
        <p:txBody>
          <a:bodyPr wrap="square" lIns="182880" tIns="457200" rIns="182880" bIns="0" anchor="ctr"/>
          <a:lstStyle/>
          <a:p>
            <a: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pPr>
            <a:endParaRPr kumimoji="0" lang="en-US"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endParaRPr>
          </a:p>
        </p:txBody>
      </p:sp>
    </p:spTree>
    <p:extLst>
      <p:ext uri="{BB962C8B-B14F-4D97-AF65-F5344CB8AC3E}">
        <p14:creationId xmlns:p14="http://schemas.microsoft.com/office/powerpoint/2010/main" val="63535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Office Theme">
  <a:themeElements>
    <a:clrScheme name="GFF-2024">
      <a:dk1>
        <a:srgbClr val="000000"/>
      </a:dk1>
      <a:lt1>
        <a:srgbClr val="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Custom 2">
      <a:majorFont>
        <a:latin typeface="Poppins SemiBold"/>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FA29C"/>
        </a:solidFill>
      </a:spPr>
      <a:bodyPr wrap="square" lIns="182880" tIns="457200" rIns="182880" bIns="0" rtlCol="0" anchor="ctr"/>
      <a:lstStyle>
        <a:defPPr marL="171450" marR="0" indent="-171450" algn="l" defTabSz="914400" rtl="0" eaLnBrk="1" fontAlgn="auto" latinLnBrk="0" hangingPunct="1">
          <a:lnSpc>
            <a:spcPct val="100000"/>
          </a:lnSpc>
          <a:spcBef>
            <a:spcPts val="1000"/>
          </a:spcBef>
          <a:spcAft>
            <a:spcPts val="0"/>
          </a:spcAft>
          <a:buClr>
            <a:srgbClr val="1FA19C"/>
          </a:buClr>
          <a:buSzTx/>
          <a:buFont typeface="Arial" panose="020B0604020202020204" pitchFamily="34" charset="0"/>
          <a:buChar char="•"/>
          <a:tabLst>
            <a:tab pos="756285" algn="l"/>
          </a:tabLst>
          <a:defRPr kumimoji="0" sz="12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sym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9FCE9BF927064F98C42DD76ED49955" ma:contentTypeVersion="17" ma:contentTypeDescription="Crée un document." ma:contentTypeScope="" ma:versionID="32a82bde2fae90d352f64184d78658b0">
  <xsd:schema xmlns:xsd="http://www.w3.org/2001/XMLSchema" xmlns:xs="http://www.w3.org/2001/XMLSchema" xmlns:p="http://schemas.microsoft.com/office/2006/metadata/properties" xmlns:ns2="0ed46340-9958-4cdf-94eb-2e05d6c6637f" xmlns:ns3="d3398ae2-713c-4198-a379-dac4c3dee16e" xmlns:ns4="3e02667f-0271-471b-bd6e-11a2e16def1d" targetNamespace="http://schemas.microsoft.com/office/2006/metadata/properties" ma:root="true" ma:fieldsID="2aeab4986a10f9eec4cbef0d27711692" ns2:_="" ns3:_="" ns4:_="">
    <xsd:import namespace="0ed46340-9958-4cdf-94eb-2e05d6c6637f"/>
    <xsd:import namespace="d3398ae2-713c-4198-a379-dac4c3dee16e"/>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46340-9958-4cdf-94eb-2e05d6c663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398ae2-713c-4198-a379-dac4c3dee16e"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cea393-cc03-460b-a050-890144b27938}" ma:internalName="TaxCatchAll" ma:showField="CatchAllData" ma:web="d3398ae2-713c-4198-a379-dac4c3dee1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d46340-9958-4cdf-94eb-2e05d6c6637f">
      <Terms xmlns="http://schemas.microsoft.com/office/infopath/2007/PartnerControls"/>
    </lcf76f155ced4ddcb4097134ff3c332f>
    <TaxCatchAll xmlns="3e02667f-0271-471b-bd6e-11a2e16def1d" xsi:nil="true"/>
    <SharedWithUsers xmlns="d3398ae2-713c-4198-a379-dac4c3dee16e">
      <UserInfo>
        <DisplayName>Anna Astvatsatryan</DisplayName>
        <AccountId>72</AccountId>
        <AccountType/>
      </UserInfo>
      <UserInfo>
        <DisplayName>Monique Vledder</DisplayName>
        <AccountId>222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EFB341-3AC3-4A1C-88EE-A38135A602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46340-9958-4cdf-94eb-2e05d6c6637f"/>
    <ds:schemaRef ds:uri="d3398ae2-713c-4198-a379-dac4c3dee16e"/>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8BDFA1-675D-40DC-9D7A-D54344240860}">
  <ds:schemaRefs>
    <ds:schemaRef ds:uri="d3398ae2-713c-4198-a379-dac4c3dee16e"/>
    <ds:schemaRef ds:uri="http://schemas.openxmlformats.org/package/2006/metadata/core-properties"/>
    <ds:schemaRef ds:uri="0ed46340-9958-4cdf-94eb-2e05d6c6637f"/>
    <ds:schemaRef ds:uri="http://schemas.microsoft.com/office/2006/documentManagement/types"/>
    <ds:schemaRef ds:uri="http://www.w3.org/XML/1998/namespace"/>
    <ds:schemaRef ds:uri="http://purl.org/dc/dcmitype/"/>
    <ds:schemaRef ds:uri="http://purl.org/dc/elements/1.1/"/>
    <ds:schemaRef ds:uri="http://purl.org/dc/terms/"/>
    <ds:schemaRef ds:uri="http://schemas.microsoft.com/office/infopath/2007/PartnerControls"/>
    <ds:schemaRef ds:uri="3e02667f-0271-471b-bd6e-11a2e16def1d"/>
    <ds:schemaRef ds:uri="http://schemas.microsoft.com/office/2006/metadata/properties"/>
  </ds:schemaRefs>
</ds:datastoreItem>
</file>

<file path=customXml/itemProps3.xml><?xml version="1.0" encoding="utf-8"?>
<ds:datastoreItem xmlns:ds="http://schemas.openxmlformats.org/officeDocument/2006/customXml" ds:itemID="{68D8734A-0FF8-4B5F-9527-F68CB83022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10434</TotalTime>
  <Words>5954</Words>
  <Application>Microsoft Office PowerPoint</Application>
  <PresentationFormat>Widescreen</PresentationFormat>
  <Paragraphs>690</Paragraphs>
  <Slides>34</Slides>
  <Notes>16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34</vt:i4>
      </vt:variant>
    </vt:vector>
  </HeadingPairs>
  <TitlesOfParts>
    <vt:vector size="50" baseType="lpstr">
      <vt:lpstr>Aptos Narrow</vt:lpstr>
      <vt:lpstr>Arial</vt:lpstr>
      <vt:lpstr>Calibri</vt:lpstr>
      <vt:lpstr>Courier New</vt:lpstr>
      <vt:lpstr>Open Sans</vt:lpstr>
      <vt:lpstr>Open Sans Light</vt:lpstr>
      <vt:lpstr>Poppins</vt:lpstr>
      <vt:lpstr>Poppins ExtraLight</vt:lpstr>
      <vt:lpstr>Poppins Light</vt:lpstr>
      <vt:lpstr>Poppins SemiBold</vt:lpstr>
      <vt:lpstr>Poppins Thin</vt:lpstr>
      <vt:lpstr>Segoe UI</vt:lpstr>
      <vt:lpstr>Times New Roman</vt:lpstr>
      <vt:lpstr>Verdana</vt:lpstr>
      <vt:lpstr>Wingdings</vt:lpstr>
      <vt:lpstr>3_Office Theme</vt:lpstr>
      <vt:lpstr>PRODUITS ESSENTIELS  ET CHAÎNE D'APPROVISIONNEMENT</vt:lpstr>
      <vt:lpstr>Objectifs et programme</vt:lpstr>
      <vt:lpstr>Les activités du GFF dans le domaine des produits essentiels et de la chaîne d'approvisionnement sont axées sur l'accès équitable</vt:lpstr>
      <vt:lpstr>Accès équitable aux services de santé : une problématique multifactorielle complexe</vt:lpstr>
      <vt:lpstr>Approche du GFF en matière de produits essentiels et de chaîne d’approvisionnement</vt:lpstr>
      <vt:lpstr>ÉTUDE DE CAS : Impact de la réforme de la chaîne d'approvisionnement</vt:lpstr>
      <vt:lpstr>Avantage Comparatif du GFF : Une portée en aval et des solutions intégrées à l'échelle gouvernementale</vt:lpstr>
      <vt:lpstr>Intrants CS&amp;C : Outils et activités</vt:lpstr>
      <vt:lpstr>Intrants CS&amp;C : Outils et activités</vt:lpstr>
      <vt:lpstr>Access PDC – Théorie du changement</vt:lpstr>
      <vt:lpstr>Comprendre les canaux d'approvisionnement et de distribution (PDC)</vt:lpstr>
      <vt:lpstr>Intrants CS&amp;C : Outils et activités</vt:lpstr>
      <vt:lpstr>PowerPoint Presentation</vt:lpstr>
      <vt:lpstr>Flux d'Analyse des Causes Racinaires (Illustratif)</vt:lpstr>
      <vt:lpstr>Intrants CS&amp;C : Outils et activités</vt:lpstr>
      <vt:lpstr>Incitations à la MRN et au financement BUDGÉTAIRE des produits de santé</vt:lpstr>
      <vt:lpstr>Intrants CS&amp;C : Outils et activités</vt:lpstr>
      <vt:lpstr>Analyse des interruptions  AU NIVEAU DES des services.</vt:lpstr>
      <vt:lpstr>PowerPoint Presentation</vt:lpstr>
      <vt:lpstr>PowerPoint Presentation</vt:lpstr>
      <vt:lpstr>PowerPoint Presentation</vt:lpstr>
      <vt:lpstr>PowerPoint Presentation</vt:lpstr>
      <vt:lpstr>Groupe de travail « Nexus » de CGD</vt:lpstr>
      <vt:lpstr>Forum des leaders de la chaîne d'approvisionnement (SCLF)</vt:lpstr>
      <vt:lpstr>Progrès accomplis et prochaines étapes (pour discussion)</vt:lpstr>
      <vt:lpstr>Élaboration et mise à l'échelle des outils et activités de C&amp;SC</vt:lpstr>
      <vt:lpstr>Prochaines étapes et discussion</vt:lpstr>
      <vt:lpstr>Annexes</vt:lpstr>
      <vt:lpstr>Produits essentiels et chaîne d’approvisionnement du GFF – Théorie du changement </vt:lpstr>
      <vt:lpstr>PowerPoint Presentation</vt:lpstr>
      <vt:lpstr>PowerPoint Presentation</vt:lpstr>
      <vt:lpstr>L’accès des patients aux produits de santé implique des investissements dans de nombreuses catégories de dépenses, et pas seulement dans le coût unitaire des produits.</vt:lpstr>
      <vt:lpstr>PowerPoint Presentation</vt:lpstr>
      <vt:lpstr>Consultation sur les prochaines étapes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GFF -   the country-led catalyst for health and nutrition</dc:title>
  <dc:creator>Anna Astvatsatryan</dc:creator>
  <cp:lastModifiedBy>User</cp:lastModifiedBy>
  <cp:revision>47</cp:revision>
  <cp:lastPrinted>2019-01-07T18:15:40Z</cp:lastPrinted>
  <dcterms:created xsi:type="dcterms:W3CDTF">2018-02-28T21:56:40Z</dcterms:created>
  <dcterms:modified xsi:type="dcterms:W3CDTF">2025-05-22T17:42:29Z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be16eaccf4749f086104f7c67297f76">
    <vt:lpwstr>World Bank|bc205cc9-8a56-48a3-9f30-b099e7707c1b</vt:lpwstr>
  </property>
  <property fmtid="{D5CDD505-2E9C-101B-9397-08002B2CF9AE}" pid="3" name="WBDocs_Category">
    <vt:lpwstr/>
  </property>
  <property fmtid="{D5CDD505-2E9C-101B-9397-08002B2CF9AE}" pid="4" name="n51c50147e554be9a5479ee6e2785bf7">
    <vt:lpwstr/>
  </property>
  <property fmtid="{D5CDD505-2E9C-101B-9397-08002B2CF9AE}" pid="5" name="WBDocs_Business_Function">
    <vt:lpwstr/>
  </property>
  <property fmtid="{D5CDD505-2E9C-101B-9397-08002B2CF9AE}" pid="6" name="d744a75525f04a8c9e54f4ed11bfe7c0">
    <vt:lpwstr/>
  </property>
  <property fmtid="{D5CDD505-2E9C-101B-9397-08002B2CF9AE}" pid="7" name="Organization">
    <vt:lpwstr>3;#World Bank|bc205cc9-8a56-48a3-9f30-b099e7707c1b</vt:lpwstr>
  </property>
  <property fmtid="{D5CDD505-2E9C-101B-9397-08002B2CF9AE}" pid="8" name="WBDocs_Topic">
    <vt:lpwstr/>
  </property>
  <property fmtid="{D5CDD505-2E9C-101B-9397-08002B2CF9AE}" pid="9" name="ContentTypeId">
    <vt:lpwstr>0x010100D29FCE9BF927064F98C42DD76ED49955</vt:lpwstr>
  </property>
  <property fmtid="{D5CDD505-2E9C-101B-9397-08002B2CF9AE}" pid="10" name="WBDocs_Originating_Unit">
    <vt:lpwstr>327;#GHNDR|3743b13f-1248-49d2-9560-cc87b6e9122c</vt:lpwstr>
  </property>
  <property fmtid="{D5CDD505-2E9C-101B-9397-08002B2CF9AE}" pid="11" name="hbe71f8dfd024405860d37e862f27a82">
    <vt:lpwstr/>
  </property>
  <property fmtid="{D5CDD505-2E9C-101B-9397-08002B2CF9AE}" pid="12" name="TaxKeyword">
    <vt:lpwstr/>
  </property>
  <property fmtid="{D5CDD505-2E9C-101B-9397-08002B2CF9AE}" pid="13" name="WBDocs_Language">
    <vt:lpwstr/>
  </property>
  <property fmtid="{D5CDD505-2E9C-101B-9397-08002B2CF9AE}" pid="14" name="pf1bc08d06b541998378c6b8090400d8">
    <vt:lpwstr/>
  </property>
  <property fmtid="{D5CDD505-2E9C-101B-9397-08002B2CF9AE}" pid="15" name="m23003d518f743f49dcbc82909afe93a">
    <vt:lpwstr/>
  </property>
  <property fmtid="{D5CDD505-2E9C-101B-9397-08002B2CF9AE}" pid="16" name="TaxKeywordTaxHTField">
    <vt:lpwstr/>
  </property>
  <property fmtid="{D5CDD505-2E9C-101B-9397-08002B2CF9AE}" pid="17" name="WBDocs_Local_Document_Type">
    <vt:lpwstr/>
  </property>
  <property fmtid="{D5CDD505-2E9C-101B-9397-08002B2CF9AE}" pid="18" name="WBDocs_Country">
    <vt:lpwstr/>
  </property>
  <property fmtid="{D5CDD505-2E9C-101B-9397-08002B2CF9AE}" pid="19" name="SharedWithUsers">
    <vt:lpwstr>72;#Anna Astvatsatryan;#222;#Monique Vledder</vt:lpwstr>
  </property>
  <property fmtid="{D5CDD505-2E9C-101B-9397-08002B2CF9AE}" pid="20" name="MediaServiceImageTags">
    <vt:lpwstr/>
  </property>
</Properties>
</file>